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330" r:id="rId5"/>
    <p:sldId id="345" r:id="rId6"/>
    <p:sldId id="320" r:id="rId7"/>
    <p:sldId id="321" r:id="rId8"/>
    <p:sldId id="339" r:id="rId9"/>
    <p:sldId id="340" r:id="rId10"/>
    <p:sldId id="341" r:id="rId11"/>
    <p:sldId id="342" r:id="rId12"/>
    <p:sldId id="343" r:id="rId13"/>
    <p:sldId id="344" r:id="rId14"/>
    <p:sldId id="334" r:id="rId15"/>
    <p:sldId id="346" r:id="rId16"/>
    <p:sldId id="350" r:id="rId17"/>
    <p:sldId id="347" r:id="rId18"/>
    <p:sldId id="348" r:id="rId19"/>
    <p:sldId id="349" r:id="rId20"/>
    <p:sldId id="351" r:id="rId21"/>
    <p:sldId id="352" r:id="rId22"/>
    <p:sldId id="360" r:id="rId23"/>
    <p:sldId id="361" r:id="rId24"/>
    <p:sldId id="353" r:id="rId25"/>
    <p:sldId id="354" r:id="rId26"/>
    <p:sldId id="355" r:id="rId27"/>
    <p:sldId id="356" r:id="rId28"/>
    <p:sldId id="359" r:id="rId29"/>
    <p:sldId id="357" r:id="rId30"/>
    <p:sldId id="358" r:id="rId31"/>
    <p:sldId id="362" r:id="rId32"/>
    <p:sldId id="29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echler Jonathan, N/NB/NBL/NBLE" initials="BJN" lastIdx="2" clrIdx="0">
    <p:extLst>
      <p:ext uri="{19B8F6BF-5375-455C-9EA6-DF929625EA0E}">
        <p15:presenceInfo xmlns:p15="http://schemas.microsoft.com/office/powerpoint/2012/main" userId="S-1-5-21-3144422677-1507823506-1695946136-1450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A640CF-3755-4889-8B59-A6A0D7502672}" v="6" dt="2026-04-20T07:39:21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595" autoAdjust="0"/>
  </p:normalViewPr>
  <p:slideViewPr>
    <p:cSldViewPr snapToGrid="0">
      <p:cViewPr varScale="1">
        <p:scale>
          <a:sx n="104" d="100"/>
          <a:sy n="104" d="100"/>
        </p:scale>
        <p:origin x="10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echler Jonathan" userId="47f0ae59-e29e-4ab1-be6f-043bae60ed99" providerId="ADAL" clId="{D97B3447-EE3B-411F-A3EC-DF032C65D6B4}"/>
    <pc:docChg chg="addSld delSld modSld">
      <pc:chgData name="Baechler Jonathan" userId="47f0ae59-e29e-4ab1-be6f-043bae60ed99" providerId="ADAL" clId="{D97B3447-EE3B-411F-A3EC-DF032C65D6B4}" dt="2026-04-20T07:39:21.832" v="7" actId="1076"/>
      <pc:docMkLst>
        <pc:docMk/>
      </pc:docMkLst>
      <pc:sldChg chg="modSp">
        <pc:chgData name="Baechler Jonathan" userId="47f0ae59-e29e-4ab1-be6f-043bae60ed99" providerId="ADAL" clId="{D97B3447-EE3B-411F-A3EC-DF032C65D6B4}" dt="2026-04-20T07:39:21.832" v="7" actId="1076"/>
        <pc:sldMkLst>
          <pc:docMk/>
          <pc:sldMk cId="1117836786" sldId="345"/>
        </pc:sldMkLst>
        <pc:picChg chg="mod">
          <ac:chgData name="Baechler Jonathan" userId="47f0ae59-e29e-4ab1-be6f-043bae60ed99" providerId="ADAL" clId="{D97B3447-EE3B-411F-A3EC-DF032C65D6B4}" dt="2026-04-20T07:39:21.832" v="7" actId="1076"/>
          <ac:picMkLst>
            <pc:docMk/>
            <pc:sldMk cId="1117836786" sldId="345"/>
            <ac:picMk id="2050" creationId="{37442D48-3656-4B84-100A-2F0921B2BC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5C6F-E0BD-40EE-9E2C-304E8AC4797A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2272-E8DB-4650-8D3C-460A8AB8745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831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72272-E8DB-4650-8D3C-460A8AB87457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8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68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81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760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967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518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851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028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858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710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165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6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35D49-C13D-47DC-9FD2-486687218D6D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9A87-FAB6-4AC5-8C39-E602FAFB497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583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9172E-ED02-1439-300A-4C567FA4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capture d’écran, intérieur, plafond&#10;&#10;Le contenu généré par l’IA peut être incorrect.">
            <a:extLst>
              <a:ext uri="{FF2B5EF4-FFF2-40B4-BE49-F238E27FC236}">
                <a16:creationId xmlns:a16="http://schemas.microsoft.com/office/drawing/2014/main" id="{346716A7-7075-D645-D9A7-BDBBDB92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-1" b="37518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F832A2-C084-8EF4-E001-012C047AE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fr-CH" sz="6600" dirty="0">
                <a:solidFill>
                  <a:schemeClr val="bg1"/>
                </a:solidFill>
              </a:rPr>
              <a:t>Chapitre 4.3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1C5032-AC0F-AE71-733E-D5B0AA5D7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EPAI, Jonathan Baechler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21A52-C3BD-168E-6141-AE183B3D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8F3BB59-45D5-4E75-8A5A-6A53741A7051}" type="datetime1">
              <a:rPr lang="fr-CH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20.04.2026</a:t>
            </a:fld>
            <a:endParaRPr lang="fr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2930AB-59B5-F608-7CD0-0B643143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CH" sz="4600"/>
              <a:t>Dispositif contre les surintensités et les court-circuits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F8DF15-A02E-7DDA-7FE4-4605D409A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H" sz="1900" dirty="0"/>
              <a:t>Doivent pouvoir interrompre toute surintensité </a:t>
            </a:r>
            <a:r>
              <a:rPr lang="fr-CH" sz="1900" dirty="0">
                <a:solidFill>
                  <a:srgbClr val="FF0000"/>
                </a:solidFill>
              </a:rPr>
              <a:t>jusqu’au courant de court-circuit</a:t>
            </a:r>
            <a:r>
              <a:rPr lang="fr-CH" sz="1900" dirty="0"/>
              <a:t> présumé sur le lieu du montage.</a:t>
            </a:r>
          </a:p>
          <a:p>
            <a:pPr marL="0" indent="0">
              <a:buNone/>
            </a:pPr>
            <a:endParaRPr lang="fr-CH" sz="1900" dirty="0"/>
          </a:p>
          <a:p>
            <a:pPr marL="0" indent="0">
              <a:buNone/>
            </a:pPr>
            <a:r>
              <a:rPr lang="fr-CH" sz="1900" dirty="0"/>
              <a:t>Différents moyens:</a:t>
            </a:r>
          </a:p>
          <a:p>
            <a:r>
              <a:rPr lang="fr-CH" sz="1900" dirty="0"/>
              <a:t>Les disjoncteurs de canalisation</a:t>
            </a:r>
          </a:p>
          <a:p>
            <a:r>
              <a:rPr lang="fr-CH" sz="1900" dirty="0"/>
              <a:t>Les disjoncteurs canalisation DDR combinés avec RCBO (FI/ LS)</a:t>
            </a:r>
          </a:p>
          <a:p>
            <a:r>
              <a:rPr lang="fr-CH" sz="1900" dirty="0"/>
              <a:t>Les disjoncteurs de puissance à coupe-surintensité</a:t>
            </a:r>
          </a:p>
          <a:p>
            <a:r>
              <a:rPr lang="fr-CH" sz="1900" dirty="0"/>
              <a:t>Les disjoncteurs protecteurs de moteur et les démarreurs de moteur</a:t>
            </a:r>
          </a:p>
          <a:p>
            <a:r>
              <a:rPr lang="fr-CH" sz="1900" dirty="0"/>
              <a:t>Les fusibles </a:t>
            </a:r>
            <a:r>
              <a:rPr lang="fr-CH" sz="1900" dirty="0" err="1"/>
              <a:t>gG</a:t>
            </a:r>
            <a:endParaRPr lang="fr-CH" sz="1900" dirty="0"/>
          </a:p>
          <a:p>
            <a:r>
              <a:rPr lang="fr-CH" sz="1900" dirty="0"/>
              <a:t>Les cartouches HPC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D81728-96F1-20E1-276E-C2B4C09A4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0" r="17996"/>
          <a:stretch/>
        </p:blipFill>
        <p:spPr>
          <a:xfrm>
            <a:off x="7678443" y="2071316"/>
            <a:ext cx="3941064" cy="4096512"/>
          </a:xfrm>
          <a:prstGeom prst="rect">
            <a:avLst/>
          </a:prstGeom>
        </p:spPr>
      </p:pic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648F583F-E85E-5421-6B36-DEC02DF17401}"/>
              </a:ext>
            </a:extLst>
          </p:cNvPr>
          <p:cNvSpPr/>
          <p:nvPr/>
        </p:nvSpPr>
        <p:spPr>
          <a:xfrm>
            <a:off x="10028464" y="955746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4.3.2.1.1 p.140</a:t>
            </a:r>
          </a:p>
        </p:txBody>
      </p:sp>
    </p:spTree>
    <p:extLst>
      <p:ext uri="{BB962C8B-B14F-4D97-AF65-F5344CB8AC3E}">
        <p14:creationId xmlns:p14="http://schemas.microsoft.com/office/powerpoint/2010/main" val="3240906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893E9-B228-4785-7ACE-62734A08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Fusibles / Cartouches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EAD93A-A33A-B4BA-3CFC-60613A10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3" y="1825625"/>
            <a:ext cx="1052817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H" dirty="0"/>
              <a:t>Les coupe-circuit à fusible utilisables par </a:t>
            </a:r>
            <a:r>
              <a:rPr lang="fr-CH" dirty="0">
                <a:solidFill>
                  <a:srgbClr val="FF0000"/>
                </a:solidFill>
              </a:rPr>
              <a:t>des personnes ordinaires (BA1) </a:t>
            </a:r>
            <a:r>
              <a:rPr lang="fr-CH" dirty="0"/>
              <a:t>doivent être munis de </a:t>
            </a:r>
            <a:r>
              <a:rPr lang="fr-CH" dirty="0">
                <a:solidFill>
                  <a:srgbClr val="FF0000"/>
                </a:solidFill>
              </a:rPr>
              <a:t>pièces de calibrage</a:t>
            </a:r>
            <a:r>
              <a:rPr lang="fr-CH" dirty="0"/>
              <a:t>.</a:t>
            </a:r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r>
              <a:rPr lang="fr-CH" dirty="0"/>
              <a:t>Les coupe-circuits à fusibles pour </a:t>
            </a:r>
            <a:r>
              <a:rPr lang="fr-CH" dirty="0">
                <a:solidFill>
                  <a:srgbClr val="FF0000"/>
                </a:solidFill>
              </a:rPr>
              <a:t>personnes averties (BA4) </a:t>
            </a:r>
            <a:r>
              <a:rPr lang="fr-CH" dirty="0"/>
              <a:t>ne nécessitent pas de pièces de calibrage.</a:t>
            </a:r>
          </a:p>
          <a:p>
            <a:pPr lvl="1">
              <a:buFontTx/>
              <a:buChar char="-"/>
            </a:pPr>
            <a:r>
              <a:rPr lang="fr-CH" dirty="0"/>
              <a:t>Ne doivent pas être accessible aux profanes</a:t>
            </a:r>
          </a:p>
          <a:p>
            <a:pPr lvl="1">
              <a:buFontTx/>
              <a:buChar char="-"/>
            </a:pPr>
            <a:r>
              <a:rPr lang="fr-CH" dirty="0"/>
              <a:t>Attention pastille de la même couleur</a:t>
            </a:r>
          </a:p>
          <a:p>
            <a:pPr lvl="1">
              <a:buFontTx/>
              <a:buChar char="-"/>
            </a:pPr>
            <a:r>
              <a:rPr lang="fr-CH" dirty="0"/>
              <a:t>Le courant maximum assigné admissible </a:t>
            </a:r>
            <a:r>
              <a:rPr lang="fr-CH" dirty="0">
                <a:solidFill>
                  <a:srgbClr val="FF0000"/>
                </a:solidFill>
              </a:rPr>
              <a:t>doit être indiqué sur le marquage </a:t>
            </a:r>
            <a:r>
              <a:rPr lang="fr-CH" dirty="0"/>
              <a:t>correspondant.</a:t>
            </a:r>
          </a:p>
          <a:p>
            <a:pPr marL="457200" lvl="1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Les fusibles </a:t>
            </a:r>
            <a:r>
              <a:rPr lang="fr-CH" dirty="0">
                <a:solidFill>
                  <a:srgbClr val="FF0000"/>
                </a:solidFill>
              </a:rPr>
              <a:t>miniaturisés</a:t>
            </a:r>
            <a:r>
              <a:rPr lang="fr-CH" dirty="0"/>
              <a:t> ne doivent Les fusibles miniaturisés ne doivent être utilisés que dans des circuits de commande être utilisés </a:t>
            </a:r>
            <a:r>
              <a:rPr lang="fr-CH" dirty="0">
                <a:solidFill>
                  <a:srgbClr val="FF0000"/>
                </a:solidFill>
              </a:rPr>
              <a:t>que dans des circuits de commande.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B3E891-EA66-2226-D0A8-3B6FCC9C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75" y="158019"/>
            <a:ext cx="2222923" cy="1667606"/>
          </a:xfrm>
          <a:prstGeom prst="rect">
            <a:avLst/>
          </a:prstGeom>
        </p:spPr>
      </p:pic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8B03A491-418E-59D7-FBC4-C08EDC156ADA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4.3.2.1.3 p.141</a:t>
            </a:r>
          </a:p>
        </p:txBody>
      </p:sp>
    </p:spTree>
    <p:extLst>
      <p:ext uri="{BB962C8B-B14F-4D97-AF65-F5344CB8AC3E}">
        <p14:creationId xmlns:p14="http://schemas.microsoft.com/office/powerpoint/2010/main" val="188425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308 &#10;306 &#10;304 &#10;302 &#10;F304 &#10;р 306 &#10;тах &#10;40 А &#10;F302 ">
            <a:extLst>
              <a:ext uri="{FF2B5EF4-FFF2-40B4-BE49-F238E27FC236}">
                <a16:creationId xmlns:a16="http://schemas.microsoft.com/office/drawing/2014/main" id="{234C675B-72F3-071E-69F6-5F5089B1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910398"/>
            <a:ext cx="6716272" cy="50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5C8A87-DD4B-A757-1A00-4D0102B9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650383"/>
            <a:ext cx="4172712" cy="355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2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F2BFB-EE24-7678-0932-B7BF15F2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Fusible miniature (micro fusible)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C5708-3FA7-3DFB-1ABB-8BEBD604D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52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CH" dirty="0"/>
              <a:t>Deux types:</a:t>
            </a:r>
          </a:p>
          <a:p>
            <a:endParaRPr lang="fr-CH" dirty="0"/>
          </a:p>
          <a:p>
            <a:pPr lvl="1"/>
            <a:r>
              <a:rPr lang="fr-CH" dirty="0"/>
              <a:t>Opaque (invisible)</a:t>
            </a:r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marL="457200" lvl="1" indent="0">
              <a:buNone/>
            </a:pPr>
            <a:endParaRPr lang="fr-CH" dirty="0"/>
          </a:p>
          <a:p>
            <a:pPr lvl="1"/>
            <a:r>
              <a:rPr lang="fr-CH" dirty="0"/>
              <a:t>Transparent (visible)</a:t>
            </a:r>
          </a:p>
          <a:p>
            <a:pPr lvl="1"/>
            <a:endParaRPr lang="fr-CH" dirty="0"/>
          </a:p>
          <a:p>
            <a:pPr marL="457200" lvl="1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Pouvoir de coupure différent (opaque beaucoup </a:t>
            </a:r>
            <a:r>
              <a:rPr lang="fr-CH"/>
              <a:t>plus grand)</a:t>
            </a:r>
            <a:endParaRPr lang="fr-CH" dirty="0"/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777814-7BBC-8936-C2C2-ED901C20B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6"/>
          <a:stretch/>
        </p:blipFill>
        <p:spPr>
          <a:xfrm>
            <a:off x="3941433" y="1986414"/>
            <a:ext cx="2251256" cy="15807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171BB1-48E2-2228-F23B-DA89895A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317" y="3999551"/>
            <a:ext cx="1961968" cy="14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2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1C6C8-D6B4-7284-E65D-F608B9EB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Dispositifs assurant </a:t>
            </a:r>
            <a:r>
              <a:rPr lang="fr-CH" dirty="0">
                <a:solidFill>
                  <a:srgbClr val="FF0000"/>
                </a:solidFill>
              </a:rPr>
              <a:t>uniquement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la protection contre les surcharges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969678-A6D9-2998-9C39-26B45FBE7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1"/>
            <a:ext cx="10578483" cy="4348162"/>
          </a:xfrm>
        </p:spPr>
        <p:txBody>
          <a:bodyPr/>
          <a:lstStyle/>
          <a:p>
            <a:r>
              <a:rPr lang="fr-CH" dirty="0"/>
              <a:t>Les dispositifs de protection contre les courants de surcharge </a:t>
            </a:r>
            <a:r>
              <a:rPr lang="fr-CH" dirty="0">
                <a:solidFill>
                  <a:srgbClr val="FF0000"/>
                </a:solidFill>
              </a:rPr>
              <a:t>ne sont pas en mesure </a:t>
            </a:r>
            <a:r>
              <a:rPr lang="fr-CH" dirty="0"/>
              <a:t>de couper les courants de court-circuit</a:t>
            </a:r>
          </a:p>
          <a:p>
            <a:endParaRPr lang="fr-CH" sz="1600" dirty="0"/>
          </a:p>
          <a:p>
            <a:r>
              <a:rPr lang="fr-CH" dirty="0"/>
              <a:t>Par exemple:</a:t>
            </a:r>
          </a:p>
          <a:p>
            <a:pPr lvl="1"/>
            <a:r>
              <a:rPr lang="fr-CH" dirty="0"/>
              <a:t>les disjoncteurs protecteurs de moteur (</a:t>
            </a:r>
            <a:r>
              <a:rPr lang="fr-CH" dirty="0" err="1"/>
              <a:t>Magnéto-thermique</a:t>
            </a:r>
            <a:r>
              <a:rPr lang="fr-CH" dirty="0"/>
              <a:t>)</a:t>
            </a:r>
          </a:p>
          <a:p>
            <a:pPr lvl="1"/>
            <a:r>
              <a:rPr lang="fr-CH" dirty="0"/>
              <a:t>les contacteurs en combinaison avec déclencheur de surcharge (démarreurs de moteur)</a:t>
            </a:r>
          </a:p>
          <a:p>
            <a:pPr lvl="1"/>
            <a:r>
              <a:rPr lang="fr-CH" dirty="0"/>
              <a:t>les disjoncteurs de protection d‘ appareils</a:t>
            </a:r>
          </a:p>
          <a:p>
            <a:pPr lvl="1"/>
            <a:r>
              <a:rPr lang="fr-CH" dirty="0"/>
              <a:t>les systèmes de protection miniaturisés</a:t>
            </a:r>
          </a:p>
        </p:txBody>
      </p:sp>
      <p:pic>
        <p:nvPicPr>
          <p:cNvPr id="7169" name="Picture 1" descr="PKZM0-62 &#10;XTPR6P3ÉC1 ">
            <a:extLst>
              <a:ext uri="{FF2B5EF4-FFF2-40B4-BE49-F238E27FC236}">
                <a16:creationId xmlns:a16="http://schemas.microsoft.com/office/drawing/2014/main" id="{102C991A-454D-BFF5-5550-6965FB7F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830" y="4268900"/>
            <a:ext cx="2010325" cy="25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İEMENS &#10;STOP &#10;ü 61020304 &#10;ö 13 14ÇZ2 ">
            <a:extLst>
              <a:ext uri="{FF2B5EF4-FFF2-40B4-BE49-F238E27FC236}">
                <a16:creationId xmlns:a16="http://schemas.microsoft.com/office/drawing/2014/main" id="{D0F62E99-69FB-5E6F-C0FC-F6BC6070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50" y="4530408"/>
            <a:ext cx="1951809" cy="21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7A6207D5-262F-70CC-A149-A0856F70F1B8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4.3.2.2 p.142</a:t>
            </a:r>
          </a:p>
        </p:txBody>
      </p:sp>
    </p:spTree>
    <p:extLst>
      <p:ext uri="{BB962C8B-B14F-4D97-AF65-F5344CB8AC3E}">
        <p14:creationId xmlns:p14="http://schemas.microsoft.com/office/powerpoint/2010/main" val="161306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E4313-8C83-7D50-6011-66F17051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Dispositifs assurant </a:t>
            </a:r>
            <a:r>
              <a:rPr lang="fr-CH" dirty="0">
                <a:solidFill>
                  <a:srgbClr val="FF0000"/>
                </a:solidFill>
              </a:rPr>
              <a:t>uniquement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la protection contre les courts-circuits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BFC155-57EA-75D4-C969-C417C23A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417"/>
            <a:ext cx="10515600" cy="3957546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Les dispositifs de protection contre les courts-circuits doivent être capables de couper les courants de court-circuit jusqu'au seuil de déclenchement assigné.</a:t>
            </a:r>
          </a:p>
          <a:p>
            <a:r>
              <a:rPr lang="fr-CH" dirty="0"/>
              <a:t>les cartouches – fusibles sectorielles</a:t>
            </a:r>
          </a:p>
          <a:p>
            <a:r>
              <a:rPr lang="fr-CH" dirty="0"/>
              <a:t>les disjoncteurs de puissance avec déclenchement uniquement en cas de court-circuit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5E18BAB2-F38A-BB8C-88B9-4B397E9C340B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4.3.2.3 p.142</a:t>
            </a:r>
          </a:p>
        </p:txBody>
      </p:sp>
    </p:spTree>
    <p:extLst>
      <p:ext uri="{BB962C8B-B14F-4D97-AF65-F5344CB8AC3E}">
        <p14:creationId xmlns:p14="http://schemas.microsoft.com/office/powerpoint/2010/main" val="367492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216B7-18E9-396B-CF5F-1C6D7366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CSG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1D816-E099-07E6-D2CD-76C3E51C3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Les coupe-surintensités généraux doivent être choisis conformément aux indications de l’ exploitant du réseau.</a:t>
            </a:r>
          </a:p>
          <a:p>
            <a:r>
              <a:rPr lang="fr-CH" dirty="0"/>
              <a:t>Les disjoncteurs peuvent également être utilisés comme coupe-surintensité généraux</a:t>
            </a:r>
          </a:p>
          <a:p>
            <a:r>
              <a:rPr lang="fr-CH" dirty="0"/>
              <a:t>Les coupe-surintensité généraux doivent être disposés de manière à être accessible en tout temps</a:t>
            </a:r>
          </a:p>
          <a:p>
            <a:r>
              <a:rPr lang="fr-CH" dirty="0"/>
              <a:t>Les coupe-surintensité généraux ne doivent pas être disposés dans des environnements humides, exposés à la corrosion ou à un danger d’incendie.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B15F4C4C-5901-3F0C-200E-820F45A0C256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4.3.2.5 p.142</a:t>
            </a:r>
          </a:p>
        </p:txBody>
      </p:sp>
    </p:spTree>
    <p:extLst>
      <p:ext uri="{BB962C8B-B14F-4D97-AF65-F5344CB8AC3E}">
        <p14:creationId xmlns:p14="http://schemas.microsoft.com/office/powerpoint/2010/main" val="193992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CB9E1-48A5-DD14-F178-9CF77058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5" y="1083582"/>
            <a:ext cx="10515600" cy="1325563"/>
          </a:xfrm>
        </p:spPr>
        <p:txBody>
          <a:bodyPr/>
          <a:lstStyle/>
          <a:p>
            <a:r>
              <a:rPr lang="fr-CH" dirty="0"/>
              <a:t>Protection des surcharges sur les conducteurs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56506-4A9F-A85A-3696-DEC3C69C0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667"/>
            <a:ext cx="4550229" cy="3540295"/>
          </a:xfrm>
        </p:spPr>
        <p:txBody>
          <a:bodyPr/>
          <a:lstStyle/>
          <a:p>
            <a:r>
              <a:rPr lang="fr-CH" dirty="0"/>
              <a:t>1.45 x </a:t>
            </a:r>
            <a:r>
              <a:rPr lang="fr-CH" dirty="0" err="1"/>
              <a:t>I</a:t>
            </a:r>
            <a:r>
              <a:rPr lang="fr-CH" sz="1600" dirty="0" err="1"/>
              <a:t>z</a:t>
            </a:r>
            <a:r>
              <a:rPr lang="fr-CH" dirty="0"/>
              <a:t> constitue la valeur limite de la surcharge momentanée de la canalisation (max 1h).</a:t>
            </a:r>
          </a:p>
          <a:p>
            <a:pPr marL="0" indent="0">
              <a:buNone/>
            </a:pPr>
            <a:r>
              <a:rPr lang="fr-CH" dirty="0" err="1"/>
              <a:t>I</a:t>
            </a:r>
            <a:r>
              <a:rPr lang="fr-CH" sz="1600" dirty="0" err="1"/>
              <a:t>z</a:t>
            </a:r>
            <a:r>
              <a:rPr lang="fr-CH" dirty="0"/>
              <a:t> correspond à la valeur du courant maximal dans la canalisation.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CA3B60-03A3-FF1E-A633-312039E2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75" y="2636667"/>
            <a:ext cx="4893231" cy="3829147"/>
          </a:xfrm>
          <a:prstGeom prst="rect">
            <a:avLst/>
          </a:prstGeom>
        </p:spPr>
      </p:pic>
      <p:sp>
        <p:nvSpPr>
          <p:cNvPr id="8" name="Explosion : 8 points 7">
            <a:extLst>
              <a:ext uri="{FF2B5EF4-FFF2-40B4-BE49-F238E27FC236}">
                <a16:creationId xmlns:a16="http://schemas.microsoft.com/office/drawing/2014/main" id="{289846EF-5FD1-42F0-5162-F7F0C29F204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4.3.3.1.1 p.143</a:t>
            </a:r>
          </a:p>
        </p:txBody>
      </p:sp>
    </p:spTree>
    <p:extLst>
      <p:ext uri="{BB962C8B-B14F-4D97-AF65-F5344CB8AC3E}">
        <p14:creationId xmlns:p14="http://schemas.microsoft.com/office/powerpoint/2010/main" val="342757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7617B-C5DC-6B53-C562-0A4326FA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1000014" cy="1325563"/>
          </a:xfrm>
        </p:spPr>
        <p:txBody>
          <a:bodyPr>
            <a:normAutofit fontScale="90000"/>
          </a:bodyPr>
          <a:lstStyle/>
          <a:p>
            <a:r>
              <a:rPr lang="fr-CH" dirty="0"/>
              <a:t>Emplacement de dispositifs de </a:t>
            </a:r>
            <a:br>
              <a:rPr lang="fr-CH" dirty="0"/>
            </a:br>
            <a:r>
              <a:rPr lang="fr-CH" dirty="0"/>
              <a:t>protection contre les surcharges et court-circuits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422128-7C99-E350-AAF6-B8D82E93E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H" sz="4000" dirty="0"/>
              <a:t>Sur la ligne possible (si ces 5 conditions </a:t>
            </a:r>
            <a:r>
              <a:rPr lang="fr-CH" sz="4000"/>
              <a:t>sont respectées):</a:t>
            </a:r>
            <a:endParaRPr lang="fr-CH" sz="4000" dirty="0"/>
          </a:p>
          <a:p>
            <a:pPr marL="0" indent="0">
              <a:buNone/>
            </a:pPr>
            <a:endParaRPr lang="fr-CH" sz="4000" dirty="0"/>
          </a:p>
          <a:p>
            <a:pPr lvl="1"/>
            <a:r>
              <a:rPr lang="fr-CH" sz="4000" dirty="0"/>
              <a:t>il n’ existe pas de diminution de section</a:t>
            </a:r>
          </a:p>
          <a:p>
            <a:pPr lvl="1"/>
            <a:r>
              <a:rPr lang="fr-CH" sz="4000" dirty="0"/>
              <a:t>il n’ y a pas de mode de pose plus défavorable</a:t>
            </a:r>
          </a:p>
          <a:p>
            <a:pPr lvl="1"/>
            <a:r>
              <a:rPr lang="fr-CH" sz="4000" dirty="0"/>
              <a:t>il n’ y a pas de montage plus défavorable de la canalisation </a:t>
            </a:r>
          </a:p>
          <a:p>
            <a:pPr lvl="1"/>
            <a:r>
              <a:rPr lang="fr-CH" sz="4000" dirty="0"/>
              <a:t>il n’ y a pas de dérivations </a:t>
            </a:r>
          </a:p>
          <a:p>
            <a:pPr lvl="1"/>
            <a:endParaRPr lang="fr-CH" sz="4000" dirty="0"/>
          </a:p>
          <a:p>
            <a:pPr marL="0" indent="0">
              <a:buNone/>
            </a:pPr>
            <a:r>
              <a:rPr lang="fr-CH" sz="4000" dirty="0">
                <a:solidFill>
                  <a:srgbClr val="FF0000"/>
                </a:solidFill>
              </a:rPr>
              <a:t>Et </a:t>
            </a:r>
            <a:r>
              <a:rPr lang="fr-CH" sz="4000" dirty="0"/>
              <a:t>:</a:t>
            </a:r>
          </a:p>
          <a:p>
            <a:pPr lvl="1">
              <a:lnSpc>
                <a:spcPct val="100000"/>
              </a:lnSpc>
            </a:pPr>
            <a:r>
              <a:rPr lang="fr-CH" sz="4000" dirty="0"/>
              <a:t>le tronçon de canalisation est protégé contre les courts-circuits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CH" sz="4000" dirty="0"/>
              <a:t>	ou</a:t>
            </a:r>
          </a:p>
          <a:p>
            <a:pPr lvl="1">
              <a:lnSpc>
                <a:spcPct val="100000"/>
              </a:lnSpc>
            </a:pPr>
            <a:r>
              <a:rPr lang="fr-CH" sz="4000" dirty="0"/>
              <a:t>le tronçon de canalisation est ≤ 3 m.</a:t>
            </a:r>
          </a:p>
          <a:p>
            <a:pPr lvl="1">
              <a:lnSpc>
                <a:spcPct val="100000"/>
              </a:lnSpc>
            </a:pPr>
            <a:endParaRPr lang="fr-CH" sz="4000" dirty="0"/>
          </a:p>
          <a:p>
            <a:pPr marL="0" indent="0">
              <a:lnSpc>
                <a:spcPct val="100000"/>
              </a:lnSpc>
              <a:buNone/>
            </a:pPr>
            <a:endParaRPr lang="fr-CH" sz="4000" dirty="0"/>
          </a:p>
          <a:p>
            <a:pPr lvl="1"/>
            <a:endParaRPr lang="fr-CH" dirty="0"/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6D21C16D-5605-B696-D6A4-E3A28E3601F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4.3.3.2 p.143</a:t>
            </a:r>
          </a:p>
        </p:txBody>
      </p:sp>
    </p:spTree>
    <p:extLst>
      <p:ext uri="{BB962C8B-B14F-4D97-AF65-F5344CB8AC3E}">
        <p14:creationId xmlns:p14="http://schemas.microsoft.com/office/powerpoint/2010/main" val="2169606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8151E-A175-5BD4-AD61-01D4589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DF2245-5D6F-0A59-6880-59B63BD7C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068" y="1825625"/>
            <a:ext cx="8069863" cy="4351338"/>
          </a:xfrm>
        </p:spPr>
      </p:pic>
    </p:spTree>
    <p:extLst>
      <p:ext uri="{BB962C8B-B14F-4D97-AF65-F5344CB8AC3E}">
        <p14:creationId xmlns:p14="http://schemas.microsoft.com/office/powerpoint/2010/main" val="234554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erçu de l’image">
            <a:extLst>
              <a:ext uri="{FF2B5EF4-FFF2-40B4-BE49-F238E27FC236}">
                <a16:creationId xmlns:a16="http://schemas.microsoft.com/office/drawing/2014/main" id="{37442D48-3656-4B84-100A-2F0921B2B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5" b="33074"/>
          <a:stretch/>
        </p:blipFill>
        <p:spPr bwMode="auto">
          <a:xfrm>
            <a:off x="2493819" y="254891"/>
            <a:ext cx="7635982" cy="634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3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9E0F0-ADC5-8C72-E828-8C646022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6BC9FE-9EE5-2E34-BE00-F6EDDA7CF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244DB1-AAD3-5B78-E0AA-BEC4526A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03" y="365125"/>
            <a:ext cx="10961197" cy="54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B9434-6101-353D-575A-86862978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H" dirty="0"/>
              <a:t>Exceptions / Dispense de dispositif de protection contre les surcharges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1BC08-035C-2B5D-E15F-1FAF2FC5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9215"/>
            <a:ext cx="10515600" cy="379774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fr-CH" sz="2000" dirty="0"/>
              <a:t>Pas de protection contre les surcharge pour les moteurs d'une puissance assignée ≤ 0,5 kW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CH" sz="2000" dirty="0"/>
              <a:t>(danger d’incendie -&gt; toléré </a:t>
            </a:r>
            <a:r>
              <a:rPr lang="fr-CH" sz="2000" dirty="0">
                <a:solidFill>
                  <a:srgbClr val="FF0000"/>
                </a:solidFill>
              </a:rPr>
              <a:t>si sous surveillance</a:t>
            </a:r>
            <a:r>
              <a:rPr lang="fr-CH" sz="2000" dirty="0"/>
              <a:t>)</a:t>
            </a:r>
            <a:endParaRPr lang="fr-CH" sz="1900" dirty="0"/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BF65CC9E-8EB2-653D-81D7-08718047A002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4.3.3.3 p.144</a:t>
            </a:r>
          </a:p>
        </p:txBody>
      </p:sp>
    </p:spTree>
    <p:extLst>
      <p:ext uri="{BB962C8B-B14F-4D97-AF65-F5344CB8AC3E}">
        <p14:creationId xmlns:p14="http://schemas.microsoft.com/office/powerpoint/2010/main" val="2395205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AEDC0-D2AA-15CA-1863-A1BB881C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50" y="274937"/>
            <a:ext cx="10515600" cy="1325563"/>
          </a:xfrm>
        </p:spPr>
        <p:txBody>
          <a:bodyPr/>
          <a:lstStyle/>
          <a:p>
            <a:r>
              <a:rPr lang="fr-CH" dirty="0"/>
              <a:t>Protection contre les courants de court-circuit</a:t>
            </a:r>
          </a:p>
        </p:txBody>
      </p:sp>
      <p:pic>
        <p:nvPicPr>
          <p:cNvPr id="9217" name="Picture 1" descr="يدي &#10;ZZXSG &#10;SNAW3tS ">
            <a:extLst>
              <a:ext uri="{FF2B5EF4-FFF2-40B4-BE49-F238E27FC236}">
                <a16:creationId xmlns:a16="http://schemas.microsoft.com/office/drawing/2014/main" id="{3624D1A5-3CC8-2C0F-0CA4-614F525B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7" y="2455687"/>
            <a:ext cx="2906927" cy="38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DEE472B-99C3-10AC-89AE-7681576BB1CE}"/>
              </a:ext>
            </a:extLst>
          </p:cNvPr>
          <p:cNvCxnSpPr>
            <a:cxnSpLocks/>
          </p:cNvCxnSpPr>
          <p:nvPr/>
        </p:nvCxnSpPr>
        <p:spPr>
          <a:xfrm flipH="1">
            <a:off x="1736436" y="1450109"/>
            <a:ext cx="2382982" cy="3565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F797B8E-3E32-BCD0-5ED0-5114E5F6A846}"/>
              </a:ext>
            </a:extLst>
          </p:cNvPr>
          <p:cNvSpPr txBox="1"/>
          <p:nvPr/>
        </p:nvSpPr>
        <p:spPr>
          <a:xfrm>
            <a:off x="7190437" y="6213731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L’arc durera moins longtemps avec un classe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0D439B-56E9-FD5E-21C7-F82210EF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9000"/>
          </a:blip>
          <a:stretch>
            <a:fillRect/>
          </a:stretch>
        </p:blipFill>
        <p:spPr>
          <a:xfrm>
            <a:off x="3921897" y="1180110"/>
            <a:ext cx="4785957" cy="5218287"/>
          </a:xfrm>
          <a:prstGeom prst="rect">
            <a:avLst/>
          </a:prstGeom>
        </p:spPr>
      </p:pic>
      <p:sp>
        <p:nvSpPr>
          <p:cNvPr id="18" name="Explosion : 8 points 17">
            <a:extLst>
              <a:ext uri="{FF2B5EF4-FFF2-40B4-BE49-F238E27FC236}">
                <a16:creationId xmlns:a16="http://schemas.microsoft.com/office/drawing/2014/main" id="{F0503C65-459B-BD47-C797-C986670A8BFC}"/>
              </a:ext>
            </a:extLst>
          </p:cNvPr>
          <p:cNvSpPr/>
          <p:nvPr/>
        </p:nvSpPr>
        <p:spPr>
          <a:xfrm>
            <a:off x="9987633" y="1313991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 p.145</a:t>
            </a:r>
          </a:p>
        </p:txBody>
      </p:sp>
    </p:spTree>
    <p:extLst>
      <p:ext uri="{BB962C8B-B14F-4D97-AF65-F5344CB8AC3E}">
        <p14:creationId xmlns:p14="http://schemas.microsoft.com/office/powerpoint/2010/main" val="202870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25CFA-7931-D1AE-4F6F-A5C32060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Et si le court-circuit et plus grand ? </a:t>
            </a:r>
          </a:p>
        </p:txBody>
      </p:sp>
      <p:pic>
        <p:nvPicPr>
          <p:cNvPr id="4" name="LS 6kA avec Icc 7kA 16.10.07">
            <a:hlinkClick r:id="" action="ppaction://media"/>
            <a:extLst>
              <a:ext uri="{FF2B5EF4-FFF2-40B4-BE49-F238E27FC236}">
                <a16:creationId xmlns:a16="http://schemas.microsoft.com/office/drawing/2014/main" id="{08A89BB6-1A77-BE05-193B-CE4F3A76A1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964" y="1404776"/>
            <a:ext cx="8871903" cy="4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40E99-240D-36BD-BFB6-8AF888A1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Caractéristiques des dispositifs de </a:t>
            </a:r>
            <a:br>
              <a:rPr lang="fr-CH" dirty="0"/>
            </a:br>
            <a:r>
              <a:rPr lang="fr-CH" dirty="0"/>
              <a:t>protection contre les courts-circuits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1A26787-91BD-DAE2-E118-076A3C3AAB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fr-CH" dirty="0">
                    <a:solidFill>
                      <a:srgbClr val="FF0000"/>
                    </a:solidFill>
                  </a:rPr>
                  <a:t>Le pouvoir de coupure doit être ≥ au courant de court-circuit présumé</a:t>
                </a:r>
                <a:r>
                  <a:rPr lang="fr-CH" dirty="0"/>
                  <a:t> </a:t>
                </a:r>
                <a:r>
                  <a:rPr lang="fr-CH" dirty="0" err="1"/>
                  <a:t>I</a:t>
                </a:r>
                <a:r>
                  <a:rPr lang="fr-CH" sz="1600" dirty="0" err="1"/>
                  <a:t>cp</a:t>
                </a:r>
                <a:endParaRPr lang="fr-CH" sz="1600" dirty="0"/>
              </a:p>
              <a:p>
                <a:r>
                  <a:rPr lang="fr-CH" dirty="0"/>
                  <a:t>Le temps de coupure du court-circuit sur une ligne doit être</a:t>
                </a:r>
                <a:r>
                  <a:rPr lang="fr-CH" dirty="0">
                    <a:solidFill>
                      <a:srgbClr val="FF0000"/>
                    </a:solidFill>
                  </a:rPr>
                  <a:t> ≤ 5 sec. </a:t>
                </a:r>
              </a:p>
              <a:p>
                <a:pPr marL="0" indent="0">
                  <a:buNone/>
                </a:pPr>
                <a:r>
                  <a:rPr lang="fr-CH" dirty="0"/>
                  <a:t>Soit 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≤5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fr-CH" dirty="0"/>
                  <a:t>	</a:t>
                </a:r>
              </a:p>
              <a:p>
                <a:pPr marL="0" indent="0">
                  <a:buNone/>
                </a:pPr>
                <a:r>
                  <a:rPr lang="fr-CH" dirty="0"/>
                  <a:t>					t = temps de coupure maximal [s]</a:t>
                </a:r>
              </a:p>
              <a:p>
                <a:pPr marL="0" indent="0">
                  <a:buNone/>
                </a:pPr>
                <a:r>
                  <a:rPr lang="fr-CH" dirty="0"/>
                  <a:t>					S = Section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fr-CH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]</a:t>
                </a:r>
              </a:p>
              <a:p>
                <a:pPr marL="0" indent="0">
                  <a:buNone/>
                </a:pPr>
                <a:r>
                  <a:rPr lang="fr-CH" dirty="0"/>
                  <a:t>					Ik min = 2/3 de la mesure I</a:t>
                </a:r>
                <a:r>
                  <a:rPr lang="fr-CH" sz="1400" dirty="0"/>
                  <a:t>k1</a:t>
                </a:r>
                <a:r>
                  <a:rPr lang="fr-CH" dirty="0"/>
                  <a:t> (en mono)</a:t>
                </a:r>
              </a:p>
              <a:p>
                <a:pPr marL="0" indent="0">
                  <a:buNone/>
                </a:pPr>
                <a:r>
                  <a:rPr lang="fr-CH" dirty="0"/>
                  <a:t>						= 1/3 de la mesure I</a:t>
                </a:r>
                <a:r>
                  <a:rPr lang="fr-CH" sz="1400" dirty="0"/>
                  <a:t>k3</a:t>
                </a:r>
                <a:r>
                  <a:rPr lang="fr-CH" dirty="0"/>
                  <a:t> (en tri)</a:t>
                </a:r>
              </a:p>
              <a:p>
                <a:pPr marL="0" indent="0">
                  <a:buNone/>
                </a:pPr>
                <a:r>
                  <a:rPr lang="fr-CH" dirty="0"/>
                  <a:t>					k = 115 câble PVC</a:t>
                </a:r>
              </a:p>
              <a:p>
                <a:pPr marL="0" indent="0">
                  <a:buNone/>
                </a:pPr>
                <a:r>
                  <a:rPr lang="fr-CH" dirty="0"/>
                  <a:t>					   = 135 câble caoutchouc.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1A26787-91BD-DAE2-E118-076A3C3AAB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 b="-196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xplosion : 8 points 3">
            <a:extLst>
              <a:ext uri="{FF2B5EF4-FFF2-40B4-BE49-F238E27FC236}">
                <a16:creationId xmlns:a16="http://schemas.microsoft.com/office/drawing/2014/main" id="{6B05DFB1-A596-6FE6-CFA1-3DDE88C29883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4.3.4.5 p.146</a:t>
            </a:r>
          </a:p>
        </p:txBody>
      </p:sp>
    </p:spTree>
    <p:extLst>
      <p:ext uri="{BB962C8B-B14F-4D97-AF65-F5344CB8AC3E}">
        <p14:creationId xmlns:p14="http://schemas.microsoft.com/office/powerpoint/2010/main" val="14413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D14CB-C631-B7BF-D2D3-5E3DA524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+mn-lt"/>
                <a:ea typeface="+mn-ea"/>
                <a:cs typeface="+mn-cs"/>
              </a:rPr>
              <a:t>Est-ce que vous avez le droit d’installer ce disjoncteur dans le tableau suivant?</a:t>
            </a:r>
            <a:endParaRPr lang="fr-CH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FA5403-6189-20D5-1AB3-AAA7F1BBF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>
            <a:normAutofit lnSpcReduction="10000"/>
          </a:bodyPr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/>
              <a:t>Non, pouvoir de coupure insuffisant !</a:t>
            </a: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91A28768-E6DB-2D15-38B4-D355510A5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2" y="2443163"/>
            <a:ext cx="3794125" cy="2115185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EF29AACA-FDAD-3A4A-A2BB-F62EFF2F8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92" y="1402398"/>
            <a:ext cx="1104900" cy="405320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EF7B6B5-7408-D0B4-057F-DC5FD1C66686}"/>
              </a:ext>
            </a:extLst>
          </p:cNvPr>
          <p:cNvSpPr/>
          <p:nvPr/>
        </p:nvSpPr>
        <p:spPr>
          <a:xfrm>
            <a:off x="7514910" y="3586579"/>
            <a:ext cx="812344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6DCC09-755F-29B5-CD3F-1A2ECDFD936F}"/>
              </a:ext>
            </a:extLst>
          </p:cNvPr>
          <p:cNvSpPr/>
          <p:nvPr/>
        </p:nvSpPr>
        <p:spPr>
          <a:xfrm>
            <a:off x="3636848" y="3335784"/>
            <a:ext cx="812344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033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08B6B-BC43-D12D-2D30-33B096E9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Exercice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1CFE3DF-AD42-D811-BB50-8A1AF90C22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32157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H" dirty="0"/>
                  <a:t>On mesure au bout d’un câble TT 5x16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fr-CH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un courant de court-circuit de 3600 A (Ik)</a:t>
                </a:r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115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3600∙</m:t>
                                    </m:r>
                                    <m:f>
                                      <m:f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r-CH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=2.35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CH" dirty="0"/>
                  <a:t>		-&gt; OK !</a:t>
                </a:r>
              </a:p>
              <a:p>
                <a:pPr marL="0" indent="0">
                  <a:buNone/>
                </a:pPr>
                <a:endParaRPr lang="fr-CH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1CFE3DF-AD42-D811-BB50-8A1AF90C22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32157"/>
                <a:ext cx="10515600" cy="4351338"/>
              </a:xfrm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6DAF23ED-6C68-F181-D77C-62D3F055CEC5}"/>
              </a:ext>
            </a:extLst>
          </p:cNvPr>
          <p:cNvSpPr/>
          <p:nvPr/>
        </p:nvSpPr>
        <p:spPr>
          <a:xfrm>
            <a:off x="5033639" y="5415379"/>
            <a:ext cx="1491448" cy="275207"/>
          </a:xfrm>
          <a:prstGeom prst="wedgeEllipseCallout">
            <a:avLst>
              <a:gd name="adj1" fmla="val -10119"/>
              <a:gd name="adj2" fmla="val -4665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triphasé</a:t>
            </a:r>
          </a:p>
        </p:txBody>
      </p:sp>
    </p:spTree>
    <p:extLst>
      <p:ext uri="{BB962C8B-B14F-4D97-AF65-F5344CB8AC3E}">
        <p14:creationId xmlns:p14="http://schemas.microsoft.com/office/powerpoint/2010/main" val="1637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9F9C6-0895-3D57-6E74-0CA397CD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Voir exemple 1a p.149 et 1c p.150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C1D7B-5660-8602-1AF5-1041431AF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27098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52F1314-4BB7-B9FF-DFD8-A42F20A6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21" y="1092813"/>
            <a:ext cx="6686894" cy="4800847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E2B9A63-B5F0-D934-D290-476CF421FA34}"/>
              </a:ext>
            </a:extLst>
          </p:cNvPr>
          <p:cNvSpPr/>
          <p:nvPr/>
        </p:nvSpPr>
        <p:spPr>
          <a:xfrm>
            <a:off x="124287" y="88776"/>
            <a:ext cx="2414727" cy="1518081"/>
          </a:xfrm>
          <a:prstGeom prst="wedgeEllipseCallout">
            <a:avLst>
              <a:gd name="adj1" fmla="val 72482"/>
              <a:gd name="adj2" fmla="val 49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Courant de court-circuit </a:t>
            </a:r>
            <a:r>
              <a:rPr lang="fr-CH" dirty="0">
                <a:solidFill>
                  <a:srgbClr val="FF0000"/>
                </a:solidFill>
              </a:rPr>
              <a:t>présumé </a:t>
            </a:r>
            <a:r>
              <a:rPr lang="fr-CH" dirty="0">
                <a:solidFill>
                  <a:schemeClr val="bg1"/>
                </a:solidFill>
              </a:rPr>
              <a:t>(Nomogramme)</a:t>
            </a:r>
          </a:p>
        </p:txBody>
      </p:sp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A49E517A-7A25-B404-FC8E-B056134C9630}"/>
              </a:ext>
            </a:extLst>
          </p:cNvPr>
          <p:cNvSpPr/>
          <p:nvPr/>
        </p:nvSpPr>
        <p:spPr>
          <a:xfrm>
            <a:off x="9965951" y="2557669"/>
            <a:ext cx="2068497" cy="1363536"/>
          </a:xfrm>
          <a:prstGeom prst="wedgeEllipseCallout">
            <a:avLst>
              <a:gd name="adj1" fmla="val -115196"/>
              <a:gd name="adj2" fmla="val -116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Courant de court-circuit tripolaire </a:t>
            </a:r>
            <a:r>
              <a:rPr lang="fr-CH" dirty="0">
                <a:solidFill>
                  <a:srgbClr val="FF0000"/>
                </a:solidFill>
              </a:rPr>
              <a:t>mesuré</a:t>
            </a:r>
          </a:p>
        </p:txBody>
      </p:sp>
      <p:sp>
        <p:nvSpPr>
          <p:cNvPr id="13" name="Explosion : 8 points 12">
            <a:extLst>
              <a:ext uri="{FF2B5EF4-FFF2-40B4-BE49-F238E27FC236}">
                <a16:creationId xmlns:a16="http://schemas.microsoft.com/office/drawing/2014/main" id="{1F59439E-2426-1793-84BC-1275CE6DF4E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4.3.4.5.2 p.148</a:t>
            </a:r>
          </a:p>
        </p:txBody>
      </p:sp>
    </p:spTree>
    <p:extLst>
      <p:ext uri="{BB962C8B-B14F-4D97-AF65-F5344CB8AC3E}">
        <p14:creationId xmlns:p14="http://schemas.microsoft.com/office/powerpoint/2010/main" val="282834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29230-9CB6-42F1-A0E0-3AEB69B3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270F6-E2A4-44DF-A407-B4CC4C45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NIBT 2025, </a:t>
            </a:r>
            <a:r>
              <a:rPr lang="fr-CH" i="1" dirty="0"/>
              <a:t>Electro suisse</a:t>
            </a:r>
          </a:p>
          <a:p>
            <a:r>
              <a:rPr lang="fr-CH" dirty="0"/>
              <a:t>OIBT 2024, Admin.ch</a:t>
            </a:r>
          </a:p>
          <a:p>
            <a:r>
              <a:rPr lang="fr-CH" dirty="0"/>
              <a:t>PowerPoint 2020, </a:t>
            </a:r>
            <a:r>
              <a:rPr lang="fr-CH" i="1" dirty="0"/>
              <a:t>Groupe E, GESA, IB-</a:t>
            </a:r>
            <a:r>
              <a:rPr lang="fr-CH" i="1" dirty="0" err="1"/>
              <a:t>murten</a:t>
            </a:r>
            <a:r>
              <a:rPr lang="fr-CH" i="1" dirty="0"/>
              <a:t>, ECAB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115341-7435-43B5-8F44-63ED6A17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395" y="1825625"/>
            <a:ext cx="1461635" cy="4721080"/>
          </a:xfrm>
          <a:prstGeom prst="rect">
            <a:avLst/>
          </a:prstGeom>
        </p:spPr>
      </p:pic>
      <p:pic>
        <p:nvPicPr>
          <p:cNvPr id="2052" name="Picture 4" descr="Résultat de recherche d'images pour &quot;electrosuisse&quot;">
            <a:extLst>
              <a:ext uri="{FF2B5EF4-FFF2-40B4-BE49-F238E27FC236}">
                <a16:creationId xmlns:a16="http://schemas.microsoft.com/office/drawing/2014/main" id="{637D070C-45A8-42F4-B8DD-DD424174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164" y="24996"/>
            <a:ext cx="2146300" cy="152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0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fils électriques, intérieur, léger, câble&#10;&#10;Le contenu généré par l’IA peut être incorrect.">
            <a:extLst>
              <a:ext uri="{FF2B5EF4-FFF2-40B4-BE49-F238E27FC236}">
                <a16:creationId xmlns:a16="http://schemas.microsoft.com/office/drawing/2014/main" id="{AED6DC89-30DE-03EB-9C2F-BFDD24E1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966" b="844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BED9A5-9BD4-9EE2-B11F-E70CCABBF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r-CH" sz="5000" dirty="0">
                <a:solidFill>
                  <a:schemeClr val="bg1"/>
                </a:solidFill>
              </a:rPr>
              <a:t>Protection contre les surintensités</a:t>
            </a: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EE6C83F-2659-BB1F-6A58-E5BDA91BA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000" dirty="0">
                <a:solidFill>
                  <a:schemeClr val="bg1"/>
                </a:solidFill>
              </a:rPr>
              <a:t>Des dispositifs de protection sont disposés afin de </a:t>
            </a:r>
            <a:r>
              <a:rPr lang="fr-CH" sz="2000" dirty="0">
                <a:solidFill>
                  <a:srgbClr val="FF0000"/>
                </a:solidFill>
              </a:rPr>
              <a:t>couper des surintensité dans les conducteurs </a:t>
            </a:r>
            <a:r>
              <a:rPr lang="fr-CH" sz="2000" dirty="0">
                <a:solidFill>
                  <a:schemeClr val="bg1"/>
                </a:solidFill>
              </a:rPr>
              <a:t>du circuit avant qu’elles ne puissent présenter </a:t>
            </a:r>
            <a:r>
              <a:rPr lang="fr-CH" sz="2000" dirty="0">
                <a:solidFill>
                  <a:srgbClr val="FF0000"/>
                </a:solidFill>
              </a:rPr>
              <a:t>un danger lié aux effets thermiques </a:t>
            </a:r>
            <a:r>
              <a:rPr lang="fr-CH" sz="2000" dirty="0">
                <a:solidFill>
                  <a:schemeClr val="bg1"/>
                </a:solidFill>
              </a:rPr>
              <a:t>ou mécaniques nuisibles sur l'isolation, les connexions, les raccordements ou l'environnement des conducteurs.</a:t>
            </a:r>
          </a:p>
          <a:p>
            <a:pPr marL="0" indent="0">
              <a:buNone/>
            </a:pPr>
            <a:endParaRPr lang="fr-CH" sz="2000" dirty="0">
              <a:solidFill>
                <a:schemeClr val="bg1"/>
              </a:solidFill>
            </a:endParaRPr>
          </a:p>
        </p:txBody>
      </p:sp>
      <p:sp>
        <p:nvSpPr>
          <p:cNvPr id="4" name="Explosion : 8 points 3">
            <a:extLst>
              <a:ext uri="{FF2B5EF4-FFF2-40B4-BE49-F238E27FC236}">
                <a16:creationId xmlns:a16="http://schemas.microsoft.com/office/drawing/2014/main" id="{CA702FFD-3D5C-7DFE-6082-24D45F138AC4}"/>
              </a:ext>
            </a:extLst>
          </p:cNvPr>
          <p:cNvSpPr/>
          <p:nvPr/>
        </p:nvSpPr>
        <p:spPr>
          <a:xfrm>
            <a:off x="0" y="0"/>
            <a:ext cx="2090057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4.3.0 p.139</a:t>
            </a:r>
          </a:p>
        </p:txBody>
      </p:sp>
    </p:spTree>
    <p:extLst>
      <p:ext uri="{BB962C8B-B14F-4D97-AF65-F5344CB8AC3E}">
        <p14:creationId xmlns:p14="http://schemas.microsoft.com/office/powerpoint/2010/main" val="11306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ectangle 309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4DCB93-1117-E7AC-0D53-4005C698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769586"/>
            <a:ext cx="2879083" cy="3318827"/>
          </a:xfrm>
          <a:prstGeom prst="rect">
            <a:avLst/>
          </a:prstGeom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D9FAC4-ED56-70A4-2A3C-896B58A7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1996528"/>
            <a:ext cx="2880360" cy="2865958"/>
          </a:xfrm>
          <a:prstGeom prst="rect">
            <a:avLst/>
          </a:prstGeom>
        </p:spPr>
      </p:pic>
      <p:sp>
        <p:nvSpPr>
          <p:cNvPr id="3097" name="Rectangle 309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FA86A3-821A-8870-0285-FD7E6391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2348864"/>
            <a:ext cx="288036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7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7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Divers] Disjoncteur qui a brûlé">
            <a:extLst>
              <a:ext uri="{FF2B5EF4-FFF2-40B4-BE49-F238E27FC236}">
                <a16:creationId xmlns:a16="http://schemas.microsoft.com/office/drawing/2014/main" id="{76E1C503-DBEE-6F0E-75FF-BC9E68BC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007093"/>
            <a:ext cx="3122143" cy="17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sjoncteur qui brule - 14 messages">
            <a:extLst>
              <a:ext uri="{FF2B5EF4-FFF2-40B4-BE49-F238E27FC236}">
                <a16:creationId xmlns:a16="http://schemas.microsoft.com/office/drawing/2014/main" id="{2F54A643-C87A-BFC4-EDA1-FB35E110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352" y="3748194"/>
            <a:ext cx="1851337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8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FE4701-AE80-17A8-6920-8061E624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56250"/>
            <a:ext cx="3252903" cy="435956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hermique] Disjoncteur différentiel cramé par chauffe eau ?">
            <a:extLst>
              <a:ext uri="{FF2B5EF4-FFF2-40B4-BE49-F238E27FC236}">
                <a16:creationId xmlns:a16="http://schemas.microsoft.com/office/drawing/2014/main" id="{2AA6B571-1C5F-E4B3-8AF3-A171EF4F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1264633"/>
            <a:ext cx="3252903" cy="43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9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70F10-4A9F-0E6C-7A03-EC0CA9C0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Protection du conducteur neutre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9869F4A-33F6-0AFB-CF3E-E86C84068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952" y="2577702"/>
            <a:ext cx="3599268" cy="26994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0BE10C-F4A5-AF26-6415-CC32134E797C}"/>
              </a:ext>
            </a:extLst>
          </p:cNvPr>
          <p:cNvSpPr txBox="1"/>
          <p:nvPr/>
        </p:nvSpPr>
        <p:spPr>
          <a:xfrm>
            <a:off x="681805" y="1580847"/>
            <a:ext cx="980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Si la section du conducteur neutre </a:t>
            </a:r>
            <a:r>
              <a:rPr lang="fr-CH" dirty="0">
                <a:solidFill>
                  <a:srgbClr val="FF0000"/>
                </a:solidFill>
              </a:rPr>
              <a:t>est au moins égale </a:t>
            </a:r>
            <a:r>
              <a:rPr lang="fr-CH" dirty="0"/>
              <a:t>à celle d’un conducteur de phase, </a:t>
            </a:r>
          </a:p>
          <a:p>
            <a:r>
              <a:rPr lang="fr-CH" dirty="0"/>
              <a:t>il n’est généralement pas nécessaire de prévoir une détection de surintensité pour le conducteur neutre.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06541D-8098-E9A2-2C2A-508CFD6487BC}"/>
              </a:ext>
            </a:extLst>
          </p:cNvPr>
          <p:cNvSpPr txBox="1"/>
          <p:nvPr/>
        </p:nvSpPr>
        <p:spPr>
          <a:xfrm>
            <a:off x="681805" y="5770485"/>
            <a:ext cx="670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Pourquoi faut-il éviter le «désectionnement» du conducteur neutre ? </a:t>
            </a:r>
          </a:p>
        </p:txBody>
      </p:sp>
      <p:sp>
        <p:nvSpPr>
          <p:cNvPr id="3" name="Explosion : 8 points 2">
            <a:extLst>
              <a:ext uri="{FF2B5EF4-FFF2-40B4-BE49-F238E27FC236}">
                <a16:creationId xmlns:a16="http://schemas.microsoft.com/office/drawing/2014/main" id="{48780A73-CF20-A4CF-9CA4-12D78D7B0B36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4.3.1.2.1 p.139</a:t>
            </a:r>
          </a:p>
        </p:txBody>
      </p:sp>
    </p:spTree>
    <p:extLst>
      <p:ext uri="{BB962C8B-B14F-4D97-AF65-F5344CB8AC3E}">
        <p14:creationId xmlns:p14="http://schemas.microsoft.com/office/powerpoint/2010/main" val="167299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44BBB-C8C4-8FC2-B4A3-E69BB1FA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Réponses: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EEECAA-BA56-8F9E-D5CC-54E25EE94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Asymétrie (triphasé -&gt; somme vectorielle des phases)</a:t>
            </a:r>
          </a:p>
          <a:p>
            <a:r>
              <a:rPr lang="fr-CH" dirty="0"/>
              <a:t>Harmonique</a:t>
            </a:r>
          </a:p>
          <a:p>
            <a:r>
              <a:rPr lang="fr-CH" dirty="0"/>
              <a:t>Nouveaux appareils, transformations</a:t>
            </a:r>
          </a:p>
          <a:p>
            <a:endParaRPr lang="fr-CH" dirty="0"/>
          </a:p>
          <a:p>
            <a:r>
              <a:rPr lang="fr-CH" dirty="0"/>
              <a:t>I</a:t>
            </a:r>
            <a:r>
              <a:rPr lang="fr-CH" sz="1200" dirty="0"/>
              <a:t>N</a:t>
            </a:r>
            <a:r>
              <a:rPr lang="fr-CH" dirty="0"/>
              <a:t> est donc souvent inconnu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EF8AA6C4-2FDE-B4D6-7DB0-CC5A94336084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4.3.1.2.2 p.139</a:t>
            </a:r>
          </a:p>
        </p:txBody>
      </p:sp>
    </p:spTree>
    <p:extLst>
      <p:ext uri="{BB962C8B-B14F-4D97-AF65-F5344CB8AC3E}">
        <p14:creationId xmlns:p14="http://schemas.microsoft.com/office/powerpoint/2010/main" val="59439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C9898-6096-1621-6E95-2BE9DE95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Montage des coupes-surintensités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5BAFC8-2A16-C66C-B920-757C2EC8A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Aucun coupe-surintensité ne doit être monté sur le conducteur PEN !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Pourquoi ? </a:t>
            </a:r>
          </a:p>
        </p:txBody>
      </p:sp>
      <p:sp>
        <p:nvSpPr>
          <p:cNvPr id="5" name="Explosion : 8 points 4">
            <a:extLst>
              <a:ext uri="{FF2B5EF4-FFF2-40B4-BE49-F238E27FC236}">
                <a16:creationId xmlns:a16="http://schemas.microsoft.com/office/drawing/2014/main" id="{6D0339FF-FCF3-3349-2080-D13BB0A2CDE5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4.3.1.2.2 p.140</a:t>
            </a:r>
          </a:p>
        </p:txBody>
      </p:sp>
    </p:spTree>
    <p:extLst>
      <p:ext uri="{BB962C8B-B14F-4D97-AF65-F5344CB8AC3E}">
        <p14:creationId xmlns:p14="http://schemas.microsoft.com/office/powerpoint/2010/main" val="243913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58A99-643F-AAAB-9546-AC0664BD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CH" sz="3600" dirty="0"/>
              <a:t>Ordre de coupure et reconnexion</a:t>
            </a:r>
          </a:p>
        </p:txBody>
      </p:sp>
      <p:pic>
        <p:nvPicPr>
          <p:cNvPr id="4" name="Image 3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44E9539B-7C44-CF2E-E659-F6EC02B3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6" b="2427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99BCB4-DD1A-E500-99E3-30E0AE00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H" sz="1800" dirty="0"/>
              <a:t>Quand la coupure du conducteur neutre est requise, il ne doit être ni coupé avant les conducteurs de phase ni reconnecté après ces derniers.</a:t>
            </a:r>
          </a:p>
          <a:p>
            <a:pPr marL="0" indent="0">
              <a:buNone/>
            </a:pPr>
            <a:endParaRPr lang="fr-CH" sz="1800" dirty="0"/>
          </a:p>
          <a:p>
            <a:pPr marL="0" indent="0">
              <a:buNone/>
            </a:pPr>
            <a:r>
              <a:rPr lang="fr-CH" sz="1800" dirty="0">
                <a:solidFill>
                  <a:srgbClr val="FF0000"/>
                </a:solidFill>
              </a:rPr>
              <a:t>Connexion : PE -&gt; N -&gt; L1 -&gt; L2 -&gt; L3</a:t>
            </a:r>
          </a:p>
          <a:p>
            <a:pPr marL="0" indent="0">
              <a:buNone/>
            </a:pPr>
            <a:r>
              <a:rPr lang="fr-CH" sz="1800" dirty="0">
                <a:solidFill>
                  <a:srgbClr val="FF0000"/>
                </a:solidFill>
              </a:rPr>
              <a:t>Déconnexion : L3 -&gt; L2 -&gt; L1 -&gt; N -&gt; PE</a:t>
            </a:r>
          </a:p>
          <a:p>
            <a:pPr marL="0" indent="0">
              <a:buNone/>
            </a:pPr>
            <a:endParaRPr lang="fr-CH" sz="1800" dirty="0"/>
          </a:p>
          <a:p>
            <a:pPr marL="0" indent="0">
              <a:buNone/>
            </a:pPr>
            <a:endParaRPr lang="fr-CH" sz="1800" dirty="0"/>
          </a:p>
        </p:txBody>
      </p:sp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03FE4A77-9FEA-1550-B70B-CD02B250AF51}"/>
              </a:ext>
            </a:extLst>
          </p:cNvPr>
          <p:cNvSpPr/>
          <p:nvPr/>
        </p:nvSpPr>
        <p:spPr>
          <a:xfrm>
            <a:off x="10028464" y="0"/>
            <a:ext cx="2163536" cy="1428205"/>
          </a:xfrm>
          <a:prstGeom prst="irregularSeal1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dirty="0"/>
              <a:t>N 4.3.1.3 p.140</a:t>
            </a:r>
          </a:p>
        </p:txBody>
      </p:sp>
    </p:spTree>
    <p:extLst>
      <p:ext uri="{BB962C8B-B14F-4D97-AF65-F5344CB8AC3E}">
        <p14:creationId xmlns:p14="http://schemas.microsoft.com/office/powerpoint/2010/main" val="33812341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B8BF1253B4847A22376EFCE9D7A31" ma:contentTypeVersion="13" ma:contentTypeDescription="Crée un document." ma:contentTypeScope="" ma:versionID="294d40afb1b59c9df11d418aeb789970">
  <xsd:schema xmlns:xsd="http://www.w3.org/2001/XMLSchema" xmlns:xs="http://www.w3.org/2001/XMLSchema" xmlns:p="http://schemas.microsoft.com/office/2006/metadata/properties" xmlns:ns3="3f5aaf00-5e08-467b-8ed6-05c6302b08c6" xmlns:ns4="38cb5498-d582-4c13-9914-4fcd48091daf" targetNamespace="http://schemas.microsoft.com/office/2006/metadata/properties" ma:root="true" ma:fieldsID="40c63083112ef74db40abffefe32c406" ns3:_="" ns4:_="">
    <xsd:import namespace="3f5aaf00-5e08-467b-8ed6-05c6302b08c6"/>
    <xsd:import namespace="38cb5498-d582-4c13-9914-4fcd48091d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aaf00-5e08-467b-8ed6-05c6302b0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b5498-d582-4c13-9914-4fcd48091d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605C6B-C711-4710-AD70-C1EBD67B7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5aaf00-5e08-467b-8ed6-05c6302b08c6"/>
    <ds:schemaRef ds:uri="38cb5498-d582-4c13-9914-4fcd48091d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E921D3-653F-4143-8EEC-E0F280742782}">
  <ds:schemaRefs>
    <ds:schemaRef ds:uri="3f5aaf00-5e08-467b-8ed6-05c6302b08c6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38cb5498-d582-4c13-9914-4fcd48091da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D0A8EF-A13D-469C-944C-E4C70CE448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Grand écran</PresentationFormat>
  <Paragraphs>147</Paragraphs>
  <Slides>29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Thème Office</vt:lpstr>
      <vt:lpstr>Chapitre 4.3</vt:lpstr>
      <vt:lpstr>Présentation PowerPoint</vt:lpstr>
      <vt:lpstr>Protection contre les surintensités</vt:lpstr>
      <vt:lpstr>Présentation PowerPoint</vt:lpstr>
      <vt:lpstr>Présentation PowerPoint</vt:lpstr>
      <vt:lpstr>Protection du conducteur neutre</vt:lpstr>
      <vt:lpstr>Réponses:</vt:lpstr>
      <vt:lpstr>Montage des coupes-surintensités</vt:lpstr>
      <vt:lpstr>Ordre de coupure et reconnexion</vt:lpstr>
      <vt:lpstr>Dispositif contre les surintensités et les court-circuits</vt:lpstr>
      <vt:lpstr>Fusibles / Cartouches</vt:lpstr>
      <vt:lpstr>Présentation PowerPoint</vt:lpstr>
      <vt:lpstr>Fusible miniature (micro fusible)</vt:lpstr>
      <vt:lpstr>Dispositifs assurant uniquement  la protection contre les surcharges</vt:lpstr>
      <vt:lpstr>Dispositifs assurant uniquement  la protection contre les courts-circuits</vt:lpstr>
      <vt:lpstr>CSG</vt:lpstr>
      <vt:lpstr>Protection des surcharges sur les conducteurs</vt:lpstr>
      <vt:lpstr>Emplacement de dispositifs de  protection contre les surcharges et court-circuits</vt:lpstr>
      <vt:lpstr>Présentation PowerPoint</vt:lpstr>
      <vt:lpstr>Présentation PowerPoint</vt:lpstr>
      <vt:lpstr>Exceptions / Dispense de dispositif de protection contre les surcharges</vt:lpstr>
      <vt:lpstr>Protection contre les courants de court-circuit</vt:lpstr>
      <vt:lpstr>Et si le court-circuit et plus grand ? </vt:lpstr>
      <vt:lpstr>Caractéristiques des dispositifs de  protection contre les courts-circuits</vt:lpstr>
      <vt:lpstr>Est-ce que vous avez le droit d’installer ce disjoncteur dans le tableau suivant?</vt:lpstr>
      <vt:lpstr>Exercice  </vt:lpstr>
      <vt:lpstr>Voir exemple 1a p.149 et 1c p.150</vt:lpstr>
      <vt:lpstr>Présentation PowerPoint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OIBT Introduction</dc:title>
  <dc:creator>Baechler Jonathan</dc:creator>
  <cp:lastModifiedBy>Baechler Jonathan</cp:lastModifiedBy>
  <cp:revision>1</cp:revision>
  <dcterms:created xsi:type="dcterms:W3CDTF">2020-08-24T06:13:09Z</dcterms:created>
  <dcterms:modified xsi:type="dcterms:W3CDTF">2026-04-20T07:39:29Z</dcterms:modified>
</cp:coreProperties>
</file>