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5083" r:id="rId1"/>
    <p:sldMasterId id="2147485091" r:id="rId2"/>
  </p:sldMasterIdLst>
  <p:notesMasterIdLst>
    <p:notesMasterId r:id="rId151"/>
  </p:notesMasterIdLst>
  <p:handoutMasterIdLst>
    <p:handoutMasterId r:id="rId152"/>
  </p:handoutMasterIdLst>
  <p:sldIdLst>
    <p:sldId id="588" r:id="rId3"/>
    <p:sldId id="484" r:id="rId4"/>
    <p:sldId id="307" r:id="rId5"/>
    <p:sldId id="308" r:id="rId6"/>
    <p:sldId id="309" r:id="rId7"/>
    <p:sldId id="311" r:id="rId8"/>
    <p:sldId id="312" r:id="rId9"/>
    <p:sldId id="313" r:id="rId10"/>
    <p:sldId id="314" r:id="rId11"/>
    <p:sldId id="315" r:id="rId12"/>
    <p:sldId id="316" r:id="rId13"/>
    <p:sldId id="317" r:id="rId14"/>
    <p:sldId id="318" r:id="rId15"/>
    <p:sldId id="319" r:id="rId16"/>
    <p:sldId id="320" r:id="rId17"/>
    <p:sldId id="321" r:id="rId18"/>
    <p:sldId id="323" r:id="rId19"/>
    <p:sldId id="583" r:id="rId20"/>
    <p:sldId id="584" r:id="rId21"/>
    <p:sldId id="546" r:id="rId22"/>
    <p:sldId id="547" r:id="rId23"/>
    <p:sldId id="556" r:id="rId24"/>
    <p:sldId id="327" r:id="rId25"/>
    <p:sldId id="326" r:id="rId26"/>
    <p:sldId id="328" r:id="rId27"/>
    <p:sldId id="329" r:id="rId28"/>
    <p:sldId id="331" r:id="rId29"/>
    <p:sldId id="332" r:id="rId30"/>
    <p:sldId id="333" r:id="rId31"/>
    <p:sldId id="334" r:id="rId32"/>
    <p:sldId id="336" r:id="rId33"/>
    <p:sldId id="338" r:id="rId34"/>
    <p:sldId id="339" r:id="rId35"/>
    <p:sldId id="351" r:id="rId36"/>
    <p:sldId id="352" r:id="rId37"/>
    <p:sldId id="353" r:id="rId38"/>
    <p:sldId id="527" r:id="rId39"/>
    <p:sldId id="526" r:id="rId40"/>
    <p:sldId id="340" r:id="rId41"/>
    <p:sldId id="341" r:id="rId42"/>
    <p:sldId id="342" r:id="rId43"/>
    <p:sldId id="343" r:id="rId44"/>
    <p:sldId id="350" r:id="rId45"/>
    <p:sldId id="355" r:id="rId46"/>
    <p:sldId id="436" r:id="rId47"/>
    <p:sldId id="362" r:id="rId48"/>
    <p:sldId id="356" r:id="rId49"/>
    <p:sldId id="357" r:id="rId50"/>
    <p:sldId id="358" r:id="rId51"/>
    <p:sldId id="361" r:id="rId52"/>
    <p:sldId id="359" r:id="rId53"/>
    <p:sldId id="360" r:id="rId54"/>
    <p:sldId id="363" r:id="rId55"/>
    <p:sldId id="364" r:id="rId56"/>
    <p:sldId id="367" r:id="rId57"/>
    <p:sldId id="368" r:id="rId58"/>
    <p:sldId id="542" r:id="rId59"/>
    <p:sldId id="365" r:id="rId60"/>
    <p:sldId id="601" r:id="rId61"/>
    <p:sldId id="370" r:id="rId62"/>
    <p:sldId id="372" r:id="rId63"/>
    <p:sldId id="374" r:id="rId64"/>
    <p:sldId id="585" r:id="rId65"/>
    <p:sldId id="586" r:id="rId66"/>
    <p:sldId id="587" r:id="rId67"/>
    <p:sldId id="377" r:id="rId68"/>
    <p:sldId id="397" r:id="rId69"/>
    <p:sldId id="405" r:id="rId70"/>
    <p:sldId id="407" r:id="rId71"/>
    <p:sldId id="409" r:id="rId72"/>
    <p:sldId id="399" r:id="rId73"/>
    <p:sldId id="400" r:id="rId74"/>
    <p:sldId id="401" r:id="rId75"/>
    <p:sldId id="403" r:id="rId76"/>
    <p:sldId id="476" r:id="rId77"/>
    <p:sldId id="477" r:id="rId78"/>
    <p:sldId id="478" r:id="rId79"/>
    <p:sldId id="479" r:id="rId80"/>
    <p:sldId id="523" r:id="rId81"/>
    <p:sldId id="480" r:id="rId82"/>
    <p:sldId id="589" r:id="rId83"/>
    <p:sldId id="404" r:id="rId84"/>
    <p:sldId id="413" r:id="rId85"/>
    <p:sldId id="411" r:id="rId86"/>
    <p:sldId id="412" r:id="rId87"/>
    <p:sldId id="414" r:id="rId88"/>
    <p:sldId id="415" r:id="rId89"/>
    <p:sldId id="416" r:id="rId90"/>
    <p:sldId id="417" r:id="rId91"/>
    <p:sldId id="463" r:id="rId92"/>
    <p:sldId id="419" r:id="rId93"/>
    <p:sldId id="420" r:id="rId94"/>
    <p:sldId id="424" r:id="rId95"/>
    <p:sldId id="564" r:id="rId96"/>
    <p:sldId id="565" r:id="rId97"/>
    <p:sldId id="422" r:id="rId98"/>
    <p:sldId id="421" r:id="rId99"/>
    <p:sldId id="602" r:id="rId100"/>
    <p:sldId id="425" r:id="rId101"/>
    <p:sldId id="566" r:id="rId102"/>
    <p:sldId id="426" r:id="rId103"/>
    <p:sldId id="507" r:id="rId104"/>
    <p:sldId id="508" r:id="rId105"/>
    <p:sldId id="509" r:id="rId106"/>
    <p:sldId id="510" r:id="rId107"/>
    <p:sldId id="578" r:id="rId108"/>
    <p:sldId id="512" r:id="rId109"/>
    <p:sldId id="513" r:id="rId110"/>
    <p:sldId id="514" r:id="rId111"/>
    <p:sldId id="515" r:id="rId112"/>
    <p:sldId id="522" r:id="rId113"/>
    <p:sldId id="517" r:id="rId114"/>
    <p:sldId id="518" r:id="rId115"/>
    <p:sldId id="603" r:id="rId116"/>
    <p:sldId id="430" r:id="rId117"/>
    <p:sldId id="592" r:id="rId118"/>
    <p:sldId id="591" r:id="rId119"/>
    <p:sldId id="594" r:id="rId120"/>
    <p:sldId id="598" r:id="rId121"/>
    <p:sldId id="600" r:id="rId122"/>
    <p:sldId id="553" r:id="rId123"/>
    <p:sldId id="554" r:id="rId124"/>
    <p:sldId id="577" r:id="rId125"/>
    <p:sldId id="438" r:id="rId126"/>
    <p:sldId id="440" r:id="rId127"/>
    <p:sldId id="442" r:id="rId128"/>
    <p:sldId id="439" r:id="rId129"/>
    <p:sldId id="441" r:id="rId130"/>
    <p:sldId id="443" r:id="rId131"/>
    <p:sldId id="532" r:id="rId132"/>
    <p:sldId id="536" r:id="rId133"/>
    <p:sldId id="579" r:id="rId134"/>
    <p:sldId id="555" r:id="rId135"/>
    <p:sldId id="530" r:id="rId136"/>
    <p:sldId id="444" r:id="rId137"/>
    <p:sldId id="445" r:id="rId138"/>
    <p:sldId id="562" r:id="rId139"/>
    <p:sldId id="458" r:id="rId140"/>
    <p:sldId id="472" r:id="rId141"/>
    <p:sldId id="581" r:id="rId142"/>
    <p:sldId id="473" r:id="rId143"/>
    <p:sldId id="474" r:id="rId144"/>
    <p:sldId id="475" r:id="rId145"/>
    <p:sldId id="459" r:id="rId146"/>
    <p:sldId id="485" r:id="rId147"/>
    <p:sldId id="535" r:id="rId148"/>
    <p:sldId id="531" r:id="rId149"/>
    <p:sldId id="482" r:id="rId150"/>
  </p:sldIdLst>
  <p:sldSz cx="12192000" cy="6858000"/>
  <p:notesSz cx="6797675" cy="9926638"/>
  <p:custShowLst>
    <p:custShow name="Villa tronquée" id="0">
      <p:sldLst>
        <p:sld r:id="rId4"/>
        <p:sld r:id="rId5"/>
        <p:sld r:id="rId6"/>
        <p:sld r:id="rId7"/>
        <p:sld r:id="rId8"/>
        <p:sld r:id="rId9"/>
        <p:sld r:id="rId10"/>
        <p:sld r:id="rId11"/>
        <p:sld r:id="rId12"/>
        <p:sld r:id="rId13"/>
        <p:sld r:id="rId14"/>
        <p:sld r:id="rId15"/>
        <p:sld r:id="rId16"/>
        <p:sld r:id="rId17"/>
        <p:sld r:id="rId18"/>
        <p:sld r:id="rId19"/>
        <p:sld r:id="rId26"/>
        <p:sld r:id="rId25"/>
        <p:sld r:id="rId27"/>
        <p:sld r:id="rId28"/>
        <p:sld r:id="rId29"/>
        <p:sld r:id="rId30"/>
        <p:sld r:id="rId31"/>
        <p:sld r:id="rId32"/>
        <p:sld r:id="rId33"/>
        <p:sld r:id="rId34"/>
        <p:sld r:id="rId35"/>
        <p:sld r:id="rId36"/>
        <p:sld r:id="rId37"/>
        <p:sld r:id="rId38"/>
        <p:sld r:id="rId41"/>
        <p:sld r:id="rId42"/>
        <p:sld r:id="rId43"/>
        <p:sld r:id="rId44"/>
        <p:sld r:id="rId45"/>
        <p:sld r:id="rId46"/>
        <p:sld r:id="rId47"/>
        <p:sld r:id="rId48"/>
        <p:sld r:id="rId49"/>
        <p:sld r:id="rId50"/>
        <p:sld r:id="rId51"/>
        <p:sld r:id="rId52"/>
        <p:sld r:id="rId53"/>
        <p:sld r:id="rId54"/>
        <p:sld r:id="rId55"/>
        <p:sld r:id="rId56"/>
        <p:sld r:id="rId57"/>
        <p:sld r:id="rId58"/>
        <p:sld r:id="rId60"/>
        <p:sld r:id="rId62"/>
        <p:sld r:id="rId63"/>
        <p:sld r:id="rId64"/>
        <p:sld r:id="rId68"/>
        <p:sld r:id="rId69"/>
        <p:sld r:id="rId70"/>
        <p:sld r:id="rId71"/>
        <p:sld r:id="rId72"/>
        <p:sld r:id="rId73"/>
        <p:sld r:id="rId74"/>
        <p:sld r:id="rId75"/>
        <p:sld r:id="rId76"/>
        <p:sld r:id="rId77"/>
        <p:sld r:id="rId78"/>
        <p:sld r:id="rId79"/>
        <p:sld r:id="rId80"/>
        <p:sld r:id="rId82"/>
        <p:sld r:id="rId84"/>
        <p:sld r:id="rId85"/>
        <p:sld r:id="rId86"/>
        <p:sld r:id="rId87"/>
        <p:sld r:id="rId88"/>
        <p:sld r:id="rId89"/>
        <p:sld r:id="rId90"/>
        <p:sld r:id="rId91"/>
        <p:sld r:id="rId92"/>
        <p:sld r:id="rId93"/>
        <p:sld r:id="rId94"/>
        <p:sld r:id="rId99"/>
        <p:sld r:id="rId98"/>
        <p:sld r:id="rId95"/>
        <p:sld r:id="rId101"/>
        <p:sld r:id="rId103"/>
        <p:sld r:id="rId117"/>
        <p:sld r:id="rId126"/>
        <p:sld r:id="rId129"/>
        <p:sld r:id="rId130"/>
        <p:sld r:id="rId127"/>
        <p:sld r:id="rId128"/>
        <p:sld r:id="rId131"/>
        <p:sld r:id="rId137"/>
        <p:sld r:id="rId138"/>
        <p:sld r:id="rId140"/>
        <p:sld r:id="rId141"/>
        <p:sld r:id="rId143"/>
        <p:sld r:id="rId144"/>
        <p:sld r:id="rId145"/>
        <p:sld r:id="rId146"/>
        <p:sld r:id="rId147"/>
        <p:sld r:id="rId150"/>
      </p:sldLst>
    </p:custShow>
  </p:custShowLst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sz="900" b="1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r21xXE3PjHMA5mIfa752yw==" hashData="zMOMoffI2cE8iw7vjt9OxuBs7MPBWg2GBiyCOobkAhr7/V1h/JOs3HCmwfnAz1hvVEcSTEPesjMR56hj/PW4zQ=="/>
  <p:extLst>
    <p:ext uri="{EFAFB233-063F-42B5-8137-9DF3F51BA10A}">
      <p15:sldGuideLst xmlns:p15="http://schemas.microsoft.com/office/powerpoint/2012/main">
        <p15:guide id="3" pos="3160" userDrawn="1">
          <p15:clr>
            <a:srgbClr val="A4A3A4"/>
          </p15:clr>
        </p15:guide>
        <p15:guide id="5" pos="6199" userDrawn="1">
          <p15:clr>
            <a:srgbClr val="A4A3A4"/>
          </p15:clr>
        </p15:guide>
        <p15:guide id="8" orient="horz" pos="1117" userDrawn="1">
          <p15:clr>
            <a:srgbClr val="A4A3A4"/>
          </p15:clr>
        </p15:guide>
        <p15:guide id="9" orient="horz" pos="411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65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99CCFF"/>
    <a:srgbClr val="0000FF"/>
    <a:srgbClr val="6699FF"/>
    <a:srgbClr val="FFFF99"/>
    <a:srgbClr val="003A7C"/>
    <a:srgbClr val="E5E3E4"/>
    <a:srgbClr val="CCECFF"/>
    <a:srgbClr val="FF9229"/>
    <a:srgbClr val="F08794"/>
    <a:srgbClr val="FFCA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4399" autoAdjust="0"/>
    <p:restoredTop sz="95588" autoAdjust="0"/>
  </p:normalViewPr>
  <p:slideViewPr>
    <p:cSldViewPr>
      <p:cViewPr varScale="1">
        <p:scale>
          <a:sx n="109" d="100"/>
          <a:sy n="109" d="100"/>
        </p:scale>
        <p:origin x="132" y="240"/>
      </p:cViewPr>
      <p:guideLst>
        <p:guide pos="3160"/>
        <p:guide pos="6199"/>
        <p:guide orient="horz" pos="1117"/>
        <p:guide orient="horz" pos="4110"/>
      </p:guideLst>
    </p:cSldViewPr>
  </p:slideViewPr>
  <p:outlineViewPr>
    <p:cViewPr>
      <p:scale>
        <a:sx n="25" d="100"/>
        <a:sy n="25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81" d="100"/>
          <a:sy n="81" d="100"/>
        </p:scale>
        <p:origin x="3996" y="90"/>
      </p:cViewPr>
      <p:guideLst>
        <p:guide orient="horz" pos="3127"/>
        <p:guide pos="2165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38" Type="http://schemas.openxmlformats.org/officeDocument/2006/relationships/slide" Target="slides/slide136.xml"/><Relationship Id="rId154" Type="http://schemas.openxmlformats.org/officeDocument/2006/relationships/viewProps" Target="viewProp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theme" Target="theme/them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16" Type="http://schemas.openxmlformats.org/officeDocument/2006/relationships/slide" Target="slides/slide114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5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51" Type="http://schemas.openxmlformats.org/officeDocument/2006/relationships/notesMaster" Target="notesMasters/notesMaster1.xml"/><Relationship Id="rId156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handoutMaster" Target="handoutMasters/handoutMaster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4.wmf"/></Relationships>
</file>

<file path=ppt/handoutMasters/_rels/handout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theme" Target="../theme/theme4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t" anchorCtr="0" compatLnSpc="1">
            <a:prstTxWarp prst="textNoShape">
              <a:avLst/>
            </a:prstTxWarp>
          </a:bodyPr>
          <a:lstStyle>
            <a:lvl1pPr algn="l" defTabSz="920750" eaLnBrk="1" hangingPunct="1">
              <a:spcBef>
                <a:spcPct val="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2598" y="0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t" anchorCtr="0" compatLnSpc="1">
            <a:prstTxWarp prst="textNoShape">
              <a:avLst/>
            </a:prstTxWarp>
          </a:bodyPr>
          <a:lstStyle>
            <a:lvl1pPr algn="r" defTabSz="920750" eaLnBrk="1" hangingPunct="1">
              <a:spcBef>
                <a:spcPct val="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31496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b" anchorCtr="0" compatLnSpc="1">
            <a:prstTxWarp prst="textNoShape">
              <a:avLst/>
            </a:prstTxWarp>
          </a:bodyPr>
          <a:lstStyle>
            <a:lvl1pPr algn="l" defTabSz="920750" eaLnBrk="1" hangingPunct="1">
              <a:spcBef>
                <a:spcPct val="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2598" y="9431496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b" anchorCtr="0" compatLnSpc="1">
            <a:prstTxWarp prst="textNoShape">
              <a:avLst/>
            </a:prstTxWarp>
          </a:bodyPr>
          <a:lstStyle>
            <a:lvl1pPr algn="r" defTabSz="920750" eaLnBrk="1" hangingPunct="1">
              <a:defRPr sz="1200" b="0">
                <a:latin typeface="Arial" charset="0"/>
              </a:defRPr>
            </a:lvl1pPr>
          </a:lstStyle>
          <a:p>
            <a:pPr>
              <a:defRPr/>
            </a:pPr>
            <a:fld id="{12B9EAAD-1B2C-4DBB-A4F0-6BD9BAB6759A}" type="slidenum">
              <a:rPr lang="fr-FR" altLang="fr-FR"/>
              <a:pPr>
                <a:defRPr/>
              </a:pPr>
              <a:t>‹N°›</a:t>
            </a:fld>
            <a:endParaRPr lang="fr-FR" altLang="fr-FR"/>
          </a:p>
        </p:txBody>
      </p:sp>
      <p:sp>
        <p:nvSpPr>
          <p:cNvPr id="352262" name="Line 6"/>
          <p:cNvSpPr>
            <a:spLocks noChangeShapeType="1"/>
          </p:cNvSpPr>
          <p:nvPr/>
        </p:nvSpPr>
        <p:spPr bwMode="auto">
          <a:xfrm>
            <a:off x="527667" y="3458057"/>
            <a:ext cx="27066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3" name="Line 7"/>
          <p:cNvSpPr>
            <a:spLocks noChangeShapeType="1"/>
          </p:cNvSpPr>
          <p:nvPr/>
        </p:nvSpPr>
        <p:spPr bwMode="auto">
          <a:xfrm>
            <a:off x="527667" y="3773868"/>
            <a:ext cx="27066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4" name="Line 8"/>
          <p:cNvSpPr>
            <a:spLocks noChangeShapeType="1"/>
          </p:cNvSpPr>
          <p:nvPr/>
        </p:nvSpPr>
        <p:spPr bwMode="auto">
          <a:xfrm>
            <a:off x="3609428" y="3458057"/>
            <a:ext cx="270667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5" name="Line 9"/>
          <p:cNvSpPr>
            <a:spLocks noChangeShapeType="1"/>
          </p:cNvSpPr>
          <p:nvPr/>
        </p:nvSpPr>
        <p:spPr bwMode="auto">
          <a:xfrm>
            <a:off x="3609428" y="3773868"/>
            <a:ext cx="270667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6" name="Line 10"/>
          <p:cNvSpPr>
            <a:spLocks noChangeShapeType="1"/>
          </p:cNvSpPr>
          <p:nvPr/>
        </p:nvSpPr>
        <p:spPr bwMode="auto">
          <a:xfrm>
            <a:off x="3609428" y="6290838"/>
            <a:ext cx="270667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7" name="Line 11"/>
          <p:cNvSpPr>
            <a:spLocks noChangeShapeType="1"/>
          </p:cNvSpPr>
          <p:nvPr/>
        </p:nvSpPr>
        <p:spPr bwMode="auto">
          <a:xfrm>
            <a:off x="3609428" y="6601888"/>
            <a:ext cx="270667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8" name="Line 12"/>
          <p:cNvSpPr>
            <a:spLocks noChangeShapeType="1"/>
          </p:cNvSpPr>
          <p:nvPr/>
        </p:nvSpPr>
        <p:spPr bwMode="auto">
          <a:xfrm>
            <a:off x="3609428" y="9196621"/>
            <a:ext cx="270667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69" name="Line 13"/>
          <p:cNvSpPr>
            <a:spLocks noChangeShapeType="1"/>
          </p:cNvSpPr>
          <p:nvPr/>
        </p:nvSpPr>
        <p:spPr bwMode="auto">
          <a:xfrm>
            <a:off x="3609428" y="9509258"/>
            <a:ext cx="270667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70" name="Line 14"/>
          <p:cNvSpPr>
            <a:spLocks noChangeShapeType="1"/>
          </p:cNvSpPr>
          <p:nvPr/>
        </p:nvSpPr>
        <p:spPr bwMode="auto">
          <a:xfrm>
            <a:off x="527667" y="9196621"/>
            <a:ext cx="27066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71" name="Line 15"/>
          <p:cNvSpPr>
            <a:spLocks noChangeShapeType="1"/>
          </p:cNvSpPr>
          <p:nvPr/>
        </p:nvSpPr>
        <p:spPr bwMode="auto">
          <a:xfrm>
            <a:off x="527667" y="9509258"/>
            <a:ext cx="27066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72" name="Line 16"/>
          <p:cNvSpPr>
            <a:spLocks noChangeShapeType="1"/>
          </p:cNvSpPr>
          <p:nvPr/>
        </p:nvSpPr>
        <p:spPr bwMode="auto">
          <a:xfrm>
            <a:off x="527667" y="6290838"/>
            <a:ext cx="27066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2273" name="Line 17"/>
          <p:cNvSpPr>
            <a:spLocks noChangeShapeType="1"/>
          </p:cNvSpPr>
          <p:nvPr/>
        </p:nvSpPr>
        <p:spPr bwMode="auto">
          <a:xfrm>
            <a:off x="527667" y="6601888"/>
            <a:ext cx="27066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25" name="Groupe 24"/>
          <p:cNvGrpSpPr/>
          <p:nvPr/>
        </p:nvGrpSpPr>
        <p:grpSpPr>
          <a:xfrm>
            <a:off x="305872" y="210791"/>
            <a:ext cx="6185931" cy="432000"/>
            <a:chOff x="333375" y="6502906"/>
            <a:chExt cx="6185931" cy="432000"/>
          </a:xfrm>
        </p:grpSpPr>
        <p:sp>
          <p:nvSpPr>
            <p:cNvPr id="26" name="Line 68"/>
            <p:cNvSpPr>
              <a:spLocks noChangeShapeType="1"/>
            </p:cNvSpPr>
            <p:nvPr/>
          </p:nvSpPr>
          <p:spPr bwMode="auto">
            <a:xfrm flipV="1">
              <a:off x="1607316" y="6718906"/>
              <a:ext cx="468000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GB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Times New Roman" panose="02020603050405020304" pitchFamily="18" charset="0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2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pic>
          <p:nvPicPr>
            <p:cNvPr id="27" name="Picture 7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375" y="6536344"/>
              <a:ext cx="1217613" cy="365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Image 2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526621" y="6538906"/>
              <a:ext cx="992685" cy="360000"/>
            </a:xfrm>
            <a:prstGeom prst="rect">
              <a:avLst/>
            </a:prstGeom>
          </p:spPr>
        </p:pic>
        <p:pic>
          <p:nvPicPr>
            <p:cNvPr id="29" name="Image 2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64165" y="6502906"/>
              <a:ext cx="1003303" cy="432000"/>
            </a:xfrm>
            <a:prstGeom prst="rect">
              <a:avLst/>
            </a:prstGeom>
          </p:spPr>
        </p:pic>
        <p:cxnSp>
          <p:nvCxnSpPr>
            <p:cNvPr id="30" name="Connecteur droit 29"/>
            <p:cNvCxnSpPr/>
            <p:nvPr/>
          </p:nvCxnSpPr>
          <p:spPr>
            <a:xfrm flipH="1">
              <a:off x="3019265" y="6718493"/>
              <a:ext cx="468000" cy="826"/>
            </a:xfrm>
            <a:prstGeom prst="line">
              <a:avLst/>
            </a:prstGeom>
            <a:ln>
              <a:solidFill>
                <a:srgbClr val="0066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necteur droit 30"/>
            <p:cNvCxnSpPr/>
            <p:nvPr/>
          </p:nvCxnSpPr>
          <p:spPr>
            <a:xfrm flipH="1">
              <a:off x="5065077" y="6718906"/>
              <a:ext cx="396000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2" name="Image 3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80645" y="6539204"/>
              <a:ext cx="1432800" cy="35940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194317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t" anchorCtr="0" compatLnSpc="1">
            <a:prstTxWarp prst="textNoShape">
              <a:avLst/>
            </a:prstTxWarp>
          </a:bodyPr>
          <a:lstStyle>
            <a:lvl1pPr algn="l" defTabSz="920750" eaLnBrk="1" hangingPunct="1">
              <a:spcBef>
                <a:spcPct val="5000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2598" y="0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t" anchorCtr="0" compatLnSpc="1">
            <a:prstTxWarp prst="textNoShape">
              <a:avLst/>
            </a:prstTxWarp>
          </a:bodyPr>
          <a:lstStyle>
            <a:lvl1pPr algn="r" defTabSz="920750" eaLnBrk="1" hangingPunct="1">
              <a:spcBef>
                <a:spcPct val="5000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8739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488" y="744538"/>
            <a:ext cx="6615112" cy="37211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1059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42489" y="4732412"/>
            <a:ext cx="4988987" cy="446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noProof="0"/>
              <a:t>Cliquez pour modifier les styles du texte du masque</a:t>
            </a:r>
          </a:p>
          <a:p>
            <a:pPr lvl="1"/>
            <a:r>
              <a:rPr lang="fr-FR" noProof="0"/>
              <a:t>Deuxième niveau</a:t>
            </a:r>
          </a:p>
          <a:p>
            <a:pPr lvl="2"/>
            <a:r>
              <a:rPr lang="fr-FR" noProof="0"/>
              <a:t>Troisième niveau</a:t>
            </a:r>
          </a:p>
          <a:p>
            <a:pPr lvl="3"/>
            <a:r>
              <a:rPr lang="fr-FR" noProof="0"/>
              <a:t>Quatrième niveau</a:t>
            </a:r>
          </a:p>
          <a:p>
            <a:pPr lvl="4"/>
            <a:r>
              <a:rPr lang="fr-FR" noProof="0"/>
              <a:t>Cinquième niveau</a:t>
            </a:r>
          </a:p>
        </p:txBody>
      </p:sp>
      <p:sp>
        <p:nvSpPr>
          <p:cNvPr id="11059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31496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b" anchorCtr="0" compatLnSpc="1">
            <a:prstTxWarp prst="textNoShape">
              <a:avLst/>
            </a:prstTxWarp>
          </a:bodyPr>
          <a:lstStyle>
            <a:lvl1pPr algn="l" defTabSz="920750" eaLnBrk="1" hangingPunct="1">
              <a:spcBef>
                <a:spcPct val="5000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1059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2598" y="9431496"/>
            <a:ext cx="2945077" cy="495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990" tIns="45995" rIns="91990" bIns="45995" numCol="1" anchor="b" anchorCtr="0" compatLnSpc="1">
            <a:prstTxWarp prst="textNoShape">
              <a:avLst/>
            </a:prstTxWarp>
          </a:bodyPr>
          <a:lstStyle>
            <a:lvl1pPr algn="r" defTabSz="920750" eaLnBrk="1" hangingPunct="1">
              <a:spcBef>
                <a:spcPct val="50000"/>
              </a:spcBef>
              <a:defRPr sz="1200" b="0">
                <a:latin typeface="Arial" charset="0"/>
              </a:defRPr>
            </a:lvl1pPr>
          </a:lstStyle>
          <a:p>
            <a:pPr>
              <a:defRPr/>
            </a:pPr>
            <a:fld id="{5130DF90-B8E6-4C54-8913-BC706726DB39}" type="slidenum">
              <a:rPr lang="fr-FR" altLang="fr-FR"/>
              <a:pPr>
                <a:defRPr/>
              </a:pPr>
              <a:t>‹N°›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28557599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894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2197523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65886668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01596233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218178047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208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27974137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310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221697354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413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58382498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515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913380132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617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67619036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85731482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76471956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5525939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994890854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-611188" y="666750"/>
            <a:ext cx="8024813" cy="4514850"/>
          </a:xfrm>
          <a:ln/>
        </p:spPr>
      </p:sp>
      <p:sp>
        <p:nvSpPr>
          <p:cNvPr id="310275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CH" altLang="fr-FR"/>
          </a:p>
        </p:txBody>
      </p:sp>
      <p:sp>
        <p:nvSpPr>
          <p:cNvPr id="310276" name="Datumsplatzhalter 6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CH" altLang="fr-FR" sz="1200" b="0">
                <a:solidFill>
                  <a:srgbClr val="000000"/>
                </a:solidFill>
              </a:rPr>
              <a:t>Informationsveranstaltung </a:t>
            </a:r>
          </a:p>
        </p:txBody>
      </p:sp>
    </p:spTree>
    <p:extLst>
      <p:ext uri="{BB962C8B-B14F-4D97-AF65-F5344CB8AC3E}">
        <p14:creationId xmlns:p14="http://schemas.microsoft.com/office/powerpoint/2010/main" val="2793363332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-611188" y="666750"/>
            <a:ext cx="8024813" cy="4514850"/>
          </a:xfrm>
          <a:ln/>
        </p:spPr>
      </p:sp>
      <p:sp>
        <p:nvSpPr>
          <p:cNvPr id="311299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CH" altLang="fr-FR"/>
          </a:p>
        </p:txBody>
      </p:sp>
      <p:sp>
        <p:nvSpPr>
          <p:cNvPr id="311300" name="Datumsplatzhalter 6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CH" altLang="fr-FR" sz="1200" b="0">
                <a:solidFill>
                  <a:srgbClr val="000000"/>
                </a:solidFill>
              </a:rPr>
              <a:t>Informationsveranstaltung </a:t>
            </a:r>
          </a:p>
        </p:txBody>
      </p:sp>
    </p:spTree>
    <p:extLst>
      <p:ext uri="{BB962C8B-B14F-4D97-AF65-F5344CB8AC3E}">
        <p14:creationId xmlns:p14="http://schemas.microsoft.com/office/powerpoint/2010/main" val="121576931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-611188" y="666750"/>
            <a:ext cx="8024813" cy="4514850"/>
          </a:xfrm>
          <a:ln/>
        </p:spPr>
      </p:sp>
      <p:sp>
        <p:nvSpPr>
          <p:cNvPr id="312323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CH" altLang="fr-FR"/>
          </a:p>
        </p:txBody>
      </p:sp>
      <p:sp>
        <p:nvSpPr>
          <p:cNvPr id="312324" name="Datumsplatzhalter 6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CH" altLang="fr-FR" sz="1200" b="0">
                <a:solidFill>
                  <a:srgbClr val="000000"/>
                </a:solidFill>
              </a:rPr>
              <a:t>Informationsveranstaltung </a:t>
            </a:r>
          </a:p>
        </p:txBody>
      </p:sp>
    </p:spTree>
    <p:extLst>
      <p:ext uri="{BB962C8B-B14F-4D97-AF65-F5344CB8AC3E}">
        <p14:creationId xmlns:p14="http://schemas.microsoft.com/office/powerpoint/2010/main" val="90189473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-611188" y="666750"/>
            <a:ext cx="8024813" cy="4514850"/>
          </a:xfrm>
          <a:ln/>
        </p:spPr>
      </p:sp>
      <p:sp>
        <p:nvSpPr>
          <p:cNvPr id="313347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CH" altLang="fr-FR"/>
          </a:p>
        </p:txBody>
      </p:sp>
      <p:sp>
        <p:nvSpPr>
          <p:cNvPr id="313348" name="Datumsplatzhalter 6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CH" altLang="fr-FR" sz="1200" b="0">
                <a:solidFill>
                  <a:srgbClr val="000000"/>
                </a:solidFill>
              </a:rPr>
              <a:t>Informationsveranstaltung </a:t>
            </a:r>
          </a:p>
        </p:txBody>
      </p:sp>
    </p:spTree>
    <p:extLst>
      <p:ext uri="{BB962C8B-B14F-4D97-AF65-F5344CB8AC3E}">
        <p14:creationId xmlns:p14="http://schemas.microsoft.com/office/powerpoint/2010/main" val="299883786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-611188" y="666750"/>
            <a:ext cx="8024813" cy="4514850"/>
          </a:xfrm>
          <a:ln/>
        </p:spPr>
      </p:sp>
      <p:sp>
        <p:nvSpPr>
          <p:cNvPr id="313347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CH" altLang="fr-FR"/>
          </a:p>
        </p:txBody>
      </p:sp>
      <p:sp>
        <p:nvSpPr>
          <p:cNvPr id="313348" name="Datumsplatzhalter 6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CH" altLang="fr-FR" sz="1200" b="0">
                <a:solidFill>
                  <a:srgbClr val="000000"/>
                </a:solidFill>
              </a:rPr>
              <a:t>Informationsveranstaltung </a:t>
            </a:r>
          </a:p>
        </p:txBody>
      </p:sp>
    </p:spTree>
    <p:extLst>
      <p:ext uri="{BB962C8B-B14F-4D97-AF65-F5344CB8AC3E}">
        <p14:creationId xmlns:p14="http://schemas.microsoft.com/office/powerpoint/2010/main" val="3237997565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98171063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1641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59235953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174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1779250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184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130713915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194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1050684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173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3936946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205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005928348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2153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15977651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225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547031271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235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9844652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7950" y="750888"/>
            <a:ext cx="6589713" cy="3706812"/>
          </a:xfrm>
          <a:ln/>
        </p:spPr>
      </p:sp>
      <p:sp>
        <p:nvSpPr>
          <p:cNvPr id="324611" name="Notizenplatzhalter 2"/>
          <p:cNvSpPr>
            <a:spLocks noGrp="1"/>
          </p:cNvSpPr>
          <p:nvPr>
            <p:ph type="body" idx="1"/>
          </p:nvPr>
        </p:nvSpPr>
        <p:spPr>
          <a:xfrm>
            <a:off x="905933" y="4713368"/>
            <a:ext cx="4985809" cy="4467384"/>
          </a:xfrm>
          <a:noFill/>
        </p:spPr>
        <p:txBody>
          <a:bodyPr lIns="90117" tIns="44267" rIns="90117" bIns="44267"/>
          <a:lstStyle/>
          <a:p>
            <a:pPr eaLnBrk="1" hangingPunct="1"/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363761020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7950" y="750888"/>
            <a:ext cx="6589713" cy="3706812"/>
          </a:xfrm>
          <a:ln/>
        </p:spPr>
      </p:sp>
      <p:sp>
        <p:nvSpPr>
          <p:cNvPr id="326659" name="Notizenplatzhalter 2"/>
          <p:cNvSpPr>
            <a:spLocks noGrp="1"/>
          </p:cNvSpPr>
          <p:nvPr>
            <p:ph type="body" idx="1"/>
          </p:nvPr>
        </p:nvSpPr>
        <p:spPr>
          <a:xfrm>
            <a:off x="905933" y="4713368"/>
            <a:ext cx="4985809" cy="4467384"/>
          </a:xfrm>
          <a:noFill/>
        </p:spPr>
        <p:txBody>
          <a:bodyPr lIns="90110" tIns="44264" rIns="90110" bIns="44264"/>
          <a:lstStyle/>
          <a:p>
            <a:pPr eaLnBrk="1" hangingPunct="1"/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60276073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7950" y="750888"/>
            <a:ext cx="6589713" cy="3706812"/>
          </a:xfrm>
          <a:ln/>
        </p:spPr>
      </p:sp>
      <p:sp>
        <p:nvSpPr>
          <p:cNvPr id="324611" name="Notizenplatzhalter 2"/>
          <p:cNvSpPr>
            <a:spLocks noGrp="1"/>
          </p:cNvSpPr>
          <p:nvPr>
            <p:ph type="body" idx="1"/>
          </p:nvPr>
        </p:nvSpPr>
        <p:spPr>
          <a:xfrm>
            <a:off x="905933" y="4713368"/>
            <a:ext cx="4985809" cy="4467384"/>
          </a:xfrm>
          <a:noFill/>
        </p:spPr>
        <p:txBody>
          <a:bodyPr lIns="90117" tIns="44267" rIns="90117" bIns="44267"/>
          <a:lstStyle/>
          <a:p>
            <a:pPr eaLnBrk="1" hangingPunct="1"/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3618421554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075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A007D7D9-BD40-48F8-9CD1-B1BDB8F8AE10}" type="slidenum">
              <a:rPr lang="fr-FR" altLang="fr-FR" sz="1200" b="0" smtClean="0"/>
              <a:pPr/>
              <a:t>133</a:t>
            </a:fld>
            <a:endParaRPr lang="fr-FR" altLang="fr-FR" sz="1200" b="0"/>
          </a:p>
        </p:txBody>
      </p:sp>
      <p:sp>
        <p:nvSpPr>
          <p:cNvPr id="325635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6363" y="750888"/>
            <a:ext cx="6589712" cy="3706812"/>
          </a:xfrm>
          <a:ln/>
        </p:spPr>
      </p:sp>
      <p:sp>
        <p:nvSpPr>
          <p:cNvPr id="325636" name="Notizenplatzhalter 2"/>
          <p:cNvSpPr>
            <a:spLocks noGrp="1"/>
          </p:cNvSpPr>
          <p:nvPr>
            <p:ph type="body" idx="1"/>
          </p:nvPr>
        </p:nvSpPr>
        <p:spPr>
          <a:xfrm>
            <a:off x="905933" y="4714955"/>
            <a:ext cx="4985809" cy="4467383"/>
          </a:xfrm>
          <a:noFill/>
        </p:spPr>
        <p:txBody>
          <a:bodyPr lIns="86229" tIns="42357" rIns="86229" bIns="42357"/>
          <a:lstStyle/>
          <a:p>
            <a:pPr eaLnBrk="1" hangingPunct="1"/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2140757786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7950" y="750888"/>
            <a:ext cx="6589713" cy="3706812"/>
          </a:xfrm>
          <a:ln/>
        </p:spPr>
      </p:sp>
      <p:sp>
        <p:nvSpPr>
          <p:cNvPr id="327683" name="Notizenplatzhalter 2"/>
          <p:cNvSpPr>
            <a:spLocks noGrp="1"/>
          </p:cNvSpPr>
          <p:nvPr>
            <p:ph type="body" idx="1"/>
          </p:nvPr>
        </p:nvSpPr>
        <p:spPr>
          <a:xfrm>
            <a:off x="905933" y="4713368"/>
            <a:ext cx="4985809" cy="4467384"/>
          </a:xfrm>
          <a:noFill/>
        </p:spPr>
        <p:txBody>
          <a:bodyPr lIns="90125" tIns="44271" rIns="90125" bIns="44271"/>
          <a:lstStyle/>
          <a:p>
            <a:pPr eaLnBrk="1" hangingPunct="1"/>
            <a:endParaRPr lang="de-DE" altLang="fr-FR"/>
          </a:p>
        </p:txBody>
      </p:sp>
    </p:spTree>
    <p:extLst>
      <p:ext uri="{BB962C8B-B14F-4D97-AF65-F5344CB8AC3E}">
        <p14:creationId xmlns:p14="http://schemas.microsoft.com/office/powerpoint/2010/main" val="2425161346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2870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5467426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0726320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2973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563210824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06363" y="750888"/>
            <a:ext cx="6589712" cy="3706812"/>
          </a:xfrm>
          <a:ln/>
        </p:spPr>
      </p:sp>
      <p:sp>
        <p:nvSpPr>
          <p:cNvPr id="416771" name="Notizenplatzhalter 2"/>
          <p:cNvSpPr>
            <a:spLocks noGrp="1"/>
          </p:cNvSpPr>
          <p:nvPr>
            <p:ph type="body" idx="1"/>
          </p:nvPr>
        </p:nvSpPr>
        <p:spPr>
          <a:xfrm>
            <a:off x="906463" y="4715710"/>
            <a:ext cx="4984750" cy="4466511"/>
          </a:xfrm>
          <a:ln/>
        </p:spPr>
        <p:txBody>
          <a:bodyPr lIns="86221" tIns="42353" rIns="86221" bIns="42353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98735336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3997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034261869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86927377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201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372239069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30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775280364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40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144046894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50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187365050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61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413320682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7304867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377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132088120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491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090093592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11937" cy="3719513"/>
          </a:xfrm>
          <a:ln/>
        </p:spPr>
      </p:sp>
      <p:sp>
        <p:nvSpPr>
          <p:cNvPr id="350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0245" y="4713368"/>
            <a:ext cx="5438775" cy="4467384"/>
          </a:xfrm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158399721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35123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3198432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73479570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582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3796806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3"/>
          <p:cNvSpPr>
            <a:spLocks noGrp="1" noChangeArrowheads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fld id="{781598BA-8F12-46E3-B3CC-5440849F7AF6}" type="datetime1">
              <a:rPr lang="fr-FR" altLang="fr-FR" smtClean="0">
                <a:latin typeface="Arial" pitchFamily="34" charset="0"/>
              </a:rPr>
              <a:pPr>
                <a:spcBef>
                  <a:spcPct val="50000"/>
                </a:spcBef>
              </a:pPr>
              <a:t>04/11/2020</a:t>
            </a:fld>
            <a:endParaRPr lang="fr-FR" altLang="fr-FR">
              <a:latin typeface="Arial" pitchFamily="34" charset="0"/>
            </a:endParaRPr>
          </a:p>
        </p:txBody>
      </p:sp>
      <p:sp>
        <p:nvSpPr>
          <p:cNvPr id="20685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fld id="{B53A0443-AD6C-45EB-B6DD-B1C6FA7F695D}" type="slidenum">
              <a:rPr lang="fr-FR" altLang="fr-FR" smtClean="0">
                <a:latin typeface="Arial" pitchFamily="34" charset="0"/>
              </a:rPr>
              <a:pPr>
                <a:spcBef>
                  <a:spcPct val="50000"/>
                </a:spcBef>
              </a:pPr>
              <a:t>20</a:t>
            </a:fld>
            <a:endParaRPr lang="fr-FR" altLang="fr-FR">
              <a:latin typeface="Arial" pitchFamily="34" charset="0"/>
            </a:endParaRPr>
          </a:p>
        </p:txBody>
      </p:sp>
      <p:sp>
        <p:nvSpPr>
          <p:cNvPr id="2068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685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26037917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3"/>
          <p:cNvSpPr>
            <a:spLocks noGrp="1" noChangeArrowheads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fld id="{27982665-7DAD-401F-BD8F-769121CE40DF}" type="datetime1">
              <a:rPr lang="fr-FR" altLang="fr-FR" smtClean="0">
                <a:latin typeface="Arial" pitchFamily="34" charset="0"/>
              </a:rPr>
              <a:pPr>
                <a:spcBef>
                  <a:spcPct val="50000"/>
                </a:spcBef>
              </a:pPr>
              <a:t>04/11/2020</a:t>
            </a:fld>
            <a:endParaRPr lang="fr-FR" altLang="fr-FR">
              <a:latin typeface="Arial" pitchFamily="34" charset="0"/>
            </a:endParaRPr>
          </a:p>
        </p:txBody>
      </p:sp>
      <p:sp>
        <p:nvSpPr>
          <p:cNvPr id="20787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20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207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fld id="{5406C9C2-1283-49A5-BA10-C2C87D6B638A}" type="slidenum">
              <a:rPr lang="fr-FR" altLang="fr-FR" smtClean="0">
                <a:latin typeface="Arial" pitchFamily="34" charset="0"/>
              </a:rPr>
              <a:pPr>
                <a:spcBef>
                  <a:spcPct val="50000"/>
                </a:spcBef>
              </a:pPr>
              <a:t>21</a:t>
            </a:fld>
            <a:endParaRPr lang="fr-FR" altLang="fr-FR">
              <a:latin typeface="Arial" pitchFamily="34" charset="0"/>
            </a:endParaRPr>
          </a:p>
        </p:txBody>
      </p:sp>
      <p:sp>
        <p:nvSpPr>
          <p:cNvPr id="207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787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6258219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9885347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04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0409923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3307620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75986046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197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14378377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1795917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401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55093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50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11087243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60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22452184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61876168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81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56997267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492139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14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6323248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01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08475419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11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83832266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82619364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76998830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425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78164150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528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97035648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733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77460660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835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8495222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98656428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040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1429897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25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205089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142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3531656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1660056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347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96271134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449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69070463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68857869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654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64856052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757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08812964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85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69871528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28087698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06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7199657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45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39759954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16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0228932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26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58575760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37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83178801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473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33980726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57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5265223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42154518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4985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97481877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5190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3779003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10350" cy="3719513"/>
          </a:xfrm>
          <a:solidFill>
            <a:srgbClr val="FFFFFF"/>
          </a:solidFill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371" tIns="45686" rIns="91371" bIns="45686"/>
          <a:lstStyle/>
          <a:p>
            <a:pPr eaLnBrk="1" hangingPunct="1"/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71859267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10350" cy="3719513"/>
          </a:xfrm>
          <a:solidFill>
            <a:srgbClr val="FFFFFF"/>
          </a:solidFill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1371" tIns="45686" rIns="91371" bIns="45686"/>
          <a:lstStyle/>
          <a:p>
            <a:pPr eaLnBrk="1" hangingPunct="1"/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651371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55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97908481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112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16540780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317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87073110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41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95488516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521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30814215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62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8763972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72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20922147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82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4354886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693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7832117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033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691166084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13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1254956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661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93060094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23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28453232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341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30051826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443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02513312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545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0253402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648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44727725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750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09957619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853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48342029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7955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34365885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057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97314705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160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6514130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763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34387350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262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169438709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365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209534597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75527527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84602031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5140575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774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7632662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877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26960418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897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84718397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18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23766168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18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7978254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417148976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184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05417851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081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250512593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286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22038272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38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54268293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389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42603796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49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18014381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593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51215221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696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151379919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798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457505562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488" y="744538"/>
            <a:ext cx="6615112" cy="3721100"/>
          </a:xfrm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de-CH" altLang="fr-FR"/>
          </a:p>
        </p:txBody>
      </p:sp>
    </p:spTree>
    <p:extLst>
      <p:ext uri="{BB962C8B-B14F-4D97-AF65-F5344CB8AC3E}">
        <p14:creationId xmlns:p14="http://schemas.microsoft.com/office/powerpoint/2010/main" val="32187175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ête de chap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 4"/>
          <p:cNvSpPr/>
          <p:nvPr userDrawn="1"/>
        </p:nvSpPr>
        <p:spPr>
          <a:xfrm rot="10800000">
            <a:off x="0" y="0"/>
            <a:ext cx="9694237" cy="6858000"/>
          </a:xfrm>
          <a:custGeom>
            <a:avLst/>
            <a:gdLst>
              <a:gd name="connsiteX0" fmla="*/ 832081 w 9694237"/>
              <a:gd name="connsiteY0" fmla="*/ 0 h 6858000"/>
              <a:gd name="connsiteX1" fmla="*/ 9694237 w 9694237"/>
              <a:gd name="connsiteY1" fmla="*/ 0 h 6858000"/>
              <a:gd name="connsiteX2" fmla="*/ 9694237 w 9694237"/>
              <a:gd name="connsiteY2" fmla="*/ 6858000 h 6858000"/>
              <a:gd name="connsiteX3" fmla="*/ 0 w 969423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94237" h="6858000">
                <a:moveTo>
                  <a:pt x="832081" y="0"/>
                </a:moveTo>
                <a:lnTo>
                  <a:pt x="9694237" y="0"/>
                </a:lnTo>
                <a:lnTo>
                  <a:pt x="969423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1200" cap="none" spc="0" normalizeH="0" baseline="0" noProof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Espace réservé du texte 5"/>
          <p:cNvSpPr>
            <a:spLocks noGrp="1"/>
          </p:cNvSpPr>
          <p:nvPr>
            <p:ph type="body" sz="quarter" idx="10" hasCustomPrompt="1"/>
          </p:nvPr>
        </p:nvSpPr>
        <p:spPr>
          <a:xfrm>
            <a:off x="623392" y="476673"/>
            <a:ext cx="7416800" cy="50405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200" cap="all" baseline="0">
                <a:solidFill>
                  <a:schemeClr val="bg1"/>
                </a:solidFill>
              </a:defRPr>
            </a:lvl1pPr>
            <a:lvl2pPr marL="180000" indent="0" algn="r">
              <a:buNone/>
              <a:defRPr>
                <a:solidFill>
                  <a:schemeClr val="bg1"/>
                </a:solidFill>
              </a:defRPr>
            </a:lvl2pPr>
            <a:lvl3pPr marL="360000" indent="0" algn="r">
              <a:buNone/>
              <a:defRPr>
                <a:solidFill>
                  <a:schemeClr val="bg1"/>
                </a:solidFill>
              </a:defRPr>
            </a:lvl3pPr>
            <a:lvl4pPr marL="540000" indent="0" algn="r">
              <a:buNone/>
              <a:defRPr>
                <a:solidFill>
                  <a:schemeClr val="bg1"/>
                </a:solidFill>
              </a:defRPr>
            </a:lvl4pPr>
            <a:lvl5pPr marL="540000" indent="0" algn="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CH" noProof="0" dirty="0"/>
              <a:t>Entrez le titre du chapitre</a:t>
            </a: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2"/>
          </p:nvPr>
        </p:nvSpPr>
        <p:spPr>
          <a:xfrm>
            <a:off x="3396000" y="6561138"/>
            <a:ext cx="540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1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6173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2" orient="horz" pos="1139">
          <p15:clr>
            <a:srgbClr val="FBAE40"/>
          </p15:clr>
        </p15:guide>
        <p15:guide id="6" pos="4974">
          <p15:clr>
            <a:srgbClr val="FBAE40"/>
          </p15:clr>
        </p15:guide>
        <p15:guide id="7" orient="horz" pos="4133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3154712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97736" y="2780928"/>
            <a:ext cx="9134975" cy="2330506"/>
          </a:xfrm>
          <a:prstGeom prst="rect">
            <a:avLst/>
          </a:prstGeom>
        </p:spPr>
        <p:txBody>
          <a:bodyPr lIns="0" tIns="0" rIns="0" bIns="0"/>
          <a:lstStyle>
            <a:lvl1pPr marL="342900" marR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/>
            </a:lvl1pPr>
            <a:lvl3pPr marL="360000" indent="0">
              <a:buNone/>
              <a:defRPr/>
            </a:lvl3pPr>
            <a:lvl4pPr marL="540000" indent="0">
              <a:buNone/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  <a:p>
            <a:pPr lvl="2"/>
            <a:endParaRPr lang="fr-CH" noProof="0" dirty="0"/>
          </a:p>
          <a:p>
            <a:pPr lv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3126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79424" y="1593101"/>
            <a:ext cx="9134975" cy="2330506"/>
          </a:xfrm>
          <a:prstGeom prst="rect">
            <a:avLst/>
          </a:prstGeom>
        </p:spPr>
        <p:txBody>
          <a:bodyPr lIns="0" tIns="0" rIns="0" bIns="0"/>
          <a:lstStyle>
            <a:lvl1pPr marL="342900" marR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/>
            </a:lvl1pPr>
            <a:lvl3pPr marL="360000" indent="0">
              <a:buNone/>
              <a:defRPr/>
            </a:lvl3pPr>
            <a:lvl4pPr marL="540000" indent="0">
              <a:buNone/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  <a:p>
            <a:pPr lvl="2"/>
            <a:endParaRPr lang="fr-CH" noProof="0" dirty="0"/>
          </a:p>
          <a:p>
            <a:pPr lvl="0"/>
            <a:endParaRPr lang="fr-FR" dirty="0"/>
          </a:p>
        </p:txBody>
      </p:sp>
      <p:sp>
        <p:nvSpPr>
          <p:cNvPr id="7" name="Espace réservé du contenu 3"/>
          <p:cNvSpPr>
            <a:spLocks noGrp="1"/>
          </p:cNvSpPr>
          <p:nvPr>
            <p:ph sz="quarter" idx="14" hasCustomPrompt="1"/>
          </p:nvPr>
        </p:nvSpPr>
        <p:spPr>
          <a:xfrm>
            <a:off x="479424" y="4067319"/>
            <a:ext cx="9134975" cy="2330506"/>
          </a:xfrm>
          <a:prstGeom prst="rect">
            <a:avLst/>
          </a:prstGeom>
        </p:spPr>
        <p:txBody>
          <a:bodyPr lIns="0" tIns="0" rIns="0" bIns="0"/>
          <a:lstStyle>
            <a:lvl1pPr marL="342900" indent="-342900" algn="l">
              <a:buFont typeface="Arial" panose="020B0604020202020204" pitchFamily="34" charset="0"/>
              <a:buChar char="•"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8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281329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7" grpId="0" uiExpand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79424" y="1593101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7" name="Espace réservé du contenu 3"/>
          <p:cNvSpPr>
            <a:spLocks noGrp="1"/>
          </p:cNvSpPr>
          <p:nvPr>
            <p:ph sz="quarter" idx="14" hasCustomPrompt="1"/>
          </p:nvPr>
        </p:nvSpPr>
        <p:spPr>
          <a:xfrm>
            <a:off x="479425" y="3128881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8" name="Espace réservé du contenu 3"/>
          <p:cNvSpPr>
            <a:spLocks noGrp="1"/>
          </p:cNvSpPr>
          <p:nvPr>
            <p:ph sz="quarter" idx="15" hasCustomPrompt="1"/>
          </p:nvPr>
        </p:nvSpPr>
        <p:spPr>
          <a:xfrm>
            <a:off x="479425" y="4626268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12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3131812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6" grpId="1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8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12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e la date 6"/>
          <p:cNvSpPr>
            <a:spLocks noGrp="1"/>
          </p:cNvSpPr>
          <p:nvPr>
            <p:ph type="dt" sz="half" idx="11"/>
          </p:nvPr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79424" y="1662285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7" name="Espace réservé du contenu 3"/>
          <p:cNvSpPr>
            <a:spLocks noGrp="1"/>
          </p:cNvSpPr>
          <p:nvPr>
            <p:ph sz="quarter" idx="14" hasCustomPrompt="1"/>
          </p:nvPr>
        </p:nvSpPr>
        <p:spPr>
          <a:xfrm>
            <a:off x="479425" y="2870824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8" name="Espace réservé du contenu 3"/>
          <p:cNvSpPr>
            <a:spLocks noGrp="1"/>
          </p:cNvSpPr>
          <p:nvPr>
            <p:ph sz="quarter" idx="15" hasCustomPrompt="1"/>
          </p:nvPr>
        </p:nvSpPr>
        <p:spPr>
          <a:xfrm>
            <a:off x="479425" y="4079363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12" name="Espace réservé du contenu 3"/>
          <p:cNvSpPr>
            <a:spLocks noGrp="1"/>
          </p:cNvSpPr>
          <p:nvPr>
            <p:ph sz="quarter" idx="16" hasCustomPrompt="1"/>
          </p:nvPr>
        </p:nvSpPr>
        <p:spPr>
          <a:xfrm>
            <a:off x="467447" y="5283456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13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3619705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5600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907492" y="405271"/>
            <a:ext cx="9413376" cy="86350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CH" dirty="0"/>
          </a:p>
        </p:txBody>
      </p:sp>
      <p:sp>
        <p:nvSpPr>
          <p:cNvPr id="4" name="Inhaltsplatzhalter 2"/>
          <p:cNvSpPr>
            <a:spLocks noGrp="1"/>
          </p:cNvSpPr>
          <p:nvPr>
            <p:ph idx="1"/>
          </p:nvPr>
        </p:nvSpPr>
        <p:spPr>
          <a:xfrm>
            <a:off x="900213" y="1484314"/>
            <a:ext cx="10942483" cy="481548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458604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3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152351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97736" y="2780928"/>
            <a:ext cx="9134975" cy="2330506"/>
          </a:xfrm>
          <a:prstGeom prst="rect">
            <a:avLst/>
          </a:prstGeom>
        </p:spPr>
        <p:txBody>
          <a:bodyPr lIns="0" tIns="0" rIns="0" bIns="0"/>
          <a:lstStyle>
            <a:lvl1pPr marL="342900" marR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/>
            </a:lvl1pPr>
            <a:lvl3pPr marL="360000" indent="0">
              <a:buNone/>
              <a:defRPr/>
            </a:lvl3pPr>
            <a:lvl4pPr marL="540000" indent="0">
              <a:buNone/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  <a:p>
            <a:pPr lvl="2"/>
            <a:endParaRPr lang="fr-CH" noProof="0" dirty="0"/>
          </a:p>
          <a:p>
            <a:pPr lv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47753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79424" y="1593101"/>
            <a:ext cx="9134975" cy="2330506"/>
          </a:xfrm>
          <a:prstGeom prst="rect">
            <a:avLst/>
          </a:prstGeom>
        </p:spPr>
        <p:txBody>
          <a:bodyPr lIns="0" tIns="0" rIns="0" bIns="0"/>
          <a:lstStyle>
            <a:lvl1pPr marL="342900" marR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/>
            </a:lvl1pPr>
            <a:lvl3pPr marL="360000" indent="0">
              <a:buNone/>
              <a:defRPr/>
            </a:lvl3pPr>
            <a:lvl4pPr marL="540000" indent="0">
              <a:buNone/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  <a:p>
            <a:pPr lvl="2"/>
            <a:endParaRPr lang="fr-CH" noProof="0" dirty="0"/>
          </a:p>
          <a:p>
            <a:pPr lvl="0"/>
            <a:endParaRPr lang="fr-FR" dirty="0"/>
          </a:p>
        </p:txBody>
      </p:sp>
      <p:sp>
        <p:nvSpPr>
          <p:cNvPr id="7" name="Espace réservé du contenu 3"/>
          <p:cNvSpPr>
            <a:spLocks noGrp="1"/>
          </p:cNvSpPr>
          <p:nvPr>
            <p:ph sz="quarter" idx="14" hasCustomPrompt="1"/>
          </p:nvPr>
        </p:nvSpPr>
        <p:spPr>
          <a:xfrm>
            <a:off x="479424" y="4067319"/>
            <a:ext cx="9134975" cy="2330506"/>
          </a:xfrm>
          <a:prstGeom prst="rect">
            <a:avLst/>
          </a:prstGeom>
        </p:spPr>
        <p:txBody>
          <a:bodyPr lIns="0" tIns="0" rIns="0" bIns="0"/>
          <a:lstStyle>
            <a:lvl1pPr marL="342900" indent="-342900" algn="l">
              <a:buFont typeface="Arial" panose="020B0604020202020204" pitchFamily="34" charset="0"/>
              <a:buChar char="•"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8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28336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3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4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5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7" grpId="0" uiExpand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79424" y="1593101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7" name="Espace réservé du contenu 3"/>
          <p:cNvSpPr>
            <a:spLocks noGrp="1"/>
          </p:cNvSpPr>
          <p:nvPr>
            <p:ph sz="quarter" idx="14" hasCustomPrompt="1"/>
          </p:nvPr>
        </p:nvSpPr>
        <p:spPr>
          <a:xfrm>
            <a:off x="479425" y="3128881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8" name="Espace réservé du contenu 3"/>
          <p:cNvSpPr>
            <a:spLocks noGrp="1"/>
          </p:cNvSpPr>
          <p:nvPr>
            <p:ph sz="quarter" idx="15" hasCustomPrompt="1"/>
          </p:nvPr>
        </p:nvSpPr>
        <p:spPr>
          <a:xfrm>
            <a:off x="479425" y="4626268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12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1345442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6" grpId="1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8" grpId="0" uiExpand="1" build="p">
        <p:tmplLst>
          <p:tmpl lvl="1">
            <p:tnLst>
              <p:par>
                <p:cTn presetID="1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  <p:tmpl lvl="2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12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de la date 6"/>
          <p:cNvSpPr>
            <a:spLocks noGrp="1"/>
          </p:cNvSpPr>
          <p:nvPr>
            <p:ph type="dt" sz="half" idx="11"/>
          </p:nvPr>
        </p:nvSpPr>
        <p:spPr>
          <a:xfrm>
            <a:off x="10210465" y="6561138"/>
            <a:ext cx="698586" cy="180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Espace réservé du contenu 3"/>
          <p:cNvSpPr>
            <a:spLocks noGrp="1"/>
          </p:cNvSpPr>
          <p:nvPr>
            <p:ph sz="quarter" idx="10" hasCustomPrompt="1"/>
          </p:nvPr>
        </p:nvSpPr>
        <p:spPr>
          <a:xfrm>
            <a:off x="479424" y="1662285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7" name="Espace réservé du contenu 3"/>
          <p:cNvSpPr>
            <a:spLocks noGrp="1"/>
          </p:cNvSpPr>
          <p:nvPr>
            <p:ph sz="quarter" idx="14" hasCustomPrompt="1"/>
          </p:nvPr>
        </p:nvSpPr>
        <p:spPr>
          <a:xfrm>
            <a:off x="479425" y="2870824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8" name="Espace réservé du contenu 3"/>
          <p:cNvSpPr>
            <a:spLocks noGrp="1"/>
          </p:cNvSpPr>
          <p:nvPr>
            <p:ph sz="quarter" idx="15" hasCustomPrompt="1"/>
          </p:nvPr>
        </p:nvSpPr>
        <p:spPr>
          <a:xfrm>
            <a:off x="479425" y="4079363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12" name="Espace réservé du contenu 3"/>
          <p:cNvSpPr>
            <a:spLocks noGrp="1"/>
          </p:cNvSpPr>
          <p:nvPr>
            <p:ph sz="quarter" idx="16" hasCustomPrompt="1"/>
          </p:nvPr>
        </p:nvSpPr>
        <p:spPr>
          <a:xfrm>
            <a:off x="467447" y="5283456"/>
            <a:ext cx="9134975" cy="1023099"/>
          </a:xfrm>
          <a:prstGeom prst="rect">
            <a:avLst/>
          </a:prstGeom>
        </p:spPr>
        <p:txBody>
          <a:bodyPr lIns="0" tIns="0" rIns="0" bIns="0"/>
          <a:lstStyle>
            <a:lvl4pPr>
              <a:defRPr/>
            </a:lvl4pPr>
          </a:lstStyle>
          <a:p>
            <a:pPr lvl="0"/>
            <a:r>
              <a:rPr lang="fr-FR" dirty="0"/>
              <a:t>Cliquez pour ajouter du texte</a:t>
            </a:r>
          </a:p>
        </p:txBody>
      </p:sp>
      <p:sp>
        <p:nvSpPr>
          <p:cNvPr id="13" name="Titre 4"/>
          <p:cNvSpPr>
            <a:spLocks noGrp="1"/>
          </p:cNvSpPr>
          <p:nvPr>
            <p:ph type="title"/>
          </p:nvPr>
        </p:nvSpPr>
        <p:spPr>
          <a:xfrm>
            <a:off x="479425" y="565618"/>
            <a:ext cx="9134975" cy="794403"/>
          </a:xfrm>
          <a:solidFill>
            <a:schemeClr val="tx2"/>
          </a:solidFill>
        </p:spPr>
        <p:txBody>
          <a:bodyPr vert="horz" lIns="180000" tIns="180000" rIns="180000" bIns="180000" rtlCol="0" anchor="ctr" anchorCtr="0">
            <a:spAutoFit/>
          </a:bodyPr>
          <a:lstStyle>
            <a:lvl1pPr algn="ctr">
              <a:lnSpc>
                <a:spcPct val="100000"/>
              </a:lnSpc>
              <a:defRPr lang="fr-CH" dirty="0">
                <a:solidFill>
                  <a:schemeClr val="bg1"/>
                </a:solidFill>
                <a:latin typeface="+mj-lt"/>
              </a:defRPr>
            </a:lvl1pPr>
          </a:lstStyle>
          <a:p>
            <a:pPr lvl="0" algn="ctr"/>
            <a:r>
              <a:rPr lang="fr-FR" dirty="0"/>
              <a:t>Modifiez le style du titre</a:t>
            </a:r>
            <a:endParaRPr lang="fr-CH" dirty="0"/>
          </a:p>
        </p:txBody>
      </p:sp>
    </p:spTree>
    <p:extLst>
      <p:ext uri="{BB962C8B-B14F-4D97-AF65-F5344CB8AC3E}">
        <p14:creationId xmlns:p14="http://schemas.microsoft.com/office/powerpoint/2010/main" val="1178857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6" presetClass="entr" presetSubtype="21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inVertical)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</p:bldLst>
  </p:timing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e la date 2"/>
          <p:cNvSpPr txBox="1">
            <a:spLocks/>
          </p:cNvSpPr>
          <p:nvPr userDrawn="1"/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l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NIBT 2020</a:t>
            </a: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1421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913">
          <p15:clr>
            <a:srgbClr val="FBAE40"/>
          </p15:clr>
        </p15:guide>
        <p15:guide id="2" orient="horz" pos="1139">
          <p15:clr>
            <a:srgbClr val="FBAE40"/>
          </p15:clr>
        </p15:guide>
        <p15:guide id="3" orient="horz" pos="4133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907492" y="405271"/>
            <a:ext cx="9413376" cy="86350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de-CH" dirty="0"/>
          </a:p>
        </p:txBody>
      </p:sp>
      <p:sp>
        <p:nvSpPr>
          <p:cNvPr id="4" name="Inhaltsplatzhalter 2"/>
          <p:cNvSpPr>
            <a:spLocks noGrp="1"/>
          </p:cNvSpPr>
          <p:nvPr>
            <p:ph idx="1"/>
          </p:nvPr>
        </p:nvSpPr>
        <p:spPr>
          <a:xfrm>
            <a:off x="900213" y="1484314"/>
            <a:ext cx="10942483" cy="4815481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0329220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ête de chap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 4"/>
          <p:cNvSpPr/>
          <p:nvPr userDrawn="1"/>
        </p:nvSpPr>
        <p:spPr>
          <a:xfrm rot="10800000">
            <a:off x="0" y="0"/>
            <a:ext cx="9694237" cy="6858000"/>
          </a:xfrm>
          <a:custGeom>
            <a:avLst/>
            <a:gdLst>
              <a:gd name="connsiteX0" fmla="*/ 832081 w 9694237"/>
              <a:gd name="connsiteY0" fmla="*/ 0 h 6858000"/>
              <a:gd name="connsiteX1" fmla="*/ 9694237 w 9694237"/>
              <a:gd name="connsiteY1" fmla="*/ 0 h 6858000"/>
              <a:gd name="connsiteX2" fmla="*/ 9694237 w 9694237"/>
              <a:gd name="connsiteY2" fmla="*/ 6858000 h 6858000"/>
              <a:gd name="connsiteX3" fmla="*/ 0 w 969423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94237" h="6858000">
                <a:moveTo>
                  <a:pt x="832081" y="0"/>
                </a:moveTo>
                <a:lnTo>
                  <a:pt x="9694237" y="0"/>
                </a:lnTo>
                <a:lnTo>
                  <a:pt x="969423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CH" sz="1800" b="0" i="0" u="none" strike="noStrike" kern="1200" cap="none" spc="0" normalizeH="0" baseline="0" noProof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Espace réservé du texte 5"/>
          <p:cNvSpPr>
            <a:spLocks noGrp="1"/>
          </p:cNvSpPr>
          <p:nvPr>
            <p:ph type="body" sz="quarter" idx="10" hasCustomPrompt="1"/>
          </p:nvPr>
        </p:nvSpPr>
        <p:spPr>
          <a:xfrm>
            <a:off x="623392" y="476673"/>
            <a:ext cx="7416800" cy="50405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200" cap="all" baseline="0">
                <a:solidFill>
                  <a:schemeClr val="bg1"/>
                </a:solidFill>
              </a:defRPr>
            </a:lvl1pPr>
            <a:lvl2pPr marL="180000" indent="0" algn="r">
              <a:buNone/>
              <a:defRPr>
                <a:solidFill>
                  <a:schemeClr val="bg1"/>
                </a:solidFill>
              </a:defRPr>
            </a:lvl2pPr>
            <a:lvl3pPr marL="360000" indent="0" algn="r">
              <a:buNone/>
              <a:defRPr>
                <a:solidFill>
                  <a:schemeClr val="bg1"/>
                </a:solidFill>
              </a:defRPr>
            </a:lvl3pPr>
            <a:lvl4pPr marL="540000" indent="0" algn="r">
              <a:buNone/>
              <a:defRPr>
                <a:solidFill>
                  <a:schemeClr val="bg1"/>
                </a:solidFill>
              </a:defRPr>
            </a:lvl4pPr>
            <a:lvl5pPr marL="540000" indent="0" algn="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CH" noProof="0" dirty="0"/>
              <a:t>Entrez le titre du chapitre</a:t>
            </a: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2"/>
          </p:nvPr>
        </p:nvSpPr>
        <p:spPr>
          <a:xfrm>
            <a:off x="3396000" y="6561138"/>
            <a:ext cx="5400000" cy="18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1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2879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2" orient="horz" pos="1139">
          <p15:clr>
            <a:srgbClr val="FBAE40"/>
          </p15:clr>
        </p15:guide>
        <p15:guide id="6" pos="4974">
          <p15:clr>
            <a:srgbClr val="FBAE40"/>
          </p15:clr>
        </p15:guide>
        <p15:guide id="7" orient="horz" pos="4133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jpe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emf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Relationship Id="rId14" Type="http://schemas.openxmlformats.org/officeDocument/2006/relationships/hyperlink" Target="1%20Cours%20NIBT%202020.pptx#-1,2,Pr&#233;sentation PowerPoint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image" Target="../media/image3.jpeg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.emf"/><Relationship Id="rId4" Type="http://schemas.openxmlformats.org/officeDocument/2006/relationships/slideLayout" Target="../slideLayouts/slideLayout12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space réservé du titre 9"/>
          <p:cNvSpPr>
            <a:spLocks noGrp="1"/>
          </p:cNvSpPr>
          <p:nvPr>
            <p:ph type="title"/>
          </p:nvPr>
        </p:nvSpPr>
        <p:spPr>
          <a:xfrm>
            <a:off x="479425" y="476251"/>
            <a:ext cx="9134975" cy="973138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pPr lvl="0" defTabSz="507995"/>
            <a:r>
              <a:rPr lang="fr-FR" dirty="0"/>
              <a:t>MODIFIEZ LE STYLE DU TITRE</a:t>
            </a:r>
            <a:endParaRPr lang="fr-CH" dirty="0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2"/>
          </p:nvPr>
        </p:nvSpPr>
        <p:spPr>
          <a:xfrm>
            <a:off x="10210465" y="6561138"/>
            <a:ext cx="698586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00" i="1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Image 8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0042" y="1016490"/>
            <a:ext cx="1449064" cy="427345"/>
          </a:xfrm>
          <a:prstGeom prst="rect">
            <a:avLst/>
          </a:prstGeom>
        </p:spPr>
      </p:pic>
      <p:pic>
        <p:nvPicPr>
          <p:cNvPr id="2" name="Image 1"/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0042" y="4124645"/>
            <a:ext cx="1449064" cy="336907"/>
          </a:xfrm>
          <a:prstGeom prst="rect">
            <a:avLst/>
          </a:prstGeom>
        </p:spPr>
      </p:pic>
      <p:pic>
        <p:nvPicPr>
          <p:cNvPr id="7" name="Image 6"/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0465" y="5621070"/>
            <a:ext cx="1348217" cy="489884"/>
          </a:xfrm>
          <a:prstGeom prst="rect">
            <a:avLst/>
          </a:prstGeom>
        </p:spPr>
      </p:pic>
      <p:sp>
        <p:nvSpPr>
          <p:cNvPr id="11" name="Espace réservé du numéro de diapositive 4"/>
          <p:cNvSpPr txBox="1">
            <a:spLocks/>
          </p:cNvSpPr>
          <p:nvPr userDrawn="1"/>
        </p:nvSpPr>
        <p:spPr>
          <a:xfrm>
            <a:off x="11064552" y="6561138"/>
            <a:ext cx="584141" cy="180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fr-FR"/>
            </a:defPPr>
            <a:lvl1pPr algn="r" rtl="0" fontAlgn="base">
              <a:spcBef>
                <a:spcPct val="50000"/>
              </a:spcBef>
              <a:spcAft>
                <a:spcPct val="0"/>
              </a:spcAft>
              <a:defRPr sz="900" b="1" i="1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+mn-cs"/>
              </a:defRPr>
            </a:lvl1pPr>
            <a:lvl2pPr marL="4572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ctr" rtl="0" fontAlgn="base">
              <a:spcBef>
                <a:spcPct val="50000"/>
              </a:spcBef>
              <a:spcAft>
                <a:spcPct val="0"/>
              </a:spcAft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300" b="1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B </a:t>
            </a:r>
            <a:fld id="{32ACCF6B-8BF1-4443-B5F9-0324A2936D40}" type="slidenum">
              <a:rPr kumimoji="0" lang="en-US" sz="900" b="0" i="1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en-US" sz="900" b="0" i="1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13" name="Image 12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4649" y="2603352"/>
            <a:ext cx="919850" cy="361775"/>
          </a:xfrm>
          <a:prstGeom prst="rect">
            <a:avLst/>
          </a:prstGeom>
        </p:spPr>
      </p:pic>
      <p:grpSp>
        <p:nvGrpSpPr>
          <p:cNvPr id="14" name="Groupe 13"/>
          <p:cNvGrpSpPr/>
          <p:nvPr userDrawn="1"/>
        </p:nvGrpSpPr>
        <p:grpSpPr>
          <a:xfrm>
            <a:off x="11120185" y="384146"/>
            <a:ext cx="559954" cy="400110"/>
            <a:chOff x="11120185" y="384146"/>
            <a:chExt cx="559954" cy="400110"/>
          </a:xfrm>
        </p:grpSpPr>
        <p:sp>
          <p:nvSpPr>
            <p:cNvPr id="15" name="AutoShape 63">
              <a:hlinkClick r:id="" action="ppaction://noaction" highlightClick="1"/>
            </p:cNvPr>
            <p:cNvSpPr>
              <a:spLocks noChangeArrowheads="1"/>
            </p:cNvSpPr>
            <p:nvPr/>
          </p:nvSpPr>
          <p:spPr bwMode="auto">
            <a:xfrm>
              <a:off x="11256493" y="476251"/>
              <a:ext cx="287338" cy="215900"/>
            </a:xfrm>
            <a:prstGeom prst="actionButtonHome">
              <a:avLst/>
            </a:prstGeom>
            <a:solidFill>
              <a:srgbClr val="99CCFF"/>
            </a:solidFill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ZoneTexte 15">
              <a:hlinkClick r:id="rId14" action="ppaction://hlinkpres?slideindex=2&amp;slidetitle=Présentation PowerPoint"/>
            </p:cNvPr>
            <p:cNvSpPr txBox="1"/>
            <p:nvPr/>
          </p:nvSpPr>
          <p:spPr bwMode="auto">
            <a:xfrm>
              <a:off x="11120185" y="384146"/>
              <a:ext cx="559954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rtlCol="0">
              <a:spAutoFit/>
            </a:bodyPr>
            <a:lstStyle/>
            <a:p>
              <a:pPr eaLnBrk="1" hangingPunct="1"/>
              <a:endParaRPr lang="fr-CH" sz="2000" dirty="0" smtClean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56211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84" r:id="rId1"/>
    <p:sldLayoutId id="2147485085" r:id="rId2"/>
    <p:sldLayoutId id="2147485086" r:id="rId3"/>
    <p:sldLayoutId id="2147485087" r:id="rId4"/>
    <p:sldLayoutId id="2147485088" r:id="rId5"/>
    <p:sldLayoutId id="2147485089" r:id="rId6"/>
    <p:sldLayoutId id="2147485090" r:id="rId7"/>
    <p:sldLayoutId id="2147485082" r:id="rId8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fr-CH" sz="2800" b="1" kern="1200" cap="all" baseline="0" dirty="0" smtClean="0">
          <a:solidFill>
            <a:schemeClr val="tx1"/>
          </a:solidFill>
          <a:latin typeface="Arial"/>
          <a:ea typeface="+mj-ea"/>
          <a:cs typeface="Arial"/>
        </a:defRPr>
      </a:lvl1pPr>
    </p:titleStyle>
    <p:bodyStyle>
      <a:lvl1pPr marL="18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02">
          <p15:clr>
            <a:srgbClr val="F26B43"/>
          </p15:clr>
        </p15:guide>
        <p15:guide id="2" pos="7378">
          <p15:clr>
            <a:srgbClr val="F26B43"/>
          </p15:clr>
        </p15:guide>
        <p15:guide id="3" orient="horz" pos="300">
          <p15:clr>
            <a:srgbClr val="F26B43"/>
          </p15:clr>
        </p15:guide>
        <p15:guide id="7" orient="horz" pos="402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space réservé du titre 9"/>
          <p:cNvSpPr>
            <a:spLocks noGrp="1"/>
          </p:cNvSpPr>
          <p:nvPr>
            <p:ph type="title"/>
          </p:nvPr>
        </p:nvSpPr>
        <p:spPr>
          <a:xfrm>
            <a:off x="479425" y="476251"/>
            <a:ext cx="9134975" cy="973138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pPr lvl="0" defTabSz="507995"/>
            <a:r>
              <a:rPr lang="fr-FR" dirty="0"/>
              <a:t>MODIFIEZ LE STYLE DU TITRE</a:t>
            </a:r>
            <a:endParaRPr lang="fr-CH" dirty="0"/>
          </a:p>
        </p:txBody>
      </p:sp>
      <p:pic>
        <p:nvPicPr>
          <p:cNvPr id="9" name="Image 8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0042" y="1016490"/>
            <a:ext cx="1449064" cy="427345"/>
          </a:xfrm>
          <a:prstGeom prst="rect">
            <a:avLst/>
          </a:prstGeom>
        </p:spPr>
      </p:pic>
      <p:pic>
        <p:nvPicPr>
          <p:cNvPr id="2" name="Image 1"/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0042" y="4124645"/>
            <a:ext cx="1449064" cy="336907"/>
          </a:xfrm>
          <a:prstGeom prst="rect">
            <a:avLst/>
          </a:prstGeom>
        </p:spPr>
      </p:pic>
      <p:pic>
        <p:nvPicPr>
          <p:cNvPr id="7" name="Image 6"/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0465" y="5621070"/>
            <a:ext cx="1348217" cy="489884"/>
          </a:xfrm>
          <a:prstGeom prst="rect">
            <a:avLst/>
          </a:prstGeom>
        </p:spPr>
      </p:pic>
      <p:pic>
        <p:nvPicPr>
          <p:cNvPr id="11" name="Image 10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4649" y="2603352"/>
            <a:ext cx="919850" cy="361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63555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92" r:id="rId1"/>
    <p:sldLayoutId id="2147485093" r:id="rId2"/>
    <p:sldLayoutId id="2147485094" r:id="rId3"/>
    <p:sldLayoutId id="2147485095" r:id="rId4"/>
    <p:sldLayoutId id="2147485096" r:id="rId5"/>
    <p:sldLayoutId id="2147485097" r:id="rId6"/>
    <p:sldLayoutId id="2147485098" r:id="rId7"/>
    <p:sldLayoutId id="2147485099" r:id="rId8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fr-CH" sz="2800" b="1" kern="1200" cap="all" baseline="0" dirty="0" smtClean="0">
          <a:solidFill>
            <a:schemeClr val="tx1"/>
          </a:solidFill>
          <a:latin typeface="Arial"/>
          <a:ea typeface="+mj-ea"/>
          <a:cs typeface="Arial"/>
        </a:defRPr>
      </a:lvl1pPr>
    </p:titleStyle>
    <p:bodyStyle>
      <a:lvl1pPr marL="18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720000" indent="-1800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02">
          <p15:clr>
            <a:srgbClr val="F26B43"/>
          </p15:clr>
        </p15:guide>
        <p15:guide id="2" pos="7378">
          <p15:clr>
            <a:srgbClr val="F26B43"/>
          </p15:clr>
        </p15:guide>
        <p15:guide id="3" orient="horz" pos="300">
          <p15:clr>
            <a:srgbClr val="F26B43"/>
          </p15:clr>
        </p15:guide>
        <p15:guide id="7" orient="horz" pos="402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hyperlink" Target="http://images.google.ch/imgres?imgurl=http://img31.imageshack.us/img31/4717/9cbc2e21363ba9297ab451a.jpg&amp;imgrefurl=http://mdecorationdinterieuri.blogspot.com/2009/12/une-gamme-elegance-d.html&amp;usg=__1z5BPJ2hxlJUM3TGLSchE1Sdfvs=&amp;h=400&amp;w=300&amp;sz=37&amp;hl=fr&amp;start=53&amp;um=1&amp;itbs=1&amp;tbnid=SSvkBdjbBIZwcM:&amp;tbnh=124&amp;tbnw=93&amp;prev=/images?q%3Ddessin%2Bmachine%2Ba%2Blaver%26start%3D40%26um%3D1%26hl%3Dfr%26sa%3DN%26rlz%3D1T4GGLJ_frCH305CH305%26ndsp%3D20%26tbs%3Disch:1" TargetMode="Externa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6.jpe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8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e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0.jpeg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jpe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4.wmf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3.png"/><Relationship Id="rId4" Type="http://schemas.openxmlformats.org/officeDocument/2006/relationships/image" Target="../media/image132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e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6.gif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2.jpeg"/><Relationship Id="rId4" Type="http://schemas.openxmlformats.org/officeDocument/2006/relationships/image" Target="../media/image141.png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wmf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6.wmf"/><Relationship Id="rId4" Type="http://schemas.openxmlformats.org/officeDocument/2006/relationships/image" Target="../media/image145.wmf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wmf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9.jpe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jpe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wmf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2.png"/><Relationship Id="rId5" Type="http://schemas.openxmlformats.org/officeDocument/2006/relationships/image" Target="../media/image151.png"/><Relationship Id="rId4" Type="http://schemas.openxmlformats.org/officeDocument/2006/relationships/image" Target="../media/image146.wmf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jpe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png"/><Relationship Id="rId5" Type="http://schemas.openxmlformats.org/officeDocument/2006/relationships/image" Target="../media/image155.jpeg"/><Relationship Id="rId4" Type="http://schemas.openxmlformats.org/officeDocument/2006/relationships/image" Target="../media/image15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.png"/><Relationship Id="rId3" Type="http://schemas.openxmlformats.org/officeDocument/2006/relationships/image" Target="../media/image157.png"/><Relationship Id="rId7" Type="http://schemas.openxmlformats.org/officeDocument/2006/relationships/image" Target="../media/image161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0.png"/><Relationship Id="rId5" Type="http://schemas.openxmlformats.org/officeDocument/2006/relationships/image" Target="../media/image159.png"/><Relationship Id="rId4" Type="http://schemas.openxmlformats.org/officeDocument/2006/relationships/image" Target="../media/image158.png"/><Relationship Id="rId9" Type="http://schemas.openxmlformats.org/officeDocument/2006/relationships/image" Target="../media/image163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e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7.jpe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9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1.gi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jpe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3.gif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74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7" Type="http://schemas.openxmlformats.org/officeDocument/2006/relationships/image" Target="../media/image31.png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29.emf"/><Relationship Id="rId4" Type="http://schemas.openxmlformats.org/officeDocument/2006/relationships/image" Target="../media/image28.e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emf"/><Relationship Id="rId5" Type="http://schemas.openxmlformats.org/officeDocument/2006/relationships/image" Target="../media/image36.emf"/><Relationship Id="rId4" Type="http://schemas.openxmlformats.org/officeDocument/2006/relationships/image" Target="../media/image35.em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0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68.png"/><Relationship Id="rId4" Type="http://schemas.openxmlformats.org/officeDocument/2006/relationships/oleObject" Target="../embeddings/oleObject1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9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2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7.png"/><Relationship Id="rId4" Type="http://schemas.openxmlformats.org/officeDocument/2006/relationships/image" Target="../media/image8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0.gi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1">
            <a:extLst>
              <a:ext uri="{FF2B5EF4-FFF2-40B4-BE49-F238E27FC236}">
                <a16:creationId xmlns:a16="http://schemas.microsoft.com/office/drawing/2014/main" id="{2C581B0E-57D7-FD44-8449-2926D6D3B4D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89791" y="518783"/>
            <a:ext cx="7416800" cy="504055"/>
          </a:xfrm>
        </p:spPr>
        <p:txBody>
          <a:bodyPr/>
          <a:lstStyle/>
          <a:p>
            <a:r>
              <a:rPr lang="fr-CH" altLang="fr-FR" b="1" dirty="0"/>
              <a:t>B. Villas, chalets</a:t>
            </a:r>
            <a:endParaRPr lang="fr-FR" altLang="fr-FR" b="1" dirty="0"/>
          </a:p>
          <a:p>
            <a:endParaRPr lang="fr-CH" dirty="0"/>
          </a:p>
          <a:p>
            <a:endParaRPr lang="fr-CH" dirty="0"/>
          </a:p>
        </p:txBody>
      </p:sp>
      <p:pic>
        <p:nvPicPr>
          <p:cNvPr id="4" name="Picture 6" descr="Diapo 100 Photo villa">
            <a:extLst>
              <a:ext uri="{FF2B5EF4-FFF2-40B4-BE49-F238E27FC236}">
                <a16:creationId xmlns:a16="http://schemas.microsoft.com/office/drawing/2014/main" id="{EF699062-651A-8040-9B52-581F19F175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89791" y="1022838"/>
            <a:ext cx="5993424" cy="553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80922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 descr="Diapo 109 CU rond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900" y="1485138"/>
            <a:ext cx="6768000" cy="507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5" name="Text Box 3"/>
          <p:cNvSpPr txBox="1">
            <a:spLocks noChangeArrowheads="1"/>
          </p:cNvSpPr>
          <p:nvPr/>
        </p:nvSpPr>
        <p:spPr bwMode="auto">
          <a:xfrm>
            <a:off x="4296831" y="2504949"/>
            <a:ext cx="392616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3600" b="0" dirty="0">
                <a:solidFill>
                  <a:srgbClr val="FFFF99"/>
                </a:solidFill>
              </a:rPr>
              <a:t>Fils de cuivre rond</a:t>
            </a:r>
            <a:endParaRPr lang="fr-FR" altLang="fr-FR" sz="3600" b="0" dirty="0">
              <a:solidFill>
                <a:srgbClr val="FFFF99"/>
              </a:solidFill>
            </a:endParaRPr>
          </a:p>
        </p:txBody>
      </p:sp>
      <p:sp>
        <p:nvSpPr>
          <p:cNvPr id="74756" name="Text Box 4"/>
          <p:cNvSpPr txBox="1">
            <a:spLocks noChangeArrowheads="1"/>
          </p:cNvSpPr>
          <p:nvPr/>
        </p:nvSpPr>
        <p:spPr bwMode="auto">
          <a:xfrm>
            <a:off x="4413250" y="3645845"/>
            <a:ext cx="3733800" cy="595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- min. 50 mm</a:t>
            </a:r>
            <a:r>
              <a:rPr lang="fr-CH" altLang="fr-FR" b="0" baseline="30000" dirty="0">
                <a:solidFill>
                  <a:srgbClr val="FFFF99"/>
                </a:solidFill>
              </a:rPr>
              <a:t>2</a:t>
            </a:r>
            <a:endParaRPr lang="fr-FR" altLang="fr-FR" b="0" baseline="30000" dirty="0">
              <a:solidFill>
                <a:srgbClr val="FFFF99"/>
              </a:solidFill>
            </a:endParaRPr>
          </a:p>
        </p:txBody>
      </p:sp>
      <p:sp>
        <p:nvSpPr>
          <p:cNvPr id="74757" name="Text Box 5"/>
          <p:cNvSpPr txBox="1">
            <a:spLocks noChangeArrowheads="1"/>
          </p:cNvSpPr>
          <p:nvPr/>
        </p:nvSpPr>
        <p:spPr bwMode="auto">
          <a:xfrm>
            <a:off x="4413250" y="4565006"/>
            <a:ext cx="37338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- min. </a:t>
            </a:r>
            <a:r>
              <a:rPr lang="fr-CH" altLang="fr-FR" b="0" dirty="0">
                <a:solidFill>
                  <a:srgbClr val="FFFF99"/>
                </a:solidFill>
                <a:sym typeface="Symbol" pitchFamily="18" charset="2"/>
              </a:rPr>
              <a:t></a:t>
            </a:r>
            <a:r>
              <a:rPr lang="fr-CH" altLang="fr-FR" b="0" dirty="0">
                <a:solidFill>
                  <a:srgbClr val="FFFF99"/>
                </a:solidFill>
              </a:rPr>
              <a:t> 8 mm</a:t>
            </a:r>
            <a:endParaRPr lang="fr-FR" altLang="fr-FR" b="0" dirty="0">
              <a:solidFill>
                <a:srgbClr val="FFFF99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Matériaux qui entrent en ligne de compte pour réaliser une électrode de terre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4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4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4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5" grpId="0" autoUpdateAnimBg="0"/>
      <p:bldP spid="74756" grpId="0" autoUpdateAnimBg="0"/>
      <p:bldP spid="74757" grpId="0" autoUpdateAnimBg="0"/>
      <p:bldP spid="8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441" name="Group 113"/>
          <p:cNvGrpSpPr>
            <a:grpSpLocks/>
          </p:cNvGrpSpPr>
          <p:nvPr/>
        </p:nvGrpSpPr>
        <p:grpSpPr bwMode="auto">
          <a:xfrm>
            <a:off x="2483496" y="2827610"/>
            <a:ext cx="1971675" cy="3576638"/>
            <a:chOff x="1060" y="1682"/>
            <a:chExt cx="1242" cy="2253"/>
          </a:xfrm>
        </p:grpSpPr>
        <p:sp>
          <p:nvSpPr>
            <p:cNvPr id="123979" name="Rectangle 80"/>
            <p:cNvSpPr>
              <a:spLocks noChangeArrowheads="1"/>
            </p:cNvSpPr>
            <p:nvPr/>
          </p:nvSpPr>
          <p:spPr bwMode="auto">
            <a:xfrm>
              <a:off x="1060" y="1682"/>
              <a:ext cx="1242" cy="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sm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80" name="Rectangle 81"/>
            <p:cNvSpPr>
              <a:spLocks noChangeArrowheads="1"/>
            </p:cNvSpPr>
            <p:nvPr/>
          </p:nvSpPr>
          <p:spPr bwMode="auto">
            <a:xfrm>
              <a:off x="2245" y="1739"/>
              <a:ext cx="57" cy="218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sm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81" name="Rectangle 82"/>
            <p:cNvSpPr>
              <a:spLocks noChangeArrowheads="1"/>
            </p:cNvSpPr>
            <p:nvPr/>
          </p:nvSpPr>
          <p:spPr bwMode="auto">
            <a:xfrm>
              <a:off x="1063" y="1728"/>
              <a:ext cx="54" cy="216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sm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82" name="Rectangle 83"/>
            <p:cNvSpPr>
              <a:spLocks noChangeArrowheads="1"/>
            </p:cNvSpPr>
            <p:nvPr/>
          </p:nvSpPr>
          <p:spPr bwMode="auto">
            <a:xfrm>
              <a:off x="1063" y="3881"/>
              <a:ext cx="1239" cy="54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sm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227330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Distances aux parties combustibles</a:t>
            </a:r>
            <a:endParaRPr lang="fr-FR" altLang="fr-FR" dirty="0"/>
          </a:p>
        </p:txBody>
      </p:sp>
      <p:sp>
        <p:nvSpPr>
          <p:cNvPr id="227331" name="Text Box 3"/>
          <p:cNvSpPr txBox="1">
            <a:spLocks noChangeArrowheads="1"/>
          </p:cNvSpPr>
          <p:nvPr/>
        </p:nvSpPr>
        <p:spPr bwMode="auto">
          <a:xfrm>
            <a:off x="5153671" y="1493841"/>
            <a:ext cx="3737969" cy="1200329"/>
          </a:xfrm>
          <a:prstGeom prst="rect">
            <a:avLst/>
          </a:prstGeom>
          <a:solidFill>
            <a:srgbClr val="CCECFF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Exemple de solution en l’absence d’information du fabricant</a:t>
            </a:r>
            <a:endParaRPr lang="fr-FR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grpSp>
        <p:nvGrpSpPr>
          <p:cNvPr id="227398" name="Group 70"/>
          <p:cNvGrpSpPr>
            <a:grpSpLocks/>
          </p:cNvGrpSpPr>
          <p:nvPr/>
        </p:nvGrpSpPr>
        <p:grpSpPr bwMode="auto">
          <a:xfrm>
            <a:off x="2934345" y="3281635"/>
            <a:ext cx="1066800" cy="2057400"/>
            <a:chOff x="1344" y="1968"/>
            <a:chExt cx="672" cy="1296"/>
          </a:xfrm>
        </p:grpSpPr>
        <p:sp>
          <p:nvSpPr>
            <p:cNvPr id="123977" name="AutoShape 9"/>
            <p:cNvSpPr>
              <a:spLocks noChangeArrowheads="1"/>
            </p:cNvSpPr>
            <p:nvPr/>
          </p:nvSpPr>
          <p:spPr bwMode="auto">
            <a:xfrm>
              <a:off x="1344" y="1968"/>
              <a:ext cx="672" cy="1152"/>
            </a:xfrm>
            <a:prstGeom prst="roundRect">
              <a:avLst>
                <a:gd name="adj" fmla="val 16667"/>
              </a:avLst>
            </a:prstGeom>
            <a:solidFill>
              <a:schemeClr val="hlink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78" name="AutoShape 12"/>
            <p:cNvSpPr>
              <a:spLocks noChangeArrowheads="1"/>
            </p:cNvSpPr>
            <p:nvPr/>
          </p:nvSpPr>
          <p:spPr bwMode="auto">
            <a:xfrm rot="5400000">
              <a:off x="1604" y="3024"/>
              <a:ext cx="144" cy="336"/>
            </a:xfrm>
            <a:prstGeom prst="flowChartDelay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vert="eaVert"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GB" altLang="fr-FR" sz="3200" b="0"/>
            </a:p>
          </p:txBody>
        </p:sp>
      </p:grpSp>
      <p:grpSp>
        <p:nvGrpSpPr>
          <p:cNvPr id="227399" name="Group 71"/>
          <p:cNvGrpSpPr>
            <a:grpSpLocks/>
          </p:cNvGrpSpPr>
          <p:nvPr/>
        </p:nvGrpSpPr>
        <p:grpSpPr bwMode="auto">
          <a:xfrm>
            <a:off x="2096145" y="2291035"/>
            <a:ext cx="3048000" cy="4114800"/>
            <a:chOff x="816" y="1344"/>
            <a:chExt cx="1920" cy="2592"/>
          </a:xfrm>
        </p:grpSpPr>
        <p:sp>
          <p:nvSpPr>
            <p:cNvPr id="123971" name="Rectangle 4"/>
            <p:cNvSpPr>
              <a:spLocks noChangeArrowheads="1"/>
            </p:cNvSpPr>
            <p:nvPr/>
          </p:nvSpPr>
          <p:spPr bwMode="auto">
            <a:xfrm>
              <a:off x="2304" y="1344"/>
              <a:ext cx="96" cy="2592"/>
            </a:xfrm>
            <a:prstGeom prst="rect">
              <a:avLst/>
            </a:prstGeom>
            <a:solidFill>
              <a:srgbClr val="FFDB75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72" name="Rectangle 5"/>
            <p:cNvSpPr>
              <a:spLocks noChangeArrowheads="1"/>
            </p:cNvSpPr>
            <p:nvPr/>
          </p:nvSpPr>
          <p:spPr bwMode="auto">
            <a:xfrm>
              <a:off x="912" y="1584"/>
              <a:ext cx="1392" cy="96"/>
            </a:xfrm>
            <a:prstGeom prst="rect">
              <a:avLst/>
            </a:prstGeom>
            <a:solidFill>
              <a:srgbClr val="FFDB75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73" name="Rectangle 6"/>
            <p:cNvSpPr>
              <a:spLocks noChangeArrowheads="1"/>
            </p:cNvSpPr>
            <p:nvPr/>
          </p:nvSpPr>
          <p:spPr bwMode="auto">
            <a:xfrm>
              <a:off x="960" y="1680"/>
              <a:ext cx="96" cy="2256"/>
            </a:xfrm>
            <a:prstGeom prst="rect">
              <a:avLst/>
            </a:prstGeom>
            <a:solidFill>
              <a:srgbClr val="FFDB75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74" name="Line 7"/>
            <p:cNvSpPr>
              <a:spLocks noChangeShapeType="1"/>
            </p:cNvSpPr>
            <p:nvPr/>
          </p:nvSpPr>
          <p:spPr bwMode="auto">
            <a:xfrm>
              <a:off x="816" y="3936"/>
              <a:ext cx="192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75" name="AutoShape 11"/>
            <p:cNvSpPr>
              <a:spLocks/>
            </p:cNvSpPr>
            <p:nvPr/>
          </p:nvSpPr>
          <p:spPr bwMode="auto">
            <a:xfrm>
              <a:off x="1488" y="3360"/>
              <a:ext cx="48" cy="336"/>
            </a:xfrm>
            <a:prstGeom prst="leftBracket">
              <a:avLst>
                <a:gd name="adj" fmla="val 74991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76" name="Text Box 28"/>
            <p:cNvSpPr txBox="1">
              <a:spLocks noChangeArrowheads="1"/>
            </p:cNvSpPr>
            <p:nvPr/>
          </p:nvSpPr>
          <p:spPr bwMode="auto">
            <a:xfrm>
              <a:off x="1440" y="2160"/>
              <a:ext cx="43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GB" altLang="fr-FR" sz="2400" b="0"/>
            </a:p>
          </p:txBody>
        </p:sp>
      </p:grpSp>
      <p:sp>
        <p:nvSpPr>
          <p:cNvPr id="227358" name="Text Box 30"/>
          <p:cNvSpPr txBox="1">
            <a:spLocks noChangeArrowheads="1"/>
          </p:cNvSpPr>
          <p:nvPr/>
        </p:nvSpPr>
        <p:spPr bwMode="auto">
          <a:xfrm>
            <a:off x="2858145" y="4424635"/>
            <a:ext cx="1219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>
                <a:solidFill>
                  <a:srgbClr val="FF1B1B">
                    <a:alpha val="70000"/>
                  </a:srgbClr>
                </a:solidFill>
              </a:rPr>
              <a:t>&gt; 65°C</a:t>
            </a:r>
            <a:endParaRPr lang="en-GB" altLang="fr-FR" sz="2400" b="0">
              <a:solidFill>
                <a:srgbClr val="FF1B1B">
                  <a:alpha val="70000"/>
                </a:srgbClr>
              </a:solidFill>
            </a:endParaRPr>
          </a:p>
        </p:txBody>
      </p:sp>
      <p:sp>
        <p:nvSpPr>
          <p:cNvPr id="227361" name="Text Box 33"/>
          <p:cNvSpPr txBox="1">
            <a:spLocks noChangeArrowheads="1"/>
          </p:cNvSpPr>
          <p:nvPr/>
        </p:nvSpPr>
        <p:spPr bwMode="auto">
          <a:xfrm>
            <a:off x="2858145" y="3738835"/>
            <a:ext cx="1143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1B1B">
                    <a:alpha val="70000"/>
                  </a:srgbClr>
                </a:solidFill>
                <a:ea typeface="Arial Unicode MS" pitchFamily="34" charset="-128"/>
                <a:cs typeface="Arial Unicode MS" pitchFamily="34" charset="-128"/>
              </a:rPr>
              <a:t>≤</a:t>
            </a:r>
            <a:r>
              <a:rPr lang="fr-CH" altLang="fr-FR" sz="2400" b="0" dirty="0">
                <a:solidFill>
                  <a:srgbClr val="FF1B1B">
                    <a:alpha val="70000"/>
                  </a:srgbClr>
                </a:solidFill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fr-CH" altLang="fr-FR" sz="2400" b="0" dirty="0">
                <a:solidFill>
                  <a:srgbClr val="FF1B1B">
                    <a:alpha val="70000"/>
                  </a:srgbClr>
                </a:solidFill>
              </a:rPr>
              <a:t>65°C</a:t>
            </a:r>
            <a:endParaRPr lang="en-GB" altLang="fr-FR" sz="2400" b="0" dirty="0">
              <a:solidFill>
                <a:srgbClr val="FF1B1B">
                  <a:alpha val="70000"/>
                </a:srgbClr>
              </a:solidFill>
            </a:endParaRPr>
          </a:p>
        </p:txBody>
      </p:sp>
      <p:sp>
        <p:nvSpPr>
          <p:cNvPr id="227362" name="Line 34"/>
          <p:cNvSpPr>
            <a:spLocks noChangeShapeType="1"/>
          </p:cNvSpPr>
          <p:nvPr/>
        </p:nvSpPr>
        <p:spPr bwMode="auto">
          <a:xfrm flipV="1">
            <a:off x="4001145" y="3505473"/>
            <a:ext cx="1136650" cy="461962"/>
          </a:xfrm>
          <a:prstGeom prst="line">
            <a:avLst/>
          </a:prstGeom>
          <a:noFill/>
          <a:ln w="57150">
            <a:solidFill>
              <a:srgbClr val="FF1B1B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27364" name="Line 36"/>
          <p:cNvSpPr>
            <a:spLocks noChangeShapeType="1"/>
          </p:cNvSpPr>
          <p:nvPr/>
        </p:nvSpPr>
        <p:spPr bwMode="auto">
          <a:xfrm>
            <a:off x="4001145" y="4653235"/>
            <a:ext cx="1143000" cy="457200"/>
          </a:xfrm>
          <a:prstGeom prst="line">
            <a:avLst/>
          </a:prstGeom>
          <a:noFill/>
          <a:ln w="57150">
            <a:solidFill>
              <a:srgbClr val="FF1B1B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27365" name="Text Box 37"/>
          <p:cNvSpPr txBox="1">
            <a:spLocks noChangeArrowheads="1"/>
          </p:cNvSpPr>
          <p:nvPr/>
        </p:nvSpPr>
        <p:spPr bwMode="auto">
          <a:xfrm>
            <a:off x="5144145" y="4851674"/>
            <a:ext cx="2590800" cy="46672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>
                <a:solidFill>
                  <a:srgbClr val="FF1B1B"/>
                </a:solidFill>
              </a:rPr>
              <a:t>B =  min. 8 cm</a:t>
            </a:r>
            <a:endParaRPr lang="en-GB" altLang="fr-FR" sz="2400" dirty="0">
              <a:solidFill>
                <a:srgbClr val="FF1B1B"/>
              </a:solidFill>
            </a:endParaRPr>
          </a:p>
        </p:txBody>
      </p:sp>
      <p:sp>
        <p:nvSpPr>
          <p:cNvPr id="227366" name="Line 38"/>
          <p:cNvSpPr>
            <a:spLocks noChangeShapeType="1"/>
          </p:cNvSpPr>
          <p:nvPr/>
        </p:nvSpPr>
        <p:spPr bwMode="auto">
          <a:xfrm flipH="1">
            <a:off x="4620271" y="5939110"/>
            <a:ext cx="511175" cy="0"/>
          </a:xfrm>
          <a:prstGeom prst="line">
            <a:avLst/>
          </a:prstGeom>
          <a:noFill/>
          <a:ln w="57150">
            <a:solidFill>
              <a:srgbClr val="FF1B1B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27367" name="Text Box 39"/>
          <p:cNvSpPr txBox="1">
            <a:spLocks noChangeArrowheads="1"/>
          </p:cNvSpPr>
          <p:nvPr/>
        </p:nvSpPr>
        <p:spPr bwMode="auto">
          <a:xfrm>
            <a:off x="5144145" y="5567635"/>
            <a:ext cx="2070100" cy="83185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Matière combustible</a:t>
            </a:r>
            <a:endParaRPr lang="en-GB" altLang="fr-FR" sz="2400" dirty="0"/>
          </a:p>
        </p:txBody>
      </p:sp>
      <p:grpSp>
        <p:nvGrpSpPr>
          <p:cNvPr id="227439" name="Group 111"/>
          <p:cNvGrpSpPr>
            <a:grpSpLocks/>
          </p:cNvGrpSpPr>
          <p:nvPr/>
        </p:nvGrpSpPr>
        <p:grpSpPr bwMode="auto">
          <a:xfrm>
            <a:off x="2486671" y="2060848"/>
            <a:ext cx="5262563" cy="1700212"/>
            <a:chOff x="1062" y="1199"/>
            <a:chExt cx="3315" cy="1071"/>
          </a:xfrm>
        </p:grpSpPr>
        <p:sp>
          <p:nvSpPr>
            <p:cNvPr id="123954" name="Text Box 35"/>
            <p:cNvSpPr txBox="1">
              <a:spLocks noChangeArrowheads="1"/>
            </p:cNvSpPr>
            <p:nvPr/>
          </p:nvSpPr>
          <p:spPr bwMode="auto">
            <a:xfrm>
              <a:off x="2736" y="1976"/>
              <a:ext cx="1641" cy="294"/>
            </a:xfrm>
            <a:prstGeom prst="rect">
              <a:avLst/>
            </a:prstGeom>
            <a:solidFill>
              <a:srgbClr val="CCECFF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400" b="0" dirty="0">
                  <a:solidFill>
                    <a:srgbClr val="FF1B1B"/>
                  </a:solidFill>
                </a:rPr>
                <a:t>B =  min. 4 cm</a:t>
              </a:r>
              <a:endParaRPr lang="en-GB" altLang="fr-FR" sz="2400" dirty="0">
                <a:solidFill>
                  <a:srgbClr val="FF1B1B"/>
                </a:solidFill>
              </a:endParaRPr>
            </a:p>
          </p:txBody>
        </p:sp>
        <p:grpSp>
          <p:nvGrpSpPr>
            <p:cNvPr id="123955" name="Group 66"/>
            <p:cNvGrpSpPr>
              <a:grpSpLocks/>
            </p:cNvGrpSpPr>
            <p:nvPr/>
          </p:nvGrpSpPr>
          <p:grpSpPr bwMode="auto">
            <a:xfrm>
              <a:off x="1062" y="1199"/>
              <a:ext cx="1680" cy="768"/>
              <a:chOff x="1056" y="1200"/>
              <a:chExt cx="1680" cy="768"/>
            </a:xfrm>
          </p:grpSpPr>
          <p:grpSp>
            <p:nvGrpSpPr>
              <p:cNvPr id="123956" name="Group 63"/>
              <p:cNvGrpSpPr>
                <a:grpSpLocks/>
              </p:cNvGrpSpPr>
              <p:nvPr/>
            </p:nvGrpSpPr>
            <p:grpSpPr bwMode="auto">
              <a:xfrm>
                <a:off x="1056" y="1200"/>
                <a:ext cx="1680" cy="768"/>
                <a:chOff x="1056" y="1200"/>
                <a:chExt cx="1680" cy="768"/>
              </a:xfrm>
            </p:grpSpPr>
            <p:sp>
              <p:nvSpPr>
                <p:cNvPr id="123960" name="Text Box 54"/>
                <p:cNvSpPr txBox="1">
                  <a:spLocks noChangeArrowheads="1"/>
                </p:cNvSpPr>
                <p:nvPr/>
              </p:nvSpPr>
              <p:spPr bwMode="auto">
                <a:xfrm>
                  <a:off x="1104" y="1200"/>
                  <a:ext cx="204" cy="250"/>
                </a:xfrm>
                <a:prstGeom prst="rect">
                  <a:avLst/>
                </a:prstGeom>
                <a:solidFill>
                  <a:srgbClr val="CCEC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fr-CH" altLang="fr-FR" sz="2000" b="0" dirty="0">
                      <a:solidFill>
                        <a:srgbClr val="FF3300"/>
                      </a:solidFill>
                    </a:rPr>
                    <a:t>B</a:t>
                  </a:r>
                  <a:endParaRPr lang="en-GB" altLang="fr-FR" sz="2000" b="0" dirty="0">
                    <a:solidFill>
                      <a:srgbClr val="FF3300"/>
                    </a:solidFill>
                  </a:endParaRPr>
                </a:p>
              </p:txBody>
            </p:sp>
            <p:grpSp>
              <p:nvGrpSpPr>
                <p:cNvPr id="123961" name="Group 60"/>
                <p:cNvGrpSpPr>
                  <a:grpSpLocks/>
                </p:cNvGrpSpPr>
                <p:nvPr/>
              </p:nvGrpSpPr>
              <p:grpSpPr bwMode="auto">
                <a:xfrm>
                  <a:off x="1056" y="1200"/>
                  <a:ext cx="1680" cy="768"/>
                  <a:chOff x="1056" y="1200"/>
                  <a:chExt cx="1680" cy="768"/>
                </a:xfrm>
              </p:grpSpPr>
              <p:sp>
                <p:nvSpPr>
                  <p:cNvPr id="123962" name="Line 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064" y="1968"/>
                    <a:ext cx="54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grpSp>
                <p:nvGrpSpPr>
                  <p:cNvPr id="123963" name="Group 59"/>
                  <p:cNvGrpSpPr>
                    <a:grpSpLocks/>
                  </p:cNvGrpSpPr>
                  <p:nvPr/>
                </p:nvGrpSpPr>
                <p:grpSpPr bwMode="auto">
                  <a:xfrm>
                    <a:off x="1056" y="1200"/>
                    <a:ext cx="1680" cy="736"/>
                    <a:chOff x="1056" y="1200"/>
                    <a:chExt cx="1680" cy="736"/>
                  </a:xfrm>
                </p:grpSpPr>
                <p:sp>
                  <p:nvSpPr>
                    <p:cNvPr id="123964" name="Line 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52" y="1680"/>
                      <a:ext cx="240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123965" name="Line 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056" y="1392"/>
                      <a:ext cx="0" cy="24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123966" name="Line 43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1344" y="1392"/>
                      <a:ext cx="0" cy="528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123967" name="Line 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016" y="1392"/>
                      <a:ext cx="0" cy="528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123968" name="Line 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6" y="1440"/>
                      <a:ext cx="288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 type="triangle" w="med" len="med"/>
                      <a:tailEnd type="triangl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123969" name="Text Box 50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532" y="1686"/>
                      <a:ext cx="204" cy="250"/>
                    </a:xfrm>
                    <a:prstGeom prst="rect">
                      <a:avLst/>
                    </a:prstGeom>
                    <a:solidFill>
                      <a:srgbClr val="CCEC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fr-CH" altLang="fr-FR" sz="2000" b="0" dirty="0">
                          <a:solidFill>
                            <a:srgbClr val="FF3300"/>
                          </a:solidFill>
                        </a:rPr>
                        <a:t>B</a:t>
                      </a:r>
                      <a:endParaRPr lang="en-GB" altLang="fr-FR" sz="2000" b="0" dirty="0">
                        <a:solidFill>
                          <a:srgbClr val="FF3300"/>
                        </a:solidFill>
                      </a:endParaRPr>
                    </a:p>
                  </p:txBody>
                </p:sp>
                <p:sp>
                  <p:nvSpPr>
                    <p:cNvPr id="123970" name="Text Box 55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064" y="1200"/>
                      <a:ext cx="204" cy="250"/>
                    </a:xfrm>
                    <a:prstGeom prst="rect">
                      <a:avLst/>
                    </a:prstGeom>
                    <a:solidFill>
                      <a:srgbClr val="CCEC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fr-CH" altLang="fr-FR" sz="2000" b="0" dirty="0">
                          <a:solidFill>
                            <a:srgbClr val="FF3300"/>
                          </a:solidFill>
                        </a:rPr>
                        <a:t>B</a:t>
                      </a:r>
                      <a:endParaRPr lang="en-GB" altLang="fr-FR" sz="2000" b="0" dirty="0">
                        <a:solidFill>
                          <a:srgbClr val="FF33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3957" name="Group 62"/>
              <p:cNvGrpSpPr>
                <a:grpSpLocks/>
              </p:cNvGrpSpPr>
              <p:nvPr/>
            </p:nvGrpSpPr>
            <p:grpSpPr bwMode="auto">
              <a:xfrm>
                <a:off x="2016" y="1440"/>
                <a:ext cx="534" cy="522"/>
                <a:chOff x="2016" y="1440"/>
                <a:chExt cx="534" cy="522"/>
              </a:xfrm>
            </p:grpSpPr>
            <p:sp>
              <p:nvSpPr>
                <p:cNvPr id="123958" name="Line 47"/>
                <p:cNvSpPr>
                  <a:spLocks noChangeShapeType="1"/>
                </p:cNvSpPr>
                <p:nvPr/>
              </p:nvSpPr>
              <p:spPr bwMode="auto">
                <a:xfrm>
                  <a:off x="2016" y="1440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23959" name="Line 48"/>
                <p:cNvSpPr>
                  <a:spLocks noChangeShapeType="1"/>
                </p:cNvSpPr>
                <p:nvPr/>
              </p:nvSpPr>
              <p:spPr bwMode="auto">
                <a:xfrm rot="-5400000">
                  <a:off x="2406" y="1818"/>
                  <a:ext cx="28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</p:grpSp>
      </p:grpSp>
      <p:sp>
        <p:nvSpPr>
          <p:cNvPr id="227402" name="Text Box 74"/>
          <p:cNvSpPr txBox="1">
            <a:spLocks noChangeArrowheads="1"/>
          </p:cNvSpPr>
          <p:nvPr/>
        </p:nvSpPr>
        <p:spPr bwMode="auto">
          <a:xfrm>
            <a:off x="767408" y="2805386"/>
            <a:ext cx="1219201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0000"/>
                </a:solidFill>
                <a:miter lim="800000"/>
                <a:headEnd type="none" w="sm" len="lg"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/>
              <a:t>Aération</a:t>
            </a:r>
            <a:endParaRPr lang="en-GB" altLang="fr-FR" sz="1800"/>
          </a:p>
        </p:txBody>
      </p:sp>
      <p:sp>
        <p:nvSpPr>
          <p:cNvPr id="227403" name="Text Box 75"/>
          <p:cNvSpPr txBox="1">
            <a:spLocks noChangeArrowheads="1"/>
          </p:cNvSpPr>
          <p:nvPr/>
        </p:nvSpPr>
        <p:spPr bwMode="auto">
          <a:xfrm>
            <a:off x="767408" y="5624786"/>
            <a:ext cx="1219201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0000"/>
                </a:solidFill>
                <a:miter lim="800000"/>
                <a:headEnd type="none" w="sm" len="lg"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/>
              <a:t>Aération</a:t>
            </a:r>
            <a:endParaRPr lang="en-GB" altLang="fr-FR" sz="1800"/>
          </a:p>
        </p:txBody>
      </p:sp>
      <p:sp>
        <p:nvSpPr>
          <p:cNvPr id="227414" name="Line 86"/>
          <p:cNvSpPr>
            <a:spLocks noChangeShapeType="1"/>
          </p:cNvSpPr>
          <p:nvPr/>
        </p:nvSpPr>
        <p:spPr bwMode="auto">
          <a:xfrm flipH="1">
            <a:off x="4402783" y="4283349"/>
            <a:ext cx="741362" cy="3175"/>
          </a:xfrm>
          <a:prstGeom prst="line">
            <a:avLst/>
          </a:prstGeom>
          <a:noFill/>
          <a:ln w="57150">
            <a:solidFill>
              <a:srgbClr val="FF1B1B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27415" name="Text Box 87" descr="50 %"/>
          <p:cNvSpPr txBox="1">
            <a:spLocks noChangeArrowheads="1"/>
          </p:cNvSpPr>
          <p:nvPr/>
        </p:nvSpPr>
        <p:spPr bwMode="auto">
          <a:xfrm>
            <a:off x="5144145" y="3967436"/>
            <a:ext cx="3657600" cy="644525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sm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 b="0" dirty="0">
                <a:solidFill>
                  <a:srgbClr val="003A7C"/>
                </a:solidFill>
              </a:rPr>
              <a:t>Revêtement incombustible et calorifuge,</a:t>
            </a:r>
            <a:r>
              <a:rPr lang="fr-CH" altLang="fr-FR" sz="1800" b="0" dirty="0">
                <a:solidFill>
                  <a:srgbClr val="FF0000">
                    <a:alpha val="70000"/>
                  </a:srgbClr>
                </a:solidFill>
              </a:rPr>
              <a:t> C </a:t>
            </a:r>
            <a:r>
              <a:rPr lang="fr-CH" altLang="fr-FR" sz="1800" b="0" dirty="0">
                <a:solidFill>
                  <a:srgbClr val="003A7C"/>
                </a:solidFill>
              </a:rPr>
              <a:t>= min. 1 cm</a:t>
            </a:r>
            <a:endParaRPr lang="en-GB" altLang="fr-FR" sz="1800" b="0" dirty="0">
              <a:solidFill>
                <a:srgbClr val="003A7C"/>
              </a:solidFill>
            </a:endParaRPr>
          </a:p>
        </p:txBody>
      </p:sp>
      <p:grpSp>
        <p:nvGrpSpPr>
          <p:cNvPr id="227430" name="Group 102"/>
          <p:cNvGrpSpPr>
            <a:grpSpLocks/>
          </p:cNvGrpSpPr>
          <p:nvPr/>
        </p:nvGrpSpPr>
        <p:grpSpPr bwMode="auto">
          <a:xfrm>
            <a:off x="8892233" y="3543574"/>
            <a:ext cx="685800" cy="1546225"/>
            <a:chOff x="5097" y="2133"/>
            <a:chExt cx="432" cy="974"/>
          </a:xfrm>
        </p:grpSpPr>
        <p:sp>
          <p:nvSpPr>
            <p:cNvPr id="123952" name="Line 89"/>
            <p:cNvSpPr>
              <a:spLocks noChangeShapeType="1"/>
            </p:cNvSpPr>
            <p:nvPr/>
          </p:nvSpPr>
          <p:spPr bwMode="auto">
            <a:xfrm>
              <a:off x="5097" y="2133"/>
              <a:ext cx="432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53" name="Line 90"/>
            <p:cNvSpPr>
              <a:spLocks noChangeShapeType="1"/>
            </p:cNvSpPr>
            <p:nvPr/>
          </p:nvSpPr>
          <p:spPr bwMode="auto">
            <a:xfrm>
              <a:off x="5097" y="3107"/>
              <a:ext cx="432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227423" name="Group 95"/>
          <p:cNvGrpSpPr>
            <a:grpSpLocks/>
          </p:cNvGrpSpPr>
          <p:nvPr/>
        </p:nvGrpSpPr>
        <p:grpSpPr bwMode="auto">
          <a:xfrm>
            <a:off x="9578756" y="3514229"/>
            <a:ext cx="74613" cy="1606550"/>
            <a:chOff x="5520" y="2160"/>
            <a:chExt cx="0" cy="864"/>
          </a:xfrm>
        </p:grpSpPr>
        <p:sp>
          <p:nvSpPr>
            <p:cNvPr id="123950" name="Line 91"/>
            <p:cNvSpPr>
              <a:spLocks noChangeShapeType="1"/>
            </p:cNvSpPr>
            <p:nvPr/>
          </p:nvSpPr>
          <p:spPr bwMode="auto">
            <a:xfrm flipV="1">
              <a:off x="5520" y="2592"/>
              <a:ext cx="0" cy="432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51" name="Line 92"/>
            <p:cNvSpPr>
              <a:spLocks noChangeShapeType="1"/>
            </p:cNvSpPr>
            <p:nvPr/>
          </p:nvSpPr>
          <p:spPr bwMode="auto">
            <a:xfrm flipV="1">
              <a:off x="5520" y="2160"/>
              <a:ext cx="0" cy="432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227421" name="Line 93"/>
          <p:cNvSpPr>
            <a:spLocks noChangeShapeType="1"/>
          </p:cNvSpPr>
          <p:nvPr/>
        </p:nvSpPr>
        <p:spPr bwMode="auto">
          <a:xfrm flipH="1">
            <a:off x="8801745" y="4272235"/>
            <a:ext cx="76200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grpSp>
        <p:nvGrpSpPr>
          <p:cNvPr id="227431" name="Group 103"/>
          <p:cNvGrpSpPr>
            <a:grpSpLocks/>
          </p:cNvGrpSpPr>
          <p:nvPr/>
        </p:nvGrpSpPr>
        <p:grpSpPr bwMode="auto">
          <a:xfrm>
            <a:off x="7734945" y="3297509"/>
            <a:ext cx="1157288" cy="2020889"/>
            <a:chOff x="4368" y="1978"/>
            <a:chExt cx="729" cy="1269"/>
          </a:xfrm>
        </p:grpSpPr>
        <p:sp>
          <p:nvSpPr>
            <p:cNvPr id="123948" name="Text Box 88"/>
            <p:cNvSpPr txBox="1">
              <a:spLocks noChangeArrowheads="1"/>
            </p:cNvSpPr>
            <p:nvPr/>
          </p:nvSpPr>
          <p:spPr bwMode="auto">
            <a:xfrm>
              <a:off x="4377" y="1978"/>
              <a:ext cx="720" cy="290"/>
            </a:xfrm>
            <a:prstGeom prst="rect">
              <a:avLst/>
            </a:prstGeom>
            <a:solidFill>
              <a:srgbClr val="FFFF99"/>
            </a:solidFill>
            <a:ln w="3175">
              <a:solidFill>
                <a:schemeClr val="tx1"/>
              </a:solidFill>
              <a:miter lim="800000"/>
              <a:headEnd type="none" w="sm" len="lg"/>
              <a:tailEnd type="none" w="med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400" b="0" dirty="0">
                  <a:solidFill>
                    <a:srgbClr val="FF0000"/>
                  </a:solidFill>
                </a:rPr>
                <a:t>Si non</a:t>
              </a:r>
              <a:endParaRPr lang="en-GB" altLang="fr-FR" sz="2400" b="0" dirty="0">
                <a:solidFill>
                  <a:srgbClr val="FF0000"/>
                </a:solidFill>
              </a:endParaRPr>
            </a:p>
          </p:txBody>
        </p:sp>
        <p:sp>
          <p:nvSpPr>
            <p:cNvPr id="123949" name="Text Box 99"/>
            <p:cNvSpPr txBox="1">
              <a:spLocks noChangeArrowheads="1"/>
            </p:cNvSpPr>
            <p:nvPr/>
          </p:nvSpPr>
          <p:spPr bwMode="auto">
            <a:xfrm>
              <a:off x="4368" y="2957"/>
              <a:ext cx="720" cy="290"/>
            </a:xfrm>
            <a:prstGeom prst="rect">
              <a:avLst/>
            </a:prstGeom>
            <a:solidFill>
              <a:srgbClr val="FFFF99"/>
            </a:solidFill>
            <a:ln w="3175">
              <a:solidFill>
                <a:schemeClr val="tx1"/>
              </a:solidFill>
              <a:miter lim="800000"/>
              <a:headEnd type="none" w="sm" len="lg"/>
              <a:tailEnd type="none" w="med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400" b="0" dirty="0">
                  <a:solidFill>
                    <a:srgbClr val="FF0000"/>
                  </a:solidFill>
                </a:rPr>
                <a:t>Si </a:t>
              </a:r>
              <a:r>
                <a:rPr lang="fr-CH" altLang="fr-FR" sz="2400" b="0" dirty="0">
                  <a:solidFill>
                    <a:srgbClr val="FF0000">
                      <a:alpha val="70000"/>
                    </a:srgbClr>
                  </a:solidFill>
                </a:rPr>
                <a:t>non</a:t>
              </a:r>
              <a:endParaRPr lang="en-GB" altLang="fr-FR" sz="2400" b="0" dirty="0">
                <a:solidFill>
                  <a:srgbClr val="FF0000">
                    <a:alpha val="70000"/>
                  </a:srgbClr>
                </a:solidFill>
              </a:endParaRPr>
            </a:p>
          </p:txBody>
        </p:sp>
      </p:grpSp>
      <p:grpSp>
        <p:nvGrpSpPr>
          <p:cNvPr id="227438" name="Group 110"/>
          <p:cNvGrpSpPr>
            <a:grpSpLocks/>
          </p:cNvGrpSpPr>
          <p:nvPr/>
        </p:nvGrpSpPr>
        <p:grpSpPr bwMode="auto">
          <a:xfrm>
            <a:off x="4001145" y="5186635"/>
            <a:ext cx="393700" cy="990600"/>
            <a:chOff x="2016" y="3120"/>
            <a:chExt cx="248" cy="624"/>
          </a:xfrm>
        </p:grpSpPr>
        <p:sp>
          <p:nvSpPr>
            <p:cNvPr id="123945" name="Line 105"/>
            <p:cNvSpPr>
              <a:spLocks noChangeShapeType="1"/>
            </p:cNvSpPr>
            <p:nvPr/>
          </p:nvSpPr>
          <p:spPr bwMode="auto">
            <a:xfrm>
              <a:off x="2016" y="3120"/>
              <a:ext cx="0" cy="6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46" name="Line 106"/>
            <p:cNvSpPr>
              <a:spLocks noChangeShapeType="1"/>
            </p:cNvSpPr>
            <p:nvPr/>
          </p:nvSpPr>
          <p:spPr bwMode="auto">
            <a:xfrm>
              <a:off x="2016" y="3696"/>
              <a:ext cx="240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47" name="Text Box 108"/>
            <p:cNvSpPr txBox="1">
              <a:spLocks noChangeArrowheads="1"/>
            </p:cNvSpPr>
            <p:nvPr/>
          </p:nvSpPr>
          <p:spPr bwMode="auto">
            <a:xfrm>
              <a:off x="2016" y="3476"/>
              <a:ext cx="24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med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b="0">
                  <a:solidFill>
                    <a:srgbClr val="FF0000"/>
                  </a:solidFill>
                </a:rPr>
                <a:t>C</a:t>
              </a:r>
              <a:endParaRPr lang="en-GB" altLang="fr-FR" sz="2000" b="0">
                <a:solidFill>
                  <a:srgbClr val="FF0000"/>
                </a:solidFill>
              </a:endParaRPr>
            </a:p>
          </p:txBody>
        </p:sp>
      </p:grpSp>
      <p:grpSp>
        <p:nvGrpSpPr>
          <p:cNvPr id="227447" name="Group 119"/>
          <p:cNvGrpSpPr>
            <a:grpSpLocks/>
          </p:cNvGrpSpPr>
          <p:nvPr/>
        </p:nvGrpSpPr>
        <p:grpSpPr bwMode="auto">
          <a:xfrm>
            <a:off x="1862783" y="2913335"/>
            <a:ext cx="2381250" cy="3035300"/>
            <a:chOff x="669" y="1736"/>
            <a:chExt cx="1500" cy="1912"/>
          </a:xfrm>
        </p:grpSpPr>
        <p:sp>
          <p:nvSpPr>
            <p:cNvPr id="123931" name="Line 26"/>
            <p:cNvSpPr>
              <a:spLocks noChangeShapeType="1"/>
            </p:cNvSpPr>
            <p:nvPr/>
          </p:nvSpPr>
          <p:spPr bwMode="auto">
            <a:xfrm rot="-5400000">
              <a:off x="1116" y="2655"/>
              <a:ext cx="12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32" name="Rectangle 14"/>
            <p:cNvSpPr>
              <a:spLocks noChangeArrowheads="1"/>
            </p:cNvSpPr>
            <p:nvPr/>
          </p:nvSpPr>
          <p:spPr bwMode="auto">
            <a:xfrm>
              <a:off x="953" y="1739"/>
              <a:ext cx="164" cy="1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33" name="Rectangle 15"/>
            <p:cNvSpPr>
              <a:spLocks noChangeArrowheads="1"/>
            </p:cNvSpPr>
            <p:nvPr/>
          </p:nvSpPr>
          <p:spPr bwMode="auto">
            <a:xfrm>
              <a:off x="951" y="3501"/>
              <a:ext cx="166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34" name="Line 17"/>
            <p:cNvSpPr>
              <a:spLocks noChangeShapeType="1"/>
            </p:cNvSpPr>
            <p:nvPr/>
          </p:nvSpPr>
          <p:spPr bwMode="auto">
            <a:xfrm>
              <a:off x="675" y="3573"/>
              <a:ext cx="12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35" name="Line 18"/>
            <p:cNvSpPr>
              <a:spLocks noChangeShapeType="1"/>
            </p:cNvSpPr>
            <p:nvPr/>
          </p:nvSpPr>
          <p:spPr bwMode="auto">
            <a:xfrm>
              <a:off x="669" y="1803"/>
              <a:ext cx="12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36" name="AutoShape 19"/>
            <p:cNvSpPr>
              <a:spLocks/>
            </p:cNvSpPr>
            <p:nvPr/>
          </p:nvSpPr>
          <p:spPr bwMode="auto">
            <a:xfrm>
              <a:off x="2001" y="1803"/>
              <a:ext cx="168" cy="1764"/>
            </a:xfrm>
            <a:prstGeom prst="rightBracket">
              <a:avLst>
                <a:gd name="adj" fmla="val 87500"/>
              </a:avLst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37" name="AutoShape 20"/>
            <p:cNvSpPr>
              <a:spLocks/>
            </p:cNvSpPr>
            <p:nvPr/>
          </p:nvSpPr>
          <p:spPr bwMode="auto">
            <a:xfrm>
              <a:off x="1011" y="1803"/>
              <a:ext cx="168" cy="1764"/>
            </a:xfrm>
            <a:prstGeom prst="rightBracket">
              <a:avLst>
                <a:gd name="adj" fmla="val 87500"/>
              </a:avLst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3938" name="Line 22"/>
            <p:cNvSpPr>
              <a:spLocks noChangeShapeType="1"/>
            </p:cNvSpPr>
            <p:nvPr/>
          </p:nvSpPr>
          <p:spPr bwMode="auto">
            <a:xfrm>
              <a:off x="771" y="3573"/>
              <a:ext cx="12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39" name="Line 25"/>
            <p:cNvSpPr>
              <a:spLocks noChangeShapeType="1"/>
            </p:cNvSpPr>
            <p:nvPr/>
          </p:nvSpPr>
          <p:spPr bwMode="auto">
            <a:xfrm rot="-5400000">
              <a:off x="2106" y="2652"/>
              <a:ext cx="12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40" name="Line 27"/>
            <p:cNvSpPr>
              <a:spLocks noChangeShapeType="1"/>
            </p:cNvSpPr>
            <p:nvPr/>
          </p:nvSpPr>
          <p:spPr bwMode="auto">
            <a:xfrm rot="10800000">
              <a:off x="735" y="1797"/>
              <a:ext cx="12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3941" name="Line 114"/>
            <p:cNvSpPr>
              <a:spLocks noChangeShapeType="1"/>
            </p:cNvSpPr>
            <p:nvPr/>
          </p:nvSpPr>
          <p:spPr bwMode="auto">
            <a:xfrm>
              <a:off x="960" y="1736"/>
              <a:ext cx="9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3942" name="Line 115"/>
            <p:cNvSpPr>
              <a:spLocks noChangeShapeType="1"/>
            </p:cNvSpPr>
            <p:nvPr/>
          </p:nvSpPr>
          <p:spPr bwMode="auto">
            <a:xfrm>
              <a:off x="962" y="1884"/>
              <a:ext cx="154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3943" name="Line 116"/>
            <p:cNvSpPr>
              <a:spLocks noChangeShapeType="1"/>
            </p:cNvSpPr>
            <p:nvPr/>
          </p:nvSpPr>
          <p:spPr bwMode="auto">
            <a:xfrm>
              <a:off x="960" y="3500"/>
              <a:ext cx="15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3944" name="Line 117"/>
            <p:cNvSpPr>
              <a:spLocks noChangeShapeType="1"/>
            </p:cNvSpPr>
            <p:nvPr/>
          </p:nvSpPr>
          <p:spPr bwMode="auto">
            <a:xfrm>
              <a:off x="960" y="3648"/>
              <a:ext cx="15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80" name="Rectangle 2"/>
          <p:cNvSpPr txBox="1">
            <a:spLocks noChangeArrowheads="1"/>
          </p:cNvSpPr>
          <p:nvPr/>
        </p:nvSpPr>
        <p:spPr bwMode="auto">
          <a:xfrm>
            <a:off x="479425" y="1449388"/>
            <a:ext cx="2127184" cy="456316"/>
          </a:xfrm>
          <a:prstGeom prst="rect">
            <a:avLst/>
          </a:prstGeom>
          <a:solidFill>
            <a:srgbClr val="E5E3E4"/>
          </a:solidFill>
          <a:ln>
            <a:solidFill>
              <a:schemeClr val="accent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ysClr val="windowText" lastClr="000000"/>
                </a:solidFill>
              </a:rPr>
              <a:t>NIBT 4.2.1.2 + .4</a:t>
            </a:r>
            <a:endParaRPr lang="fr-CH" sz="2000" dirty="0">
              <a:solidFill>
                <a:sysClr val="windowText" lastClr="000000"/>
              </a:solidFill>
            </a:endParaRPr>
          </a:p>
        </p:txBody>
      </p:sp>
      <p:sp>
        <p:nvSpPr>
          <p:cNvPr id="7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194153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7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27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27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27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27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7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27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27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27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27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27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27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27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27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227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227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227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227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227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27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227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6" dur="500"/>
                                        <p:tgtEl>
                                          <p:spTgt spid="22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500"/>
                            </p:stCondLst>
                            <p:childTnLst>
                              <p:par>
                                <p:cTn id="10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330" grpId="0" animBg="1" autoUpdateAnimBg="0"/>
      <p:bldP spid="227331" grpId="0" animBg="1" autoUpdateAnimBg="0"/>
      <p:bldP spid="227358" grpId="0" autoUpdateAnimBg="0"/>
      <p:bldP spid="227361" grpId="0" autoUpdateAnimBg="0"/>
      <p:bldP spid="227362" grpId="0" animBg="1"/>
      <p:bldP spid="227364" grpId="0" animBg="1"/>
      <p:bldP spid="227365" grpId="0" animBg="1" autoUpdateAnimBg="0"/>
      <p:bldP spid="227366" grpId="0" animBg="1"/>
      <p:bldP spid="227367" grpId="0" animBg="1" autoUpdateAnimBg="0"/>
      <p:bldP spid="227402" grpId="0" autoUpdateAnimBg="0"/>
      <p:bldP spid="227403" grpId="0" autoUpdateAnimBg="0"/>
      <p:bldP spid="227414" grpId="0" animBg="1"/>
      <p:bldP spid="227415" grpId="0" animBg="1" autoUpdateAnimBg="0"/>
      <p:bldP spid="227421" grpId="0" animBg="1"/>
      <p:bldP spid="80" grpId="0" animBg="1" autoUpdateAnimBg="0"/>
      <p:bldP spid="79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Installation dans local avec bains ou douche</a:t>
            </a:r>
            <a:endParaRPr lang="en-GB" altLang="fr-FR" dirty="0"/>
          </a:p>
        </p:txBody>
      </p:sp>
      <p:pic>
        <p:nvPicPr>
          <p:cNvPr id="228355" name="Picture 3" descr="Diapo 400 Bains-douche (titre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7012" y="1866900"/>
            <a:ext cx="6019800" cy="451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8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28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354" grpId="0" animBg="1" autoUpdateAnimBg="0"/>
      <p:bldP spid="5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171" name="Rectangle 83"/>
          <p:cNvSpPr>
            <a:spLocks noChangeArrowheads="1"/>
          </p:cNvSpPr>
          <p:nvPr/>
        </p:nvSpPr>
        <p:spPr bwMode="auto">
          <a:xfrm>
            <a:off x="1661592" y="2293807"/>
            <a:ext cx="962025" cy="703262"/>
          </a:xfrm>
          <a:prstGeom prst="rect">
            <a:avLst/>
          </a:prstGeom>
          <a:solidFill>
            <a:srgbClr val="FFFF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45172" name="Group 84"/>
          <p:cNvGrpSpPr>
            <a:grpSpLocks/>
          </p:cNvGrpSpPr>
          <p:nvPr/>
        </p:nvGrpSpPr>
        <p:grpSpPr bwMode="auto">
          <a:xfrm>
            <a:off x="2634728" y="2322382"/>
            <a:ext cx="1143000" cy="677862"/>
            <a:chOff x="1296" y="1632"/>
            <a:chExt cx="720" cy="1969"/>
          </a:xfrm>
        </p:grpSpPr>
        <p:sp>
          <p:nvSpPr>
            <p:cNvPr id="126033" name="Rectangle 85"/>
            <p:cNvSpPr>
              <a:spLocks noChangeArrowheads="1"/>
            </p:cNvSpPr>
            <p:nvPr/>
          </p:nvSpPr>
          <p:spPr bwMode="auto">
            <a:xfrm>
              <a:off x="1296" y="1632"/>
              <a:ext cx="720" cy="1969"/>
            </a:xfrm>
            <a:prstGeom prst="rect">
              <a:avLst/>
            </a:prstGeom>
            <a:solidFill>
              <a:srgbClr val="FFCA95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6034" name="Text Box 86"/>
            <p:cNvSpPr txBox="1">
              <a:spLocks noChangeArrowheads="1"/>
            </p:cNvSpPr>
            <p:nvPr/>
          </p:nvSpPr>
          <p:spPr bwMode="auto">
            <a:xfrm>
              <a:off x="1512" y="1818"/>
              <a:ext cx="2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de-DE" altLang="fr-FR" sz="2400" b="0">
                <a:latin typeface="Comic Sans MS" pitchFamily="66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b="0">
                <a:latin typeface="Comic Sans MS" pitchFamily="66" charset="0"/>
              </a:endParaRPr>
            </a:p>
          </p:txBody>
        </p:sp>
      </p:grpSp>
      <p:grpSp>
        <p:nvGrpSpPr>
          <p:cNvPr id="345090" name="Group 2"/>
          <p:cNvGrpSpPr>
            <a:grpSpLocks/>
          </p:cNvGrpSpPr>
          <p:nvPr/>
        </p:nvGrpSpPr>
        <p:grpSpPr bwMode="auto">
          <a:xfrm>
            <a:off x="2650603" y="2997069"/>
            <a:ext cx="1143000" cy="3125788"/>
            <a:chOff x="1296" y="1632"/>
            <a:chExt cx="720" cy="1969"/>
          </a:xfrm>
        </p:grpSpPr>
        <p:sp>
          <p:nvSpPr>
            <p:cNvPr id="126031" name="Rectangle 3"/>
            <p:cNvSpPr>
              <a:spLocks noChangeArrowheads="1"/>
            </p:cNvSpPr>
            <p:nvPr/>
          </p:nvSpPr>
          <p:spPr bwMode="auto">
            <a:xfrm>
              <a:off x="1296" y="1632"/>
              <a:ext cx="720" cy="1969"/>
            </a:xfrm>
            <a:prstGeom prst="rect">
              <a:avLst/>
            </a:prstGeom>
            <a:solidFill>
              <a:srgbClr val="FFCA95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6032" name="Text Box 4"/>
            <p:cNvSpPr txBox="1">
              <a:spLocks noChangeArrowheads="1"/>
            </p:cNvSpPr>
            <p:nvPr/>
          </p:nvSpPr>
          <p:spPr bwMode="auto">
            <a:xfrm>
              <a:off x="1512" y="1818"/>
              <a:ext cx="2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400" b="0">
                  <a:latin typeface="Comic Sans MS" pitchFamily="66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b="0">
                <a:latin typeface="Comic Sans MS" pitchFamily="66" charset="0"/>
              </a:endParaRPr>
            </a:p>
          </p:txBody>
        </p:sp>
      </p:grpSp>
      <p:grpSp>
        <p:nvGrpSpPr>
          <p:cNvPr id="345093" name="Group 5"/>
          <p:cNvGrpSpPr>
            <a:grpSpLocks/>
          </p:cNvGrpSpPr>
          <p:nvPr/>
        </p:nvGrpSpPr>
        <p:grpSpPr bwMode="auto">
          <a:xfrm>
            <a:off x="3817417" y="2997070"/>
            <a:ext cx="987425" cy="3057525"/>
            <a:chOff x="1968" y="1632"/>
            <a:chExt cx="622" cy="1926"/>
          </a:xfrm>
        </p:grpSpPr>
        <p:sp>
          <p:nvSpPr>
            <p:cNvPr id="126027" name="Line 6"/>
            <p:cNvSpPr>
              <a:spLocks noChangeShapeType="1"/>
            </p:cNvSpPr>
            <p:nvPr/>
          </p:nvSpPr>
          <p:spPr bwMode="auto">
            <a:xfrm>
              <a:off x="1968" y="1632"/>
              <a:ext cx="384" cy="0"/>
            </a:xfrm>
            <a:prstGeom prst="line">
              <a:avLst/>
            </a:prstGeom>
            <a:noFill/>
            <a:ln w="19050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26028" name="Group 7"/>
            <p:cNvGrpSpPr>
              <a:grpSpLocks/>
            </p:cNvGrpSpPr>
            <p:nvPr/>
          </p:nvGrpSpPr>
          <p:grpSpPr bwMode="auto">
            <a:xfrm>
              <a:off x="2016" y="1632"/>
              <a:ext cx="574" cy="1926"/>
              <a:chOff x="2016" y="1632"/>
              <a:chExt cx="574" cy="1926"/>
            </a:xfrm>
          </p:grpSpPr>
          <p:sp>
            <p:nvSpPr>
              <p:cNvPr id="126029" name="Text Box 8"/>
              <p:cNvSpPr txBox="1">
                <a:spLocks noChangeArrowheads="1"/>
              </p:cNvSpPr>
              <p:nvPr/>
            </p:nvSpPr>
            <p:spPr bwMode="auto">
              <a:xfrm rot="10800000">
                <a:off x="2016" y="2064"/>
                <a:ext cx="574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eaVert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000" dirty="0">
                    <a:solidFill>
                      <a:srgbClr val="003A7C"/>
                    </a:solidFill>
                    <a:cs typeface="Arial" pitchFamily="34" charset="0"/>
                  </a:rPr>
                  <a:t>2.25 m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de-DE" altLang="fr-FR" sz="2000" dirty="0">
                  <a:solidFill>
                    <a:srgbClr val="0033CC"/>
                  </a:solidFill>
                  <a:cs typeface="Arial" pitchFamily="34" charset="0"/>
                </a:endParaRPr>
              </a:p>
            </p:txBody>
          </p:sp>
          <p:sp>
            <p:nvSpPr>
              <p:cNvPr id="126030" name="Line 9"/>
              <p:cNvSpPr>
                <a:spLocks noChangeShapeType="1"/>
              </p:cNvSpPr>
              <p:nvPr/>
            </p:nvSpPr>
            <p:spPr bwMode="auto">
              <a:xfrm>
                <a:off x="2256" y="1632"/>
                <a:ext cx="2" cy="19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45098" name="Group 10"/>
          <p:cNvGrpSpPr>
            <a:grpSpLocks/>
          </p:cNvGrpSpPr>
          <p:nvPr/>
        </p:nvGrpSpPr>
        <p:grpSpPr bwMode="auto">
          <a:xfrm>
            <a:off x="2683941" y="5140194"/>
            <a:ext cx="1128712" cy="376238"/>
            <a:chOff x="1317" y="2982"/>
            <a:chExt cx="711" cy="237"/>
          </a:xfrm>
        </p:grpSpPr>
        <p:sp>
          <p:nvSpPr>
            <p:cNvPr id="126025" name="Line 11"/>
            <p:cNvSpPr>
              <a:spLocks noChangeShapeType="1"/>
            </p:cNvSpPr>
            <p:nvPr/>
          </p:nvSpPr>
          <p:spPr bwMode="auto">
            <a:xfrm>
              <a:off x="1317" y="2987"/>
              <a:ext cx="711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26" name="Text Box 12"/>
            <p:cNvSpPr txBox="1">
              <a:spLocks noChangeArrowheads="1"/>
            </p:cNvSpPr>
            <p:nvPr/>
          </p:nvSpPr>
          <p:spPr bwMode="auto">
            <a:xfrm>
              <a:off x="1392" y="2982"/>
              <a:ext cx="574" cy="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60 cm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latin typeface="Comic Sans MS" pitchFamily="66" charset="0"/>
              </a:endParaRPr>
            </a:p>
          </p:txBody>
        </p:sp>
      </p:grpSp>
      <p:sp>
        <p:nvSpPr>
          <p:cNvPr id="345101" name="Rectangle 13"/>
          <p:cNvSpPr>
            <a:spLocks noChangeArrowheads="1"/>
          </p:cNvSpPr>
          <p:nvPr/>
        </p:nvSpPr>
        <p:spPr bwMode="auto">
          <a:xfrm>
            <a:off x="1660004" y="2997069"/>
            <a:ext cx="962025" cy="3111500"/>
          </a:xfrm>
          <a:prstGeom prst="rect">
            <a:avLst/>
          </a:prstGeom>
          <a:solidFill>
            <a:srgbClr val="FFFF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45102" name="Group 14"/>
          <p:cNvGrpSpPr>
            <a:grpSpLocks/>
          </p:cNvGrpSpPr>
          <p:nvPr/>
        </p:nvGrpSpPr>
        <p:grpSpPr bwMode="auto">
          <a:xfrm>
            <a:off x="2636316" y="2931982"/>
            <a:ext cx="2601912" cy="3852862"/>
            <a:chOff x="1287" y="1591"/>
            <a:chExt cx="1639" cy="2427"/>
          </a:xfrm>
        </p:grpSpPr>
        <p:sp>
          <p:nvSpPr>
            <p:cNvPr id="126021" name="Line 15"/>
            <p:cNvSpPr>
              <a:spLocks noChangeShapeType="1"/>
            </p:cNvSpPr>
            <p:nvPr/>
          </p:nvSpPr>
          <p:spPr bwMode="auto">
            <a:xfrm rot="10800000">
              <a:off x="1296" y="3840"/>
              <a:ext cx="245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22" name="Text Box 16"/>
            <p:cNvSpPr txBox="1">
              <a:spLocks noChangeArrowheads="1"/>
            </p:cNvSpPr>
            <p:nvPr/>
          </p:nvSpPr>
          <p:spPr bwMode="auto">
            <a:xfrm>
              <a:off x="1536" y="3744"/>
              <a:ext cx="1390" cy="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Bord de la </a:t>
              </a: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baignoire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16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  <p:sp>
          <p:nvSpPr>
            <p:cNvPr id="126023" name="Line 17"/>
            <p:cNvSpPr>
              <a:spLocks noChangeShapeType="1"/>
            </p:cNvSpPr>
            <p:nvPr/>
          </p:nvSpPr>
          <p:spPr bwMode="auto">
            <a:xfrm>
              <a:off x="1287" y="1591"/>
              <a:ext cx="0" cy="1973"/>
            </a:xfrm>
            <a:prstGeom prst="line">
              <a:avLst/>
            </a:prstGeom>
            <a:noFill/>
            <a:ln w="38100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24" name="Line 18"/>
            <p:cNvSpPr>
              <a:spLocks noChangeShapeType="1"/>
            </p:cNvSpPr>
            <p:nvPr/>
          </p:nvSpPr>
          <p:spPr bwMode="auto">
            <a:xfrm rot="5400000">
              <a:off x="1069" y="3753"/>
              <a:ext cx="436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45107" name="Text Box 19"/>
          <p:cNvSpPr txBox="1">
            <a:spLocks noChangeArrowheads="1"/>
          </p:cNvSpPr>
          <p:nvPr/>
        </p:nvSpPr>
        <p:spPr bwMode="auto">
          <a:xfrm>
            <a:off x="1964803" y="3301870"/>
            <a:ext cx="381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2400" b="0">
                <a:latin typeface="Comic Sans MS" pitchFamily="66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de-DE" altLang="fr-FR" sz="2400" b="0">
              <a:latin typeface="Comic Sans MS" pitchFamily="66" charset="0"/>
            </a:endParaRPr>
          </a:p>
        </p:txBody>
      </p:sp>
      <p:sp>
        <p:nvSpPr>
          <p:cNvPr id="345108" name="Freeform 20" descr="Diagonal hell nach oben"/>
          <p:cNvSpPr>
            <a:spLocks/>
          </p:cNvSpPr>
          <p:nvPr/>
        </p:nvSpPr>
        <p:spPr bwMode="auto">
          <a:xfrm>
            <a:off x="1507603" y="2082670"/>
            <a:ext cx="2781300" cy="4175125"/>
          </a:xfrm>
          <a:custGeom>
            <a:avLst/>
            <a:gdLst>
              <a:gd name="T0" fmla="*/ 2147483647 w 1752"/>
              <a:gd name="T1" fmla="*/ 2147483647 h 2630"/>
              <a:gd name="T2" fmla="*/ 0 w 1752"/>
              <a:gd name="T3" fmla="*/ 0 h 2630"/>
              <a:gd name="T4" fmla="*/ 0 w 1752"/>
              <a:gd name="T5" fmla="*/ 2147483647 h 2630"/>
              <a:gd name="T6" fmla="*/ 2147483647 w 1752"/>
              <a:gd name="T7" fmla="*/ 2147483647 h 2630"/>
              <a:gd name="T8" fmla="*/ 2147483647 w 1752"/>
              <a:gd name="T9" fmla="*/ 2147483647 h 2630"/>
              <a:gd name="T10" fmla="*/ 2147483647 w 1752"/>
              <a:gd name="T11" fmla="*/ 2147483647 h 2630"/>
              <a:gd name="T12" fmla="*/ 2147483647 w 1752"/>
              <a:gd name="T13" fmla="*/ 2147483647 h 2630"/>
              <a:gd name="T14" fmla="*/ 2147483647 w 1752"/>
              <a:gd name="T15" fmla="*/ 2147483647 h 2630"/>
              <a:gd name="T16" fmla="*/ 2147483647 w 1752"/>
              <a:gd name="T17" fmla="*/ 2147483647 h 263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52" h="2630">
                <a:moveTo>
                  <a:pt x="1710" y="2"/>
                </a:moveTo>
                <a:lnTo>
                  <a:pt x="0" y="0"/>
                </a:lnTo>
                <a:lnTo>
                  <a:pt x="0" y="2630"/>
                </a:lnTo>
                <a:lnTo>
                  <a:pt x="1752" y="2630"/>
                </a:lnTo>
                <a:lnTo>
                  <a:pt x="1752" y="2544"/>
                </a:lnTo>
                <a:lnTo>
                  <a:pt x="84" y="2544"/>
                </a:lnTo>
                <a:lnTo>
                  <a:pt x="90" y="108"/>
                </a:lnTo>
                <a:lnTo>
                  <a:pt x="1710" y="108"/>
                </a:lnTo>
                <a:lnTo>
                  <a:pt x="1710" y="2"/>
                </a:lnTo>
                <a:close/>
              </a:path>
            </a:pathLst>
          </a:custGeom>
          <a:pattFill prst="ltUpDiag">
            <a:fgClr>
              <a:srgbClr val="969696"/>
            </a:fgClr>
            <a:bgClr>
              <a:srgbClr val="FFFFFF"/>
            </a:bgClr>
          </a:patt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fr-CH"/>
          </a:p>
        </p:txBody>
      </p:sp>
      <p:grpSp>
        <p:nvGrpSpPr>
          <p:cNvPr id="345109" name="Group 21"/>
          <p:cNvGrpSpPr>
            <a:grpSpLocks/>
          </p:cNvGrpSpPr>
          <p:nvPr/>
        </p:nvGrpSpPr>
        <p:grpSpPr bwMode="auto">
          <a:xfrm>
            <a:off x="1696517" y="5168769"/>
            <a:ext cx="896937" cy="946150"/>
            <a:chOff x="695" y="3000"/>
            <a:chExt cx="565" cy="596"/>
          </a:xfrm>
        </p:grpSpPr>
        <p:sp>
          <p:nvSpPr>
            <p:cNvPr id="126017" name="Freeform 22"/>
            <p:cNvSpPr>
              <a:spLocks/>
            </p:cNvSpPr>
            <p:nvPr/>
          </p:nvSpPr>
          <p:spPr bwMode="auto">
            <a:xfrm>
              <a:off x="695" y="3001"/>
              <a:ext cx="565" cy="530"/>
            </a:xfrm>
            <a:custGeom>
              <a:avLst/>
              <a:gdLst>
                <a:gd name="T0" fmla="*/ 0 w 565"/>
                <a:gd name="T1" fmla="*/ 0 h 530"/>
                <a:gd name="T2" fmla="*/ 64 w 565"/>
                <a:gd name="T3" fmla="*/ 234 h 530"/>
                <a:gd name="T4" fmla="*/ 112 w 565"/>
                <a:gd name="T5" fmla="*/ 488 h 530"/>
                <a:gd name="T6" fmla="*/ 455 w 565"/>
                <a:gd name="T7" fmla="*/ 483 h 530"/>
                <a:gd name="T8" fmla="*/ 511 w 565"/>
                <a:gd name="T9" fmla="*/ 219 h 530"/>
                <a:gd name="T10" fmla="*/ 565 w 565"/>
                <a:gd name="T11" fmla="*/ 1 h 5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530">
                  <a:moveTo>
                    <a:pt x="0" y="0"/>
                  </a:moveTo>
                  <a:cubicBezTo>
                    <a:pt x="11" y="39"/>
                    <a:pt x="45" y="153"/>
                    <a:pt x="64" y="234"/>
                  </a:cubicBezTo>
                  <a:cubicBezTo>
                    <a:pt x="82" y="315"/>
                    <a:pt x="46" y="446"/>
                    <a:pt x="112" y="488"/>
                  </a:cubicBezTo>
                  <a:cubicBezTo>
                    <a:pt x="177" y="530"/>
                    <a:pt x="388" y="527"/>
                    <a:pt x="455" y="483"/>
                  </a:cubicBezTo>
                  <a:cubicBezTo>
                    <a:pt x="521" y="438"/>
                    <a:pt x="493" y="299"/>
                    <a:pt x="511" y="219"/>
                  </a:cubicBezTo>
                  <a:cubicBezTo>
                    <a:pt x="529" y="139"/>
                    <a:pt x="554" y="46"/>
                    <a:pt x="565" y="1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9933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18" name="Freeform 23"/>
            <p:cNvSpPr>
              <a:spLocks/>
            </p:cNvSpPr>
            <p:nvPr/>
          </p:nvSpPr>
          <p:spPr bwMode="auto">
            <a:xfrm>
              <a:off x="1093" y="3483"/>
              <a:ext cx="79" cy="113"/>
            </a:xfrm>
            <a:custGeom>
              <a:avLst/>
              <a:gdLst>
                <a:gd name="T0" fmla="*/ 1 w 147"/>
                <a:gd name="T1" fmla="*/ 1 h 156"/>
                <a:gd name="T2" fmla="*/ 0 w 147"/>
                <a:gd name="T3" fmla="*/ 1 h 156"/>
                <a:gd name="T4" fmla="*/ 1 w 147"/>
                <a:gd name="T5" fmla="*/ 0 h 156"/>
                <a:gd name="T6" fmla="*/ 1 w 147"/>
                <a:gd name="T7" fmla="*/ 1 h 156"/>
                <a:gd name="T8" fmla="*/ 1 w 147"/>
                <a:gd name="T9" fmla="*/ 1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6">
                  <a:moveTo>
                    <a:pt x="36" y="156"/>
                  </a:moveTo>
                  <a:lnTo>
                    <a:pt x="0" y="27"/>
                  </a:lnTo>
                  <a:lnTo>
                    <a:pt x="99" y="0"/>
                  </a:lnTo>
                  <a:lnTo>
                    <a:pt x="147" y="156"/>
                  </a:lnTo>
                  <a:lnTo>
                    <a:pt x="36" y="156"/>
                  </a:lnTo>
                  <a:close/>
                </a:path>
              </a:pathLst>
            </a:custGeom>
            <a:solidFill>
              <a:srgbClr val="77777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6019" name="Freeform 24"/>
            <p:cNvSpPr>
              <a:spLocks/>
            </p:cNvSpPr>
            <p:nvPr/>
          </p:nvSpPr>
          <p:spPr bwMode="auto">
            <a:xfrm>
              <a:off x="797" y="3494"/>
              <a:ext cx="72" cy="102"/>
            </a:xfrm>
            <a:custGeom>
              <a:avLst/>
              <a:gdLst>
                <a:gd name="T0" fmla="*/ 0 w 135"/>
                <a:gd name="T1" fmla="*/ 1 h 141"/>
                <a:gd name="T2" fmla="*/ 1 w 135"/>
                <a:gd name="T3" fmla="*/ 0 h 141"/>
                <a:gd name="T4" fmla="*/ 1 w 135"/>
                <a:gd name="T5" fmla="*/ 1 h 141"/>
                <a:gd name="T6" fmla="*/ 1 w 135"/>
                <a:gd name="T7" fmla="*/ 1 h 141"/>
                <a:gd name="T8" fmla="*/ 0 w 135"/>
                <a:gd name="T9" fmla="*/ 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41">
                  <a:moveTo>
                    <a:pt x="0" y="141"/>
                  </a:moveTo>
                  <a:lnTo>
                    <a:pt x="39" y="0"/>
                  </a:lnTo>
                  <a:lnTo>
                    <a:pt x="135" y="24"/>
                  </a:lnTo>
                  <a:lnTo>
                    <a:pt x="99" y="141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77777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6020" name="Line 25"/>
            <p:cNvSpPr>
              <a:spLocks noChangeShapeType="1"/>
            </p:cNvSpPr>
            <p:nvPr/>
          </p:nvSpPr>
          <p:spPr bwMode="auto">
            <a:xfrm>
              <a:off x="696" y="3000"/>
              <a:ext cx="56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5114" name="Group 26"/>
          <p:cNvGrpSpPr>
            <a:grpSpLocks/>
          </p:cNvGrpSpPr>
          <p:nvPr/>
        </p:nvGrpSpPr>
        <p:grpSpPr bwMode="auto">
          <a:xfrm>
            <a:off x="1672704" y="5175120"/>
            <a:ext cx="936625" cy="809625"/>
            <a:chOff x="672" y="2995"/>
            <a:chExt cx="602" cy="519"/>
          </a:xfrm>
        </p:grpSpPr>
        <p:sp>
          <p:nvSpPr>
            <p:cNvPr id="126015" name="Freeform 27"/>
            <p:cNvSpPr>
              <a:spLocks/>
            </p:cNvSpPr>
            <p:nvPr/>
          </p:nvSpPr>
          <p:spPr bwMode="auto">
            <a:xfrm>
              <a:off x="672" y="2995"/>
              <a:ext cx="602" cy="519"/>
            </a:xfrm>
            <a:custGeom>
              <a:avLst/>
              <a:gdLst>
                <a:gd name="T0" fmla="*/ 1 w 1132"/>
                <a:gd name="T1" fmla="*/ 1 h 777"/>
                <a:gd name="T2" fmla="*/ 1 w 1132"/>
                <a:gd name="T3" fmla="*/ 1 h 777"/>
                <a:gd name="T4" fmla="*/ 1 w 1132"/>
                <a:gd name="T5" fmla="*/ 1 h 777"/>
                <a:gd name="T6" fmla="*/ 1 w 1132"/>
                <a:gd name="T7" fmla="*/ 1 h 777"/>
                <a:gd name="T8" fmla="*/ 1 w 1132"/>
                <a:gd name="T9" fmla="*/ 1 h 777"/>
                <a:gd name="T10" fmla="*/ 1 w 1132"/>
                <a:gd name="T11" fmla="*/ 1 h 777"/>
                <a:gd name="T12" fmla="*/ 1 w 1132"/>
                <a:gd name="T13" fmla="*/ 1 h 777"/>
                <a:gd name="T14" fmla="*/ 1 w 1132"/>
                <a:gd name="T15" fmla="*/ 1 h 777"/>
                <a:gd name="T16" fmla="*/ 1 w 1132"/>
                <a:gd name="T17" fmla="*/ 1 h 777"/>
                <a:gd name="T18" fmla="*/ 1 w 1132"/>
                <a:gd name="T19" fmla="*/ 1 h 777"/>
                <a:gd name="T20" fmla="*/ 1 w 1132"/>
                <a:gd name="T21" fmla="*/ 1 h 777"/>
                <a:gd name="T22" fmla="*/ 1 w 1132"/>
                <a:gd name="T23" fmla="*/ 1 h 777"/>
                <a:gd name="T24" fmla="*/ 1 w 1132"/>
                <a:gd name="T25" fmla="*/ 1 h 777"/>
                <a:gd name="T26" fmla="*/ 1 w 1132"/>
                <a:gd name="T27" fmla="*/ 1 h 777"/>
                <a:gd name="T28" fmla="*/ 1 w 1132"/>
                <a:gd name="T29" fmla="*/ 1 h 777"/>
                <a:gd name="T30" fmla="*/ 1 w 1132"/>
                <a:gd name="T31" fmla="*/ 1 h 777"/>
                <a:gd name="T32" fmla="*/ 1 w 1132"/>
                <a:gd name="T33" fmla="*/ 1 h 777"/>
                <a:gd name="T34" fmla="*/ 1 w 1132"/>
                <a:gd name="T35" fmla="*/ 1 h 777"/>
                <a:gd name="T36" fmla="*/ 1 w 1132"/>
                <a:gd name="T37" fmla="*/ 1 h 777"/>
                <a:gd name="T38" fmla="*/ 1 w 1132"/>
                <a:gd name="T39" fmla="*/ 1 h 777"/>
                <a:gd name="T40" fmla="*/ 1 w 1132"/>
                <a:gd name="T41" fmla="*/ 1 h 777"/>
                <a:gd name="T42" fmla="*/ 1 w 1132"/>
                <a:gd name="T43" fmla="*/ 1 h 7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32" h="777">
                  <a:moveTo>
                    <a:pt x="91" y="6"/>
                  </a:moveTo>
                  <a:cubicBezTo>
                    <a:pt x="0" y="8"/>
                    <a:pt x="53" y="6"/>
                    <a:pt x="52" y="24"/>
                  </a:cubicBezTo>
                  <a:cubicBezTo>
                    <a:pt x="51" y="42"/>
                    <a:pt x="66" y="59"/>
                    <a:pt x="85" y="114"/>
                  </a:cubicBezTo>
                  <a:cubicBezTo>
                    <a:pt x="104" y="169"/>
                    <a:pt x="151" y="277"/>
                    <a:pt x="166" y="351"/>
                  </a:cubicBezTo>
                  <a:cubicBezTo>
                    <a:pt x="181" y="425"/>
                    <a:pt x="174" y="512"/>
                    <a:pt x="178" y="561"/>
                  </a:cubicBezTo>
                  <a:cubicBezTo>
                    <a:pt x="182" y="610"/>
                    <a:pt x="181" y="621"/>
                    <a:pt x="190" y="648"/>
                  </a:cubicBezTo>
                  <a:cubicBezTo>
                    <a:pt x="199" y="675"/>
                    <a:pt x="209" y="704"/>
                    <a:pt x="235" y="723"/>
                  </a:cubicBezTo>
                  <a:cubicBezTo>
                    <a:pt x="261" y="742"/>
                    <a:pt x="288" y="750"/>
                    <a:pt x="343" y="759"/>
                  </a:cubicBezTo>
                  <a:cubicBezTo>
                    <a:pt x="398" y="768"/>
                    <a:pt x="495" y="777"/>
                    <a:pt x="565" y="777"/>
                  </a:cubicBezTo>
                  <a:cubicBezTo>
                    <a:pt x="635" y="777"/>
                    <a:pt x="719" y="765"/>
                    <a:pt x="766" y="759"/>
                  </a:cubicBezTo>
                  <a:cubicBezTo>
                    <a:pt x="813" y="753"/>
                    <a:pt x="822" y="748"/>
                    <a:pt x="850" y="738"/>
                  </a:cubicBezTo>
                  <a:cubicBezTo>
                    <a:pt x="878" y="728"/>
                    <a:pt x="913" y="727"/>
                    <a:pt x="934" y="696"/>
                  </a:cubicBezTo>
                  <a:cubicBezTo>
                    <a:pt x="955" y="665"/>
                    <a:pt x="969" y="587"/>
                    <a:pt x="976" y="552"/>
                  </a:cubicBezTo>
                  <a:cubicBezTo>
                    <a:pt x="983" y="517"/>
                    <a:pt x="979" y="512"/>
                    <a:pt x="979" y="486"/>
                  </a:cubicBezTo>
                  <a:cubicBezTo>
                    <a:pt x="979" y="460"/>
                    <a:pt x="970" y="441"/>
                    <a:pt x="979" y="396"/>
                  </a:cubicBezTo>
                  <a:cubicBezTo>
                    <a:pt x="988" y="351"/>
                    <a:pt x="1018" y="269"/>
                    <a:pt x="1033" y="216"/>
                  </a:cubicBezTo>
                  <a:cubicBezTo>
                    <a:pt x="1048" y="163"/>
                    <a:pt x="1059" y="112"/>
                    <a:pt x="1068" y="80"/>
                  </a:cubicBezTo>
                  <a:cubicBezTo>
                    <a:pt x="1077" y="48"/>
                    <a:pt x="1082" y="37"/>
                    <a:pt x="1086" y="24"/>
                  </a:cubicBezTo>
                  <a:cubicBezTo>
                    <a:pt x="1090" y="11"/>
                    <a:pt x="1132" y="6"/>
                    <a:pt x="1095" y="3"/>
                  </a:cubicBezTo>
                  <a:cubicBezTo>
                    <a:pt x="1058" y="0"/>
                    <a:pt x="946" y="6"/>
                    <a:pt x="862" y="6"/>
                  </a:cubicBezTo>
                  <a:cubicBezTo>
                    <a:pt x="778" y="6"/>
                    <a:pt x="717" y="3"/>
                    <a:pt x="589" y="3"/>
                  </a:cubicBezTo>
                  <a:cubicBezTo>
                    <a:pt x="461" y="3"/>
                    <a:pt x="195" y="6"/>
                    <a:pt x="91" y="6"/>
                  </a:cubicBezTo>
                  <a:close/>
                </a:path>
              </a:pathLst>
            </a:cu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16" name="Text Box 28"/>
            <p:cNvSpPr txBox="1">
              <a:spLocks noChangeArrowheads="1"/>
            </p:cNvSpPr>
            <p:nvPr/>
          </p:nvSpPr>
          <p:spPr bwMode="auto">
            <a:xfrm>
              <a:off x="864" y="3120"/>
              <a:ext cx="240" cy="299"/>
            </a:xfrm>
            <a:prstGeom prst="rect">
              <a:avLst/>
            </a:pr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400" b="0">
                  <a:latin typeface="Comic Sans MS" pitchFamily="66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b="0">
                <a:latin typeface="Comic Sans MS" pitchFamily="66" charset="0"/>
              </a:endParaRPr>
            </a:p>
          </p:txBody>
        </p:sp>
      </p:grpSp>
      <p:grpSp>
        <p:nvGrpSpPr>
          <p:cNvPr id="345117" name="Group 29"/>
          <p:cNvGrpSpPr>
            <a:grpSpLocks/>
          </p:cNvGrpSpPr>
          <p:nvPr/>
        </p:nvGrpSpPr>
        <p:grpSpPr bwMode="auto">
          <a:xfrm>
            <a:off x="6092304" y="2724019"/>
            <a:ext cx="2149475" cy="3359150"/>
            <a:chOff x="3464" y="1460"/>
            <a:chExt cx="1354" cy="2116"/>
          </a:xfrm>
        </p:grpSpPr>
        <p:sp>
          <p:nvSpPr>
            <p:cNvPr id="126010" name="Freeform 30"/>
            <p:cNvSpPr>
              <a:spLocks/>
            </p:cNvSpPr>
            <p:nvPr/>
          </p:nvSpPr>
          <p:spPr bwMode="auto">
            <a:xfrm>
              <a:off x="3484" y="1474"/>
              <a:ext cx="1321" cy="2102"/>
            </a:xfrm>
            <a:custGeom>
              <a:avLst/>
              <a:gdLst>
                <a:gd name="T0" fmla="*/ 0 w 1794"/>
                <a:gd name="T1" fmla="*/ 1 h 2859"/>
                <a:gd name="T2" fmla="*/ 0 w 1794"/>
                <a:gd name="T3" fmla="*/ 1 h 2859"/>
                <a:gd name="T4" fmla="*/ 1 w 1794"/>
                <a:gd name="T5" fmla="*/ 1 h 2859"/>
                <a:gd name="T6" fmla="*/ 1 w 1794"/>
                <a:gd name="T7" fmla="*/ 1 h 2859"/>
                <a:gd name="T8" fmla="*/ 1 w 1794"/>
                <a:gd name="T9" fmla="*/ 1 h 2859"/>
                <a:gd name="T10" fmla="*/ 1 w 1794"/>
                <a:gd name="T11" fmla="*/ 1 h 2859"/>
                <a:gd name="T12" fmla="*/ 1 w 1794"/>
                <a:gd name="T13" fmla="*/ 1 h 2859"/>
                <a:gd name="T14" fmla="*/ 1 w 1794"/>
                <a:gd name="T15" fmla="*/ 1 h 2859"/>
                <a:gd name="T16" fmla="*/ 1 w 1794"/>
                <a:gd name="T17" fmla="*/ 1 h 2859"/>
                <a:gd name="T18" fmla="*/ 1 w 1794"/>
                <a:gd name="T19" fmla="*/ 1 h 2859"/>
                <a:gd name="T20" fmla="*/ 1 w 1794"/>
                <a:gd name="T21" fmla="*/ 1 h 2859"/>
                <a:gd name="T22" fmla="*/ 1 w 1794"/>
                <a:gd name="T23" fmla="*/ 0 h 2859"/>
                <a:gd name="T24" fmla="*/ 0 w 1794"/>
                <a:gd name="T25" fmla="*/ 1 h 28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94" h="2859">
                  <a:moveTo>
                    <a:pt x="0" y="3"/>
                  </a:moveTo>
                  <a:lnTo>
                    <a:pt x="0" y="786"/>
                  </a:lnTo>
                  <a:lnTo>
                    <a:pt x="981" y="789"/>
                  </a:lnTo>
                  <a:lnTo>
                    <a:pt x="981" y="2859"/>
                  </a:lnTo>
                  <a:lnTo>
                    <a:pt x="1794" y="2859"/>
                  </a:lnTo>
                  <a:lnTo>
                    <a:pt x="1788" y="672"/>
                  </a:lnTo>
                  <a:lnTo>
                    <a:pt x="1773" y="552"/>
                  </a:lnTo>
                  <a:lnTo>
                    <a:pt x="1710" y="380"/>
                  </a:lnTo>
                  <a:lnTo>
                    <a:pt x="1593" y="231"/>
                  </a:lnTo>
                  <a:lnTo>
                    <a:pt x="1410" y="80"/>
                  </a:lnTo>
                  <a:lnTo>
                    <a:pt x="1200" y="12"/>
                  </a:lnTo>
                  <a:lnTo>
                    <a:pt x="106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DCB9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11" name="Freeform 31"/>
            <p:cNvSpPr>
              <a:spLocks/>
            </p:cNvSpPr>
            <p:nvPr/>
          </p:nvSpPr>
          <p:spPr bwMode="auto">
            <a:xfrm>
              <a:off x="3464" y="1460"/>
              <a:ext cx="772" cy="1"/>
            </a:xfrm>
            <a:custGeom>
              <a:avLst/>
              <a:gdLst>
                <a:gd name="T0" fmla="*/ 772 w 772"/>
                <a:gd name="T1" fmla="*/ 0 h 1"/>
                <a:gd name="T2" fmla="*/ 0 w 77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2" h="1">
                  <a:moveTo>
                    <a:pt x="772" y="0"/>
                  </a:move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12" name="Arc 32"/>
            <p:cNvSpPr>
              <a:spLocks/>
            </p:cNvSpPr>
            <p:nvPr/>
          </p:nvSpPr>
          <p:spPr bwMode="auto">
            <a:xfrm>
              <a:off x="4239" y="1460"/>
              <a:ext cx="579" cy="57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13" name="Line 33"/>
            <p:cNvSpPr>
              <a:spLocks noChangeShapeType="1"/>
            </p:cNvSpPr>
            <p:nvPr/>
          </p:nvSpPr>
          <p:spPr bwMode="auto">
            <a:xfrm>
              <a:off x="4818" y="2038"/>
              <a:ext cx="0" cy="15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014" name="Text Box 34"/>
            <p:cNvSpPr txBox="1">
              <a:spLocks noChangeArrowheads="1"/>
            </p:cNvSpPr>
            <p:nvPr/>
          </p:nvSpPr>
          <p:spPr bwMode="auto">
            <a:xfrm>
              <a:off x="4368" y="2784"/>
              <a:ext cx="2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400" b="0">
                  <a:latin typeface="Comic Sans MS" pitchFamily="66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b="0">
                <a:latin typeface="Comic Sans MS" pitchFamily="66" charset="0"/>
              </a:endParaRPr>
            </a:p>
          </p:txBody>
        </p:sp>
      </p:grpSp>
      <p:grpSp>
        <p:nvGrpSpPr>
          <p:cNvPr id="125990" name="Group 37"/>
          <p:cNvGrpSpPr>
            <a:grpSpLocks/>
          </p:cNvGrpSpPr>
          <p:nvPr/>
        </p:nvGrpSpPr>
        <p:grpSpPr bwMode="auto">
          <a:xfrm>
            <a:off x="5927204" y="2082669"/>
            <a:ext cx="2867025" cy="4191000"/>
            <a:chOff x="3360" y="1056"/>
            <a:chExt cx="1806" cy="2640"/>
          </a:xfrm>
        </p:grpSpPr>
        <p:sp>
          <p:nvSpPr>
            <p:cNvPr id="125991" name="Freeform 38" descr="Diagonal hell nach oben"/>
            <p:cNvSpPr>
              <a:spLocks/>
            </p:cNvSpPr>
            <p:nvPr/>
          </p:nvSpPr>
          <p:spPr bwMode="auto">
            <a:xfrm>
              <a:off x="3360" y="1056"/>
              <a:ext cx="1806" cy="2640"/>
            </a:xfrm>
            <a:custGeom>
              <a:avLst/>
              <a:gdLst>
                <a:gd name="T0" fmla="*/ 0 w 1806"/>
                <a:gd name="T1" fmla="*/ 0 h 2640"/>
                <a:gd name="T2" fmla="*/ 0 w 1806"/>
                <a:gd name="T3" fmla="*/ 2640 h 2640"/>
                <a:gd name="T4" fmla="*/ 1801 w 1806"/>
                <a:gd name="T5" fmla="*/ 2640 h 2640"/>
                <a:gd name="T6" fmla="*/ 1806 w 1806"/>
                <a:gd name="T7" fmla="*/ 2544 h 2640"/>
                <a:gd name="T8" fmla="*/ 102 w 1806"/>
                <a:gd name="T9" fmla="*/ 2544 h 2640"/>
                <a:gd name="T10" fmla="*/ 102 w 1806"/>
                <a:gd name="T11" fmla="*/ 6 h 2640"/>
                <a:gd name="T12" fmla="*/ 0 w 1806"/>
                <a:gd name="T13" fmla="*/ 0 h 26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6" h="2640">
                  <a:moveTo>
                    <a:pt x="0" y="0"/>
                  </a:moveTo>
                  <a:lnTo>
                    <a:pt x="0" y="2640"/>
                  </a:lnTo>
                  <a:lnTo>
                    <a:pt x="1801" y="2640"/>
                  </a:lnTo>
                  <a:lnTo>
                    <a:pt x="1806" y="2544"/>
                  </a:lnTo>
                  <a:lnTo>
                    <a:pt x="102" y="2544"/>
                  </a:lnTo>
                  <a:lnTo>
                    <a:pt x="102" y="6"/>
                  </a:lnTo>
                  <a:lnTo>
                    <a:pt x="0" y="0"/>
                  </a:lnTo>
                  <a:close/>
                </a:path>
              </a:pathLst>
            </a:custGeom>
            <a:pattFill prst="ltUpDiag">
              <a:fgClr>
                <a:srgbClr val="969696"/>
              </a:fgClr>
              <a:bgClr>
                <a:srgbClr val="FFFFFF"/>
              </a:bgClr>
            </a:patt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5992" name="Rectangle 39"/>
            <p:cNvSpPr>
              <a:spLocks noChangeArrowheads="1"/>
            </p:cNvSpPr>
            <p:nvPr/>
          </p:nvSpPr>
          <p:spPr bwMode="auto">
            <a:xfrm rot="10800000">
              <a:off x="3467" y="2067"/>
              <a:ext cx="732" cy="1525"/>
            </a:xfrm>
            <a:prstGeom prst="rect">
              <a:avLst/>
            </a:prstGeom>
            <a:solidFill>
              <a:srgbClr val="EAEAEA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grpSp>
          <p:nvGrpSpPr>
            <p:cNvPr id="125993" name="Group 40"/>
            <p:cNvGrpSpPr>
              <a:grpSpLocks/>
            </p:cNvGrpSpPr>
            <p:nvPr/>
          </p:nvGrpSpPr>
          <p:grpSpPr bwMode="auto">
            <a:xfrm>
              <a:off x="3454" y="2152"/>
              <a:ext cx="682" cy="1363"/>
              <a:chOff x="3454" y="2152"/>
              <a:chExt cx="682" cy="1363"/>
            </a:xfrm>
          </p:grpSpPr>
          <p:grpSp>
            <p:nvGrpSpPr>
              <p:cNvPr id="125994" name="Group 41"/>
              <p:cNvGrpSpPr>
                <a:grpSpLocks/>
              </p:cNvGrpSpPr>
              <p:nvPr/>
            </p:nvGrpSpPr>
            <p:grpSpPr bwMode="auto">
              <a:xfrm>
                <a:off x="3536" y="2152"/>
                <a:ext cx="600" cy="1363"/>
                <a:chOff x="3536" y="2152"/>
                <a:chExt cx="600" cy="1363"/>
              </a:xfrm>
            </p:grpSpPr>
            <p:sp>
              <p:nvSpPr>
                <p:cNvPr id="126007" name="AutoShape 42"/>
                <p:cNvSpPr>
                  <a:spLocks noChangeArrowheads="1"/>
                </p:cNvSpPr>
                <p:nvPr/>
              </p:nvSpPr>
              <p:spPr bwMode="auto">
                <a:xfrm rot="10800000">
                  <a:off x="3536" y="2152"/>
                  <a:ext cx="600" cy="13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9933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26008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3700" y="2744"/>
                  <a:ext cx="240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400" b="0">
                      <a:latin typeface="Comic Sans MS" pitchFamily="66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de-DE" altLang="fr-FR" sz="2000" b="0">
                    <a:latin typeface="Comic Sans MS" pitchFamily="66" charset="0"/>
                  </a:endParaRPr>
                </a:p>
              </p:txBody>
            </p:sp>
            <p:sp>
              <p:nvSpPr>
                <p:cNvPr id="126009" name="Line 44"/>
                <p:cNvSpPr>
                  <a:spLocks noChangeShapeType="1"/>
                </p:cNvSpPr>
                <p:nvPr/>
              </p:nvSpPr>
              <p:spPr bwMode="auto">
                <a:xfrm>
                  <a:off x="3571" y="3004"/>
                  <a:ext cx="555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 type="triangle" w="med" len="med"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grpSp>
            <p:nvGrpSpPr>
              <p:cNvPr id="125995" name="Group 45"/>
              <p:cNvGrpSpPr>
                <a:grpSpLocks/>
              </p:cNvGrpSpPr>
              <p:nvPr/>
            </p:nvGrpSpPr>
            <p:grpSpPr bwMode="auto">
              <a:xfrm>
                <a:off x="3454" y="2492"/>
                <a:ext cx="238" cy="280"/>
                <a:chOff x="3454" y="2492"/>
                <a:chExt cx="238" cy="280"/>
              </a:xfrm>
            </p:grpSpPr>
            <p:sp>
              <p:nvSpPr>
                <p:cNvPr id="126003" name="AutoShape 46"/>
                <p:cNvSpPr>
                  <a:spLocks noChangeArrowheads="1"/>
                </p:cNvSpPr>
                <p:nvPr/>
              </p:nvSpPr>
              <p:spPr bwMode="auto">
                <a:xfrm rot="-5480718">
                  <a:off x="3552" y="2522"/>
                  <a:ext cx="77" cy="20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488 w 21600"/>
                    <a:gd name="T13" fmla="*/ 4469 h 21600"/>
                    <a:gd name="T14" fmla="*/ 17112 w 21600"/>
                    <a:gd name="T15" fmla="*/ 17131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6004" name="Rectangle 47"/>
                <p:cNvSpPr>
                  <a:spLocks noChangeArrowheads="1"/>
                </p:cNvSpPr>
                <p:nvPr/>
              </p:nvSpPr>
              <p:spPr bwMode="auto">
                <a:xfrm rot="10800000">
                  <a:off x="3472" y="2532"/>
                  <a:ext cx="51" cy="199"/>
                </a:xfrm>
                <a:prstGeom prst="rect">
                  <a:avLst/>
                </a:prstGeom>
                <a:solidFill>
                  <a:srgbClr val="969696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26005" name="AutoShape 48"/>
                <p:cNvSpPr>
                  <a:spLocks noChangeArrowheads="1"/>
                </p:cNvSpPr>
                <p:nvPr/>
              </p:nvSpPr>
              <p:spPr bwMode="auto">
                <a:xfrm rot="10800000">
                  <a:off x="3454" y="2492"/>
                  <a:ext cx="102" cy="77"/>
                </a:xfrm>
                <a:prstGeom prst="hexagon">
                  <a:avLst>
                    <a:gd name="adj" fmla="val 33117"/>
                    <a:gd name="vf" fmla="val 115470"/>
                  </a:avLst>
                </a:prstGeom>
                <a:solidFill>
                  <a:srgbClr val="0000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26006" name="AutoShape 49"/>
                <p:cNvSpPr>
                  <a:spLocks noChangeArrowheads="1"/>
                </p:cNvSpPr>
                <p:nvPr/>
              </p:nvSpPr>
              <p:spPr bwMode="auto">
                <a:xfrm rot="10800000">
                  <a:off x="3458" y="2695"/>
                  <a:ext cx="102" cy="77"/>
                </a:xfrm>
                <a:prstGeom prst="hexagon">
                  <a:avLst>
                    <a:gd name="adj" fmla="val 33117"/>
                    <a:gd name="vf" fmla="val 115470"/>
                  </a:avLst>
                </a:pr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</p:grpSp>
          <p:grpSp>
            <p:nvGrpSpPr>
              <p:cNvPr id="125996" name="Group 50"/>
              <p:cNvGrpSpPr>
                <a:grpSpLocks/>
              </p:cNvGrpSpPr>
              <p:nvPr/>
            </p:nvGrpSpPr>
            <p:grpSpPr bwMode="auto">
              <a:xfrm rot="10800000">
                <a:off x="3648" y="2208"/>
                <a:ext cx="373" cy="249"/>
                <a:chOff x="6698" y="11759"/>
                <a:chExt cx="513" cy="339"/>
              </a:xfrm>
            </p:grpSpPr>
            <p:sp>
              <p:nvSpPr>
                <p:cNvPr id="125997" name="AutoShape 51"/>
                <p:cNvSpPr>
                  <a:spLocks noChangeArrowheads="1"/>
                </p:cNvSpPr>
                <p:nvPr/>
              </p:nvSpPr>
              <p:spPr bwMode="auto">
                <a:xfrm>
                  <a:off x="6901" y="11982"/>
                  <a:ext cx="113" cy="116"/>
                </a:xfrm>
                <a:prstGeom prst="flowChartConnector">
                  <a:avLst/>
                </a:prstGeom>
                <a:solidFill>
                  <a:schemeClr val="tx1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25998" name="Line 52"/>
                <p:cNvSpPr>
                  <a:spLocks noChangeShapeType="1"/>
                </p:cNvSpPr>
                <p:nvPr/>
              </p:nvSpPr>
              <p:spPr bwMode="auto">
                <a:xfrm>
                  <a:off x="6698" y="12053"/>
                  <a:ext cx="16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5999" name="Line 53"/>
                <p:cNvSpPr>
                  <a:spLocks noChangeShapeType="1"/>
                </p:cNvSpPr>
                <p:nvPr/>
              </p:nvSpPr>
              <p:spPr bwMode="auto">
                <a:xfrm>
                  <a:off x="7050" y="12053"/>
                  <a:ext cx="161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6000" name="Line 54"/>
                <p:cNvSpPr>
                  <a:spLocks noChangeShapeType="1"/>
                </p:cNvSpPr>
                <p:nvPr/>
              </p:nvSpPr>
              <p:spPr bwMode="auto">
                <a:xfrm>
                  <a:off x="6950" y="11759"/>
                  <a:ext cx="0" cy="17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6001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7050" y="11873"/>
                  <a:ext cx="97" cy="9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6002" name="Line 56"/>
                <p:cNvSpPr>
                  <a:spLocks noChangeShapeType="1"/>
                </p:cNvSpPr>
                <p:nvPr/>
              </p:nvSpPr>
              <p:spPr bwMode="auto">
                <a:xfrm flipH="1" flipV="1">
                  <a:off x="6766" y="11843"/>
                  <a:ext cx="127" cy="12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</p:grpSp>
      </p:grpSp>
      <p:sp>
        <p:nvSpPr>
          <p:cNvPr id="345145" name="Rectangle 57"/>
          <p:cNvSpPr>
            <a:spLocks noChangeArrowheads="1"/>
          </p:cNvSpPr>
          <p:nvPr/>
        </p:nvSpPr>
        <p:spPr bwMode="auto">
          <a:xfrm rot="10800000">
            <a:off x="6095480" y="3693982"/>
            <a:ext cx="1162050" cy="2420938"/>
          </a:xfrm>
          <a:prstGeom prst="rect">
            <a:avLst/>
          </a:prstGeom>
          <a:solidFill>
            <a:srgbClr val="FFFF00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45146" name="Group 58"/>
          <p:cNvGrpSpPr>
            <a:grpSpLocks/>
          </p:cNvGrpSpPr>
          <p:nvPr/>
        </p:nvGrpSpPr>
        <p:grpSpPr bwMode="auto">
          <a:xfrm>
            <a:off x="6103417" y="5435470"/>
            <a:ext cx="1146175" cy="519113"/>
            <a:chOff x="3471" y="3168"/>
            <a:chExt cx="722" cy="327"/>
          </a:xfrm>
        </p:grpSpPr>
        <p:sp>
          <p:nvSpPr>
            <p:cNvPr id="125987" name="Text Box 59"/>
            <p:cNvSpPr txBox="1">
              <a:spLocks noChangeArrowheads="1"/>
            </p:cNvSpPr>
            <p:nvPr/>
          </p:nvSpPr>
          <p:spPr bwMode="auto">
            <a:xfrm>
              <a:off x="3712" y="3168"/>
              <a:ext cx="2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400" b="0">
                  <a:latin typeface="Comic Sans MS" pitchFamily="66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b="0">
                <a:latin typeface="Comic Sans MS" pitchFamily="66" charset="0"/>
              </a:endParaRPr>
            </a:p>
          </p:txBody>
        </p:sp>
        <p:sp>
          <p:nvSpPr>
            <p:cNvPr id="125988" name="Line 60"/>
            <p:cNvSpPr>
              <a:spLocks noChangeShapeType="1"/>
            </p:cNvSpPr>
            <p:nvPr/>
          </p:nvSpPr>
          <p:spPr bwMode="auto">
            <a:xfrm>
              <a:off x="3471" y="3413"/>
              <a:ext cx="72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5149" name="Group 61"/>
          <p:cNvGrpSpPr>
            <a:grpSpLocks/>
          </p:cNvGrpSpPr>
          <p:nvPr/>
        </p:nvGrpSpPr>
        <p:grpSpPr bwMode="auto">
          <a:xfrm>
            <a:off x="7032104" y="2920869"/>
            <a:ext cx="1247775" cy="3041650"/>
            <a:chOff x="4056" y="1584"/>
            <a:chExt cx="786" cy="1916"/>
          </a:xfrm>
        </p:grpSpPr>
        <p:sp>
          <p:nvSpPr>
            <p:cNvPr id="125983" name="Line 62"/>
            <p:cNvSpPr>
              <a:spLocks noChangeShapeType="1"/>
            </p:cNvSpPr>
            <p:nvPr/>
          </p:nvSpPr>
          <p:spPr bwMode="auto">
            <a:xfrm flipV="1">
              <a:off x="4201" y="1644"/>
              <a:ext cx="436" cy="4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5984" name="Text Box 63"/>
            <p:cNvSpPr txBox="1">
              <a:spLocks noChangeArrowheads="1"/>
            </p:cNvSpPr>
            <p:nvPr/>
          </p:nvSpPr>
          <p:spPr bwMode="auto">
            <a:xfrm rot="-2699920">
              <a:off x="4056" y="1584"/>
              <a:ext cx="786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60 cm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  <p:sp>
          <p:nvSpPr>
            <p:cNvPr id="125985" name="Line 64"/>
            <p:cNvSpPr>
              <a:spLocks noChangeShapeType="1"/>
            </p:cNvSpPr>
            <p:nvPr/>
          </p:nvSpPr>
          <p:spPr bwMode="auto">
            <a:xfrm>
              <a:off x="4224" y="3408"/>
              <a:ext cx="58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5986" name="Text Box 65"/>
            <p:cNvSpPr txBox="1">
              <a:spLocks noChangeArrowheads="1"/>
            </p:cNvSpPr>
            <p:nvPr/>
          </p:nvSpPr>
          <p:spPr bwMode="auto">
            <a:xfrm>
              <a:off x="4272" y="3168"/>
              <a:ext cx="528" cy="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60cm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</p:grpSp>
      <p:grpSp>
        <p:nvGrpSpPr>
          <p:cNvPr id="345167" name="Group 79"/>
          <p:cNvGrpSpPr>
            <a:grpSpLocks/>
          </p:cNvGrpSpPr>
          <p:nvPr/>
        </p:nvGrpSpPr>
        <p:grpSpPr bwMode="auto">
          <a:xfrm>
            <a:off x="1661592" y="3184395"/>
            <a:ext cx="390525" cy="219075"/>
            <a:chOff x="642" y="1735"/>
            <a:chExt cx="246" cy="138"/>
          </a:xfrm>
        </p:grpSpPr>
        <p:sp>
          <p:nvSpPr>
            <p:cNvPr id="125979" name="Freeform 75"/>
            <p:cNvSpPr>
              <a:spLocks/>
            </p:cNvSpPr>
            <p:nvPr/>
          </p:nvSpPr>
          <p:spPr bwMode="auto">
            <a:xfrm>
              <a:off x="643" y="1735"/>
              <a:ext cx="180" cy="125"/>
            </a:xfrm>
            <a:custGeom>
              <a:avLst/>
              <a:gdLst>
                <a:gd name="T0" fmla="*/ 0 w 161"/>
                <a:gd name="T1" fmla="*/ 6849 h 112"/>
                <a:gd name="T2" fmla="*/ 31756 w 161"/>
                <a:gd name="T3" fmla="*/ 2358 h 112"/>
                <a:gd name="T4" fmla="*/ 59264 w 161"/>
                <a:gd name="T5" fmla="*/ 19598 h 112"/>
                <a:gd name="T6" fmla="*/ 74440 w 161"/>
                <a:gd name="T7" fmla="*/ 4718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12">
                  <a:moveTo>
                    <a:pt x="0" y="16"/>
                  </a:moveTo>
                  <a:cubicBezTo>
                    <a:pt x="11" y="14"/>
                    <a:pt x="47" y="0"/>
                    <a:pt x="68" y="5"/>
                  </a:cubicBezTo>
                  <a:cubicBezTo>
                    <a:pt x="89" y="10"/>
                    <a:pt x="112" y="29"/>
                    <a:pt x="128" y="47"/>
                  </a:cubicBezTo>
                  <a:cubicBezTo>
                    <a:pt x="144" y="65"/>
                    <a:pt x="154" y="98"/>
                    <a:pt x="161" y="112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5980" name="Freeform 76"/>
            <p:cNvSpPr>
              <a:spLocks/>
            </p:cNvSpPr>
            <p:nvPr/>
          </p:nvSpPr>
          <p:spPr bwMode="auto">
            <a:xfrm>
              <a:off x="645" y="1775"/>
              <a:ext cx="134" cy="66"/>
            </a:xfrm>
            <a:custGeom>
              <a:avLst/>
              <a:gdLst>
                <a:gd name="T0" fmla="*/ 0 w 120"/>
                <a:gd name="T1" fmla="*/ 6800 h 59"/>
                <a:gd name="T2" fmla="*/ 34084 w 120"/>
                <a:gd name="T3" fmla="*/ 3127 h 59"/>
                <a:gd name="T4" fmla="*/ 52359 w 120"/>
                <a:gd name="T5" fmla="*/ 28171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59">
                  <a:moveTo>
                    <a:pt x="0" y="14"/>
                  </a:moveTo>
                  <a:cubicBezTo>
                    <a:pt x="13" y="13"/>
                    <a:pt x="59" y="0"/>
                    <a:pt x="79" y="7"/>
                  </a:cubicBezTo>
                  <a:cubicBezTo>
                    <a:pt x="99" y="14"/>
                    <a:pt x="112" y="48"/>
                    <a:pt x="120" y="59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5981" name="AutoShape 77"/>
            <p:cNvSpPr>
              <a:spLocks noChangeArrowheads="1"/>
            </p:cNvSpPr>
            <p:nvPr/>
          </p:nvSpPr>
          <p:spPr bwMode="auto">
            <a:xfrm rot="8915129">
              <a:off x="692" y="1794"/>
              <a:ext cx="196" cy="7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3747 w 21600"/>
                <a:gd name="T13" fmla="*/ 3828 h 21600"/>
                <a:gd name="T14" fmla="*/ 17853 w 21600"/>
                <a:gd name="T15" fmla="*/ 1777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3852" y="21600"/>
                  </a:lnTo>
                  <a:lnTo>
                    <a:pt x="177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5982" name="Freeform 78"/>
            <p:cNvSpPr>
              <a:spLocks/>
            </p:cNvSpPr>
            <p:nvPr/>
          </p:nvSpPr>
          <p:spPr bwMode="auto">
            <a:xfrm>
              <a:off x="642" y="1756"/>
              <a:ext cx="125" cy="33"/>
            </a:xfrm>
            <a:custGeom>
              <a:avLst/>
              <a:gdLst>
                <a:gd name="T0" fmla="*/ 0 w 186"/>
                <a:gd name="T1" fmla="*/ 1 h 48"/>
                <a:gd name="T2" fmla="*/ 1 w 186"/>
                <a:gd name="T3" fmla="*/ 1 h 48"/>
                <a:gd name="T4" fmla="*/ 1 w 186"/>
                <a:gd name="T5" fmla="*/ 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48">
                  <a:moveTo>
                    <a:pt x="0" y="27"/>
                  </a:moveTo>
                  <a:cubicBezTo>
                    <a:pt x="18" y="23"/>
                    <a:pt x="77" y="0"/>
                    <a:pt x="108" y="3"/>
                  </a:cubicBezTo>
                  <a:cubicBezTo>
                    <a:pt x="139" y="6"/>
                    <a:pt x="170" y="39"/>
                    <a:pt x="186" y="48"/>
                  </a:cubicBezTo>
                </a:path>
              </a:pathLst>
            </a:custGeom>
            <a:noFill/>
            <a:ln w="19050" cmpd="sng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45168" name="Line 80"/>
          <p:cNvSpPr>
            <a:spLocks noChangeShapeType="1"/>
          </p:cNvSpPr>
          <p:nvPr/>
        </p:nvSpPr>
        <p:spPr bwMode="auto">
          <a:xfrm>
            <a:off x="1852092" y="2322382"/>
            <a:ext cx="23764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45169" name="Line 81"/>
          <p:cNvSpPr>
            <a:spLocks noChangeShapeType="1"/>
          </p:cNvSpPr>
          <p:nvPr/>
        </p:nvSpPr>
        <p:spPr bwMode="auto">
          <a:xfrm flipV="1">
            <a:off x="3941241" y="2322383"/>
            <a:ext cx="0" cy="3673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45170" name="Text Box 82"/>
          <p:cNvSpPr txBox="1">
            <a:spLocks noChangeArrowheads="1"/>
          </p:cNvSpPr>
          <p:nvPr/>
        </p:nvSpPr>
        <p:spPr bwMode="auto">
          <a:xfrm rot="-5400000">
            <a:off x="2452166" y="4003545"/>
            <a:ext cx="272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003A7C"/>
                </a:solidFill>
              </a:rPr>
              <a:t>Hauteur à considérer</a:t>
            </a:r>
            <a:endParaRPr lang="fr-FR" altLang="fr-FR" sz="2000" dirty="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FR" altLang="fr-FR" dirty="0"/>
              <a:t>Locaux contenant une baignoire ou une douche </a:t>
            </a:r>
            <a:endParaRPr lang="fr-CH" dirty="0"/>
          </a:p>
        </p:txBody>
      </p:sp>
      <p:sp>
        <p:nvSpPr>
          <p:cNvPr id="81" name="Rectangle 2"/>
          <p:cNvSpPr txBox="1">
            <a:spLocks noChangeArrowheads="1"/>
          </p:cNvSpPr>
          <p:nvPr/>
        </p:nvSpPr>
        <p:spPr bwMode="auto">
          <a:xfrm>
            <a:off x="479425" y="1517239"/>
            <a:ext cx="2142604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4.2.1.2 + .4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7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45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5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45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345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45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45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5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5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5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45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07407E-6 L -0.00052 -0.13101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345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551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3450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45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345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4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1000"/>
                                        <p:tgtEl>
                                          <p:spTgt spid="345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345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45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3" dur="500"/>
                                        <p:tgtEl>
                                          <p:spTgt spid="345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345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345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171" grpId="0" animBg="1"/>
      <p:bldP spid="345101" grpId="0" animBg="1"/>
      <p:bldP spid="345107" grpId="0" autoUpdateAnimBg="0"/>
      <p:bldP spid="345108" grpId="0" animBg="1"/>
      <p:bldP spid="345145" grpId="0" animBg="1"/>
      <p:bldP spid="345168" grpId="0" animBg="1"/>
      <p:bldP spid="345169" grpId="0" animBg="1"/>
      <p:bldP spid="345170" grpId="0"/>
      <p:bldP spid="2" grpId="0" animBg="1"/>
      <p:bldP spid="81" grpId="0" animBg="1" autoUpdateAnimBg="0"/>
      <p:bldP spid="79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173" name="Group 61"/>
          <p:cNvGrpSpPr>
            <a:grpSpLocks/>
          </p:cNvGrpSpPr>
          <p:nvPr/>
        </p:nvGrpSpPr>
        <p:grpSpPr bwMode="auto">
          <a:xfrm>
            <a:off x="1487488" y="2809417"/>
            <a:ext cx="2592388" cy="935038"/>
            <a:chOff x="639" y="1607"/>
            <a:chExt cx="1628" cy="1920"/>
          </a:xfrm>
        </p:grpSpPr>
        <p:sp>
          <p:nvSpPr>
            <p:cNvPr id="127027" name="Rectangle 62"/>
            <p:cNvSpPr>
              <a:spLocks noChangeArrowheads="1"/>
            </p:cNvSpPr>
            <p:nvPr/>
          </p:nvSpPr>
          <p:spPr bwMode="auto">
            <a:xfrm>
              <a:off x="639" y="1607"/>
              <a:ext cx="1628" cy="1920"/>
            </a:xfrm>
            <a:prstGeom prst="rect">
              <a:avLst/>
            </a:prstGeom>
            <a:solidFill>
              <a:srgbClr val="FFD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7028" name="Text Box 63"/>
            <p:cNvSpPr txBox="1">
              <a:spLocks noChangeArrowheads="1"/>
            </p:cNvSpPr>
            <p:nvPr/>
          </p:nvSpPr>
          <p:spPr bwMode="auto">
            <a:xfrm>
              <a:off x="1236" y="2112"/>
              <a:ext cx="384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b="0">
                  <a:latin typeface="Comic Sans MS" pitchFamily="66" charset="0"/>
                </a:rPr>
                <a:t> </a:t>
              </a:r>
              <a:endParaRPr lang="de-DE" altLang="fr-FR" sz="3200" b="0">
                <a:latin typeface="Comic Sans MS" pitchFamily="66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3200" b="0">
                <a:latin typeface="Comic Sans MS" pitchFamily="66" charset="0"/>
              </a:endParaRPr>
            </a:p>
          </p:txBody>
        </p:sp>
      </p:grpSp>
      <p:grpSp>
        <p:nvGrpSpPr>
          <p:cNvPr id="346115" name="Group 3"/>
          <p:cNvGrpSpPr>
            <a:grpSpLocks/>
          </p:cNvGrpSpPr>
          <p:nvPr/>
        </p:nvGrpSpPr>
        <p:grpSpPr bwMode="auto">
          <a:xfrm>
            <a:off x="1501776" y="3226930"/>
            <a:ext cx="2584450" cy="3048000"/>
            <a:chOff x="639" y="1607"/>
            <a:chExt cx="1628" cy="1920"/>
          </a:xfrm>
        </p:grpSpPr>
        <p:sp>
          <p:nvSpPr>
            <p:cNvPr id="127025" name="Rectangle 4"/>
            <p:cNvSpPr>
              <a:spLocks noChangeArrowheads="1"/>
            </p:cNvSpPr>
            <p:nvPr/>
          </p:nvSpPr>
          <p:spPr bwMode="auto">
            <a:xfrm>
              <a:off x="639" y="1607"/>
              <a:ext cx="1628" cy="1920"/>
            </a:xfrm>
            <a:prstGeom prst="rect">
              <a:avLst/>
            </a:prstGeom>
            <a:solidFill>
              <a:srgbClr val="FFD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7026" name="Text Box 5"/>
            <p:cNvSpPr txBox="1">
              <a:spLocks noChangeArrowheads="1"/>
            </p:cNvSpPr>
            <p:nvPr/>
          </p:nvSpPr>
          <p:spPr bwMode="auto">
            <a:xfrm>
              <a:off x="1236" y="2112"/>
              <a:ext cx="384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b="0">
                  <a:latin typeface="Comic Sans MS" pitchFamily="66" charset="0"/>
                </a:rPr>
                <a:t> </a:t>
              </a:r>
              <a:r>
                <a:rPr lang="de-DE" altLang="fr-FR" sz="3200" b="0">
                  <a:latin typeface="Comic Sans MS" pitchFamily="66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3200" b="0">
                <a:latin typeface="Comic Sans MS" pitchFamily="66" charset="0"/>
              </a:endParaRPr>
            </a:p>
          </p:txBody>
        </p:sp>
      </p:grpSp>
      <p:grpSp>
        <p:nvGrpSpPr>
          <p:cNvPr id="346118" name="Group 6"/>
          <p:cNvGrpSpPr>
            <a:grpSpLocks/>
          </p:cNvGrpSpPr>
          <p:nvPr/>
        </p:nvGrpSpPr>
        <p:grpSpPr bwMode="auto">
          <a:xfrm>
            <a:off x="4030664" y="3238042"/>
            <a:ext cx="912813" cy="3009900"/>
            <a:chOff x="2232" y="1614"/>
            <a:chExt cx="575" cy="1896"/>
          </a:xfrm>
        </p:grpSpPr>
        <p:sp>
          <p:nvSpPr>
            <p:cNvPr id="127022" name="Line 7"/>
            <p:cNvSpPr>
              <a:spLocks noChangeShapeType="1"/>
            </p:cNvSpPr>
            <p:nvPr/>
          </p:nvSpPr>
          <p:spPr bwMode="auto">
            <a:xfrm>
              <a:off x="2232" y="1614"/>
              <a:ext cx="404" cy="0"/>
            </a:xfrm>
            <a:prstGeom prst="line">
              <a:avLst/>
            </a:prstGeom>
            <a:noFill/>
            <a:ln w="28575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7023" name="Line 8"/>
            <p:cNvSpPr>
              <a:spLocks noChangeShapeType="1"/>
            </p:cNvSpPr>
            <p:nvPr/>
          </p:nvSpPr>
          <p:spPr bwMode="auto">
            <a:xfrm flipH="1">
              <a:off x="2604" y="1625"/>
              <a:ext cx="0" cy="188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7024" name="Text Box 9"/>
            <p:cNvSpPr txBox="1">
              <a:spLocks noChangeArrowheads="1"/>
            </p:cNvSpPr>
            <p:nvPr/>
          </p:nvSpPr>
          <p:spPr bwMode="auto">
            <a:xfrm rot="10800000">
              <a:off x="2352" y="1938"/>
              <a:ext cx="455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2,25 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</p:grpSp>
      <p:grpSp>
        <p:nvGrpSpPr>
          <p:cNvPr id="346122" name="Group 10"/>
          <p:cNvGrpSpPr>
            <a:grpSpLocks/>
          </p:cNvGrpSpPr>
          <p:nvPr/>
        </p:nvGrpSpPr>
        <p:grpSpPr bwMode="auto">
          <a:xfrm>
            <a:off x="1325564" y="2047417"/>
            <a:ext cx="3514725" cy="4419600"/>
            <a:chOff x="528" y="864"/>
            <a:chExt cx="2214" cy="2784"/>
          </a:xfrm>
        </p:grpSpPr>
        <p:sp>
          <p:nvSpPr>
            <p:cNvPr id="127015" name="Freeform 11" descr="Diagonal hell nach oben"/>
            <p:cNvSpPr>
              <a:spLocks/>
            </p:cNvSpPr>
            <p:nvPr/>
          </p:nvSpPr>
          <p:spPr bwMode="auto">
            <a:xfrm>
              <a:off x="528" y="1206"/>
              <a:ext cx="2214" cy="2442"/>
            </a:xfrm>
            <a:custGeom>
              <a:avLst/>
              <a:gdLst>
                <a:gd name="T0" fmla="*/ 2166 w 2214"/>
                <a:gd name="T1" fmla="*/ 0 h 2442"/>
                <a:gd name="T2" fmla="*/ 0 w 2214"/>
                <a:gd name="T3" fmla="*/ 0 h 2442"/>
                <a:gd name="T4" fmla="*/ 0 w 2214"/>
                <a:gd name="T5" fmla="*/ 2440 h 2442"/>
                <a:gd name="T6" fmla="*/ 2214 w 2214"/>
                <a:gd name="T7" fmla="*/ 2442 h 2442"/>
                <a:gd name="T8" fmla="*/ 2209 w 2214"/>
                <a:gd name="T9" fmla="*/ 2326 h 2442"/>
                <a:gd name="T10" fmla="*/ 108 w 2214"/>
                <a:gd name="T11" fmla="*/ 2326 h 2442"/>
                <a:gd name="T12" fmla="*/ 108 w 2214"/>
                <a:gd name="T13" fmla="*/ 102 h 2442"/>
                <a:gd name="T14" fmla="*/ 2166 w 2214"/>
                <a:gd name="T15" fmla="*/ 102 h 2442"/>
                <a:gd name="T16" fmla="*/ 2166 w 2214"/>
                <a:gd name="T17" fmla="*/ 0 h 24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4" h="2442">
                  <a:moveTo>
                    <a:pt x="2166" y="0"/>
                  </a:moveTo>
                  <a:lnTo>
                    <a:pt x="0" y="0"/>
                  </a:lnTo>
                  <a:lnTo>
                    <a:pt x="0" y="2440"/>
                  </a:lnTo>
                  <a:lnTo>
                    <a:pt x="2214" y="2442"/>
                  </a:lnTo>
                  <a:lnTo>
                    <a:pt x="2209" y="2326"/>
                  </a:lnTo>
                  <a:lnTo>
                    <a:pt x="108" y="2326"/>
                  </a:lnTo>
                  <a:lnTo>
                    <a:pt x="108" y="102"/>
                  </a:lnTo>
                  <a:lnTo>
                    <a:pt x="2166" y="102"/>
                  </a:lnTo>
                  <a:lnTo>
                    <a:pt x="2166" y="0"/>
                  </a:lnTo>
                  <a:close/>
                </a:path>
              </a:pathLst>
            </a:custGeom>
            <a:pattFill prst="ltUpDiag">
              <a:fgClr>
                <a:srgbClr val="969696"/>
              </a:fgClr>
              <a:bgClr>
                <a:srgbClr val="FFFFFF"/>
              </a:bgClr>
            </a:patt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grpSp>
          <p:nvGrpSpPr>
            <p:cNvPr id="127016" name="Group 12"/>
            <p:cNvGrpSpPr>
              <a:grpSpLocks/>
            </p:cNvGrpSpPr>
            <p:nvPr/>
          </p:nvGrpSpPr>
          <p:grpSpPr bwMode="auto">
            <a:xfrm>
              <a:off x="642" y="1735"/>
              <a:ext cx="246" cy="138"/>
              <a:chOff x="2523" y="9364"/>
              <a:chExt cx="365" cy="206"/>
            </a:xfrm>
          </p:grpSpPr>
          <p:sp>
            <p:nvSpPr>
              <p:cNvPr id="127018" name="Freeform 13"/>
              <p:cNvSpPr>
                <a:spLocks/>
              </p:cNvSpPr>
              <p:nvPr/>
            </p:nvSpPr>
            <p:spPr bwMode="auto">
              <a:xfrm>
                <a:off x="2524" y="9364"/>
                <a:ext cx="268" cy="186"/>
              </a:xfrm>
              <a:custGeom>
                <a:avLst/>
                <a:gdLst>
                  <a:gd name="T0" fmla="*/ 0 w 161"/>
                  <a:gd name="T1" fmla="*/ 2147483647 h 112"/>
                  <a:gd name="T2" fmla="*/ 2147483647 w 161"/>
                  <a:gd name="T3" fmla="*/ 2147483647 h 112"/>
                  <a:gd name="T4" fmla="*/ 2147483647 w 161"/>
                  <a:gd name="T5" fmla="*/ 2147483647 h 112"/>
                  <a:gd name="T6" fmla="*/ 2147483647 w 161"/>
                  <a:gd name="T7" fmla="*/ 2147483647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1" h="112">
                    <a:moveTo>
                      <a:pt x="0" y="16"/>
                    </a:moveTo>
                    <a:cubicBezTo>
                      <a:pt x="11" y="14"/>
                      <a:pt x="47" y="0"/>
                      <a:pt x="68" y="5"/>
                    </a:cubicBezTo>
                    <a:cubicBezTo>
                      <a:pt x="89" y="10"/>
                      <a:pt x="112" y="29"/>
                      <a:pt x="128" y="47"/>
                    </a:cubicBezTo>
                    <a:cubicBezTo>
                      <a:pt x="144" y="65"/>
                      <a:pt x="154" y="98"/>
                      <a:pt x="161" y="112"/>
                    </a:cubicBez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7019" name="Freeform 14"/>
              <p:cNvSpPr>
                <a:spLocks/>
              </p:cNvSpPr>
              <p:nvPr/>
            </p:nvSpPr>
            <p:spPr bwMode="auto">
              <a:xfrm>
                <a:off x="2527" y="9424"/>
                <a:ext cx="200" cy="98"/>
              </a:xfrm>
              <a:custGeom>
                <a:avLst/>
                <a:gdLst>
                  <a:gd name="T0" fmla="*/ 0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59">
                    <a:moveTo>
                      <a:pt x="0" y="14"/>
                    </a:moveTo>
                    <a:cubicBezTo>
                      <a:pt x="13" y="13"/>
                      <a:pt x="59" y="0"/>
                      <a:pt x="79" y="7"/>
                    </a:cubicBezTo>
                    <a:cubicBezTo>
                      <a:pt x="99" y="14"/>
                      <a:pt x="112" y="48"/>
                      <a:pt x="120" y="59"/>
                    </a:cubicBez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7020" name="AutoShape 15"/>
              <p:cNvSpPr>
                <a:spLocks noChangeArrowheads="1"/>
              </p:cNvSpPr>
              <p:nvPr/>
            </p:nvSpPr>
            <p:spPr bwMode="auto">
              <a:xfrm rot="8915129">
                <a:off x="2597" y="9452"/>
                <a:ext cx="291" cy="11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3711 w 21600"/>
                  <a:gd name="T13" fmla="*/ 3661 h 21600"/>
                  <a:gd name="T14" fmla="*/ 17889 w 21600"/>
                  <a:gd name="T15" fmla="*/ 17939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3852" y="21600"/>
                    </a:lnTo>
                    <a:lnTo>
                      <a:pt x="177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7021" name="Freeform 16"/>
              <p:cNvSpPr>
                <a:spLocks/>
              </p:cNvSpPr>
              <p:nvPr/>
            </p:nvSpPr>
            <p:spPr bwMode="auto">
              <a:xfrm>
                <a:off x="2523" y="9396"/>
                <a:ext cx="186" cy="48"/>
              </a:xfrm>
              <a:custGeom>
                <a:avLst/>
                <a:gdLst>
                  <a:gd name="T0" fmla="*/ 0 w 186"/>
                  <a:gd name="T1" fmla="*/ 27 h 48"/>
                  <a:gd name="T2" fmla="*/ 108 w 186"/>
                  <a:gd name="T3" fmla="*/ 3 h 48"/>
                  <a:gd name="T4" fmla="*/ 186 w 186"/>
                  <a:gd name="T5" fmla="*/ 48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6" h="48">
                    <a:moveTo>
                      <a:pt x="0" y="27"/>
                    </a:moveTo>
                    <a:cubicBezTo>
                      <a:pt x="18" y="23"/>
                      <a:pt x="77" y="0"/>
                      <a:pt x="108" y="3"/>
                    </a:cubicBezTo>
                    <a:cubicBezTo>
                      <a:pt x="139" y="6"/>
                      <a:pt x="170" y="39"/>
                      <a:pt x="186" y="48"/>
                    </a:cubicBezTo>
                  </a:path>
                </a:pathLst>
              </a:custGeom>
              <a:noFill/>
              <a:ln w="19050" cmpd="sng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27017" name="Text Box 17"/>
            <p:cNvSpPr txBox="1">
              <a:spLocks noChangeArrowheads="1"/>
            </p:cNvSpPr>
            <p:nvPr/>
          </p:nvSpPr>
          <p:spPr bwMode="auto">
            <a:xfrm>
              <a:off x="768" y="864"/>
              <a:ext cx="139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b="0">
                <a:latin typeface="Comic Sans MS" pitchFamily="66" charset="0"/>
              </a:endParaRPr>
            </a:p>
          </p:txBody>
        </p:sp>
      </p:grpSp>
      <p:grpSp>
        <p:nvGrpSpPr>
          <p:cNvPr id="346130" name="Group 18"/>
          <p:cNvGrpSpPr>
            <a:grpSpLocks/>
          </p:cNvGrpSpPr>
          <p:nvPr/>
        </p:nvGrpSpPr>
        <p:grpSpPr bwMode="auto">
          <a:xfrm>
            <a:off x="6254751" y="2969755"/>
            <a:ext cx="1795462" cy="3090862"/>
            <a:chOff x="3633" y="1445"/>
            <a:chExt cx="1131" cy="1947"/>
          </a:xfrm>
        </p:grpSpPr>
        <p:grpSp>
          <p:nvGrpSpPr>
            <p:cNvPr id="127009" name="Group 19"/>
            <p:cNvGrpSpPr>
              <a:grpSpLocks/>
            </p:cNvGrpSpPr>
            <p:nvPr/>
          </p:nvGrpSpPr>
          <p:grpSpPr bwMode="auto">
            <a:xfrm>
              <a:off x="3634" y="1457"/>
              <a:ext cx="1125" cy="1915"/>
              <a:chOff x="6970" y="9190"/>
              <a:chExt cx="1440" cy="2860"/>
            </a:xfrm>
          </p:grpSpPr>
          <p:sp>
            <p:nvSpPr>
              <p:cNvPr id="127013" name="Arc 20"/>
              <p:cNvSpPr>
                <a:spLocks/>
              </p:cNvSpPr>
              <p:nvPr/>
            </p:nvSpPr>
            <p:spPr bwMode="auto">
              <a:xfrm>
                <a:off x="6970" y="9190"/>
                <a:ext cx="1440" cy="144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7014" name="Arc 21"/>
              <p:cNvSpPr>
                <a:spLocks/>
              </p:cNvSpPr>
              <p:nvPr/>
            </p:nvSpPr>
            <p:spPr bwMode="auto">
              <a:xfrm rot="5400000">
                <a:off x="6970" y="10610"/>
                <a:ext cx="1440" cy="144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27010" name="Group 22"/>
            <p:cNvGrpSpPr>
              <a:grpSpLocks/>
            </p:cNvGrpSpPr>
            <p:nvPr/>
          </p:nvGrpSpPr>
          <p:grpSpPr bwMode="auto">
            <a:xfrm>
              <a:off x="3633" y="1445"/>
              <a:ext cx="1131" cy="1947"/>
              <a:chOff x="3633" y="1445"/>
              <a:chExt cx="1131" cy="1947"/>
            </a:xfrm>
          </p:grpSpPr>
          <p:sp>
            <p:nvSpPr>
              <p:cNvPr id="127011" name="Freeform 23"/>
              <p:cNvSpPr>
                <a:spLocks/>
              </p:cNvSpPr>
              <p:nvPr/>
            </p:nvSpPr>
            <p:spPr bwMode="auto">
              <a:xfrm>
                <a:off x="3633" y="1445"/>
                <a:ext cx="1131" cy="1947"/>
              </a:xfrm>
              <a:custGeom>
                <a:avLst/>
                <a:gdLst>
                  <a:gd name="T0" fmla="*/ 1 w 1539"/>
                  <a:gd name="T1" fmla="*/ 1 h 2856"/>
                  <a:gd name="T2" fmla="*/ 1 w 1539"/>
                  <a:gd name="T3" fmla="*/ 1 h 2856"/>
                  <a:gd name="T4" fmla="*/ 1 w 1539"/>
                  <a:gd name="T5" fmla="*/ 1 h 2856"/>
                  <a:gd name="T6" fmla="*/ 1 w 1539"/>
                  <a:gd name="T7" fmla="*/ 1 h 2856"/>
                  <a:gd name="T8" fmla="*/ 1 w 1539"/>
                  <a:gd name="T9" fmla="*/ 1 h 2856"/>
                  <a:gd name="T10" fmla="*/ 1 w 1539"/>
                  <a:gd name="T11" fmla="*/ 1 h 2856"/>
                  <a:gd name="T12" fmla="*/ 1 w 1539"/>
                  <a:gd name="T13" fmla="*/ 1 h 2856"/>
                  <a:gd name="T14" fmla="*/ 1 w 1539"/>
                  <a:gd name="T15" fmla="*/ 1 h 2856"/>
                  <a:gd name="T16" fmla="*/ 1 w 1539"/>
                  <a:gd name="T17" fmla="*/ 1 h 2856"/>
                  <a:gd name="T18" fmla="*/ 1 w 1539"/>
                  <a:gd name="T19" fmla="*/ 1 h 2856"/>
                  <a:gd name="T20" fmla="*/ 1 w 1539"/>
                  <a:gd name="T21" fmla="*/ 1 h 2856"/>
                  <a:gd name="T22" fmla="*/ 1 w 1539"/>
                  <a:gd name="T23" fmla="*/ 1 h 2856"/>
                  <a:gd name="T24" fmla="*/ 1 w 1539"/>
                  <a:gd name="T25" fmla="*/ 1 h 2856"/>
                  <a:gd name="T26" fmla="*/ 1 w 1539"/>
                  <a:gd name="T27" fmla="*/ 1 h 2856"/>
                  <a:gd name="T28" fmla="*/ 1 w 1539"/>
                  <a:gd name="T29" fmla="*/ 1 h 2856"/>
                  <a:gd name="T30" fmla="*/ 1 w 1539"/>
                  <a:gd name="T31" fmla="*/ 1 h 2856"/>
                  <a:gd name="T32" fmla="*/ 1 w 1539"/>
                  <a:gd name="T33" fmla="*/ 1 h 2856"/>
                  <a:gd name="T34" fmla="*/ 1 w 1539"/>
                  <a:gd name="T35" fmla="*/ 1 h 2856"/>
                  <a:gd name="T36" fmla="*/ 1 w 1539"/>
                  <a:gd name="T37" fmla="*/ 1 h 2856"/>
                  <a:gd name="T38" fmla="*/ 1 w 1539"/>
                  <a:gd name="T39" fmla="*/ 1 h 2856"/>
                  <a:gd name="T40" fmla="*/ 1 w 1539"/>
                  <a:gd name="T41" fmla="*/ 1 h 2856"/>
                  <a:gd name="T42" fmla="*/ 1 w 1539"/>
                  <a:gd name="T43" fmla="*/ 1 h 2856"/>
                  <a:gd name="T44" fmla="*/ 1 w 1539"/>
                  <a:gd name="T45" fmla="*/ 1 h 28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9" h="2856">
                    <a:moveTo>
                      <a:pt x="11" y="396"/>
                    </a:moveTo>
                    <a:cubicBezTo>
                      <a:pt x="12" y="152"/>
                      <a:pt x="5" y="120"/>
                      <a:pt x="14" y="60"/>
                    </a:cubicBezTo>
                    <a:cubicBezTo>
                      <a:pt x="23" y="0"/>
                      <a:pt x="35" y="38"/>
                      <a:pt x="68" y="36"/>
                    </a:cubicBezTo>
                    <a:cubicBezTo>
                      <a:pt x="101" y="34"/>
                      <a:pt x="150" y="36"/>
                      <a:pt x="212" y="45"/>
                    </a:cubicBezTo>
                    <a:cubicBezTo>
                      <a:pt x="274" y="54"/>
                      <a:pt x="362" y="69"/>
                      <a:pt x="443" y="93"/>
                    </a:cubicBezTo>
                    <a:cubicBezTo>
                      <a:pt x="524" y="117"/>
                      <a:pt x="622" y="152"/>
                      <a:pt x="701" y="189"/>
                    </a:cubicBezTo>
                    <a:cubicBezTo>
                      <a:pt x="780" y="226"/>
                      <a:pt x="847" y="264"/>
                      <a:pt x="917" y="315"/>
                    </a:cubicBezTo>
                    <a:cubicBezTo>
                      <a:pt x="987" y="366"/>
                      <a:pt x="1049" y="416"/>
                      <a:pt x="1121" y="495"/>
                    </a:cubicBezTo>
                    <a:cubicBezTo>
                      <a:pt x="1193" y="574"/>
                      <a:pt x="1286" y="658"/>
                      <a:pt x="1352" y="792"/>
                    </a:cubicBezTo>
                    <a:cubicBezTo>
                      <a:pt x="1418" y="926"/>
                      <a:pt x="1495" y="1140"/>
                      <a:pt x="1517" y="1296"/>
                    </a:cubicBezTo>
                    <a:cubicBezTo>
                      <a:pt x="1539" y="1452"/>
                      <a:pt x="1505" y="1611"/>
                      <a:pt x="1483" y="1728"/>
                    </a:cubicBezTo>
                    <a:cubicBezTo>
                      <a:pt x="1461" y="1845"/>
                      <a:pt x="1414" y="1925"/>
                      <a:pt x="1382" y="1998"/>
                    </a:cubicBezTo>
                    <a:cubicBezTo>
                      <a:pt x="1350" y="2071"/>
                      <a:pt x="1332" y="2108"/>
                      <a:pt x="1292" y="2163"/>
                    </a:cubicBezTo>
                    <a:cubicBezTo>
                      <a:pt x="1252" y="2218"/>
                      <a:pt x="1204" y="2270"/>
                      <a:pt x="1142" y="2331"/>
                    </a:cubicBezTo>
                    <a:cubicBezTo>
                      <a:pt x="1080" y="2392"/>
                      <a:pt x="1010" y="2471"/>
                      <a:pt x="920" y="2532"/>
                    </a:cubicBezTo>
                    <a:cubicBezTo>
                      <a:pt x="830" y="2593"/>
                      <a:pt x="709" y="2655"/>
                      <a:pt x="603" y="2698"/>
                    </a:cubicBezTo>
                    <a:cubicBezTo>
                      <a:pt x="497" y="2741"/>
                      <a:pt x="361" y="2775"/>
                      <a:pt x="281" y="2793"/>
                    </a:cubicBezTo>
                    <a:cubicBezTo>
                      <a:pt x="201" y="2811"/>
                      <a:pt x="168" y="2806"/>
                      <a:pt x="125" y="2808"/>
                    </a:cubicBezTo>
                    <a:cubicBezTo>
                      <a:pt x="82" y="2810"/>
                      <a:pt x="40" y="2824"/>
                      <a:pt x="20" y="2808"/>
                    </a:cubicBezTo>
                    <a:cubicBezTo>
                      <a:pt x="0" y="2792"/>
                      <a:pt x="7" y="2856"/>
                      <a:pt x="5" y="2712"/>
                    </a:cubicBezTo>
                    <a:cubicBezTo>
                      <a:pt x="3" y="2568"/>
                      <a:pt x="7" y="2139"/>
                      <a:pt x="8" y="1941"/>
                    </a:cubicBezTo>
                    <a:cubicBezTo>
                      <a:pt x="9" y="1743"/>
                      <a:pt x="8" y="1781"/>
                      <a:pt x="8" y="1524"/>
                    </a:cubicBezTo>
                    <a:cubicBezTo>
                      <a:pt x="8" y="1267"/>
                      <a:pt x="10" y="639"/>
                      <a:pt x="11" y="396"/>
                    </a:cubicBezTo>
                    <a:close/>
                  </a:path>
                </a:pathLst>
              </a:custGeom>
              <a:solidFill>
                <a:srgbClr val="FFD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7012" name="Text Box 24"/>
              <p:cNvSpPr txBox="1">
                <a:spLocks noChangeArrowheads="1"/>
              </p:cNvSpPr>
              <p:nvPr/>
            </p:nvSpPr>
            <p:spPr bwMode="auto">
              <a:xfrm>
                <a:off x="3888" y="2688"/>
                <a:ext cx="384" cy="3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000" b="0">
                    <a:latin typeface="Comic Sans MS" pitchFamily="66" charset="0"/>
                  </a:rPr>
                  <a:t> </a:t>
                </a:r>
                <a:r>
                  <a:rPr lang="de-DE" altLang="fr-FR" sz="3200" b="0">
                    <a:latin typeface="Comic Sans MS" pitchFamily="66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de-DE" altLang="fr-FR" sz="3200" b="0">
                  <a:latin typeface="Comic Sans MS" pitchFamily="66" charset="0"/>
                </a:endParaRPr>
              </a:p>
            </p:txBody>
          </p:sp>
        </p:grpSp>
      </p:grpSp>
      <p:grpSp>
        <p:nvGrpSpPr>
          <p:cNvPr id="346137" name="Group 25"/>
          <p:cNvGrpSpPr>
            <a:grpSpLocks/>
          </p:cNvGrpSpPr>
          <p:nvPr/>
        </p:nvGrpSpPr>
        <p:grpSpPr bwMode="auto">
          <a:xfrm>
            <a:off x="6049963" y="2123617"/>
            <a:ext cx="2895600" cy="4343400"/>
            <a:chOff x="3504" y="912"/>
            <a:chExt cx="1824" cy="2736"/>
          </a:xfrm>
        </p:grpSpPr>
        <p:sp>
          <p:nvSpPr>
            <p:cNvPr id="127004" name="Freeform 26" descr="Diagonal hell nach oben"/>
            <p:cNvSpPr>
              <a:spLocks/>
            </p:cNvSpPr>
            <p:nvPr/>
          </p:nvSpPr>
          <p:spPr bwMode="auto">
            <a:xfrm>
              <a:off x="3504" y="1200"/>
              <a:ext cx="1824" cy="2448"/>
            </a:xfrm>
            <a:custGeom>
              <a:avLst/>
              <a:gdLst>
                <a:gd name="T0" fmla="*/ 0 w 2483"/>
                <a:gd name="T1" fmla="*/ 0 h 3592"/>
                <a:gd name="T2" fmla="*/ 0 w 2483"/>
                <a:gd name="T3" fmla="*/ 1 h 3592"/>
                <a:gd name="T4" fmla="*/ 1 w 2483"/>
                <a:gd name="T5" fmla="*/ 1 h 3592"/>
                <a:gd name="T6" fmla="*/ 1 w 2483"/>
                <a:gd name="T7" fmla="*/ 1 h 3592"/>
                <a:gd name="T8" fmla="*/ 1 w 2483"/>
                <a:gd name="T9" fmla="*/ 1 h 3592"/>
                <a:gd name="T10" fmla="*/ 1 w 2483"/>
                <a:gd name="T11" fmla="*/ 0 h 3592"/>
                <a:gd name="T12" fmla="*/ 0 w 2483"/>
                <a:gd name="T13" fmla="*/ 0 h 35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3" h="3592">
                  <a:moveTo>
                    <a:pt x="0" y="0"/>
                  </a:moveTo>
                  <a:lnTo>
                    <a:pt x="0" y="3592"/>
                  </a:lnTo>
                  <a:lnTo>
                    <a:pt x="2475" y="3592"/>
                  </a:lnTo>
                  <a:lnTo>
                    <a:pt x="2483" y="3427"/>
                  </a:lnTo>
                  <a:lnTo>
                    <a:pt x="168" y="3412"/>
                  </a:lnTo>
                  <a:lnTo>
                    <a:pt x="174" y="0"/>
                  </a:lnTo>
                  <a:lnTo>
                    <a:pt x="0" y="0"/>
                  </a:lnTo>
                  <a:close/>
                </a:path>
              </a:pathLst>
            </a:custGeom>
            <a:pattFill prst="ltUpDiag">
              <a:fgClr>
                <a:srgbClr val="969696"/>
              </a:fgClr>
              <a:bgClr>
                <a:srgbClr val="FFFFFF"/>
              </a:bgClr>
            </a:patt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7005" name="Text Box 27"/>
            <p:cNvSpPr txBox="1">
              <a:spLocks noChangeArrowheads="1"/>
            </p:cNvSpPr>
            <p:nvPr/>
          </p:nvSpPr>
          <p:spPr bwMode="auto">
            <a:xfrm>
              <a:off x="3504" y="912"/>
              <a:ext cx="139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 err="1">
                  <a:solidFill>
                    <a:srgbClr val="003A7C"/>
                  </a:solidFill>
                  <a:cs typeface="Arial" pitchFamily="34" charset="0"/>
                </a:rPr>
                <a:t>Vue</a:t>
              </a: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 de </a:t>
              </a:r>
              <a:r>
                <a:rPr lang="de-DE" altLang="fr-FR" sz="2000" dirty="0" err="1">
                  <a:solidFill>
                    <a:srgbClr val="003A7C"/>
                  </a:solidFill>
                  <a:cs typeface="Arial" pitchFamily="34" charset="0"/>
                </a:rPr>
                <a:t>dessus</a:t>
              </a:r>
              <a:endParaRPr lang="de-DE" altLang="fr-FR" sz="2000" dirty="0">
                <a:solidFill>
                  <a:srgbClr val="003A7C"/>
                </a:solidFill>
                <a:cs typeface="Arial" pitchFamily="34" charset="0"/>
              </a:endParaRPr>
            </a:p>
          </p:txBody>
        </p:sp>
        <p:grpSp>
          <p:nvGrpSpPr>
            <p:cNvPr id="127006" name="Group 28"/>
            <p:cNvGrpSpPr>
              <a:grpSpLocks/>
            </p:cNvGrpSpPr>
            <p:nvPr/>
          </p:nvGrpSpPr>
          <p:grpSpPr bwMode="auto">
            <a:xfrm>
              <a:off x="3630" y="2286"/>
              <a:ext cx="318" cy="240"/>
              <a:chOff x="3630" y="2286"/>
              <a:chExt cx="318" cy="240"/>
            </a:xfrm>
          </p:grpSpPr>
          <p:sp>
            <p:nvSpPr>
              <p:cNvPr id="127007" name="Oval 29"/>
              <p:cNvSpPr>
                <a:spLocks noChangeArrowheads="1"/>
              </p:cNvSpPr>
              <p:nvPr/>
            </p:nvSpPr>
            <p:spPr bwMode="auto">
              <a:xfrm>
                <a:off x="3708" y="2286"/>
                <a:ext cx="240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>
                  <a:solidFill>
                    <a:srgbClr val="003A7C"/>
                  </a:solidFill>
                </a:endParaRPr>
              </a:p>
            </p:txBody>
          </p:sp>
          <p:sp>
            <p:nvSpPr>
              <p:cNvPr id="127008" name="AutoShape 30"/>
              <p:cNvSpPr>
                <a:spLocks noChangeArrowheads="1"/>
              </p:cNvSpPr>
              <p:nvPr/>
            </p:nvSpPr>
            <p:spPr bwMode="auto">
              <a:xfrm rot="-5480718">
                <a:off x="3696" y="2292"/>
                <a:ext cx="72" cy="20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0 w 21600"/>
                  <a:gd name="T13" fmla="*/ 4469 h 21600"/>
                  <a:gd name="T14" fmla="*/ 17100 w 21600"/>
                  <a:gd name="T15" fmla="*/ 17131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46143" name="Group 31"/>
          <p:cNvGrpSpPr>
            <a:grpSpLocks/>
          </p:cNvGrpSpPr>
          <p:nvPr/>
        </p:nvGrpSpPr>
        <p:grpSpPr bwMode="auto">
          <a:xfrm>
            <a:off x="6545263" y="3419017"/>
            <a:ext cx="1296988" cy="1028700"/>
            <a:chOff x="3816" y="1728"/>
            <a:chExt cx="817" cy="648"/>
          </a:xfrm>
        </p:grpSpPr>
        <p:sp>
          <p:nvSpPr>
            <p:cNvPr id="127002" name="Text Box 32"/>
            <p:cNvSpPr txBox="1">
              <a:spLocks noChangeArrowheads="1"/>
            </p:cNvSpPr>
            <p:nvPr/>
          </p:nvSpPr>
          <p:spPr bwMode="auto">
            <a:xfrm rot="-2497112">
              <a:off x="3840" y="1728"/>
              <a:ext cx="793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1.2 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  <p:sp>
          <p:nvSpPr>
            <p:cNvPr id="127003" name="Freeform 33"/>
            <p:cNvSpPr>
              <a:spLocks/>
            </p:cNvSpPr>
            <p:nvPr/>
          </p:nvSpPr>
          <p:spPr bwMode="auto">
            <a:xfrm>
              <a:off x="3816" y="1772"/>
              <a:ext cx="654" cy="604"/>
            </a:xfrm>
            <a:custGeom>
              <a:avLst/>
              <a:gdLst>
                <a:gd name="T0" fmla="*/ 0 w 654"/>
                <a:gd name="T1" fmla="*/ 604 h 604"/>
                <a:gd name="T2" fmla="*/ 654 w 654"/>
                <a:gd name="T3" fmla="*/ 0 h 6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4" h="604">
                  <a:moveTo>
                    <a:pt x="0" y="604"/>
                  </a:moveTo>
                  <a:lnTo>
                    <a:pt x="65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6146" name="Group 34"/>
          <p:cNvGrpSpPr>
            <a:grpSpLocks/>
          </p:cNvGrpSpPr>
          <p:nvPr/>
        </p:nvGrpSpPr>
        <p:grpSpPr bwMode="auto">
          <a:xfrm>
            <a:off x="1731964" y="3657142"/>
            <a:ext cx="2341563" cy="2566988"/>
            <a:chOff x="784" y="1878"/>
            <a:chExt cx="1475" cy="1617"/>
          </a:xfrm>
        </p:grpSpPr>
        <p:grpSp>
          <p:nvGrpSpPr>
            <p:cNvPr id="126998" name="Group 35"/>
            <p:cNvGrpSpPr>
              <a:grpSpLocks/>
            </p:cNvGrpSpPr>
            <p:nvPr/>
          </p:nvGrpSpPr>
          <p:grpSpPr bwMode="auto">
            <a:xfrm>
              <a:off x="784" y="3192"/>
              <a:ext cx="1475" cy="303"/>
              <a:chOff x="658" y="3192"/>
              <a:chExt cx="1601" cy="303"/>
            </a:xfrm>
          </p:grpSpPr>
          <p:sp>
            <p:nvSpPr>
              <p:cNvPr id="127000" name="Line 36"/>
              <p:cNvSpPr>
                <a:spLocks noChangeShapeType="1"/>
              </p:cNvSpPr>
              <p:nvPr/>
            </p:nvSpPr>
            <p:spPr bwMode="auto">
              <a:xfrm>
                <a:off x="658" y="3219"/>
                <a:ext cx="1601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7001" name="Text Box 37"/>
              <p:cNvSpPr txBox="1">
                <a:spLocks noChangeArrowheads="1"/>
              </p:cNvSpPr>
              <p:nvPr/>
            </p:nvSpPr>
            <p:spPr bwMode="auto">
              <a:xfrm>
                <a:off x="1134" y="3192"/>
                <a:ext cx="727" cy="3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000" dirty="0">
                    <a:solidFill>
                      <a:srgbClr val="003A7C"/>
                    </a:solidFill>
                    <a:cs typeface="Arial" pitchFamily="34" charset="0"/>
                  </a:rPr>
                  <a:t>1,2 m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de-DE" altLang="fr-FR" sz="2000" dirty="0">
                  <a:solidFill>
                    <a:srgbClr val="0033CC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26999" name="Line 38"/>
            <p:cNvSpPr>
              <a:spLocks noChangeShapeType="1"/>
            </p:cNvSpPr>
            <p:nvPr/>
          </p:nvSpPr>
          <p:spPr bwMode="auto">
            <a:xfrm>
              <a:off x="792" y="1878"/>
              <a:ext cx="0" cy="14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6168" name="Group 56"/>
          <p:cNvGrpSpPr>
            <a:grpSpLocks/>
          </p:cNvGrpSpPr>
          <p:nvPr/>
        </p:nvGrpSpPr>
        <p:grpSpPr bwMode="auto">
          <a:xfrm>
            <a:off x="1506539" y="3430131"/>
            <a:ext cx="390525" cy="219075"/>
            <a:chOff x="642" y="1735"/>
            <a:chExt cx="246" cy="138"/>
          </a:xfrm>
        </p:grpSpPr>
        <p:sp>
          <p:nvSpPr>
            <p:cNvPr id="126994" name="Freeform 52"/>
            <p:cNvSpPr>
              <a:spLocks/>
            </p:cNvSpPr>
            <p:nvPr/>
          </p:nvSpPr>
          <p:spPr bwMode="auto">
            <a:xfrm>
              <a:off x="643" y="1735"/>
              <a:ext cx="180" cy="125"/>
            </a:xfrm>
            <a:custGeom>
              <a:avLst/>
              <a:gdLst>
                <a:gd name="T0" fmla="*/ 0 w 161"/>
                <a:gd name="T1" fmla="*/ 6849 h 112"/>
                <a:gd name="T2" fmla="*/ 31756 w 161"/>
                <a:gd name="T3" fmla="*/ 2358 h 112"/>
                <a:gd name="T4" fmla="*/ 59264 w 161"/>
                <a:gd name="T5" fmla="*/ 19598 h 112"/>
                <a:gd name="T6" fmla="*/ 74440 w 161"/>
                <a:gd name="T7" fmla="*/ 4718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12">
                  <a:moveTo>
                    <a:pt x="0" y="16"/>
                  </a:moveTo>
                  <a:cubicBezTo>
                    <a:pt x="11" y="14"/>
                    <a:pt x="47" y="0"/>
                    <a:pt x="68" y="5"/>
                  </a:cubicBezTo>
                  <a:cubicBezTo>
                    <a:pt x="89" y="10"/>
                    <a:pt x="112" y="29"/>
                    <a:pt x="128" y="47"/>
                  </a:cubicBezTo>
                  <a:cubicBezTo>
                    <a:pt x="144" y="65"/>
                    <a:pt x="154" y="98"/>
                    <a:pt x="161" y="112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995" name="Freeform 53"/>
            <p:cNvSpPr>
              <a:spLocks/>
            </p:cNvSpPr>
            <p:nvPr/>
          </p:nvSpPr>
          <p:spPr bwMode="auto">
            <a:xfrm>
              <a:off x="645" y="1775"/>
              <a:ext cx="134" cy="66"/>
            </a:xfrm>
            <a:custGeom>
              <a:avLst/>
              <a:gdLst>
                <a:gd name="T0" fmla="*/ 0 w 120"/>
                <a:gd name="T1" fmla="*/ 6800 h 59"/>
                <a:gd name="T2" fmla="*/ 34084 w 120"/>
                <a:gd name="T3" fmla="*/ 3127 h 59"/>
                <a:gd name="T4" fmla="*/ 52359 w 120"/>
                <a:gd name="T5" fmla="*/ 28171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59">
                  <a:moveTo>
                    <a:pt x="0" y="14"/>
                  </a:moveTo>
                  <a:cubicBezTo>
                    <a:pt x="13" y="13"/>
                    <a:pt x="59" y="0"/>
                    <a:pt x="79" y="7"/>
                  </a:cubicBezTo>
                  <a:cubicBezTo>
                    <a:pt x="99" y="14"/>
                    <a:pt x="112" y="48"/>
                    <a:pt x="120" y="59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6996" name="AutoShape 54"/>
            <p:cNvSpPr>
              <a:spLocks noChangeArrowheads="1"/>
            </p:cNvSpPr>
            <p:nvPr/>
          </p:nvSpPr>
          <p:spPr bwMode="auto">
            <a:xfrm rot="8915129">
              <a:off x="692" y="1794"/>
              <a:ext cx="196" cy="7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3747 w 21600"/>
                <a:gd name="T13" fmla="*/ 3828 h 21600"/>
                <a:gd name="T14" fmla="*/ 17853 w 21600"/>
                <a:gd name="T15" fmla="*/ 1777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3852" y="21600"/>
                  </a:lnTo>
                  <a:lnTo>
                    <a:pt x="177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6997" name="Freeform 55"/>
            <p:cNvSpPr>
              <a:spLocks/>
            </p:cNvSpPr>
            <p:nvPr/>
          </p:nvSpPr>
          <p:spPr bwMode="auto">
            <a:xfrm>
              <a:off x="642" y="1756"/>
              <a:ext cx="125" cy="33"/>
            </a:xfrm>
            <a:custGeom>
              <a:avLst/>
              <a:gdLst>
                <a:gd name="T0" fmla="*/ 0 w 186"/>
                <a:gd name="T1" fmla="*/ 1 h 48"/>
                <a:gd name="T2" fmla="*/ 1 w 186"/>
                <a:gd name="T3" fmla="*/ 1 h 48"/>
                <a:gd name="T4" fmla="*/ 1 w 186"/>
                <a:gd name="T5" fmla="*/ 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48">
                  <a:moveTo>
                    <a:pt x="0" y="27"/>
                  </a:moveTo>
                  <a:cubicBezTo>
                    <a:pt x="18" y="23"/>
                    <a:pt x="77" y="0"/>
                    <a:pt x="108" y="3"/>
                  </a:cubicBezTo>
                  <a:cubicBezTo>
                    <a:pt x="139" y="6"/>
                    <a:pt x="170" y="39"/>
                    <a:pt x="186" y="48"/>
                  </a:cubicBezTo>
                </a:path>
              </a:pathLst>
            </a:custGeom>
            <a:noFill/>
            <a:ln w="19050" cmpd="sng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46169" name="Line 57"/>
          <p:cNvSpPr>
            <a:spLocks noChangeShapeType="1"/>
          </p:cNvSpPr>
          <p:nvPr/>
        </p:nvSpPr>
        <p:spPr bwMode="auto">
          <a:xfrm>
            <a:off x="4338638" y="2809417"/>
            <a:ext cx="0" cy="34559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46170" name="Line 58"/>
          <p:cNvSpPr>
            <a:spLocks noChangeShapeType="1"/>
          </p:cNvSpPr>
          <p:nvPr/>
        </p:nvSpPr>
        <p:spPr bwMode="auto">
          <a:xfrm>
            <a:off x="1458913" y="2809417"/>
            <a:ext cx="3455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46171" name="Text Box 59"/>
          <p:cNvSpPr txBox="1">
            <a:spLocks noChangeArrowheads="1"/>
          </p:cNvSpPr>
          <p:nvPr/>
        </p:nvSpPr>
        <p:spPr bwMode="auto">
          <a:xfrm rot="-5400000">
            <a:off x="2816226" y="4273093"/>
            <a:ext cx="272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003A7C"/>
                </a:solidFill>
              </a:rPr>
              <a:t>Hauteur à considérer</a:t>
            </a:r>
            <a:endParaRPr lang="fr-FR" altLang="fr-FR" sz="2000" dirty="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DE" altLang="fr-FR"/>
              <a:t>Répartition des zones </a:t>
            </a:r>
            <a:br>
              <a:rPr lang="de-DE" altLang="fr-FR"/>
            </a:br>
            <a:r>
              <a:rPr lang="de-DE" altLang="fr-FR"/>
              <a:t>(sans baignoire ni receveur)</a:t>
            </a:r>
            <a:endParaRPr lang="fr-CH" dirty="0"/>
          </a:p>
        </p:txBody>
      </p:sp>
      <p:sp>
        <p:nvSpPr>
          <p:cNvPr id="54" name="Rectangle 2"/>
          <p:cNvSpPr txBox="1">
            <a:spLocks noChangeArrowheads="1"/>
          </p:cNvSpPr>
          <p:nvPr/>
        </p:nvSpPr>
        <p:spPr bwMode="auto">
          <a:xfrm>
            <a:off x="479425" y="1455292"/>
            <a:ext cx="1427519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52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46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46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4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46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346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00299 -0.09606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346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4815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2000"/>
                                        <p:tgtEl>
                                          <p:spTgt spid="346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6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46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2000"/>
                                        <p:tgtEl>
                                          <p:spTgt spid="346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46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6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46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46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6169" grpId="0" animBg="1"/>
      <p:bldP spid="346170" grpId="0" animBg="1"/>
      <p:bldP spid="346171" grpId="0"/>
      <p:bldP spid="2" grpId="0" animBg="1"/>
      <p:bldP spid="54" grpId="0" animBg="1" autoUpdateAnimBg="0"/>
      <p:bldP spid="52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3" name="Picture 1026" descr="Diapo 401 T12 trop près baignoir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2337" y="793750"/>
            <a:ext cx="5651500" cy="558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7139" name="Group 1027"/>
          <p:cNvGrpSpPr>
            <a:grpSpLocks/>
          </p:cNvGrpSpPr>
          <p:nvPr/>
        </p:nvGrpSpPr>
        <p:grpSpPr bwMode="auto">
          <a:xfrm>
            <a:off x="1450312" y="2952751"/>
            <a:ext cx="4152900" cy="2066925"/>
            <a:chOff x="414" y="1728"/>
            <a:chExt cx="2616" cy="1302"/>
          </a:xfrm>
        </p:grpSpPr>
        <p:sp>
          <p:nvSpPr>
            <p:cNvPr id="128009" name="Line 1028"/>
            <p:cNvSpPr>
              <a:spLocks noChangeShapeType="1"/>
            </p:cNvSpPr>
            <p:nvPr/>
          </p:nvSpPr>
          <p:spPr bwMode="auto">
            <a:xfrm flipH="1" flipV="1">
              <a:off x="3025" y="1728"/>
              <a:ext cx="5" cy="130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8010" name="Line 1029"/>
            <p:cNvSpPr>
              <a:spLocks noChangeShapeType="1"/>
            </p:cNvSpPr>
            <p:nvPr/>
          </p:nvSpPr>
          <p:spPr bwMode="auto">
            <a:xfrm flipH="1">
              <a:off x="1584" y="2688"/>
              <a:ext cx="1443" cy="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8011" name="Text Box 1030"/>
            <p:cNvSpPr txBox="1">
              <a:spLocks noChangeArrowheads="1"/>
            </p:cNvSpPr>
            <p:nvPr/>
          </p:nvSpPr>
          <p:spPr bwMode="auto">
            <a:xfrm>
              <a:off x="414" y="2580"/>
              <a:ext cx="1105" cy="252"/>
            </a:xfrm>
            <a:prstGeom prst="rect">
              <a:avLst/>
            </a:prstGeom>
            <a:solidFill>
              <a:srgbClr val="E5E3E4"/>
            </a:solidFill>
            <a:ln w="57150">
              <a:solidFill>
                <a:srgbClr val="FF0000"/>
              </a:solidFill>
              <a:miter lim="800000"/>
              <a:headEnd type="none" w="sm" len="lg"/>
              <a:tailEnd type="none" w="med" len="lg"/>
            </a:ln>
            <a:effectLst>
              <a:outerShdw dist="35921" dir="2700000" algn="ctr" rotWithShape="0">
                <a:srgbClr val="0033CC"/>
              </a:outerShdw>
            </a:effec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dirty="0">
                  <a:solidFill>
                    <a:srgbClr val="003A7C"/>
                  </a:solidFill>
                </a:rPr>
                <a:t>min. 60 cm</a:t>
              </a:r>
              <a:endParaRPr lang="en-GB" altLang="fr-FR" sz="2000" dirty="0">
                <a:solidFill>
                  <a:srgbClr val="003A7C"/>
                </a:solidFill>
              </a:endParaRPr>
            </a:p>
          </p:txBody>
        </p:sp>
      </p:grpSp>
      <p:sp>
        <p:nvSpPr>
          <p:cNvPr id="347143" name="Text Box 1031"/>
          <p:cNvSpPr txBox="1">
            <a:spLocks noChangeArrowheads="1"/>
          </p:cNvSpPr>
          <p:nvPr/>
        </p:nvSpPr>
        <p:spPr bwMode="auto">
          <a:xfrm>
            <a:off x="3682337" y="287194"/>
            <a:ext cx="5651500" cy="519113"/>
          </a:xfrm>
          <a:prstGeom prst="rect">
            <a:avLst/>
          </a:prstGeom>
          <a:gradFill rotWithShape="1">
            <a:gsLst>
              <a:gs pos="0">
                <a:srgbClr val="FFFF00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rgbClr val="FF0000"/>
                </a:solidFill>
                <a:miter lim="800000"/>
                <a:headEnd type="none" w="med" len="lg"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dirty="0">
                <a:solidFill>
                  <a:srgbClr val="003A7C"/>
                </a:solidFill>
              </a:rPr>
              <a:t>Danger</a:t>
            </a:r>
            <a:endParaRPr lang="fr-FR" altLang="fr-FR" sz="2800" dirty="0">
              <a:solidFill>
                <a:srgbClr val="003A7C"/>
              </a:solidFill>
            </a:endParaRPr>
          </a:p>
        </p:txBody>
      </p:sp>
      <p:sp>
        <p:nvSpPr>
          <p:cNvPr id="347144" name="AutoShape 1032"/>
          <p:cNvSpPr>
            <a:spLocks noChangeArrowheads="1"/>
          </p:cNvSpPr>
          <p:nvPr/>
        </p:nvSpPr>
        <p:spPr bwMode="auto">
          <a:xfrm rot="1615375">
            <a:off x="608938" y="1512888"/>
            <a:ext cx="4657725" cy="1630362"/>
          </a:xfrm>
          <a:prstGeom prst="rightArrow">
            <a:avLst>
              <a:gd name="adj1" fmla="val 50000"/>
              <a:gd name="adj2" fmla="val 71422"/>
            </a:avLst>
          </a:prstGeom>
          <a:solidFill>
            <a:srgbClr val="E5E3E4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800">
                <a:solidFill>
                  <a:srgbClr val="003A7C"/>
                </a:solidFill>
              </a:rPr>
              <a:t>Facilement accessible</a:t>
            </a:r>
          </a:p>
        </p:txBody>
      </p:sp>
      <p:sp>
        <p:nvSpPr>
          <p:cNvPr id="347145" name="Text Box 1033"/>
          <p:cNvSpPr txBox="1">
            <a:spLocks noChangeArrowheads="1"/>
          </p:cNvSpPr>
          <p:nvPr/>
        </p:nvSpPr>
        <p:spPr bwMode="auto">
          <a:xfrm>
            <a:off x="3682337" y="5651501"/>
            <a:ext cx="3089275" cy="70167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chemeClr val="tx1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Emplacement et type de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la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prise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pas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corrects</a:t>
            </a:r>
            <a:endParaRPr lang="de-CH" altLang="fr-FR" sz="20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11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347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7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47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347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143" grpId="0" animBg="1" autoUpdateAnimBg="0"/>
      <p:bldP spid="347144" grpId="0" animBg="1" autoUpdateAnimBg="0"/>
      <p:bldP spid="347145" grpId="0" animBg="1" autoUpdateAnimBg="0"/>
      <p:bldP spid="11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281" name="Picture 121" descr="9cbc2e21363ba9297ab451a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7663" y="4790410"/>
            <a:ext cx="1093787" cy="145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62" name="Oval 2"/>
          <p:cNvSpPr>
            <a:spLocks noChangeArrowheads="1"/>
          </p:cNvSpPr>
          <p:nvPr/>
        </p:nvSpPr>
        <p:spPr bwMode="auto">
          <a:xfrm>
            <a:off x="4475662" y="3348960"/>
            <a:ext cx="792162" cy="504825"/>
          </a:xfrm>
          <a:prstGeom prst="ellipse">
            <a:avLst/>
          </a:prstGeom>
          <a:solidFill>
            <a:srgbClr val="FFFF66"/>
          </a:solidFill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CH" altLang="fr-FR" sz="1800" b="0">
              <a:solidFill>
                <a:srgbClr val="FF3300"/>
              </a:solidFill>
            </a:endParaRPr>
          </a:p>
        </p:txBody>
      </p:sp>
      <p:sp>
        <p:nvSpPr>
          <p:cNvPr id="348163" name="Oval 3"/>
          <p:cNvSpPr>
            <a:spLocks noChangeArrowheads="1"/>
          </p:cNvSpPr>
          <p:nvPr/>
        </p:nvSpPr>
        <p:spPr bwMode="auto">
          <a:xfrm>
            <a:off x="2746875" y="4501485"/>
            <a:ext cx="792163" cy="504825"/>
          </a:xfrm>
          <a:prstGeom prst="ellipse">
            <a:avLst/>
          </a:prstGeom>
          <a:solidFill>
            <a:srgbClr val="FFFF66"/>
          </a:solidFill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CH" altLang="fr-FR" sz="1800" b="0">
              <a:solidFill>
                <a:srgbClr val="FF3300"/>
              </a:solidFill>
            </a:endParaRPr>
          </a:p>
        </p:txBody>
      </p:sp>
      <p:sp>
        <p:nvSpPr>
          <p:cNvPr id="348164" name="Rectangle 4"/>
          <p:cNvSpPr>
            <a:spLocks noChangeArrowheads="1"/>
          </p:cNvSpPr>
          <p:nvPr/>
        </p:nvSpPr>
        <p:spPr bwMode="auto">
          <a:xfrm>
            <a:off x="5863137" y="2788572"/>
            <a:ext cx="3365500" cy="3414712"/>
          </a:xfrm>
          <a:prstGeom prst="rect">
            <a:avLst/>
          </a:prstGeom>
          <a:solidFill>
            <a:srgbClr val="EAEAEA">
              <a:alpha val="50195"/>
            </a:srgbClr>
          </a:solidFill>
          <a:ln w="12700">
            <a:solidFill>
              <a:schemeClr val="tx1"/>
            </a:solidFill>
            <a:prstDash val="sysDot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 dirty="0"/>
          </a:p>
        </p:txBody>
      </p:sp>
      <p:sp>
        <p:nvSpPr>
          <p:cNvPr id="348165" name="Freeform 5" descr="Diagonal hell nach oben"/>
          <p:cNvSpPr>
            <a:spLocks/>
          </p:cNvSpPr>
          <p:nvPr/>
        </p:nvSpPr>
        <p:spPr bwMode="auto">
          <a:xfrm>
            <a:off x="2327775" y="1929735"/>
            <a:ext cx="7286625" cy="4403725"/>
          </a:xfrm>
          <a:custGeom>
            <a:avLst/>
            <a:gdLst>
              <a:gd name="T0" fmla="*/ 2147483647 w 4590"/>
              <a:gd name="T1" fmla="*/ 0 h 2774"/>
              <a:gd name="T2" fmla="*/ 0 w 4590"/>
              <a:gd name="T3" fmla="*/ 0 h 2774"/>
              <a:gd name="T4" fmla="*/ 0 w 4590"/>
              <a:gd name="T5" fmla="*/ 2147483647 h 2774"/>
              <a:gd name="T6" fmla="*/ 2147483647 w 4590"/>
              <a:gd name="T7" fmla="*/ 2147483647 h 2774"/>
              <a:gd name="T8" fmla="*/ 2147483647 w 4590"/>
              <a:gd name="T9" fmla="*/ 2147483647 h 2774"/>
              <a:gd name="T10" fmla="*/ 2147483647 w 4590"/>
              <a:gd name="T11" fmla="*/ 2147483647 h 2774"/>
              <a:gd name="T12" fmla="*/ 2147483647 w 4590"/>
              <a:gd name="T13" fmla="*/ 2147483647 h 2774"/>
              <a:gd name="T14" fmla="*/ 2147483647 w 4590"/>
              <a:gd name="T15" fmla="*/ 2147483647 h 2774"/>
              <a:gd name="T16" fmla="*/ 2147483647 w 4590"/>
              <a:gd name="T17" fmla="*/ 0 h 277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90" h="2774">
                <a:moveTo>
                  <a:pt x="4506" y="0"/>
                </a:moveTo>
                <a:lnTo>
                  <a:pt x="0" y="0"/>
                </a:lnTo>
                <a:lnTo>
                  <a:pt x="0" y="2774"/>
                </a:lnTo>
                <a:lnTo>
                  <a:pt x="4590" y="2772"/>
                </a:lnTo>
                <a:lnTo>
                  <a:pt x="4590" y="2682"/>
                </a:lnTo>
                <a:lnTo>
                  <a:pt x="97" y="2683"/>
                </a:lnTo>
                <a:lnTo>
                  <a:pt x="104" y="114"/>
                </a:lnTo>
                <a:lnTo>
                  <a:pt x="4512" y="114"/>
                </a:lnTo>
                <a:lnTo>
                  <a:pt x="4506" y="0"/>
                </a:lnTo>
                <a:close/>
              </a:path>
            </a:pathLst>
          </a:custGeom>
          <a:pattFill prst="ltUpDiag">
            <a:fgClr>
              <a:srgbClr val="969696"/>
            </a:fgClr>
            <a:bgClr>
              <a:srgbClr val="FFFFFF"/>
            </a:bgClr>
          </a:pattFill>
          <a:ln w="9525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fr-CH"/>
          </a:p>
        </p:txBody>
      </p:sp>
      <p:grpSp>
        <p:nvGrpSpPr>
          <p:cNvPr id="348171" name="Group 11"/>
          <p:cNvGrpSpPr>
            <a:grpSpLocks/>
          </p:cNvGrpSpPr>
          <p:nvPr/>
        </p:nvGrpSpPr>
        <p:grpSpPr bwMode="auto">
          <a:xfrm>
            <a:off x="2530975" y="2774285"/>
            <a:ext cx="1509713" cy="3389313"/>
            <a:chOff x="867" y="1488"/>
            <a:chExt cx="951" cy="2135"/>
          </a:xfrm>
        </p:grpSpPr>
        <p:sp>
          <p:nvSpPr>
            <p:cNvPr id="129117" name="Rectangle 12"/>
            <p:cNvSpPr>
              <a:spLocks noChangeArrowheads="1"/>
            </p:cNvSpPr>
            <p:nvPr/>
          </p:nvSpPr>
          <p:spPr bwMode="auto">
            <a:xfrm>
              <a:off x="867" y="1488"/>
              <a:ext cx="951" cy="2135"/>
            </a:xfrm>
            <a:prstGeom prst="rect">
              <a:avLst/>
            </a:prstGeom>
            <a:solidFill>
              <a:srgbClr val="FFFF99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grpSp>
          <p:nvGrpSpPr>
            <p:cNvPr id="129118" name="Group 13"/>
            <p:cNvGrpSpPr>
              <a:grpSpLocks/>
            </p:cNvGrpSpPr>
            <p:nvPr/>
          </p:nvGrpSpPr>
          <p:grpSpPr bwMode="auto">
            <a:xfrm>
              <a:off x="1062" y="2340"/>
              <a:ext cx="428" cy="516"/>
              <a:chOff x="1392" y="912"/>
              <a:chExt cx="428" cy="516"/>
            </a:xfrm>
          </p:grpSpPr>
          <p:sp>
            <p:nvSpPr>
              <p:cNvPr id="129119" name="Text Box 14"/>
              <p:cNvSpPr txBox="1">
                <a:spLocks noChangeArrowheads="1"/>
              </p:cNvSpPr>
              <p:nvPr/>
            </p:nvSpPr>
            <p:spPr bwMode="auto">
              <a:xfrm>
                <a:off x="1392" y="1197"/>
                <a:ext cx="428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800" dirty="0">
                    <a:solidFill>
                      <a:srgbClr val="003A7C"/>
                    </a:solidFill>
                    <a:cs typeface="Arial" pitchFamily="34" charset="0"/>
                  </a:rPr>
                  <a:t>IPX4</a:t>
                </a:r>
                <a:endParaRPr lang="de-DE" altLang="fr-FR" sz="2000" dirty="0">
                  <a:solidFill>
                    <a:srgbClr val="003A7C"/>
                  </a:solidFill>
                  <a:cs typeface="Arial" pitchFamily="34" charset="0"/>
                </a:endParaRPr>
              </a:p>
            </p:txBody>
          </p:sp>
          <p:grpSp>
            <p:nvGrpSpPr>
              <p:cNvPr id="129120" name="Group 15"/>
              <p:cNvGrpSpPr>
                <a:grpSpLocks/>
              </p:cNvGrpSpPr>
              <p:nvPr/>
            </p:nvGrpSpPr>
            <p:grpSpPr bwMode="auto">
              <a:xfrm>
                <a:off x="1488" y="912"/>
                <a:ext cx="261" cy="261"/>
                <a:chOff x="3552" y="3238"/>
                <a:chExt cx="261" cy="261"/>
              </a:xfrm>
            </p:grpSpPr>
            <p:sp>
              <p:nvSpPr>
                <p:cNvPr id="129121" name="Freeform 16"/>
                <p:cNvSpPr>
                  <a:spLocks/>
                </p:cNvSpPr>
                <p:nvPr/>
              </p:nvSpPr>
              <p:spPr bwMode="auto">
                <a:xfrm>
                  <a:off x="3552" y="3238"/>
                  <a:ext cx="261" cy="261"/>
                </a:xfrm>
                <a:custGeom>
                  <a:avLst/>
                  <a:gdLst>
                    <a:gd name="T0" fmla="*/ 0 w 355"/>
                    <a:gd name="T1" fmla="*/ 1 h 353"/>
                    <a:gd name="T2" fmla="*/ 1 w 355"/>
                    <a:gd name="T3" fmla="*/ 1 h 353"/>
                    <a:gd name="T4" fmla="*/ 1 w 355"/>
                    <a:gd name="T5" fmla="*/ 1 h 353"/>
                    <a:gd name="T6" fmla="*/ 1 w 355"/>
                    <a:gd name="T7" fmla="*/ 1 h 353"/>
                    <a:gd name="T8" fmla="*/ 1 w 355"/>
                    <a:gd name="T9" fmla="*/ 1 h 353"/>
                    <a:gd name="T10" fmla="*/ 1 w 355"/>
                    <a:gd name="T11" fmla="*/ 1 h 353"/>
                    <a:gd name="T12" fmla="*/ 1 w 355"/>
                    <a:gd name="T13" fmla="*/ 1 h 353"/>
                    <a:gd name="T14" fmla="*/ 1 w 355"/>
                    <a:gd name="T15" fmla="*/ 1 h 353"/>
                    <a:gd name="T16" fmla="*/ 1 w 355"/>
                    <a:gd name="T17" fmla="*/ 0 h 353"/>
                    <a:gd name="T18" fmla="*/ 1 w 355"/>
                    <a:gd name="T19" fmla="*/ 0 h 353"/>
                    <a:gd name="T20" fmla="*/ 1 w 355"/>
                    <a:gd name="T21" fmla="*/ 1 h 353"/>
                    <a:gd name="T22" fmla="*/ 1 w 355"/>
                    <a:gd name="T23" fmla="*/ 1 h 353"/>
                    <a:gd name="T24" fmla="*/ 1 w 355"/>
                    <a:gd name="T25" fmla="*/ 1 h 353"/>
                    <a:gd name="T26" fmla="*/ 1 w 355"/>
                    <a:gd name="T27" fmla="*/ 1 h 353"/>
                    <a:gd name="T28" fmla="*/ 1 w 355"/>
                    <a:gd name="T29" fmla="*/ 1 h 353"/>
                    <a:gd name="T30" fmla="*/ 1 w 355"/>
                    <a:gd name="T31" fmla="*/ 1 h 353"/>
                    <a:gd name="T32" fmla="*/ 1 w 355"/>
                    <a:gd name="T33" fmla="*/ 1 h 353"/>
                    <a:gd name="T34" fmla="*/ 1 w 355"/>
                    <a:gd name="T35" fmla="*/ 1 h 353"/>
                    <a:gd name="T36" fmla="*/ 1 w 355"/>
                    <a:gd name="T37" fmla="*/ 1 h 353"/>
                    <a:gd name="T38" fmla="*/ 1 w 355"/>
                    <a:gd name="T39" fmla="*/ 1 h 353"/>
                    <a:gd name="T40" fmla="*/ 1 w 355"/>
                    <a:gd name="T41" fmla="*/ 1 h 353"/>
                    <a:gd name="T42" fmla="*/ 1 w 355"/>
                    <a:gd name="T43" fmla="*/ 1 h 353"/>
                    <a:gd name="T44" fmla="*/ 1 w 355"/>
                    <a:gd name="T45" fmla="*/ 1 h 353"/>
                    <a:gd name="T46" fmla="*/ 1 w 355"/>
                    <a:gd name="T47" fmla="*/ 1 h 353"/>
                    <a:gd name="T48" fmla="*/ 1 w 355"/>
                    <a:gd name="T49" fmla="*/ 1 h 353"/>
                    <a:gd name="T50" fmla="*/ 1 w 355"/>
                    <a:gd name="T51" fmla="*/ 1 h 353"/>
                    <a:gd name="T52" fmla="*/ 1 w 355"/>
                    <a:gd name="T53" fmla="*/ 1 h 353"/>
                    <a:gd name="T54" fmla="*/ 1 w 355"/>
                    <a:gd name="T55" fmla="*/ 1 h 353"/>
                    <a:gd name="T56" fmla="*/ 1 w 355"/>
                    <a:gd name="T57" fmla="*/ 1 h 353"/>
                    <a:gd name="T58" fmla="*/ 1 w 355"/>
                    <a:gd name="T59" fmla="*/ 1 h 353"/>
                    <a:gd name="T60" fmla="*/ 1 w 355"/>
                    <a:gd name="T61" fmla="*/ 1 h 353"/>
                    <a:gd name="T62" fmla="*/ 1 w 355"/>
                    <a:gd name="T63" fmla="*/ 1 h 353"/>
                    <a:gd name="T64" fmla="*/ 1 w 355"/>
                    <a:gd name="T65" fmla="*/ 1 h 353"/>
                    <a:gd name="T66" fmla="*/ 1 w 355"/>
                    <a:gd name="T67" fmla="*/ 1 h 353"/>
                    <a:gd name="T68" fmla="*/ 0 w 355"/>
                    <a:gd name="T69" fmla="*/ 1 h 3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5" h="353">
                      <a:moveTo>
                        <a:pt x="0" y="177"/>
                      </a:moveTo>
                      <a:lnTo>
                        <a:pt x="4" y="143"/>
                      </a:lnTo>
                      <a:lnTo>
                        <a:pt x="12" y="112"/>
                      </a:lnTo>
                      <a:lnTo>
                        <a:pt x="27" y="83"/>
                      </a:lnTo>
                      <a:lnTo>
                        <a:pt x="47" y="57"/>
                      </a:lnTo>
                      <a:lnTo>
                        <a:pt x="70" y="35"/>
                      </a:lnTo>
                      <a:lnTo>
                        <a:pt x="98" y="18"/>
                      </a:lnTo>
                      <a:lnTo>
                        <a:pt x="128" y="5"/>
                      </a:lnTo>
                      <a:lnTo>
                        <a:pt x="162" y="0"/>
                      </a:lnTo>
                      <a:lnTo>
                        <a:pt x="193" y="0"/>
                      </a:lnTo>
                      <a:lnTo>
                        <a:pt x="225" y="5"/>
                      </a:lnTo>
                      <a:lnTo>
                        <a:pt x="257" y="18"/>
                      </a:lnTo>
                      <a:lnTo>
                        <a:pt x="283" y="35"/>
                      </a:lnTo>
                      <a:lnTo>
                        <a:pt x="308" y="57"/>
                      </a:lnTo>
                      <a:lnTo>
                        <a:pt x="328" y="83"/>
                      </a:lnTo>
                      <a:lnTo>
                        <a:pt x="342" y="112"/>
                      </a:lnTo>
                      <a:lnTo>
                        <a:pt x="352" y="143"/>
                      </a:lnTo>
                      <a:lnTo>
                        <a:pt x="355" y="177"/>
                      </a:lnTo>
                      <a:lnTo>
                        <a:pt x="352" y="208"/>
                      </a:lnTo>
                      <a:lnTo>
                        <a:pt x="342" y="240"/>
                      </a:lnTo>
                      <a:lnTo>
                        <a:pt x="328" y="270"/>
                      </a:lnTo>
                      <a:lnTo>
                        <a:pt x="308" y="295"/>
                      </a:lnTo>
                      <a:lnTo>
                        <a:pt x="283" y="318"/>
                      </a:lnTo>
                      <a:lnTo>
                        <a:pt x="257" y="335"/>
                      </a:lnTo>
                      <a:lnTo>
                        <a:pt x="225" y="347"/>
                      </a:lnTo>
                      <a:lnTo>
                        <a:pt x="193" y="353"/>
                      </a:lnTo>
                      <a:lnTo>
                        <a:pt x="162" y="353"/>
                      </a:lnTo>
                      <a:lnTo>
                        <a:pt x="128" y="347"/>
                      </a:lnTo>
                      <a:lnTo>
                        <a:pt x="98" y="335"/>
                      </a:lnTo>
                      <a:lnTo>
                        <a:pt x="70" y="318"/>
                      </a:lnTo>
                      <a:lnTo>
                        <a:pt x="47" y="295"/>
                      </a:lnTo>
                      <a:lnTo>
                        <a:pt x="27" y="270"/>
                      </a:lnTo>
                      <a:lnTo>
                        <a:pt x="12" y="240"/>
                      </a:lnTo>
                      <a:lnTo>
                        <a:pt x="4" y="208"/>
                      </a:lnTo>
                      <a:lnTo>
                        <a:pt x="0" y="177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9122" name="Rectangle 17"/>
                <p:cNvSpPr>
                  <a:spLocks noChangeArrowheads="1"/>
                </p:cNvSpPr>
                <p:nvPr/>
              </p:nvSpPr>
              <p:spPr bwMode="auto">
                <a:xfrm>
                  <a:off x="3622" y="3256"/>
                  <a:ext cx="108" cy="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400" dirty="0">
                      <a:solidFill>
                        <a:srgbClr val="000000"/>
                      </a:solidFill>
                    </a:rPr>
                    <a:t>1</a:t>
                  </a:r>
                  <a:endParaRPr lang="de-DE" altLang="fr-FR" sz="2400" b="0" dirty="0">
                    <a:latin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348178" name="Group 18"/>
          <p:cNvGrpSpPr>
            <a:grpSpLocks/>
          </p:cNvGrpSpPr>
          <p:nvPr/>
        </p:nvGrpSpPr>
        <p:grpSpPr bwMode="auto">
          <a:xfrm>
            <a:off x="2546850" y="5184109"/>
            <a:ext cx="1439863" cy="998538"/>
            <a:chOff x="695" y="3000"/>
            <a:chExt cx="565" cy="596"/>
          </a:xfrm>
        </p:grpSpPr>
        <p:sp>
          <p:nvSpPr>
            <p:cNvPr id="129113" name="Freeform 19"/>
            <p:cNvSpPr>
              <a:spLocks/>
            </p:cNvSpPr>
            <p:nvPr/>
          </p:nvSpPr>
          <p:spPr bwMode="auto">
            <a:xfrm>
              <a:off x="695" y="3001"/>
              <a:ext cx="565" cy="530"/>
            </a:xfrm>
            <a:custGeom>
              <a:avLst/>
              <a:gdLst>
                <a:gd name="T0" fmla="*/ 0 w 565"/>
                <a:gd name="T1" fmla="*/ 0 h 530"/>
                <a:gd name="T2" fmla="*/ 64 w 565"/>
                <a:gd name="T3" fmla="*/ 234 h 530"/>
                <a:gd name="T4" fmla="*/ 112 w 565"/>
                <a:gd name="T5" fmla="*/ 488 h 530"/>
                <a:gd name="T6" fmla="*/ 455 w 565"/>
                <a:gd name="T7" fmla="*/ 483 h 530"/>
                <a:gd name="T8" fmla="*/ 511 w 565"/>
                <a:gd name="T9" fmla="*/ 219 h 530"/>
                <a:gd name="T10" fmla="*/ 565 w 565"/>
                <a:gd name="T11" fmla="*/ 1 h 5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530">
                  <a:moveTo>
                    <a:pt x="0" y="0"/>
                  </a:moveTo>
                  <a:cubicBezTo>
                    <a:pt x="11" y="39"/>
                    <a:pt x="45" y="153"/>
                    <a:pt x="64" y="234"/>
                  </a:cubicBezTo>
                  <a:cubicBezTo>
                    <a:pt x="82" y="315"/>
                    <a:pt x="46" y="446"/>
                    <a:pt x="112" y="488"/>
                  </a:cubicBezTo>
                  <a:cubicBezTo>
                    <a:pt x="177" y="530"/>
                    <a:pt x="388" y="527"/>
                    <a:pt x="455" y="483"/>
                  </a:cubicBezTo>
                  <a:cubicBezTo>
                    <a:pt x="521" y="438"/>
                    <a:pt x="493" y="299"/>
                    <a:pt x="511" y="219"/>
                  </a:cubicBezTo>
                  <a:cubicBezTo>
                    <a:pt x="529" y="139"/>
                    <a:pt x="554" y="46"/>
                    <a:pt x="565" y="1"/>
                  </a:cubicBezTo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9933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114" name="Freeform 20"/>
            <p:cNvSpPr>
              <a:spLocks/>
            </p:cNvSpPr>
            <p:nvPr/>
          </p:nvSpPr>
          <p:spPr bwMode="auto">
            <a:xfrm>
              <a:off x="1093" y="3483"/>
              <a:ext cx="79" cy="113"/>
            </a:xfrm>
            <a:custGeom>
              <a:avLst/>
              <a:gdLst>
                <a:gd name="T0" fmla="*/ 1 w 147"/>
                <a:gd name="T1" fmla="*/ 1 h 156"/>
                <a:gd name="T2" fmla="*/ 0 w 147"/>
                <a:gd name="T3" fmla="*/ 1 h 156"/>
                <a:gd name="T4" fmla="*/ 1 w 147"/>
                <a:gd name="T5" fmla="*/ 0 h 156"/>
                <a:gd name="T6" fmla="*/ 1 w 147"/>
                <a:gd name="T7" fmla="*/ 1 h 156"/>
                <a:gd name="T8" fmla="*/ 1 w 147"/>
                <a:gd name="T9" fmla="*/ 1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6">
                  <a:moveTo>
                    <a:pt x="36" y="156"/>
                  </a:moveTo>
                  <a:lnTo>
                    <a:pt x="0" y="27"/>
                  </a:lnTo>
                  <a:lnTo>
                    <a:pt x="99" y="0"/>
                  </a:lnTo>
                  <a:lnTo>
                    <a:pt x="147" y="156"/>
                  </a:lnTo>
                  <a:lnTo>
                    <a:pt x="36" y="156"/>
                  </a:lnTo>
                  <a:close/>
                </a:path>
              </a:pathLst>
            </a:custGeom>
            <a:solidFill>
              <a:srgbClr val="77777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9115" name="Freeform 21"/>
            <p:cNvSpPr>
              <a:spLocks/>
            </p:cNvSpPr>
            <p:nvPr/>
          </p:nvSpPr>
          <p:spPr bwMode="auto">
            <a:xfrm>
              <a:off x="797" y="3494"/>
              <a:ext cx="72" cy="102"/>
            </a:xfrm>
            <a:custGeom>
              <a:avLst/>
              <a:gdLst>
                <a:gd name="T0" fmla="*/ 0 w 135"/>
                <a:gd name="T1" fmla="*/ 1 h 141"/>
                <a:gd name="T2" fmla="*/ 1 w 135"/>
                <a:gd name="T3" fmla="*/ 0 h 141"/>
                <a:gd name="T4" fmla="*/ 1 w 135"/>
                <a:gd name="T5" fmla="*/ 1 h 141"/>
                <a:gd name="T6" fmla="*/ 1 w 135"/>
                <a:gd name="T7" fmla="*/ 1 h 141"/>
                <a:gd name="T8" fmla="*/ 0 w 135"/>
                <a:gd name="T9" fmla="*/ 1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41">
                  <a:moveTo>
                    <a:pt x="0" y="141"/>
                  </a:moveTo>
                  <a:lnTo>
                    <a:pt x="39" y="0"/>
                  </a:lnTo>
                  <a:lnTo>
                    <a:pt x="135" y="24"/>
                  </a:lnTo>
                  <a:lnTo>
                    <a:pt x="99" y="141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77777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9116" name="Line 22"/>
            <p:cNvSpPr>
              <a:spLocks noChangeShapeType="1"/>
            </p:cNvSpPr>
            <p:nvPr/>
          </p:nvSpPr>
          <p:spPr bwMode="auto">
            <a:xfrm>
              <a:off x="696" y="3000"/>
              <a:ext cx="56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8183" name="Group 23"/>
          <p:cNvGrpSpPr>
            <a:grpSpLocks/>
          </p:cNvGrpSpPr>
          <p:nvPr/>
        </p:nvGrpSpPr>
        <p:grpSpPr bwMode="auto">
          <a:xfrm>
            <a:off x="2498697" y="5188739"/>
            <a:ext cx="1524000" cy="852487"/>
            <a:chOff x="876" y="3003"/>
            <a:chExt cx="682" cy="537"/>
          </a:xfrm>
        </p:grpSpPr>
        <p:sp>
          <p:nvSpPr>
            <p:cNvPr id="129107" name="Freeform 24"/>
            <p:cNvSpPr>
              <a:spLocks/>
            </p:cNvSpPr>
            <p:nvPr/>
          </p:nvSpPr>
          <p:spPr bwMode="auto">
            <a:xfrm>
              <a:off x="876" y="3003"/>
              <a:ext cx="682" cy="537"/>
            </a:xfrm>
            <a:custGeom>
              <a:avLst/>
              <a:gdLst>
                <a:gd name="T0" fmla="*/ 1 w 1132"/>
                <a:gd name="T1" fmla="*/ 1 h 777"/>
                <a:gd name="T2" fmla="*/ 1 w 1132"/>
                <a:gd name="T3" fmla="*/ 1 h 777"/>
                <a:gd name="T4" fmla="*/ 1 w 1132"/>
                <a:gd name="T5" fmla="*/ 1 h 777"/>
                <a:gd name="T6" fmla="*/ 1 w 1132"/>
                <a:gd name="T7" fmla="*/ 1 h 777"/>
                <a:gd name="T8" fmla="*/ 1 w 1132"/>
                <a:gd name="T9" fmla="*/ 1 h 777"/>
                <a:gd name="T10" fmla="*/ 1 w 1132"/>
                <a:gd name="T11" fmla="*/ 1 h 777"/>
                <a:gd name="T12" fmla="*/ 1 w 1132"/>
                <a:gd name="T13" fmla="*/ 1 h 777"/>
                <a:gd name="T14" fmla="*/ 1 w 1132"/>
                <a:gd name="T15" fmla="*/ 1 h 777"/>
                <a:gd name="T16" fmla="*/ 1 w 1132"/>
                <a:gd name="T17" fmla="*/ 1 h 777"/>
                <a:gd name="T18" fmla="*/ 1 w 1132"/>
                <a:gd name="T19" fmla="*/ 1 h 777"/>
                <a:gd name="T20" fmla="*/ 1 w 1132"/>
                <a:gd name="T21" fmla="*/ 1 h 777"/>
                <a:gd name="T22" fmla="*/ 1 w 1132"/>
                <a:gd name="T23" fmla="*/ 1 h 777"/>
                <a:gd name="T24" fmla="*/ 1 w 1132"/>
                <a:gd name="T25" fmla="*/ 1 h 777"/>
                <a:gd name="T26" fmla="*/ 1 w 1132"/>
                <a:gd name="T27" fmla="*/ 1 h 777"/>
                <a:gd name="T28" fmla="*/ 1 w 1132"/>
                <a:gd name="T29" fmla="*/ 1 h 777"/>
                <a:gd name="T30" fmla="*/ 1 w 1132"/>
                <a:gd name="T31" fmla="*/ 1 h 777"/>
                <a:gd name="T32" fmla="*/ 1 w 1132"/>
                <a:gd name="T33" fmla="*/ 1 h 777"/>
                <a:gd name="T34" fmla="*/ 1 w 1132"/>
                <a:gd name="T35" fmla="*/ 1 h 777"/>
                <a:gd name="T36" fmla="*/ 1 w 1132"/>
                <a:gd name="T37" fmla="*/ 1 h 777"/>
                <a:gd name="T38" fmla="*/ 1 w 1132"/>
                <a:gd name="T39" fmla="*/ 1 h 777"/>
                <a:gd name="T40" fmla="*/ 1 w 1132"/>
                <a:gd name="T41" fmla="*/ 1 h 777"/>
                <a:gd name="T42" fmla="*/ 1 w 1132"/>
                <a:gd name="T43" fmla="*/ 1 h 7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32" h="777">
                  <a:moveTo>
                    <a:pt x="91" y="6"/>
                  </a:moveTo>
                  <a:cubicBezTo>
                    <a:pt x="0" y="8"/>
                    <a:pt x="53" y="6"/>
                    <a:pt x="52" y="24"/>
                  </a:cubicBezTo>
                  <a:cubicBezTo>
                    <a:pt x="51" y="42"/>
                    <a:pt x="66" y="59"/>
                    <a:pt x="85" y="114"/>
                  </a:cubicBezTo>
                  <a:cubicBezTo>
                    <a:pt x="104" y="169"/>
                    <a:pt x="151" y="277"/>
                    <a:pt x="166" y="351"/>
                  </a:cubicBezTo>
                  <a:cubicBezTo>
                    <a:pt x="181" y="425"/>
                    <a:pt x="174" y="512"/>
                    <a:pt x="178" y="561"/>
                  </a:cubicBezTo>
                  <a:cubicBezTo>
                    <a:pt x="182" y="610"/>
                    <a:pt x="181" y="621"/>
                    <a:pt x="190" y="648"/>
                  </a:cubicBezTo>
                  <a:cubicBezTo>
                    <a:pt x="199" y="675"/>
                    <a:pt x="209" y="704"/>
                    <a:pt x="235" y="723"/>
                  </a:cubicBezTo>
                  <a:cubicBezTo>
                    <a:pt x="261" y="742"/>
                    <a:pt x="288" y="750"/>
                    <a:pt x="343" y="759"/>
                  </a:cubicBezTo>
                  <a:cubicBezTo>
                    <a:pt x="398" y="768"/>
                    <a:pt x="495" y="777"/>
                    <a:pt x="565" y="777"/>
                  </a:cubicBezTo>
                  <a:cubicBezTo>
                    <a:pt x="635" y="777"/>
                    <a:pt x="719" y="765"/>
                    <a:pt x="766" y="759"/>
                  </a:cubicBezTo>
                  <a:cubicBezTo>
                    <a:pt x="813" y="753"/>
                    <a:pt x="822" y="748"/>
                    <a:pt x="850" y="738"/>
                  </a:cubicBezTo>
                  <a:cubicBezTo>
                    <a:pt x="878" y="728"/>
                    <a:pt x="913" y="727"/>
                    <a:pt x="934" y="696"/>
                  </a:cubicBezTo>
                  <a:cubicBezTo>
                    <a:pt x="955" y="665"/>
                    <a:pt x="969" y="587"/>
                    <a:pt x="976" y="552"/>
                  </a:cubicBezTo>
                  <a:cubicBezTo>
                    <a:pt x="983" y="517"/>
                    <a:pt x="979" y="512"/>
                    <a:pt x="979" y="486"/>
                  </a:cubicBezTo>
                  <a:cubicBezTo>
                    <a:pt x="979" y="460"/>
                    <a:pt x="970" y="441"/>
                    <a:pt x="979" y="396"/>
                  </a:cubicBezTo>
                  <a:cubicBezTo>
                    <a:pt x="988" y="351"/>
                    <a:pt x="1018" y="269"/>
                    <a:pt x="1033" y="216"/>
                  </a:cubicBezTo>
                  <a:cubicBezTo>
                    <a:pt x="1048" y="163"/>
                    <a:pt x="1059" y="112"/>
                    <a:pt x="1068" y="80"/>
                  </a:cubicBezTo>
                  <a:cubicBezTo>
                    <a:pt x="1077" y="48"/>
                    <a:pt x="1082" y="37"/>
                    <a:pt x="1086" y="24"/>
                  </a:cubicBezTo>
                  <a:cubicBezTo>
                    <a:pt x="1090" y="11"/>
                    <a:pt x="1132" y="6"/>
                    <a:pt x="1095" y="3"/>
                  </a:cubicBezTo>
                  <a:cubicBezTo>
                    <a:pt x="1058" y="0"/>
                    <a:pt x="946" y="6"/>
                    <a:pt x="862" y="6"/>
                  </a:cubicBezTo>
                  <a:cubicBezTo>
                    <a:pt x="778" y="6"/>
                    <a:pt x="717" y="3"/>
                    <a:pt x="589" y="3"/>
                  </a:cubicBezTo>
                  <a:cubicBezTo>
                    <a:pt x="461" y="3"/>
                    <a:pt x="195" y="6"/>
                    <a:pt x="91" y="6"/>
                  </a:cubicBezTo>
                  <a:close/>
                </a:path>
              </a:pathLst>
            </a:cu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cmpd="sng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29108" name="Group 25"/>
            <p:cNvGrpSpPr>
              <a:grpSpLocks/>
            </p:cNvGrpSpPr>
            <p:nvPr/>
          </p:nvGrpSpPr>
          <p:grpSpPr bwMode="auto">
            <a:xfrm>
              <a:off x="1011" y="3059"/>
              <a:ext cx="328" cy="463"/>
              <a:chOff x="831" y="3071"/>
              <a:chExt cx="328" cy="463"/>
            </a:xfrm>
          </p:grpSpPr>
          <p:grpSp>
            <p:nvGrpSpPr>
              <p:cNvPr id="129109" name="Group 26"/>
              <p:cNvGrpSpPr>
                <a:grpSpLocks/>
              </p:cNvGrpSpPr>
              <p:nvPr/>
            </p:nvGrpSpPr>
            <p:grpSpPr bwMode="auto">
              <a:xfrm>
                <a:off x="924" y="3071"/>
                <a:ext cx="235" cy="239"/>
                <a:chOff x="1524" y="2906"/>
                <a:chExt cx="235" cy="239"/>
              </a:xfrm>
            </p:grpSpPr>
            <p:sp>
              <p:nvSpPr>
                <p:cNvPr id="129111" name="Freeform 27"/>
                <p:cNvSpPr>
                  <a:spLocks/>
                </p:cNvSpPr>
                <p:nvPr/>
              </p:nvSpPr>
              <p:spPr bwMode="auto">
                <a:xfrm>
                  <a:off x="1524" y="2909"/>
                  <a:ext cx="235" cy="236"/>
                </a:xfrm>
                <a:custGeom>
                  <a:avLst/>
                  <a:gdLst>
                    <a:gd name="T0" fmla="*/ 0 w 353"/>
                    <a:gd name="T1" fmla="*/ 1 h 353"/>
                    <a:gd name="T2" fmla="*/ 1 w 353"/>
                    <a:gd name="T3" fmla="*/ 1 h 353"/>
                    <a:gd name="T4" fmla="*/ 1 w 353"/>
                    <a:gd name="T5" fmla="*/ 1 h 353"/>
                    <a:gd name="T6" fmla="*/ 1 w 353"/>
                    <a:gd name="T7" fmla="*/ 1 h 353"/>
                    <a:gd name="T8" fmla="*/ 1 w 353"/>
                    <a:gd name="T9" fmla="*/ 1 h 353"/>
                    <a:gd name="T10" fmla="*/ 1 w 353"/>
                    <a:gd name="T11" fmla="*/ 1 h 353"/>
                    <a:gd name="T12" fmla="*/ 1 w 353"/>
                    <a:gd name="T13" fmla="*/ 1 h 353"/>
                    <a:gd name="T14" fmla="*/ 1 w 353"/>
                    <a:gd name="T15" fmla="*/ 1 h 353"/>
                    <a:gd name="T16" fmla="*/ 1 w 353"/>
                    <a:gd name="T17" fmla="*/ 0 h 353"/>
                    <a:gd name="T18" fmla="*/ 1 w 353"/>
                    <a:gd name="T19" fmla="*/ 0 h 353"/>
                    <a:gd name="T20" fmla="*/ 1 w 353"/>
                    <a:gd name="T21" fmla="*/ 1 h 353"/>
                    <a:gd name="T22" fmla="*/ 1 w 353"/>
                    <a:gd name="T23" fmla="*/ 1 h 353"/>
                    <a:gd name="T24" fmla="*/ 1 w 353"/>
                    <a:gd name="T25" fmla="*/ 1 h 353"/>
                    <a:gd name="T26" fmla="*/ 1 w 353"/>
                    <a:gd name="T27" fmla="*/ 1 h 353"/>
                    <a:gd name="T28" fmla="*/ 1 w 353"/>
                    <a:gd name="T29" fmla="*/ 1 h 353"/>
                    <a:gd name="T30" fmla="*/ 1 w 353"/>
                    <a:gd name="T31" fmla="*/ 1 h 353"/>
                    <a:gd name="T32" fmla="*/ 1 w 353"/>
                    <a:gd name="T33" fmla="*/ 1 h 353"/>
                    <a:gd name="T34" fmla="*/ 1 w 353"/>
                    <a:gd name="T35" fmla="*/ 1 h 353"/>
                    <a:gd name="T36" fmla="*/ 1 w 353"/>
                    <a:gd name="T37" fmla="*/ 1 h 353"/>
                    <a:gd name="T38" fmla="*/ 1 w 353"/>
                    <a:gd name="T39" fmla="*/ 1 h 353"/>
                    <a:gd name="T40" fmla="*/ 1 w 353"/>
                    <a:gd name="T41" fmla="*/ 1 h 353"/>
                    <a:gd name="T42" fmla="*/ 1 w 353"/>
                    <a:gd name="T43" fmla="*/ 1 h 353"/>
                    <a:gd name="T44" fmla="*/ 1 w 353"/>
                    <a:gd name="T45" fmla="*/ 1 h 353"/>
                    <a:gd name="T46" fmla="*/ 1 w 353"/>
                    <a:gd name="T47" fmla="*/ 1 h 353"/>
                    <a:gd name="T48" fmla="*/ 1 w 353"/>
                    <a:gd name="T49" fmla="*/ 1 h 353"/>
                    <a:gd name="T50" fmla="*/ 1 w 353"/>
                    <a:gd name="T51" fmla="*/ 1 h 353"/>
                    <a:gd name="T52" fmla="*/ 1 w 353"/>
                    <a:gd name="T53" fmla="*/ 1 h 353"/>
                    <a:gd name="T54" fmla="*/ 1 w 353"/>
                    <a:gd name="T55" fmla="*/ 1 h 353"/>
                    <a:gd name="T56" fmla="*/ 1 w 353"/>
                    <a:gd name="T57" fmla="*/ 1 h 353"/>
                    <a:gd name="T58" fmla="*/ 1 w 353"/>
                    <a:gd name="T59" fmla="*/ 1 h 353"/>
                    <a:gd name="T60" fmla="*/ 1 w 353"/>
                    <a:gd name="T61" fmla="*/ 1 h 353"/>
                    <a:gd name="T62" fmla="*/ 1 w 353"/>
                    <a:gd name="T63" fmla="*/ 1 h 353"/>
                    <a:gd name="T64" fmla="*/ 1 w 353"/>
                    <a:gd name="T65" fmla="*/ 1 h 353"/>
                    <a:gd name="T66" fmla="*/ 1 w 353"/>
                    <a:gd name="T67" fmla="*/ 1 h 353"/>
                    <a:gd name="T68" fmla="*/ 0 w 353"/>
                    <a:gd name="T69" fmla="*/ 1 h 3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3" h="353">
                      <a:moveTo>
                        <a:pt x="0" y="177"/>
                      </a:moveTo>
                      <a:lnTo>
                        <a:pt x="2" y="145"/>
                      </a:lnTo>
                      <a:lnTo>
                        <a:pt x="12" y="113"/>
                      </a:lnTo>
                      <a:lnTo>
                        <a:pt x="27" y="83"/>
                      </a:lnTo>
                      <a:lnTo>
                        <a:pt x="45" y="58"/>
                      </a:lnTo>
                      <a:lnTo>
                        <a:pt x="70" y="35"/>
                      </a:lnTo>
                      <a:lnTo>
                        <a:pt x="98" y="18"/>
                      </a:lnTo>
                      <a:lnTo>
                        <a:pt x="128" y="7"/>
                      </a:lnTo>
                      <a:lnTo>
                        <a:pt x="160" y="0"/>
                      </a:lnTo>
                      <a:lnTo>
                        <a:pt x="193" y="0"/>
                      </a:lnTo>
                      <a:lnTo>
                        <a:pt x="225" y="7"/>
                      </a:lnTo>
                      <a:lnTo>
                        <a:pt x="255" y="18"/>
                      </a:lnTo>
                      <a:lnTo>
                        <a:pt x="283" y="35"/>
                      </a:lnTo>
                      <a:lnTo>
                        <a:pt x="308" y="58"/>
                      </a:lnTo>
                      <a:lnTo>
                        <a:pt x="327" y="83"/>
                      </a:lnTo>
                      <a:lnTo>
                        <a:pt x="342" y="113"/>
                      </a:lnTo>
                      <a:lnTo>
                        <a:pt x="350" y="145"/>
                      </a:lnTo>
                      <a:lnTo>
                        <a:pt x="353" y="177"/>
                      </a:lnTo>
                      <a:lnTo>
                        <a:pt x="350" y="210"/>
                      </a:lnTo>
                      <a:lnTo>
                        <a:pt x="342" y="242"/>
                      </a:lnTo>
                      <a:lnTo>
                        <a:pt x="327" y="270"/>
                      </a:lnTo>
                      <a:lnTo>
                        <a:pt x="308" y="297"/>
                      </a:lnTo>
                      <a:lnTo>
                        <a:pt x="283" y="318"/>
                      </a:lnTo>
                      <a:lnTo>
                        <a:pt x="255" y="335"/>
                      </a:lnTo>
                      <a:lnTo>
                        <a:pt x="225" y="347"/>
                      </a:lnTo>
                      <a:lnTo>
                        <a:pt x="193" y="353"/>
                      </a:lnTo>
                      <a:lnTo>
                        <a:pt x="160" y="353"/>
                      </a:lnTo>
                      <a:lnTo>
                        <a:pt x="128" y="347"/>
                      </a:lnTo>
                      <a:lnTo>
                        <a:pt x="98" y="335"/>
                      </a:lnTo>
                      <a:lnTo>
                        <a:pt x="70" y="318"/>
                      </a:lnTo>
                      <a:lnTo>
                        <a:pt x="45" y="297"/>
                      </a:lnTo>
                      <a:lnTo>
                        <a:pt x="27" y="270"/>
                      </a:lnTo>
                      <a:lnTo>
                        <a:pt x="12" y="242"/>
                      </a:lnTo>
                      <a:lnTo>
                        <a:pt x="2" y="210"/>
                      </a:lnTo>
                      <a:lnTo>
                        <a:pt x="0" y="177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29112" name="Rectangle 28"/>
                <p:cNvSpPr>
                  <a:spLocks noChangeArrowheads="1"/>
                </p:cNvSpPr>
                <p:nvPr/>
              </p:nvSpPr>
              <p:spPr bwMode="auto">
                <a:xfrm>
                  <a:off x="1587" y="2906"/>
                  <a:ext cx="77" cy="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400">
                      <a:solidFill>
                        <a:srgbClr val="000000"/>
                      </a:solidFill>
                    </a:rPr>
                    <a:t>0</a:t>
                  </a:r>
                  <a:endParaRPr lang="de-DE" altLang="fr-FR" sz="2400" b="0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129110" name="Text Box 29"/>
              <p:cNvSpPr txBox="1">
                <a:spLocks noChangeArrowheads="1"/>
              </p:cNvSpPr>
              <p:nvPr/>
            </p:nvSpPr>
            <p:spPr bwMode="auto">
              <a:xfrm>
                <a:off x="831" y="3303"/>
                <a:ext cx="30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800" dirty="0">
                    <a:solidFill>
                      <a:srgbClr val="003A7C"/>
                    </a:solidFill>
                    <a:cs typeface="Arial" pitchFamily="34" charset="0"/>
                  </a:rPr>
                  <a:t>IPX7</a:t>
                </a:r>
                <a:endParaRPr lang="de-DE" altLang="fr-FR" sz="2000" dirty="0">
                  <a:solidFill>
                    <a:srgbClr val="003A7C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48190" name="Group 30"/>
          <p:cNvGrpSpPr>
            <a:grpSpLocks/>
          </p:cNvGrpSpPr>
          <p:nvPr/>
        </p:nvGrpSpPr>
        <p:grpSpPr bwMode="auto">
          <a:xfrm>
            <a:off x="2499225" y="2939384"/>
            <a:ext cx="1211263" cy="947738"/>
            <a:chOff x="864" y="1584"/>
            <a:chExt cx="763" cy="597"/>
          </a:xfrm>
        </p:grpSpPr>
        <p:grpSp>
          <p:nvGrpSpPr>
            <p:cNvPr id="129089" name="Group 31"/>
            <p:cNvGrpSpPr>
              <a:grpSpLocks/>
            </p:cNvGrpSpPr>
            <p:nvPr/>
          </p:nvGrpSpPr>
          <p:grpSpPr bwMode="auto">
            <a:xfrm>
              <a:off x="864" y="1584"/>
              <a:ext cx="432" cy="597"/>
              <a:chOff x="4172" y="1050"/>
              <a:chExt cx="300" cy="432"/>
            </a:xfrm>
          </p:grpSpPr>
          <p:grpSp>
            <p:nvGrpSpPr>
              <p:cNvPr id="129097" name="Group 32"/>
              <p:cNvGrpSpPr>
                <a:grpSpLocks/>
              </p:cNvGrpSpPr>
              <p:nvPr/>
            </p:nvGrpSpPr>
            <p:grpSpPr bwMode="auto">
              <a:xfrm>
                <a:off x="4172" y="1050"/>
                <a:ext cx="300" cy="432"/>
                <a:chOff x="4166" y="1050"/>
                <a:chExt cx="300" cy="432"/>
              </a:xfrm>
            </p:grpSpPr>
            <p:sp>
              <p:nvSpPr>
                <p:cNvPr id="129102" name="Freeform 33"/>
                <p:cNvSpPr>
                  <a:spLocks/>
                </p:cNvSpPr>
                <p:nvPr/>
              </p:nvSpPr>
              <p:spPr bwMode="auto">
                <a:xfrm>
                  <a:off x="4166" y="1396"/>
                  <a:ext cx="96" cy="48"/>
                </a:xfrm>
                <a:custGeom>
                  <a:avLst/>
                  <a:gdLst>
                    <a:gd name="T0" fmla="*/ 96 w 96"/>
                    <a:gd name="T1" fmla="*/ 0 h 48"/>
                    <a:gd name="T2" fmla="*/ 96 w 96"/>
                    <a:gd name="T3" fmla="*/ 48 h 48"/>
                    <a:gd name="T4" fmla="*/ 0 w 96"/>
                    <a:gd name="T5" fmla="*/ 48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6" h="48">
                      <a:moveTo>
                        <a:pt x="96" y="0"/>
                      </a:moveTo>
                      <a:lnTo>
                        <a:pt x="96" y="48"/>
                      </a:lnTo>
                      <a:lnTo>
                        <a:pt x="0" y="48"/>
                      </a:lnTo>
                    </a:path>
                  </a:pathLst>
                </a:custGeom>
                <a:noFill/>
                <a:ln w="28575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29103" name="Freeform 34"/>
                <p:cNvSpPr>
                  <a:spLocks/>
                </p:cNvSpPr>
                <p:nvPr/>
              </p:nvSpPr>
              <p:spPr bwMode="auto">
                <a:xfrm>
                  <a:off x="4166" y="1404"/>
                  <a:ext cx="266" cy="78"/>
                </a:xfrm>
                <a:custGeom>
                  <a:avLst/>
                  <a:gdLst>
                    <a:gd name="T0" fmla="*/ 2147483647 w 96"/>
                    <a:gd name="T1" fmla="*/ 0 h 48"/>
                    <a:gd name="T2" fmla="*/ 2147483647 w 96"/>
                    <a:gd name="T3" fmla="*/ 2147483647 h 48"/>
                    <a:gd name="T4" fmla="*/ 0 w 96"/>
                    <a:gd name="T5" fmla="*/ 2147483647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6" h="48">
                      <a:moveTo>
                        <a:pt x="96" y="0"/>
                      </a:moveTo>
                      <a:lnTo>
                        <a:pt x="96" y="48"/>
                      </a:lnTo>
                      <a:lnTo>
                        <a:pt x="0" y="48"/>
                      </a:lnTo>
                    </a:path>
                  </a:pathLst>
                </a:custGeom>
                <a:noFill/>
                <a:ln w="28575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grpSp>
              <p:nvGrpSpPr>
                <p:cNvPr id="129104" name="Group 35"/>
                <p:cNvGrpSpPr>
                  <a:grpSpLocks/>
                </p:cNvGrpSpPr>
                <p:nvPr/>
              </p:nvGrpSpPr>
              <p:grpSpPr bwMode="auto">
                <a:xfrm>
                  <a:off x="4226" y="1050"/>
                  <a:ext cx="240" cy="384"/>
                  <a:chOff x="3984" y="1056"/>
                  <a:chExt cx="192" cy="576"/>
                </a:xfrm>
              </p:grpSpPr>
              <p:sp>
                <p:nvSpPr>
                  <p:cNvPr id="129105" name="AutoShape 36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1584"/>
                    <a:ext cx="96" cy="4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FFFFCC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29106" name="AutoShape 37"/>
                  <p:cNvSpPr>
                    <a:spLocks noChangeArrowheads="1"/>
                  </p:cNvSpPr>
                  <p:nvPr/>
                </p:nvSpPr>
                <p:spPr bwMode="auto">
                  <a:xfrm>
                    <a:off x="3984" y="1056"/>
                    <a:ext cx="192" cy="528"/>
                  </a:xfrm>
                  <a:prstGeom prst="roundRect">
                    <a:avLst>
                      <a:gd name="adj" fmla="val 16667"/>
                    </a:avLst>
                  </a:prstGeom>
                  <a:gradFill rotWithShape="0">
                    <a:gsLst>
                      <a:gs pos="0">
                        <a:srgbClr val="FFFFCC"/>
                      </a:gs>
                      <a:gs pos="100000">
                        <a:srgbClr val="B1B18E"/>
                      </a:gs>
                    </a:gsLst>
                    <a:lin ang="0" scaled="1"/>
                  </a:gra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</p:grpSp>
          </p:grpSp>
          <p:sp>
            <p:nvSpPr>
              <p:cNvPr id="129098" name="Oval 38"/>
              <p:cNvSpPr>
                <a:spLocks noChangeArrowheads="1"/>
              </p:cNvSpPr>
              <p:nvPr/>
            </p:nvSpPr>
            <p:spPr bwMode="auto">
              <a:xfrm>
                <a:off x="4315" y="1106"/>
                <a:ext cx="62" cy="62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29099" name="Group 39"/>
              <p:cNvGrpSpPr>
                <a:grpSpLocks/>
              </p:cNvGrpSpPr>
              <p:nvPr/>
            </p:nvGrpSpPr>
            <p:grpSpPr bwMode="auto">
              <a:xfrm>
                <a:off x="4342" y="1116"/>
                <a:ext cx="18" cy="41"/>
                <a:chOff x="4319" y="768"/>
                <a:chExt cx="18" cy="41"/>
              </a:xfrm>
            </p:grpSpPr>
            <p:sp>
              <p:nvSpPr>
                <p:cNvPr id="129100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320" y="768"/>
                  <a:ext cx="1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29101" name="Freeform 41"/>
                <p:cNvSpPr>
                  <a:spLocks/>
                </p:cNvSpPr>
                <p:nvPr/>
              </p:nvSpPr>
              <p:spPr bwMode="auto">
                <a:xfrm>
                  <a:off x="4319" y="769"/>
                  <a:ext cx="18" cy="20"/>
                </a:xfrm>
                <a:custGeom>
                  <a:avLst/>
                  <a:gdLst>
                    <a:gd name="T0" fmla="*/ 0 w 18"/>
                    <a:gd name="T1" fmla="*/ 13 h 20"/>
                    <a:gd name="T2" fmla="*/ 13 w 18"/>
                    <a:gd name="T3" fmla="*/ 4 h 20"/>
                    <a:gd name="T4" fmla="*/ 12 w 18"/>
                    <a:gd name="T5" fmla="*/ 20 h 20"/>
                    <a:gd name="T6" fmla="*/ 0 w 18"/>
                    <a:gd name="T7" fmla="*/ 13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20">
                      <a:moveTo>
                        <a:pt x="0" y="13"/>
                      </a:moveTo>
                      <a:cubicBezTo>
                        <a:pt x="10" y="1"/>
                        <a:pt x="5" y="0"/>
                        <a:pt x="13" y="4"/>
                      </a:cubicBezTo>
                      <a:cubicBezTo>
                        <a:pt x="15" y="12"/>
                        <a:pt x="18" y="14"/>
                        <a:pt x="12" y="20"/>
                      </a:cubicBezTo>
                      <a:cubicBezTo>
                        <a:pt x="9" y="18"/>
                        <a:pt x="3" y="16"/>
                        <a:pt x="0" y="1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</p:grpSp>
        <p:grpSp>
          <p:nvGrpSpPr>
            <p:cNvPr id="129090" name="Group 42"/>
            <p:cNvGrpSpPr>
              <a:grpSpLocks/>
            </p:cNvGrpSpPr>
            <p:nvPr/>
          </p:nvGrpSpPr>
          <p:grpSpPr bwMode="auto">
            <a:xfrm>
              <a:off x="1416" y="1628"/>
              <a:ext cx="211" cy="211"/>
              <a:chOff x="4896" y="1248"/>
              <a:chExt cx="240" cy="240"/>
            </a:xfrm>
          </p:grpSpPr>
          <p:sp>
            <p:nvSpPr>
              <p:cNvPr id="129091" name="AutoShape 43"/>
              <p:cNvSpPr>
                <a:spLocks noChangeArrowheads="1"/>
              </p:cNvSpPr>
              <p:nvPr/>
            </p:nvSpPr>
            <p:spPr bwMode="auto">
              <a:xfrm>
                <a:off x="4896" y="1248"/>
                <a:ext cx="240" cy="240"/>
              </a:xfrm>
              <a:prstGeom prst="roundRect">
                <a:avLst>
                  <a:gd name="adj" fmla="val 16667"/>
                </a:avLst>
              </a:pr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9200" prstMaterial="legacyMatte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29092" name="Oval 44"/>
              <p:cNvSpPr>
                <a:spLocks noChangeArrowheads="1"/>
              </p:cNvSpPr>
              <p:nvPr/>
            </p:nvSpPr>
            <p:spPr bwMode="auto">
              <a:xfrm>
                <a:off x="4944" y="1296"/>
                <a:ext cx="144" cy="144"/>
              </a:xfrm>
              <a:prstGeom prst="ellipse">
                <a:avLst/>
              </a:prstGeom>
              <a:gradFill rotWithShape="0">
                <a:gsLst>
                  <a:gs pos="0">
                    <a:srgbClr val="FFFFCC"/>
                  </a:gs>
                  <a:gs pos="100000">
                    <a:srgbClr val="A1A18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29093" name="Line 45"/>
              <p:cNvSpPr>
                <a:spLocks noChangeShapeType="1"/>
              </p:cNvSpPr>
              <p:nvPr/>
            </p:nvSpPr>
            <p:spPr bwMode="auto">
              <a:xfrm>
                <a:off x="4949" y="1347"/>
                <a:ext cx="135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29094" name="Line 46"/>
              <p:cNvSpPr>
                <a:spLocks noChangeShapeType="1"/>
              </p:cNvSpPr>
              <p:nvPr/>
            </p:nvSpPr>
            <p:spPr bwMode="auto">
              <a:xfrm>
                <a:off x="4950" y="1390"/>
                <a:ext cx="13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29095" name="Line 47"/>
              <p:cNvSpPr>
                <a:spLocks noChangeShapeType="1"/>
              </p:cNvSpPr>
              <p:nvPr/>
            </p:nvSpPr>
            <p:spPr bwMode="auto">
              <a:xfrm flipV="1">
                <a:off x="4971" y="1421"/>
                <a:ext cx="87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29096" name="Line 48"/>
              <p:cNvSpPr>
                <a:spLocks noChangeShapeType="1"/>
              </p:cNvSpPr>
              <p:nvPr/>
            </p:nvSpPr>
            <p:spPr bwMode="auto">
              <a:xfrm flipV="1">
                <a:off x="4970" y="1321"/>
                <a:ext cx="9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</p:grpSp>
      <p:grpSp>
        <p:nvGrpSpPr>
          <p:cNvPr id="4" name="Groupe 3"/>
          <p:cNvGrpSpPr/>
          <p:nvPr/>
        </p:nvGrpSpPr>
        <p:grpSpPr>
          <a:xfrm>
            <a:off x="3980168" y="2710404"/>
            <a:ext cx="1885128" cy="4159089"/>
            <a:chOff x="2852544" y="2285619"/>
            <a:chExt cx="1885128" cy="4159089"/>
          </a:xfrm>
        </p:grpSpPr>
        <p:sp>
          <p:nvSpPr>
            <p:cNvPr id="129076" name="Line 50"/>
            <p:cNvSpPr>
              <a:spLocks noChangeShapeType="1"/>
            </p:cNvSpPr>
            <p:nvPr/>
          </p:nvSpPr>
          <p:spPr bwMode="auto">
            <a:xfrm>
              <a:off x="2853087" y="2285619"/>
              <a:ext cx="0" cy="3411538"/>
            </a:xfrm>
            <a:prstGeom prst="line">
              <a:avLst/>
            </a:prstGeom>
            <a:noFill/>
            <a:ln w="38100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3" name="Groupe 2"/>
            <p:cNvGrpSpPr/>
            <p:nvPr/>
          </p:nvGrpSpPr>
          <p:grpSpPr>
            <a:xfrm>
              <a:off x="2852544" y="2363051"/>
              <a:ext cx="1885128" cy="4081657"/>
              <a:chOff x="2843213" y="2391044"/>
              <a:chExt cx="1885128" cy="4081657"/>
            </a:xfrm>
          </p:grpSpPr>
          <p:sp>
            <p:nvSpPr>
              <p:cNvPr id="129078" name="Rectangle 52"/>
              <p:cNvSpPr>
                <a:spLocks noChangeArrowheads="1"/>
              </p:cNvSpPr>
              <p:nvPr/>
            </p:nvSpPr>
            <p:spPr bwMode="auto">
              <a:xfrm>
                <a:off x="2843213" y="2391044"/>
                <a:ext cx="1882659" cy="3390900"/>
              </a:xfrm>
              <a:prstGeom prst="rect">
                <a:avLst/>
              </a:prstGeom>
              <a:solidFill>
                <a:srgbClr val="FFCA95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29079" name="Group 53"/>
              <p:cNvGrpSpPr>
                <a:grpSpLocks/>
              </p:cNvGrpSpPr>
              <p:nvPr/>
            </p:nvGrpSpPr>
            <p:grpSpPr bwMode="auto">
              <a:xfrm>
                <a:off x="3435660" y="2552969"/>
                <a:ext cx="684603" cy="822325"/>
                <a:chOff x="2684" y="955"/>
                <a:chExt cx="416" cy="518"/>
              </a:xfrm>
            </p:grpSpPr>
            <p:sp>
              <p:nvSpPr>
                <p:cNvPr id="129085" name="Text Box 54"/>
                <p:cNvSpPr txBox="1">
                  <a:spLocks noChangeArrowheads="1"/>
                </p:cNvSpPr>
                <p:nvPr/>
              </p:nvSpPr>
              <p:spPr bwMode="auto">
                <a:xfrm>
                  <a:off x="2684" y="1240"/>
                  <a:ext cx="416" cy="23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1800" dirty="0">
                      <a:solidFill>
                        <a:srgbClr val="003A7C"/>
                      </a:solidFill>
                      <a:cs typeface="Arial" pitchFamily="34" charset="0"/>
                    </a:rPr>
                    <a:t>IPX4</a:t>
                  </a:r>
                  <a:endParaRPr lang="de-DE" altLang="fr-FR" sz="2000" dirty="0">
                    <a:solidFill>
                      <a:srgbClr val="003A7C"/>
                    </a:solidFill>
                    <a:cs typeface="Arial" pitchFamily="34" charset="0"/>
                  </a:endParaRPr>
                </a:p>
              </p:txBody>
            </p:sp>
            <p:grpSp>
              <p:nvGrpSpPr>
                <p:cNvPr id="129086" name="Group 55"/>
                <p:cNvGrpSpPr>
                  <a:grpSpLocks/>
                </p:cNvGrpSpPr>
                <p:nvPr/>
              </p:nvGrpSpPr>
              <p:grpSpPr bwMode="auto">
                <a:xfrm>
                  <a:off x="2780" y="955"/>
                  <a:ext cx="261" cy="261"/>
                  <a:chOff x="3552" y="3238"/>
                  <a:chExt cx="261" cy="261"/>
                </a:xfrm>
              </p:grpSpPr>
              <p:sp>
                <p:nvSpPr>
                  <p:cNvPr id="129087" name="Freeform 56"/>
                  <p:cNvSpPr>
                    <a:spLocks/>
                  </p:cNvSpPr>
                  <p:nvPr/>
                </p:nvSpPr>
                <p:spPr bwMode="auto">
                  <a:xfrm>
                    <a:off x="3552" y="3238"/>
                    <a:ext cx="261" cy="261"/>
                  </a:xfrm>
                  <a:custGeom>
                    <a:avLst/>
                    <a:gdLst>
                      <a:gd name="T0" fmla="*/ 0 w 355"/>
                      <a:gd name="T1" fmla="*/ 1 h 353"/>
                      <a:gd name="T2" fmla="*/ 1 w 355"/>
                      <a:gd name="T3" fmla="*/ 1 h 353"/>
                      <a:gd name="T4" fmla="*/ 1 w 355"/>
                      <a:gd name="T5" fmla="*/ 1 h 353"/>
                      <a:gd name="T6" fmla="*/ 1 w 355"/>
                      <a:gd name="T7" fmla="*/ 1 h 353"/>
                      <a:gd name="T8" fmla="*/ 1 w 355"/>
                      <a:gd name="T9" fmla="*/ 1 h 353"/>
                      <a:gd name="T10" fmla="*/ 1 w 355"/>
                      <a:gd name="T11" fmla="*/ 1 h 353"/>
                      <a:gd name="T12" fmla="*/ 1 w 355"/>
                      <a:gd name="T13" fmla="*/ 1 h 353"/>
                      <a:gd name="T14" fmla="*/ 1 w 355"/>
                      <a:gd name="T15" fmla="*/ 1 h 353"/>
                      <a:gd name="T16" fmla="*/ 1 w 355"/>
                      <a:gd name="T17" fmla="*/ 0 h 353"/>
                      <a:gd name="T18" fmla="*/ 1 w 355"/>
                      <a:gd name="T19" fmla="*/ 0 h 353"/>
                      <a:gd name="T20" fmla="*/ 1 w 355"/>
                      <a:gd name="T21" fmla="*/ 1 h 353"/>
                      <a:gd name="T22" fmla="*/ 1 w 355"/>
                      <a:gd name="T23" fmla="*/ 1 h 353"/>
                      <a:gd name="T24" fmla="*/ 1 w 355"/>
                      <a:gd name="T25" fmla="*/ 1 h 353"/>
                      <a:gd name="T26" fmla="*/ 1 w 355"/>
                      <a:gd name="T27" fmla="*/ 1 h 353"/>
                      <a:gd name="T28" fmla="*/ 1 w 355"/>
                      <a:gd name="T29" fmla="*/ 1 h 353"/>
                      <a:gd name="T30" fmla="*/ 1 w 355"/>
                      <a:gd name="T31" fmla="*/ 1 h 353"/>
                      <a:gd name="T32" fmla="*/ 1 w 355"/>
                      <a:gd name="T33" fmla="*/ 1 h 353"/>
                      <a:gd name="T34" fmla="*/ 1 w 355"/>
                      <a:gd name="T35" fmla="*/ 1 h 353"/>
                      <a:gd name="T36" fmla="*/ 1 w 355"/>
                      <a:gd name="T37" fmla="*/ 1 h 353"/>
                      <a:gd name="T38" fmla="*/ 1 w 355"/>
                      <a:gd name="T39" fmla="*/ 1 h 353"/>
                      <a:gd name="T40" fmla="*/ 1 w 355"/>
                      <a:gd name="T41" fmla="*/ 1 h 353"/>
                      <a:gd name="T42" fmla="*/ 1 w 355"/>
                      <a:gd name="T43" fmla="*/ 1 h 353"/>
                      <a:gd name="T44" fmla="*/ 1 w 355"/>
                      <a:gd name="T45" fmla="*/ 1 h 353"/>
                      <a:gd name="T46" fmla="*/ 1 w 355"/>
                      <a:gd name="T47" fmla="*/ 1 h 353"/>
                      <a:gd name="T48" fmla="*/ 1 w 355"/>
                      <a:gd name="T49" fmla="*/ 1 h 353"/>
                      <a:gd name="T50" fmla="*/ 1 w 355"/>
                      <a:gd name="T51" fmla="*/ 1 h 353"/>
                      <a:gd name="T52" fmla="*/ 1 w 355"/>
                      <a:gd name="T53" fmla="*/ 1 h 353"/>
                      <a:gd name="T54" fmla="*/ 1 w 355"/>
                      <a:gd name="T55" fmla="*/ 1 h 353"/>
                      <a:gd name="T56" fmla="*/ 1 w 355"/>
                      <a:gd name="T57" fmla="*/ 1 h 353"/>
                      <a:gd name="T58" fmla="*/ 1 w 355"/>
                      <a:gd name="T59" fmla="*/ 1 h 353"/>
                      <a:gd name="T60" fmla="*/ 1 w 355"/>
                      <a:gd name="T61" fmla="*/ 1 h 353"/>
                      <a:gd name="T62" fmla="*/ 1 w 355"/>
                      <a:gd name="T63" fmla="*/ 1 h 353"/>
                      <a:gd name="T64" fmla="*/ 1 w 355"/>
                      <a:gd name="T65" fmla="*/ 1 h 353"/>
                      <a:gd name="T66" fmla="*/ 1 w 355"/>
                      <a:gd name="T67" fmla="*/ 1 h 353"/>
                      <a:gd name="T68" fmla="*/ 0 w 355"/>
                      <a:gd name="T69" fmla="*/ 1 h 35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355" h="353">
                        <a:moveTo>
                          <a:pt x="0" y="177"/>
                        </a:moveTo>
                        <a:lnTo>
                          <a:pt x="4" y="143"/>
                        </a:lnTo>
                        <a:lnTo>
                          <a:pt x="12" y="112"/>
                        </a:lnTo>
                        <a:lnTo>
                          <a:pt x="27" y="83"/>
                        </a:lnTo>
                        <a:lnTo>
                          <a:pt x="47" y="57"/>
                        </a:lnTo>
                        <a:lnTo>
                          <a:pt x="70" y="35"/>
                        </a:lnTo>
                        <a:lnTo>
                          <a:pt x="98" y="18"/>
                        </a:lnTo>
                        <a:lnTo>
                          <a:pt x="128" y="5"/>
                        </a:lnTo>
                        <a:lnTo>
                          <a:pt x="162" y="0"/>
                        </a:lnTo>
                        <a:lnTo>
                          <a:pt x="193" y="0"/>
                        </a:lnTo>
                        <a:lnTo>
                          <a:pt x="225" y="5"/>
                        </a:lnTo>
                        <a:lnTo>
                          <a:pt x="257" y="18"/>
                        </a:lnTo>
                        <a:lnTo>
                          <a:pt x="283" y="35"/>
                        </a:lnTo>
                        <a:lnTo>
                          <a:pt x="308" y="57"/>
                        </a:lnTo>
                        <a:lnTo>
                          <a:pt x="328" y="83"/>
                        </a:lnTo>
                        <a:lnTo>
                          <a:pt x="342" y="112"/>
                        </a:lnTo>
                        <a:lnTo>
                          <a:pt x="352" y="143"/>
                        </a:lnTo>
                        <a:lnTo>
                          <a:pt x="355" y="177"/>
                        </a:lnTo>
                        <a:lnTo>
                          <a:pt x="352" y="208"/>
                        </a:lnTo>
                        <a:lnTo>
                          <a:pt x="342" y="240"/>
                        </a:lnTo>
                        <a:lnTo>
                          <a:pt x="328" y="270"/>
                        </a:lnTo>
                        <a:lnTo>
                          <a:pt x="308" y="295"/>
                        </a:lnTo>
                        <a:lnTo>
                          <a:pt x="283" y="318"/>
                        </a:lnTo>
                        <a:lnTo>
                          <a:pt x="257" y="335"/>
                        </a:lnTo>
                        <a:lnTo>
                          <a:pt x="225" y="347"/>
                        </a:lnTo>
                        <a:lnTo>
                          <a:pt x="193" y="353"/>
                        </a:lnTo>
                        <a:lnTo>
                          <a:pt x="162" y="353"/>
                        </a:lnTo>
                        <a:lnTo>
                          <a:pt x="128" y="347"/>
                        </a:lnTo>
                        <a:lnTo>
                          <a:pt x="98" y="335"/>
                        </a:lnTo>
                        <a:lnTo>
                          <a:pt x="70" y="318"/>
                        </a:lnTo>
                        <a:lnTo>
                          <a:pt x="47" y="295"/>
                        </a:lnTo>
                        <a:lnTo>
                          <a:pt x="27" y="270"/>
                        </a:lnTo>
                        <a:lnTo>
                          <a:pt x="12" y="240"/>
                        </a:lnTo>
                        <a:lnTo>
                          <a:pt x="4" y="208"/>
                        </a:lnTo>
                        <a:lnTo>
                          <a:pt x="0" y="177"/>
                        </a:lnTo>
                        <a:close/>
                      </a:path>
                    </a:pathLst>
                  </a:custGeom>
                  <a:solidFill>
                    <a:srgbClr val="FFFF99"/>
                  </a:solidFill>
                  <a:ln w="127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29088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3622" y="3256"/>
                    <a:ext cx="104" cy="2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de-DE" altLang="fr-FR" sz="2400">
                        <a:solidFill>
                          <a:srgbClr val="000000"/>
                        </a:solidFill>
                      </a:rPr>
                      <a:t>2</a:t>
                    </a:r>
                    <a:endParaRPr lang="de-DE" altLang="fr-FR" sz="2400" b="0">
                      <a:latin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29080" name="Line 58"/>
              <p:cNvSpPr>
                <a:spLocks noChangeShapeType="1"/>
              </p:cNvSpPr>
              <p:nvPr/>
            </p:nvSpPr>
            <p:spPr bwMode="auto">
              <a:xfrm rot="10800000">
                <a:off x="2869544" y="6202632"/>
                <a:ext cx="431168" cy="15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9081" name="Text Box 59"/>
              <p:cNvSpPr txBox="1">
                <a:spLocks noChangeArrowheads="1"/>
              </p:cNvSpPr>
              <p:nvPr/>
            </p:nvSpPr>
            <p:spPr bwMode="auto">
              <a:xfrm>
                <a:off x="3361602" y="5999626"/>
                <a:ext cx="913353" cy="473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000" dirty="0">
                    <a:solidFill>
                      <a:srgbClr val="003A7C"/>
                    </a:solidFill>
                    <a:cs typeface="Arial" pitchFamily="34" charset="0"/>
                  </a:rPr>
                  <a:t>60 cm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de-DE" altLang="fr-FR" sz="2000" dirty="0">
                  <a:solidFill>
                    <a:srgbClr val="0033CC"/>
                  </a:solidFill>
                  <a:cs typeface="Arial" pitchFamily="34" charset="0"/>
                </a:endParaRPr>
              </a:p>
            </p:txBody>
          </p:sp>
          <p:sp>
            <p:nvSpPr>
              <p:cNvPr id="129082" name="Line 60"/>
              <p:cNvSpPr>
                <a:spLocks noChangeShapeType="1"/>
              </p:cNvSpPr>
              <p:nvPr/>
            </p:nvSpPr>
            <p:spPr bwMode="auto">
              <a:xfrm rot="5400000">
                <a:off x="2475233" y="6053407"/>
                <a:ext cx="754063" cy="0"/>
              </a:xfrm>
              <a:prstGeom prst="line">
                <a:avLst/>
              </a:prstGeom>
              <a:noFill/>
              <a:ln w="19050" cap="rnd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9083" name="Line 61"/>
              <p:cNvSpPr>
                <a:spLocks noChangeShapeType="1"/>
              </p:cNvSpPr>
              <p:nvPr/>
            </p:nvSpPr>
            <p:spPr bwMode="auto">
              <a:xfrm rot="5400000">
                <a:off x="4351309" y="6071807"/>
                <a:ext cx="754063" cy="0"/>
              </a:xfrm>
              <a:prstGeom prst="line">
                <a:avLst/>
              </a:prstGeom>
              <a:noFill/>
              <a:ln w="19050" cap="rnd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9084" name="Line 62"/>
              <p:cNvSpPr>
                <a:spLocks noChangeShapeType="1"/>
              </p:cNvSpPr>
              <p:nvPr/>
            </p:nvSpPr>
            <p:spPr bwMode="auto">
              <a:xfrm>
                <a:off x="4251916" y="6203214"/>
                <a:ext cx="431168" cy="158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48223" name="Group 63"/>
          <p:cNvGrpSpPr>
            <a:grpSpLocks/>
          </p:cNvGrpSpPr>
          <p:nvPr/>
        </p:nvGrpSpPr>
        <p:grpSpPr bwMode="auto">
          <a:xfrm>
            <a:off x="5166224" y="4158584"/>
            <a:ext cx="249238" cy="603250"/>
            <a:chOff x="3404" y="1863"/>
            <a:chExt cx="157" cy="380"/>
          </a:xfrm>
        </p:grpSpPr>
        <p:sp>
          <p:nvSpPr>
            <p:cNvPr id="129071" name="Freeform 64"/>
            <p:cNvSpPr>
              <a:spLocks/>
            </p:cNvSpPr>
            <p:nvPr/>
          </p:nvSpPr>
          <p:spPr bwMode="auto">
            <a:xfrm>
              <a:off x="3408" y="1920"/>
              <a:ext cx="101" cy="96"/>
            </a:xfrm>
            <a:custGeom>
              <a:avLst/>
              <a:gdLst>
                <a:gd name="T0" fmla="*/ 0 w 201"/>
                <a:gd name="T1" fmla="*/ 0 h 193"/>
                <a:gd name="T2" fmla="*/ 1 w 201"/>
                <a:gd name="T3" fmla="*/ 0 h 193"/>
                <a:gd name="T4" fmla="*/ 1 w 201"/>
                <a:gd name="T5" fmla="*/ 0 h 193"/>
                <a:gd name="T6" fmla="*/ 1 w 201"/>
                <a:gd name="T7" fmla="*/ 0 h 193"/>
                <a:gd name="T8" fmla="*/ 1 w 201"/>
                <a:gd name="T9" fmla="*/ 0 h 193"/>
                <a:gd name="T10" fmla="*/ 1 w 201"/>
                <a:gd name="T11" fmla="*/ 0 h 193"/>
                <a:gd name="T12" fmla="*/ 1 w 201"/>
                <a:gd name="T13" fmla="*/ 0 h 193"/>
                <a:gd name="T14" fmla="*/ 1 w 201"/>
                <a:gd name="T15" fmla="*/ 0 h 193"/>
                <a:gd name="T16" fmla="*/ 1 w 201"/>
                <a:gd name="T17" fmla="*/ 0 h 193"/>
                <a:gd name="T18" fmla="*/ 1 w 201"/>
                <a:gd name="T19" fmla="*/ 0 h 193"/>
                <a:gd name="T20" fmla="*/ 1 w 201"/>
                <a:gd name="T21" fmla="*/ 0 h 193"/>
                <a:gd name="T22" fmla="*/ 1 w 201"/>
                <a:gd name="T23" fmla="*/ 0 h 193"/>
                <a:gd name="T24" fmla="*/ 1 w 201"/>
                <a:gd name="T25" fmla="*/ 0 h 193"/>
                <a:gd name="T26" fmla="*/ 1 w 201"/>
                <a:gd name="T27" fmla="*/ 0 h 193"/>
                <a:gd name="T28" fmla="*/ 1 w 201"/>
                <a:gd name="T29" fmla="*/ 0 h 193"/>
                <a:gd name="T30" fmla="*/ 1 w 201"/>
                <a:gd name="T31" fmla="*/ 0 h 193"/>
                <a:gd name="T32" fmla="*/ 1 w 201"/>
                <a:gd name="T33" fmla="*/ 0 h 193"/>
                <a:gd name="T34" fmla="*/ 1 w 201"/>
                <a:gd name="T35" fmla="*/ 0 h 193"/>
                <a:gd name="T36" fmla="*/ 1 w 201"/>
                <a:gd name="T37" fmla="*/ 0 h 193"/>
                <a:gd name="T38" fmla="*/ 1 w 201"/>
                <a:gd name="T39" fmla="*/ 0 h 193"/>
                <a:gd name="T40" fmla="*/ 1 w 201"/>
                <a:gd name="T41" fmla="*/ 0 h 193"/>
                <a:gd name="T42" fmla="*/ 1 w 201"/>
                <a:gd name="T43" fmla="*/ 0 h 193"/>
                <a:gd name="T44" fmla="*/ 1 w 201"/>
                <a:gd name="T45" fmla="*/ 0 h 193"/>
                <a:gd name="T46" fmla="*/ 1 w 201"/>
                <a:gd name="T47" fmla="*/ 0 h 193"/>
                <a:gd name="T48" fmla="*/ 1 w 201"/>
                <a:gd name="T49" fmla="*/ 0 h 193"/>
                <a:gd name="T50" fmla="*/ 1 w 201"/>
                <a:gd name="T51" fmla="*/ 0 h 193"/>
                <a:gd name="T52" fmla="*/ 0 w 201"/>
                <a:gd name="T53" fmla="*/ 0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" h="193">
                  <a:moveTo>
                    <a:pt x="0" y="97"/>
                  </a:moveTo>
                  <a:lnTo>
                    <a:pt x="3" y="73"/>
                  </a:lnTo>
                  <a:lnTo>
                    <a:pt x="11" y="52"/>
                  </a:lnTo>
                  <a:lnTo>
                    <a:pt x="25" y="33"/>
                  </a:lnTo>
                  <a:lnTo>
                    <a:pt x="43" y="17"/>
                  </a:lnTo>
                  <a:lnTo>
                    <a:pt x="65" y="7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36" y="7"/>
                  </a:lnTo>
                  <a:lnTo>
                    <a:pt x="158" y="17"/>
                  </a:lnTo>
                  <a:lnTo>
                    <a:pt x="176" y="33"/>
                  </a:lnTo>
                  <a:lnTo>
                    <a:pt x="190" y="52"/>
                  </a:lnTo>
                  <a:lnTo>
                    <a:pt x="198" y="73"/>
                  </a:lnTo>
                  <a:lnTo>
                    <a:pt x="201" y="97"/>
                  </a:lnTo>
                  <a:lnTo>
                    <a:pt x="198" y="120"/>
                  </a:lnTo>
                  <a:lnTo>
                    <a:pt x="190" y="142"/>
                  </a:lnTo>
                  <a:lnTo>
                    <a:pt x="176" y="162"/>
                  </a:lnTo>
                  <a:lnTo>
                    <a:pt x="158" y="177"/>
                  </a:lnTo>
                  <a:lnTo>
                    <a:pt x="136" y="188"/>
                  </a:lnTo>
                  <a:lnTo>
                    <a:pt x="113" y="193"/>
                  </a:lnTo>
                  <a:lnTo>
                    <a:pt x="88" y="193"/>
                  </a:lnTo>
                  <a:lnTo>
                    <a:pt x="65" y="188"/>
                  </a:lnTo>
                  <a:lnTo>
                    <a:pt x="43" y="177"/>
                  </a:lnTo>
                  <a:lnTo>
                    <a:pt x="25" y="162"/>
                  </a:lnTo>
                  <a:lnTo>
                    <a:pt x="11" y="142"/>
                  </a:lnTo>
                  <a:lnTo>
                    <a:pt x="3" y="120"/>
                  </a:lnTo>
                  <a:lnTo>
                    <a:pt x="0" y="97"/>
                  </a:lnTo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72" name="Freeform 65"/>
            <p:cNvSpPr>
              <a:spLocks/>
            </p:cNvSpPr>
            <p:nvPr/>
          </p:nvSpPr>
          <p:spPr bwMode="auto">
            <a:xfrm>
              <a:off x="3487" y="1863"/>
              <a:ext cx="72" cy="64"/>
            </a:xfrm>
            <a:custGeom>
              <a:avLst/>
              <a:gdLst>
                <a:gd name="T0" fmla="*/ 0 w 145"/>
                <a:gd name="T1" fmla="*/ 1 h 128"/>
                <a:gd name="T2" fmla="*/ 0 w 145"/>
                <a:gd name="T3" fmla="*/ 0 h 128"/>
                <a:gd name="T4" fmla="*/ 0 w 145"/>
                <a:gd name="T5" fmla="*/ 1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128">
                  <a:moveTo>
                    <a:pt x="0" y="128"/>
                  </a:moveTo>
                  <a:lnTo>
                    <a:pt x="78" y="0"/>
                  </a:lnTo>
                  <a:lnTo>
                    <a:pt x="145" y="37"/>
                  </a:lnTo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73" name="Line 66"/>
            <p:cNvSpPr>
              <a:spLocks noChangeShapeType="1"/>
            </p:cNvSpPr>
            <p:nvPr/>
          </p:nvSpPr>
          <p:spPr bwMode="auto">
            <a:xfrm>
              <a:off x="3482" y="2182"/>
              <a:ext cx="79" cy="1"/>
            </a:xfrm>
            <a:prstGeom prst="line">
              <a:avLst/>
            </a:prstGeom>
            <a:noFill/>
            <a:ln w="349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74" name="Freeform 67"/>
            <p:cNvSpPr>
              <a:spLocks/>
            </p:cNvSpPr>
            <p:nvPr/>
          </p:nvSpPr>
          <p:spPr bwMode="auto">
            <a:xfrm>
              <a:off x="3404" y="2122"/>
              <a:ext cx="78" cy="120"/>
            </a:xfrm>
            <a:custGeom>
              <a:avLst/>
              <a:gdLst>
                <a:gd name="T0" fmla="*/ 0 w 157"/>
                <a:gd name="T1" fmla="*/ 0 h 242"/>
                <a:gd name="T2" fmla="*/ 0 w 157"/>
                <a:gd name="T3" fmla="*/ 0 h 242"/>
                <a:gd name="T4" fmla="*/ 0 w 157"/>
                <a:gd name="T5" fmla="*/ 0 h 242"/>
                <a:gd name="T6" fmla="*/ 0 w 157"/>
                <a:gd name="T7" fmla="*/ 0 h 242"/>
                <a:gd name="T8" fmla="*/ 0 w 157"/>
                <a:gd name="T9" fmla="*/ 0 h 242"/>
                <a:gd name="T10" fmla="*/ 0 w 157"/>
                <a:gd name="T11" fmla="*/ 0 h 242"/>
                <a:gd name="T12" fmla="*/ 0 w 157"/>
                <a:gd name="T13" fmla="*/ 0 h 242"/>
                <a:gd name="T14" fmla="*/ 0 w 157"/>
                <a:gd name="T15" fmla="*/ 0 h 242"/>
                <a:gd name="T16" fmla="*/ 0 w 157"/>
                <a:gd name="T17" fmla="*/ 0 h 242"/>
                <a:gd name="T18" fmla="*/ 0 w 157"/>
                <a:gd name="T19" fmla="*/ 0 h 242"/>
                <a:gd name="T20" fmla="*/ 0 w 157"/>
                <a:gd name="T21" fmla="*/ 0 h 242"/>
                <a:gd name="T22" fmla="*/ 0 w 157"/>
                <a:gd name="T23" fmla="*/ 0 h 242"/>
                <a:gd name="T24" fmla="*/ 0 w 157"/>
                <a:gd name="T25" fmla="*/ 0 h 242"/>
                <a:gd name="T26" fmla="*/ 0 w 157"/>
                <a:gd name="T27" fmla="*/ 0 h 242"/>
                <a:gd name="T28" fmla="*/ 0 w 157"/>
                <a:gd name="T29" fmla="*/ 0 h 242"/>
                <a:gd name="T30" fmla="*/ 0 w 157"/>
                <a:gd name="T31" fmla="*/ 0 h 242"/>
                <a:gd name="T32" fmla="*/ 0 w 157"/>
                <a:gd name="T33" fmla="*/ 0 h 2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242">
                  <a:moveTo>
                    <a:pt x="0" y="242"/>
                  </a:moveTo>
                  <a:lnTo>
                    <a:pt x="30" y="242"/>
                  </a:lnTo>
                  <a:lnTo>
                    <a:pt x="59" y="237"/>
                  </a:lnTo>
                  <a:lnTo>
                    <a:pt x="87" y="227"/>
                  </a:lnTo>
                  <a:lnTo>
                    <a:pt x="110" y="212"/>
                  </a:lnTo>
                  <a:lnTo>
                    <a:pt x="130" y="193"/>
                  </a:lnTo>
                  <a:lnTo>
                    <a:pt x="145" y="170"/>
                  </a:lnTo>
                  <a:lnTo>
                    <a:pt x="153" y="147"/>
                  </a:lnTo>
                  <a:lnTo>
                    <a:pt x="157" y="120"/>
                  </a:lnTo>
                  <a:lnTo>
                    <a:pt x="153" y="95"/>
                  </a:lnTo>
                  <a:lnTo>
                    <a:pt x="145" y="72"/>
                  </a:lnTo>
                  <a:lnTo>
                    <a:pt x="130" y="49"/>
                  </a:lnTo>
                  <a:lnTo>
                    <a:pt x="110" y="30"/>
                  </a:lnTo>
                  <a:lnTo>
                    <a:pt x="87" y="15"/>
                  </a:lnTo>
                  <a:lnTo>
                    <a:pt x="59" y="5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75" name="Line 68"/>
            <p:cNvSpPr>
              <a:spLocks noChangeShapeType="1"/>
            </p:cNvSpPr>
            <p:nvPr/>
          </p:nvSpPr>
          <p:spPr bwMode="auto">
            <a:xfrm>
              <a:off x="3492" y="2121"/>
              <a:ext cx="1" cy="122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8229" name="Group 69"/>
          <p:cNvGrpSpPr>
            <a:grpSpLocks/>
          </p:cNvGrpSpPr>
          <p:nvPr/>
        </p:nvGrpSpPr>
        <p:grpSpPr bwMode="auto">
          <a:xfrm>
            <a:off x="4893175" y="4141122"/>
            <a:ext cx="466725" cy="679450"/>
            <a:chOff x="3229" y="1864"/>
            <a:chExt cx="294" cy="428"/>
          </a:xfrm>
        </p:grpSpPr>
        <p:sp>
          <p:nvSpPr>
            <p:cNvPr id="129067" name="Rectangle 70"/>
            <p:cNvSpPr>
              <a:spLocks noChangeArrowheads="1"/>
            </p:cNvSpPr>
            <p:nvPr/>
          </p:nvSpPr>
          <p:spPr bwMode="auto">
            <a:xfrm>
              <a:off x="3229" y="1864"/>
              <a:ext cx="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de-DE" altLang="fr-FR" sz="2400" b="0">
                <a:latin typeface="Times New Roman" pitchFamily="18" charset="0"/>
              </a:endParaRPr>
            </a:p>
          </p:txBody>
        </p:sp>
        <p:grpSp>
          <p:nvGrpSpPr>
            <p:cNvPr id="129068" name="Group 71"/>
            <p:cNvGrpSpPr>
              <a:grpSpLocks/>
            </p:cNvGrpSpPr>
            <p:nvPr/>
          </p:nvGrpSpPr>
          <p:grpSpPr bwMode="auto">
            <a:xfrm>
              <a:off x="3400" y="2092"/>
              <a:ext cx="123" cy="200"/>
              <a:chOff x="3404" y="2082"/>
              <a:chExt cx="123" cy="200"/>
            </a:xfrm>
          </p:grpSpPr>
          <p:sp>
            <p:nvSpPr>
              <p:cNvPr id="129069" name="Line 72"/>
              <p:cNvSpPr>
                <a:spLocks noChangeShapeType="1"/>
              </p:cNvSpPr>
              <p:nvPr/>
            </p:nvSpPr>
            <p:spPr bwMode="auto">
              <a:xfrm>
                <a:off x="3404" y="2082"/>
                <a:ext cx="123" cy="192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9070" name="Line 73"/>
              <p:cNvSpPr>
                <a:spLocks noChangeShapeType="1"/>
              </p:cNvSpPr>
              <p:nvPr/>
            </p:nvSpPr>
            <p:spPr bwMode="auto">
              <a:xfrm flipV="1">
                <a:off x="3404" y="2090"/>
                <a:ext cx="123" cy="192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sp>
        <p:nvSpPr>
          <p:cNvPr id="348236" name="Text Box 76"/>
          <p:cNvSpPr txBox="1">
            <a:spLocks noChangeArrowheads="1"/>
          </p:cNvSpPr>
          <p:nvPr/>
        </p:nvSpPr>
        <p:spPr bwMode="auto">
          <a:xfrm>
            <a:off x="5880599" y="3206085"/>
            <a:ext cx="3348038" cy="1006475"/>
          </a:xfrm>
          <a:prstGeom prst="rect">
            <a:avLst/>
          </a:prstGeom>
          <a:solidFill>
            <a:srgbClr val="FFFF99"/>
          </a:solidFill>
          <a:ln>
            <a:noFill/>
          </a:ln>
          <a:effectLst>
            <a:outerShdw dist="35921" dir="2700000" algn="ctr" rotWithShape="0">
              <a:srgbClr val="0033CC"/>
            </a:outerShdw>
          </a:effec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Zone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dans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laquelle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seules</a:t>
            </a:r>
            <a:endParaRPr lang="de-CH" altLang="fr-FR" sz="2000" dirty="0">
              <a:solidFill>
                <a:srgbClr val="003A7C"/>
              </a:solidFill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des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prises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avec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collerette</a:t>
            </a:r>
            <a:endParaRPr lang="de-CH" altLang="fr-FR" sz="2000" dirty="0">
              <a:solidFill>
                <a:srgbClr val="003A7C"/>
              </a:solidFill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peuvent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être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000" dirty="0" err="1">
                <a:solidFill>
                  <a:srgbClr val="003A7C"/>
                </a:solidFill>
                <a:cs typeface="Arial" pitchFamily="34" charset="0"/>
              </a:rPr>
              <a:t>installées</a:t>
            </a:r>
            <a:endParaRPr lang="de-CH" altLang="fr-FR" sz="2000" dirty="0">
              <a:solidFill>
                <a:srgbClr val="003A7C"/>
              </a:solidFill>
              <a:cs typeface="Arial" pitchFamily="34" charset="0"/>
            </a:endParaRPr>
          </a:p>
        </p:txBody>
      </p:sp>
      <p:grpSp>
        <p:nvGrpSpPr>
          <p:cNvPr id="348237" name="Group 77"/>
          <p:cNvGrpSpPr>
            <a:grpSpLocks/>
          </p:cNvGrpSpPr>
          <p:nvPr/>
        </p:nvGrpSpPr>
        <p:grpSpPr bwMode="auto">
          <a:xfrm>
            <a:off x="5013825" y="4996784"/>
            <a:ext cx="1304925" cy="914400"/>
            <a:chOff x="2448" y="2880"/>
            <a:chExt cx="822" cy="576"/>
          </a:xfrm>
        </p:grpSpPr>
        <p:grpSp>
          <p:nvGrpSpPr>
            <p:cNvPr id="129058" name="Group 78"/>
            <p:cNvGrpSpPr>
              <a:grpSpLocks/>
            </p:cNvGrpSpPr>
            <p:nvPr/>
          </p:nvGrpSpPr>
          <p:grpSpPr bwMode="auto">
            <a:xfrm>
              <a:off x="2448" y="2880"/>
              <a:ext cx="384" cy="576"/>
              <a:chOff x="3232" y="3056"/>
              <a:chExt cx="384" cy="576"/>
            </a:xfrm>
          </p:grpSpPr>
          <p:sp>
            <p:nvSpPr>
              <p:cNvPr id="129062" name="AutoShape 79"/>
              <p:cNvSpPr>
                <a:spLocks noChangeArrowheads="1"/>
              </p:cNvSpPr>
              <p:nvPr/>
            </p:nvSpPr>
            <p:spPr bwMode="auto">
              <a:xfrm>
                <a:off x="3232" y="3056"/>
                <a:ext cx="384" cy="576"/>
              </a:xfrm>
              <a:prstGeom prst="roundRect">
                <a:avLst>
                  <a:gd name="adj" fmla="val 16667"/>
                </a:avLst>
              </a:pr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348240" name="AutoShape 80"/>
              <p:cNvSpPr>
                <a:spLocks noChangeArrowheads="1"/>
              </p:cNvSpPr>
              <p:nvPr/>
            </p:nvSpPr>
            <p:spPr bwMode="auto">
              <a:xfrm>
                <a:off x="3282" y="3498"/>
                <a:ext cx="284" cy="96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endParaRPr lang="fr-CH">
                  <a:latin typeface="Arial" charset="0"/>
                </a:endParaRPr>
              </a:p>
            </p:txBody>
          </p:sp>
          <p:sp>
            <p:nvSpPr>
              <p:cNvPr id="129064" name="Line 81"/>
              <p:cNvSpPr>
                <a:spLocks noChangeShapeType="1"/>
              </p:cNvSpPr>
              <p:nvPr/>
            </p:nvSpPr>
            <p:spPr bwMode="auto">
              <a:xfrm>
                <a:off x="3284" y="3524"/>
                <a:ext cx="278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29065" name="Line 82"/>
              <p:cNvSpPr>
                <a:spLocks noChangeShapeType="1"/>
              </p:cNvSpPr>
              <p:nvPr/>
            </p:nvSpPr>
            <p:spPr bwMode="auto">
              <a:xfrm>
                <a:off x="3282" y="3548"/>
                <a:ext cx="28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29066" name="Line 83"/>
              <p:cNvSpPr>
                <a:spLocks noChangeShapeType="1"/>
              </p:cNvSpPr>
              <p:nvPr/>
            </p:nvSpPr>
            <p:spPr bwMode="auto">
              <a:xfrm>
                <a:off x="3286" y="3574"/>
                <a:ext cx="27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  <p:grpSp>
          <p:nvGrpSpPr>
            <p:cNvPr id="129059" name="Group 84"/>
            <p:cNvGrpSpPr>
              <a:grpSpLocks/>
            </p:cNvGrpSpPr>
            <p:nvPr/>
          </p:nvGrpSpPr>
          <p:grpSpPr bwMode="auto">
            <a:xfrm>
              <a:off x="2832" y="3216"/>
              <a:ext cx="438" cy="60"/>
              <a:chOff x="3504" y="2233"/>
              <a:chExt cx="436" cy="71"/>
            </a:xfrm>
          </p:grpSpPr>
          <p:sp>
            <p:nvSpPr>
              <p:cNvPr id="129060" name="Freeform 85"/>
              <p:cNvSpPr>
                <a:spLocks/>
              </p:cNvSpPr>
              <p:nvPr/>
            </p:nvSpPr>
            <p:spPr bwMode="auto">
              <a:xfrm>
                <a:off x="3504" y="2233"/>
                <a:ext cx="346" cy="71"/>
              </a:xfrm>
              <a:custGeom>
                <a:avLst/>
                <a:gdLst>
                  <a:gd name="T0" fmla="*/ 1 w 590"/>
                  <a:gd name="T1" fmla="*/ 1 h 140"/>
                  <a:gd name="T2" fmla="*/ 1 w 590"/>
                  <a:gd name="T3" fmla="*/ 1 h 140"/>
                  <a:gd name="T4" fmla="*/ 1 w 590"/>
                  <a:gd name="T5" fmla="*/ 1 h 140"/>
                  <a:gd name="T6" fmla="*/ 1 w 590"/>
                  <a:gd name="T7" fmla="*/ 1 h 140"/>
                  <a:gd name="T8" fmla="*/ 1 w 590"/>
                  <a:gd name="T9" fmla="*/ 1 h 140"/>
                  <a:gd name="T10" fmla="*/ 1 w 590"/>
                  <a:gd name="T11" fmla="*/ 1 h 140"/>
                  <a:gd name="T12" fmla="*/ 1 w 590"/>
                  <a:gd name="T13" fmla="*/ 1 h 140"/>
                  <a:gd name="T14" fmla="*/ 1 w 590"/>
                  <a:gd name="T15" fmla="*/ 1 h 140"/>
                  <a:gd name="T16" fmla="*/ 1 w 590"/>
                  <a:gd name="T17" fmla="*/ 1 h 140"/>
                  <a:gd name="T18" fmla="*/ 1 w 590"/>
                  <a:gd name="T19" fmla="*/ 1 h 140"/>
                  <a:gd name="T20" fmla="*/ 1 w 590"/>
                  <a:gd name="T21" fmla="*/ 1 h 140"/>
                  <a:gd name="T22" fmla="*/ 1 w 590"/>
                  <a:gd name="T23" fmla="*/ 1 h 140"/>
                  <a:gd name="T24" fmla="*/ 1 w 590"/>
                  <a:gd name="T25" fmla="*/ 1 h 140"/>
                  <a:gd name="T26" fmla="*/ 1 w 590"/>
                  <a:gd name="T27" fmla="*/ 0 h 140"/>
                  <a:gd name="T28" fmla="*/ 1 w 590"/>
                  <a:gd name="T29" fmla="*/ 1 h 140"/>
                  <a:gd name="T30" fmla="*/ 1 w 590"/>
                  <a:gd name="T31" fmla="*/ 1 h 140"/>
                  <a:gd name="T32" fmla="*/ 1 w 590"/>
                  <a:gd name="T33" fmla="*/ 1 h 140"/>
                  <a:gd name="T34" fmla="*/ 1 w 590"/>
                  <a:gd name="T35" fmla="*/ 1 h 140"/>
                  <a:gd name="T36" fmla="*/ 1 w 590"/>
                  <a:gd name="T37" fmla="*/ 1 h 140"/>
                  <a:gd name="T38" fmla="*/ 1 w 590"/>
                  <a:gd name="T39" fmla="*/ 1 h 140"/>
                  <a:gd name="T40" fmla="*/ 1 w 590"/>
                  <a:gd name="T41" fmla="*/ 1 h 140"/>
                  <a:gd name="T42" fmla="*/ 1 w 590"/>
                  <a:gd name="T43" fmla="*/ 1 h 140"/>
                  <a:gd name="T44" fmla="*/ 1 w 590"/>
                  <a:gd name="T45" fmla="*/ 1 h 140"/>
                  <a:gd name="T46" fmla="*/ 1 w 590"/>
                  <a:gd name="T47" fmla="*/ 1 h 140"/>
                  <a:gd name="T48" fmla="*/ 1 w 590"/>
                  <a:gd name="T49" fmla="*/ 1 h 140"/>
                  <a:gd name="T50" fmla="*/ 1 w 590"/>
                  <a:gd name="T51" fmla="*/ 1 h 140"/>
                  <a:gd name="T52" fmla="*/ 1 w 590"/>
                  <a:gd name="T53" fmla="*/ 1 h 140"/>
                  <a:gd name="T54" fmla="*/ 1 w 590"/>
                  <a:gd name="T55" fmla="*/ 1 h 140"/>
                  <a:gd name="T56" fmla="*/ 1 w 590"/>
                  <a:gd name="T57" fmla="*/ 1 h 140"/>
                  <a:gd name="T58" fmla="*/ 1 w 590"/>
                  <a:gd name="T59" fmla="*/ 1 h 140"/>
                  <a:gd name="T60" fmla="*/ 1 w 590"/>
                  <a:gd name="T61" fmla="*/ 1 h 140"/>
                  <a:gd name="T62" fmla="*/ 1 w 590"/>
                  <a:gd name="T63" fmla="*/ 1 h 140"/>
                  <a:gd name="T64" fmla="*/ 1 w 590"/>
                  <a:gd name="T65" fmla="*/ 1 h 140"/>
                  <a:gd name="T66" fmla="*/ 1 w 590"/>
                  <a:gd name="T67" fmla="*/ 1 h 140"/>
                  <a:gd name="T68" fmla="*/ 1 w 590"/>
                  <a:gd name="T69" fmla="*/ 1 h 140"/>
                  <a:gd name="T70" fmla="*/ 1 w 590"/>
                  <a:gd name="T71" fmla="*/ 1 h 140"/>
                  <a:gd name="T72" fmla="*/ 1 w 590"/>
                  <a:gd name="T73" fmla="*/ 1 h 140"/>
                  <a:gd name="T74" fmla="*/ 1 w 590"/>
                  <a:gd name="T75" fmla="*/ 1 h 140"/>
                  <a:gd name="T76" fmla="*/ 1 w 590"/>
                  <a:gd name="T77" fmla="*/ 1 h 140"/>
                  <a:gd name="T78" fmla="*/ 1 w 590"/>
                  <a:gd name="T79" fmla="*/ 1 h 140"/>
                  <a:gd name="T80" fmla="*/ 1 w 590"/>
                  <a:gd name="T81" fmla="*/ 1 h 140"/>
                  <a:gd name="T82" fmla="*/ 1 w 590"/>
                  <a:gd name="T83" fmla="*/ 1 h 140"/>
                  <a:gd name="T84" fmla="*/ 1 w 590"/>
                  <a:gd name="T85" fmla="*/ 1 h 140"/>
                  <a:gd name="T86" fmla="*/ 1 w 590"/>
                  <a:gd name="T87" fmla="*/ 1 h 140"/>
                  <a:gd name="T88" fmla="*/ 1 w 590"/>
                  <a:gd name="T89" fmla="*/ 1 h 1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0" h="140">
                    <a:moveTo>
                      <a:pt x="0" y="74"/>
                    </a:moveTo>
                    <a:lnTo>
                      <a:pt x="118" y="74"/>
                    </a:lnTo>
                    <a:lnTo>
                      <a:pt x="118" y="72"/>
                    </a:lnTo>
                    <a:lnTo>
                      <a:pt x="120" y="70"/>
                    </a:lnTo>
                    <a:lnTo>
                      <a:pt x="120" y="69"/>
                    </a:lnTo>
                    <a:lnTo>
                      <a:pt x="122" y="67"/>
                    </a:lnTo>
                    <a:lnTo>
                      <a:pt x="123" y="67"/>
                    </a:lnTo>
                    <a:lnTo>
                      <a:pt x="123" y="65"/>
                    </a:lnTo>
                    <a:lnTo>
                      <a:pt x="125" y="64"/>
                    </a:lnTo>
                    <a:lnTo>
                      <a:pt x="127" y="62"/>
                    </a:lnTo>
                    <a:lnTo>
                      <a:pt x="130" y="59"/>
                    </a:lnTo>
                    <a:lnTo>
                      <a:pt x="132" y="55"/>
                    </a:lnTo>
                    <a:lnTo>
                      <a:pt x="135" y="50"/>
                    </a:lnTo>
                    <a:lnTo>
                      <a:pt x="137" y="47"/>
                    </a:lnTo>
                    <a:lnTo>
                      <a:pt x="137" y="42"/>
                    </a:lnTo>
                    <a:lnTo>
                      <a:pt x="138" y="39"/>
                    </a:lnTo>
                    <a:lnTo>
                      <a:pt x="140" y="34"/>
                    </a:lnTo>
                    <a:lnTo>
                      <a:pt x="142" y="30"/>
                    </a:lnTo>
                    <a:lnTo>
                      <a:pt x="142" y="25"/>
                    </a:lnTo>
                    <a:lnTo>
                      <a:pt x="143" y="22"/>
                    </a:lnTo>
                    <a:lnTo>
                      <a:pt x="145" y="19"/>
                    </a:lnTo>
                    <a:lnTo>
                      <a:pt x="147" y="15"/>
                    </a:lnTo>
                    <a:lnTo>
                      <a:pt x="150" y="10"/>
                    </a:lnTo>
                    <a:lnTo>
                      <a:pt x="155" y="7"/>
                    </a:lnTo>
                    <a:lnTo>
                      <a:pt x="162" y="4"/>
                    </a:lnTo>
                    <a:lnTo>
                      <a:pt x="168" y="2"/>
                    </a:lnTo>
                    <a:lnTo>
                      <a:pt x="175" y="0"/>
                    </a:lnTo>
                    <a:lnTo>
                      <a:pt x="183" y="0"/>
                    </a:lnTo>
                    <a:lnTo>
                      <a:pt x="190" y="2"/>
                    </a:lnTo>
                    <a:lnTo>
                      <a:pt x="198" y="4"/>
                    </a:lnTo>
                    <a:lnTo>
                      <a:pt x="207" y="7"/>
                    </a:lnTo>
                    <a:lnTo>
                      <a:pt x="213" y="10"/>
                    </a:lnTo>
                    <a:lnTo>
                      <a:pt x="220" y="14"/>
                    </a:lnTo>
                    <a:lnTo>
                      <a:pt x="227" y="19"/>
                    </a:lnTo>
                    <a:lnTo>
                      <a:pt x="232" y="25"/>
                    </a:lnTo>
                    <a:lnTo>
                      <a:pt x="237" y="30"/>
                    </a:lnTo>
                    <a:lnTo>
                      <a:pt x="240" y="37"/>
                    </a:lnTo>
                    <a:lnTo>
                      <a:pt x="243" y="45"/>
                    </a:lnTo>
                    <a:lnTo>
                      <a:pt x="247" y="52"/>
                    </a:lnTo>
                    <a:lnTo>
                      <a:pt x="248" y="60"/>
                    </a:lnTo>
                    <a:lnTo>
                      <a:pt x="250" y="67"/>
                    </a:lnTo>
                    <a:lnTo>
                      <a:pt x="252" y="75"/>
                    </a:lnTo>
                    <a:lnTo>
                      <a:pt x="253" y="82"/>
                    </a:lnTo>
                    <a:lnTo>
                      <a:pt x="255" y="90"/>
                    </a:lnTo>
                    <a:lnTo>
                      <a:pt x="257" y="97"/>
                    </a:lnTo>
                    <a:lnTo>
                      <a:pt x="258" y="104"/>
                    </a:lnTo>
                    <a:lnTo>
                      <a:pt x="260" y="110"/>
                    </a:lnTo>
                    <a:lnTo>
                      <a:pt x="263" y="117"/>
                    </a:lnTo>
                    <a:lnTo>
                      <a:pt x="265" y="122"/>
                    </a:lnTo>
                    <a:lnTo>
                      <a:pt x="270" y="127"/>
                    </a:lnTo>
                    <a:lnTo>
                      <a:pt x="275" y="132"/>
                    </a:lnTo>
                    <a:lnTo>
                      <a:pt x="282" y="135"/>
                    </a:lnTo>
                    <a:lnTo>
                      <a:pt x="288" y="139"/>
                    </a:lnTo>
                    <a:lnTo>
                      <a:pt x="295" y="140"/>
                    </a:lnTo>
                    <a:lnTo>
                      <a:pt x="302" y="140"/>
                    </a:lnTo>
                    <a:lnTo>
                      <a:pt x="310" y="140"/>
                    </a:lnTo>
                    <a:lnTo>
                      <a:pt x="317" y="139"/>
                    </a:lnTo>
                    <a:lnTo>
                      <a:pt x="325" y="137"/>
                    </a:lnTo>
                    <a:lnTo>
                      <a:pt x="332" y="134"/>
                    </a:lnTo>
                    <a:lnTo>
                      <a:pt x="338" y="130"/>
                    </a:lnTo>
                    <a:lnTo>
                      <a:pt x="345" y="125"/>
                    </a:lnTo>
                    <a:lnTo>
                      <a:pt x="352" y="120"/>
                    </a:lnTo>
                    <a:lnTo>
                      <a:pt x="356" y="114"/>
                    </a:lnTo>
                    <a:lnTo>
                      <a:pt x="360" y="109"/>
                    </a:lnTo>
                    <a:lnTo>
                      <a:pt x="363" y="102"/>
                    </a:lnTo>
                    <a:lnTo>
                      <a:pt x="365" y="97"/>
                    </a:lnTo>
                    <a:lnTo>
                      <a:pt x="368" y="90"/>
                    </a:lnTo>
                    <a:lnTo>
                      <a:pt x="370" y="84"/>
                    </a:lnTo>
                    <a:lnTo>
                      <a:pt x="373" y="77"/>
                    </a:lnTo>
                    <a:lnTo>
                      <a:pt x="375" y="70"/>
                    </a:lnTo>
                    <a:lnTo>
                      <a:pt x="376" y="64"/>
                    </a:lnTo>
                    <a:lnTo>
                      <a:pt x="380" y="57"/>
                    </a:lnTo>
                    <a:lnTo>
                      <a:pt x="381" y="50"/>
                    </a:lnTo>
                    <a:lnTo>
                      <a:pt x="385" y="44"/>
                    </a:lnTo>
                    <a:lnTo>
                      <a:pt x="388" y="39"/>
                    </a:lnTo>
                    <a:lnTo>
                      <a:pt x="391" y="34"/>
                    </a:lnTo>
                    <a:lnTo>
                      <a:pt x="398" y="24"/>
                    </a:lnTo>
                    <a:lnTo>
                      <a:pt x="406" y="17"/>
                    </a:lnTo>
                    <a:lnTo>
                      <a:pt x="416" y="12"/>
                    </a:lnTo>
                    <a:lnTo>
                      <a:pt x="426" y="7"/>
                    </a:lnTo>
                    <a:lnTo>
                      <a:pt x="436" y="5"/>
                    </a:lnTo>
                    <a:lnTo>
                      <a:pt x="446" y="5"/>
                    </a:lnTo>
                    <a:lnTo>
                      <a:pt x="456" y="7"/>
                    </a:lnTo>
                    <a:lnTo>
                      <a:pt x="466" y="12"/>
                    </a:lnTo>
                    <a:lnTo>
                      <a:pt x="475" y="19"/>
                    </a:lnTo>
                    <a:lnTo>
                      <a:pt x="481" y="29"/>
                    </a:lnTo>
                    <a:lnTo>
                      <a:pt x="486" y="40"/>
                    </a:lnTo>
                    <a:lnTo>
                      <a:pt x="490" y="55"/>
                    </a:lnTo>
                    <a:lnTo>
                      <a:pt x="491" y="74"/>
                    </a:lnTo>
                    <a:lnTo>
                      <a:pt x="590" y="74"/>
                    </a:lnTo>
                  </a:path>
                </a:pathLst>
              </a:custGeom>
              <a:noFill/>
              <a:ln w="238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29061" name="Rectangle 86"/>
              <p:cNvSpPr>
                <a:spLocks noChangeArrowheads="1"/>
              </p:cNvSpPr>
              <p:nvPr/>
            </p:nvSpPr>
            <p:spPr bwMode="auto">
              <a:xfrm>
                <a:off x="3848" y="2248"/>
                <a:ext cx="92" cy="41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</p:grpSp>
      <p:grpSp>
        <p:nvGrpSpPr>
          <p:cNvPr id="129043" name="Group 87"/>
          <p:cNvGrpSpPr>
            <a:grpSpLocks/>
          </p:cNvGrpSpPr>
          <p:nvPr/>
        </p:nvGrpSpPr>
        <p:grpSpPr bwMode="auto">
          <a:xfrm>
            <a:off x="6307638" y="5072985"/>
            <a:ext cx="2797175" cy="1012825"/>
            <a:chOff x="3263" y="2928"/>
            <a:chExt cx="1762" cy="638"/>
          </a:xfrm>
        </p:grpSpPr>
        <p:sp>
          <p:nvSpPr>
            <p:cNvPr id="129056" name="Rectangle 88"/>
            <p:cNvSpPr>
              <a:spLocks noChangeArrowheads="1"/>
            </p:cNvSpPr>
            <p:nvPr/>
          </p:nvSpPr>
          <p:spPr bwMode="auto">
            <a:xfrm>
              <a:off x="3263" y="2928"/>
              <a:ext cx="1762" cy="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29057" name="Rectangle 89"/>
            <p:cNvSpPr>
              <a:spLocks noChangeArrowheads="1"/>
            </p:cNvSpPr>
            <p:nvPr/>
          </p:nvSpPr>
          <p:spPr bwMode="auto">
            <a:xfrm>
              <a:off x="3264" y="2928"/>
              <a:ext cx="28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de-DE" altLang="fr-FR" sz="2400" b="0">
                <a:latin typeface="Times New Roman" pitchFamily="18" charset="0"/>
              </a:endParaRPr>
            </a:p>
          </p:txBody>
        </p:sp>
      </p:grpSp>
      <p:grpSp>
        <p:nvGrpSpPr>
          <p:cNvPr id="348250" name="Group 90"/>
          <p:cNvGrpSpPr>
            <a:grpSpLocks/>
          </p:cNvGrpSpPr>
          <p:nvPr/>
        </p:nvGrpSpPr>
        <p:grpSpPr bwMode="auto">
          <a:xfrm>
            <a:off x="6337803" y="5368259"/>
            <a:ext cx="433388" cy="369888"/>
            <a:chOff x="2949" y="3129"/>
            <a:chExt cx="273" cy="233"/>
          </a:xfrm>
        </p:grpSpPr>
        <p:sp>
          <p:nvSpPr>
            <p:cNvPr id="129053" name="Line 91"/>
            <p:cNvSpPr>
              <a:spLocks noChangeShapeType="1"/>
            </p:cNvSpPr>
            <p:nvPr/>
          </p:nvSpPr>
          <p:spPr bwMode="auto">
            <a:xfrm flipV="1">
              <a:off x="3018" y="3260"/>
              <a:ext cx="8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54" name="Freeform 92"/>
            <p:cNvSpPr>
              <a:spLocks/>
            </p:cNvSpPr>
            <p:nvPr/>
          </p:nvSpPr>
          <p:spPr bwMode="auto">
            <a:xfrm>
              <a:off x="2949" y="3209"/>
              <a:ext cx="70" cy="105"/>
            </a:xfrm>
            <a:custGeom>
              <a:avLst/>
              <a:gdLst>
                <a:gd name="T0" fmla="*/ 0 w 118"/>
                <a:gd name="T1" fmla="*/ 1 h 205"/>
                <a:gd name="T2" fmla="*/ 1 w 118"/>
                <a:gd name="T3" fmla="*/ 1 h 205"/>
                <a:gd name="T4" fmla="*/ 1 w 118"/>
                <a:gd name="T5" fmla="*/ 1 h 205"/>
                <a:gd name="T6" fmla="*/ 1 w 118"/>
                <a:gd name="T7" fmla="*/ 1 h 205"/>
                <a:gd name="T8" fmla="*/ 1 w 118"/>
                <a:gd name="T9" fmla="*/ 1 h 205"/>
                <a:gd name="T10" fmla="*/ 1 w 118"/>
                <a:gd name="T11" fmla="*/ 1 h 205"/>
                <a:gd name="T12" fmla="*/ 1 w 118"/>
                <a:gd name="T13" fmla="*/ 1 h 205"/>
                <a:gd name="T14" fmla="*/ 1 w 118"/>
                <a:gd name="T15" fmla="*/ 1 h 205"/>
                <a:gd name="T16" fmla="*/ 1 w 118"/>
                <a:gd name="T17" fmla="*/ 1 h 205"/>
                <a:gd name="T18" fmla="*/ 1 w 118"/>
                <a:gd name="T19" fmla="*/ 1 h 205"/>
                <a:gd name="T20" fmla="*/ 1 w 118"/>
                <a:gd name="T21" fmla="*/ 1 h 205"/>
                <a:gd name="T22" fmla="*/ 1 w 118"/>
                <a:gd name="T23" fmla="*/ 1 h 205"/>
                <a:gd name="T24" fmla="*/ 1 w 118"/>
                <a:gd name="T25" fmla="*/ 1 h 205"/>
                <a:gd name="T26" fmla="*/ 1 w 118"/>
                <a:gd name="T27" fmla="*/ 0 h 205"/>
                <a:gd name="T28" fmla="*/ 0 w 118"/>
                <a:gd name="T29" fmla="*/ 0 h 2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8" h="205">
                  <a:moveTo>
                    <a:pt x="0" y="205"/>
                  </a:moveTo>
                  <a:lnTo>
                    <a:pt x="27" y="203"/>
                  </a:lnTo>
                  <a:lnTo>
                    <a:pt x="52" y="198"/>
                  </a:lnTo>
                  <a:lnTo>
                    <a:pt x="73" y="187"/>
                  </a:lnTo>
                  <a:lnTo>
                    <a:pt x="92" y="170"/>
                  </a:lnTo>
                  <a:lnTo>
                    <a:pt x="107" y="150"/>
                  </a:lnTo>
                  <a:lnTo>
                    <a:pt x="115" y="127"/>
                  </a:lnTo>
                  <a:lnTo>
                    <a:pt x="118" y="102"/>
                  </a:lnTo>
                  <a:lnTo>
                    <a:pt x="115" y="78"/>
                  </a:lnTo>
                  <a:lnTo>
                    <a:pt x="107" y="55"/>
                  </a:lnTo>
                  <a:lnTo>
                    <a:pt x="92" y="35"/>
                  </a:lnTo>
                  <a:lnTo>
                    <a:pt x="73" y="18"/>
                  </a:lnTo>
                  <a:lnTo>
                    <a:pt x="52" y="7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55" name="Text Box 93"/>
            <p:cNvSpPr txBox="1">
              <a:spLocks noChangeArrowheads="1"/>
            </p:cNvSpPr>
            <p:nvPr/>
          </p:nvSpPr>
          <p:spPr bwMode="auto">
            <a:xfrm>
              <a:off x="3106" y="3129"/>
              <a:ext cx="11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de-CH" altLang="fr-FR" sz="18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</p:grpSp>
      <p:grpSp>
        <p:nvGrpSpPr>
          <p:cNvPr id="348254" name="Group 94"/>
          <p:cNvGrpSpPr>
            <a:grpSpLocks/>
          </p:cNvGrpSpPr>
          <p:nvPr/>
        </p:nvGrpSpPr>
        <p:grpSpPr bwMode="auto">
          <a:xfrm>
            <a:off x="3337425" y="2096422"/>
            <a:ext cx="1012825" cy="336550"/>
            <a:chOff x="594" y="440"/>
            <a:chExt cx="638" cy="212"/>
          </a:xfrm>
        </p:grpSpPr>
        <p:sp>
          <p:nvSpPr>
            <p:cNvPr id="129049" name="Freeform 95"/>
            <p:cNvSpPr>
              <a:spLocks/>
            </p:cNvSpPr>
            <p:nvPr/>
          </p:nvSpPr>
          <p:spPr bwMode="auto">
            <a:xfrm>
              <a:off x="594" y="504"/>
              <a:ext cx="196" cy="98"/>
            </a:xfrm>
            <a:custGeom>
              <a:avLst/>
              <a:gdLst>
                <a:gd name="T0" fmla="*/ 0 w 393"/>
                <a:gd name="T1" fmla="*/ 0 h 196"/>
                <a:gd name="T2" fmla="*/ 0 w 393"/>
                <a:gd name="T3" fmla="*/ 1 h 196"/>
                <a:gd name="T4" fmla="*/ 0 w 393"/>
                <a:gd name="T5" fmla="*/ 1 h 196"/>
                <a:gd name="T6" fmla="*/ 0 w 393"/>
                <a:gd name="T7" fmla="*/ 1 h 196"/>
                <a:gd name="T8" fmla="*/ 0 w 393"/>
                <a:gd name="T9" fmla="*/ 1 h 196"/>
                <a:gd name="T10" fmla="*/ 0 w 393"/>
                <a:gd name="T11" fmla="*/ 1 h 196"/>
                <a:gd name="T12" fmla="*/ 0 w 393"/>
                <a:gd name="T13" fmla="*/ 1 h 196"/>
                <a:gd name="T14" fmla="*/ 0 w 393"/>
                <a:gd name="T15" fmla="*/ 1 h 196"/>
                <a:gd name="T16" fmla="*/ 0 w 393"/>
                <a:gd name="T17" fmla="*/ 1 h 196"/>
                <a:gd name="T18" fmla="*/ 0 w 393"/>
                <a:gd name="T19" fmla="*/ 1 h 196"/>
                <a:gd name="T20" fmla="*/ 0 w 393"/>
                <a:gd name="T21" fmla="*/ 1 h 196"/>
                <a:gd name="T22" fmla="*/ 0 w 393"/>
                <a:gd name="T23" fmla="*/ 1 h 196"/>
                <a:gd name="T24" fmla="*/ 0 w 393"/>
                <a:gd name="T25" fmla="*/ 1 h 196"/>
                <a:gd name="T26" fmla="*/ 0 w 393"/>
                <a:gd name="T27" fmla="*/ 1 h 196"/>
                <a:gd name="T28" fmla="*/ 0 w 393"/>
                <a:gd name="T29" fmla="*/ 1 h 196"/>
                <a:gd name="T30" fmla="*/ 0 w 393"/>
                <a:gd name="T31" fmla="*/ 1 h 196"/>
                <a:gd name="T32" fmla="*/ 0 w 393"/>
                <a:gd name="T33" fmla="*/ 1 h 196"/>
                <a:gd name="T34" fmla="*/ 0 w 393"/>
                <a:gd name="T35" fmla="*/ 1 h 196"/>
                <a:gd name="T36" fmla="*/ 0 w 393"/>
                <a:gd name="T37" fmla="*/ 0 h 196"/>
                <a:gd name="T38" fmla="*/ 0 w 393"/>
                <a:gd name="T39" fmla="*/ 0 h 1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3" h="196">
                  <a:moveTo>
                    <a:pt x="393" y="0"/>
                  </a:moveTo>
                  <a:lnTo>
                    <a:pt x="390" y="35"/>
                  </a:lnTo>
                  <a:lnTo>
                    <a:pt x="382" y="68"/>
                  </a:lnTo>
                  <a:lnTo>
                    <a:pt x="367" y="98"/>
                  </a:lnTo>
                  <a:lnTo>
                    <a:pt x="348" y="126"/>
                  </a:lnTo>
                  <a:lnTo>
                    <a:pt x="323" y="151"/>
                  </a:lnTo>
                  <a:lnTo>
                    <a:pt x="295" y="170"/>
                  </a:lnTo>
                  <a:lnTo>
                    <a:pt x="265" y="185"/>
                  </a:lnTo>
                  <a:lnTo>
                    <a:pt x="232" y="193"/>
                  </a:lnTo>
                  <a:lnTo>
                    <a:pt x="197" y="196"/>
                  </a:lnTo>
                  <a:lnTo>
                    <a:pt x="163" y="193"/>
                  </a:lnTo>
                  <a:lnTo>
                    <a:pt x="130" y="185"/>
                  </a:lnTo>
                  <a:lnTo>
                    <a:pt x="98" y="170"/>
                  </a:lnTo>
                  <a:lnTo>
                    <a:pt x="70" y="151"/>
                  </a:lnTo>
                  <a:lnTo>
                    <a:pt x="47" y="126"/>
                  </a:lnTo>
                  <a:lnTo>
                    <a:pt x="27" y="98"/>
                  </a:lnTo>
                  <a:lnTo>
                    <a:pt x="12" y="68"/>
                  </a:lnTo>
                  <a:lnTo>
                    <a:pt x="4" y="35"/>
                  </a:lnTo>
                  <a:lnTo>
                    <a:pt x="0" y="0"/>
                  </a:lnTo>
                  <a:lnTo>
                    <a:pt x="393" y="0"/>
                  </a:lnTo>
                </a:path>
              </a:pathLst>
            </a:custGeom>
            <a:solidFill>
              <a:srgbClr val="FFFF66">
                <a:alpha val="50195"/>
              </a:srgbClr>
            </a:solidFill>
            <a:ln w="238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29050" name="Line 96"/>
            <p:cNvSpPr>
              <a:spLocks noChangeShapeType="1"/>
            </p:cNvSpPr>
            <p:nvPr/>
          </p:nvSpPr>
          <p:spPr bwMode="auto">
            <a:xfrm flipV="1">
              <a:off x="624" y="504"/>
              <a:ext cx="68" cy="6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51" name="Line 97"/>
            <p:cNvSpPr>
              <a:spLocks noChangeShapeType="1"/>
            </p:cNvSpPr>
            <p:nvPr/>
          </p:nvSpPr>
          <p:spPr bwMode="auto">
            <a:xfrm flipH="1" flipV="1">
              <a:off x="692" y="504"/>
              <a:ext cx="68" cy="6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9052" name="Text Box 98"/>
            <p:cNvSpPr txBox="1">
              <a:spLocks noChangeArrowheads="1"/>
            </p:cNvSpPr>
            <p:nvPr/>
          </p:nvSpPr>
          <p:spPr bwMode="auto">
            <a:xfrm>
              <a:off x="782" y="440"/>
              <a:ext cx="45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230 V</a:t>
              </a:r>
              <a:endParaRPr lang="de-DE" altLang="fr-FR" sz="2400" dirty="0">
                <a:solidFill>
                  <a:srgbClr val="003A7C"/>
                </a:solidFill>
                <a:cs typeface="Arial" pitchFamily="34" charset="0"/>
              </a:endParaRPr>
            </a:p>
          </p:txBody>
        </p:sp>
      </p:grpSp>
      <p:grpSp>
        <p:nvGrpSpPr>
          <p:cNvPr id="5" name="Groupe 4"/>
          <p:cNvGrpSpPr/>
          <p:nvPr/>
        </p:nvGrpSpPr>
        <p:grpSpPr>
          <a:xfrm>
            <a:off x="5874434" y="6098509"/>
            <a:ext cx="3356135" cy="758032"/>
            <a:chOff x="4746809" y="5673725"/>
            <a:chExt cx="3356135" cy="758032"/>
          </a:xfrm>
        </p:grpSpPr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rot="5400000">
              <a:off x="7725912" y="6050757"/>
              <a:ext cx="754063" cy="0"/>
            </a:xfrm>
            <a:prstGeom prst="line">
              <a:avLst/>
            </a:prstGeom>
            <a:noFill/>
            <a:ln w="19050" cap="rnd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2" name="Groupe 1"/>
            <p:cNvGrpSpPr/>
            <p:nvPr/>
          </p:nvGrpSpPr>
          <p:grpSpPr>
            <a:xfrm>
              <a:off x="4746809" y="5958682"/>
              <a:ext cx="3345563" cy="473075"/>
              <a:chOff x="4784133" y="5958682"/>
              <a:chExt cx="3345563" cy="473075"/>
            </a:xfrm>
          </p:grpSpPr>
          <p:sp>
            <p:nvSpPr>
              <p:cNvPr id="98" name="Line 58"/>
              <p:cNvSpPr>
                <a:spLocks noChangeShapeType="1"/>
              </p:cNvSpPr>
              <p:nvPr/>
            </p:nvSpPr>
            <p:spPr bwMode="auto">
              <a:xfrm rot="10800000" flipV="1">
                <a:off x="4784133" y="6172198"/>
                <a:ext cx="1251130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99" name="Text Box 59"/>
              <p:cNvSpPr txBox="1">
                <a:spLocks noChangeArrowheads="1"/>
              </p:cNvSpPr>
              <p:nvPr/>
            </p:nvSpPr>
            <p:spPr bwMode="auto">
              <a:xfrm>
                <a:off x="6078024" y="5958682"/>
                <a:ext cx="913353" cy="473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000" dirty="0">
                    <a:solidFill>
                      <a:srgbClr val="FF0000">
                        <a:alpha val="70000"/>
                      </a:srgbClr>
                    </a:solidFill>
                    <a:cs typeface="Arial" pitchFamily="34" charset="0"/>
                  </a:rPr>
                  <a:t>2.4 m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de-DE" altLang="fr-FR" sz="2000" dirty="0">
                  <a:solidFill>
                    <a:srgbClr val="0033CC"/>
                  </a:solidFill>
                  <a:cs typeface="Arial" pitchFamily="34" charset="0"/>
                </a:endParaRPr>
              </a:p>
            </p:txBody>
          </p:sp>
          <p:sp>
            <p:nvSpPr>
              <p:cNvPr id="102" name="Line 62"/>
              <p:cNvSpPr>
                <a:spLocks noChangeShapeType="1"/>
              </p:cNvSpPr>
              <p:nvPr/>
            </p:nvSpPr>
            <p:spPr bwMode="auto">
              <a:xfrm flipV="1">
                <a:off x="6876896" y="6172200"/>
                <a:ext cx="1252800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10" name="Groupe 9"/>
          <p:cNvGrpSpPr/>
          <p:nvPr/>
        </p:nvGrpSpPr>
        <p:grpSpPr>
          <a:xfrm>
            <a:off x="5874432" y="3212976"/>
            <a:ext cx="3365500" cy="1011238"/>
            <a:chOff x="4746808" y="2781300"/>
            <a:chExt cx="3365500" cy="1011238"/>
          </a:xfrm>
        </p:grpSpPr>
        <p:cxnSp>
          <p:nvCxnSpPr>
            <p:cNvPr id="7" name="Connecteur droit 6"/>
            <p:cNvCxnSpPr/>
            <p:nvPr/>
          </p:nvCxnSpPr>
          <p:spPr bwMode="auto">
            <a:xfrm>
              <a:off x="4746808" y="2781300"/>
              <a:ext cx="3354205" cy="1006475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9" name="Connecteur droit 108"/>
            <p:cNvCxnSpPr/>
            <p:nvPr/>
          </p:nvCxnSpPr>
          <p:spPr bwMode="auto">
            <a:xfrm flipV="1">
              <a:off x="4748925" y="2801938"/>
              <a:ext cx="3363383" cy="99060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" name="ZoneTexte 8"/>
          <p:cNvSpPr txBox="1"/>
          <p:nvPr/>
        </p:nvSpPr>
        <p:spPr>
          <a:xfrm>
            <a:off x="5905223" y="4462523"/>
            <a:ext cx="3288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CH" sz="1600" dirty="0">
                <a:solidFill>
                  <a:srgbClr val="FF0000">
                    <a:alpha val="70000"/>
                  </a:srgbClr>
                </a:solidFill>
              </a:rPr>
              <a:t>Ne concerne que les installations antérieures à 2017</a:t>
            </a:r>
          </a:p>
        </p:txBody>
      </p:sp>
      <p:sp>
        <p:nvSpPr>
          <p:cNvPr id="6" name="Titre 5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DE" altLang="fr-FR" dirty="0" err="1"/>
              <a:t>Choix</a:t>
            </a:r>
            <a:r>
              <a:rPr lang="de-DE" altLang="fr-FR" dirty="0"/>
              <a:t> du </a:t>
            </a:r>
            <a:r>
              <a:rPr lang="de-DE" altLang="fr-FR" dirty="0" err="1"/>
              <a:t>matériel</a:t>
            </a:r>
            <a:r>
              <a:rPr lang="de-DE" altLang="fr-FR" dirty="0"/>
              <a:t> </a:t>
            </a:r>
            <a:r>
              <a:rPr lang="de-DE" altLang="fr-FR" dirty="0" err="1"/>
              <a:t>électrique</a:t>
            </a:r>
            <a:r>
              <a:rPr lang="de-DE" altLang="fr-FR" dirty="0"/>
              <a:t/>
            </a:r>
            <a:br>
              <a:rPr lang="de-DE" altLang="fr-FR" dirty="0"/>
            </a:br>
            <a:r>
              <a:rPr lang="de-DE" altLang="fr-FR" dirty="0"/>
              <a:t>en </a:t>
            </a:r>
            <a:r>
              <a:rPr lang="de-DE" altLang="fr-FR" dirty="0" err="1"/>
              <a:t>fonction</a:t>
            </a:r>
            <a:r>
              <a:rPr lang="de-DE" altLang="fr-FR" dirty="0"/>
              <a:t> des </a:t>
            </a:r>
            <a:r>
              <a:rPr lang="de-DE" altLang="fr-FR" dirty="0" err="1"/>
              <a:t>zones</a:t>
            </a:r>
            <a:endParaRPr lang="fr-CH" dirty="0"/>
          </a:p>
        </p:txBody>
      </p:sp>
      <p:sp>
        <p:nvSpPr>
          <p:cNvPr id="110" name="Rectangle 2"/>
          <p:cNvSpPr txBox="1">
            <a:spLocks noChangeArrowheads="1"/>
          </p:cNvSpPr>
          <p:nvPr/>
        </p:nvSpPr>
        <p:spPr bwMode="auto">
          <a:xfrm>
            <a:off x="479425" y="1462696"/>
            <a:ext cx="1440111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07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8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48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" dur="500"/>
                                        <p:tgtEl>
                                          <p:spTgt spid="348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8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9" dur="500"/>
                                        <p:tgtEl>
                                          <p:spTgt spid="348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1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43" dur="500"/>
                                        <p:tgtEl>
                                          <p:spTgt spid="348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8" dur="500"/>
                                        <p:tgtEl>
                                          <p:spTgt spid="348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348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1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57" dur="500"/>
                                        <p:tgtEl>
                                          <p:spTgt spid="348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348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48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48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348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348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348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162" grpId="0" animBg="1" autoUpdateAnimBg="0"/>
      <p:bldP spid="348163" grpId="0" animBg="1" autoUpdateAnimBg="0"/>
      <p:bldP spid="348164" grpId="0" animBg="1"/>
      <p:bldP spid="348165" grpId="0" animBg="1"/>
      <p:bldP spid="348236" grpId="0" animBg="1" autoUpdateAnimBg="0"/>
      <p:bldP spid="9" grpId="0"/>
      <p:bldP spid="6" grpId="0" animBg="1"/>
      <p:bldP spid="110" grpId="0" animBg="1" autoUpdateAnimBg="0"/>
      <p:bldP spid="107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51" name="Group 2"/>
          <p:cNvGrpSpPr>
            <a:grpSpLocks/>
          </p:cNvGrpSpPr>
          <p:nvPr/>
        </p:nvGrpSpPr>
        <p:grpSpPr bwMode="auto">
          <a:xfrm>
            <a:off x="2675734" y="2335897"/>
            <a:ext cx="1976049" cy="3635480"/>
            <a:chOff x="864" y="768"/>
            <a:chExt cx="1387" cy="2928"/>
          </a:xfrm>
        </p:grpSpPr>
        <p:grpSp>
          <p:nvGrpSpPr>
            <p:cNvPr id="135559" name="Group 3"/>
            <p:cNvGrpSpPr>
              <a:grpSpLocks/>
            </p:cNvGrpSpPr>
            <p:nvPr/>
          </p:nvGrpSpPr>
          <p:grpSpPr bwMode="auto">
            <a:xfrm>
              <a:off x="864" y="768"/>
              <a:ext cx="1387" cy="2928"/>
              <a:chOff x="864" y="768"/>
              <a:chExt cx="1387" cy="2928"/>
            </a:xfrm>
          </p:grpSpPr>
          <p:grpSp>
            <p:nvGrpSpPr>
              <p:cNvPr id="135563" name="Group 4"/>
              <p:cNvGrpSpPr>
                <a:grpSpLocks/>
              </p:cNvGrpSpPr>
              <p:nvPr/>
            </p:nvGrpSpPr>
            <p:grpSpPr bwMode="auto">
              <a:xfrm>
                <a:off x="866" y="768"/>
                <a:ext cx="1385" cy="2928"/>
                <a:chOff x="866" y="768"/>
                <a:chExt cx="1385" cy="2928"/>
              </a:xfrm>
            </p:grpSpPr>
            <p:sp>
              <p:nvSpPr>
                <p:cNvPr id="135604" name="Rectangle 5" descr="Gepunktetes Gitternetz"/>
                <p:cNvSpPr>
                  <a:spLocks noChangeArrowheads="1"/>
                </p:cNvSpPr>
                <p:nvPr/>
              </p:nvSpPr>
              <p:spPr bwMode="auto">
                <a:xfrm>
                  <a:off x="866" y="768"/>
                  <a:ext cx="1385" cy="2928"/>
                </a:xfrm>
                <a:prstGeom prst="rect">
                  <a:avLst/>
                </a:prstGeom>
                <a:pattFill prst="dotGrid">
                  <a:fgClr>
                    <a:schemeClr val="folHlink"/>
                  </a:fgClr>
                  <a:bgClr>
                    <a:srgbClr val="CCECFF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605" name="Freeform 6"/>
                <p:cNvSpPr>
                  <a:spLocks/>
                </p:cNvSpPr>
                <p:nvPr/>
              </p:nvSpPr>
              <p:spPr bwMode="auto">
                <a:xfrm>
                  <a:off x="998" y="2615"/>
                  <a:ext cx="1133" cy="622"/>
                </a:xfrm>
                <a:custGeom>
                  <a:avLst/>
                  <a:gdLst>
                    <a:gd name="T0" fmla="*/ 0 w 780"/>
                    <a:gd name="T1" fmla="*/ 0 h 428"/>
                    <a:gd name="T2" fmla="*/ 2147483647 w 780"/>
                    <a:gd name="T3" fmla="*/ 2147483647 h 428"/>
                    <a:gd name="T4" fmla="*/ 2147483647 w 780"/>
                    <a:gd name="T5" fmla="*/ 2147483647 h 428"/>
                    <a:gd name="T6" fmla="*/ 2147483647 w 780"/>
                    <a:gd name="T7" fmla="*/ 2147483647 h 428"/>
                    <a:gd name="T8" fmla="*/ 2147483647 w 780"/>
                    <a:gd name="T9" fmla="*/ 0 h 428"/>
                    <a:gd name="T10" fmla="*/ 0 w 780"/>
                    <a:gd name="T11" fmla="*/ 0 h 4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80" h="428">
                      <a:moveTo>
                        <a:pt x="0" y="0"/>
                      </a:moveTo>
                      <a:lnTo>
                        <a:pt x="108" y="364"/>
                      </a:lnTo>
                      <a:lnTo>
                        <a:pt x="140" y="412"/>
                      </a:lnTo>
                      <a:lnTo>
                        <a:pt x="640" y="428"/>
                      </a:lnTo>
                      <a:lnTo>
                        <a:pt x="78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FFFF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35564" name="Group 7"/>
              <p:cNvGrpSpPr>
                <a:grpSpLocks/>
              </p:cNvGrpSpPr>
              <p:nvPr/>
            </p:nvGrpSpPr>
            <p:grpSpPr bwMode="auto">
              <a:xfrm>
                <a:off x="864" y="2058"/>
                <a:ext cx="293" cy="279"/>
                <a:chOff x="864" y="2058"/>
                <a:chExt cx="293" cy="279"/>
              </a:xfrm>
            </p:grpSpPr>
            <p:sp>
              <p:nvSpPr>
                <p:cNvPr id="135565" name="Freeform 8"/>
                <p:cNvSpPr>
                  <a:spLocks/>
                </p:cNvSpPr>
                <p:nvPr/>
              </p:nvSpPr>
              <p:spPr bwMode="auto">
                <a:xfrm>
                  <a:off x="1105" y="2165"/>
                  <a:ext cx="47" cy="84"/>
                </a:xfrm>
                <a:custGeom>
                  <a:avLst/>
                  <a:gdLst>
                    <a:gd name="T0" fmla="*/ 5 w 52"/>
                    <a:gd name="T1" fmla="*/ 0 h 153"/>
                    <a:gd name="T2" fmla="*/ 5 w 52"/>
                    <a:gd name="T3" fmla="*/ 1 h 153"/>
                    <a:gd name="T4" fmla="*/ 5 w 52"/>
                    <a:gd name="T5" fmla="*/ 1 h 153"/>
                    <a:gd name="T6" fmla="*/ 5 w 52"/>
                    <a:gd name="T7" fmla="*/ 1 h 153"/>
                    <a:gd name="T8" fmla="*/ 5 w 52"/>
                    <a:gd name="T9" fmla="*/ 1 h 153"/>
                    <a:gd name="T10" fmla="*/ 5 w 52"/>
                    <a:gd name="T11" fmla="*/ 1 h 153"/>
                    <a:gd name="T12" fmla="*/ 5 w 52"/>
                    <a:gd name="T13" fmla="*/ 1 h 153"/>
                    <a:gd name="T14" fmla="*/ 5 w 52"/>
                    <a:gd name="T15" fmla="*/ 1 h 153"/>
                    <a:gd name="T16" fmla="*/ 5 w 52"/>
                    <a:gd name="T17" fmla="*/ 1 h 153"/>
                    <a:gd name="T18" fmla="*/ 5 w 52"/>
                    <a:gd name="T19" fmla="*/ 1 h 153"/>
                    <a:gd name="T20" fmla="*/ 2 w 52"/>
                    <a:gd name="T21" fmla="*/ 1 h 153"/>
                    <a:gd name="T22" fmla="*/ 0 w 52"/>
                    <a:gd name="T23" fmla="*/ 1 h 153"/>
                    <a:gd name="T24" fmla="*/ 2 w 52"/>
                    <a:gd name="T25" fmla="*/ 1 h 153"/>
                    <a:gd name="T26" fmla="*/ 5 w 52"/>
                    <a:gd name="T27" fmla="*/ 1 h 153"/>
                    <a:gd name="T28" fmla="*/ 5 w 52"/>
                    <a:gd name="T29" fmla="*/ 1 h 153"/>
                    <a:gd name="T30" fmla="*/ 5 w 52"/>
                    <a:gd name="T31" fmla="*/ 1 h 153"/>
                    <a:gd name="T32" fmla="*/ 5 w 52"/>
                    <a:gd name="T33" fmla="*/ 0 h 15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52" h="153">
                      <a:moveTo>
                        <a:pt x="27" y="0"/>
                      </a:moveTo>
                      <a:lnTo>
                        <a:pt x="32" y="28"/>
                      </a:lnTo>
                      <a:lnTo>
                        <a:pt x="38" y="55"/>
                      </a:lnTo>
                      <a:lnTo>
                        <a:pt x="45" y="80"/>
                      </a:lnTo>
                      <a:lnTo>
                        <a:pt x="50" y="103"/>
                      </a:lnTo>
                      <a:lnTo>
                        <a:pt x="52" y="123"/>
                      </a:lnTo>
                      <a:lnTo>
                        <a:pt x="50" y="138"/>
                      </a:lnTo>
                      <a:lnTo>
                        <a:pt x="42" y="148"/>
                      </a:lnTo>
                      <a:lnTo>
                        <a:pt x="25" y="153"/>
                      </a:lnTo>
                      <a:lnTo>
                        <a:pt x="10" y="150"/>
                      </a:lnTo>
                      <a:lnTo>
                        <a:pt x="2" y="138"/>
                      </a:lnTo>
                      <a:lnTo>
                        <a:pt x="0" y="121"/>
                      </a:lnTo>
                      <a:lnTo>
                        <a:pt x="2" y="100"/>
                      </a:lnTo>
                      <a:lnTo>
                        <a:pt x="7" y="75"/>
                      </a:lnTo>
                      <a:lnTo>
                        <a:pt x="13" y="48"/>
                      </a:lnTo>
                      <a:lnTo>
                        <a:pt x="2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66" name="Freeform 9"/>
                <p:cNvSpPr>
                  <a:spLocks/>
                </p:cNvSpPr>
                <p:nvPr/>
              </p:nvSpPr>
              <p:spPr bwMode="auto">
                <a:xfrm>
                  <a:off x="964" y="2077"/>
                  <a:ext cx="27" cy="13"/>
                </a:xfrm>
                <a:custGeom>
                  <a:avLst/>
                  <a:gdLst>
                    <a:gd name="T0" fmla="*/ 1 w 48"/>
                    <a:gd name="T1" fmla="*/ 3 h 15"/>
                    <a:gd name="T2" fmla="*/ 0 w 48"/>
                    <a:gd name="T3" fmla="*/ 3 h 15"/>
                    <a:gd name="T4" fmla="*/ 0 w 48"/>
                    <a:gd name="T5" fmla="*/ 0 h 15"/>
                    <a:gd name="T6" fmla="*/ 1 w 48"/>
                    <a:gd name="T7" fmla="*/ 0 h 15"/>
                    <a:gd name="T8" fmla="*/ 1 w 48"/>
                    <a:gd name="T9" fmla="*/ 2 h 15"/>
                    <a:gd name="T10" fmla="*/ 1 w 48"/>
                    <a:gd name="T11" fmla="*/ 3 h 15"/>
                    <a:gd name="T12" fmla="*/ 1 w 48"/>
                    <a:gd name="T13" fmla="*/ 3 h 15"/>
                    <a:gd name="T14" fmla="*/ 1 w 48"/>
                    <a:gd name="T15" fmla="*/ 3 h 15"/>
                    <a:gd name="T16" fmla="*/ 1 w 48"/>
                    <a:gd name="T17" fmla="*/ 3 h 15"/>
                    <a:gd name="T18" fmla="*/ 1 w 48"/>
                    <a:gd name="T19" fmla="*/ 3 h 15"/>
                    <a:gd name="T20" fmla="*/ 1 w 48"/>
                    <a:gd name="T21" fmla="*/ 3 h 15"/>
                    <a:gd name="T22" fmla="*/ 1 w 48"/>
                    <a:gd name="T23" fmla="*/ 3 h 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8" h="15">
                      <a:moveTo>
                        <a:pt x="42" y="15"/>
                      </a:move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42" y="0"/>
                      </a:lnTo>
                      <a:lnTo>
                        <a:pt x="45" y="2"/>
                      </a:lnTo>
                      <a:lnTo>
                        <a:pt x="47" y="3"/>
                      </a:lnTo>
                      <a:lnTo>
                        <a:pt x="48" y="5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7" y="13"/>
                      </a:lnTo>
                      <a:lnTo>
                        <a:pt x="45" y="15"/>
                      </a:lnTo>
                      <a:lnTo>
                        <a:pt x="42" y="15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67" name="Freeform 10"/>
                <p:cNvSpPr>
                  <a:spLocks/>
                </p:cNvSpPr>
                <p:nvPr/>
              </p:nvSpPr>
              <p:spPr bwMode="auto">
                <a:xfrm>
                  <a:off x="923" y="2080"/>
                  <a:ext cx="31" cy="13"/>
                </a:xfrm>
                <a:custGeom>
                  <a:avLst/>
                  <a:gdLst>
                    <a:gd name="T0" fmla="*/ 1 w 53"/>
                    <a:gd name="T1" fmla="*/ 3 h 15"/>
                    <a:gd name="T2" fmla="*/ 0 w 53"/>
                    <a:gd name="T3" fmla="*/ 3 h 15"/>
                    <a:gd name="T4" fmla="*/ 0 w 53"/>
                    <a:gd name="T5" fmla="*/ 0 h 15"/>
                    <a:gd name="T6" fmla="*/ 1 w 53"/>
                    <a:gd name="T7" fmla="*/ 0 h 15"/>
                    <a:gd name="T8" fmla="*/ 1 w 53"/>
                    <a:gd name="T9" fmla="*/ 0 h 15"/>
                    <a:gd name="T10" fmla="*/ 1 w 53"/>
                    <a:gd name="T11" fmla="*/ 2 h 15"/>
                    <a:gd name="T12" fmla="*/ 1 w 53"/>
                    <a:gd name="T13" fmla="*/ 3 h 15"/>
                    <a:gd name="T14" fmla="*/ 1 w 53"/>
                    <a:gd name="T15" fmla="*/ 3 h 15"/>
                    <a:gd name="T16" fmla="*/ 1 w 53"/>
                    <a:gd name="T17" fmla="*/ 3 h 15"/>
                    <a:gd name="T18" fmla="*/ 1 w 53"/>
                    <a:gd name="T19" fmla="*/ 3 h 15"/>
                    <a:gd name="T20" fmla="*/ 1 w 53"/>
                    <a:gd name="T21" fmla="*/ 3 h 15"/>
                    <a:gd name="T22" fmla="*/ 1 w 53"/>
                    <a:gd name="T23" fmla="*/ 3 h 1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3" h="15">
                      <a:moveTo>
                        <a:pt x="47" y="15"/>
                      </a:move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47" y="0"/>
                      </a:lnTo>
                      <a:lnTo>
                        <a:pt x="50" y="0"/>
                      </a:lnTo>
                      <a:lnTo>
                        <a:pt x="52" y="2"/>
                      </a:lnTo>
                      <a:lnTo>
                        <a:pt x="53" y="5"/>
                      </a:lnTo>
                      <a:lnTo>
                        <a:pt x="53" y="7"/>
                      </a:lnTo>
                      <a:lnTo>
                        <a:pt x="53" y="10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68" name="Freeform 11"/>
                <p:cNvSpPr>
                  <a:spLocks/>
                </p:cNvSpPr>
                <p:nvPr/>
              </p:nvSpPr>
              <p:spPr bwMode="auto">
                <a:xfrm>
                  <a:off x="973" y="2072"/>
                  <a:ext cx="184" cy="110"/>
                </a:xfrm>
                <a:custGeom>
                  <a:avLst/>
                  <a:gdLst>
                    <a:gd name="T0" fmla="*/ 0 w 215"/>
                    <a:gd name="T1" fmla="*/ 2 h 140"/>
                    <a:gd name="T2" fmla="*/ 0 w 215"/>
                    <a:gd name="T3" fmla="*/ 2 h 140"/>
                    <a:gd name="T4" fmla="*/ 3 w 215"/>
                    <a:gd name="T5" fmla="*/ 2 h 140"/>
                    <a:gd name="T6" fmla="*/ 3 w 215"/>
                    <a:gd name="T7" fmla="*/ 2 h 140"/>
                    <a:gd name="T8" fmla="*/ 3 w 215"/>
                    <a:gd name="T9" fmla="*/ 2 h 140"/>
                    <a:gd name="T10" fmla="*/ 3 w 215"/>
                    <a:gd name="T11" fmla="*/ 2 h 140"/>
                    <a:gd name="T12" fmla="*/ 3 w 215"/>
                    <a:gd name="T13" fmla="*/ 2 h 140"/>
                    <a:gd name="T14" fmla="*/ 3 w 215"/>
                    <a:gd name="T15" fmla="*/ 2 h 140"/>
                    <a:gd name="T16" fmla="*/ 3 w 215"/>
                    <a:gd name="T17" fmla="*/ 2 h 140"/>
                    <a:gd name="T18" fmla="*/ 3 w 215"/>
                    <a:gd name="T19" fmla="*/ 2 h 140"/>
                    <a:gd name="T20" fmla="*/ 3 w 215"/>
                    <a:gd name="T21" fmla="*/ 2 h 140"/>
                    <a:gd name="T22" fmla="*/ 3 w 215"/>
                    <a:gd name="T23" fmla="*/ 2 h 140"/>
                    <a:gd name="T24" fmla="*/ 3 w 215"/>
                    <a:gd name="T25" fmla="*/ 2 h 140"/>
                    <a:gd name="T26" fmla="*/ 3 w 215"/>
                    <a:gd name="T27" fmla="*/ 2 h 140"/>
                    <a:gd name="T28" fmla="*/ 3 w 215"/>
                    <a:gd name="T29" fmla="*/ 2 h 140"/>
                    <a:gd name="T30" fmla="*/ 3 w 215"/>
                    <a:gd name="T31" fmla="*/ 2 h 140"/>
                    <a:gd name="T32" fmla="*/ 3 w 215"/>
                    <a:gd name="T33" fmla="*/ 2 h 140"/>
                    <a:gd name="T34" fmla="*/ 3 w 215"/>
                    <a:gd name="T35" fmla="*/ 2 h 140"/>
                    <a:gd name="T36" fmla="*/ 3 w 215"/>
                    <a:gd name="T37" fmla="*/ 2 h 140"/>
                    <a:gd name="T38" fmla="*/ 3 w 215"/>
                    <a:gd name="T39" fmla="*/ 2 h 140"/>
                    <a:gd name="T40" fmla="*/ 3 w 215"/>
                    <a:gd name="T41" fmla="*/ 2 h 140"/>
                    <a:gd name="T42" fmla="*/ 3 w 215"/>
                    <a:gd name="T43" fmla="*/ 2 h 140"/>
                    <a:gd name="T44" fmla="*/ 3 w 215"/>
                    <a:gd name="T45" fmla="*/ 2 h 140"/>
                    <a:gd name="T46" fmla="*/ 3 w 215"/>
                    <a:gd name="T47" fmla="*/ 2 h 140"/>
                    <a:gd name="T48" fmla="*/ 3 w 215"/>
                    <a:gd name="T49" fmla="*/ 2 h 140"/>
                    <a:gd name="T50" fmla="*/ 3 w 215"/>
                    <a:gd name="T51" fmla="*/ 2 h 140"/>
                    <a:gd name="T52" fmla="*/ 3 w 215"/>
                    <a:gd name="T53" fmla="*/ 2 h 140"/>
                    <a:gd name="T54" fmla="*/ 3 w 215"/>
                    <a:gd name="T55" fmla="*/ 0 h 140"/>
                    <a:gd name="T56" fmla="*/ 3 w 215"/>
                    <a:gd name="T57" fmla="*/ 0 h 140"/>
                    <a:gd name="T58" fmla="*/ 3 w 215"/>
                    <a:gd name="T59" fmla="*/ 2 h 140"/>
                    <a:gd name="T60" fmla="*/ 3 w 215"/>
                    <a:gd name="T61" fmla="*/ 2 h 140"/>
                    <a:gd name="T62" fmla="*/ 3 w 215"/>
                    <a:gd name="T63" fmla="*/ 2 h 140"/>
                    <a:gd name="T64" fmla="*/ 3 w 215"/>
                    <a:gd name="T65" fmla="*/ 2 h 140"/>
                    <a:gd name="T66" fmla="*/ 3 w 215"/>
                    <a:gd name="T67" fmla="*/ 2 h 140"/>
                    <a:gd name="T68" fmla="*/ 3 w 215"/>
                    <a:gd name="T69" fmla="*/ 2 h 140"/>
                    <a:gd name="T70" fmla="*/ 3 w 215"/>
                    <a:gd name="T71" fmla="*/ 2 h 140"/>
                    <a:gd name="T72" fmla="*/ 3 w 215"/>
                    <a:gd name="T73" fmla="*/ 2 h 140"/>
                    <a:gd name="T74" fmla="*/ 3 w 215"/>
                    <a:gd name="T75" fmla="*/ 2 h 140"/>
                    <a:gd name="T76" fmla="*/ 3 w 215"/>
                    <a:gd name="T77" fmla="*/ 2 h 140"/>
                    <a:gd name="T78" fmla="*/ 3 w 215"/>
                    <a:gd name="T79" fmla="*/ 2 h 14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215" h="140">
                      <a:moveTo>
                        <a:pt x="0" y="73"/>
                      </a:moveTo>
                      <a:lnTo>
                        <a:pt x="0" y="90"/>
                      </a:lnTo>
                      <a:lnTo>
                        <a:pt x="0" y="108"/>
                      </a:lnTo>
                      <a:lnTo>
                        <a:pt x="0" y="127"/>
                      </a:lnTo>
                      <a:lnTo>
                        <a:pt x="0" y="140"/>
                      </a:lnTo>
                      <a:lnTo>
                        <a:pt x="6" y="133"/>
                      </a:lnTo>
                      <a:lnTo>
                        <a:pt x="13" y="127"/>
                      </a:lnTo>
                      <a:lnTo>
                        <a:pt x="18" y="120"/>
                      </a:lnTo>
                      <a:lnTo>
                        <a:pt x="25" y="113"/>
                      </a:lnTo>
                      <a:lnTo>
                        <a:pt x="31" y="108"/>
                      </a:lnTo>
                      <a:lnTo>
                        <a:pt x="36" y="102"/>
                      </a:lnTo>
                      <a:lnTo>
                        <a:pt x="40" y="97"/>
                      </a:lnTo>
                      <a:lnTo>
                        <a:pt x="45" y="93"/>
                      </a:lnTo>
                      <a:lnTo>
                        <a:pt x="50" y="88"/>
                      </a:lnTo>
                      <a:lnTo>
                        <a:pt x="56" y="82"/>
                      </a:lnTo>
                      <a:lnTo>
                        <a:pt x="61" y="77"/>
                      </a:lnTo>
                      <a:lnTo>
                        <a:pt x="70" y="70"/>
                      </a:lnTo>
                      <a:lnTo>
                        <a:pt x="76" y="63"/>
                      </a:lnTo>
                      <a:lnTo>
                        <a:pt x="83" y="58"/>
                      </a:lnTo>
                      <a:lnTo>
                        <a:pt x="90" y="55"/>
                      </a:lnTo>
                      <a:lnTo>
                        <a:pt x="95" y="52"/>
                      </a:lnTo>
                      <a:lnTo>
                        <a:pt x="100" y="52"/>
                      </a:lnTo>
                      <a:lnTo>
                        <a:pt x="103" y="50"/>
                      </a:lnTo>
                      <a:lnTo>
                        <a:pt x="108" y="47"/>
                      </a:lnTo>
                      <a:lnTo>
                        <a:pt x="113" y="45"/>
                      </a:lnTo>
                      <a:lnTo>
                        <a:pt x="118" y="45"/>
                      </a:lnTo>
                      <a:lnTo>
                        <a:pt x="121" y="43"/>
                      </a:lnTo>
                      <a:lnTo>
                        <a:pt x="125" y="42"/>
                      </a:lnTo>
                      <a:lnTo>
                        <a:pt x="130" y="42"/>
                      </a:lnTo>
                      <a:lnTo>
                        <a:pt x="133" y="42"/>
                      </a:lnTo>
                      <a:lnTo>
                        <a:pt x="136" y="40"/>
                      </a:lnTo>
                      <a:lnTo>
                        <a:pt x="141" y="40"/>
                      </a:lnTo>
                      <a:lnTo>
                        <a:pt x="145" y="40"/>
                      </a:lnTo>
                      <a:lnTo>
                        <a:pt x="148" y="42"/>
                      </a:lnTo>
                      <a:lnTo>
                        <a:pt x="153" y="45"/>
                      </a:lnTo>
                      <a:lnTo>
                        <a:pt x="155" y="50"/>
                      </a:lnTo>
                      <a:lnTo>
                        <a:pt x="156" y="57"/>
                      </a:lnTo>
                      <a:lnTo>
                        <a:pt x="163" y="57"/>
                      </a:lnTo>
                      <a:lnTo>
                        <a:pt x="171" y="57"/>
                      </a:lnTo>
                      <a:lnTo>
                        <a:pt x="180" y="57"/>
                      </a:lnTo>
                      <a:lnTo>
                        <a:pt x="186" y="57"/>
                      </a:lnTo>
                      <a:lnTo>
                        <a:pt x="195" y="57"/>
                      </a:lnTo>
                      <a:lnTo>
                        <a:pt x="203" y="57"/>
                      </a:lnTo>
                      <a:lnTo>
                        <a:pt x="210" y="57"/>
                      </a:lnTo>
                      <a:lnTo>
                        <a:pt x="215" y="57"/>
                      </a:lnTo>
                      <a:lnTo>
                        <a:pt x="215" y="45"/>
                      </a:lnTo>
                      <a:lnTo>
                        <a:pt x="213" y="35"/>
                      </a:lnTo>
                      <a:lnTo>
                        <a:pt x="210" y="27"/>
                      </a:lnTo>
                      <a:lnTo>
                        <a:pt x="205" y="18"/>
                      </a:lnTo>
                      <a:lnTo>
                        <a:pt x="201" y="15"/>
                      </a:lnTo>
                      <a:lnTo>
                        <a:pt x="198" y="13"/>
                      </a:lnTo>
                      <a:lnTo>
                        <a:pt x="193" y="8"/>
                      </a:lnTo>
                      <a:lnTo>
                        <a:pt x="188" y="7"/>
                      </a:lnTo>
                      <a:lnTo>
                        <a:pt x="183" y="3"/>
                      </a:lnTo>
                      <a:lnTo>
                        <a:pt x="178" y="2"/>
                      </a:lnTo>
                      <a:lnTo>
                        <a:pt x="171" y="0"/>
                      </a:lnTo>
                      <a:lnTo>
                        <a:pt x="165" y="0"/>
                      </a:lnTo>
                      <a:lnTo>
                        <a:pt x="156" y="0"/>
                      </a:lnTo>
                      <a:lnTo>
                        <a:pt x="148" y="0"/>
                      </a:lnTo>
                      <a:lnTo>
                        <a:pt x="141" y="2"/>
                      </a:lnTo>
                      <a:lnTo>
                        <a:pt x="133" y="2"/>
                      </a:lnTo>
                      <a:lnTo>
                        <a:pt x="125" y="3"/>
                      </a:lnTo>
                      <a:lnTo>
                        <a:pt x="118" y="5"/>
                      </a:lnTo>
                      <a:lnTo>
                        <a:pt x="110" y="7"/>
                      </a:lnTo>
                      <a:lnTo>
                        <a:pt x="101" y="8"/>
                      </a:lnTo>
                      <a:lnTo>
                        <a:pt x="95" y="12"/>
                      </a:lnTo>
                      <a:lnTo>
                        <a:pt x="86" y="17"/>
                      </a:lnTo>
                      <a:lnTo>
                        <a:pt x="76" y="22"/>
                      </a:lnTo>
                      <a:lnTo>
                        <a:pt x="68" y="27"/>
                      </a:lnTo>
                      <a:lnTo>
                        <a:pt x="58" y="33"/>
                      </a:lnTo>
                      <a:lnTo>
                        <a:pt x="50" y="40"/>
                      </a:lnTo>
                      <a:lnTo>
                        <a:pt x="41" y="45"/>
                      </a:lnTo>
                      <a:lnTo>
                        <a:pt x="35" y="50"/>
                      </a:lnTo>
                      <a:lnTo>
                        <a:pt x="30" y="53"/>
                      </a:lnTo>
                      <a:lnTo>
                        <a:pt x="25" y="57"/>
                      </a:lnTo>
                      <a:lnTo>
                        <a:pt x="20" y="58"/>
                      </a:lnTo>
                      <a:lnTo>
                        <a:pt x="16" y="62"/>
                      </a:lnTo>
                      <a:lnTo>
                        <a:pt x="13" y="63"/>
                      </a:lnTo>
                      <a:lnTo>
                        <a:pt x="8" y="67"/>
                      </a:lnTo>
                      <a:lnTo>
                        <a:pt x="3" y="70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69" name="Rectangle 12"/>
                <p:cNvSpPr>
                  <a:spLocks noChangeArrowheads="1"/>
                </p:cNvSpPr>
                <p:nvPr/>
              </p:nvSpPr>
              <p:spPr bwMode="auto">
                <a:xfrm>
                  <a:off x="1114" y="2116"/>
                  <a:ext cx="30" cy="13"/>
                </a:xfrm>
                <a:prstGeom prst="rect">
                  <a:avLst/>
                </a:prstGeom>
                <a:solidFill>
                  <a:schemeClr val="accent6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570" name="Rectangle 13"/>
                <p:cNvSpPr>
                  <a:spLocks noChangeArrowheads="1"/>
                </p:cNvSpPr>
                <p:nvPr/>
              </p:nvSpPr>
              <p:spPr bwMode="auto">
                <a:xfrm>
                  <a:off x="941" y="2156"/>
                  <a:ext cx="32" cy="47"/>
                </a:xfrm>
                <a:prstGeom prst="rect">
                  <a:avLst/>
                </a:prstGeom>
                <a:solidFill>
                  <a:schemeClr val="accent6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571" name="Rectangle 14"/>
                <p:cNvSpPr>
                  <a:spLocks noChangeArrowheads="1"/>
                </p:cNvSpPr>
                <p:nvPr/>
              </p:nvSpPr>
              <p:spPr bwMode="auto">
                <a:xfrm>
                  <a:off x="945" y="2101"/>
                  <a:ext cx="26" cy="28"/>
                </a:xfrm>
                <a:prstGeom prst="rect">
                  <a:avLst/>
                </a:prstGeom>
                <a:solidFill>
                  <a:schemeClr val="accent6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572" name="Rectangle 15"/>
                <p:cNvSpPr>
                  <a:spLocks noChangeArrowheads="1"/>
                </p:cNvSpPr>
                <p:nvPr/>
              </p:nvSpPr>
              <p:spPr bwMode="auto">
                <a:xfrm>
                  <a:off x="941" y="2124"/>
                  <a:ext cx="34" cy="24"/>
                </a:xfrm>
                <a:prstGeom prst="rect">
                  <a:avLst/>
                </a:prstGeom>
                <a:solidFill>
                  <a:schemeClr val="accent6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573" name="Freeform 16"/>
                <p:cNvSpPr>
                  <a:spLocks/>
                </p:cNvSpPr>
                <p:nvPr/>
              </p:nvSpPr>
              <p:spPr bwMode="auto">
                <a:xfrm>
                  <a:off x="972" y="2124"/>
                  <a:ext cx="5" cy="24"/>
                </a:xfrm>
                <a:custGeom>
                  <a:avLst/>
                  <a:gdLst>
                    <a:gd name="T0" fmla="*/ 3 w 6"/>
                    <a:gd name="T1" fmla="*/ 2 h 32"/>
                    <a:gd name="T2" fmla="*/ 0 w 6"/>
                    <a:gd name="T3" fmla="*/ 2 h 32"/>
                    <a:gd name="T4" fmla="*/ 0 w 6"/>
                    <a:gd name="T5" fmla="*/ 2 h 32"/>
                    <a:gd name="T6" fmla="*/ 3 w 6"/>
                    <a:gd name="T7" fmla="*/ 2 h 32"/>
                    <a:gd name="T8" fmla="*/ 3 w 6"/>
                    <a:gd name="T9" fmla="*/ 2 h 32"/>
                    <a:gd name="T10" fmla="*/ 3 w 6"/>
                    <a:gd name="T11" fmla="*/ 0 h 32"/>
                    <a:gd name="T12" fmla="*/ 3 w 6"/>
                    <a:gd name="T13" fmla="*/ 2 h 32"/>
                    <a:gd name="T14" fmla="*/ 3 w 6"/>
                    <a:gd name="T15" fmla="*/ 0 h 32"/>
                    <a:gd name="T16" fmla="*/ 3 w 6"/>
                    <a:gd name="T17" fmla="*/ 0 h 32"/>
                    <a:gd name="T18" fmla="*/ 1 w 6"/>
                    <a:gd name="T19" fmla="*/ 0 h 32"/>
                    <a:gd name="T20" fmla="*/ 0 w 6"/>
                    <a:gd name="T21" fmla="*/ 2 h 32"/>
                    <a:gd name="T22" fmla="*/ 3 w 6"/>
                    <a:gd name="T23" fmla="*/ 2 h 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" h="32">
                      <a:moveTo>
                        <a:pt x="3" y="5"/>
                      </a:moveTo>
                      <a:lnTo>
                        <a:pt x="0" y="2"/>
                      </a:lnTo>
                      <a:lnTo>
                        <a:pt x="0" y="32"/>
                      </a:lnTo>
                      <a:lnTo>
                        <a:pt x="6" y="3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74" name="Freeform 17"/>
                <p:cNvSpPr>
                  <a:spLocks/>
                </p:cNvSpPr>
                <p:nvPr/>
              </p:nvSpPr>
              <p:spPr bwMode="auto">
                <a:xfrm>
                  <a:off x="939" y="2124"/>
                  <a:ext cx="36" cy="4"/>
                </a:xfrm>
                <a:custGeom>
                  <a:avLst/>
                  <a:gdLst>
                    <a:gd name="T0" fmla="*/ 1 w 63"/>
                    <a:gd name="T1" fmla="*/ 2 h 5"/>
                    <a:gd name="T2" fmla="*/ 1 w 63"/>
                    <a:gd name="T3" fmla="*/ 2 h 5"/>
                    <a:gd name="T4" fmla="*/ 1 w 63"/>
                    <a:gd name="T5" fmla="*/ 2 h 5"/>
                    <a:gd name="T6" fmla="*/ 1 w 63"/>
                    <a:gd name="T7" fmla="*/ 0 h 5"/>
                    <a:gd name="T8" fmla="*/ 1 w 63"/>
                    <a:gd name="T9" fmla="*/ 0 h 5"/>
                    <a:gd name="T10" fmla="*/ 0 w 63"/>
                    <a:gd name="T11" fmla="*/ 2 h 5"/>
                    <a:gd name="T12" fmla="*/ 1 w 63"/>
                    <a:gd name="T13" fmla="*/ 0 h 5"/>
                    <a:gd name="T14" fmla="*/ 0 w 63"/>
                    <a:gd name="T15" fmla="*/ 0 h 5"/>
                    <a:gd name="T16" fmla="*/ 0 w 63"/>
                    <a:gd name="T17" fmla="*/ 2 h 5"/>
                    <a:gd name="T18" fmla="*/ 0 w 63"/>
                    <a:gd name="T19" fmla="*/ 2 h 5"/>
                    <a:gd name="T20" fmla="*/ 1 w 63"/>
                    <a:gd name="T21" fmla="*/ 2 h 5"/>
                    <a:gd name="T22" fmla="*/ 1 w 63"/>
                    <a:gd name="T23" fmla="*/ 2 h 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3" h="5">
                      <a:moveTo>
                        <a:pt x="5" y="2"/>
                      </a:moveTo>
                      <a:lnTo>
                        <a:pt x="3" y="5"/>
                      </a:lnTo>
                      <a:lnTo>
                        <a:pt x="63" y="5"/>
                      </a:lnTo>
                      <a:lnTo>
                        <a:pt x="63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75" name="Freeform 18"/>
                <p:cNvSpPr>
                  <a:spLocks/>
                </p:cNvSpPr>
                <p:nvPr/>
              </p:nvSpPr>
              <p:spPr bwMode="auto">
                <a:xfrm>
                  <a:off x="939" y="2124"/>
                  <a:ext cx="2" cy="27"/>
                </a:xfrm>
                <a:custGeom>
                  <a:avLst/>
                  <a:gdLst>
                    <a:gd name="T0" fmla="*/ 0 w 5"/>
                    <a:gd name="T1" fmla="*/ 2 h 33"/>
                    <a:gd name="T2" fmla="*/ 0 w 5"/>
                    <a:gd name="T3" fmla="*/ 2 h 33"/>
                    <a:gd name="T4" fmla="*/ 0 w 5"/>
                    <a:gd name="T5" fmla="*/ 0 h 33"/>
                    <a:gd name="T6" fmla="*/ 0 w 5"/>
                    <a:gd name="T7" fmla="*/ 0 h 33"/>
                    <a:gd name="T8" fmla="*/ 0 w 5"/>
                    <a:gd name="T9" fmla="*/ 2 h 33"/>
                    <a:gd name="T10" fmla="*/ 0 w 5"/>
                    <a:gd name="T11" fmla="*/ 2 h 33"/>
                    <a:gd name="T12" fmla="*/ 0 w 5"/>
                    <a:gd name="T13" fmla="*/ 2 h 33"/>
                    <a:gd name="T14" fmla="*/ 0 w 5"/>
                    <a:gd name="T15" fmla="*/ 2 h 33"/>
                    <a:gd name="T16" fmla="*/ 0 w 5"/>
                    <a:gd name="T17" fmla="*/ 2 h 33"/>
                    <a:gd name="T18" fmla="*/ 0 w 5"/>
                    <a:gd name="T19" fmla="*/ 2 h 33"/>
                    <a:gd name="T20" fmla="*/ 0 w 5"/>
                    <a:gd name="T21" fmla="*/ 2 h 33"/>
                    <a:gd name="T22" fmla="*/ 0 w 5"/>
                    <a:gd name="T23" fmla="*/ 2 h 3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" h="33">
                      <a:moveTo>
                        <a:pt x="3" y="27"/>
                      </a:moveTo>
                      <a:lnTo>
                        <a:pt x="5" y="30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3" y="33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3" y="33"/>
                      </a:lnTo>
                      <a:lnTo>
                        <a:pt x="5" y="32"/>
                      </a:lnTo>
                      <a:lnTo>
                        <a:pt x="5" y="3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76" name="Freeform 19"/>
                <p:cNvSpPr>
                  <a:spLocks/>
                </p:cNvSpPr>
                <p:nvPr/>
              </p:nvSpPr>
              <p:spPr bwMode="auto">
                <a:xfrm>
                  <a:off x="941" y="2146"/>
                  <a:ext cx="36" cy="5"/>
                </a:xfrm>
                <a:custGeom>
                  <a:avLst/>
                  <a:gdLst>
                    <a:gd name="T0" fmla="*/ 1 w 63"/>
                    <a:gd name="T1" fmla="*/ 3 h 6"/>
                    <a:gd name="T2" fmla="*/ 1 w 63"/>
                    <a:gd name="T3" fmla="*/ 0 h 6"/>
                    <a:gd name="T4" fmla="*/ 0 w 63"/>
                    <a:gd name="T5" fmla="*/ 0 h 6"/>
                    <a:gd name="T6" fmla="*/ 0 w 63"/>
                    <a:gd name="T7" fmla="*/ 3 h 6"/>
                    <a:gd name="T8" fmla="*/ 1 w 63"/>
                    <a:gd name="T9" fmla="*/ 3 h 6"/>
                    <a:gd name="T10" fmla="*/ 1 w 63"/>
                    <a:gd name="T11" fmla="*/ 3 h 6"/>
                    <a:gd name="T12" fmla="*/ 1 w 63"/>
                    <a:gd name="T13" fmla="*/ 3 h 6"/>
                    <a:gd name="T14" fmla="*/ 1 w 63"/>
                    <a:gd name="T15" fmla="*/ 3 h 6"/>
                    <a:gd name="T16" fmla="*/ 1 w 63"/>
                    <a:gd name="T17" fmla="*/ 3 h 6"/>
                    <a:gd name="T18" fmla="*/ 1 w 63"/>
                    <a:gd name="T19" fmla="*/ 1 h 6"/>
                    <a:gd name="T20" fmla="*/ 1 w 63"/>
                    <a:gd name="T21" fmla="*/ 0 h 6"/>
                    <a:gd name="T22" fmla="*/ 1 w 63"/>
                    <a:gd name="T23" fmla="*/ 3 h 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3" h="6">
                      <a:moveTo>
                        <a:pt x="57" y="3"/>
                      </a:moveTo>
                      <a:lnTo>
                        <a:pt x="6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60" y="6"/>
                      </a:lnTo>
                      <a:lnTo>
                        <a:pt x="63" y="3"/>
                      </a:lnTo>
                      <a:lnTo>
                        <a:pt x="60" y="6"/>
                      </a:lnTo>
                      <a:lnTo>
                        <a:pt x="63" y="5"/>
                      </a:lnTo>
                      <a:lnTo>
                        <a:pt x="63" y="3"/>
                      </a:lnTo>
                      <a:lnTo>
                        <a:pt x="63" y="1"/>
                      </a:lnTo>
                      <a:lnTo>
                        <a:pt x="60" y="0"/>
                      </a:lnTo>
                      <a:lnTo>
                        <a:pt x="57" y="3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77" name="Freeform 20"/>
                <p:cNvSpPr>
                  <a:spLocks/>
                </p:cNvSpPr>
                <p:nvPr/>
              </p:nvSpPr>
              <p:spPr bwMode="auto">
                <a:xfrm>
                  <a:off x="898" y="2061"/>
                  <a:ext cx="34" cy="47"/>
                </a:xfrm>
                <a:custGeom>
                  <a:avLst/>
                  <a:gdLst>
                    <a:gd name="T0" fmla="*/ 1 w 56"/>
                    <a:gd name="T1" fmla="*/ 2 h 60"/>
                    <a:gd name="T2" fmla="*/ 1 w 56"/>
                    <a:gd name="T3" fmla="*/ 2 h 60"/>
                    <a:gd name="T4" fmla="*/ 1 w 56"/>
                    <a:gd name="T5" fmla="*/ 2 h 60"/>
                    <a:gd name="T6" fmla="*/ 1 w 56"/>
                    <a:gd name="T7" fmla="*/ 2 h 60"/>
                    <a:gd name="T8" fmla="*/ 1 w 56"/>
                    <a:gd name="T9" fmla="*/ 2 h 60"/>
                    <a:gd name="T10" fmla="*/ 1 w 56"/>
                    <a:gd name="T11" fmla="*/ 2 h 60"/>
                    <a:gd name="T12" fmla="*/ 1 w 56"/>
                    <a:gd name="T13" fmla="*/ 2 h 60"/>
                    <a:gd name="T14" fmla="*/ 1 w 56"/>
                    <a:gd name="T15" fmla="*/ 2 h 60"/>
                    <a:gd name="T16" fmla="*/ 1 w 56"/>
                    <a:gd name="T17" fmla="*/ 2 h 60"/>
                    <a:gd name="T18" fmla="*/ 1 w 56"/>
                    <a:gd name="T19" fmla="*/ 2 h 60"/>
                    <a:gd name="T20" fmla="*/ 1 w 56"/>
                    <a:gd name="T21" fmla="*/ 2 h 60"/>
                    <a:gd name="T22" fmla="*/ 1 w 56"/>
                    <a:gd name="T23" fmla="*/ 2 h 60"/>
                    <a:gd name="T24" fmla="*/ 1 w 56"/>
                    <a:gd name="T25" fmla="*/ 2 h 60"/>
                    <a:gd name="T26" fmla="*/ 1 w 56"/>
                    <a:gd name="T27" fmla="*/ 2 h 60"/>
                    <a:gd name="T28" fmla="*/ 1 w 56"/>
                    <a:gd name="T29" fmla="*/ 2 h 60"/>
                    <a:gd name="T30" fmla="*/ 1 w 56"/>
                    <a:gd name="T31" fmla="*/ 2 h 60"/>
                    <a:gd name="T32" fmla="*/ 1 w 56"/>
                    <a:gd name="T33" fmla="*/ 0 h 60"/>
                    <a:gd name="T34" fmla="*/ 1 w 56"/>
                    <a:gd name="T35" fmla="*/ 2 h 60"/>
                    <a:gd name="T36" fmla="*/ 1 w 56"/>
                    <a:gd name="T37" fmla="*/ 2 h 60"/>
                    <a:gd name="T38" fmla="*/ 1 w 56"/>
                    <a:gd name="T39" fmla="*/ 2 h 60"/>
                    <a:gd name="T40" fmla="*/ 1 w 56"/>
                    <a:gd name="T41" fmla="*/ 2 h 60"/>
                    <a:gd name="T42" fmla="*/ 1 w 56"/>
                    <a:gd name="T43" fmla="*/ 2 h 60"/>
                    <a:gd name="T44" fmla="*/ 1 w 56"/>
                    <a:gd name="T45" fmla="*/ 2 h 60"/>
                    <a:gd name="T46" fmla="*/ 0 w 56"/>
                    <a:gd name="T47" fmla="*/ 2 h 60"/>
                    <a:gd name="T48" fmla="*/ 0 w 56"/>
                    <a:gd name="T49" fmla="*/ 2 h 60"/>
                    <a:gd name="T50" fmla="*/ 0 w 56"/>
                    <a:gd name="T51" fmla="*/ 2 h 60"/>
                    <a:gd name="T52" fmla="*/ 1 w 56"/>
                    <a:gd name="T53" fmla="*/ 2 h 60"/>
                    <a:gd name="T54" fmla="*/ 1 w 56"/>
                    <a:gd name="T55" fmla="*/ 2 h 60"/>
                    <a:gd name="T56" fmla="*/ 1 w 56"/>
                    <a:gd name="T57" fmla="*/ 2 h 60"/>
                    <a:gd name="T58" fmla="*/ 1 w 56"/>
                    <a:gd name="T59" fmla="*/ 2 h 60"/>
                    <a:gd name="T60" fmla="*/ 1 w 56"/>
                    <a:gd name="T61" fmla="*/ 2 h 60"/>
                    <a:gd name="T62" fmla="*/ 1 w 56"/>
                    <a:gd name="T63" fmla="*/ 2 h 60"/>
                    <a:gd name="T64" fmla="*/ 1 w 56"/>
                    <a:gd name="T65" fmla="*/ 2 h 6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56" h="60">
                      <a:moveTo>
                        <a:pt x="28" y="60"/>
                      </a:moveTo>
                      <a:lnTo>
                        <a:pt x="35" y="58"/>
                      </a:lnTo>
                      <a:lnTo>
                        <a:pt x="40" y="57"/>
                      </a:lnTo>
                      <a:lnTo>
                        <a:pt x="45" y="55"/>
                      </a:lnTo>
                      <a:lnTo>
                        <a:pt x="48" y="50"/>
                      </a:lnTo>
                      <a:lnTo>
                        <a:pt x="51" y="47"/>
                      </a:lnTo>
                      <a:lnTo>
                        <a:pt x="55" y="42"/>
                      </a:lnTo>
                      <a:lnTo>
                        <a:pt x="56" y="37"/>
                      </a:lnTo>
                      <a:lnTo>
                        <a:pt x="56" y="30"/>
                      </a:lnTo>
                      <a:lnTo>
                        <a:pt x="56" y="25"/>
                      </a:lnTo>
                      <a:lnTo>
                        <a:pt x="55" y="18"/>
                      </a:lnTo>
                      <a:lnTo>
                        <a:pt x="51" y="13"/>
                      </a:lnTo>
                      <a:lnTo>
                        <a:pt x="48" y="10"/>
                      </a:lnTo>
                      <a:lnTo>
                        <a:pt x="45" y="7"/>
                      </a:lnTo>
                      <a:lnTo>
                        <a:pt x="40" y="3"/>
                      </a:lnTo>
                      <a:lnTo>
                        <a:pt x="35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6" y="3"/>
                      </a:lnTo>
                      <a:lnTo>
                        <a:pt x="13" y="7"/>
                      </a:lnTo>
                      <a:lnTo>
                        <a:pt x="8" y="10"/>
                      </a:lnTo>
                      <a:lnTo>
                        <a:pt x="5" y="13"/>
                      </a:lnTo>
                      <a:lnTo>
                        <a:pt x="1" y="18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1" y="42"/>
                      </a:lnTo>
                      <a:lnTo>
                        <a:pt x="5" y="47"/>
                      </a:lnTo>
                      <a:lnTo>
                        <a:pt x="8" y="50"/>
                      </a:lnTo>
                      <a:lnTo>
                        <a:pt x="13" y="55"/>
                      </a:lnTo>
                      <a:lnTo>
                        <a:pt x="16" y="57"/>
                      </a:lnTo>
                      <a:lnTo>
                        <a:pt x="23" y="58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78" name="Freeform 21"/>
                <p:cNvSpPr>
                  <a:spLocks/>
                </p:cNvSpPr>
                <p:nvPr/>
              </p:nvSpPr>
              <p:spPr bwMode="auto">
                <a:xfrm>
                  <a:off x="915" y="2085"/>
                  <a:ext cx="18" cy="25"/>
                </a:xfrm>
                <a:custGeom>
                  <a:avLst/>
                  <a:gdLst>
                    <a:gd name="T0" fmla="*/ 1 w 32"/>
                    <a:gd name="T1" fmla="*/ 0 h 32"/>
                    <a:gd name="T2" fmla="*/ 1 w 32"/>
                    <a:gd name="T3" fmla="*/ 2 h 32"/>
                    <a:gd name="T4" fmla="*/ 1 w 32"/>
                    <a:gd name="T5" fmla="*/ 2 h 32"/>
                    <a:gd name="T6" fmla="*/ 1 w 32"/>
                    <a:gd name="T7" fmla="*/ 2 h 32"/>
                    <a:gd name="T8" fmla="*/ 1 w 32"/>
                    <a:gd name="T9" fmla="*/ 2 h 32"/>
                    <a:gd name="T10" fmla="*/ 1 w 32"/>
                    <a:gd name="T11" fmla="*/ 2 h 32"/>
                    <a:gd name="T12" fmla="*/ 1 w 32"/>
                    <a:gd name="T13" fmla="*/ 2 h 32"/>
                    <a:gd name="T14" fmla="*/ 1 w 32"/>
                    <a:gd name="T15" fmla="*/ 2 h 32"/>
                    <a:gd name="T16" fmla="*/ 0 w 32"/>
                    <a:gd name="T17" fmla="*/ 2 h 32"/>
                    <a:gd name="T18" fmla="*/ 0 w 32"/>
                    <a:gd name="T19" fmla="*/ 2 h 32"/>
                    <a:gd name="T20" fmla="*/ 1 w 32"/>
                    <a:gd name="T21" fmla="*/ 2 h 32"/>
                    <a:gd name="T22" fmla="*/ 1 w 32"/>
                    <a:gd name="T23" fmla="*/ 2 h 32"/>
                    <a:gd name="T24" fmla="*/ 1 w 32"/>
                    <a:gd name="T25" fmla="*/ 2 h 32"/>
                    <a:gd name="T26" fmla="*/ 1 w 32"/>
                    <a:gd name="T27" fmla="*/ 2 h 32"/>
                    <a:gd name="T28" fmla="*/ 1 w 32"/>
                    <a:gd name="T29" fmla="*/ 2 h 32"/>
                    <a:gd name="T30" fmla="*/ 1 w 32"/>
                    <a:gd name="T31" fmla="*/ 2 h 32"/>
                    <a:gd name="T32" fmla="*/ 1 w 32"/>
                    <a:gd name="T33" fmla="*/ 2 h 32"/>
                    <a:gd name="T34" fmla="*/ 1 w 32"/>
                    <a:gd name="T35" fmla="*/ 0 h 32"/>
                    <a:gd name="T36" fmla="*/ 1 w 32"/>
                    <a:gd name="T37" fmla="*/ 0 h 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2" h="32">
                      <a:moveTo>
                        <a:pt x="27" y="0"/>
                      </a:moveTo>
                      <a:lnTo>
                        <a:pt x="27" y="7"/>
                      </a:lnTo>
                      <a:lnTo>
                        <a:pt x="25" y="12"/>
                      </a:lnTo>
                      <a:lnTo>
                        <a:pt x="22" y="15"/>
                      </a:lnTo>
                      <a:lnTo>
                        <a:pt x="18" y="20"/>
                      </a:lnTo>
                      <a:lnTo>
                        <a:pt x="15" y="22"/>
                      </a:lnTo>
                      <a:lnTo>
                        <a:pt x="10" y="25"/>
                      </a:lnTo>
                      <a:lnTo>
                        <a:pt x="7" y="27"/>
                      </a:lnTo>
                      <a:lnTo>
                        <a:pt x="0" y="27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2" y="30"/>
                      </a:lnTo>
                      <a:lnTo>
                        <a:pt x="18" y="27"/>
                      </a:lnTo>
                      <a:lnTo>
                        <a:pt x="22" y="22"/>
                      </a:lnTo>
                      <a:lnTo>
                        <a:pt x="27" y="18"/>
                      </a:lnTo>
                      <a:lnTo>
                        <a:pt x="28" y="13"/>
                      </a:lnTo>
                      <a:lnTo>
                        <a:pt x="30" y="7"/>
                      </a:lnTo>
                      <a:lnTo>
                        <a:pt x="32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79" name="Freeform 22"/>
                <p:cNvSpPr>
                  <a:spLocks/>
                </p:cNvSpPr>
                <p:nvPr/>
              </p:nvSpPr>
              <p:spPr bwMode="auto">
                <a:xfrm>
                  <a:off x="915" y="2061"/>
                  <a:ext cx="18" cy="24"/>
                </a:xfrm>
                <a:custGeom>
                  <a:avLst/>
                  <a:gdLst>
                    <a:gd name="T0" fmla="*/ 0 w 32"/>
                    <a:gd name="T1" fmla="*/ 2 h 32"/>
                    <a:gd name="T2" fmla="*/ 1 w 32"/>
                    <a:gd name="T3" fmla="*/ 2 h 32"/>
                    <a:gd name="T4" fmla="*/ 1 w 32"/>
                    <a:gd name="T5" fmla="*/ 2 h 32"/>
                    <a:gd name="T6" fmla="*/ 1 w 32"/>
                    <a:gd name="T7" fmla="*/ 2 h 32"/>
                    <a:gd name="T8" fmla="*/ 1 w 32"/>
                    <a:gd name="T9" fmla="*/ 2 h 32"/>
                    <a:gd name="T10" fmla="*/ 1 w 32"/>
                    <a:gd name="T11" fmla="*/ 2 h 32"/>
                    <a:gd name="T12" fmla="*/ 1 w 32"/>
                    <a:gd name="T13" fmla="*/ 2 h 32"/>
                    <a:gd name="T14" fmla="*/ 1 w 32"/>
                    <a:gd name="T15" fmla="*/ 2 h 32"/>
                    <a:gd name="T16" fmla="*/ 1 w 32"/>
                    <a:gd name="T17" fmla="*/ 2 h 32"/>
                    <a:gd name="T18" fmla="*/ 1 w 32"/>
                    <a:gd name="T19" fmla="*/ 2 h 32"/>
                    <a:gd name="T20" fmla="*/ 1 w 32"/>
                    <a:gd name="T21" fmla="*/ 2 h 32"/>
                    <a:gd name="T22" fmla="*/ 1 w 32"/>
                    <a:gd name="T23" fmla="*/ 2 h 32"/>
                    <a:gd name="T24" fmla="*/ 1 w 32"/>
                    <a:gd name="T25" fmla="*/ 2 h 32"/>
                    <a:gd name="T26" fmla="*/ 1 w 32"/>
                    <a:gd name="T27" fmla="*/ 2 h 32"/>
                    <a:gd name="T28" fmla="*/ 1 w 32"/>
                    <a:gd name="T29" fmla="*/ 2 h 32"/>
                    <a:gd name="T30" fmla="*/ 1 w 32"/>
                    <a:gd name="T31" fmla="*/ 2 h 32"/>
                    <a:gd name="T32" fmla="*/ 1 w 32"/>
                    <a:gd name="T33" fmla="*/ 2 h 32"/>
                    <a:gd name="T34" fmla="*/ 0 w 32"/>
                    <a:gd name="T35" fmla="*/ 0 h 32"/>
                    <a:gd name="T36" fmla="*/ 0 w 32"/>
                    <a:gd name="T37" fmla="*/ 2 h 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2" h="32">
                      <a:moveTo>
                        <a:pt x="0" y="5"/>
                      </a:moveTo>
                      <a:lnTo>
                        <a:pt x="7" y="5"/>
                      </a:lnTo>
                      <a:lnTo>
                        <a:pt x="10" y="7"/>
                      </a:lnTo>
                      <a:lnTo>
                        <a:pt x="15" y="10"/>
                      </a:lnTo>
                      <a:lnTo>
                        <a:pt x="18" y="14"/>
                      </a:lnTo>
                      <a:lnTo>
                        <a:pt x="22" y="17"/>
                      </a:lnTo>
                      <a:lnTo>
                        <a:pt x="25" y="20"/>
                      </a:lnTo>
                      <a:lnTo>
                        <a:pt x="27" y="27"/>
                      </a:lnTo>
                      <a:lnTo>
                        <a:pt x="27" y="32"/>
                      </a:lnTo>
                      <a:lnTo>
                        <a:pt x="32" y="32"/>
                      </a:lnTo>
                      <a:lnTo>
                        <a:pt x="30" y="27"/>
                      </a:lnTo>
                      <a:lnTo>
                        <a:pt x="28" y="20"/>
                      </a:lnTo>
                      <a:lnTo>
                        <a:pt x="27" y="14"/>
                      </a:lnTo>
                      <a:lnTo>
                        <a:pt x="22" y="10"/>
                      </a:lnTo>
                      <a:lnTo>
                        <a:pt x="18" y="5"/>
                      </a:lnTo>
                      <a:lnTo>
                        <a:pt x="12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0" name="Freeform 23"/>
                <p:cNvSpPr>
                  <a:spLocks/>
                </p:cNvSpPr>
                <p:nvPr/>
              </p:nvSpPr>
              <p:spPr bwMode="auto">
                <a:xfrm>
                  <a:off x="897" y="2061"/>
                  <a:ext cx="18" cy="24"/>
                </a:xfrm>
                <a:custGeom>
                  <a:avLst/>
                  <a:gdLst>
                    <a:gd name="T0" fmla="*/ 1 w 32"/>
                    <a:gd name="T1" fmla="*/ 2 h 32"/>
                    <a:gd name="T2" fmla="*/ 1 w 32"/>
                    <a:gd name="T3" fmla="*/ 2 h 32"/>
                    <a:gd name="T4" fmla="*/ 1 w 32"/>
                    <a:gd name="T5" fmla="*/ 2 h 32"/>
                    <a:gd name="T6" fmla="*/ 1 w 32"/>
                    <a:gd name="T7" fmla="*/ 2 h 32"/>
                    <a:gd name="T8" fmla="*/ 1 w 32"/>
                    <a:gd name="T9" fmla="*/ 2 h 32"/>
                    <a:gd name="T10" fmla="*/ 1 w 32"/>
                    <a:gd name="T11" fmla="*/ 2 h 32"/>
                    <a:gd name="T12" fmla="*/ 1 w 32"/>
                    <a:gd name="T13" fmla="*/ 2 h 32"/>
                    <a:gd name="T14" fmla="*/ 1 w 32"/>
                    <a:gd name="T15" fmla="*/ 2 h 32"/>
                    <a:gd name="T16" fmla="*/ 1 w 32"/>
                    <a:gd name="T17" fmla="*/ 2 h 32"/>
                    <a:gd name="T18" fmla="*/ 1 w 32"/>
                    <a:gd name="T19" fmla="*/ 0 h 32"/>
                    <a:gd name="T20" fmla="*/ 1 w 32"/>
                    <a:gd name="T21" fmla="*/ 2 h 32"/>
                    <a:gd name="T22" fmla="*/ 1 w 32"/>
                    <a:gd name="T23" fmla="*/ 2 h 32"/>
                    <a:gd name="T24" fmla="*/ 1 w 32"/>
                    <a:gd name="T25" fmla="*/ 2 h 32"/>
                    <a:gd name="T26" fmla="*/ 1 w 32"/>
                    <a:gd name="T27" fmla="*/ 2 h 32"/>
                    <a:gd name="T28" fmla="*/ 1 w 32"/>
                    <a:gd name="T29" fmla="*/ 2 h 32"/>
                    <a:gd name="T30" fmla="*/ 1 w 32"/>
                    <a:gd name="T31" fmla="*/ 2 h 32"/>
                    <a:gd name="T32" fmla="*/ 1 w 32"/>
                    <a:gd name="T33" fmla="*/ 2 h 32"/>
                    <a:gd name="T34" fmla="*/ 0 w 32"/>
                    <a:gd name="T35" fmla="*/ 2 h 32"/>
                    <a:gd name="T36" fmla="*/ 1 w 32"/>
                    <a:gd name="T37" fmla="*/ 2 h 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2" h="32">
                      <a:moveTo>
                        <a:pt x="5" y="32"/>
                      </a:moveTo>
                      <a:lnTo>
                        <a:pt x="5" y="27"/>
                      </a:lnTo>
                      <a:lnTo>
                        <a:pt x="7" y="20"/>
                      </a:lnTo>
                      <a:lnTo>
                        <a:pt x="10" y="17"/>
                      </a:lnTo>
                      <a:lnTo>
                        <a:pt x="14" y="14"/>
                      </a:lnTo>
                      <a:lnTo>
                        <a:pt x="17" y="10"/>
                      </a:lnTo>
                      <a:lnTo>
                        <a:pt x="22" y="7"/>
                      </a:lnTo>
                      <a:lnTo>
                        <a:pt x="27" y="5"/>
                      </a:lnTo>
                      <a:lnTo>
                        <a:pt x="32" y="5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0" y="2"/>
                      </a:lnTo>
                      <a:lnTo>
                        <a:pt x="15" y="5"/>
                      </a:lnTo>
                      <a:lnTo>
                        <a:pt x="10" y="10"/>
                      </a:lnTo>
                      <a:lnTo>
                        <a:pt x="5" y="14"/>
                      </a:lnTo>
                      <a:lnTo>
                        <a:pt x="4" y="20"/>
                      </a:lnTo>
                      <a:lnTo>
                        <a:pt x="2" y="27"/>
                      </a:lnTo>
                      <a:lnTo>
                        <a:pt x="0" y="32"/>
                      </a:lnTo>
                      <a:lnTo>
                        <a:pt x="5" y="32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1" name="Freeform 24"/>
                <p:cNvSpPr>
                  <a:spLocks/>
                </p:cNvSpPr>
                <p:nvPr/>
              </p:nvSpPr>
              <p:spPr bwMode="auto">
                <a:xfrm>
                  <a:off x="897" y="2085"/>
                  <a:ext cx="18" cy="25"/>
                </a:xfrm>
                <a:custGeom>
                  <a:avLst/>
                  <a:gdLst>
                    <a:gd name="T0" fmla="*/ 1 w 32"/>
                    <a:gd name="T1" fmla="*/ 2 h 32"/>
                    <a:gd name="T2" fmla="*/ 1 w 32"/>
                    <a:gd name="T3" fmla="*/ 2 h 32"/>
                    <a:gd name="T4" fmla="*/ 1 w 32"/>
                    <a:gd name="T5" fmla="*/ 2 h 32"/>
                    <a:gd name="T6" fmla="*/ 1 w 32"/>
                    <a:gd name="T7" fmla="*/ 2 h 32"/>
                    <a:gd name="T8" fmla="*/ 1 w 32"/>
                    <a:gd name="T9" fmla="*/ 2 h 32"/>
                    <a:gd name="T10" fmla="*/ 1 w 32"/>
                    <a:gd name="T11" fmla="*/ 2 h 32"/>
                    <a:gd name="T12" fmla="*/ 1 w 32"/>
                    <a:gd name="T13" fmla="*/ 2 h 32"/>
                    <a:gd name="T14" fmla="*/ 1 w 32"/>
                    <a:gd name="T15" fmla="*/ 2 h 32"/>
                    <a:gd name="T16" fmla="*/ 1 w 32"/>
                    <a:gd name="T17" fmla="*/ 0 h 32"/>
                    <a:gd name="T18" fmla="*/ 0 w 32"/>
                    <a:gd name="T19" fmla="*/ 0 h 32"/>
                    <a:gd name="T20" fmla="*/ 1 w 32"/>
                    <a:gd name="T21" fmla="*/ 2 h 32"/>
                    <a:gd name="T22" fmla="*/ 1 w 32"/>
                    <a:gd name="T23" fmla="*/ 2 h 32"/>
                    <a:gd name="T24" fmla="*/ 1 w 32"/>
                    <a:gd name="T25" fmla="*/ 2 h 32"/>
                    <a:gd name="T26" fmla="*/ 1 w 32"/>
                    <a:gd name="T27" fmla="*/ 2 h 32"/>
                    <a:gd name="T28" fmla="*/ 1 w 32"/>
                    <a:gd name="T29" fmla="*/ 2 h 32"/>
                    <a:gd name="T30" fmla="*/ 1 w 32"/>
                    <a:gd name="T31" fmla="*/ 2 h 32"/>
                    <a:gd name="T32" fmla="*/ 1 w 32"/>
                    <a:gd name="T33" fmla="*/ 2 h 32"/>
                    <a:gd name="T34" fmla="*/ 1 w 32"/>
                    <a:gd name="T35" fmla="*/ 2 h 32"/>
                    <a:gd name="T36" fmla="*/ 1 w 32"/>
                    <a:gd name="T37" fmla="*/ 2 h 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2" h="32">
                      <a:moveTo>
                        <a:pt x="32" y="27"/>
                      </a:moveTo>
                      <a:lnTo>
                        <a:pt x="27" y="27"/>
                      </a:lnTo>
                      <a:lnTo>
                        <a:pt x="22" y="25"/>
                      </a:lnTo>
                      <a:lnTo>
                        <a:pt x="17" y="22"/>
                      </a:lnTo>
                      <a:lnTo>
                        <a:pt x="14" y="20"/>
                      </a:lnTo>
                      <a:lnTo>
                        <a:pt x="10" y="15"/>
                      </a:lnTo>
                      <a:lnTo>
                        <a:pt x="7" y="12"/>
                      </a:lnTo>
                      <a:lnTo>
                        <a:pt x="5" y="7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5" y="18"/>
                      </a:lnTo>
                      <a:lnTo>
                        <a:pt x="10" y="22"/>
                      </a:lnTo>
                      <a:lnTo>
                        <a:pt x="15" y="27"/>
                      </a:lnTo>
                      <a:lnTo>
                        <a:pt x="20" y="30"/>
                      </a:lnTo>
                      <a:lnTo>
                        <a:pt x="27" y="32"/>
                      </a:lnTo>
                      <a:lnTo>
                        <a:pt x="32" y="32"/>
                      </a:lnTo>
                      <a:lnTo>
                        <a:pt x="32" y="2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2" name="Freeform 25"/>
                <p:cNvSpPr>
                  <a:spLocks/>
                </p:cNvSpPr>
                <p:nvPr/>
              </p:nvSpPr>
              <p:spPr bwMode="auto">
                <a:xfrm>
                  <a:off x="978" y="2061"/>
                  <a:ext cx="33" cy="45"/>
                </a:xfrm>
                <a:custGeom>
                  <a:avLst/>
                  <a:gdLst>
                    <a:gd name="T0" fmla="*/ 1 w 58"/>
                    <a:gd name="T1" fmla="*/ 2 h 59"/>
                    <a:gd name="T2" fmla="*/ 1 w 58"/>
                    <a:gd name="T3" fmla="*/ 2 h 59"/>
                    <a:gd name="T4" fmla="*/ 1 w 58"/>
                    <a:gd name="T5" fmla="*/ 2 h 59"/>
                    <a:gd name="T6" fmla="*/ 1 w 58"/>
                    <a:gd name="T7" fmla="*/ 2 h 59"/>
                    <a:gd name="T8" fmla="*/ 1 w 58"/>
                    <a:gd name="T9" fmla="*/ 2 h 59"/>
                    <a:gd name="T10" fmla="*/ 1 w 58"/>
                    <a:gd name="T11" fmla="*/ 2 h 59"/>
                    <a:gd name="T12" fmla="*/ 1 w 58"/>
                    <a:gd name="T13" fmla="*/ 2 h 59"/>
                    <a:gd name="T14" fmla="*/ 1 w 58"/>
                    <a:gd name="T15" fmla="*/ 2 h 59"/>
                    <a:gd name="T16" fmla="*/ 1 w 58"/>
                    <a:gd name="T17" fmla="*/ 2 h 59"/>
                    <a:gd name="T18" fmla="*/ 1 w 58"/>
                    <a:gd name="T19" fmla="*/ 2 h 59"/>
                    <a:gd name="T20" fmla="*/ 1 w 58"/>
                    <a:gd name="T21" fmla="*/ 2 h 59"/>
                    <a:gd name="T22" fmla="*/ 1 w 58"/>
                    <a:gd name="T23" fmla="*/ 2 h 59"/>
                    <a:gd name="T24" fmla="*/ 1 w 58"/>
                    <a:gd name="T25" fmla="*/ 2 h 59"/>
                    <a:gd name="T26" fmla="*/ 1 w 58"/>
                    <a:gd name="T27" fmla="*/ 2 h 59"/>
                    <a:gd name="T28" fmla="*/ 1 w 58"/>
                    <a:gd name="T29" fmla="*/ 2 h 59"/>
                    <a:gd name="T30" fmla="*/ 1 w 58"/>
                    <a:gd name="T31" fmla="*/ 0 h 59"/>
                    <a:gd name="T32" fmla="*/ 1 w 58"/>
                    <a:gd name="T33" fmla="*/ 0 h 59"/>
                    <a:gd name="T34" fmla="*/ 1 w 58"/>
                    <a:gd name="T35" fmla="*/ 0 h 59"/>
                    <a:gd name="T36" fmla="*/ 1 w 58"/>
                    <a:gd name="T37" fmla="*/ 2 h 59"/>
                    <a:gd name="T38" fmla="*/ 1 w 58"/>
                    <a:gd name="T39" fmla="*/ 2 h 59"/>
                    <a:gd name="T40" fmla="*/ 1 w 58"/>
                    <a:gd name="T41" fmla="*/ 2 h 59"/>
                    <a:gd name="T42" fmla="*/ 1 w 58"/>
                    <a:gd name="T43" fmla="*/ 2 h 59"/>
                    <a:gd name="T44" fmla="*/ 1 w 58"/>
                    <a:gd name="T45" fmla="*/ 2 h 59"/>
                    <a:gd name="T46" fmla="*/ 0 w 58"/>
                    <a:gd name="T47" fmla="*/ 2 h 59"/>
                    <a:gd name="T48" fmla="*/ 0 w 58"/>
                    <a:gd name="T49" fmla="*/ 2 h 59"/>
                    <a:gd name="T50" fmla="*/ 0 w 58"/>
                    <a:gd name="T51" fmla="*/ 2 h 59"/>
                    <a:gd name="T52" fmla="*/ 1 w 58"/>
                    <a:gd name="T53" fmla="*/ 2 h 59"/>
                    <a:gd name="T54" fmla="*/ 1 w 58"/>
                    <a:gd name="T55" fmla="*/ 2 h 59"/>
                    <a:gd name="T56" fmla="*/ 1 w 58"/>
                    <a:gd name="T57" fmla="*/ 2 h 59"/>
                    <a:gd name="T58" fmla="*/ 1 w 58"/>
                    <a:gd name="T59" fmla="*/ 2 h 59"/>
                    <a:gd name="T60" fmla="*/ 1 w 58"/>
                    <a:gd name="T61" fmla="*/ 2 h 59"/>
                    <a:gd name="T62" fmla="*/ 1 w 58"/>
                    <a:gd name="T63" fmla="*/ 2 h 59"/>
                    <a:gd name="T64" fmla="*/ 1 w 58"/>
                    <a:gd name="T65" fmla="*/ 2 h 5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58" h="59">
                      <a:moveTo>
                        <a:pt x="28" y="59"/>
                      </a:moveTo>
                      <a:lnTo>
                        <a:pt x="35" y="57"/>
                      </a:lnTo>
                      <a:lnTo>
                        <a:pt x="40" y="57"/>
                      </a:lnTo>
                      <a:lnTo>
                        <a:pt x="45" y="54"/>
                      </a:lnTo>
                      <a:lnTo>
                        <a:pt x="48" y="50"/>
                      </a:lnTo>
                      <a:lnTo>
                        <a:pt x="53" y="45"/>
                      </a:lnTo>
                      <a:lnTo>
                        <a:pt x="55" y="40"/>
                      </a:lnTo>
                      <a:lnTo>
                        <a:pt x="57" y="35"/>
                      </a:lnTo>
                      <a:lnTo>
                        <a:pt x="58" y="29"/>
                      </a:lnTo>
                      <a:lnTo>
                        <a:pt x="57" y="24"/>
                      </a:lnTo>
                      <a:lnTo>
                        <a:pt x="55" y="17"/>
                      </a:lnTo>
                      <a:lnTo>
                        <a:pt x="53" y="14"/>
                      </a:lnTo>
                      <a:lnTo>
                        <a:pt x="48" y="9"/>
                      </a:lnTo>
                      <a:lnTo>
                        <a:pt x="45" y="5"/>
                      </a:lnTo>
                      <a:lnTo>
                        <a:pt x="40" y="2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3" y="0"/>
                      </a:lnTo>
                      <a:lnTo>
                        <a:pt x="17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5" y="14"/>
                      </a:lnTo>
                      <a:lnTo>
                        <a:pt x="2" y="17"/>
                      </a:lnTo>
                      <a:lnTo>
                        <a:pt x="0" y="2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40"/>
                      </a:lnTo>
                      <a:lnTo>
                        <a:pt x="5" y="45"/>
                      </a:lnTo>
                      <a:lnTo>
                        <a:pt x="8" y="50"/>
                      </a:lnTo>
                      <a:lnTo>
                        <a:pt x="12" y="54"/>
                      </a:lnTo>
                      <a:lnTo>
                        <a:pt x="17" y="57"/>
                      </a:lnTo>
                      <a:lnTo>
                        <a:pt x="23" y="57"/>
                      </a:lnTo>
                      <a:lnTo>
                        <a:pt x="28" y="5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3" name="Freeform 26"/>
                <p:cNvSpPr>
                  <a:spLocks/>
                </p:cNvSpPr>
                <p:nvPr/>
              </p:nvSpPr>
              <p:spPr bwMode="auto">
                <a:xfrm>
                  <a:off x="995" y="2083"/>
                  <a:ext cx="18" cy="25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2 h 33"/>
                    <a:gd name="T4" fmla="*/ 1 w 32"/>
                    <a:gd name="T5" fmla="*/ 2 h 33"/>
                    <a:gd name="T6" fmla="*/ 1 w 32"/>
                    <a:gd name="T7" fmla="*/ 2 h 33"/>
                    <a:gd name="T8" fmla="*/ 1 w 32"/>
                    <a:gd name="T9" fmla="*/ 2 h 33"/>
                    <a:gd name="T10" fmla="*/ 1 w 32"/>
                    <a:gd name="T11" fmla="*/ 2 h 33"/>
                    <a:gd name="T12" fmla="*/ 1 w 32"/>
                    <a:gd name="T13" fmla="*/ 2 h 33"/>
                    <a:gd name="T14" fmla="*/ 1 w 32"/>
                    <a:gd name="T15" fmla="*/ 2 h 33"/>
                    <a:gd name="T16" fmla="*/ 0 w 32"/>
                    <a:gd name="T17" fmla="*/ 2 h 33"/>
                    <a:gd name="T18" fmla="*/ 0 w 32"/>
                    <a:gd name="T19" fmla="*/ 2 h 33"/>
                    <a:gd name="T20" fmla="*/ 1 w 32"/>
                    <a:gd name="T21" fmla="*/ 2 h 33"/>
                    <a:gd name="T22" fmla="*/ 1 w 32"/>
                    <a:gd name="T23" fmla="*/ 2 h 33"/>
                    <a:gd name="T24" fmla="*/ 1 w 32"/>
                    <a:gd name="T25" fmla="*/ 2 h 33"/>
                    <a:gd name="T26" fmla="*/ 1 w 32"/>
                    <a:gd name="T27" fmla="*/ 2 h 33"/>
                    <a:gd name="T28" fmla="*/ 1 w 32"/>
                    <a:gd name="T29" fmla="*/ 2 h 33"/>
                    <a:gd name="T30" fmla="*/ 1 w 32"/>
                    <a:gd name="T31" fmla="*/ 2 h 33"/>
                    <a:gd name="T32" fmla="*/ 1 w 32"/>
                    <a:gd name="T33" fmla="*/ 2 h 33"/>
                    <a:gd name="T34" fmla="*/ 1 w 32"/>
                    <a:gd name="T35" fmla="*/ 0 h 33"/>
                    <a:gd name="T36" fmla="*/ 1 w 32"/>
                    <a:gd name="T37" fmla="*/ 0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2" h="33">
                      <a:moveTo>
                        <a:pt x="27" y="0"/>
                      </a:moveTo>
                      <a:lnTo>
                        <a:pt x="27" y="6"/>
                      </a:lnTo>
                      <a:lnTo>
                        <a:pt x="25" y="11"/>
                      </a:lnTo>
                      <a:lnTo>
                        <a:pt x="22" y="15"/>
                      </a:lnTo>
                      <a:lnTo>
                        <a:pt x="20" y="20"/>
                      </a:lnTo>
                      <a:lnTo>
                        <a:pt x="15" y="23"/>
                      </a:lnTo>
                      <a:lnTo>
                        <a:pt x="12" y="25"/>
                      </a:lnTo>
                      <a:lnTo>
                        <a:pt x="7" y="26"/>
                      </a:lnTo>
                      <a:lnTo>
                        <a:pt x="0" y="26"/>
                      </a:lnTo>
                      <a:lnTo>
                        <a:pt x="0" y="33"/>
                      </a:lnTo>
                      <a:lnTo>
                        <a:pt x="7" y="31"/>
                      </a:lnTo>
                      <a:lnTo>
                        <a:pt x="14" y="30"/>
                      </a:lnTo>
                      <a:lnTo>
                        <a:pt x="19" y="26"/>
                      </a:lnTo>
                      <a:lnTo>
                        <a:pt x="22" y="23"/>
                      </a:lnTo>
                      <a:lnTo>
                        <a:pt x="27" y="18"/>
                      </a:lnTo>
                      <a:lnTo>
                        <a:pt x="30" y="13"/>
                      </a:lnTo>
                      <a:lnTo>
                        <a:pt x="32" y="6"/>
                      </a:lnTo>
                      <a:lnTo>
                        <a:pt x="32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4" name="Freeform 27"/>
                <p:cNvSpPr>
                  <a:spLocks/>
                </p:cNvSpPr>
                <p:nvPr/>
              </p:nvSpPr>
              <p:spPr bwMode="auto">
                <a:xfrm>
                  <a:off x="995" y="2058"/>
                  <a:ext cx="18" cy="25"/>
                </a:xfrm>
                <a:custGeom>
                  <a:avLst/>
                  <a:gdLst>
                    <a:gd name="T0" fmla="*/ 0 w 32"/>
                    <a:gd name="T1" fmla="*/ 2 h 32"/>
                    <a:gd name="T2" fmla="*/ 1 w 32"/>
                    <a:gd name="T3" fmla="*/ 2 h 32"/>
                    <a:gd name="T4" fmla="*/ 1 w 32"/>
                    <a:gd name="T5" fmla="*/ 2 h 32"/>
                    <a:gd name="T6" fmla="*/ 1 w 32"/>
                    <a:gd name="T7" fmla="*/ 2 h 32"/>
                    <a:gd name="T8" fmla="*/ 1 w 32"/>
                    <a:gd name="T9" fmla="*/ 2 h 32"/>
                    <a:gd name="T10" fmla="*/ 1 w 32"/>
                    <a:gd name="T11" fmla="*/ 2 h 32"/>
                    <a:gd name="T12" fmla="*/ 1 w 32"/>
                    <a:gd name="T13" fmla="*/ 2 h 32"/>
                    <a:gd name="T14" fmla="*/ 1 w 32"/>
                    <a:gd name="T15" fmla="*/ 2 h 32"/>
                    <a:gd name="T16" fmla="*/ 1 w 32"/>
                    <a:gd name="T17" fmla="*/ 2 h 32"/>
                    <a:gd name="T18" fmla="*/ 1 w 32"/>
                    <a:gd name="T19" fmla="*/ 2 h 32"/>
                    <a:gd name="T20" fmla="*/ 1 w 32"/>
                    <a:gd name="T21" fmla="*/ 2 h 32"/>
                    <a:gd name="T22" fmla="*/ 1 w 32"/>
                    <a:gd name="T23" fmla="*/ 2 h 32"/>
                    <a:gd name="T24" fmla="*/ 1 w 32"/>
                    <a:gd name="T25" fmla="*/ 2 h 32"/>
                    <a:gd name="T26" fmla="*/ 1 w 32"/>
                    <a:gd name="T27" fmla="*/ 2 h 32"/>
                    <a:gd name="T28" fmla="*/ 1 w 32"/>
                    <a:gd name="T29" fmla="*/ 2 h 32"/>
                    <a:gd name="T30" fmla="*/ 1 w 32"/>
                    <a:gd name="T31" fmla="*/ 2 h 32"/>
                    <a:gd name="T32" fmla="*/ 1 w 32"/>
                    <a:gd name="T33" fmla="*/ 2 h 32"/>
                    <a:gd name="T34" fmla="*/ 0 w 32"/>
                    <a:gd name="T35" fmla="*/ 0 h 32"/>
                    <a:gd name="T36" fmla="*/ 0 w 32"/>
                    <a:gd name="T37" fmla="*/ 2 h 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2" h="32">
                      <a:moveTo>
                        <a:pt x="0" y="5"/>
                      </a:moveTo>
                      <a:lnTo>
                        <a:pt x="7" y="5"/>
                      </a:lnTo>
                      <a:lnTo>
                        <a:pt x="12" y="7"/>
                      </a:lnTo>
                      <a:lnTo>
                        <a:pt x="15" y="10"/>
                      </a:lnTo>
                      <a:lnTo>
                        <a:pt x="20" y="13"/>
                      </a:lnTo>
                      <a:lnTo>
                        <a:pt x="22" y="17"/>
                      </a:lnTo>
                      <a:lnTo>
                        <a:pt x="25" y="22"/>
                      </a:lnTo>
                      <a:lnTo>
                        <a:pt x="27" y="27"/>
                      </a:lnTo>
                      <a:lnTo>
                        <a:pt x="27" y="32"/>
                      </a:lnTo>
                      <a:lnTo>
                        <a:pt x="32" y="32"/>
                      </a:lnTo>
                      <a:lnTo>
                        <a:pt x="32" y="27"/>
                      </a:lnTo>
                      <a:lnTo>
                        <a:pt x="30" y="20"/>
                      </a:lnTo>
                      <a:lnTo>
                        <a:pt x="27" y="15"/>
                      </a:lnTo>
                      <a:lnTo>
                        <a:pt x="22" y="10"/>
                      </a:lnTo>
                      <a:lnTo>
                        <a:pt x="19" y="5"/>
                      </a:lnTo>
                      <a:lnTo>
                        <a:pt x="14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5" name="Freeform 28"/>
                <p:cNvSpPr>
                  <a:spLocks/>
                </p:cNvSpPr>
                <p:nvPr/>
              </p:nvSpPr>
              <p:spPr bwMode="auto">
                <a:xfrm>
                  <a:off x="976" y="2058"/>
                  <a:ext cx="19" cy="25"/>
                </a:xfrm>
                <a:custGeom>
                  <a:avLst/>
                  <a:gdLst>
                    <a:gd name="T0" fmla="*/ 1 w 31"/>
                    <a:gd name="T1" fmla="*/ 2 h 32"/>
                    <a:gd name="T2" fmla="*/ 1 w 31"/>
                    <a:gd name="T3" fmla="*/ 2 h 32"/>
                    <a:gd name="T4" fmla="*/ 1 w 31"/>
                    <a:gd name="T5" fmla="*/ 2 h 32"/>
                    <a:gd name="T6" fmla="*/ 1 w 31"/>
                    <a:gd name="T7" fmla="*/ 2 h 32"/>
                    <a:gd name="T8" fmla="*/ 1 w 31"/>
                    <a:gd name="T9" fmla="*/ 2 h 32"/>
                    <a:gd name="T10" fmla="*/ 1 w 31"/>
                    <a:gd name="T11" fmla="*/ 2 h 32"/>
                    <a:gd name="T12" fmla="*/ 1 w 31"/>
                    <a:gd name="T13" fmla="*/ 2 h 32"/>
                    <a:gd name="T14" fmla="*/ 1 w 31"/>
                    <a:gd name="T15" fmla="*/ 2 h 32"/>
                    <a:gd name="T16" fmla="*/ 1 w 31"/>
                    <a:gd name="T17" fmla="*/ 2 h 32"/>
                    <a:gd name="T18" fmla="*/ 1 w 31"/>
                    <a:gd name="T19" fmla="*/ 0 h 32"/>
                    <a:gd name="T20" fmla="*/ 1 w 31"/>
                    <a:gd name="T21" fmla="*/ 2 h 32"/>
                    <a:gd name="T22" fmla="*/ 1 w 31"/>
                    <a:gd name="T23" fmla="*/ 2 h 32"/>
                    <a:gd name="T24" fmla="*/ 1 w 31"/>
                    <a:gd name="T25" fmla="*/ 2 h 32"/>
                    <a:gd name="T26" fmla="*/ 1 w 31"/>
                    <a:gd name="T27" fmla="*/ 2 h 32"/>
                    <a:gd name="T28" fmla="*/ 1 w 31"/>
                    <a:gd name="T29" fmla="*/ 2 h 32"/>
                    <a:gd name="T30" fmla="*/ 1 w 31"/>
                    <a:gd name="T31" fmla="*/ 2 h 32"/>
                    <a:gd name="T32" fmla="*/ 1 w 31"/>
                    <a:gd name="T33" fmla="*/ 2 h 32"/>
                    <a:gd name="T34" fmla="*/ 0 w 31"/>
                    <a:gd name="T35" fmla="*/ 2 h 32"/>
                    <a:gd name="T36" fmla="*/ 1 w 31"/>
                    <a:gd name="T37" fmla="*/ 2 h 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1" h="32">
                      <a:moveTo>
                        <a:pt x="6" y="32"/>
                      </a:moveTo>
                      <a:lnTo>
                        <a:pt x="6" y="27"/>
                      </a:lnTo>
                      <a:lnTo>
                        <a:pt x="8" y="22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6" y="10"/>
                      </a:lnTo>
                      <a:lnTo>
                        <a:pt x="21" y="7"/>
                      </a:lnTo>
                      <a:lnTo>
                        <a:pt x="26" y="5"/>
                      </a:lnTo>
                      <a:lnTo>
                        <a:pt x="31" y="5"/>
                      </a:lnTo>
                      <a:lnTo>
                        <a:pt x="31" y="0"/>
                      </a:lnTo>
                      <a:lnTo>
                        <a:pt x="26" y="2"/>
                      </a:lnTo>
                      <a:lnTo>
                        <a:pt x="20" y="3"/>
                      </a:lnTo>
                      <a:lnTo>
                        <a:pt x="13" y="5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3" y="20"/>
                      </a:lnTo>
                      <a:lnTo>
                        <a:pt x="1" y="27"/>
                      </a:lnTo>
                      <a:lnTo>
                        <a:pt x="0" y="32"/>
                      </a:lnTo>
                      <a:lnTo>
                        <a:pt x="6" y="32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6" name="Freeform 29"/>
                <p:cNvSpPr>
                  <a:spLocks/>
                </p:cNvSpPr>
                <p:nvPr/>
              </p:nvSpPr>
              <p:spPr bwMode="auto">
                <a:xfrm>
                  <a:off x="976" y="2083"/>
                  <a:ext cx="19" cy="25"/>
                </a:xfrm>
                <a:custGeom>
                  <a:avLst/>
                  <a:gdLst>
                    <a:gd name="T0" fmla="*/ 1 w 31"/>
                    <a:gd name="T1" fmla="*/ 2 h 33"/>
                    <a:gd name="T2" fmla="*/ 1 w 31"/>
                    <a:gd name="T3" fmla="*/ 2 h 33"/>
                    <a:gd name="T4" fmla="*/ 1 w 31"/>
                    <a:gd name="T5" fmla="*/ 2 h 33"/>
                    <a:gd name="T6" fmla="*/ 1 w 31"/>
                    <a:gd name="T7" fmla="*/ 2 h 33"/>
                    <a:gd name="T8" fmla="*/ 1 w 31"/>
                    <a:gd name="T9" fmla="*/ 2 h 33"/>
                    <a:gd name="T10" fmla="*/ 1 w 31"/>
                    <a:gd name="T11" fmla="*/ 2 h 33"/>
                    <a:gd name="T12" fmla="*/ 1 w 31"/>
                    <a:gd name="T13" fmla="*/ 2 h 33"/>
                    <a:gd name="T14" fmla="*/ 1 w 31"/>
                    <a:gd name="T15" fmla="*/ 2 h 33"/>
                    <a:gd name="T16" fmla="*/ 1 w 31"/>
                    <a:gd name="T17" fmla="*/ 0 h 33"/>
                    <a:gd name="T18" fmla="*/ 0 w 31"/>
                    <a:gd name="T19" fmla="*/ 0 h 33"/>
                    <a:gd name="T20" fmla="*/ 1 w 31"/>
                    <a:gd name="T21" fmla="*/ 2 h 33"/>
                    <a:gd name="T22" fmla="*/ 1 w 31"/>
                    <a:gd name="T23" fmla="*/ 2 h 33"/>
                    <a:gd name="T24" fmla="*/ 1 w 31"/>
                    <a:gd name="T25" fmla="*/ 2 h 33"/>
                    <a:gd name="T26" fmla="*/ 1 w 31"/>
                    <a:gd name="T27" fmla="*/ 2 h 33"/>
                    <a:gd name="T28" fmla="*/ 1 w 31"/>
                    <a:gd name="T29" fmla="*/ 2 h 33"/>
                    <a:gd name="T30" fmla="*/ 1 w 31"/>
                    <a:gd name="T31" fmla="*/ 2 h 33"/>
                    <a:gd name="T32" fmla="*/ 1 w 31"/>
                    <a:gd name="T33" fmla="*/ 2 h 33"/>
                    <a:gd name="T34" fmla="*/ 1 w 31"/>
                    <a:gd name="T35" fmla="*/ 2 h 33"/>
                    <a:gd name="T36" fmla="*/ 1 w 31"/>
                    <a:gd name="T37" fmla="*/ 2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1" h="33">
                      <a:moveTo>
                        <a:pt x="31" y="26"/>
                      </a:moveTo>
                      <a:lnTo>
                        <a:pt x="26" y="26"/>
                      </a:lnTo>
                      <a:lnTo>
                        <a:pt x="21" y="25"/>
                      </a:lnTo>
                      <a:lnTo>
                        <a:pt x="16" y="23"/>
                      </a:lnTo>
                      <a:lnTo>
                        <a:pt x="13" y="20"/>
                      </a:lnTo>
                      <a:lnTo>
                        <a:pt x="10" y="15"/>
                      </a:lnTo>
                      <a:lnTo>
                        <a:pt x="8" y="11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3" y="13"/>
                      </a:lnTo>
                      <a:lnTo>
                        <a:pt x="6" y="18"/>
                      </a:lnTo>
                      <a:lnTo>
                        <a:pt x="10" y="23"/>
                      </a:lnTo>
                      <a:lnTo>
                        <a:pt x="13" y="26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31" y="33"/>
                      </a:lnTo>
                      <a:lnTo>
                        <a:pt x="31" y="2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7" name="Freeform 30"/>
                <p:cNvSpPr>
                  <a:spLocks/>
                </p:cNvSpPr>
                <p:nvPr/>
              </p:nvSpPr>
              <p:spPr bwMode="auto">
                <a:xfrm>
                  <a:off x="940" y="2061"/>
                  <a:ext cx="35" cy="49"/>
                </a:xfrm>
                <a:custGeom>
                  <a:avLst/>
                  <a:gdLst>
                    <a:gd name="T0" fmla="*/ 1 w 62"/>
                    <a:gd name="T1" fmla="*/ 2 h 62"/>
                    <a:gd name="T2" fmla="*/ 1 w 62"/>
                    <a:gd name="T3" fmla="*/ 2 h 62"/>
                    <a:gd name="T4" fmla="*/ 1 w 62"/>
                    <a:gd name="T5" fmla="*/ 2 h 62"/>
                    <a:gd name="T6" fmla="*/ 1 w 62"/>
                    <a:gd name="T7" fmla="*/ 2 h 62"/>
                    <a:gd name="T8" fmla="*/ 1 w 62"/>
                    <a:gd name="T9" fmla="*/ 2 h 62"/>
                    <a:gd name="T10" fmla="*/ 1 w 62"/>
                    <a:gd name="T11" fmla="*/ 2 h 62"/>
                    <a:gd name="T12" fmla="*/ 1 w 62"/>
                    <a:gd name="T13" fmla="*/ 2 h 62"/>
                    <a:gd name="T14" fmla="*/ 1 w 62"/>
                    <a:gd name="T15" fmla="*/ 2 h 62"/>
                    <a:gd name="T16" fmla="*/ 1 w 62"/>
                    <a:gd name="T17" fmla="*/ 2 h 62"/>
                    <a:gd name="T18" fmla="*/ 1 w 62"/>
                    <a:gd name="T19" fmla="*/ 2 h 62"/>
                    <a:gd name="T20" fmla="*/ 1 w 62"/>
                    <a:gd name="T21" fmla="*/ 2 h 62"/>
                    <a:gd name="T22" fmla="*/ 1 w 62"/>
                    <a:gd name="T23" fmla="*/ 2 h 62"/>
                    <a:gd name="T24" fmla="*/ 1 w 62"/>
                    <a:gd name="T25" fmla="*/ 2 h 62"/>
                    <a:gd name="T26" fmla="*/ 1 w 62"/>
                    <a:gd name="T27" fmla="*/ 2 h 62"/>
                    <a:gd name="T28" fmla="*/ 1 w 62"/>
                    <a:gd name="T29" fmla="*/ 2 h 62"/>
                    <a:gd name="T30" fmla="*/ 1 w 62"/>
                    <a:gd name="T31" fmla="*/ 0 h 62"/>
                    <a:gd name="T32" fmla="*/ 1 w 62"/>
                    <a:gd name="T33" fmla="*/ 0 h 62"/>
                    <a:gd name="T34" fmla="*/ 1 w 62"/>
                    <a:gd name="T35" fmla="*/ 0 h 62"/>
                    <a:gd name="T36" fmla="*/ 1 w 62"/>
                    <a:gd name="T37" fmla="*/ 2 h 62"/>
                    <a:gd name="T38" fmla="*/ 1 w 62"/>
                    <a:gd name="T39" fmla="*/ 2 h 62"/>
                    <a:gd name="T40" fmla="*/ 1 w 62"/>
                    <a:gd name="T41" fmla="*/ 2 h 62"/>
                    <a:gd name="T42" fmla="*/ 1 w 62"/>
                    <a:gd name="T43" fmla="*/ 2 h 62"/>
                    <a:gd name="T44" fmla="*/ 1 w 62"/>
                    <a:gd name="T45" fmla="*/ 2 h 62"/>
                    <a:gd name="T46" fmla="*/ 1 w 62"/>
                    <a:gd name="T47" fmla="*/ 2 h 62"/>
                    <a:gd name="T48" fmla="*/ 0 w 62"/>
                    <a:gd name="T49" fmla="*/ 2 h 62"/>
                    <a:gd name="T50" fmla="*/ 1 w 62"/>
                    <a:gd name="T51" fmla="*/ 2 h 62"/>
                    <a:gd name="T52" fmla="*/ 1 w 62"/>
                    <a:gd name="T53" fmla="*/ 2 h 62"/>
                    <a:gd name="T54" fmla="*/ 1 w 62"/>
                    <a:gd name="T55" fmla="*/ 2 h 62"/>
                    <a:gd name="T56" fmla="*/ 1 w 62"/>
                    <a:gd name="T57" fmla="*/ 2 h 62"/>
                    <a:gd name="T58" fmla="*/ 1 w 62"/>
                    <a:gd name="T59" fmla="*/ 2 h 62"/>
                    <a:gd name="T60" fmla="*/ 1 w 62"/>
                    <a:gd name="T61" fmla="*/ 2 h 62"/>
                    <a:gd name="T62" fmla="*/ 1 w 62"/>
                    <a:gd name="T63" fmla="*/ 2 h 62"/>
                    <a:gd name="T64" fmla="*/ 1 w 62"/>
                    <a:gd name="T65" fmla="*/ 2 h 6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62" h="62">
                      <a:moveTo>
                        <a:pt x="30" y="62"/>
                      </a:moveTo>
                      <a:lnTo>
                        <a:pt x="37" y="60"/>
                      </a:lnTo>
                      <a:lnTo>
                        <a:pt x="42" y="58"/>
                      </a:lnTo>
                      <a:lnTo>
                        <a:pt x="47" y="55"/>
                      </a:lnTo>
                      <a:lnTo>
                        <a:pt x="54" y="52"/>
                      </a:lnTo>
                      <a:lnTo>
                        <a:pt x="57" y="47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0"/>
                      </a:lnTo>
                      <a:lnTo>
                        <a:pt x="60" y="25"/>
                      </a:lnTo>
                      <a:lnTo>
                        <a:pt x="59" y="18"/>
                      </a:lnTo>
                      <a:lnTo>
                        <a:pt x="57" y="13"/>
                      </a:lnTo>
                      <a:lnTo>
                        <a:pt x="54" y="8"/>
                      </a:lnTo>
                      <a:lnTo>
                        <a:pt x="47" y="5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4" y="5"/>
                      </a:lnTo>
                      <a:lnTo>
                        <a:pt x="10" y="8"/>
                      </a:lnTo>
                      <a:lnTo>
                        <a:pt x="5" y="13"/>
                      </a:lnTo>
                      <a:lnTo>
                        <a:pt x="4" y="18"/>
                      </a:lnTo>
                      <a:lnTo>
                        <a:pt x="2" y="25"/>
                      </a:lnTo>
                      <a:lnTo>
                        <a:pt x="0" y="30"/>
                      </a:lnTo>
                      <a:lnTo>
                        <a:pt x="2" y="37"/>
                      </a:lnTo>
                      <a:lnTo>
                        <a:pt x="4" y="42"/>
                      </a:lnTo>
                      <a:lnTo>
                        <a:pt x="5" y="47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9" y="58"/>
                      </a:lnTo>
                      <a:lnTo>
                        <a:pt x="25" y="60"/>
                      </a:lnTo>
                      <a:lnTo>
                        <a:pt x="30" y="62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8" name="Freeform 31"/>
                <p:cNvSpPr>
                  <a:spLocks/>
                </p:cNvSpPr>
                <p:nvPr/>
              </p:nvSpPr>
              <p:spPr bwMode="auto">
                <a:xfrm>
                  <a:off x="957" y="2085"/>
                  <a:ext cx="20" cy="26"/>
                </a:xfrm>
                <a:custGeom>
                  <a:avLst/>
                  <a:gdLst>
                    <a:gd name="T0" fmla="*/ 1 w 35"/>
                    <a:gd name="T1" fmla="*/ 0 h 33"/>
                    <a:gd name="T2" fmla="*/ 1 w 35"/>
                    <a:gd name="T3" fmla="*/ 2 h 33"/>
                    <a:gd name="T4" fmla="*/ 1 w 35"/>
                    <a:gd name="T5" fmla="*/ 2 h 33"/>
                    <a:gd name="T6" fmla="*/ 1 w 35"/>
                    <a:gd name="T7" fmla="*/ 2 h 33"/>
                    <a:gd name="T8" fmla="*/ 1 w 35"/>
                    <a:gd name="T9" fmla="*/ 2 h 33"/>
                    <a:gd name="T10" fmla="*/ 1 w 35"/>
                    <a:gd name="T11" fmla="*/ 2 h 33"/>
                    <a:gd name="T12" fmla="*/ 1 w 35"/>
                    <a:gd name="T13" fmla="*/ 2 h 33"/>
                    <a:gd name="T14" fmla="*/ 1 w 35"/>
                    <a:gd name="T15" fmla="*/ 2 h 33"/>
                    <a:gd name="T16" fmla="*/ 0 w 35"/>
                    <a:gd name="T17" fmla="*/ 2 h 33"/>
                    <a:gd name="T18" fmla="*/ 0 w 35"/>
                    <a:gd name="T19" fmla="*/ 2 h 33"/>
                    <a:gd name="T20" fmla="*/ 1 w 35"/>
                    <a:gd name="T21" fmla="*/ 2 h 33"/>
                    <a:gd name="T22" fmla="*/ 1 w 35"/>
                    <a:gd name="T23" fmla="*/ 2 h 33"/>
                    <a:gd name="T24" fmla="*/ 1 w 35"/>
                    <a:gd name="T25" fmla="*/ 2 h 33"/>
                    <a:gd name="T26" fmla="*/ 1 w 35"/>
                    <a:gd name="T27" fmla="*/ 2 h 33"/>
                    <a:gd name="T28" fmla="*/ 1 w 35"/>
                    <a:gd name="T29" fmla="*/ 2 h 33"/>
                    <a:gd name="T30" fmla="*/ 1 w 35"/>
                    <a:gd name="T31" fmla="*/ 2 h 33"/>
                    <a:gd name="T32" fmla="*/ 1 w 35"/>
                    <a:gd name="T33" fmla="*/ 2 h 33"/>
                    <a:gd name="T34" fmla="*/ 1 w 35"/>
                    <a:gd name="T35" fmla="*/ 0 h 33"/>
                    <a:gd name="T36" fmla="*/ 1 w 35"/>
                    <a:gd name="T37" fmla="*/ 0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5" h="33">
                      <a:moveTo>
                        <a:pt x="29" y="0"/>
                      </a:moveTo>
                      <a:lnTo>
                        <a:pt x="29" y="7"/>
                      </a:lnTo>
                      <a:lnTo>
                        <a:pt x="27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17" y="23"/>
                      </a:lnTo>
                      <a:lnTo>
                        <a:pt x="12" y="27"/>
                      </a:lnTo>
                      <a:lnTo>
                        <a:pt x="7" y="28"/>
                      </a:lnTo>
                      <a:lnTo>
                        <a:pt x="0" y="28"/>
                      </a:lnTo>
                      <a:lnTo>
                        <a:pt x="0" y="33"/>
                      </a:lnTo>
                      <a:lnTo>
                        <a:pt x="7" y="32"/>
                      </a:lnTo>
                      <a:lnTo>
                        <a:pt x="14" y="32"/>
                      </a:lnTo>
                      <a:lnTo>
                        <a:pt x="19" y="28"/>
                      </a:lnTo>
                      <a:lnTo>
                        <a:pt x="24" y="23"/>
                      </a:lnTo>
                      <a:lnTo>
                        <a:pt x="29" y="18"/>
                      </a:lnTo>
                      <a:lnTo>
                        <a:pt x="32" y="13"/>
                      </a:lnTo>
                      <a:lnTo>
                        <a:pt x="34" y="7"/>
                      </a:lnTo>
                      <a:lnTo>
                        <a:pt x="35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89" name="Freeform 32"/>
                <p:cNvSpPr>
                  <a:spLocks/>
                </p:cNvSpPr>
                <p:nvPr/>
              </p:nvSpPr>
              <p:spPr bwMode="auto">
                <a:xfrm>
                  <a:off x="957" y="2060"/>
                  <a:ext cx="20" cy="25"/>
                </a:xfrm>
                <a:custGeom>
                  <a:avLst/>
                  <a:gdLst>
                    <a:gd name="T0" fmla="*/ 0 w 35"/>
                    <a:gd name="T1" fmla="*/ 2 h 33"/>
                    <a:gd name="T2" fmla="*/ 1 w 35"/>
                    <a:gd name="T3" fmla="*/ 2 h 33"/>
                    <a:gd name="T4" fmla="*/ 1 w 35"/>
                    <a:gd name="T5" fmla="*/ 2 h 33"/>
                    <a:gd name="T6" fmla="*/ 1 w 35"/>
                    <a:gd name="T7" fmla="*/ 2 h 33"/>
                    <a:gd name="T8" fmla="*/ 1 w 35"/>
                    <a:gd name="T9" fmla="*/ 2 h 33"/>
                    <a:gd name="T10" fmla="*/ 1 w 35"/>
                    <a:gd name="T11" fmla="*/ 2 h 33"/>
                    <a:gd name="T12" fmla="*/ 1 w 35"/>
                    <a:gd name="T13" fmla="*/ 2 h 33"/>
                    <a:gd name="T14" fmla="*/ 1 w 35"/>
                    <a:gd name="T15" fmla="*/ 2 h 33"/>
                    <a:gd name="T16" fmla="*/ 1 w 35"/>
                    <a:gd name="T17" fmla="*/ 2 h 33"/>
                    <a:gd name="T18" fmla="*/ 1 w 35"/>
                    <a:gd name="T19" fmla="*/ 2 h 33"/>
                    <a:gd name="T20" fmla="*/ 1 w 35"/>
                    <a:gd name="T21" fmla="*/ 2 h 33"/>
                    <a:gd name="T22" fmla="*/ 1 w 35"/>
                    <a:gd name="T23" fmla="*/ 2 h 33"/>
                    <a:gd name="T24" fmla="*/ 1 w 35"/>
                    <a:gd name="T25" fmla="*/ 2 h 33"/>
                    <a:gd name="T26" fmla="*/ 1 w 35"/>
                    <a:gd name="T27" fmla="*/ 2 h 33"/>
                    <a:gd name="T28" fmla="*/ 1 w 35"/>
                    <a:gd name="T29" fmla="*/ 2 h 33"/>
                    <a:gd name="T30" fmla="*/ 1 w 35"/>
                    <a:gd name="T31" fmla="*/ 2 h 33"/>
                    <a:gd name="T32" fmla="*/ 1 w 35"/>
                    <a:gd name="T33" fmla="*/ 1 h 33"/>
                    <a:gd name="T34" fmla="*/ 0 w 35"/>
                    <a:gd name="T35" fmla="*/ 0 h 33"/>
                    <a:gd name="T36" fmla="*/ 0 w 35"/>
                    <a:gd name="T37" fmla="*/ 2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5" h="33">
                      <a:moveTo>
                        <a:pt x="0" y="6"/>
                      </a:moveTo>
                      <a:lnTo>
                        <a:pt x="7" y="6"/>
                      </a:lnTo>
                      <a:lnTo>
                        <a:pt x="12" y="8"/>
                      </a:lnTo>
                      <a:lnTo>
                        <a:pt x="17" y="10"/>
                      </a:lnTo>
                      <a:lnTo>
                        <a:pt x="22" y="13"/>
                      </a:lnTo>
                      <a:lnTo>
                        <a:pt x="24" y="18"/>
                      </a:lnTo>
                      <a:lnTo>
                        <a:pt x="27" y="21"/>
                      </a:lnTo>
                      <a:lnTo>
                        <a:pt x="29" y="28"/>
                      </a:lnTo>
                      <a:lnTo>
                        <a:pt x="29" y="33"/>
                      </a:lnTo>
                      <a:lnTo>
                        <a:pt x="35" y="33"/>
                      </a:lnTo>
                      <a:lnTo>
                        <a:pt x="34" y="28"/>
                      </a:lnTo>
                      <a:lnTo>
                        <a:pt x="32" y="21"/>
                      </a:lnTo>
                      <a:lnTo>
                        <a:pt x="29" y="15"/>
                      </a:lnTo>
                      <a:lnTo>
                        <a:pt x="24" y="10"/>
                      </a:lnTo>
                      <a:lnTo>
                        <a:pt x="19" y="6"/>
                      </a:lnTo>
                      <a:lnTo>
                        <a:pt x="14" y="3"/>
                      </a:lnTo>
                      <a:lnTo>
                        <a:pt x="7" y="1"/>
                      </a:lnTo>
                      <a:lnTo>
                        <a:pt x="0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0" name="Freeform 33"/>
                <p:cNvSpPr>
                  <a:spLocks/>
                </p:cNvSpPr>
                <p:nvPr/>
              </p:nvSpPr>
              <p:spPr bwMode="auto">
                <a:xfrm>
                  <a:off x="939" y="2060"/>
                  <a:ext cx="18" cy="25"/>
                </a:xfrm>
                <a:custGeom>
                  <a:avLst/>
                  <a:gdLst>
                    <a:gd name="T0" fmla="*/ 1 w 33"/>
                    <a:gd name="T1" fmla="*/ 2 h 33"/>
                    <a:gd name="T2" fmla="*/ 1 w 33"/>
                    <a:gd name="T3" fmla="*/ 2 h 33"/>
                    <a:gd name="T4" fmla="*/ 1 w 33"/>
                    <a:gd name="T5" fmla="*/ 2 h 33"/>
                    <a:gd name="T6" fmla="*/ 1 w 33"/>
                    <a:gd name="T7" fmla="*/ 2 h 33"/>
                    <a:gd name="T8" fmla="*/ 1 w 33"/>
                    <a:gd name="T9" fmla="*/ 2 h 33"/>
                    <a:gd name="T10" fmla="*/ 1 w 33"/>
                    <a:gd name="T11" fmla="*/ 2 h 33"/>
                    <a:gd name="T12" fmla="*/ 1 w 33"/>
                    <a:gd name="T13" fmla="*/ 2 h 33"/>
                    <a:gd name="T14" fmla="*/ 1 w 33"/>
                    <a:gd name="T15" fmla="*/ 2 h 33"/>
                    <a:gd name="T16" fmla="*/ 1 w 33"/>
                    <a:gd name="T17" fmla="*/ 2 h 33"/>
                    <a:gd name="T18" fmla="*/ 1 w 33"/>
                    <a:gd name="T19" fmla="*/ 0 h 33"/>
                    <a:gd name="T20" fmla="*/ 1 w 33"/>
                    <a:gd name="T21" fmla="*/ 1 h 33"/>
                    <a:gd name="T22" fmla="*/ 1 w 33"/>
                    <a:gd name="T23" fmla="*/ 2 h 33"/>
                    <a:gd name="T24" fmla="*/ 1 w 33"/>
                    <a:gd name="T25" fmla="*/ 2 h 33"/>
                    <a:gd name="T26" fmla="*/ 1 w 33"/>
                    <a:gd name="T27" fmla="*/ 2 h 33"/>
                    <a:gd name="T28" fmla="*/ 1 w 33"/>
                    <a:gd name="T29" fmla="*/ 2 h 33"/>
                    <a:gd name="T30" fmla="*/ 1 w 33"/>
                    <a:gd name="T31" fmla="*/ 2 h 33"/>
                    <a:gd name="T32" fmla="*/ 1 w 33"/>
                    <a:gd name="T33" fmla="*/ 2 h 33"/>
                    <a:gd name="T34" fmla="*/ 0 w 33"/>
                    <a:gd name="T35" fmla="*/ 2 h 33"/>
                    <a:gd name="T36" fmla="*/ 1 w 33"/>
                    <a:gd name="T37" fmla="*/ 2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" h="33">
                      <a:moveTo>
                        <a:pt x="7" y="33"/>
                      </a:moveTo>
                      <a:lnTo>
                        <a:pt x="7" y="28"/>
                      </a:lnTo>
                      <a:lnTo>
                        <a:pt x="8" y="21"/>
                      </a:lnTo>
                      <a:lnTo>
                        <a:pt x="12" y="18"/>
                      </a:lnTo>
                      <a:lnTo>
                        <a:pt x="13" y="13"/>
                      </a:lnTo>
                      <a:lnTo>
                        <a:pt x="18" y="10"/>
                      </a:lnTo>
                      <a:lnTo>
                        <a:pt x="23" y="8"/>
                      </a:lnTo>
                      <a:lnTo>
                        <a:pt x="28" y="6"/>
                      </a:lnTo>
                      <a:lnTo>
                        <a:pt x="33" y="6"/>
                      </a:lnTo>
                      <a:lnTo>
                        <a:pt x="33" y="0"/>
                      </a:lnTo>
                      <a:lnTo>
                        <a:pt x="28" y="1"/>
                      </a:lnTo>
                      <a:lnTo>
                        <a:pt x="22" y="3"/>
                      </a:lnTo>
                      <a:lnTo>
                        <a:pt x="15" y="6"/>
                      </a:lnTo>
                      <a:lnTo>
                        <a:pt x="12" y="10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2" y="28"/>
                      </a:lnTo>
                      <a:lnTo>
                        <a:pt x="0" y="33"/>
                      </a:lnTo>
                      <a:lnTo>
                        <a:pt x="7" y="33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1" name="Freeform 34"/>
                <p:cNvSpPr>
                  <a:spLocks/>
                </p:cNvSpPr>
                <p:nvPr/>
              </p:nvSpPr>
              <p:spPr bwMode="auto">
                <a:xfrm>
                  <a:off x="939" y="2085"/>
                  <a:ext cx="18" cy="26"/>
                </a:xfrm>
                <a:custGeom>
                  <a:avLst/>
                  <a:gdLst>
                    <a:gd name="T0" fmla="*/ 1 w 33"/>
                    <a:gd name="T1" fmla="*/ 2 h 33"/>
                    <a:gd name="T2" fmla="*/ 1 w 33"/>
                    <a:gd name="T3" fmla="*/ 2 h 33"/>
                    <a:gd name="T4" fmla="*/ 1 w 33"/>
                    <a:gd name="T5" fmla="*/ 2 h 33"/>
                    <a:gd name="T6" fmla="*/ 1 w 33"/>
                    <a:gd name="T7" fmla="*/ 2 h 33"/>
                    <a:gd name="T8" fmla="*/ 1 w 33"/>
                    <a:gd name="T9" fmla="*/ 2 h 33"/>
                    <a:gd name="T10" fmla="*/ 1 w 33"/>
                    <a:gd name="T11" fmla="*/ 2 h 33"/>
                    <a:gd name="T12" fmla="*/ 1 w 33"/>
                    <a:gd name="T13" fmla="*/ 2 h 33"/>
                    <a:gd name="T14" fmla="*/ 1 w 33"/>
                    <a:gd name="T15" fmla="*/ 2 h 33"/>
                    <a:gd name="T16" fmla="*/ 1 w 33"/>
                    <a:gd name="T17" fmla="*/ 0 h 33"/>
                    <a:gd name="T18" fmla="*/ 0 w 33"/>
                    <a:gd name="T19" fmla="*/ 0 h 33"/>
                    <a:gd name="T20" fmla="*/ 1 w 33"/>
                    <a:gd name="T21" fmla="*/ 2 h 33"/>
                    <a:gd name="T22" fmla="*/ 1 w 33"/>
                    <a:gd name="T23" fmla="*/ 2 h 33"/>
                    <a:gd name="T24" fmla="*/ 1 w 33"/>
                    <a:gd name="T25" fmla="*/ 2 h 33"/>
                    <a:gd name="T26" fmla="*/ 1 w 33"/>
                    <a:gd name="T27" fmla="*/ 2 h 33"/>
                    <a:gd name="T28" fmla="*/ 1 w 33"/>
                    <a:gd name="T29" fmla="*/ 2 h 33"/>
                    <a:gd name="T30" fmla="*/ 1 w 33"/>
                    <a:gd name="T31" fmla="*/ 2 h 33"/>
                    <a:gd name="T32" fmla="*/ 1 w 33"/>
                    <a:gd name="T33" fmla="*/ 2 h 33"/>
                    <a:gd name="T34" fmla="*/ 1 w 33"/>
                    <a:gd name="T35" fmla="*/ 2 h 33"/>
                    <a:gd name="T36" fmla="*/ 1 w 33"/>
                    <a:gd name="T37" fmla="*/ 2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3" h="33">
                      <a:moveTo>
                        <a:pt x="33" y="28"/>
                      </a:moveTo>
                      <a:lnTo>
                        <a:pt x="28" y="28"/>
                      </a:lnTo>
                      <a:lnTo>
                        <a:pt x="23" y="27"/>
                      </a:lnTo>
                      <a:lnTo>
                        <a:pt x="18" y="23"/>
                      </a:lnTo>
                      <a:lnTo>
                        <a:pt x="13" y="20"/>
                      </a:lnTo>
                      <a:lnTo>
                        <a:pt x="12" y="15"/>
                      </a:lnTo>
                      <a:lnTo>
                        <a:pt x="8" y="12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3" y="13"/>
                      </a:lnTo>
                      <a:lnTo>
                        <a:pt x="7" y="18"/>
                      </a:lnTo>
                      <a:lnTo>
                        <a:pt x="12" y="23"/>
                      </a:lnTo>
                      <a:lnTo>
                        <a:pt x="15" y="28"/>
                      </a:lnTo>
                      <a:lnTo>
                        <a:pt x="22" y="32"/>
                      </a:lnTo>
                      <a:lnTo>
                        <a:pt x="28" y="32"/>
                      </a:lnTo>
                      <a:lnTo>
                        <a:pt x="33" y="33"/>
                      </a:lnTo>
                      <a:lnTo>
                        <a:pt x="33" y="28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2" name="Rectangle 35"/>
                <p:cNvSpPr>
                  <a:spLocks noChangeArrowheads="1"/>
                </p:cNvSpPr>
                <p:nvPr/>
              </p:nvSpPr>
              <p:spPr bwMode="auto">
                <a:xfrm>
                  <a:off x="864" y="2236"/>
                  <a:ext cx="18" cy="99"/>
                </a:xfrm>
                <a:prstGeom prst="rect">
                  <a:avLst/>
                </a:prstGeom>
                <a:solidFill>
                  <a:schemeClr val="accent6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593" name="Freeform 36"/>
                <p:cNvSpPr>
                  <a:spLocks/>
                </p:cNvSpPr>
                <p:nvPr/>
              </p:nvSpPr>
              <p:spPr bwMode="auto">
                <a:xfrm>
                  <a:off x="864" y="2234"/>
                  <a:ext cx="18" cy="5"/>
                </a:xfrm>
                <a:custGeom>
                  <a:avLst/>
                  <a:gdLst>
                    <a:gd name="T0" fmla="*/ 1 w 33"/>
                    <a:gd name="T1" fmla="*/ 1 h 7"/>
                    <a:gd name="T2" fmla="*/ 1 w 33"/>
                    <a:gd name="T3" fmla="*/ 1 h 7"/>
                    <a:gd name="T4" fmla="*/ 1 w 33"/>
                    <a:gd name="T5" fmla="*/ 1 h 7"/>
                    <a:gd name="T6" fmla="*/ 1 w 33"/>
                    <a:gd name="T7" fmla="*/ 0 h 7"/>
                    <a:gd name="T8" fmla="*/ 1 w 33"/>
                    <a:gd name="T9" fmla="*/ 0 h 7"/>
                    <a:gd name="T10" fmla="*/ 0 w 33"/>
                    <a:gd name="T11" fmla="*/ 1 h 7"/>
                    <a:gd name="T12" fmla="*/ 1 w 33"/>
                    <a:gd name="T13" fmla="*/ 0 h 7"/>
                    <a:gd name="T14" fmla="*/ 0 w 33"/>
                    <a:gd name="T15" fmla="*/ 1 h 7"/>
                    <a:gd name="T16" fmla="*/ 0 w 33"/>
                    <a:gd name="T17" fmla="*/ 1 h 7"/>
                    <a:gd name="T18" fmla="*/ 0 w 33"/>
                    <a:gd name="T19" fmla="*/ 1 h 7"/>
                    <a:gd name="T20" fmla="*/ 1 w 33"/>
                    <a:gd name="T21" fmla="*/ 1 h 7"/>
                    <a:gd name="T22" fmla="*/ 1 w 33"/>
                    <a:gd name="T23" fmla="*/ 1 h 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3" h="7">
                      <a:moveTo>
                        <a:pt x="5" y="4"/>
                      </a:moveTo>
                      <a:lnTo>
                        <a:pt x="2" y="7"/>
                      </a:lnTo>
                      <a:lnTo>
                        <a:pt x="33" y="7"/>
                      </a:lnTo>
                      <a:lnTo>
                        <a:pt x="3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4" name="Freeform 37"/>
                <p:cNvSpPr>
                  <a:spLocks/>
                </p:cNvSpPr>
                <p:nvPr/>
              </p:nvSpPr>
              <p:spPr bwMode="auto">
                <a:xfrm>
                  <a:off x="864" y="2236"/>
                  <a:ext cx="2" cy="101"/>
                </a:xfrm>
                <a:custGeom>
                  <a:avLst/>
                  <a:gdLst>
                    <a:gd name="T0" fmla="*/ 0 w 5"/>
                    <a:gd name="T1" fmla="*/ 2 h 126"/>
                    <a:gd name="T2" fmla="*/ 0 w 5"/>
                    <a:gd name="T3" fmla="*/ 2 h 126"/>
                    <a:gd name="T4" fmla="*/ 0 w 5"/>
                    <a:gd name="T5" fmla="*/ 0 h 126"/>
                    <a:gd name="T6" fmla="*/ 0 w 5"/>
                    <a:gd name="T7" fmla="*/ 0 h 126"/>
                    <a:gd name="T8" fmla="*/ 0 w 5"/>
                    <a:gd name="T9" fmla="*/ 2 h 126"/>
                    <a:gd name="T10" fmla="*/ 0 w 5"/>
                    <a:gd name="T11" fmla="*/ 2 h 126"/>
                    <a:gd name="T12" fmla="*/ 0 w 5"/>
                    <a:gd name="T13" fmla="*/ 2 h 126"/>
                    <a:gd name="T14" fmla="*/ 0 w 5"/>
                    <a:gd name="T15" fmla="*/ 2 h 126"/>
                    <a:gd name="T16" fmla="*/ 0 w 5"/>
                    <a:gd name="T17" fmla="*/ 2 h 126"/>
                    <a:gd name="T18" fmla="*/ 0 w 5"/>
                    <a:gd name="T19" fmla="*/ 2 h 126"/>
                    <a:gd name="T20" fmla="*/ 0 w 5"/>
                    <a:gd name="T21" fmla="*/ 2 h 126"/>
                    <a:gd name="T22" fmla="*/ 0 w 5"/>
                    <a:gd name="T23" fmla="*/ 2 h 12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" h="126">
                      <a:moveTo>
                        <a:pt x="2" y="121"/>
                      </a:moveTo>
                      <a:lnTo>
                        <a:pt x="5" y="124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24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0" y="126"/>
                      </a:lnTo>
                      <a:lnTo>
                        <a:pt x="2" y="126"/>
                      </a:lnTo>
                      <a:lnTo>
                        <a:pt x="5" y="126"/>
                      </a:lnTo>
                      <a:lnTo>
                        <a:pt x="5" y="124"/>
                      </a:lnTo>
                      <a:lnTo>
                        <a:pt x="2" y="12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5" name="Freeform 38"/>
                <p:cNvSpPr>
                  <a:spLocks/>
                </p:cNvSpPr>
                <p:nvPr/>
              </p:nvSpPr>
              <p:spPr bwMode="auto">
                <a:xfrm>
                  <a:off x="864" y="2332"/>
                  <a:ext cx="20" cy="5"/>
                </a:xfrm>
                <a:custGeom>
                  <a:avLst/>
                  <a:gdLst>
                    <a:gd name="T0" fmla="*/ 1 w 35"/>
                    <a:gd name="T1" fmla="*/ 3 h 5"/>
                    <a:gd name="T2" fmla="*/ 1 w 35"/>
                    <a:gd name="T3" fmla="*/ 0 h 5"/>
                    <a:gd name="T4" fmla="*/ 0 w 35"/>
                    <a:gd name="T5" fmla="*/ 0 h 5"/>
                    <a:gd name="T6" fmla="*/ 0 w 35"/>
                    <a:gd name="T7" fmla="*/ 5 h 5"/>
                    <a:gd name="T8" fmla="*/ 1 w 35"/>
                    <a:gd name="T9" fmla="*/ 5 h 5"/>
                    <a:gd name="T10" fmla="*/ 1 w 35"/>
                    <a:gd name="T11" fmla="*/ 3 h 5"/>
                    <a:gd name="T12" fmla="*/ 1 w 35"/>
                    <a:gd name="T13" fmla="*/ 5 h 5"/>
                    <a:gd name="T14" fmla="*/ 1 w 35"/>
                    <a:gd name="T15" fmla="*/ 5 h 5"/>
                    <a:gd name="T16" fmla="*/ 1 w 35"/>
                    <a:gd name="T17" fmla="*/ 3 h 5"/>
                    <a:gd name="T18" fmla="*/ 1 w 35"/>
                    <a:gd name="T19" fmla="*/ 0 h 5"/>
                    <a:gd name="T20" fmla="*/ 1 w 35"/>
                    <a:gd name="T21" fmla="*/ 0 h 5"/>
                    <a:gd name="T22" fmla="*/ 1 w 35"/>
                    <a:gd name="T23" fmla="*/ 3 h 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5" h="5">
                      <a:moveTo>
                        <a:pt x="28" y="3"/>
                      </a:moveTo>
                      <a:lnTo>
                        <a:pt x="3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1" y="5"/>
                      </a:lnTo>
                      <a:lnTo>
                        <a:pt x="35" y="3"/>
                      </a:lnTo>
                      <a:lnTo>
                        <a:pt x="31" y="5"/>
                      </a:lnTo>
                      <a:lnTo>
                        <a:pt x="33" y="5"/>
                      </a:lnTo>
                      <a:lnTo>
                        <a:pt x="35" y="3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6" name="Freeform 39"/>
                <p:cNvSpPr>
                  <a:spLocks/>
                </p:cNvSpPr>
                <p:nvPr/>
              </p:nvSpPr>
              <p:spPr bwMode="auto">
                <a:xfrm>
                  <a:off x="881" y="2234"/>
                  <a:ext cx="3" cy="101"/>
                </a:xfrm>
                <a:custGeom>
                  <a:avLst/>
                  <a:gdLst>
                    <a:gd name="T0" fmla="*/ 0 w 7"/>
                    <a:gd name="T1" fmla="*/ 2 h 128"/>
                    <a:gd name="T2" fmla="*/ 0 w 7"/>
                    <a:gd name="T3" fmla="*/ 2 h 128"/>
                    <a:gd name="T4" fmla="*/ 0 w 7"/>
                    <a:gd name="T5" fmla="*/ 2 h 128"/>
                    <a:gd name="T6" fmla="*/ 0 w 7"/>
                    <a:gd name="T7" fmla="*/ 2 h 128"/>
                    <a:gd name="T8" fmla="*/ 0 w 7"/>
                    <a:gd name="T9" fmla="*/ 2 h 128"/>
                    <a:gd name="T10" fmla="*/ 0 w 7"/>
                    <a:gd name="T11" fmla="*/ 0 h 128"/>
                    <a:gd name="T12" fmla="*/ 0 w 7"/>
                    <a:gd name="T13" fmla="*/ 2 h 128"/>
                    <a:gd name="T14" fmla="*/ 0 w 7"/>
                    <a:gd name="T15" fmla="*/ 2 h 128"/>
                    <a:gd name="T16" fmla="*/ 0 w 7"/>
                    <a:gd name="T17" fmla="*/ 0 h 128"/>
                    <a:gd name="T18" fmla="*/ 0 w 7"/>
                    <a:gd name="T19" fmla="*/ 2 h 128"/>
                    <a:gd name="T20" fmla="*/ 0 w 7"/>
                    <a:gd name="T21" fmla="*/ 2 h 128"/>
                    <a:gd name="T22" fmla="*/ 0 w 7"/>
                    <a:gd name="T23" fmla="*/ 2 h 1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" h="128">
                      <a:moveTo>
                        <a:pt x="3" y="7"/>
                      </a:moveTo>
                      <a:lnTo>
                        <a:pt x="0" y="4"/>
                      </a:lnTo>
                      <a:lnTo>
                        <a:pt x="0" y="128"/>
                      </a:lnTo>
                      <a:lnTo>
                        <a:pt x="7" y="128"/>
                      </a:lnTo>
                      <a:lnTo>
                        <a:pt x="7" y="4"/>
                      </a:lnTo>
                      <a:lnTo>
                        <a:pt x="3" y="0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7" name="Freeform 40"/>
                <p:cNvSpPr>
                  <a:spLocks/>
                </p:cNvSpPr>
                <p:nvPr/>
              </p:nvSpPr>
              <p:spPr bwMode="auto">
                <a:xfrm>
                  <a:off x="890" y="2239"/>
                  <a:ext cx="20" cy="93"/>
                </a:xfrm>
                <a:custGeom>
                  <a:avLst/>
                  <a:gdLst>
                    <a:gd name="T0" fmla="*/ 0 w 35"/>
                    <a:gd name="T1" fmla="*/ 2 h 118"/>
                    <a:gd name="T2" fmla="*/ 0 w 35"/>
                    <a:gd name="T3" fmla="*/ 2 h 118"/>
                    <a:gd name="T4" fmla="*/ 0 w 35"/>
                    <a:gd name="T5" fmla="*/ 2 h 118"/>
                    <a:gd name="T6" fmla="*/ 0 w 35"/>
                    <a:gd name="T7" fmla="*/ 2 h 118"/>
                    <a:gd name="T8" fmla="*/ 0 w 35"/>
                    <a:gd name="T9" fmla="*/ 2 h 118"/>
                    <a:gd name="T10" fmla="*/ 0 w 35"/>
                    <a:gd name="T11" fmla="*/ 2 h 118"/>
                    <a:gd name="T12" fmla="*/ 0 w 35"/>
                    <a:gd name="T13" fmla="*/ 2 h 118"/>
                    <a:gd name="T14" fmla="*/ 0 w 35"/>
                    <a:gd name="T15" fmla="*/ 2 h 118"/>
                    <a:gd name="T16" fmla="*/ 0 w 35"/>
                    <a:gd name="T17" fmla="*/ 2 h 118"/>
                    <a:gd name="T18" fmla="*/ 0 w 35"/>
                    <a:gd name="T19" fmla="*/ 2 h 118"/>
                    <a:gd name="T20" fmla="*/ 0 w 35"/>
                    <a:gd name="T21" fmla="*/ 2 h 118"/>
                    <a:gd name="T22" fmla="*/ 0 w 35"/>
                    <a:gd name="T23" fmla="*/ 2 h 118"/>
                    <a:gd name="T24" fmla="*/ 0 w 35"/>
                    <a:gd name="T25" fmla="*/ 2 h 118"/>
                    <a:gd name="T26" fmla="*/ 0 w 35"/>
                    <a:gd name="T27" fmla="*/ 2 h 118"/>
                    <a:gd name="T28" fmla="*/ 0 w 35"/>
                    <a:gd name="T29" fmla="*/ 2 h 118"/>
                    <a:gd name="T30" fmla="*/ 0 w 35"/>
                    <a:gd name="T31" fmla="*/ 2 h 118"/>
                    <a:gd name="T32" fmla="*/ 0 w 35"/>
                    <a:gd name="T33" fmla="*/ 0 h 118"/>
                    <a:gd name="T34" fmla="*/ 1 w 35"/>
                    <a:gd name="T35" fmla="*/ 2 h 118"/>
                    <a:gd name="T36" fmla="*/ 1 w 35"/>
                    <a:gd name="T37" fmla="*/ 2 h 118"/>
                    <a:gd name="T38" fmla="*/ 0 w 35"/>
                    <a:gd name="T39" fmla="*/ 2 h 11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5" h="118">
                      <a:moveTo>
                        <a:pt x="0" y="118"/>
                      </a:moveTo>
                      <a:lnTo>
                        <a:pt x="0" y="116"/>
                      </a:lnTo>
                      <a:lnTo>
                        <a:pt x="0" y="111"/>
                      </a:lnTo>
                      <a:lnTo>
                        <a:pt x="0" y="105"/>
                      </a:lnTo>
                      <a:lnTo>
                        <a:pt x="0" y="98"/>
                      </a:lnTo>
                      <a:lnTo>
                        <a:pt x="0" y="88"/>
                      </a:lnTo>
                      <a:lnTo>
                        <a:pt x="0" y="80"/>
                      </a:lnTo>
                      <a:lnTo>
                        <a:pt x="0" y="68"/>
                      </a:lnTo>
                      <a:lnTo>
                        <a:pt x="0" y="58"/>
                      </a:lnTo>
                      <a:lnTo>
                        <a:pt x="0" y="48"/>
                      </a:lnTo>
                      <a:lnTo>
                        <a:pt x="0" y="38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5" y="27"/>
                      </a:lnTo>
                      <a:lnTo>
                        <a:pt x="35" y="100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8" name="Freeform 41"/>
                <p:cNvSpPr>
                  <a:spLocks/>
                </p:cNvSpPr>
                <p:nvPr/>
              </p:nvSpPr>
              <p:spPr bwMode="auto">
                <a:xfrm>
                  <a:off x="888" y="2236"/>
                  <a:ext cx="5" cy="96"/>
                </a:xfrm>
                <a:custGeom>
                  <a:avLst/>
                  <a:gdLst>
                    <a:gd name="T0" fmla="*/ 1 w 7"/>
                    <a:gd name="T1" fmla="*/ 1 h 121"/>
                    <a:gd name="T2" fmla="*/ 0 w 7"/>
                    <a:gd name="T3" fmla="*/ 2 h 121"/>
                    <a:gd name="T4" fmla="*/ 0 w 7"/>
                    <a:gd name="T5" fmla="*/ 2 h 121"/>
                    <a:gd name="T6" fmla="*/ 0 w 7"/>
                    <a:gd name="T7" fmla="*/ 2 h 121"/>
                    <a:gd name="T8" fmla="*/ 0 w 7"/>
                    <a:gd name="T9" fmla="*/ 2 h 121"/>
                    <a:gd name="T10" fmla="*/ 0 w 7"/>
                    <a:gd name="T11" fmla="*/ 2 h 121"/>
                    <a:gd name="T12" fmla="*/ 0 w 7"/>
                    <a:gd name="T13" fmla="*/ 2 h 121"/>
                    <a:gd name="T14" fmla="*/ 0 w 7"/>
                    <a:gd name="T15" fmla="*/ 2 h 121"/>
                    <a:gd name="T16" fmla="*/ 0 w 7"/>
                    <a:gd name="T17" fmla="*/ 2 h 121"/>
                    <a:gd name="T18" fmla="*/ 0 w 7"/>
                    <a:gd name="T19" fmla="*/ 2 h 121"/>
                    <a:gd name="T20" fmla="*/ 0 w 7"/>
                    <a:gd name="T21" fmla="*/ 2 h 121"/>
                    <a:gd name="T22" fmla="*/ 0 w 7"/>
                    <a:gd name="T23" fmla="*/ 2 h 121"/>
                    <a:gd name="T24" fmla="*/ 0 w 7"/>
                    <a:gd name="T25" fmla="*/ 2 h 121"/>
                    <a:gd name="T26" fmla="*/ 0 w 7"/>
                    <a:gd name="T27" fmla="*/ 2 h 121"/>
                    <a:gd name="T28" fmla="*/ 0 w 7"/>
                    <a:gd name="T29" fmla="*/ 2 h 121"/>
                    <a:gd name="T30" fmla="*/ 0 w 7"/>
                    <a:gd name="T31" fmla="*/ 2 h 121"/>
                    <a:gd name="T32" fmla="*/ 0 w 7"/>
                    <a:gd name="T33" fmla="*/ 2 h 121"/>
                    <a:gd name="T34" fmla="*/ 0 w 7"/>
                    <a:gd name="T35" fmla="*/ 2 h 121"/>
                    <a:gd name="T36" fmla="*/ 1 w 7"/>
                    <a:gd name="T37" fmla="*/ 2 h 121"/>
                    <a:gd name="T38" fmla="*/ 1 w 7"/>
                    <a:gd name="T39" fmla="*/ 2 h 121"/>
                    <a:gd name="T40" fmla="*/ 1 w 7"/>
                    <a:gd name="T41" fmla="*/ 2 h 121"/>
                    <a:gd name="T42" fmla="*/ 1 w 7"/>
                    <a:gd name="T43" fmla="*/ 2 h 121"/>
                    <a:gd name="T44" fmla="*/ 1 w 7"/>
                    <a:gd name="T45" fmla="*/ 2 h 121"/>
                    <a:gd name="T46" fmla="*/ 1 w 7"/>
                    <a:gd name="T47" fmla="*/ 2 h 121"/>
                    <a:gd name="T48" fmla="*/ 1 w 7"/>
                    <a:gd name="T49" fmla="*/ 2 h 121"/>
                    <a:gd name="T50" fmla="*/ 1 w 7"/>
                    <a:gd name="T51" fmla="*/ 2 h 121"/>
                    <a:gd name="T52" fmla="*/ 1 w 7"/>
                    <a:gd name="T53" fmla="*/ 2 h 121"/>
                    <a:gd name="T54" fmla="*/ 1 w 7"/>
                    <a:gd name="T55" fmla="*/ 2 h 121"/>
                    <a:gd name="T56" fmla="*/ 1 w 7"/>
                    <a:gd name="T57" fmla="*/ 2 h 121"/>
                    <a:gd name="T58" fmla="*/ 1 w 7"/>
                    <a:gd name="T59" fmla="*/ 2 h 121"/>
                    <a:gd name="T60" fmla="*/ 1 w 7"/>
                    <a:gd name="T61" fmla="*/ 2 h 121"/>
                    <a:gd name="T62" fmla="*/ 1 w 7"/>
                    <a:gd name="T63" fmla="*/ 2 h 121"/>
                    <a:gd name="T64" fmla="*/ 1 w 7"/>
                    <a:gd name="T65" fmla="*/ 2 h 121"/>
                    <a:gd name="T66" fmla="*/ 1 w 7"/>
                    <a:gd name="T67" fmla="*/ 2 h 121"/>
                    <a:gd name="T68" fmla="*/ 1 w 7"/>
                    <a:gd name="T69" fmla="*/ 2 h 121"/>
                    <a:gd name="T70" fmla="*/ 1 w 7"/>
                    <a:gd name="T71" fmla="*/ 2 h 121"/>
                    <a:gd name="T72" fmla="*/ 1 w 7"/>
                    <a:gd name="T73" fmla="*/ 2 h 121"/>
                    <a:gd name="T74" fmla="*/ 1 w 7"/>
                    <a:gd name="T75" fmla="*/ 1 h 121"/>
                    <a:gd name="T76" fmla="*/ 1 w 7"/>
                    <a:gd name="T77" fmla="*/ 0 h 121"/>
                    <a:gd name="T78" fmla="*/ 1 w 7"/>
                    <a:gd name="T79" fmla="*/ 1 h 121"/>
                    <a:gd name="T80" fmla="*/ 0 w 7"/>
                    <a:gd name="T81" fmla="*/ 2 h 121"/>
                    <a:gd name="T82" fmla="*/ 1 w 7"/>
                    <a:gd name="T83" fmla="*/ 1 h 12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" h="121">
                      <a:moveTo>
                        <a:pt x="5" y="1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0" y="41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71"/>
                      </a:lnTo>
                      <a:lnTo>
                        <a:pt x="0" y="83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0" y="108"/>
                      </a:lnTo>
                      <a:lnTo>
                        <a:pt x="0" y="114"/>
                      </a:lnTo>
                      <a:lnTo>
                        <a:pt x="0" y="119"/>
                      </a:lnTo>
                      <a:lnTo>
                        <a:pt x="0" y="121"/>
                      </a:lnTo>
                      <a:lnTo>
                        <a:pt x="7" y="121"/>
                      </a:lnTo>
                      <a:lnTo>
                        <a:pt x="7" y="119"/>
                      </a:lnTo>
                      <a:lnTo>
                        <a:pt x="7" y="114"/>
                      </a:lnTo>
                      <a:lnTo>
                        <a:pt x="7" y="108"/>
                      </a:lnTo>
                      <a:lnTo>
                        <a:pt x="7" y="101"/>
                      </a:lnTo>
                      <a:lnTo>
                        <a:pt x="7" y="91"/>
                      </a:lnTo>
                      <a:lnTo>
                        <a:pt x="7" y="83"/>
                      </a:lnTo>
                      <a:lnTo>
                        <a:pt x="7" y="71"/>
                      </a:lnTo>
                      <a:lnTo>
                        <a:pt x="7" y="61"/>
                      </a:lnTo>
                      <a:lnTo>
                        <a:pt x="7" y="51"/>
                      </a:lnTo>
                      <a:lnTo>
                        <a:pt x="7" y="41"/>
                      </a:lnTo>
                      <a:lnTo>
                        <a:pt x="7" y="31"/>
                      </a:lnTo>
                      <a:lnTo>
                        <a:pt x="7" y="23"/>
                      </a:lnTo>
                      <a:lnTo>
                        <a:pt x="7" y="16"/>
                      </a:lnTo>
                      <a:lnTo>
                        <a:pt x="7" y="10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2" y="5"/>
                      </a:lnTo>
                      <a:lnTo>
                        <a:pt x="7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599" name="Freeform 42"/>
                <p:cNvSpPr>
                  <a:spLocks/>
                </p:cNvSpPr>
                <p:nvPr/>
              </p:nvSpPr>
              <p:spPr bwMode="auto">
                <a:xfrm>
                  <a:off x="889" y="2237"/>
                  <a:ext cx="21" cy="24"/>
                </a:xfrm>
                <a:custGeom>
                  <a:avLst/>
                  <a:gdLst>
                    <a:gd name="T0" fmla="*/ 1 w 38"/>
                    <a:gd name="T1" fmla="*/ 2 h 30"/>
                    <a:gd name="T2" fmla="*/ 1 w 38"/>
                    <a:gd name="T3" fmla="*/ 2 h 30"/>
                    <a:gd name="T4" fmla="*/ 1 w 38"/>
                    <a:gd name="T5" fmla="*/ 0 h 30"/>
                    <a:gd name="T6" fmla="*/ 0 w 38"/>
                    <a:gd name="T7" fmla="*/ 2 h 30"/>
                    <a:gd name="T8" fmla="*/ 1 w 38"/>
                    <a:gd name="T9" fmla="*/ 2 h 30"/>
                    <a:gd name="T10" fmla="*/ 1 w 38"/>
                    <a:gd name="T11" fmla="*/ 2 h 30"/>
                    <a:gd name="T12" fmla="*/ 1 w 38"/>
                    <a:gd name="T13" fmla="*/ 2 h 30"/>
                    <a:gd name="T14" fmla="*/ 1 w 38"/>
                    <a:gd name="T15" fmla="*/ 2 h 30"/>
                    <a:gd name="T16" fmla="*/ 1 w 38"/>
                    <a:gd name="T17" fmla="*/ 2 h 30"/>
                    <a:gd name="T18" fmla="*/ 1 w 38"/>
                    <a:gd name="T19" fmla="*/ 2 h 30"/>
                    <a:gd name="T20" fmla="*/ 1 w 38"/>
                    <a:gd name="T21" fmla="*/ 2 h 30"/>
                    <a:gd name="T22" fmla="*/ 1 w 38"/>
                    <a:gd name="T23" fmla="*/ 2 h 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8" h="30">
                      <a:moveTo>
                        <a:pt x="38" y="29"/>
                      </a:moveTo>
                      <a:lnTo>
                        <a:pt x="37" y="27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5" y="30"/>
                      </a:lnTo>
                      <a:lnTo>
                        <a:pt x="33" y="29"/>
                      </a:lnTo>
                      <a:lnTo>
                        <a:pt x="35" y="30"/>
                      </a:lnTo>
                      <a:lnTo>
                        <a:pt x="37" y="30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7"/>
                      </a:lnTo>
                      <a:lnTo>
                        <a:pt x="38" y="29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600" name="Freeform 43"/>
                <p:cNvSpPr>
                  <a:spLocks/>
                </p:cNvSpPr>
                <p:nvPr/>
              </p:nvSpPr>
              <p:spPr bwMode="auto">
                <a:xfrm>
                  <a:off x="909" y="2260"/>
                  <a:ext cx="1" cy="62"/>
                </a:xfrm>
                <a:custGeom>
                  <a:avLst/>
                  <a:gdLst>
                    <a:gd name="T0" fmla="*/ 0 w 5"/>
                    <a:gd name="T1" fmla="*/ 2 h 76"/>
                    <a:gd name="T2" fmla="*/ 0 w 5"/>
                    <a:gd name="T3" fmla="*/ 2 h 76"/>
                    <a:gd name="T4" fmla="*/ 0 w 5"/>
                    <a:gd name="T5" fmla="*/ 0 h 76"/>
                    <a:gd name="T6" fmla="*/ 0 w 5"/>
                    <a:gd name="T7" fmla="*/ 0 h 76"/>
                    <a:gd name="T8" fmla="*/ 0 w 5"/>
                    <a:gd name="T9" fmla="*/ 2 h 76"/>
                    <a:gd name="T10" fmla="*/ 0 w 5"/>
                    <a:gd name="T11" fmla="*/ 2 h 76"/>
                    <a:gd name="T12" fmla="*/ 0 w 5"/>
                    <a:gd name="T13" fmla="*/ 2 h 76"/>
                    <a:gd name="T14" fmla="*/ 0 w 5"/>
                    <a:gd name="T15" fmla="*/ 2 h 76"/>
                    <a:gd name="T16" fmla="*/ 0 w 5"/>
                    <a:gd name="T17" fmla="*/ 2 h 76"/>
                    <a:gd name="T18" fmla="*/ 0 w 5"/>
                    <a:gd name="T19" fmla="*/ 2 h 76"/>
                    <a:gd name="T20" fmla="*/ 0 w 5"/>
                    <a:gd name="T21" fmla="*/ 2 h 76"/>
                    <a:gd name="T22" fmla="*/ 0 w 5"/>
                    <a:gd name="T23" fmla="*/ 2 h 7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5" h="76">
                      <a:moveTo>
                        <a:pt x="4" y="74"/>
                      </a:moveTo>
                      <a:lnTo>
                        <a:pt x="5" y="73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73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74"/>
                      </a:lnTo>
                      <a:lnTo>
                        <a:pt x="4" y="76"/>
                      </a:lnTo>
                      <a:lnTo>
                        <a:pt x="5" y="74"/>
                      </a:lnTo>
                      <a:lnTo>
                        <a:pt x="5" y="73"/>
                      </a:lnTo>
                      <a:lnTo>
                        <a:pt x="4" y="7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601" name="Freeform 44"/>
                <p:cNvSpPr>
                  <a:spLocks/>
                </p:cNvSpPr>
                <p:nvPr/>
              </p:nvSpPr>
              <p:spPr bwMode="auto">
                <a:xfrm>
                  <a:off x="888" y="2317"/>
                  <a:ext cx="22" cy="18"/>
                </a:xfrm>
                <a:custGeom>
                  <a:avLst/>
                  <a:gdLst>
                    <a:gd name="T0" fmla="*/ 0 w 39"/>
                    <a:gd name="T1" fmla="*/ 2 h 23"/>
                    <a:gd name="T2" fmla="*/ 1 w 39"/>
                    <a:gd name="T3" fmla="*/ 2 h 23"/>
                    <a:gd name="T4" fmla="*/ 1 w 39"/>
                    <a:gd name="T5" fmla="*/ 2 h 23"/>
                    <a:gd name="T6" fmla="*/ 1 w 39"/>
                    <a:gd name="T7" fmla="*/ 0 h 23"/>
                    <a:gd name="T8" fmla="*/ 1 w 39"/>
                    <a:gd name="T9" fmla="*/ 2 h 23"/>
                    <a:gd name="T10" fmla="*/ 1 w 39"/>
                    <a:gd name="T11" fmla="*/ 2 h 23"/>
                    <a:gd name="T12" fmla="*/ 1 w 39"/>
                    <a:gd name="T13" fmla="*/ 2 h 23"/>
                    <a:gd name="T14" fmla="*/ 1 w 39"/>
                    <a:gd name="T15" fmla="*/ 2 h 23"/>
                    <a:gd name="T16" fmla="*/ 1 w 39"/>
                    <a:gd name="T17" fmla="*/ 2 h 23"/>
                    <a:gd name="T18" fmla="*/ 1 w 39"/>
                    <a:gd name="T19" fmla="*/ 2 h 23"/>
                    <a:gd name="T20" fmla="*/ 1 w 39"/>
                    <a:gd name="T21" fmla="*/ 2 h 23"/>
                    <a:gd name="T22" fmla="*/ 0 w 39"/>
                    <a:gd name="T23" fmla="*/ 2 h 2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39" h="23">
                      <a:moveTo>
                        <a:pt x="0" y="20"/>
                      </a:moveTo>
                      <a:lnTo>
                        <a:pt x="4" y="23"/>
                      </a:lnTo>
                      <a:lnTo>
                        <a:pt x="39" y="3"/>
                      </a:lnTo>
                      <a:lnTo>
                        <a:pt x="37" y="0"/>
                      </a:lnTo>
                      <a:lnTo>
                        <a:pt x="2" y="18"/>
                      </a:lnTo>
                      <a:lnTo>
                        <a:pt x="7" y="20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602" name="Freeform 45"/>
                <p:cNvSpPr>
                  <a:spLocks/>
                </p:cNvSpPr>
                <p:nvPr/>
              </p:nvSpPr>
              <p:spPr bwMode="auto">
                <a:xfrm>
                  <a:off x="909" y="2220"/>
                  <a:ext cx="63" cy="89"/>
                </a:xfrm>
                <a:custGeom>
                  <a:avLst/>
                  <a:gdLst>
                    <a:gd name="T0" fmla="*/ 0 w 100"/>
                    <a:gd name="T1" fmla="*/ 4 h 101"/>
                    <a:gd name="T2" fmla="*/ 1 w 100"/>
                    <a:gd name="T3" fmla="*/ 4 h 101"/>
                    <a:gd name="T4" fmla="*/ 1 w 100"/>
                    <a:gd name="T5" fmla="*/ 4 h 101"/>
                    <a:gd name="T6" fmla="*/ 1 w 100"/>
                    <a:gd name="T7" fmla="*/ 4 h 101"/>
                    <a:gd name="T8" fmla="*/ 1 w 100"/>
                    <a:gd name="T9" fmla="*/ 4 h 101"/>
                    <a:gd name="T10" fmla="*/ 1 w 100"/>
                    <a:gd name="T11" fmla="*/ 4 h 101"/>
                    <a:gd name="T12" fmla="*/ 1 w 100"/>
                    <a:gd name="T13" fmla="*/ 4 h 101"/>
                    <a:gd name="T14" fmla="*/ 1 w 100"/>
                    <a:gd name="T15" fmla="*/ 0 h 101"/>
                    <a:gd name="T16" fmla="*/ 1 w 100"/>
                    <a:gd name="T17" fmla="*/ 0 h 101"/>
                    <a:gd name="T18" fmla="*/ 1 w 100"/>
                    <a:gd name="T19" fmla="*/ 4 h 101"/>
                    <a:gd name="T20" fmla="*/ 1 w 100"/>
                    <a:gd name="T21" fmla="*/ 4 h 101"/>
                    <a:gd name="T22" fmla="*/ 1 w 100"/>
                    <a:gd name="T23" fmla="*/ 4 h 101"/>
                    <a:gd name="T24" fmla="*/ 1 w 100"/>
                    <a:gd name="T25" fmla="*/ 4 h 101"/>
                    <a:gd name="T26" fmla="*/ 0 w 100"/>
                    <a:gd name="T27" fmla="*/ 4 h 101"/>
                    <a:gd name="T28" fmla="*/ 0 w 100"/>
                    <a:gd name="T29" fmla="*/ 4 h 10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01">
                      <a:moveTo>
                        <a:pt x="0" y="101"/>
                      </a:moveTo>
                      <a:lnTo>
                        <a:pt x="21" y="98"/>
                      </a:lnTo>
                      <a:lnTo>
                        <a:pt x="41" y="91"/>
                      </a:lnTo>
                      <a:lnTo>
                        <a:pt x="61" y="80"/>
                      </a:lnTo>
                      <a:lnTo>
                        <a:pt x="76" y="63"/>
                      </a:lnTo>
                      <a:lnTo>
                        <a:pt x="90" y="43"/>
                      </a:lnTo>
                      <a:lnTo>
                        <a:pt x="96" y="21"/>
                      </a:lnTo>
                      <a:lnTo>
                        <a:pt x="100" y="0"/>
                      </a:lnTo>
                      <a:lnTo>
                        <a:pt x="51" y="0"/>
                      </a:lnTo>
                      <a:lnTo>
                        <a:pt x="48" y="15"/>
                      </a:lnTo>
                      <a:lnTo>
                        <a:pt x="40" y="28"/>
                      </a:lnTo>
                      <a:lnTo>
                        <a:pt x="28" y="38"/>
                      </a:lnTo>
                      <a:lnTo>
                        <a:pt x="15" y="45"/>
                      </a:lnTo>
                      <a:lnTo>
                        <a:pt x="0" y="46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603" name="Freeform 46"/>
                <p:cNvSpPr>
                  <a:spLocks/>
                </p:cNvSpPr>
                <p:nvPr/>
              </p:nvSpPr>
              <p:spPr bwMode="auto">
                <a:xfrm>
                  <a:off x="916" y="2189"/>
                  <a:ext cx="81" cy="32"/>
                </a:xfrm>
                <a:custGeom>
                  <a:avLst/>
                  <a:gdLst>
                    <a:gd name="T0" fmla="*/ 1 w 140"/>
                    <a:gd name="T1" fmla="*/ 0 h 40"/>
                    <a:gd name="T2" fmla="*/ 1 w 140"/>
                    <a:gd name="T3" fmla="*/ 0 h 40"/>
                    <a:gd name="T4" fmla="*/ 1 w 140"/>
                    <a:gd name="T5" fmla="*/ 2 h 40"/>
                    <a:gd name="T6" fmla="*/ 0 w 140"/>
                    <a:gd name="T7" fmla="*/ 2 h 40"/>
                    <a:gd name="T8" fmla="*/ 1 w 140"/>
                    <a:gd name="T9" fmla="*/ 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0" h="40">
                      <a:moveTo>
                        <a:pt x="19" y="0"/>
                      </a:moveTo>
                      <a:lnTo>
                        <a:pt x="120" y="0"/>
                      </a:lnTo>
                      <a:lnTo>
                        <a:pt x="140" y="40"/>
                      </a:lnTo>
                      <a:lnTo>
                        <a:pt x="0" y="4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</p:grpSp>
        </p:grpSp>
        <p:grpSp>
          <p:nvGrpSpPr>
            <p:cNvPr id="135560" name="Group 47"/>
            <p:cNvGrpSpPr>
              <a:grpSpLocks/>
            </p:cNvGrpSpPr>
            <p:nvPr/>
          </p:nvGrpSpPr>
          <p:grpSpPr bwMode="auto">
            <a:xfrm>
              <a:off x="865" y="2509"/>
              <a:ext cx="1376" cy="749"/>
              <a:chOff x="865" y="2509"/>
              <a:chExt cx="1376" cy="749"/>
            </a:xfrm>
          </p:grpSpPr>
          <p:sp>
            <p:nvSpPr>
              <p:cNvPr id="135561" name="Freeform 48"/>
              <p:cNvSpPr>
                <a:spLocks/>
              </p:cNvSpPr>
              <p:nvPr/>
            </p:nvSpPr>
            <p:spPr bwMode="auto">
              <a:xfrm>
                <a:off x="865" y="2509"/>
                <a:ext cx="1376" cy="749"/>
              </a:xfrm>
              <a:custGeom>
                <a:avLst/>
                <a:gdLst>
                  <a:gd name="T0" fmla="*/ 1 w 1376"/>
                  <a:gd name="T1" fmla="*/ 9 h 749"/>
                  <a:gd name="T2" fmla="*/ 109 w 1376"/>
                  <a:gd name="T3" fmla="*/ 9 h 749"/>
                  <a:gd name="T4" fmla="*/ 304 w 1376"/>
                  <a:gd name="T5" fmla="*/ 636 h 749"/>
                  <a:gd name="T6" fmla="*/ 327 w 1376"/>
                  <a:gd name="T7" fmla="*/ 677 h 749"/>
                  <a:gd name="T8" fmla="*/ 353 w 1376"/>
                  <a:gd name="T9" fmla="*/ 700 h 749"/>
                  <a:gd name="T10" fmla="*/ 423 w 1376"/>
                  <a:gd name="T11" fmla="*/ 700 h 749"/>
                  <a:gd name="T12" fmla="*/ 1021 w 1376"/>
                  <a:gd name="T13" fmla="*/ 700 h 749"/>
                  <a:gd name="T14" fmla="*/ 1037 w 1376"/>
                  <a:gd name="T15" fmla="*/ 691 h 749"/>
                  <a:gd name="T16" fmla="*/ 1046 w 1376"/>
                  <a:gd name="T17" fmla="*/ 685 h 749"/>
                  <a:gd name="T18" fmla="*/ 1064 w 1376"/>
                  <a:gd name="T19" fmla="*/ 674 h 749"/>
                  <a:gd name="T20" fmla="*/ 1080 w 1376"/>
                  <a:gd name="T21" fmla="*/ 653 h 749"/>
                  <a:gd name="T22" fmla="*/ 1277 w 1376"/>
                  <a:gd name="T23" fmla="*/ 0 h 749"/>
                  <a:gd name="T24" fmla="*/ 1376 w 1376"/>
                  <a:gd name="T25" fmla="*/ 0 h 749"/>
                  <a:gd name="T26" fmla="*/ 1373 w 1376"/>
                  <a:gd name="T27" fmla="*/ 25 h 749"/>
                  <a:gd name="T28" fmla="*/ 1289 w 1376"/>
                  <a:gd name="T29" fmla="*/ 23 h 749"/>
                  <a:gd name="T30" fmla="*/ 1084 w 1376"/>
                  <a:gd name="T31" fmla="*/ 749 h 749"/>
                  <a:gd name="T32" fmla="*/ 304 w 1376"/>
                  <a:gd name="T33" fmla="*/ 749 h 749"/>
                  <a:gd name="T34" fmla="*/ 94 w 1376"/>
                  <a:gd name="T35" fmla="*/ 36 h 749"/>
                  <a:gd name="T36" fmla="*/ 3 w 1376"/>
                  <a:gd name="T37" fmla="*/ 38 h 749"/>
                  <a:gd name="T38" fmla="*/ 0 w 1376"/>
                  <a:gd name="T39" fmla="*/ 15 h 749"/>
                  <a:gd name="T40" fmla="*/ 25 w 1376"/>
                  <a:gd name="T41" fmla="*/ 10 h 7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76" h="749">
                    <a:moveTo>
                      <a:pt x="1" y="9"/>
                    </a:moveTo>
                    <a:lnTo>
                      <a:pt x="109" y="9"/>
                    </a:lnTo>
                    <a:lnTo>
                      <a:pt x="304" y="636"/>
                    </a:lnTo>
                    <a:lnTo>
                      <a:pt x="327" y="677"/>
                    </a:lnTo>
                    <a:lnTo>
                      <a:pt x="353" y="700"/>
                    </a:lnTo>
                    <a:lnTo>
                      <a:pt x="423" y="700"/>
                    </a:lnTo>
                    <a:lnTo>
                      <a:pt x="1021" y="700"/>
                    </a:lnTo>
                    <a:lnTo>
                      <a:pt x="1037" y="691"/>
                    </a:lnTo>
                    <a:lnTo>
                      <a:pt x="1046" y="685"/>
                    </a:lnTo>
                    <a:lnTo>
                      <a:pt x="1064" y="674"/>
                    </a:lnTo>
                    <a:lnTo>
                      <a:pt x="1080" y="653"/>
                    </a:lnTo>
                    <a:lnTo>
                      <a:pt x="1277" y="0"/>
                    </a:lnTo>
                    <a:lnTo>
                      <a:pt x="1376" y="0"/>
                    </a:lnTo>
                    <a:lnTo>
                      <a:pt x="1373" y="25"/>
                    </a:lnTo>
                    <a:lnTo>
                      <a:pt x="1289" y="23"/>
                    </a:lnTo>
                    <a:lnTo>
                      <a:pt x="1084" y="749"/>
                    </a:lnTo>
                    <a:lnTo>
                      <a:pt x="304" y="749"/>
                    </a:lnTo>
                    <a:lnTo>
                      <a:pt x="94" y="36"/>
                    </a:lnTo>
                    <a:lnTo>
                      <a:pt x="3" y="38"/>
                    </a:lnTo>
                    <a:lnTo>
                      <a:pt x="0" y="15"/>
                    </a:lnTo>
                    <a:lnTo>
                      <a:pt x="25" y="10"/>
                    </a:lnTo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5562" name="Freeform 49"/>
              <p:cNvSpPr>
                <a:spLocks/>
              </p:cNvSpPr>
              <p:nvPr/>
            </p:nvSpPr>
            <p:spPr bwMode="auto">
              <a:xfrm>
                <a:off x="986" y="2546"/>
                <a:ext cx="1144" cy="64"/>
              </a:xfrm>
              <a:custGeom>
                <a:avLst/>
                <a:gdLst>
                  <a:gd name="T0" fmla="*/ 0 w 1144"/>
                  <a:gd name="T1" fmla="*/ 0 h 64"/>
                  <a:gd name="T2" fmla="*/ 1144 w 1144"/>
                  <a:gd name="T3" fmla="*/ 0 h 64"/>
                  <a:gd name="T4" fmla="*/ 1126 w 1144"/>
                  <a:gd name="T5" fmla="*/ 64 h 64"/>
                  <a:gd name="T6" fmla="*/ 20 w 1144"/>
                  <a:gd name="T7" fmla="*/ 64 h 64"/>
                  <a:gd name="T8" fmla="*/ 0 w 1144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4" h="64">
                    <a:moveTo>
                      <a:pt x="0" y="0"/>
                    </a:moveTo>
                    <a:lnTo>
                      <a:pt x="1144" y="0"/>
                    </a:lnTo>
                    <a:lnTo>
                      <a:pt x="1126" y="64"/>
                    </a:lnTo>
                    <a:lnTo>
                      <a:pt x="20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</p:grpSp>
      <p:grpSp>
        <p:nvGrpSpPr>
          <p:cNvPr id="349234" name="Group 50"/>
          <p:cNvGrpSpPr>
            <a:grpSpLocks/>
          </p:cNvGrpSpPr>
          <p:nvPr/>
        </p:nvGrpSpPr>
        <p:grpSpPr bwMode="auto">
          <a:xfrm>
            <a:off x="2723359" y="5168014"/>
            <a:ext cx="494369" cy="757032"/>
            <a:chOff x="977" y="2568"/>
            <a:chExt cx="239" cy="420"/>
          </a:xfrm>
        </p:grpSpPr>
        <p:grpSp>
          <p:nvGrpSpPr>
            <p:cNvPr id="135542" name="Group 51"/>
            <p:cNvGrpSpPr>
              <a:grpSpLocks/>
            </p:cNvGrpSpPr>
            <p:nvPr/>
          </p:nvGrpSpPr>
          <p:grpSpPr bwMode="auto">
            <a:xfrm>
              <a:off x="977" y="2568"/>
              <a:ext cx="143" cy="143"/>
              <a:chOff x="4244" y="2536"/>
              <a:chExt cx="143" cy="143"/>
            </a:xfrm>
          </p:grpSpPr>
          <p:sp>
            <p:nvSpPr>
              <p:cNvPr id="135557" name="Freeform 52"/>
              <p:cNvSpPr>
                <a:spLocks/>
              </p:cNvSpPr>
              <p:nvPr/>
            </p:nvSpPr>
            <p:spPr bwMode="auto">
              <a:xfrm>
                <a:off x="4244" y="2536"/>
                <a:ext cx="143" cy="143"/>
              </a:xfrm>
              <a:custGeom>
                <a:avLst/>
                <a:gdLst>
                  <a:gd name="T0" fmla="*/ 0 w 318"/>
                  <a:gd name="T1" fmla="*/ 0 h 319"/>
                  <a:gd name="T2" fmla="*/ 0 w 318"/>
                  <a:gd name="T3" fmla="*/ 0 h 319"/>
                  <a:gd name="T4" fmla="*/ 0 w 318"/>
                  <a:gd name="T5" fmla="*/ 0 h 319"/>
                  <a:gd name="T6" fmla="*/ 0 w 318"/>
                  <a:gd name="T7" fmla="*/ 0 h 319"/>
                  <a:gd name="T8" fmla="*/ 0 w 318"/>
                  <a:gd name="T9" fmla="*/ 0 h 319"/>
                  <a:gd name="T10" fmla="*/ 0 w 318"/>
                  <a:gd name="T11" fmla="*/ 0 h 319"/>
                  <a:gd name="T12" fmla="*/ 0 w 318"/>
                  <a:gd name="T13" fmla="*/ 0 h 319"/>
                  <a:gd name="T14" fmla="*/ 0 w 318"/>
                  <a:gd name="T15" fmla="*/ 0 h 319"/>
                  <a:gd name="T16" fmla="*/ 0 w 318"/>
                  <a:gd name="T17" fmla="*/ 0 h 319"/>
                  <a:gd name="T18" fmla="*/ 0 w 318"/>
                  <a:gd name="T19" fmla="*/ 0 h 319"/>
                  <a:gd name="T20" fmla="*/ 0 w 318"/>
                  <a:gd name="T21" fmla="*/ 0 h 319"/>
                  <a:gd name="T22" fmla="*/ 0 w 318"/>
                  <a:gd name="T23" fmla="*/ 0 h 319"/>
                  <a:gd name="T24" fmla="*/ 0 w 318"/>
                  <a:gd name="T25" fmla="*/ 0 h 319"/>
                  <a:gd name="T26" fmla="*/ 0 w 318"/>
                  <a:gd name="T27" fmla="*/ 0 h 319"/>
                  <a:gd name="T28" fmla="*/ 0 w 318"/>
                  <a:gd name="T29" fmla="*/ 0 h 319"/>
                  <a:gd name="T30" fmla="*/ 0 w 318"/>
                  <a:gd name="T31" fmla="*/ 0 h 319"/>
                  <a:gd name="T32" fmla="*/ 0 w 318"/>
                  <a:gd name="T33" fmla="*/ 0 h 319"/>
                  <a:gd name="T34" fmla="*/ 0 w 318"/>
                  <a:gd name="T35" fmla="*/ 0 h 319"/>
                  <a:gd name="T36" fmla="*/ 0 w 318"/>
                  <a:gd name="T37" fmla="*/ 0 h 319"/>
                  <a:gd name="T38" fmla="*/ 0 w 318"/>
                  <a:gd name="T39" fmla="*/ 0 h 319"/>
                  <a:gd name="T40" fmla="*/ 0 w 318"/>
                  <a:gd name="T41" fmla="*/ 0 h 319"/>
                  <a:gd name="T42" fmla="*/ 0 w 318"/>
                  <a:gd name="T43" fmla="*/ 0 h 319"/>
                  <a:gd name="T44" fmla="*/ 0 w 318"/>
                  <a:gd name="T45" fmla="*/ 0 h 319"/>
                  <a:gd name="T46" fmla="*/ 0 w 318"/>
                  <a:gd name="T47" fmla="*/ 0 h 319"/>
                  <a:gd name="T48" fmla="*/ 0 w 318"/>
                  <a:gd name="T49" fmla="*/ 0 h 319"/>
                  <a:gd name="T50" fmla="*/ 0 w 318"/>
                  <a:gd name="T51" fmla="*/ 0 h 319"/>
                  <a:gd name="T52" fmla="*/ 0 w 318"/>
                  <a:gd name="T53" fmla="*/ 0 h 319"/>
                  <a:gd name="T54" fmla="*/ 0 w 318"/>
                  <a:gd name="T55" fmla="*/ 0 h 319"/>
                  <a:gd name="T56" fmla="*/ 0 w 318"/>
                  <a:gd name="T57" fmla="*/ 0 h 319"/>
                  <a:gd name="T58" fmla="*/ 0 w 318"/>
                  <a:gd name="T59" fmla="*/ 0 h 319"/>
                  <a:gd name="T60" fmla="*/ 0 w 318"/>
                  <a:gd name="T61" fmla="*/ 0 h 319"/>
                  <a:gd name="T62" fmla="*/ 0 w 318"/>
                  <a:gd name="T63" fmla="*/ 0 h 319"/>
                  <a:gd name="T64" fmla="*/ 0 w 318"/>
                  <a:gd name="T65" fmla="*/ 0 h 3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8" h="319">
                    <a:moveTo>
                      <a:pt x="0" y="159"/>
                    </a:moveTo>
                    <a:lnTo>
                      <a:pt x="3" y="129"/>
                    </a:lnTo>
                    <a:lnTo>
                      <a:pt x="11" y="99"/>
                    </a:lnTo>
                    <a:lnTo>
                      <a:pt x="26" y="70"/>
                    </a:lnTo>
                    <a:lnTo>
                      <a:pt x="46" y="47"/>
                    </a:lnTo>
                    <a:lnTo>
                      <a:pt x="70" y="27"/>
                    </a:lnTo>
                    <a:lnTo>
                      <a:pt x="98" y="12"/>
                    </a:lnTo>
                    <a:lnTo>
                      <a:pt x="128" y="4"/>
                    </a:lnTo>
                    <a:lnTo>
                      <a:pt x="158" y="0"/>
                    </a:lnTo>
                    <a:lnTo>
                      <a:pt x="189" y="4"/>
                    </a:lnTo>
                    <a:lnTo>
                      <a:pt x="219" y="12"/>
                    </a:lnTo>
                    <a:lnTo>
                      <a:pt x="248" y="27"/>
                    </a:lnTo>
                    <a:lnTo>
                      <a:pt x="271" y="47"/>
                    </a:lnTo>
                    <a:lnTo>
                      <a:pt x="291" y="70"/>
                    </a:lnTo>
                    <a:lnTo>
                      <a:pt x="306" y="99"/>
                    </a:lnTo>
                    <a:lnTo>
                      <a:pt x="314" y="129"/>
                    </a:lnTo>
                    <a:lnTo>
                      <a:pt x="318" y="159"/>
                    </a:lnTo>
                    <a:lnTo>
                      <a:pt x="314" y="190"/>
                    </a:lnTo>
                    <a:lnTo>
                      <a:pt x="306" y="220"/>
                    </a:lnTo>
                    <a:lnTo>
                      <a:pt x="291" y="249"/>
                    </a:lnTo>
                    <a:lnTo>
                      <a:pt x="271" y="272"/>
                    </a:lnTo>
                    <a:lnTo>
                      <a:pt x="248" y="292"/>
                    </a:lnTo>
                    <a:lnTo>
                      <a:pt x="219" y="307"/>
                    </a:lnTo>
                    <a:lnTo>
                      <a:pt x="189" y="315"/>
                    </a:lnTo>
                    <a:lnTo>
                      <a:pt x="158" y="319"/>
                    </a:lnTo>
                    <a:lnTo>
                      <a:pt x="128" y="315"/>
                    </a:lnTo>
                    <a:lnTo>
                      <a:pt x="98" y="307"/>
                    </a:lnTo>
                    <a:lnTo>
                      <a:pt x="70" y="292"/>
                    </a:lnTo>
                    <a:lnTo>
                      <a:pt x="46" y="272"/>
                    </a:lnTo>
                    <a:lnTo>
                      <a:pt x="26" y="249"/>
                    </a:lnTo>
                    <a:lnTo>
                      <a:pt x="11" y="220"/>
                    </a:lnTo>
                    <a:lnTo>
                      <a:pt x="3" y="190"/>
                    </a:lnTo>
                    <a:lnTo>
                      <a:pt x="0" y="159"/>
                    </a:lnTo>
                  </a:path>
                </a:pathLst>
              </a:custGeom>
              <a:solidFill>
                <a:schemeClr val="bg2"/>
              </a:solidFill>
              <a:ln w="23813">
                <a:solidFill>
                  <a:srgbClr val="000000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8" name="Freeform 53"/>
              <p:cNvSpPr>
                <a:spLocks/>
              </p:cNvSpPr>
              <p:nvPr/>
            </p:nvSpPr>
            <p:spPr bwMode="auto">
              <a:xfrm>
                <a:off x="4277" y="2548"/>
                <a:ext cx="105" cy="120"/>
              </a:xfrm>
              <a:custGeom>
                <a:avLst/>
                <a:gdLst>
                  <a:gd name="T0" fmla="*/ 0 w 231"/>
                  <a:gd name="T1" fmla="*/ 0 h 269"/>
                  <a:gd name="T2" fmla="*/ 0 w 231"/>
                  <a:gd name="T3" fmla="*/ 0 h 269"/>
                  <a:gd name="T4" fmla="*/ 0 w 231"/>
                  <a:gd name="T5" fmla="*/ 0 h 269"/>
                  <a:gd name="T6" fmla="*/ 0 w 231"/>
                  <a:gd name="T7" fmla="*/ 0 h 2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1" h="269">
                    <a:moveTo>
                      <a:pt x="0" y="0"/>
                    </a:moveTo>
                    <a:lnTo>
                      <a:pt x="231" y="137"/>
                    </a:lnTo>
                    <a:lnTo>
                      <a:pt x="0" y="2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35543" name="Group 54"/>
            <p:cNvGrpSpPr>
              <a:grpSpLocks/>
            </p:cNvGrpSpPr>
            <p:nvPr/>
          </p:nvGrpSpPr>
          <p:grpSpPr bwMode="auto">
            <a:xfrm>
              <a:off x="989" y="2814"/>
              <a:ext cx="227" cy="174"/>
              <a:chOff x="4253" y="2766"/>
              <a:chExt cx="227" cy="174"/>
            </a:xfrm>
          </p:grpSpPr>
          <p:sp>
            <p:nvSpPr>
              <p:cNvPr id="135544" name="Rectangle 55"/>
              <p:cNvSpPr>
                <a:spLocks noChangeArrowheads="1"/>
              </p:cNvSpPr>
              <p:nvPr/>
            </p:nvSpPr>
            <p:spPr bwMode="auto">
              <a:xfrm>
                <a:off x="4253" y="2766"/>
                <a:ext cx="227" cy="168"/>
              </a:xfrm>
              <a:prstGeom prst="rect">
                <a:avLst/>
              </a:prstGeom>
              <a:solidFill>
                <a:srgbClr val="FFFF66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176200" prstMaterial="legacyPlastic">
                <a:bevelT w="13500" h="13500" prst="angle"/>
                <a:bevelB w="13500" h="13500" prst="angle"/>
                <a:extrusionClr>
                  <a:srgbClr val="FFFF66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545" name="Rectangle 56"/>
              <p:cNvSpPr>
                <a:spLocks noChangeArrowheads="1"/>
              </p:cNvSpPr>
              <p:nvPr/>
            </p:nvSpPr>
            <p:spPr bwMode="auto">
              <a:xfrm>
                <a:off x="4286" y="2872"/>
                <a:ext cx="163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800" dirty="0" err="1">
                    <a:solidFill>
                      <a:srgbClr val="000000"/>
                    </a:solidFill>
                  </a:rPr>
                  <a:t>W'pool</a:t>
                </a:r>
                <a:endParaRPr lang="de-DE" altLang="fr-FR" sz="800" b="0" dirty="0">
                  <a:latin typeface="Times New Roman" pitchFamily="18" charset="0"/>
                </a:endParaRPr>
              </a:p>
            </p:txBody>
          </p:sp>
          <p:sp>
            <p:nvSpPr>
              <p:cNvPr id="135546" name="Rectangle 57"/>
              <p:cNvSpPr>
                <a:spLocks noChangeArrowheads="1"/>
              </p:cNvSpPr>
              <p:nvPr/>
            </p:nvSpPr>
            <p:spPr bwMode="auto">
              <a:xfrm>
                <a:off x="4271" y="2783"/>
                <a:ext cx="192" cy="84"/>
              </a:xfrm>
              <a:prstGeom prst="rect">
                <a:avLst/>
              </a:prstGeom>
              <a:solidFill>
                <a:srgbClr val="FFFF66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547" name="Line 58"/>
              <p:cNvSpPr>
                <a:spLocks noChangeShapeType="1"/>
              </p:cNvSpPr>
              <p:nvPr/>
            </p:nvSpPr>
            <p:spPr bwMode="auto">
              <a:xfrm>
                <a:off x="4288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48" name="Line 59"/>
              <p:cNvSpPr>
                <a:spLocks noChangeShapeType="1"/>
              </p:cNvSpPr>
              <p:nvPr/>
            </p:nvSpPr>
            <p:spPr bwMode="auto">
              <a:xfrm>
                <a:off x="4306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49" name="Line 60"/>
              <p:cNvSpPr>
                <a:spLocks noChangeShapeType="1"/>
              </p:cNvSpPr>
              <p:nvPr/>
            </p:nvSpPr>
            <p:spPr bwMode="auto">
              <a:xfrm>
                <a:off x="4324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0" name="Line 61"/>
              <p:cNvSpPr>
                <a:spLocks noChangeShapeType="1"/>
              </p:cNvSpPr>
              <p:nvPr/>
            </p:nvSpPr>
            <p:spPr bwMode="auto">
              <a:xfrm flipH="1">
                <a:off x="4339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1" name="Line 62"/>
              <p:cNvSpPr>
                <a:spLocks noChangeShapeType="1"/>
              </p:cNvSpPr>
              <p:nvPr/>
            </p:nvSpPr>
            <p:spPr bwMode="auto">
              <a:xfrm>
                <a:off x="4375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2" name="Line 63"/>
              <p:cNvSpPr>
                <a:spLocks noChangeShapeType="1"/>
              </p:cNvSpPr>
              <p:nvPr/>
            </p:nvSpPr>
            <p:spPr bwMode="auto">
              <a:xfrm>
                <a:off x="4393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3" name="Line 64"/>
              <p:cNvSpPr>
                <a:spLocks noChangeShapeType="1"/>
              </p:cNvSpPr>
              <p:nvPr/>
            </p:nvSpPr>
            <p:spPr bwMode="auto">
              <a:xfrm>
                <a:off x="4408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4" name="Line 65"/>
              <p:cNvSpPr>
                <a:spLocks noChangeShapeType="1"/>
              </p:cNvSpPr>
              <p:nvPr/>
            </p:nvSpPr>
            <p:spPr bwMode="auto">
              <a:xfrm>
                <a:off x="4357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5" name="Line 66"/>
              <p:cNvSpPr>
                <a:spLocks noChangeShapeType="1"/>
              </p:cNvSpPr>
              <p:nvPr/>
            </p:nvSpPr>
            <p:spPr bwMode="auto">
              <a:xfrm>
                <a:off x="4426" y="2791"/>
                <a:ext cx="1" cy="6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56" name="Line 67"/>
              <p:cNvSpPr>
                <a:spLocks noChangeShapeType="1"/>
              </p:cNvSpPr>
              <p:nvPr/>
            </p:nvSpPr>
            <p:spPr bwMode="auto">
              <a:xfrm>
                <a:off x="4445" y="2791"/>
                <a:ext cx="0" cy="6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49252" name="Group 68"/>
          <p:cNvGrpSpPr>
            <a:grpSpLocks/>
          </p:cNvGrpSpPr>
          <p:nvPr/>
        </p:nvGrpSpPr>
        <p:grpSpPr bwMode="auto">
          <a:xfrm>
            <a:off x="3507037" y="4653536"/>
            <a:ext cx="334803" cy="307923"/>
            <a:chOff x="1524" y="2899"/>
            <a:chExt cx="235" cy="248"/>
          </a:xfrm>
        </p:grpSpPr>
        <p:sp>
          <p:nvSpPr>
            <p:cNvPr id="135540" name="Freeform 69"/>
            <p:cNvSpPr>
              <a:spLocks/>
            </p:cNvSpPr>
            <p:nvPr/>
          </p:nvSpPr>
          <p:spPr bwMode="auto">
            <a:xfrm>
              <a:off x="1524" y="2909"/>
              <a:ext cx="235" cy="236"/>
            </a:xfrm>
            <a:custGeom>
              <a:avLst/>
              <a:gdLst>
                <a:gd name="T0" fmla="*/ 0 w 353"/>
                <a:gd name="T1" fmla="*/ 1 h 353"/>
                <a:gd name="T2" fmla="*/ 1 w 353"/>
                <a:gd name="T3" fmla="*/ 1 h 353"/>
                <a:gd name="T4" fmla="*/ 1 w 353"/>
                <a:gd name="T5" fmla="*/ 1 h 353"/>
                <a:gd name="T6" fmla="*/ 1 w 353"/>
                <a:gd name="T7" fmla="*/ 1 h 353"/>
                <a:gd name="T8" fmla="*/ 1 w 353"/>
                <a:gd name="T9" fmla="*/ 1 h 353"/>
                <a:gd name="T10" fmla="*/ 1 w 353"/>
                <a:gd name="T11" fmla="*/ 1 h 353"/>
                <a:gd name="T12" fmla="*/ 1 w 353"/>
                <a:gd name="T13" fmla="*/ 1 h 353"/>
                <a:gd name="T14" fmla="*/ 1 w 353"/>
                <a:gd name="T15" fmla="*/ 1 h 353"/>
                <a:gd name="T16" fmla="*/ 1 w 353"/>
                <a:gd name="T17" fmla="*/ 0 h 353"/>
                <a:gd name="T18" fmla="*/ 1 w 353"/>
                <a:gd name="T19" fmla="*/ 0 h 353"/>
                <a:gd name="T20" fmla="*/ 1 w 353"/>
                <a:gd name="T21" fmla="*/ 1 h 353"/>
                <a:gd name="T22" fmla="*/ 1 w 353"/>
                <a:gd name="T23" fmla="*/ 1 h 353"/>
                <a:gd name="T24" fmla="*/ 1 w 353"/>
                <a:gd name="T25" fmla="*/ 1 h 353"/>
                <a:gd name="T26" fmla="*/ 1 w 353"/>
                <a:gd name="T27" fmla="*/ 1 h 353"/>
                <a:gd name="T28" fmla="*/ 1 w 353"/>
                <a:gd name="T29" fmla="*/ 1 h 353"/>
                <a:gd name="T30" fmla="*/ 1 w 353"/>
                <a:gd name="T31" fmla="*/ 1 h 353"/>
                <a:gd name="T32" fmla="*/ 1 w 353"/>
                <a:gd name="T33" fmla="*/ 1 h 353"/>
                <a:gd name="T34" fmla="*/ 1 w 353"/>
                <a:gd name="T35" fmla="*/ 1 h 353"/>
                <a:gd name="T36" fmla="*/ 1 w 353"/>
                <a:gd name="T37" fmla="*/ 1 h 353"/>
                <a:gd name="T38" fmla="*/ 1 w 353"/>
                <a:gd name="T39" fmla="*/ 1 h 353"/>
                <a:gd name="T40" fmla="*/ 1 w 353"/>
                <a:gd name="T41" fmla="*/ 1 h 353"/>
                <a:gd name="T42" fmla="*/ 1 w 353"/>
                <a:gd name="T43" fmla="*/ 1 h 353"/>
                <a:gd name="T44" fmla="*/ 1 w 353"/>
                <a:gd name="T45" fmla="*/ 1 h 353"/>
                <a:gd name="T46" fmla="*/ 1 w 353"/>
                <a:gd name="T47" fmla="*/ 1 h 353"/>
                <a:gd name="T48" fmla="*/ 1 w 353"/>
                <a:gd name="T49" fmla="*/ 1 h 353"/>
                <a:gd name="T50" fmla="*/ 1 w 353"/>
                <a:gd name="T51" fmla="*/ 1 h 353"/>
                <a:gd name="T52" fmla="*/ 1 w 353"/>
                <a:gd name="T53" fmla="*/ 1 h 353"/>
                <a:gd name="T54" fmla="*/ 1 w 353"/>
                <a:gd name="T55" fmla="*/ 1 h 353"/>
                <a:gd name="T56" fmla="*/ 1 w 353"/>
                <a:gd name="T57" fmla="*/ 1 h 353"/>
                <a:gd name="T58" fmla="*/ 1 w 353"/>
                <a:gd name="T59" fmla="*/ 1 h 353"/>
                <a:gd name="T60" fmla="*/ 1 w 353"/>
                <a:gd name="T61" fmla="*/ 1 h 353"/>
                <a:gd name="T62" fmla="*/ 1 w 353"/>
                <a:gd name="T63" fmla="*/ 1 h 353"/>
                <a:gd name="T64" fmla="*/ 1 w 353"/>
                <a:gd name="T65" fmla="*/ 1 h 353"/>
                <a:gd name="T66" fmla="*/ 1 w 353"/>
                <a:gd name="T67" fmla="*/ 1 h 353"/>
                <a:gd name="T68" fmla="*/ 0 w 353"/>
                <a:gd name="T69" fmla="*/ 1 h 3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53" h="353">
                  <a:moveTo>
                    <a:pt x="0" y="177"/>
                  </a:moveTo>
                  <a:lnTo>
                    <a:pt x="2" y="145"/>
                  </a:lnTo>
                  <a:lnTo>
                    <a:pt x="12" y="113"/>
                  </a:lnTo>
                  <a:lnTo>
                    <a:pt x="27" y="83"/>
                  </a:lnTo>
                  <a:lnTo>
                    <a:pt x="45" y="58"/>
                  </a:lnTo>
                  <a:lnTo>
                    <a:pt x="70" y="35"/>
                  </a:lnTo>
                  <a:lnTo>
                    <a:pt x="98" y="18"/>
                  </a:lnTo>
                  <a:lnTo>
                    <a:pt x="128" y="7"/>
                  </a:lnTo>
                  <a:lnTo>
                    <a:pt x="160" y="0"/>
                  </a:lnTo>
                  <a:lnTo>
                    <a:pt x="193" y="0"/>
                  </a:lnTo>
                  <a:lnTo>
                    <a:pt x="225" y="7"/>
                  </a:lnTo>
                  <a:lnTo>
                    <a:pt x="255" y="18"/>
                  </a:lnTo>
                  <a:lnTo>
                    <a:pt x="283" y="35"/>
                  </a:lnTo>
                  <a:lnTo>
                    <a:pt x="308" y="58"/>
                  </a:lnTo>
                  <a:lnTo>
                    <a:pt x="327" y="83"/>
                  </a:lnTo>
                  <a:lnTo>
                    <a:pt x="342" y="113"/>
                  </a:lnTo>
                  <a:lnTo>
                    <a:pt x="350" y="145"/>
                  </a:lnTo>
                  <a:lnTo>
                    <a:pt x="353" y="177"/>
                  </a:lnTo>
                  <a:lnTo>
                    <a:pt x="350" y="210"/>
                  </a:lnTo>
                  <a:lnTo>
                    <a:pt x="342" y="242"/>
                  </a:lnTo>
                  <a:lnTo>
                    <a:pt x="327" y="270"/>
                  </a:lnTo>
                  <a:lnTo>
                    <a:pt x="308" y="297"/>
                  </a:lnTo>
                  <a:lnTo>
                    <a:pt x="283" y="318"/>
                  </a:lnTo>
                  <a:lnTo>
                    <a:pt x="255" y="335"/>
                  </a:lnTo>
                  <a:lnTo>
                    <a:pt x="225" y="347"/>
                  </a:lnTo>
                  <a:lnTo>
                    <a:pt x="193" y="353"/>
                  </a:lnTo>
                  <a:lnTo>
                    <a:pt x="160" y="353"/>
                  </a:lnTo>
                  <a:lnTo>
                    <a:pt x="128" y="347"/>
                  </a:lnTo>
                  <a:lnTo>
                    <a:pt x="98" y="335"/>
                  </a:lnTo>
                  <a:lnTo>
                    <a:pt x="70" y="318"/>
                  </a:lnTo>
                  <a:lnTo>
                    <a:pt x="45" y="297"/>
                  </a:lnTo>
                  <a:lnTo>
                    <a:pt x="27" y="270"/>
                  </a:lnTo>
                  <a:lnTo>
                    <a:pt x="12" y="242"/>
                  </a:lnTo>
                  <a:lnTo>
                    <a:pt x="2" y="21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FFFF99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35541" name="Rectangle 70"/>
            <p:cNvSpPr>
              <a:spLocks noChangeArrowheads="1"/>
            </p:cNvSpPr>
            <p:nvPr/>
          </p:nvSpPr>
          <p:spPr bwMode="auto">
            <a:xfrm>
              <a:off x="1596" y="2899"/>
              <a:ext cx="100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/>
                <a:t>0</a:t>
              </a:r>
              <a:endParaRPr lang="de-DE" altLang="fr-FR" sz="2000" b="0" dirty="0">
                <a:latin typeface="Times New Roman" pitchFamily="18" charset="0"/>
              </a:endParaRPr>
            </a:p>
          </p:txBody>
        </p:sp>
      </p:grpSp>
      <p:sp>
        <p:nvSpPr>
          <p:cNvPr id="349255" name="Text Box 71"/>
          <p:cNvSpPr txBox="1">
            <a:spLocks noChangeArrowheads="1"/>
          </p:cNvSpPr>
          <p:nvPr/>
        </p:nvSpPr>
        <p:spPr bwMode="auto">
          <a:xfrm>
            <a:off x="3362676" y="4967120"/>
            <a:ext cx="62352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1600" dirty="0">
                <a:solidFill>
                  <a:srgbClr val="003A7C"/>
                </a:solidFill>
                <a:cs typeface="Arial" pitchFamily="34" charset="0"/>
              </a:rPr>
              <a:t>IPX7</a:t>
            </a:r>
          </a:p>
        </p:txBody>
      </p:sp>
      <p:grpSp>
        <p:nvGrpSpPr>
          <p:cNvPr id="349256" name="Group 72"/>
          <p:cNvGrpSpPr>
            <a:grpSpLocks/>
          </p:cNvGrpSpPr>
          <p:nvPr/>
        </p:nvGrpSpPr>
        <p:grpSpPr bwMode="auto">
          <a:xfrm>
            <a:off x="2599786" y="2355965"/>
            <a:ext cx="2010241" cy="1039240"/>
            <a:chOff x="816" y="904"/>
            <a:chExt cx="1411" cy="837"/>
          </a:xfrm>
        </p:grpSpPr>
        <p:grpSp>
          <p:nvGrpSpPr>
            <p:cNvPr id="135522" name="Group 73"/>
            <p:cNvGrpSpPr>
              <a:grpSpLocks/>
            </p:cNvGrpSpPr>
            <p:nvPr/>
          </p:nvGrpSpPr>
          <p:grpSpPr bwMode="auto">
            <a:xfrm>
              <a:off x="816" y="904"/>
              <a:ext cx="488" cy="837"/>
              <a:chOff x="4172" y="1050"/>
              <a:chExt cx="300" cy="432"/>
            </a:xfrm>
          </p:grpSpPr>
          <p:grpSp>
            <p:nvGrpSpPr>
              <p:cNvPr id="135530" name="Group 74"/>
              <p:cNvGrpSpPr>
                <a:grpSpLocks/>
              </p:cNvGrpSpPr>
              <p:nvPr/>
            </p:nvGrpSpPr>
            <p:grpSpPr bwMode="auto">
              <a:xfrm>
                <a:off x="4172" y="1050"/>
                <a:ext cx="300" cy="432"/>
                <a:chOff x="4166" y="1050"/>
                <a:chExt cx="300" cy="432"/>
              </a:xfrm>
            </p:grpSpPr>
            <p:sp>
              <p:nvSpPr>
                <p:cNvPr id="135535" name="Freeform 75"/>
                <p:cNvSpPr>
                  <a:spLocks/>
                </p:cNvSpPr>
                <p:nvPr/>
              </p:nvSpPr>
              <p:spPr bwMode="auto">
                <a:xfrm>
                  <a:off x="4166" y="1396"/>
                  <a:ext cx="96" cy="48"/>
                </a:xfrm>
                <a:custGeom>
                  <a:avLst/>
                  <a:gdLst>
                    <a:gd name="T0" fmla="*/ 96 w 96"/>
                    <a:gd name="T1" fmla="*/ 0 h 48"/>
                    <a:gd name="T2" fmla="*/ 96 w 96"/>
                    <a:gd name="T3" fmla="*/ 48 h 48"/>
                    <a:gd name="T4" fmla="*/ 0 w 96"/>
                    <a:gd name="T5" fmla="*/ 48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6" h="48">
                      <a:moveTo>
                        <a:pt x="96" y="0"/>
                      </a:moveTo>
                      <a:lnTo>
                        <a:pt x="96" y="48"/>
                      </a:lnTo>
                      <a:lnTo>
                        <a:pt x="0" y="48"/>
                      </a:lnTo>
                    </a:path>
                  </a:pathLst>
                </a:custGeom>
                <a:noFill/>
                <a:ln w="28575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35536" name="Freeform 76"/>
                <p:cNvSpPr>
                  <a:spLocks/>
                </p:cNvSpPr>
                <p:nvPr/>
              </p:nvSpPr>
              <p:spPr bwMode="auto">
                <a:xfrm>
                  <a:off x="4166" y="1404"/>
                  <a:ext cx="266" cy="78"/>
                </a:xfrm>
                <a:custGeom>
                  <a:avLst/>
                  <a:gdLst>
                    <a:gd name="T0" fmla="*/ 2147483647 w 96"/>
                    <a:gd name="T1" fmla="*/ 0 h 48"/>
                    <a:gd name="T2" fmla="*/ 2147483647 w 96"/>
                    <a:gd name="T3" fmla="*/ 2147483647 h 48"/>
                    <a:gd name="T4" fmla="*/ 0 w 96"/>
                    <a:gd name="T5" fmla="*/ 2147483647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6" h="48">
                      <a:moveTo>
                        <a:pt x="96" y="0"/>
                      </a:moveTo>
                      <a:lnTo>
                        <a:pt x="96" y="48"/>
                      </a:lnTo>
                      <a:lnTo>
                        <a:pt x="0" y="48"/>
                      </a:lnTo>
                    </a:path>
                  </a:pathLst>
                </a:custGeom>
                <a:noFill/>
                <a:ln w="28575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grpSp>
              <p:nvGrpSpPr>
                <p:cNvPr id="135537" name="Group 77"/>
                <p:cNvGrpSpPr>
                  <a:grpSpLocks/>
                </p:cNvGrpSpPr>
                <p:nvPr/>
              </p:nvGrpSpPr>
              <p:grpSpPr bwMode="auto">
                <a:xfrm>
                  <a:off x="4226" y="1050"/>
                  <a:ext cx="240" cy="384"/>
                  <a:chOff x="3984" y="1056"/>
                  <a:chExt cx="192" cy="576"/>
                </a:xfrm>
              </p:grpSpPr>
              <p:sp>
                <p:nvSpPr>
                  <p:cNvPr id="135538" name="AutoShape 7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1584"/>
                    <a:ext cx="96" cy="4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FFFFCC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539" name="AutoShape 79"/>
                  <p:cNvSpPr>
                    <a:spLocks noChangeArrowheads="1"/>
                  </p:cNvSpPr>
                  <p:nvPr/>
                </p:nvSpPr>
                <p:spPr bwMode="auto">
                  <a:xfrm>
                    <a:off x="3984" y="1056"/>
                    <a:ext cx="192" cy="528"/>
                  </a:xfrm>
                  <a:prstGeom prst="roundRect">
                    <a:avLst>
                      <a:gd name="adj" fmla="val 16667"/>
                    </a:avLst>
                  </a:prstGeom>
                  <a:gradFill rotWithShape="0">
                    <a:gsLst>
                      <a:gs pos="0">
                        <a:srgbClr val="FFFF99"/>
                      </a:gs>
                      <a:gs pos="100000">
                        <a:srgbClr val="B1B18E"/>
                      </a:gs>
                    </a:gsLst>
                    <a:lin ang="0" scaled="1"/>
                  </a:gra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</p:grpSp>
          </p:grpSp>
          <p:sp>
            <p:nvSpPr>
              <p:cNvPr id="135531" name="Oval 80"/>
              <p:cNvSpPr>
                <a:spLocks noChangeArrowheads="1"/>
              </p:cNvSpPr>
              <p:nvPr/>
            </p:nvSpPr>
            <p:spPr bwMode="auto">
              <a:xfrm>
                <a:off x="4315" y="1106"/>
                <a:ext cx="62" cy="62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35532" name="Group 81"/>
              <p:cNvGrpSpPr>
                <a:grpSpLocks/>
              </p:cNvGrpSpPr>
              <p:nvPr/>
            </p:nvGrpSpPr>
            <p:grpSpPr bwMode="auto">
              <a:xfrm>
                <a:off x="4342" y="1116"/>
                <a:ext cx="18" cy="41"/>
                <a:chOff x="4319" y="768"/>
                <a:chExt cx="18" cy="41"/>
              </a:xfrm>
            </p:grpSpPr>
            <p:sp>
              <p:nvSpPr>
                <p:cNvPr id="135533" name="Line 82"/>
                <p:cNvSpPr>
                  <a:spLocks noChangeShapeType="1"/>
                </p:cNvSpPr>
                <p:nvPr/>
              </p:nvSpPr>
              <p:spPr bwMode="auto">
                <a:xfrm flipH="1">
                  <a:off x="4320" y="768"/>
                  <a:ext cx="1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35534" name="Freeform 83"/>
                <p:cNvSpPr>
                  <a:spLocks/>
                </p:cNvSpPr>
                <p:nvPr/>
              </p:nvSpPr>
              <p:spPr bwMode="auto">
                <a:xfrm>
                  <a:off x="4319" y="769"/>
                  <a:ext cx="18" cy="20"/>
                </a:xfrm>
                <a:custGeom>
                  <a:avLst/>
                  <a:gdLst>
                    <a:gd name="T0" fmla="*/ 0 w 18"/>
                    <a:gd name="T1" fmla="*/ 13 h 20"/>
                    <a:gd name="T2" fmla="*/ 13 w 18"/>
                    <a:gd name="T3" fmla="*/ 4 h 20"/>
                    <a:gd name="T4" fmla="*/ 12 w 18"/>
                    <a:gd name="T5" fmla="*/ 20 h 20"/>
                    <a:gd name="T6" fmla="*/ 0 w 18"/>
                    <a:gd name="T7" fmla="*/ 13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20">
                      <a:moveTo>
                        <a:pt x="0" y="13"/>
                      </a:moveTo>
                      <a:cubicBezTo>
                        <a:pt x="10" y="1"/>
                        <a:pt x="5" y="0"/>
                        <a:pt x="13" y="4"/>
                      </a:cubicBezTo>
                      <a:cubicBezTo>
                        <a:pt x="15" y="12"/>
                        <a:pt x="18" y="14"/>
                        <a:pt x="12" y="20"/>
                      </a:cubicBezTo>
                      <a:cubicBezTo>
                        <a:pt x="9" y="18"/>
                        <a:pt x="3" y="16"/>
                        <a:pt x="0" y="1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</p:grpSp>
        <p:grpSp>
          <p:nvGrpSpPr>
            <p:cNvPr id="135523" name="Group 84"/>
            <p:cNvGrpSpPr>
              <a:grpSpLocks/>
            </p:cNvGrpSpPr>
            <p:nvPr/>
          </p:nvGrpSpPr>
          <p:grpSpPr bwMode="auto">
            <a:xfrm>
              <a:off x="1878" y="948"/>
              <a:ext cx="349" cy="349"/>
              <a:chOff x="4896" y="1248"/>
              <a:chExt cx="240" cy="240"/>
            </a:xfrm>
          </p:grpSpPr>
          <p:sp>
            <p:nvSpPr>
              <p:cNvPr id="135524" name="AutoShape 85"/>
              <p:cNvSpPr>
                <a:spLocks noChangeArrowheads="1"/>
              </p:cNvSpPr>
              <p:nvPr/>
            </p:nvSpPr>
            <p:spPr bwMode="auto">
              <a:xfrm>
                <a:off x="4896" y="1248"/>
                <a:ext cx="240" cy="240"/>
              </a:xfrm>
              <a:prstGeom prst="roundRect">
                <a:avLst>
                  <a:gd name="adj" fmla="val 16667"/>
                </a:avLst>
              </a:pr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9200" prstMaterial="legacyMatte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525" name="Oval 86"/>
              <p:cNvSpPr>
                <a:spLocks noChangeArrowheads="1"/>
              </p:cNvSpPr>
              <p:nvPr/>
            </p:nvSpPr>
            <p:spPr bwMode="auto">
              <a:xfrm>
                <a:off x="4944" y="1296"/>
                <a:ext cx="144" cy="144"/>
              </a:xfrm>
              <a:prstGeom prst="ellipse">
                <a:avLst/>
              </a:prstGeom>
              <a:gradFill rotWithShape="0">
                <a:gsLst>
                  <a:gs pos="0">
                    <a:srgbClr val="FFFFCC"/>
                  </a:gs>
                  <a:gs pos="100000">
                    <a:srgbClr val="A1A18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526" name="Line 87"/>
              <p:cNvSpPr>
                <a:spLocks noChangeShapeType="1"/>
              </p:cNvSpPr>
              <p:nvPr/>
            </p:nvSpPr>
            <p:spPr bwMode="auto">
              <a:xfrm>
                <a:off x="4949" y="1347"/>
                <a:ext cx="135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5527" name="Line 88"/>
              <p:cNvSpPr>
                <a:spLocks noChangeShapeType="1"/>
              </p:cNvSpPr>
              <p:nvPr/>
            </p:nvSpPr>
            <p:spPr bwMode="auto">
              <a:xfrm>
                <a:off x="4950" y="1390"/>
                <a:ext cx="13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5528" name="Line 89"/>
              <p:cNvSpPr>
                <a:spLocks noChangeShapeType="1"/>
              </p:cNvSpPr>
              <p:nvPr/>
            </p:nvSpPr>
            <p:spPr bwMode="auto">
              <a:xfrm flipV="1">
                <a:off x="4971" y="1421"/>
                <a:ext cx="87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5529" name="Line 90"/>
              <p:cNvSpPr>
                <a:spLocks noChangeShapeType="1"/>
              </p:cNvSpPr>
              <p:nvPr/>
            </p:nvSpPr>
            <p:spPr bwMode="auto">
              <a:xfrm flipV="1">
                <a:off x="4970" y="1321"/>
                <a:ext cx="9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</p:grpSp>
      <p:grpSp>
        <p:nvGrpSpPr>
          <p:cNvPr id="349275" name="Group 91"/>
          <p:cNvGrpSpPr>
            <a:grpSpLocks/>
          </p:cNvGrpSpPr>
          <p:nvPr/>
        </p:nvGrpSpPr>
        <p:grpSpPr bwMode="auto">
          <a:xfrm>
            <a:off x="4047640" y="4678306"/>
            <a:ext cx="592672" cy="1239143"/>
            <a:chOff x="1813" y="2629"/>
            <a:chExt cx="416" cy="998"/>
          </a:xfrm>
        </p:grpSpPr>
        <p:grpSp>
          <p:nvGrpSpPr>
            <p:cNvPr id="135505" name="Group 92"/>
            <p:cNvGrpSpPr>
              <a:grpSpLocks/>
            </p:cNvGrpSpPr>
            <p:nvPr/>
          </p:nvGrpSpPr>
          <p:grpSpPr bwMode="auto">
            <a:xfrm>
              <a:off x="1813" y="2629"/>
              <a:ext cx="416" cy="998"/>
              <a:chOff x="1813" y="2629"/>
              <a:chExt cx="416" cy="998"/>
            </a:xfrm>
          </p:grpSpPr>
          <p:sp>
            <p:nvSpPr>
              <p:cNvPr id="135509" name="Freeform 93"/>
              <p:cNvSpPr>
                <a:spLocks/>
              </p:cNvSpPr>
              <p:nvPr/>
            </p:nvSpPr>
            <p:spPr bwMode="auto">
              <a:xfrm>
                <a:off x="2015" y="2684"/>
                <a:ext cx="184" cy="275"/>
              </a:xfrm>
              <a:custGeom>
                <a:avLst/>
                <a:gdLst>
                  <a:gd name="T0" fmla="*/ 1 w 253"/>
                  <a:gd name="T1" fmla="*/ 0 h 385"/>
                  <a:gd name="T2" fmla="*/ 1 w 253"/>
                  <a:gd name="T3" fmla="*/ 1 h 385"/>
                  <a:gd name="T4" fmla="*/ 1 w 253"/>
                  <a:gd name="T5" fmla="*/ 1 h 385"/>
                  <a:gd name="T6" fmla="*/ 1 w 253"/>
                  <a:gd name="T7" fmla="*/ 1 h 385"/>
                  <a:gd name="T8" fmla="*/ 1 w 253"/>
                  <a:gd name="T9" fmla="*/ 1 h 385"/>
                  <a:gd name="T10" fmla="*/ 1 w 253"/>
                  <a:gd name="T11" fmla="*/ 1 h 385"/>
                  <a:gd name="T12" fmla="*/ 1 w 253"/>
                  <a:gd name="T13" fmla="*/ 1 h 385"/>
                  <a:gd name="T14" fmla="*/ 1 w 253"/>
                  <a:gd name="T15" fmla="*/ 1 h 385"/>
                  <a:gd name="T16" fmla="*/ 1 w 253"/>
                  <a:gd name="T17" fmla="*/ 1 h 385"/>
                  <a:gd name="T18" fmla="*/ 1 w 253"/>
                  <a:gd name="T19" fmla="*/ 1 h 385"/>
                  <a:gd name="T20" fmla="*/ 1 w 253"/>
                  <a:gd name="T21" fmla="*/ 1 h 385"/>
                  <a:gd name="T22" fmla="*/ 1 w 253"/>
                  <a:gd name="T23" fmla="*/ 1 h 385"/>
                  <a:gd name="T24" fmla="*/ 1 w 253"/>
                  <a:gd name="T25" fmla="*/ 1 h 385"/>
                  <a:gd name="T26" fmla="*/ 1 w 253"/>
                  <a:gd name="T27" fmla="*/ 1 h 385"/>
                  <a:gd name="T28" fmla="*/ 1 w 253"/>
                  <a:gd name="T29" fmla="*/ 1 h 385"/>
                  <a:gd name="T30" fmla="*/ 1 w 253"/>
                  <a:gd name="T31" fmla="*/ 1 h 385"/>
                  <a:gd name="T32" fmla="*/ 1 w 253"/>
                  <a:gd name="T33" fmla="*/ 1 h 385"/>
                  <a:gd name="T34" fmla="*/ 1 w 253"/>
                  <a:gd name="T35" fmla="*/ 1 h 385"/>
                  <a:gd name="T36" fmla="*/ 0 w 253"/>
                  <a:gd name="T37" fmla="*/ 1 h 385"/>
                  <a:gd name="T38" fmla="*/ 1 w 253"/>
                  <a:gd name="T39" fmla="*/ 0 h 3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3" h="385">
                    <a:moveTo>
                      <a:pt x="113" y="0"/>
                    </a:moveTo>
                    <a:lnTo>
                      <a:pt x="145" y="13"/>
                    </a:lnTo>
                    <a:lnTo>
                      <a:pt x="175" y="31"/>
                    </a:lnTo>
                    <a:lnTo>
                      <a:pt x="200" y="53"/>
                    </a:lnTo>
                    <a:lnTo>
                      <a:pt x="221" y="80"/>
                    </a:lnTo>
                    <a:lnTo>
                      <a:pt x="238" y="111"/>
                    </a:lnTo>
                    <a:lnTo>
                      <a:pt x="248" y="143"/>
                    </a:lnTo>
                    <a:lnTo>
                      <a:pt x="253" y="176"/>
                    </a:lnTo>
                    <a:lnTo>
                      <a:pt x="251" y="211"/>
                    </a:lnTo>
                    <a:lnTo>
                      <a:pt x="245" y="245"/>
                    </a:lnTo>
                    <a:lnTo>
                      <a:pt x="233" y="276"/>
                    </a:lnTo>
                    <a:lnTo>
                      <a:pt x="215" y="306"/>
                    </a:lnTo>
                    <a:lnTo>
                      <a:pt x="191" y="331"/>
                    </a:lnTo>
                    <a:lnTo>
                      <a:pt x="165" y="353"/>
                    </a:lnTo>
                    <a:lnTo>
                      <a:pt x="135" y="370"/>
                    </a:lnTo>
                    <a:lnTo>
                      <a:pt x="101" y="380"/>
                    </a:lnTo>
                    <a:lnTo>
                      <a:pt x="68" y="385"/>
                    </a:lnTo>
                    <a:lnTo>
                      <a:pt x="33" y="383"/>
                    </a:lnTo>
                    <a:lnTo>
                      <a:pt x="0" y="37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FF99"/>
              </a:solidFill>
              <a:ln w="238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0" name="Line 94"/>
              <p:cNvSpPr>
                <a:spLocks noChangeShapeType="1"/>
              </p:cNvSpPr>
              <p:nvPr/>
            </p:nvSpPr>
            <p:spPr bwMode="auto">
              <a:xfrm flipH="1" flipV="1">
                <a:off x="2057" y="2819"/>
                <a:ext cx="67" cy="122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1" name="Line 95"/>
              <p:cNvSpPr>
                <a:spLocks noChangeShapeType="1"/>
              </p:cNvSpPr>
              <p:nvPr/>
            </p:nvSpPr>
            <p:spPr bwMode="auto">
              <a:xfrm flipH="1">
                <a:off x="2057" y="2754"/>
                <a:ext cx="124" cy="65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2" name="Rectangle 96"/>
              <p:cNvSpPr>
                <a:spLocks noChangeArrowheads="1"/>
              </p:cNvSpPr>
              <p:nvPr/>
            </p:nvSpPr>
            <p:spPr bwMode="auto">
              <a:xfrm>
                <a:off x="1925" y="3405"/>
                <a:ext cx="295" cy="222"/>
              </a:xfrm>
              <a:prstGeom prst="rect">
                <a:avLst/>
              </a:prstGeom>
              <a:solidFill>
                <a:srgbClr val="E5E3E4"/>
              </a:solidFill>
              <a:ln w="238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513" name="Freeform 97"/>
              <p:cNvSpPr>
                <a:spLocks/>
              </p:cNvSpPr>
              <p:nvPr/>
            </p:nvSpPr>
            <p:spPr bwMode="auto">
              <a:xfrm>
                <a:off x="1958" y="3440"/>
                <a:ext cx="160" cy="152"/>
              </a:xfrm>
              <a:custGeom>
                <a:avLst/>
                <a:gdLst>
                  <a:gd name="T0" fmla="*/ 0 w 218"/>
                  <a:gd name="T1" fmla="*/ 1 h 216"/>
                  <a:gd name="T2" fmla="*/ 1 w 218"/>
                  <a:gd name="T3" fmla="*/ 1 h 216"/>
                  <a:gd name="T4" fmla="*/ 1 w 218"/>
                  <a:gd name="T5" fmla="*/ 1 h 216"/>
                  <a:gd name="T6" fmla="*/ 1 w 218"/>
                  <a:gd name="T7" fmla="*/ 1 h 216"/>
                  <a:gd name="T8" fmla="*/ 1 w 218"/>
                  <a:gd name="T9" fmla="*/ 1 h 216"/>
                  <a:gd name="T10" fmla="*/ 1 w 218"/>
                  <a:gd name="T11" fmla="*/ 1 h 216"/>
                  <a:gd name="T12" fmla="*/ 1 w 218"/>
                  <a:gd name="T13" fmla="*/ 0 h 216"/>
                  <a:gd name="T14" fmla="*/ 1 w 218"/>
                  <a:gd name="T15" fmla="*/ 0 h 216"/>
                  <a:gd name="T16" fmla="*/ 1 w 218"/>
                  <a:gd name="T17" fmla="*/ 1 h 216"/>
                  <a:gd name="T18" fmla="*/ 1 w 218"/>
                  <a:gd name="T19" fmla="*/ 1 h 216"/>
                  <a:gd name="T20" fmla="*/ 1 w 218"/>
                  <a:gd name="T21" fmla="*/ 1 h 216"/>
                  <a:gd name="T22" fmla="*/ 1 w 218"/>
                  <a:gd name="T23" fmla="*/ 1 h 216"/>
                  <a:gd name="T24" fmla="*/ 1 w 218"/>
                  <a:gd name="T25" fmla="*/ 1 h 216"/>
                  <a:gd name="T26" fmla="*/ 1 w 218"/>
                  <a:gd name="T27" fmla="*/ 1 h 216"/>
                  <a:gd name="T28" fmla="*/ 1 w 218"/>
                  <a:gd name="T29" fmla="*/ 1 h 216"/>
                  <a:gd name="T30" fmla="*/ 1 w 218"/>
                  <a:gd name="T31" fmla="*/ 1 h 216"/>
                  <a:gd name="T32" fmla="*/ 1 w 218"/>
                  <a:gd name="T33" fmla="*/ 1 h 216"/>
                  <a:gd name="T34" fmla="*/ 1 w 218"/>
                  <a:gd name="T35" fmla="*/ 1 h 216"/>
                  <a:gd name="T36" fmla="*/ 1 w 218"/>
                  <a:gd name="T37" fmla="*/ 1 h 216"/>
                  <a:gd name="T38" fmla="*/ 1 w 218"/>
                  <a:gd name="T39" fmla="*/ 1 h 216"/>
                  <a:gd name="T40" fmla="*/ 1 w 218"/>
                  <a:gd name="T41" fmla="*/ 1 h 216"/>
                  <a:gd name="T42" fmla="*/ 1 w 218"/>
                  <a:gd name="T43" fmla="*/ 1 h 216"/>
                  <a:gd name="T44" fmla="*/ 1 w 218"/>
                  <a:gd name="T45" fmla="*/ 1 h 216"/>
                  <a:gd name="T46" fmla="*/ 1 w 218"/>
                  <a:gd name="T47" fmla="*/ 1 h 216"/>
                  <a:gd name="T48" fmla="*/ 1 w 218"/>
                  <a:gd name="T49" fmla="*/ 1 h 216"/>
                  <a:gd name="T50" fmla="*/ 1 w 218"/>
                  <a:gd name="T51" fmla="*/ 1 h 216"/>
                  <a:gd name="T52" fmla="*/ 0 w 218"/>
                  <a:gd name="T53" fmla="*/ 1 h 2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8" h="216">
                    <a:moveTo>
                      <a:pt x="0" y="108"/>
                    </a:moveTo>
                    <a:lnTo>
                      <a:pt x="3" y="83"/>
                    </a:lnTo>
                    <a:lnTo>
                      <a:pt x="13" y="58"/>
                    </a:lnTo>
                    <a:lnTo>
                      <a:pt x="28" y="36"/>
                    </a:lnTo>
                    <a:lnTo>
                      <a:pt x="47" y="18"/>
                    </a:lnTo>
                    <a:lnTo>
                      <a:pt x="70" y="6"/>
                    </a:lnTo>
                    <a:lnTo>
                      <a:pt x="97" y="0"/>
                    </a:lnTo>
                    <a:lnTo>
                      <a:pt x="123" y="0"/>
                    </a:lnTo>
                    <a:lnTo>
                      <a:pt x="148" y="6"/>
                    </a:lnTo>
                    <a:lnTo>
                      <a:pt x="171" y="18"/>
                    </a:lnTo>
                    <a:lnTo>
                      <a:pt x="191" y="36"/>
                    </a:lnTo>
                    <a:lnTo>
                      <a:pt x="206" y="58"/>
                    </a:lnTo>
                    <a:lnTo>
                      <a:pt x="216" y="83"/>
                    </a:lnTo>
                    <a:lnTo>
                      <a:pt x="218" y="108"/>
                    </a:lnTo>
                    <a:lnTo>
                      <a:pt x="216" y="135"/>
                    </a:lnTo>
                    <a:lnTo>
                      <a:pt x="206" y="160"/>
                    </a:lnTo>
                    <a:lnTo>
                      <a:pt x="191" y="181"/>
                    </a:lnTo>
                    <a:lnTo>
                      <a:pt x="171" y="198"/>
                    </a:lnTo>
                    <a:lnTo>
                      <a:pt x="148" y="211"/>
                    </a:lnTo>
                    <a:lnTo>
                      <a:pt x="123" y="216"/>
                    </a:lnTo>
                    <a:lnTo>
                      <a:pt x="97" y="216"/>
                    </a:lnTo>
                    <a:lnTo>
                      <a:pt x="70" y="211"/>
                    </a:lnTo>
                    <a:lnTo>
                      <a:pt x="47" y="198"/>
                    </a:lnTo>
                    <a:lnTo>
                      <a:pt x="28" y="181"/>
                    </a:lnTo>
                    <a:lnTo>
                      <a:pt x="13" y="160"/>
                    </a:lnTo>
                    <a:lnTo>
                      <a:pt x="3" y="135"/>
                    </a:lnTo>
                    <a:lnTo>
                      <a:pt x="0" y="108"/>
                    </a:lnTo>
                  </a:path>
                </a:pathLst>
              </a:custGeom>
              <a:noFill/>
              <a:ln w="238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4" name="Freeform 98"/>
              <p:cNvSpPr>
                <a:spLocks/>
              </p:cNvSpPr>
              <p:nvPr/>
            </p:nvSpPr>
            <p:spPr bwMode="auto">
              <a:xfrm>
                <a:off x="2038" y="3440"/>
                <a:ext cx="160" cy="152"/>
              </a:xfrm>
              <a:custGeom>
                <a:avLst/>
                <a:gdLst>
                  <a:gd name="T0" fmla="*/ 0 w 218"/>
                  <a:gd name="T1" fmla="*/ 1 h 216"/>
                  <a:gd name="T2" fmla="*/ 1 w 218"/>
                  <a:gd name="T3" fmla="*/ 1 h 216"/>
                  <a:gd name="T4" fmla="*/ 1 w 218"/>
                  <a:gd name="T5" fmla="*/ 1 h 216"/>
                  <a:gd name="T6" fmla="*/ 1 w 218"/>
                  <a:gd name="T7" fmla="*/ 1 h 216"/>
                  <a:gd name="T8" fmla="*/ 1 w 218"/>
                  <a:gd name="T9" fmla="*/ 1 h 216"/>
                  <a:gd name="T10" fmla="*/ 1 w 218"/>
                  <a:gd name="T11" fmla="*/ 1 h 216"/>
                  <a:gd name="T12" fmla="*/ 1 w 218"/>
                  <a:gd name="T13" fmla="*/ 0 h 216"/>
                  <a:gd name="T14" fmla="*/ 1 w 218"/>
                  <a:gd name="T15" fmla="*/ 0 h 216"/>
                  <a:gd name="T16" fmla="*/ 1 w 218"/>
                  <a:gd name="T17" fmla="*/ 1 h 216"/>
                  <a:gd name="T18" fmla="*/ 1 w 218"/>
                  <a:gd name="T19" fmla="*/ 1 h 216"/>
                  <a:gd name="T20" fmla="*/ 1 w 218"/>
                  <a:gd name="T21" fmla="*/ 1 h 216"/>
                  <a:gd name="T22" fmla="*/ 1 w 218"/>
                  <a:gd name="T23" fmla="*/ 1 h 216"/>
                  <a:gd name="T24" fmla="*/ 1 w 218"/>
                  <a:gd name="T25" fmla="*/ 1 h 216"/>
                  <a:gd name="T26" fmla="*/ 1 w 218"/>
                  <a:gd name="T27" fmla="*/ 1 h 216"/>
                  <a:gd name="T28" fmla="*/ 1 w 218"/>
                  <a:gd name="T29" fmla="*/ 1 h 216"/>
                  <a:gd name="T30" fmla="*/ 1 w 218"/>
                  <a:gd name="T31" fmla="*/ 1 h 216"/>
                  <a:gd name="T32" fmla="*/ 1 w 218"/>
                  <a:gd name="T33" fmla="*/ 1 h 216"/>
                  <a:gd name="T34" fmla="*/ 1 w 218"/>
                  <a:gd name="T35" fmla="*/ 1 h 216"/>
                  <a:gd name="T36" fmla="*/ 1 w 218"/>
                  <a:gd name="T37" fmla="*/ 1 h 216"/>
                  <a:gd name="T38" fmla="*/ 1 w 218"/>
                  <a:gd name="T39" fmla="*/ 1 h 216"/>
                  <a:gd name="T40" fmla="*/ 1 w 218"/>
                  <a:gd name="T41" fmla="*/ 1 h 216"/>
                  <a:gd name="T42" fmla="*/ 1 w 218"/>
                  <a:gd name="T43" fmla="*/ 1 h 216"/>
                  <a:gd name="T44" fmla="*/ 1 w 218"/>
                  <a:gd name="T45" fmla="*/ 1 h 216"/>
                  <a:gd name="T46" fmla="*/ 1 w 218"/>
                  <a:gd name="T47" fmla="*/ 1 h 216"/>
                  <a:gd name="T48" fmla="*/ 1 w 218"/>
                  <a:gd name="T49" fmla="*/ 1 h 216"/>
                  <a:gd name="T50" fmla="*/ 1 w 218"/>
                  <a:gd name="T51" fmla="*/ 1 h 216"/>
                  <a:gd name="T52" fmla="*/ 0 w 218"/>
                  <a:gd name="T53" fmla="*/ 1 h 2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8" h="216">
                    <a:moveTo>
                      <a:pt x="0" y="108"/>
                    </a:moveTo>
                    <a:lnTo>
                      <a:pt x="3" y="83"/>
                    </a:lnTo>
                    <a:lnTo>
                      <a:pt x="12" y="58"/>
                    </a:lnTo>
                    <a:lnTo>
                      <a:pt x="27" y="36"/>
                    </a:lnTo>
                    <a:lnTo>
                      <a:pt x="46" y="18"/>
                    </a:lnTo>
                    <a:lnTo>
                      <a:pt x="70" y="6"/>
                    </a:lnTo>
                    <a:lnTo>
                      <a:pt x="96" y="0"/>
                    </a:lnTo>
                    <a:lnTo>
                      <a:pt x="121" y="0"/>
                    </a:lnTo>
                    <a:lnTo>
                      <a:pt x="148" y="6"/>
                    </a:lnTo>
                    <a:lnTo>
                      <a:pt x="171" y="18"/>
                    </a:lnTo>
                    <a:lnTo>
                      <a:pt x="191" y="36"/>
                    </a:lnTo>
                    <a:lnTo>
                      <a:pt x="206" y="58"/>
                    </a:lnTo>
                    <a:lnTo>
                      <a:pt x="215" y="83"/>
                    </a:lnTo>
                    <a:lnTo>
                      <a:pt x="218" y="108"/>
                    </a:lnTo>
                    <a:lnTo>
                      <a:pt x="215" y="135"/>
                    </a:lnTo>
                    <a:lnTo>
                      <a:pt x="206" y="160"/>
                    </a:lnTo>
                    <a:lnTo>
                      <a:pt x="191" y="181"/>
                    </a:lnTo>
                    <a:lnTo>
                      <a:pt x="171" y="198"/>
                    </a:lnTo>
                    <a:lnTo>
                      <a:pt x="148" y="211"/>
                    </a:lnTo>
                    <a:lnTo>
                      <a:pt x="121" y="216"/>
                    </a:lnTo>
                    <a:lnTo>
                      <a:pt x="96" y="216"/>
                    </a:lnTo>
                    <a:lnTo>
                      <a:pt x="70" y="211"/>
                    </a:lnTo>
                    <a:lnTo>
                      <a:pt x="46" y="198"/>
                    </a:lnTo>
                    <a:lnTo>
                      <a:pt x="27" y="181"/>
                    </a:lnTo>
                    <a:lnTo>
                      <a:pt x="12" y="160"/>
                    </a:lnTo>
                    <a:lnTo>
                      <a:pt x="3" y="135"/>
                    </a:lnTo>
                    <a:lnTo>
                      <a:pt x="0" y="108"/>
                    </a:lnTo>
                  </a:path>
                </a:pathLst>
              </a:custGeom>
              <a:noFill/>
              <a:ln w="238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5" name="Freeform 99"/>
              <p:cNvSpPr>
                <a:spLocks/>
              </p:cNvSpPr>
              <p:nvPr/>
            </p:nvSpPr>
            <p:spPr bwMode="auto">
              <a:xfrm>
                <a:off x="2111" y="2925"/>
                <a:ext cx="118" cy="339"/>
              </a:xfrm>
              <a:custGeom>
                <a:avLst/>
                <a:gdLst>
                  <a:gd name="T0" fmla="*/ 1 w 161"/>
                  <a:gd name="T1" fmla="*/ 2 h 434"/>
                  <a:gd name="T2" fmla="*/ 1 w 161"/>
                  <a:gd name="T3" fmla="*/ 2 h 434"/>
                  <a:gd name="T4" fmla="*/ 1 w 161"/>
                  <a:gd name="T5" fmla="*/ 2 h 434"/>
                  <a:gd name="T6" fmla="*/ 1 w 161"/>
                  <a:gd name="T7" fmla="*/ 2 h 434"/>
                  <a:gd name="T8" fmla="*/ 1 w 161"/>
                  <a:gd name="T9" fmla="*/ 2 h 434"/>
                  <a:gd name="T10" fmla="*/ 1 w 161"/>
                  <a:gd name="T11" fmla="*/ 2 h 434"/>
                  <a:gd name="T12" fmla="*/ 1 w 161"/>
                  <a:gd name="T13" fmla="*/ 2 h 434"/>
                  <a:gd name="T14" fmla="*/ 1 w 161"/>
                  <a:gd name="T15" fmla="*/ 2 h 434"/>
                  <a:gd name="T16" fmla="*/ 1 w 161"/>
                  <a:gd name="T17" fmla="*/ 2 h 434"/>
                  <a:gd name="T18" fmla="*/ 1 w 161"/>
                  <a:gd name="T19" fmla="*/ 2 h 434"/>
                  <a:gd name="T20" fmla="*/ 1 w 161"/>
                  <a:gd name="T21" fmla="*/ 2 h 434"/>
                  <a:gd name="T22" fmla="*/ 1 w 161"/>
                  <a:gd name="T23" fmla="*/ 2 h 434"/>
                  <a:gd name="T24" fmla="*/ 1 w 161"/>
                  <a:gd name="T25" fmla="*/ 2 h 434"/>
                  <a:gd name="T26" fmla="*/ 1 w 161"/>
                  <a:gd name="T27" fmla="*/ 2 h 434"/>
                  <a:gd name="T28" fmla="*/ 1 w 161"/>
                  <a:gd name="T29" fmla="*/ 2 h 434"/>
                  <a:gd name="T30" fmla="*/ 1 w 161"/>
                  <a:gd name="T31" fmla="*/ 2 h 434"/>
                  <a:gd name="T32" fmla="*/ 1 w 161"/>
                  <a:gd name="T33" fmla="*/ 2 h 434"/>
                  <a:gd name="T34" fmla="*/ 1 w 161"/>
                  <a:gd name="T35" fmla="*/ 2 h 434"/>
                  <a:gd name="T36" fmla="*/ 1 w 161"/>
                  <a:gd name="T37" fmla="*/ 2 h 434"/>
                  <a:gd name="T38" fmla="*/ 1 w 161"/>
                  <a:gd name="T39" fmla="*/ 2 h 434"/>
                  <a:gd name="T40" fmla="*/ 1 w 161"/>
                  <a:gd name="T41" fmla="*/ 2 h 434"/>
                  <a:gd name="T42" fmla="*/ 1 w 161"/>
                  <a:gd name="T43" fmla="*/ 2 h 434"/>
                  <a:gd name="T44" fmla="*/ 1 w 161"/>
                  <a:gd name="T45" fmla="*/ 2 h 434"/>
                  <a:gd name="T46" fmla="*/ 1 w 161"/>
                  <a:gd name="T47" fmla="*/ 2 h 434"/>
                  <a:gd name="T48" fmla="*/ 1 w 161"/>
                  <a:gd name="T49" fmla="*/ 2 h 434"/>
                  <a:gd name="T50" fmla="*/ 1 w 161"/>
                  <a:gd name="T51" fmla="*/ 2 h 434"/>
                  <a:gd name="T52" fmla="*/ 1 w 161"/>
                  <a:gd name="T53" fmla="*/ 2 h 434"/>
                  <a:gd name="T54" fmla="*/ 1 w 161"/>
                  <a:gd name="T55" fmla="*/ 2 h 434"/>
                  <a:gd name="T56" fmla="*/ 1 w 161"/>
                  <a:gd name="T57" fmla="*/ 2 h 434"/>
                  <a:gd name="T58" fmla="*/ 1 w 161"/>
                  <a:gd name="T59" fmla="*/ 2 h 434"/>
                  <a:gd name="T60" fmla="*/ 1 w 161"/>
                  <a:gd name="T61" fmla="*/ 2 h 434"/>
                  <a:gd name="T62" fmla="*/ 1 w 161"/>
                  <a:gd name="T63" fmla="*/ 2 h 434"/>
                  <a:gd name="T64" fmla="*/ 1 w 161"/>
                  <a:gd name="T65" fmla="*/ 2 h 434"/>
                  <a:gd name="T66" fmla="*/ 1 w 161"/>
                  <a:gd name="T67" fmla="*/ 2 h 434"/>
                  <a:gd name="T68" fmla="*/ 1 w 161"/>
                  <a:gd name="T69" fmla="*/ 2 h 434"/>
                  <a:gd name="T70" fmla="*/ 1 w 161"/>
                  <a:gd name="T71" fmla="*/ 2 h 434"/>
                  <a:gd name="T72" fmla="*/ 1 w 161"/>
                  <a:gd name="T73" fmla="*/ 2 h 434"/>
                  <a:gd name="T74" fmla="*/ 1 w 161"/>
                  <a:gd name="T75" fmla="*/ 2 h 434"/>
                  <a:gd name="T76" fmla="*/ 1 w 161"/>
                  <a:gd name="T77" fmla="*/ 2 h 434"/>
                  <a:gd name="T78" fmla="*/ 1 w 161"/>
                  <a:gd name="T79" fmla="*/ 2 h 434"/>
                  <a:gd name="T80" fmla="*/ 1 w 161"/>
                  <a:gd name="T81" fmla="*/ 2 h 434"/>
                  <a:gd name="T82" fmla="*/ 1 w 161"/>
                  <a:gd name="T83" fmla="*/ 2 h 4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61" h="434">
                    <a:moveTo>
                      <a:pt x="38" y="434"/>
                    </a:moveTo>
                    <a:lnTo>
                      <a:pt x="61" y="347"/>
                    </a:lnTo>
                    <a:lnTo>
                      <a:pt x="60" y="347"/>
                    </a:lnTo>
                    <a:lnTo>
                      <a:pt x="58" y="345"/>
                    </a:lnTo>
                    <a:lnTo>
                      <a:pt x="56" y="344"/>
                    </a:lnTo>
                    <a:lnTo>
                      <a:pt x="55" y="344"/>
                    </a:lnTo>
                    <a:lnTo>
                      <a:pt x="55" y="342"/>
                    </a:lnTo>
                    <a:lnTo>
                      <a:pt x="53" y="340"/>
                    </a:lnTo>
                    <a:lnTo>
                      <a:pt x="51" y="339"/>
                    </a:lnTo>
                    <a:lnTo>
                      <a:pt x="51" y="337"/>
                    </a:lnTo>
                    <a:lnTo>
                      <a:pt x="48" y="334"/>
                    </a:lnTo>
                    <a:lnTo>
                      <a:pt x="45" y="332"/>
                    </a:lnTo>
                    <a:lnTo>
                      <a:pt x="41" y="329"/>
                    </a:lnTo>
                    <a:lnTo>
                      <a:pt x="36" y="325"/>
                    </a:lnTo>
                    <a:lnTo>
                      <a:pt x="33" y="324"/>
                    </a:lnTo>
                    <a:lnTo>
                      <a:pt x="28" y="322"/>
                    </a:lnTo>
                    <a:lnTo>
                      <a:pt x="23" y="320"/>
                    </a:lnTo>
                    <a:lnTo>
                      <a:pt x="20" y="317"/>
                    </a:lnTo>
                    <a:lnTo>
                      <a:pt x="16" y="315"/>
                    </a:lnTo>
                    <a:lnTo>
                      <a:pt x="13" y="314"/>
                    </a:lnTo>
                    <a:lnTo>
                      <a:pt x="10" y="310"/>
                    </a:lnTo>
                    <a:lnTo>
                      <a:pt x="5" y="307"/>
                    </a:lnTo>
                    <a:lnTo>
                      <a:pt x="3" y="302"/>
                    </a:lnTo>
                    <a:lnTo>
                      <a:pt x="1" y="297"/>
                    </a:lnTo>
                    <a:lnTo>
                      <a:pt x="0" y="292"/>
                    </a:lnTo>
                    <a:lnTo>
                      <a:pt x="1" y="285"/>
                    </a:lnTo>
                    <a:lnTo>
                      <a:pt x="3" y="280"/>
                    </a:lnTo>
                    <a:lnTo>
                      <a:pt x="5" y="275"/>
                    </a:lnTo>
                    <a:lnTo>
                      <a:pt x="8" y="270"/>
                    </a:lnTo>
                    <a:lnTo>
                      <a:pt x="13" y="265"/>
                    </a:lnTo>
                    <a:lnTo>
                      <a:pt x="18" y="260"/>
                    </a:lnTo>
                    <a:lnTo>
                      <a:pt x="23" y="257"/>
                    </a:lnTo>
                    <a:lnTo>
                      <a:pt x="30" y="254"/>
                    </a:lnTo>
                    <a:lnTo>
                      <a:pt x="36" y="250"/>
                    </a:lnTo>
                    <a:lnTo>
                      <a:pt x="43" y="249"/>
                    </a:lnTo>
                    <a:lnTo>
                      <a:pt x="51" y="249"/>
                    </a:lnTo>
                    <a:lnTo>
                      <a:pt x="58" y="247"/>
                    </a:lnTo>
                    <a:lnTo>
                      <a:pt x="66" y="247"/>
                    </a:lnTo>
                    <a:lnTo>
                      <a:pt x="75" y="249"/>
                    </a:lnTo>
                    <a:lnTo>
                      <a:pt x="83" y="249"/>
                    </a:lnTo>
                    <a:lnTo>
                      <a:pt x="91" y="250"/>
                    </a:lnTo>
                    <a:lnTo>
                      <a:pt x="100" y="250"/>
                    </a:lnTo>
                    <a:lnTo>
                      <a:pt x="108" y="252"/>
                    </a:lnTo>
                    <a:lnTo>
                      <a:pt x="116" y="252"/>
                    </a:lnTo>
                    <a:lnTo>
                      <a:pt x="123" y="252"/>
                    </a:lnTo>
                    <a:lnTo>
                      <a:pt x="130" y="252"/>
                    </a:lnTo>
                    <a:lnTo>
                      <a:pt x="136" y="252"/>
                    </a:lnTo>
                    <a:lnTo>
                      <a:pt x="143" y="249"/>
                    </a:lnTo>
                    <a:lnTo>
                      <a:pt x="148" y="247"/>
                    </a:lnTo>
                    <a:lnTo>
                      <a:pt x="153" y="242"/>
                    </a:lnTo>
                    <a:lnTo>
                      <a:pt x="156" y="237"/>
                    </a:lnTo>
                    <a:lnTo>
                      <a:pt x="160" y="232"/>
                    </a:lnTo>
                    <a:lnTo>
                      <a:pt x="161" y="227"/>
                    </a:lnTo>
                    <a:lnTo>
                      <a:pt x="161" y="220"/>
                    </a:lnTo>
                    <a:lnTo>
                      <a:pt x="161" y="214"/>
                    </a:lnTo>
                    <a:lnTo>
                      <a:pt x="161" y="207"/>
                    </a:lnTo>
                    <a:lnTo>
                      <a:pt x="158" y="202"/>
                    </a:lnTo>
                    <a:lnTo>
                      <a:pt x="155" y="195"/>
                    </a:lnTo>
                    <a:lnTo>
                      <a:pt x="151" y="189"/>
                    </a:lnTo>
                    <a:lnTo>
                      <a:pt x="145" y="182"/>
                    </a:lnTo>
                    <a:lnTo>
                      <a:pt x="141" y="179"/>
                    </a:lnTo>
                    <a:lnTo>
                      <a:pt x="135" y="175"/>
                    </a:lnTo>
                    <a:lnTo>
                      <a:pt x="130" y="170"/>
                    </a:lnTo>
                    <a:lnTo>
                      <a:pt x="123" y="167"/>
                    </a:lnTo>
                    <a:lnTo>
                      <a:pt x="116" y="164"/>
                    </a:lnTo>
                    <a:lnTo>
                      <a:pt x="110" y="160"/>
                    </a:lnTo>
                    <a:lnTo>
                      <a:pt x="103" y="155"/>
                    </a:lnTo>
                    <a:lnTo>
                      <a:pt x="98" y="152"/>
                    </a:lnTo>
                    <a:lnTo>
                      <a:pt x="91" y="149"/>
                    </a:lnTo>
                    <a:lnTo>
                      <a:pt x="85" y="145"/>
                    </a:lnTo>
                    <a:lnTo>
                      <a:pt x="80" y="140"/>
                    </a:lnTo>
                    <a:lnTo>
                      <a:pt x="75" y="135"/>
                    </a:lnTo>
                    <a:lnTo>
                      <a:pt x="68" y="127"/>
                    </a:lnTo>
                    <a:lnTo>
                      <a:pt x="61" y="119"/>
                    </a:lnTo>
                    <a:lnTo>
                      <a:pt x="58" y="110"/>
                    </a:lnTo>
                    <a:lnTo>
                      <a:pt x="56" y="102"/>
                    </a:lnTo>
                    <a:lnTo>
                      <a:pt x="58" y="92"/>
                    </a:lnTo>
                    <a:lnTo>
                      <a:pt x="61" y="85"/>
                    </a:lnTo>
                    <a:lnTo>
                      <a:pt x="66" y="79"/>
                    </a:lnTo>
                    <a:lnTo>
                      <a:pt x="75" y="74"/>
                    </a:lnTo>
                    <a:lnTo>
                      <a:pt x="85" y="70"/>
                    </a:lnTo>
                    <a:lnTo>
                      <a:pt x="98" y="69"/>
                    </a:lnTo>
                    <a:lnTo>
                      <a:pt x="115" y="69"/>
                    </a:lnTo>
                    <a:lnTo>
                      <a:pt x="135" y="74"/>
                    </a:lnTo>
                    <a:lnTo>
                      <a:pt x="153" y="0"/>
                    </a:lnTo>
                  </a:path>
                </a:pathLst>
              </a:custGeom>
              <a:noFill/>
              <a:ln w="238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6" name="Line 100"/>
              <p:cNvSpPr>
                <a:spLocks noChangeShapeType="1"/>
              </p:cNvSpPr>
              <p:nvPr/>
            </p:nvSpPr>
            <p:spPr bwMode="auto">
              <a:xfrm flipH="1" flipV="1">
                <a:off x="1813" y="2752"/>
                <a:ext cx="212" cy="56"/>
              </a:xfrm>
              <a:prstGeom prst="line">
                <a:avLst/>
              </a:prstGeom>
              <a:noFill/>
              <a:ln w="12700">
                <a:solidFill>
                  <a:srgbClr val="FF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7" name="Line 101"/>
              <p:cNvSpPr>
                <a:spLocks noChangeShapeType="1"/>
              </p:cNvSpPr>
              <p:nvPr/>
            </p:nvSpPr>
            <p:spPr bwMode="auto">
              <a:xfrm flipH="1" flipV="1">
                <a:off x="1859" y="2684"/>
                <a:ext cx="173" cy="98"/>
              </a:xfrm>
              <a:prstGeom prst="line">
                <a:avLst/>
              </a:prstGeom>
              <a:noFill/>
              <a:ln w="12700">
                <a:solidFill>
                  <a:srgbClr val="FF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8" name="Line 102"/>
              <p:cNvSpPr>
                <a:spLocks noChangeShapeType="1"/>
              </p:cNvSpPr>
              <p:nvPr/>
            </p:nvSpPr>
            <p:spPr bwMode="auto">
              <a:xfrm flipH="1" flipV="1">
                <a:off x="1813" y="2825"/>
                <a:ext cx="202" cy="12"/>
              </a:xfrm>
              <a:prstGeom prst="line">
                <a:avLst/>
              </a:prstGeom>
              <a:noFill/>
              <a:ln w="12700">
                <a:solidFill>
                  <a:srgbClr val="FF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19" name="Line 103"/>
              <p:cNvSpPr>
                <a:spLocks noChangeShapeType="1"/>
              </p:cNvSpPr>
              <p:nvPr/>
            </p:nvSpPr>
            <p:spPr bwMode="auto">
              <a:xfrm flipH="1" flipV="1">
                <a:off x="1928" y="2629"/>
                <a:ext cx="123" cy="116"/>
              </a:xfrm>
              <a:prstGeom prst="line">
                <a:avLst/>
              </a:prstGeom>
              <a:noFill/>
              <a:ln w="12700">
                <a:solidFill>
                  <a:srgbClr val="FF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20" name="Line 104"/>
              <p:cNvSpPr>
                <a:spLocks noChangeShapeType="1"/>
              </p:cNvSpPr>
              <p:nvPr/>
            </p:nvSpPr>
            <p:spPr bwMode="auto">
              <a:xfrm flipH="1">
                <a:off x="1848" y="2864"/>
                <a:ext cx="167" cy="44"/>
              </a:xfrm>
              <a:prstGeom prst="line">
                <a:avLst/>
              </a:prstGeom>
              <a:noFill/>
              <a:ln w="12700">
                <a:solidFill>
                  <a:srgbClr val="FF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21" name="Line 105"/>
              <p:cNvSpPr>
                <a:spLocks noChangeShapeType="1"/>
              </p:cNvSpPr>
              <p:nvPr/>
            </p:nvSpPr>
            <p:spPr bwMode="auto">
              <a:xfrm>
                <a:off x="2185" y="2880"/>
                <a:ext cx="35" cy="50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35506" name="Group 106"/>
            <p:cNvGrpSpPr>
              <a:grpSpLocks/>
            </p:cNvGrpSpPr>
            <p:nvPr/>
          </p:nvGrpSpPr>
          <p:grpSpPr bwMode="auto">
            <a:xfrm>
              <a:off x="1948" y="3263"/>
              <a:ext cx="250" cy="149"/>
              <a:chOff x="1948" y="3263"/>
              <a:chExt cx="250" cy="149"/>
            </a:xfrm>
          </p:grpSpPr>
          <p:sp>
            <p:nvSpPr>
              <p:cNvPr id="135507" name="Rectangle 107"/>
              <p:cNvSpPr>
                <a:spLocks noChangeArrowheads="1"/>
              </p:cNvSpPr>
              <p:nvPr/>
            </p:nvSpPr>
            <p:spPr bwMode="auto">
              <a:xfrm>
                <a:off x="1948" y="3263"/>
                <a:ext cx="45" cy="1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200" dirty="0">
                    <a:solidFill>
                      <a:srgbClr val="000000"/>
                    </a:solidFill>
                    <a:latin typeface="Symbol" pitchFamily="18" charset="2"/>
                  </a:rPr>
                  <a:t>£</a:t>
                </a:r>
                <a:endParaRPr lang="de-DE" altLang="fr-FR" sz="2400" b="0" dirty="0">
                  <a:latin typeface="Times New Roman" pitchFamily="18" charset="0"/>
                </a:endParaRPr>
              </a:p>
            </p:txBody>
          </p:sp>
          <p:sp>
            <p:nvSpPr>
              <p:cNvPr id="135508" name="Rectangle 108"/>
              <p:cNvSpPr>
                <a:spLocks noChangeArrowheads="1"/>
              </p:cNvSpPr>
              <p:nvPr/>
            </p:nvSpPr>
            <p:spPr bwMode="auto">
              <a:xfrm>
                <a:off x="2015" y="3268"/>
                <a:ext cx="183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000" dirty="0">
                    <a:solidFill>
                      <a:srgbClr val="000000"/>
                    </a:solidFill>
                  </a:rPr>
                  <a:t>12 V</a:t>
                </a:r>
                <a:endParaRPr lang="de-DE" altLang="fr-FR" sz="1000" b="0" dirty="0">
                  <a:latin typeface="Times New Roman" pitchFamily="18" charset="0"/>
                </a:endParaRPr>
              </a:p>
            </p:txBody>
          </p:sp>
        </p:grpSp>
      </p:grpSp>
      <p:grpSp>
        <p:nvGrpSpPr>
          <p:cNvPr id="349293" name="Group 109"/>
          <p:cNvGrpSpPr>
            <a:grpSpLocks/>
          </p:cNvGrpSpPr>
          <p:nvPr/>
        </p:nvGrpSpPr>
        <p:grpSpPr bwMode="auto">
          <a:xfrm>
            <a:off x="3428208" y="2440114"/>
            <a:ext cx="628289" cy="692827"/>
            <a:chOff x="1392" y="912"/>
            <a:chExt cx="441" cy="558"/>
          </a:xfrm>
        </p:grpSpPr>
        <p:sp>
          <p:nvSpPr>
            <p:cNvPr id="135501" name="Text Box 110"/>
            <p:cNvSpPr txBox="1">
              <a:spLocks noChangeArrowheads="1"/>
            </p:cNvSpPr>
            <p:nvPr/>
          </p:nvSpPr>
          <p:spPr bwMode="auto">
            <a:xfrm>
              <a:off x="1392" y="1197"/>
              <a:ext cx="441" cy="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IPX4</a:t>
              </a:r>
            </a:p>
          </p:txBody>
        </p:sp>
        <p:grpSp>
          <p:nvGrpSpPr>
            <p:cNvPr id="135502" name="Group 111"/>
            <p:cNvGrpSpPr>
              <a:grpSpLocks/>
            </p:cNvGrpSpPr>
            <p:nvPr/>
          </p:nvGrpSpPr>
          <p:grpSpPr bwMode="auto">
            <a:xfrm>
              <a:off x="1488" y="912"/>
              <a:ext cx="261" cy="261"/>
              <a:chOff x="3552" y="3238"/>
              <a:chExt cx="261" cy="261"/>
            </a:xfrm>
          </p:grpSpPr>
          <p:sp>
            <p:nvSpPr>
              <p:cNvPr id="135503" name="Freeform 112"/>
              <p:cNvSpPr>
                <a:spLocks/>
              </p:cNvSpPr>
              <p:nvPr/>
            </p:nvSpPr>
            <p:spPr bwMode="auto">
              <a:xfrm>
                <a:off x="3552" y="3238"/>
                <a:ext cx="261" cy="261"/>
              </a:xfrm>
              <a:custGeom>
                <a:avLst/>
                <a:gdLst>
                  <a:gd name="T0" fmla="*/ 0 w 355"/>
                  <a:gd name="T1" fmla="*/ 1 h 353"/>
                  <a:gd name="T2" fmla="*/ 1 w 355"/>
                  <a:gd name="T3" fmla="*/ 1 h 353"/>
                  <a:gd name="T4" fmla="*/ 1 w 355"/>
                  <a:gd name="T5" fmla="*/ 1 h 353"/>
                  <a:gd name="T6" fmla="*/ 1 w 355"/>
                  <a:gd name="T7" fmla="*/ 1 h 353"/>
                  <a:gd name="T8" fmla="*/ 1 w 355"/>
                  <a:gd name="T9" fmla="*/ 1 h 353"/>
                  <a:gd name="T10" fmla="*/ 1 w 355"/>
                  <a:gd name="T11" fmla="*/ 1 h 353"/>
                  <a:gd name="T12" fmla="*/ 1 w 355"/>
                  <a:gd name="T13" fmla="*/ 1 h 353"/>
                  <a:gd name="T14" fmla="*/ 1 w 355"/>
                  <a:gd name="T15" fmla="*/ 1 h 353"/>
                  <a:gd name="T16" fmla="*/ 1 w 355"/>
                  <a:gd name="T17" fmla="*/ 0 h 353"/>
                  <a:gd name="T18" fmla="*/ 1 w 355"/>
                  <a:gd name="T19" fmla="*/ 0 h 353"/>
                  <a:gd name="T20" fmla="*/ 1 w 355"/>
                  <a:gd name="T21" fmla="*/ 1 h 353"/>
                  <a:gd name="T22" fmla="*/ 1 w 355"/>
                  <a:gd name="T23" fmla="*/ 1 h 353"/>
                  <a:gd name="T24" fmla="*/ 1 w 355"/>
                  <a:gd name="T25" fmla="*/ 1 h 353"/>
                  <a:gd name="T26" fmla="*/ 1 w 355"/>
                  <a:gd name="T27" fmla="*/ 1 h 353"/>
                  <a:gd name="T28" fmla="*/ 1 w 355"/>
                  <a:gd name="T29" fmla="*/ 1 h 353"/>
                  <a:gd name="T30" fmla="*/ 1 w 355"/>
                  <a:gd name="T31" fmla="*/ 1 h 353"/>
                  <a:gd name="T32" fmla="*/ 1 w 355"/>
                  <a:gd name="T33" fmla="*/ 1 h 353"/>
                  <a:gd name="T34" fmla="*/ 1 w 355"/>
                  <a:gd name="T35" fmla="*/ 1 h 353"/>
                  <a:gd name="T36" fmla="*/ 1 w 355"/>
                  <a:gd name="T37" fmla="*/ 1 h 353"/>
                  <a:gd name="T38" fmla="*/ 1 w 355"/>
                  <a:gd name="T39" fmla="*/ 1 h 353"/>
                  <a:gd name="T40" fmla="*/ 1 w 355"/>
                  <a:gd name="T41" fmla="*/ 1 h 353"/>
                  <a:gd name="T42" fmla="*/ 1 w 355"/>
                  <a:gd name="T43" fmla="*/ 1 h 353"/>
                  <a:gd name="T44" fmla="*/ 1 w 355"/>
                  <a:gd name="T45" fmla="*/ 1 h 353"/>
                  <a:gd name="T46" fmla="*/ 1 w 355"/>
                  <a:gd name="T47" fmla="*/ 1 h 353"/>
                  <a:gd name="T48" fmla="*/ 1 w 355"/>
                  <a:gd name="T49" fmla="*/ 1 h 353"/>
                  <a:gd name="T50" fmla="*/ 1 w 355"/>
                  <a:gd name="T51" fmla="*/ 1 h 353"/>
                  <a:gd name="T52" fmla="*/ 1 w 355"/>
                  <a:gd name="T53" fmla="*/ 1 h 353"/>
                  <a:gd name="T54" fmla="*/ 1 w 355"/>
                  <a:gd name="T55" fmla="*/ 1 h 353"/>
                  <a:gd name="T56" fmla="*/ 1 w 355"/>
                  <a:gd name="T57" fmla="*/ 1 h 353"/>
                  <a:gd name="T58" fmla="*/ 1 w 355"/>
                  <a:gd name="T59" fmla="*/ 1 h 353"/>
                  <a:gd name="T60" fmla="*/ 1 w 355"/>
                  <a:gd name="T61" fmla="*/ 1 h 353"/>
                  <a:gd name="T62" fmla="*/ 1 w 355"/>
                  <a:gd name="T63" fmla="*/ 1 h 353"/>
                  <a:gd name="T64" fmla="*/ 1 w 355"/>
                  <a:gd name="T65" fmla="*/ 1 h 353"/>
                  <a:gd name="T66" fmla="*/ 1 w 355"/>
                  <a:gd name="T67" fmla="*/ 1 h 353"/>
                  <a:gd name="T68" fmla="*/ 0 w 355"/>
                  <a:gd name="T69" fmla="*/ 1 h 3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5" h="353">
                    <a:moveTo>
                      <a:pt x="0" y="177"/>
                    </a:moveTo>
                    <a:lnTo>
                      <a:pt x="4" y="143"/>
                    </a:lnTo>
                    <a:lnTo>
                      <a:pt x="12" y="112"/>
                    </a:lnTo>
                    <a:lnTo>
                      <a:pt x="27" y="83"/>
                    </a:lnTo>
                    <a:lnTo>
                      <a:pt x="47" y="57"/>
                    </a:lnTo>
                    <a:lnTo>
                      <a:pt x="70" y="35"/>
                    </a:lnTo>
                    <a:lnTo>
                      <a:pt x="98" y="18"/>
                    </a:lnTo>
                    <a:lnTo>
                      <a:pt x="128" y="5"/>
                    </a:lnTo>
                    <a:lnTo>
                      <a:pt x="162" y="0"/>
                    </a:lnTo>
                    <a:lnTo>
                      <a:pt x="193" y="0"/>
                    </a:lnTo>
                    <a:lnTo>
                      <a:pt x="225" y="5"/>
                    </a:lnTo>
                    <a:lnTo>
                      <a:pt x="257" y="18"/>
                    </a:lnTo>
                    <a:lnTo>
                      <a:pt x="283" y="35"/>
                    </a:lnTo>
                    <a:lnTo>
                      <a:pt x="308" y="57"/>
                    </a:lnTo>
                    <a:lnTo>
                      <a:pt x="328" y="83"/>
                    </a:lnTo>
                    <a:lnTo>
                      <a:pt x="342" y="112"/>
                    </a:lnTo>
                    <a:lnTo>
                      <a:pt x="352" y="143"/>
                    </a:lnTo>
                    <a:lnTo>
                      <a:pt x="355" y="177"/>
                    </a:lnTo>
                    <a:lnTo>
                      <a:pt x="352" y="208"/>
                    </a:lnTo>
                    <a:lnTo>
                      <a:pt x="342" y="240"/>
                    </a:lnTo>
                    <a:lnTo>
                      <a:pt x="328" y="270"/>
                    </a:lnTo>
                    <a:lnTo>
                      <a:pt x="308" y="295"/>
                    </a:lnTo>
                    <a:lnTo>
                      <a:pt x="283" y="318"/>
                    </a:lnTo>
                    <a:lnTo>
                      <a:pt x="257" y="335"/>
                    </a:lnTo>
                    <a:lnTo>
                      <a:pt x="225" y="347"/>
                    </a:lnTo>
                    <a:lnTo>
                      <a:pt x="193" y="353"/>
                    </a:lnTo>
                    <a:lnTo>
                      <a:pt x="162" y="353"/>
                    </a:lnTo>
                    <a:lnTo>
                      <a:pt x="128" y="347"/>
                    </a:lnTo>
                    <a:lnTo>
                      <a:pt x="98" y="335"/>
                    </a:lnTo>
                    <a:lnTo>
                      <a:pt x="70" y="318"/>
                    </a:lnTo>
                    <a:lnTo>
                      <a:pt x="47" y="295"/>
                    </a:lnTo>
                    <a:lnTo>
                      <a:pt x="27" y="270"/>
                    </a:lnTo>
                    <a:lnTo>
                      <a:pt x="12" y="240"/>
                    </a:lnTo>
                    <a:lnTo>
                      <a:pt x="4" y="208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FF99"/>
              </a:solidFill>
              <a:ln w="127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504" name="Rectangle 113"/>
              <p:cNvSpPr>
                <a:spLocks noChangeArrowheads="1"/>
              </p:cNvSpPr>
              <p:nvPr/>
            </p:nvSpPr>
            <p:spPr bwMode="auto">
              <a:xfrm>
                <a:off x="3639" y="3261"/>
                <a:ext cx="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800" dirty="0">
                    <a:cs typeface="Arial" pitchFamily="34" charset="0"/>
                  </a:rPr>
                  <a:t>1</a:t>
                </a:r>
              </a:p>
            </p:txBody>
          </p:sp>
        </p:grpSp>
      </p:grpSp>
      <p:grpSp>
        <p:nvGrpSpPr>
          <p:cNvPr id="349298" name="Group 114"/>
          <p:cNvGrpSpPr>
            <a:grpSpLocks/>
          </p:cNvGrpSpPr>
          <p:nvPr/>
        </p:nvGrpSpPr>
        <p:grpSpPr bwMode="auto">
          <a:xfrm>
            <a:off x="4656238" y="2331690"/>
            <a:ext cx="2068653" cy="4171862"/>
            <a:chOff x="2208" y="807"/>
            <a:chExt cx="1452" cy="3360"/>
          </a:xfrm>
        </p:grpSpPr>
        <p:grpSp>
          <p:nvGrpSpPr>
            <p:cNvPr id="135489" name="Group 115"/>
            <p:cNvGrpSpPr>
              <a:grpSpLocks/>
            </p:cNvGrpSpPr>
            <p:nvPr/>
          </p:nvGrpSpPr>
          <p:grpSpPr bwMode="auto">
            <a:xfrm>
              <a:off x="2208" y="807"/>
              <a:ext cx="1452" cy="3360"/>
              <a:chOff x="2208" y="807"/>
              <a:chExt cx="1452" cy="3360"/>
            </a:xfrm>
          </p:grpSpPr>
          <p:sp>
            <p:nvSpPr>
              <p:cNvPr id="135495" name="Rectangle 116" descr="Konturdiamanten"/>
              <p:cNvSpPr>
                <a:spLocks noChangeArrowheads="1"/>
              </p:cNvSpPr>
              <p:nvPr/>
            </p:nvSpPr>
            <p:spPr bwMode="auto">
              <a:xfrm>
                <a:off x="2208" y="807"/>
                <a:ext cx="1440" cy="2928"/>
              </a:xfrm>
              <a:prstGeom prst="rect">
                <a:avLst/>
              </a:prstGeom>
              <a:pattFill prst="openDmnd">
                <a:fgClr>
                  <a:srgbClr val="003A7C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35496" name="Group 117"/>
              <p:cNvGrpSpPr>
                <a:grpSpLocks/>
              </p:cNvGrpSpPr>
              <p:nvPr/>
            </p:nvGrpSpPr>
            <p:grpSpPr bwMode="auto">
              <a:xfrm>
                <a:off x="2211" y="3725"/>
                <a:ext cx="1449" cy="442"/>
                <a:chOff x="2211" y="3725"/>
                <a:chExt cx="1449" cy="442"/>
              </a:xfrm>
            </p:grpSpPr>
            <p:sp>
              <p:nvSpPr>
                <p:cNvPr id="135497" name="Line 118"/>
                <p:cNvSpPr>
                  <a:spLocks noChangeShapeType="1"/>
                </p:cNvSpPr>
                <p:nvPr/>
              </p:nvSpPr>
              <p:spPr bwMode="auto">
                <a:xfrm>
                  <a:off x="3648" y="3735"/>
                  <a:ext cx="0" cy="43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35498" name="Line 119"/>
                <p:cNvSpPr>
                  <a:spLocks noChangeShapeType="1"/>
                </p:cNvSpPr>
                <p:nvPr/>
              </p:nvSpPr>
              <p:spPr bwMode="auto">
                <a:xfrm>
                  <a:off x="2220" y="3993"/>
                  <a:ext cx="1440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35499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280" y="3725"/>
                  <a:ext cx="1208" cy="2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1600" dirty="0">
                      <a:solidFill>
                        <a:srgbClr val="0033CC"/>
                      </a:solidFill>
                      <a:cs typeface="Arial" pitchFamily="34" charset="0"/>
                    </a:rPr>
                    <a:t> </a:t>
                  </a:r>
                  <a:r>
                    <a:rPr lang="de-DE" altLang="fr-FR" sz="1600" dirty="0">
                      <a:solidFill>
                        <a:srgbClr val="003A7C"/>
                      </a:solidFill>
                      <a:cs typeface="Arial" pitchFamily="34" charset="0"/>
                    </a:rPr>
                    <a:t>Zone 2 = 60 cm</a:t>
                  </a:r>
                </a:p>
              </p:txBody>
            </p:sp>
            <p:sp>
              <p:nvSpPr>
                <p:cNvPr id="135500" name="Line 121"/>
                <p:cNvSpPr>
                  <a:spLocks noChangeShapeType="1"/>
                </p:cNvSpPr>
                <p:nvPr/>
              </p:nvSpPr>
              <p:spPr bwMode="auto">
                <a:xfrm>
                  <a:off x="2211" y="3726"/>
                  <a:ext cx="0" cy="43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</p:grpSp>
        <p:grpSp>
          <p:nvGrpSpPr>
            <p:cNvPr id="135490" name="Group 122"/>
            <p:cNvGrpSpPr>
              <a:grpSpLocks/>
            </p:cNvGrpSpPr>
            <p:nvPr/>
          </p:nvGrpSpPr>
          <p:grpSpPr bwMode="auto">
            <a:xfrm>
              <a:off x="2684" y="955"/>
              <a:ext cx="477" cy="561"/>
              <a:chOff x="2684" y="955"/>
              <a:chExt cx="477" cy="561"/>
            </a:xfrm>
          </p:grpSpPr>
          <p:sp>
            <p:nvSpPr>
              <p:cNvPr id="135491" name="Text Box 123"/>
              <p:cNvSpPr txBox="1">
                <a:spLocks noChangeArrowheads="1"/>
              </p:cNvSpPr>
              <p:nvPr/>
            </p:nvSpPr>
            <p:spPr bwMode="auto">
              <a:xfrm>
                <a:off x="2684" y="1243"/>
                <a:ext cx="477" cy="2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600" dirty="0">
                    <a:solidFill>
                      <a:srgbClr val="003A7C"/>
                    </a:solidFill>
                    <a:latin typeface="Comic Sans MS" pitchFamily="66" charset="0"/>
                  </a:rPr>
                  <a:t>IPX4</a:t>
                </a:r>
                <a:endParaRPr lang="de-DE" altLang="fr-FR" sz="1600" b="0" dirty="0">
                  <a:solidFill>
                    <a:srgbClr val="003A7C"/>
                  </a:solidFill>
                  <a:latin typeface="Comic Sans MS" pitchFamily="66" charset="0"/>
                </a:endParaRPr>
              </a:p>
            </p:txBody>
          </p:sp>
          <p:grpSp>
            <p:nvGrpSpPr>
              <p:cNvPr id="135492" name="Group 124"/>
              <p:cNvGrpSpPr>
                <a:grpSpLocks/>
              </p:cNvGrpSpPr>
              <p:nvPr/>
            </p:nvGrpSpPr>
            <p:grpSpPr bwMode="auto">
              <a:xfrm>
                <a:off x="2780" y="955"/>
                <a:ext cx="261" cy="262"/>
                <a:chOff x="3552" y="3238"/>
                <a:chExt cx="261" cy="262"/>
              </a:xfrm>
            </p:grpSpPr>
            <p:sp>
              <p:nvSpPr>
                <p:cNvPr id="135493" name="Freeform 125"/>
                <p:cNvSpPr>
                  <a:spLocks/>
                </p:cNvSpPr>
                <p:nvPr/>
              </p:nvSpPr>
              <p:spPr bwMode="auto">
                <a:xfrm>
                  <a:off x="3552" y="3238"/>
                  <a:ext cx="261" cy="261"/>
                </a:xfrm>
                <a:custGeom>
                  <a:avLst/>
                  <a:gdLst>
                    <a:gd name="T0" fmla="*/ 0 w 355"/>
                    <a:gd name="T1" fmla="*/ 1 h 353"/>
                    <a:gd name="T2" fmla="*/ 1 w 355"/>
                    <a:gd name="T3" fmla="*/ 1 h 353"/>
                    <a:gd name="T4" fmla="*/ 1 w 355"/>
                    <a:gd name="T5" fmla="*/ 1 h 353"/>
                    <a:gd name="T6" fmla="*/ 1 w 355"/>
                    <a:gd name="T7" fmla="*/ 1 h 353"/>
                    <a:gd name="T8" fmla="*/ 1 w 355"/>
                    <a:gd name="T9" fmla="*/ 1 h 353"/>
                    <a:gd name="T10" fmla="*/ 1 w 355"/>
                    <a:gd name="T11" fmla="*/ 1 h 353"/>
                    <a:gd name="T12" fmla="*/ 1 w 355"/>
                    <a:gd name="T13" fmla="*/ 1 h 353"/>
                    <a:gd name="T14" fmla="*/ 1 w 355"/>
                    <a:gd name="T15" fmla="*/ 1 h 353"/>
                    <a:gd name="T16" fmla="*/ 1 w 355"/>
                    <a:gd name="T17" fmla="*/ 0 h 353"/>
                    <a:gd name="T18" fmla="*/ 1 w 355"/>
                    <a:gd name="T19" fmla="*/ 0 h 353"/>
                    <a:gd name="T20" fmla="*/ 1 w 355"/>
                    <a:gd name="T21" fmla="*/ 1 h 353"/>
                    <a:gd name="T22" fmla="*/ 1 w 355"/>
                    <a:gd name="T23" fmla="*/ 1 h 353"/>
                    <a:gd name="T24" fmla="*/ 1 w 355"/>
                    <a:gd name="T25" fmla="*/ 1 h 353"/>
                    <a:gd name="T26" fmla="*/ 1 w 355"/>
                    <a:gd name="T27" fmla="*/ 1 h 353"/>
                    <a:gd name="T28" fmla="*/ 1 w 355"/>
                    <a:gd name="T29" fmla="*/ 1 h 353"/>
                    <a:gd name="T30" fmla="*/ 1 w 355"/>
                    <a:gd name="T31" fmla="*/ 1 h 353"/>
                    <a:gd name="T32" fmla="*/ 1 w 355"/>
                    <a:gd name="T33" fmla="*/ 1 h 353"/>
                    <a:gd name="T34" fmla="*/ 1 w 355"/>
                    <a:gd name="T35" fmla="*/ 1 h 353"/>
                    <a:gd name="T36" fmla="*/ 1 w 355"/>
                    <a:gd name="T37" fmla="*/ 1 h 353"/>
                    <a:gd name="T38" fmla="*/ 1 w 355"/>
                    <a:gd name="T39" fmla="*/ 1 h 353"/>
                    <a:gd name="T40" fmla="*/ 1 w 355"/>
                    <a:gd name="T41" fmla="*/ 1 h 353"/>
                    <a:gd name="T42" fmla="*/ 1 w 355"/>
                    <a:gd name="T43" fmla="*/ 1 h 353"/>
                    <a:gd name="T44" fmla="*/ 1 w 355"/>
                    <a:gd name="T45" fmla="*/ 1 h 353"/>
                    <a:gd name="T46" fmla="*/ 1 w 355"/>
                    <a:gd name="T47" fmla="*/ 1 h 353"/>
                    <a:gd name="T48" fmla="*/ 1 w 355"/>
                    <a:gd name="T49" fmla="*/ 1 h 353"/>
                    <a:gd name="T50" fmla="*/ 1 w 355"/>
                    <a:gd name="T51" fmla="*/ 1 h 353"/>
                    <a:gd name="T52" fmla="*/ 1 w 355"/>
                    <a:gd name="T53" fmla="*/ 1 h 353"/>
                    <a:gd name="T54" fmla="*/ 1 w 355"/>
                    <a:gd name="T55" fmla="*/ 1 h 353"/>
                    <a:gd name="T56" fmla="*/ 1 w 355"/>
                    <a:gd name="T57" fmla="*/ 1 h 353"/>
                    <a:gd name="T58" fmla="*/ 1 w 355"/>
                    <a:gd name="T59" fmla="*/ 1 h 353"/>
                    <a:gd name="T60" fmla="*/ 1 w 355"/>
                    <a:gd name="T61" fmla="*/ 1 h 353"/>
                    <a:gd name="T62" fmla="*/ 1 w 355"/>
                    <a:gd name="T63" fmla="*/ 1 h 353"/>
                    <a:gd name="T64" fmla="*/ 1 w 355"/>
                    <a:gd name="T65" fmla="*/ 1 h 353"/>
                    <a:gd name="T66" fmla="*/ 1 w 355"/>
                    <a:gd name="T67" fmla="*/ 1 h 353"/>
                    <a:gd name="T68" fmla="*/ 0 w 355"/>
                    <a:gd name="T69" fmla="*/ 1 h 3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5" h="353">
                      <a:moveTo>
                        <a:pt x="0" y="177"/>
                      </a:moveTo>
                      <a:lnTo>
                        <a:pt x="4" y="143"/>
                      </a:lnTo>
                      <a:lnTo>
                        <a:pt x="12" y="112"/>
                      </a:lnTo>
                      <a:lnTo>
                        <a:pt x="27" y="83"/>
                      </a:lnTo>
                      <a:lnTo>
                        <a:pt x="47" y="57"/>
                      </a:lnTo>
                      <a:lnTo>
                        <a:pt x="70" y="35"/>
                      </a:lnTo>
                      <a:lnTo>
                        <a:pt x="98" y="18"/>
                      </a:lnTo>
                      <a:lnTo>
                        <a:pt x="128" y="5"/>
                      </a:lnTo>
                      <a:lnTo>
                        <a:pt x="162" y="0"/>
                      </a:lnTo>
                      <a:lnTo>
                        <a:pt x="193" y="0"/>
                      </a:lnTo>
                      <a:lnTo>
                        <a:pt x="225" y="5"/>
                      </a:lnTo>
                      <a:lnTo>
                        <a:pt x="257" y="18"/>
                      </a:lnTo>
                      <a:lnTo>
                        <a:pt x="283" y="35"/>
                      </a:lnTo>
                      <a:lnTo>
                        <a:pt x="308" y="57"/>
                      </a:lnTo>
                      <a:lnTo>
                        <a:pt x="328" y="83"/>
                      </a:lnTo>
                      <a:lnTo>
                        <a:pt x="342" y="112"/>
                      </a:lnTo>
                      <a:lnTo>
                        <a:pt x="352" y="143"/>
                      </a:lnTo>
                      <a:lnTo>
                        <a:pt x="355" y="177"/>
                      </a:lnTo>
                      <a:lnTo>
                        <a:pt x="352" y="208"/>
                      </a:lnTo>
                      <a:lnTo>
                        <a:pt x="342" y="240"/>
                      </a:lnTo>
                      <a:lnTo>
                        <a:pt x="328" y="270"/>
                      </a:lnTo>
                      <a:lnTo>
                        <a:pt x="308" y="295"/>
                      </a:lnTo>
                      <a:lnTo>
                        <a:pt x="283" y="318"/>
                      </a:lnTo>
                      <a:lnTo>
                        <a:pt x="257" y="335"/>
                      </a:lnTo>
                      <a:lnTo>
                        <a:pt x="225" y="347"/>
                      </a:lnTo>
                      <a:lnTo>
                        <a:pt x="193" y="353"/>
                      </a:lnTo>
                      <a:lnTo>
                        <a:pt x="162" y="353"/>
                      </a:lnTo>
                      <a:lnTo>
                        <a:pt x="128" y="347"/>
                      </a:lnTo>
                      <a:lnTo>
                        <a:pt x="98" y="335"/>
                      </a:lnTo>
                      <a:lnTo>
                        <a:pt x="70" y="318"/>
                      </a:lnTo>
                      <a:lnTo>
                        <a:pt x="47" y="295"/>
                      </a:lnTo>
                      <a:lnTo>
                        <a:pt x="27" y="270"/>
                      </a:lnTo>
                      <a:lnTo>
                        <a:pt x="12" y="240"/>
                      </a:lnTo>
                      <a:lnTo>
                        <a:pt x="4" y="208"/>
                      </a:lnTo>
                      <a:lnTo>
                        <a:pt x="0" y="177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5494" name="Rectangle 126"/>
                <p:cNvSpPr>
                  <a:spLocks noChangeArrowheads="1"/>
                </p:cNvSpPr>
                <p:nvPr/>
              </p:nvSpPr>
              <p:spPr bwMode="auto">
                <a:xfrm>
                  <a:off x="3636" y="3252"/>
                  <a:ext cx="100" cy="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000" dirty="0"/>
                    <a:t>2</a:t>
                  </a:r>
                  <a:endParaRPr lang="de-DE" altLang="fr-FR" sz="2000" b="0" dirty="0">
                    <a:latin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349311" name="Group 127"/>
          <p:cNvGrpSpPr>
            <a:grpSpLocks/>
          </p:cNvGrpSpPr>
          <p:nvPr/>
        </p:nvGrpSpPr>
        <p:grpSpPr bwMode="auto">
          <a:xfrm>
            <a:off x="6491389" y="3077396"/>
            <a:ext cx="223677" cy="471818"/>
            <a:chOff x="3404" y="1863"/>
            <a:chExt cx="157" cy="380"/>
          </a:xfrm>
        </p:grpSpPr>
        <p:sp>
          <p:nvSpPr>
            <p:cNvPr id="135484" name="Freeform 128"/>
            <p:cNvSpPr>
              <a:spLocks/>
            </p:cNvSpPr>
            <p:nvPr/>
          </p:nvSpPr>
          <p:spPr bwMode="auto">
            <a:xfrm>
              <a:off x="3408" y="1920"/>
              <a:ext cx="101" cy="96"/>
            </a:xfrm>
            <a:custGeom>
              <a:avLst/>
              <a:gdLst>
                <a:gd name="T0" fmla="*/ 0 w 201"/>
                <a:gd name="T1" fmla="*/ 0 h 193"/>
                <a:gd name="T2" fmla="*/ 1 w 201"/>
                <a:gd name="T3" fmla="*/ 0 h 193"/>
                <a:gd name="T4" fmla="*/ 1 w 201"/>
                <a:gd name="T5" fmla="*/ 0 h 193"/>
                <a:gd name="T6" fmla="*/ 1 w 201"/>
                <a:gd name="T7" fmla="*/ 0 h 193"/>
                <a:gd name="T8" fmla="*/ 1 w 201"/>
                <a:gd name="T9" fmla="*/ 0 h 193"/>
                <a:gd name="T10" fmla="*/ 1 w 201"/>
                <a:gd name="T11" fmla="*/ 0 h 193"/>
                <a:gd name="T12" fmla="*/ 1 w 201"/>
                <a:gd name="T13" fmla="*/ 0 h 193"/>
                <a:gd name="T14" fmla="*/ 1 w 201"/>
                <a:gd name="T15" fmla="*/ 0 h 193"/>
                <a:gd name="T16" fmla="*/ 1 w 201"/>
                <a:gd name="T17" fmla="*/ 0 h 193"/>
                <a:gd name="T18" fmla="*/ 1 w 201"/>
                <a:gd name="T19" fmla="*/ 0 h 193"/>
                <a:gd name="T20" fmla="*/ 1 w 201"/>
                <a:gd name="T21" fmla="*/ 0 h 193"/>
                <a:gd name="T22" fmla="*/ 1 w 201"/>
                <a:gd name="T23" fmla="*/ 0 h 193"/>
                <a:gd name="T24" fmla="*/ 1 w 201"/>
                <a:gd name="T25" fmla="*/ 0 h 193"/>
                <a:gd name="T26" fmla="*/ 1 w 201"/>
                <a:gd name="T27" fmla="*/ 0 h 193"/>
                <a:gd name="T28" fmla="*/ 1 w 201"/>
                <a:gd name="T29" fmla="*/ 0 h 193"/>
                <a:gd name="T30" fmla="*/ 1 w 201"/>
                <a:gd name="T31" fmla="*/ 0 h 193"/>
                <a:gd name="T32" fmla="*/ 1 w 201"/>
                <a:gd name="T33" fmla="*/ 0 h 193"/>
                <a:gd name="T34" fmla="*/ 1 w 201"/>
                <a:gd name="T35" fmla="*/ 0 h 193"/>
                <a:gd name="T36" fmla="*/ 1 w 201"/>
                <a:gd name="T37" fmla="*/ 0 h 193"/>
                <a:gd name="T38" fmla="*/ 1 w 201"/>
                <a:gd name="T39" fmla="*/ 0 h 193"/>
                <a:gd name="T40" fmla="*/ 1 w 201"/>
                <a:gd name="T41" fmla="*/ 0 h 193"/>
                <a:gd name="T42" fmla="*/ 1 w 201"/>
                <a:gd name="T43" fmla="*/ 0 h 193"/>
                <a:gd name="T44" fmla="*/ 1 w 201"/>
                <a:gd name="T45" fmla="*/ 0 h 193"/>
                <a:gd name="T46" fmla="*/ 1 w 201"/>
                <a:gd name="T47" fmla="*/ 0 h 193"/>
                <a:gd name="T48" fmla="*/ 1 w 201"/>
                <a:gd name="T49" fmla="*/ 0 h 193"/>
                <a:gd name="T50" fmla="*/ 1 w 201"/>
                <a:gd name="T51" fmla="*/ 0 h 193"/>
                <a:gd name="T52" fmla="*/ 0 w 201"/>
                <a:gd name="T53" fmla="*/ 0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" h="193">
                  <a:moveTo>
                    <a:pt x="0" y="97"/>
                  </a:moveTo>
                  <a:lnTo>
                    <a:pt x="3" y="73"/>
                  </a:lnTo>
                  <a:lnTo>
                    <a:pt x="11" y="52"/>
                  </a:lnTo>
                  <a:lnTo>
                    <a:pt x="25" y="33"/>
                  </a:lnTo>
                  <a:lnTo>
                    <a:pt x="43" y="17"/>
                  </a:lnTo>
                  <a:lnTo>
                    <a:pt x="65" y="7"/>
                  </a:lnTo>
                  <a:lnTo>
                    <a:pt x="88" y="0"/>
                  </a:lnTo>
                  <a:lnTo>
                    <a:pt x="113" y="0"/>
                  </a:lnTo>
                  <a:lnTo>
                    <a:pt x="136" y="7"/>
                  </a:lnTo>
                  <a:lnTo>
                    <a:pt x="158" y="17"/>
                  </a:lnTo>
                  <a:lnTo>
                    <a:pt x="176" y="33"/>
                  </a:lnTo>
                  <a:lnTo>
                    <a:pt x="190" y="52"/>
                  </a:lnTo>
                  <a:lnTo>
                    <a:pt x="198" y="73"/>
                  </a:lnTo>
                  <a:lnTo>
                    <a:pt x="201" y="97"/>
                  </a:lnTo>
                  <a:lnTo>
                    <a:pt x="198" y="120"/>
                  </a:lnTo>
                  <a:lnTo>
                    <a:pt x="190" y="142"/>
                  </a:lnTo>
                  <a:lnTo>
                    <a:pt x="176" y="162"/>
                  </a:lnTo>
                  <a:lnTo>
                    <a:pt x="158" y="177"/>
                  </a:lnTo>
                  <a:lnTo>
                    <a:pt x="136" y="188"/>
                  </a:lnTo>
                  <a:lnTo>
                    <a:pt x="113" y="193"/>
                  </a:lnTo>
                  <a:lnTo>
                    <a:pt x="88" y="193"/>
                  </a:lnTo>
                  <a:lnTo>
                    <a:pt x="65" y="188"/>
                  </a:lnTo>
                  <a:lnTo>
                    <a:pt x="43" y="177"/>
                  </a:lnTo>
                  <a:lnTo>
                    <a:pt x="25" y="162"/>
                  </a:lnTo>
                  <a:lnTo>
                    <a:pt x="11" y="142"/>
                  </a:lnTo>
                  <a:lnTo>
                    <a:pt x="3" y="120"/>
                  </a:lnTo>
                  <a:lnTo>
                    <a:pt x="0" y="97"/>
                  </a:lnTo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85" name="Freeform 129"/>
            <p:cNvSpPr>
              <a:spLocks/>
            </p:cNvSpPr>
            <p:nvPr/>
          </p:nvSpPr>
          <p:spPr bwMode="auto">
            <a:xfrm>
              <a:off x="3487" y="1863"/>
              <a:ext cx="72" cy="64"/>
            </a:xfrm>
            <a:custGeom>
              <a:avLst/>
              <a:gdLst>
                <a:gd name="T0" fmla="*/ 0 w 145"/>
                <a:gd name="T1" fmla="*/ 1 h 128"/>
                <a:gd name="T2" fmla="*/ 0 w 145"/>
                <a:gd name="T3" fmla="*/ 0 h 128"/>
                <a:gd name="T4" fmla="*/ 0 w 145"/>
                <a:gd name="T5" fmla="*/ 1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128">
                  <a:moveTo>
                    <a:pt x="0" y="128"/>
                  </a:moveTo>
                  <a:lnTo>
                    <a:pt x="78" y="0"/>
                  </a:lnTo>
                  <a:lnTo>
                    <a:pt x="145" y="37"/>
                  </a:lnTo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86" name="Line 130"/>
            <p:cNvSpPr>
              <a:spLocks noChangeShapeType="1"/>
            </p:cNvSpPr>
            <p:nvPr/>
          </p:nvSpPr>
          <p:spPr bwMode="auto">
            <a:xfrm>
              <a:off x="3482" y="2182"/>
              <a:ext cx="79" cy="1"/>
            </a:xfrm>
            <a:prstGeom prst="line">
              <a:avLst/>
            </a:prstGeom>
            <a:noFill/>
            <a:ln w="349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87" name="Freeform 131"/>
            <p:cNvSpPr>
              <a:spLocks/>
            </p:cNvSpPr>
            <p:nvPr/>
          </p:nvSpPr>
          <p:spPr bwMode="auto">
            <a:xfrm>
              <a:off x="3404" y="2122"/>
              <a:ext cx="78" cy="120"/>
            </a:xfrm>
            <a:custGeom>
              <a:avLst/>
              <a:gdLst>
                <a:gd name="T0" fmla="*/ 0 w 157"/>
                <a:gd name="T1" fmla="*/ 0 h 242"/>
                <a:gd name="T2" fmla="*/ 0 w 157"/>
                <a:gd name="T3" fmla="*/ 0 h 242"/>
                <a:gd name="T4" fmla="*/ 0 w 157"/>
                <a:gd name="T5" fmla="*/ 0 h 242"/>
                <a:gd name="T6" fmla="*/ 0 w 157"/>
                <a:gd name="T7" fmla="*/ 0 h 242"/>
                <a:gd name="T8" fmla="*/ 0 w 157"/>
                <a:gd name="T9" fmla="*/ 0 h 242"/>
                <a:gd name="T10" fmla="*/ 0 w 157"/>
                <a:gd name="T11" fmla="*/ 0 h 242"/>
                <a:gd name="T12" fmla="*/ 0 w 157"/>
                <a:gd name="T13" fmla="*/ 0 h 242"/>
                <a:gd name="T14" fmla="*/ 0 w 157"/>
                <a:gd name="T15" fmla="*/ 0 h 242"/>
                <a:gd name="T16" fmla="*/ 0 w 157"/>
                <a:gd name="T17" fmla="*/ 0 h 242"/>
                <a:gd name="T18" fmla="*/ 0 w 157"/>
                <a:gd name="T19" fmla="*/ 0 h 242"/>
                <a:gd name="T20" fmla="*/ 0 w 157"/>
                <a:gd name="T21" fmla="*/ 0 h 242"/>
                <a:gd name="T22" fmla="*/ 0 w 157"/>
                <a:gd name="T23" fmla="*/ 0 h 242"/>
                <a:gd name="T24" fmla="*/ 0 w 157"/>
                <a:gd name="T25" fmla="*/ 0 h 242"/>
                <a:gd name="T26" fmla="*/ 0 w 157"/>
                <a:gd name="T27" fmla="*/ 0 h 242"/>
                <a:gd name="T28" fmla="*/ 0 w 157"/>
                <a:gd name="T29" fmla="*/ 0 h 242"/>
                <a:gd name="T30" fmla="*/ 0 w 157"/>
                <a:gd name="T31" fmla="*/ 0 h 242"/>
                <a:gd name="T32" fmla="*/ 0 w 157"/>
                <a:gd name="T33" fmla="*/ 0 h 2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242">
                  <a:moveTo>
                    <a:pt x="0" y="242"/>
                  </a:moveTo>
                  <a:lnTo>
                    <a:pt x="30" y="242"/>
                  </a:lnTo>
                  <a:lnTo>
                    <a:pt x="59" y="237"/>
                  </a:lnTo>
                  <a:lnTo>
                    <a:pt x="87" y="227"/>
                  </a:lnTo>
                  <a:lnTo>
                    <a:pt x="110" y="212"/>
                  </a:lnTo>
                  <a:lnTo>
                    <a:pt x="130" y="193"/>
                  </a:lnTo>
                  <a:lnTo>
                    <a:pt x="145" y="170"/>
                  </a:lnTo>
                  <a:lnTo>
                    <a:pt x="153" y="147"/>
                  </a:lnTo>
                  <a:lnTo>
                    <a:pt x="157" y="120"/>
                  </a:lnTo>
                  <a:lnTo>
                    <a:pt x="153" y="95"/>
                  </a:lnTo>
                  <a:lnTo>
                    <a:pt x="145" y="72"/>
                  </a:lnTo>
                  <a:lnTo>
                    <a:pt x="130" y="49"/>
                  </a:lnTo>
                  <a:lnTo>
                    <a:pt x="110" y="30"/>
                  </a:lnTo>
                  <a:lnTo>
                    <a:pt x="87" y="15"/>
                  </a:lnTo>
                  <a:lnTo>
                    <a:pt x="59" y="5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349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88" name="Line 132"/>
            <p:cNvSpPr>
              <a:spLocks noChangeShapeType="1"/>
            </p:cNvSpPr>
            <p:nvPr/>
          </p:nvSpPr>
          <p:spPr bwMode="auto">
            <a:xfrm>
              <a:off x="3492" y="2121"/>
              <a:ext cx="1" cy="122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49317" name="Group 133"/>
          <p:cNvGrpSpPr>
            <a:grpSpLocks/>
          </p:cNvGrpSpPr>
          <p:nvPr/>
        </p:nvGrpSpPr>
        <p:grpSpPr bwMode="auto">
          <a:xfrm>
            <a:off x="6218340" y="3076536"/>
            <a:ext cx="418859" cy="531415"/>
            <a:chOff x="3229" y="1864"/>
            <a:chExt cx="294" cy="428"/>
          </a:xfrm>
        </p:grpSpPr>
        <p:sp>
          <p:nvSpPr>
            <p:cNvPr id="135480" name="Rectangle 134"/>
            <p:cNvSpPr>
              <a:spLocks noChangeArrowheads="1"/>
            </p:cNvSpPr>
            <p:nvPr/>
          </p:nvSpPr>
          <p:spPr bwMode="auto">
            <a:xfrm>
              <a:off x="3229" y="1864"/>
              <a:ext cx="13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100">
                  <a:solidFill>
                    <a:srgbClr val="FF0000"/>
                  </a:solidFill>
                  <a:latin typeface="Wingdings" pitchFamily="2" charset="2"/>
                </a:rPr>
                <a:t>ü</a:t>
              </a:r>
              <a:endParaRPr lang="de-DE" altLang="fr-FR" sz="2400" b="0">
                <a:latin typeface="Times New Roman" pitchFamily="18" charset="0"/>
              </a:endParaRPr>
            </a:p>
          </p:txBody>
        </p:sp>
        <p:grpSp>
          <p:nvGrpSpPr>
            <p:cNvPr id="135481" name="Group 135"/>
            <p:cNvGrpSpPr>
              <a:grpSpLocks/>
            </p:cNvGrpSpPr>
            <p:nvPr/>
          </p:nvGrpSpPr>
          <p:grpSpPr bwMode="auto">
            <a:xfrm>
              <a:off x="3400" y="2092"/>
              <a:ext cx="123" cy="200"/>
              <a:chOff x="3404" y="2082"/>
              <a:chExt cx="123" cy="200"/>
            </a:xfrm>
          </p:grpSpPr>
          <p:sp>
            <p:nvSpPr>
              <p:cNvPr id="135482" name="Line 136"/>
              <p:cNvSpPr>
                <a:spLocks noChangeShapeType="1"/>
              </p:cNvSpPr>
              <p:nvPr/>
            </p:nvSpPr>
            <p:spPr bwMode="auto">
              <a:xfrm>
                <a:off x="3404" y="2082"/>
                <a:ext cx="123" cy="192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483" name="Line 137"/>
              <p:cNvSpPr>
                <a:spLocks noChangeShapeType="1"/>
              </p:cNvSpPr>
              <p:nvPr/>
            </p:nvSpPr>
            <p:spPr bwMode="auto">
              <a:xfrm flipV="1">
                <a:off x="3404" y="2090"/>
                <a:ext cx="123" cy="192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49322" name="Group 138"/>
          <p:cNvGrpSpPr>
            <a:grpSpLocks/>
          </p:cNvGrpSpPr>
          <p:nvPr/>
        </p:nvGrpSpPr>
        <p:grpSpPr bwMode="auto">
          <a:xfrm>
            <a:off x="4458793" y="4508627"/>
            <a:ext cx="1430685" cy="1452832"/>
            <a:chOff x="2172" y="2574"/>
            <a:chExt cx="899" cy="1143"/>
          </a:xfrm>
        </p:grpSpPr>
        <p:sp>
          <p:nvSpPr>
            <p:cNvPr id="135477" name="Freeform 139"/>
            <p:cNvSpPr>
              <a:spLocks/>
            </p:cNvSpPr>
            <p:nvPr/>
          </p:nvSpPr>
          <p:spPr bwMode="auto">
            <a:xfrm>
              <a:off x="2172" y="2574"/>
              <a:ext cx="136" cy="1143"/>
            </a:xfrm>
            <a:custGeom>
              <a:avLst/>
              <a:gdLst>
                <a:gd name="T0" fmla="*/ 2 w 144"/>
                <a:gd name="T1" fmla="*/ 0 h 1200"/>
                <a:gd name="T2" fmla="*/ 2 w 144"/>
                <a:gd name="T3" fmla="*/ 0 h 1200"/>
                <a:gd name="T4" fmla="*/ 2 w 144"/>
                <a:gd name="T5" fmla="*/ 96 h 1200"/>
                <a:gd name="T6" fmla="*/ 0 w 144"/>
                <a:gd name="T7" fmla="*/ 96 h 1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1200">
                  <a:moveTo>
                    <a:pt x="48" y="0"/>
                  </a:moveTo>
                  <a:lnTo>
                    <a:pt x="144" y="0"/>
                  </a:lnTo>
                  <a:lnTo>
                    <a:pt x="144" y="1200"/>
                  </a:lnTo>
                  <a:lnTo>
                    <a:pt x="0" y="1200"/>
                  </a:ln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 sz="1600"/>
            </a:p>
          </p:txBody>
        </p:sp>
        <p:sp>
          <p:nvSpPr>
            <p:cNvPr id="135478" name="Rectangle 140"/>
            <p:cNvSpPr>
              <a:spLocks noChangeArrowheads="1"/>
            </p:cNvSpPr>
            <p:nvPr/>
          </p:nvSpPr>
          <p:spPr bwMode="auto">
            <a:xfrm>
              <a:off x="2426" y="3228"/>
              <a:ext cx="631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Fermeture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IP X2</a:t>
              </a:r>
            </a:p>
          </p:txBody>
        </p:sp>
        <p:sp>
          <p:nvSpPr>
            <p:cNvPr id="135479" name="Line 141"/>
            <p:cNvSpPr>
              <a:spLocks noChangeShapeType="1"/>
            </p:cNvSpPr>
            <p:nvPr/>
          </p:nvSpPr>
          <p:spPr bwMode="auto">
            <a:xfrm flipV="1">
              <a:off x="2389" y="3418"/>
              <a:ext cx="682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 sz="1600"/>
            </a:p>
          </p:txBody>
        </p:sp>
      </p:grpSp>
      <p:grpSp>
        <p:nvGrpSpPr>
          <p:cNvPr id="349326" name="Group 142"/>
          <p:cNvGrpSpPr>
            <a:grpSpLocks/>
          </p:cNvGrpSpPr>
          <p:nvPr/>
        </p:nvGrpSpPr>
        <p:grpSpPr bwMode="auto">
          <a:xfrm>
            <a:off x="6069681" y="5184271"/>
            <a:ext cx="547081" cy="715176"/>
            <a:chOff x="3232" y="3056"/>
            <a:chExt cx="384" cy="576"/>
          </a:xfrm>
        </p:grpSpPr>
        <p:sp>
          <p:nvSpPr>
            <p:cNvPr id="135472" name="AutoShape 143"/>
            <p:cNvSpPr>
              <a:spLocks noChangeArrowheads="1"/>
            </p:cNvSpPr>
            <p:nvPr/>
          </p:nvSpPr>
          <p:spPr bwMode="auto">
            <a:xfrm>
              <a:off x="3232" y="3056"/>
              <a:ext cx="384" cy="576"/>
            </a:xfrm>
            <a:prstGeom prst="roundRect">
              <a:avLst>
                <a:gd name="adj" fmla="val 16667"/>
              </a:avLst>
            </a:prstGeom>
            <a:solidFill>
              <a:srgbClr val="FFFFCC"/>
            </a:solidFill>
            <a:ln w="9525">
              <a:round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00000" prstMaterial="legacyMatte">
              <a:bevelT w="13500" h="13500" prst="angle"/>
              <a:bevelB w="13500" h="13500" prst="angle"/>
              <a:extrusionClr>
                <a:srgbClr val="FFFFCC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349328" name="AutoShape 144"/>
            <p:cNvSpPr>
              <a:spLocks noChangeArrowheads="1"/>
            </p:cNvSpPr>
            <p:nvPr/>
          </p:nvSpPr>
          <p:spPr bwMode="auto">
            <a:xfrm>
              <a:off x="3282" y="3498"/>
              <a:ext cx="284" cy="9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spcBef>
                  <a:spcPct val="50000"/>
                </a:spcBef>
                <a:defRPr/>
              </a:pPr>
              <a:endParaRPr lang="fr-CH">
                <a:latin typeface="Arial" charset="0"/>
              </a:endParaRPr>
            </a:p>
          </p:txBody>
        </p:sp>
        <p:sp>
          <p:nvSpPr>
            <p:cNvPr id="135474" name="Line 145"/>
            <p:cNvSpPr>
              <a:spLocks noChangeShapeType="1"/>
            </p:cNvSpPr>
            <p:nvPr/>
          </p:nvSpPr>
          <p:spPr bwMode="auto">
            <a:xfrm>
              <a:off x="3284" y="3524"/>
              <a:ext cx="278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5475" name="Line 146"/>
            <p:cNvSpPr>
              <a:spLocks noChangeShapeType="1"/>
            </p:cNvSpPr>
            <p:nvPr/>
          </p:nvSpPr>
          <p:spPr bwMode="auto">
            <a:xfrm>
              <a:off x="3282" y="3548"/>
              <a:ext cx="2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5476" name="Line 147"/>
            <p:cNvSpPr>
              <a:spLocks noChangeShapeType="1"/>
            </p:cNvSpPr>
            <p:nvPr/>
          </p:nvSpPr>
          <p:spPr bwMode="auto">
            <a:xfrm>
              <a:off x="3286" y="3574"/>
              <a:ext cx="2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49332" name="Group 148"/>
          <p:cNvGrpSpPr>
            <a:grpSpLocks/>
          </p:cNvGrpSpPr>
          <p:nvPr/>
        </p:nvGrpSpPr>
        <p:grpSpPr bwMode="auto">
          <a:xfrm>
            <a:off x="1778133" y="2331690"/>
            <a:ext cx="914652" cy="934943"/>
            <a:chOff x="282" y="714"/>
            <a:chExt cx="642" cy="753"/>
          </a:xfrm>
        </p:grpSpPr>
        <p:sp>
          <p:nvSpPr>
            <p:cNvPr id="135469" name="Line 149"/>
            <p:cNvSpPr>
              <a:spLocks noChangeShapeType="1"/>
            </p:cNvSpPr>
            <p:nvPr/>
          </p:nvSpPr>
          <p:spPr bwMode="auto">
            <a:xfrm flipH="1">
              <a:off x="540" y="72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5470" name="Line 150"/>
            <p:cNvSpPr>
              <a:spLocks noChangeShapeType="1"/>
            </p:cNvSpPr>
            <p:nvPr/>
          </p:nvSpPr>
          <p:spPr bwMode="auto">
            <a:xfrm>
              <a:off x="612" y="714"/>
              <a:ext cx="0" cy="43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5471" name="Text Box 151"/>
            <p:cNvSpPr txBox="1">
              <a:spLocks noChangeArrowheads="1"/>
            </p:cNvSpPr>
            <p:nvPr/>
          </p:nvSpPr>
          <p:spPr bwMode="auto">
            <a:xfrm>
              <a:off x="282" y="1194"/>
              <a:ext cx="579" cy="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2,25 m</a:t>
              </a:r>
            </a:p>
          </p:txBody>
        </p:sp>
      </p:grpSp>
      <p:grpSp>
        <p:nvGrpSpPr>
          <p:cNvPr id="349336" name="Group 152"/>
          <p:cNvGrpSpPr>
            <a:grpSpLocks/>
          </p:cNvGrpSpPr>
          <p:nvPr/>
        </p:nvGrpSpPr>
        <p:grpSpPr bwMode="auto">
          <a:xfrm>
            <a:off x="2238626" y="1938254"/>
            <a:ext cx="987312" cy="338964"/>
            <a:chOff x="594" y="425"/>
            <a:chExt cx="693" cy="273"/>
          </a:xfrm>
        </p:grpSpPr>
        <p:sp>
          <p:nvSpPr>
            <p:cNvPr id="135465" name="Freeform 153"/>
            <p:cNvSpPr>
              <a:spLocks/>
            </p:cNvSpPr>
            <p:nvPr/>
          </p:nvSpPr>
          <p:spPr bwMode="auto">
            <a:xfrm>
              <a:off x="594" y="504"/>
              <a:ext cx="196" cy="98"/>
            </a:xfrm>
            <a:custGeom>
              <a:avLst/>
              <a:gdLst>
                <a:gd name="T0" fmla="*/ 0 w 393"/>
                <a:gd name="T1" fmla="*/ 0 h 196"/>
                <a:gd name="T2" fmla="*/ 0 w 393"/>
                <a:gd name="T3" fmla="*/ 1 h 196"/>
                <a:gd name="T4" fmla="*/ 0 w 393"/>
                <a:gd name="T5" fmla="*/ 1 h 196"/>
                <a:gd name="T6" fmla="*/ 0 w 393"/>
                <a:gd name="T7" fmla="*/ 1 h 196"/>
                <a:gd name="T8" fmla="*/ 0 w 393"/>
                <a:gd name="T9" fmla="*/ 1 h 196"/>
                <a:gd name="T10" fmla="*/ 0 w 393"/>
                <a:gd name="T11" fmla="*/ 1 h 196"/>
                <a:gd name="T12" fmla="*/ 0 w 393"/>
                <a:gd name="T13" fmla="*/ 1 h 196"/>
                <a:gd name="T14" fmla="*/ 0 w 393"/>
                <a:gd name="T15" fmla="*/ 1 h 196"/>
                <a:gd name="T16" fmla="*/ 0 w 393"/>
                <a:gd name="T17" fmla="*/ 1 h 196"/>
                <a:gd name="T18" fmla="*/ 0 w 393"/>
                <a:gd name="T19" fmla="*/ 1 h 196"/>
                <a:gd name="T20" fmla="*/ 0 w 393"/>
                <a:gd name="T21" fmla="*/ 1 h 196"/>
                <a:gd name="T22" fmla="*/ 0 w 393"/>
                <a:gd name="T23" fmla="*/ 1 h 196"/>
                <a:gd name="T24" fmla="*/ 0 w 393"/>
                <a:gd name="T25" fmla="*/ 1 h 196"/>
                <a:gd name="T26" fmla="*/ 0 w 393"/>
                <a:gd name="T27" fmla="*/ 1 h 196"/>
                <a:gd name="T28" fmla="*/ 0 w 393"/>
                <a:gd name="T29" fmla="*/ 1 h 196"/>
                <a:gd name="T30" fmla="*/ 0 w 393"/>
                <a:gd name="T31" fmla="*/ 1 h 196"/>
                <a:gd name="T32" fmla="*/ 0 w 393"/>
                <a:gd name="T33" fmla="*/ 1 h 196"/>
                <a:gd name="T34" fmla="*/ 0 w 393"/>
                <a:gd name="T35" fmla="*/ 1 h 196"/>
                <a:gd name="T36" fmla="*/ 0 w 393"/>
                <a:gd name="T37" fmla="*/ 0 h 196"/>
                <a:gd name="T38" fmla="*/ 0 w 393"/>
                <a:gd name="T39" fmla="*/ 0 h 1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3" h="196">
                  <a:moveTo>
                    <a:pt x="393" y="0"/>
                  </a:moveTo>
                  <a:lnTo>
                    <a:pt x="390" y="35"/>
                  </a:lnTo>
                  <a:lnTo>
                    <a:pt x="382" y="68"/>
                  </a:lnTo>
                  <a:lnTo>
                    <a:pt x="367" y="98"/>
                  </a:lnTo>
                  <a:lnTo>
                    <a:pt x="348" y="126"/>
                  </a:lnTo>
                  <a:lnTo>
                    <a:pt x="323" y="151"/>
                  </a:lnTo>
                  <a:lnTo>
                    <a:pt x="295" y="170"/>
                  </a:lnTo>
                  <a:lnTo>
                    <a:pt x="265" y="185"/>
                  </a:lnTo>
                  <a:lnTo>
                    <a:pt x="232" y="193"/>
                  </a:lnTo>
                  <a:lnTo>
                    <a:pt x="197" y="196"/>
                  </a:lnTo>
                  <a:lnTo>
                    <a:pt x="163" y="193"/>
                  </a:lnTo>
                  <a:lnTo>
                    <a:pt x="130" y="185"/>
                  </a:lnTo>
                  <a:lnTo>
                    <a:pt x="98" y="170"/>
                  </a:lnTo>
                  <a:lnTo>
                    <a:pt x="70" y="151"/>
                  </a:lnTo>
                  <a:lnTo>
                    <a:pt x="47" y="126"/>
                  </a:lnTo>
                  <a:lnTo>
                    <a:pt x="27" y="98"/>
                  </a:lnTo>
                  <a:lnTo>
                    <a:pt x="12" y="68"/>
                  </a:lnTo>
                  <a:lnTo>
                    <a:pt x="4" y="35"/>
                  </a:lnTo>
                  <a:lnTo>
                    <a:pt x="0" y="0"/>
                  </a:lnTo>
                  <a:lnTo>
                    <a:pt x="393" y="0"/>
                  </a:lnTo>
                </a:path>
              </a:pathLst>
            </a:custGeom>
            <a:solidFill>
              <a:srgbClr val="FFFF66">
                <a:alpha val="50195"/>
              </a:srgbClr>
            </a:solidFill>
            <a:ln w="238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35466" name="Line 154"/>
            <p:cNvSpPr>
              <a:spLocks noChangeShapeType="1"/>
            </p:cNvSpPr>
            <p:nvPr/>
          </p:nvSpPr>
          <p:spPr bwMode="auto">
            <a:xfrm flipV="1">
              <a:off x="624" y="504"/>
              <a:ext cx="68" cy="6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67" name="Line 155"/>
            <p:cNvSpPr>
              <a:spLocks noChangeShapeType="1"/>
            </p:cNvSpPr>
            <p:nvPr/>
          </p:nvSpPr>
          <p:spPr bwMode="auto">
            <a:xfrm flipH="1" flipV="1">
              <a:off x="692" y="504"/>
              <a:ext cx="68" cy="6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68" name="Text Box 156"/>
            <p:cNvSpPr txBox="1">
              <a:spLocks noChangeArrowheads="1"/>
            </p:cNvSpPr>
            <p:nvPr/>
          </p:nvSpPr>
          <p:spPr bwMode="auto">
            <a:xfrm>
              <a:off x="782" y="425"/>
              <a:ext cx="505" cy="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230 V</a:t>
              </a:r>
            </a:p>
          </p:txBody>
        </p:sp>
      </p:grpSp>
      <p:grpSp>
        <p:nvGrpSpPr>
          <p:cNvPr id="349341" name="Group 157"/>
          <p:cNvGrpSpPr>
            <a:grpSpLocks/>
          </p:cNvGrpSpPr>
          <p:nvPr/>
        </p:nvGrpSpPr>
        <p:grpSpPr bwMode="auto">
          <a:xfrm>
            <a:off x="6808230" y="2347446"/>
            <a:ext cx="2520280" cy="1323573"/>
            <a:chOff x="3667" y="718"/>
            <a:chExt cx="1628" cy="1066"/>
          </a:xfrm>
        </p:grpSpPr>
        <p:sp>
          <p:nvSpPr>
            <p:cNvPr id="135432" name="Text Box 158"/>
            <p:cNvSpPr txBox="1">
              <a:spLocks noChangeArrowheads="1"/>
            </p:cNvSpPr>
            <p:nvPr/>
          </p:nvSpPr>
          <p:spPr bwMode="auto">
            <a:xfrm>
              <a:off x="3667" y="718"/>
              <a:ext cx="1628" cy="10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3CC"/>
                  </a:solidFill>
                  <a:cs typeface="Arial" pitchFamily="34" charset="0"/>
                </a:rPr>
                <a:t>         </a:t>
              </a: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Toute</a:t>
              </a: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 </a:t>
              </a: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l‘installation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 defTabSz="1257300"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                      </a:t>
              </a: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protégée</a:t>
              </a: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 	par </a:t>
              </a: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un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                      DDR 30mA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16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  <p:grpSp>
          <p:nvGrpSpPr>
            <p:cNvPr id="135433" name="Group 159"/>
            <p:cNvGrpSpPr>
              <a:grpSpLocks/>
            </p:cNvGrpSpPr>
            <p:nvPr/>
          </p:nvGrpSpPr>
          <p:grpSpPr bwMode="auto">
            <a:xfrm>
              <a:off x="3897" y="1149"/>
              <a:ext cx="489" cy="430"/>
              <a:chOff x="4859" y="2112"/>
              <a:chExt cx="489" cy="430"/>
            </a:xfrm>
          </p:grpSpPr>
          <p:sp>
            <p:nvSpPr>
              <p:cNvPr id="135434" name="Rectangle 160"/>
              <p:cNvSpPr>
                <a:spLocks noChangeArrowheads="1"/>
              </p:cNvSpPr>
              <p:nvPr/>
            </p:nvSpPr>
            <p:spPr bwMode="auto">
              <a:xfrm>
                <a:off x="4911" y="2112"/>
                <a:ext cx="437" cy="430"/>
              </a:xfrm>
              <a:prstGeom prst="rect">
                <a:avLst/>
              </a:prstGeom>
              <a:solidFill>
                <a:srgbClr val="FFFFCC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30200" prstMaterial="legacyPlastic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435" name="Rectangle 161"/>
              <p:cNvSpPr>
                <a:spLocks noChangeArrowheads="1"/>
              </p:cNvSpPr>
              <p:nvPr/>
            </p:nvSpPr>
            <p:spPr bwMode="auto">
              <a:xfrm>
                <a:off x="4859" y="2253"/>
                <a:ext cx="427" cy="196"/>
              </a:xfrm>
              <a:prstGeom prst="rect">
                <a:avLst/>
              </a:prstGeom>
              <a:solidFill>
                <a:srgbClr val="FFFF99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227000" prstMaterial="legacyPlastic">
                <a:bevelT w="13500" h="13500" prst="angle"/>
                <a:bevelB w="13500" h="13500" prst="angle"/>
                <a:extrusionClr>
                  <a:srgbClr val="FFFF99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fr-CH" altLang="fr-FR" sz="1800">
                  <a:solidFill>
                    <a:srgbClr val="0033CC"/>
                  </a:solidFill>
                  <a:cs typeface="Arial" pitchFamily="34" charset="0"/>
                </a:endParaRPr>
              </a:p>
            </p:txBody>
          </p:sp>
          <p:sp>
            <p:nvSpPr>
              <p:cNvPr id="135436" name="Oval 162"/>
              <p:cNvSpPr>
                <a:spLocks noChangeArrowheads="1"/>
              </p:cNvSpPr>
              <p:nvPr/>
            </p:nvSpPr>
            <p:spPr bwMode="auto">
              <a:xfrm rot="-131114">
                <a:off x="5127" y="2321"/>
                <a:ext cx="109" cy="95"/>
              </a:xfrm>
              <a:prstGeom prst="ellipse">
                <a:avLst/>
              </a:pr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9200" prstMaterial="legacyPlastic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437" name="Freeform 163"/>
              <p:cNvSpPr>
                <a:spLocks/>
              </p:cNvSpPr>
              <p:nvPr/>
            </p:nvSpPr>
            <p:spPr bwMode="auto">
              <a:xfrm rot="-17856">
                <a:off x="5163" y="2324"/>
                <a:ext cx="34" cy="90"/>
              </a:xfrm>
              <a:custGeom>
                <a:avLst/>
                <a:gdLst>
                  <a:gd name="T0" fmla="*/ 0 w 21"/>
                  <a:gd name="T1" fmla="*/ 2 h 81"/>
                  <a:gd name="T2" fmla="*/ 0 w 21"/>
                  <a:gd name="T3" fmla="*/ 26621 h 81"/>
                  <a:gd name="T4" fmla="*/ 2147483647 w 21"/>
                  <a:gd name="T5" fmla="*/ 26507 h 81"/>
                  <a:gd name="T6" fmla="*/ 2147483647 w 21"/>
                  <a:gd name="T7" fmla="*/ 0 h 81"/>
                  <a:gd name="T8" fmla="*/ 0 w 21"/>
                  <a:gd name="T9" fmla="*/ 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81">
                    <a:moveTo>
                      <a:pt x="0" y="2"/>
                    </a:moveTo>
                    <a:lnTo>
                      <a:pt x="0" y="81"/>
                    </a:lnTo>
                    <a:lnTo>
                      <a:pt x="21" y="80"/>
                    </a:lnTo>
                    <a:lnTo>
                      <a:pt x="2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11100" prstMaterial="legacyMatte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/>
              <a:p>
                <a:endParaRPr lang="fr-CH"/>
              </a:p>
            </p:txBody>
          </p:sp>
          <p:sp>
            <p:nvSpPr>
              <p:cNvPr id="135438" name="Oval 164"/>
              <p:cNvSpPr>
                <a:spLocks noChangeArrowheads="1"/>
              </p:cNvSpPr>
              <p:nvPr/>
            </p:nvSpPr>
            <p:spPr bwMode="auto">
              <a:xfrm>
                <a:off x="4867" y="2387"/>
                <a:ext cx="44" cy="46"/>
              </a:xfrm>
              <a:prstGeom prst="ellipse">
                <a:avLst/>
              </a:prstGeom>
              <a:solidFill>
                <a:srgbClr val="6699FF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36500" prstMaterial="legacyPlastic">
                <a:bevelT w="13500" h="13500" prst="angle"/>
                <a:bevelB w="13500" h="13500" prst="angle"/>
                <a:extrusionClr>
                  <a:srgbClr val="6699FF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35439" name="Group 165"/>
              <p:cNvGrpSpPr>
                <a:grpSpLocks/>
              </p:cNvGrpSpPr>
              <p:nvPr/>
            </p:nvGrpSpPr>
            <p:grpSpPr bwMode="auto">
              <a:xfrm>
                <a:off x="4959" y="2470"/>
                <a:ext cx="345" cy="37"/>
                <a:chOff x="480" y="2256"/>
                <a:chExt cx="1000" cy="104"/>
              </a:xfrm>
            </p:grpSpPr>
            <p:grpSp>
              <p:nvGrpSpPr>
                <p:cNvPr id="135453" name="Group 166"/>
                <p:cNvGrpSpPr>
                  <a:grpSpLocks/>
                </p:cNvGrpSpPr>
                <p:nvPr/>
              </p:nvGrpSpPr>
              <p:grpSpPr bwMode="auto">
                <a:xfrm>
                  <a:off x="480" y="2262"/>
                  <a:ext cx="104" cy="98"/>
                  <a:chOff x="482" y="2274"/>
                  <a:chExt cx="104" cy="98"/>
                </a:xfrm>
              </p:grpSpPr>
              <p:sp>
                <p:nvSpPr>
                  <p:cNvPr id="135463" name="Oval 167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64" name="Line 1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35454" name="Group 169"/>
                <p:cNvGrpSpPr>
                  <a:grpSpLocks/>
                </p:cNvGrpSpPr>
                <p:nvPr/>
              </p:nvGrpSpPr>
              <p:grpSpPr bwMode="auto">
                <a:xfrm>
                  <a:off x="778" y="2260"/>
                  <a:ext cx="104" cy="98"/>
                  <a:chOff x="482" y="2274"/>
                  <a:chExt cx="104" cy="98"/>
                </a:xfrm>
              </p:grpSpPr>
              <p:sp>
                <p:nvSpPr>
                  <p:cNvPr id="135461" name="Oval 170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62" name="Line 1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35455" name="Group 172"/>
                <p:cNvGrpSpPr>
                  <a:grpSpLocks/>
                </p:cNvGrpSpPr>
                <p:nvPr/>
              </p:nvGrpSpPr>
              <p:grpSpPr bwMode="auto">
                <a:xfrm>
                  <a:off x="1376" y="2256"/>
                  <a:ext cx="104" cy="98"/>
                  <a:chOff x="482" y="2274"/>
                  <a:chExt cx="104" cy="98"/>
                </a:xfrm>
              </p:grpSpPr>
              <p:sp>
                <p:nvSpPr>
                  <p:cNvPr id="135459" name="Oval 173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60" name="Line 1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35456" name="Group 175"/>
                <p:cNvGrpSpPr>
                  <a:grpSpLocks/>
                </p:cNvGrpSpPr>
                <p:nvPr/>
              </p:nvGrpSpPr>
              <p:grpSpPr bwMode="auto">
                <a:xfrm>
                  <a:off x="1070" y="2256"/>
                  <a:ext cx="104" cy="98"/>
                  <a:chOff x="482" y="2274"/>
                  <a:chExt cx="104" cy="98"/>
                </a:xfrm>
              </p:grpSpPr>
              <p:sp>
                <p:nvSpPr>
                  <p:cNvPr id="135457" name="Oval 176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58" name="Line 17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</p:grpSp>
          <p:grpSp>
            <p:nvGrpSpPr>
              <p:cNvPr id="135440" name="Group 178"/>
              <p:cNvGrpSpPr>
                <a:grpSpLocks/>
              </p:cNvGrpSpPr>
              <p:nvPr/>
            </p:nvGrpSpPr>
            <p:grpSpPr bwMode="auto">
              <a:xfrm rot="91966">
                <a:off x="4953" y="2148"/>
                <a:ext cx="345" cy="38"/>
                <a:chOff x="480" y="2256"/>
                <a:chExt cx="1000" cy="104"/>
              </a:xfrm>
            </p:grpSpPr>
            <p:grpSp>
              <p:nvGrpSpPr>
                <p:cNvPr id="135441" name="Group 179"/>
                <p:cNvGrpSpPr>
                  <a:grpSpLocks/>
                </p:cNvGrpSpPr>
                <p:nvPr/>
              </p:nvGrpSpPr>
              <p:grpSpPr bwMode="auto">
                <a:xfrm>
                  <a:off x="480" y="2262"/>
                  <a:ext cx="104" cy="98"/>
                  <a:chOff x="482" y="2274"/>
                  <a:chExt cx="104" cy="98"/>
                </a:xfrm>
              </p:grpSpPr>
              <p:sp>
                <p:nvSpPr>
                  <p:cNvPr id="135451" name="Oval 180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52" name="Line 18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35442" name="Group 182"/>
                <p:cNvGrpSpPr>
                  <a:grpSpLocks/>
                </p:cNvGrpSpPr>
                <p:nvPr/>
              </p:nvGrpSpPr>
              <p:grpSpPr bwMode="auto">
                <a:xfrm>
                  <a:off x="778" y="2260"/>
                  <a:ext cx="104" cy="98"/>
                  <a:chOff x="482" y="2274"/>
                  <a:chExt cx="104" cy="98"/>
                </a:xfrm>
              </p:grpSpPr>
              <p:sp>
                <p:nvSpPr>
                  <p:cNvPr id="135449" name="Oval 183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50" name="Line 18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35443" name="Group 185"/>
                <p:cNvGrpSpPr>
                  <a:grpSpLocks/>
                </p:cNvGrpSpPr>
                <p:nvPr/>
              </p:nvGrpSpPr>
              <p:grpSpPr bwMode="auto">
                <a:xfrm>
                  <a:off x="1376" y="2256"/>
                  <a:ext cx="104" cy="98"/>
                  <a:chOff x="482" y="2274"/>
                  <a:chExt cx="104" cy="98"/>
                </a:xfrm>
              </p:grpSpPr>
              <p:sp>
                <p:nvSpPr>
                  <p:cNvPr id="135447" name="Oval 186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48" name="Line 1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35444" name="Group 188"/>
                <p:cNvGrpSpPr>
                  <a:grpSpLocks/>
                </p:cNvGrpSpPr>
                <p:nvPr/>
              </p:nvGrpSpPr>
              <p:grpSpPr bwMode="auto">
                <a:xfrm>
                  <a:off x="1070" y="2256"/>
                  <a:ext cx="104" cy="98"/>
                  <a:chOff x="482" y="2274"/>
                  <a:chExt cx="104" cy="98"/>
                </a:xfrm>
              </p:grpSpPr>
              <p:sp>
                <p:nvSpPr>
                  <p:cNvPr id="135445" name="Oval 189"/>
                  <p:cNvSpPr>
                    <a:spLocks noChangeArrowheads="1"/>
                  </p:cNvSpPr>
                  <p:nvPr/>
                </p:nvSpPr>
                <p:spPr bwMode="auto">
                  <a:xfrm>
                    <a:off x="482" y="2274"/>
                    <a:ext cx="104" cy="98"/>
                  </a:xfrm>
                  <a:prstGeom prst="ellipse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35446" name="Line 1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" y="2296"/>
                    <a:ext cx="82" cy="54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</p:grpSp>
          </p:grpSp>
        </p:grpSp>
      </p:grpSp>
      <p:grpSp>
        <p:nvGrpSpPr>
          <p:cNvPr id="135425" name="Group 195"/>
          <p:cNvGrpSpPr>
            <a:grpSpLocks/>
          </p:cNvGrpSpPr>
          <p:nvPr/>
        </p:nvGrpSpPr>
        <p:grpSpPr bwMode="auto">
          <a:xfrm>
            <a:off x="6658790" y="5607644"/>
            <a:ext cx="770758" cy="130371"/>
            <a:chOff x="3585" y="3447"/>
            <a:chExt cx="541" cy="105"/>
          </a:xfrm>
        </p:grpSpPr>
        <p:sp>
          <p:nvSpPr>
            <p:cNvPr id="135427" name="Line 196"/>
            <p:cNvSpPr>
              <a:spLocks noChangeShapeType="1"/>
            </p:cNvSpPr>
            <p:nvPr/>
          </p:nvSpPr>
          <p:spPr bwMode="auto">
            <a:xfrm>
              <a:off x="4058" y="3499"/>
              <a:ext cx="68" cy="2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28" name="Freeform 197"/>
            <p:cNvSpPr>
              <a:spLocks/>
            </p:cNvSpPr>
            <p:nvPr/>
          </p:nvSpPr>
          <p:spPr bwMode="auto">
            <a:xfrm>
              <a:off x="3989" y="3447"/>
              <a:ext cx="70" cy="105"/>
            </a:xfrm>
            <a:custGeom>
              <a:avLst/>
              <a:gdLst>
                <a:gd name="T0" fmla="*/ 0 w 118"/>
                <a:gd name="T1" fmla="*/ 1 h 205"/>
                <a:gd name="T2" fmla="*/ 1 w 118"/>
                <a:gd name="T3" fmla="*/ 1 h 205"/>
                <a:gd name="T4" fmla="*/ 1 w 118"/>
                <a:gd name="T5" fmla="*/ 1 h 205"/>
                <a:gd name="T6" fmla="*/ 1 w 118"/>
                <a:gd name="T7" fmla="*/ 1 h 205"/>
                <a:gd name="T8" fmla="*/ 1 w 118"/>
                <a:gd name="T9" fmla="*/ 1 h 205"/>
                <a:gd name="T10" fmla="*/ 1 w 118"/>
                <a:gd name="T11" fmla="*/ 1 h 205"/>
                <a:gd name="T12" fmla="*/ 1 w 118"/>
                <a:gd name="T13" fmla="*/ 1 h 205"/>
                <a:gd name="T14" fmla="*/ 1 w 118"/>
                <a:gd name="T15" fmla="*/ 1 h 205"/>
                <a:gd name="T16" fmla="*/ 1 w 118"/>
                <a:gd name="T17" fmla="*/ 1 h 205"/>
                <a:gd name="T18" fmla="*/ 1 w 118"/>
                <a:gd name="T19" fmla="*/ 1 h 205"/>
                <a:gd name="T20" fmla="*/ 1 w 118"/>
                <a:gd name="T21" fmla="*/ 1 h 205"/>
                <a:gd name="T22" fmla="*/ 1 w 118"/>
                <a:gd name="T23" fmla="*/ 1 h 205"/>
                <a:gd name="T24" fmla="*/ 1 w 118"/>
                <a:gd name="T25" fmla="*/ 1 h 205"/>
                <a:gd name="T26" fmla="*/ 1 w 118"/>
                <a:gd name="T27" fmla="*/ 0 h 205"/>
                <a:gd name="T28" fmla="*/ 0 w 118"/>
                <a:gd name="T29" fmla="*/ 0 h 2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8" h="205">
                  <a:moveTo>
                    <a:pt x="0" y="205"/>
                  </a:moveTo>
                  <a:lnTo>
                    <a:pt x="27" y="203"/>
                  </a:lnTo>
                  <a:lnTo>
                    <a:pt x="52" y="198"/>
                  </a:lnTo>
                  <a:lnTo>
                    <a:pt x="73" y="187"/>
                  </a:lnTo>
                  <a:lnTo>
                    <a:pt x="92" y="170"/>
                  </a:lnTo>
                  <a:lnTo>
                    <a:pt x="107" y="150"/>
                  </a:lnTo>
                  <a:lnTo>
                    <a:pt x="115" y="127"/>
                  </a:lnTo>
                  <a:lnTo>
                    <a:pt x="118" y="102"/>
                  </a:lnTo>
                  <a:lnTo>
                    <a:pt x="115" y="78"/>
                  </a:lnTo>
                  <a:lnTo>
                    <a:pt x="107" y="55"/>
                  </a:lnTo>
                  <a:lnTo>
                    <a:pt x="92" y="35"/>
                  </a:lnTo>
                  <a:lnTo>
                    <a:pt x="73" y="18"/>
                  </a:lnTo>
                  <a:lnTo>
                    <a:pt x="52" y="7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29" name="Freeform 198"/>
            <p:cNvSpPr>
              <a:spLocks/>
            </p:cNvSpPr>
            <p:nvPr/>
          </p:nvSpPr>
          <p:spPr bwMode="auto">
            <a:xfrm>
              <a:off x="3585" y="3461"/>
              <a:ext cx="346" cy="71"/>
            </a:xfrm>
            <a:custGeom>
              <a:avLst/>
              <a:gdLst>
                <a:gd name="T0" fmla="*/ 1 w 590"/>
                <a:gd name="T1" fmla="*/ 1 h 140"/>
                <a:gd name="T2" fmla="*/ 1 w 590"/>
                <a:gd name="T3" fmla="*/ 1 h 140"/>
                <a:gd name="T4" fmla="*/ 1 w 590"/>
                <a:gd name="T5" fmla="*/ 1 h 140"/>
                <a:gd name="T6" fmla="*/ 1 w 590"/>
                <a:gd name="T7" fmla="*/ 1 h 140"/>
                <a:gd name="T8" fmla="*/ 1 w 590"/>
                <a:gd name="T9" fmla="*/ 1 h 140"/>
                <a:gd name="T10" fmla="*/ 1 w 590"/>
                <a:gd name="T11" fmla="*/ 1 h 140"/>
                <a:gd name="T12" fmla="*/ 1 w 590"/>
                <a:gd name="T13" fmla="*/ 1 h 140"/>
                <a:gd name="T14" fmla="*/ 1 w 590"/>
                <a:gd name="T15" fmla="*/ 1 h 140"/>
                <a:gd name="T16" fmla="*/ 1 w 590"/>
                <a:gd name="T17" fmla="*/ 1 h 140"/>
                <a:gd name="T18" fmla="*/ 1 w 590"/>
                <a:gd name="T19" fmla="*/ 1 h 140"/>
                <a:gd name="T20" fmla="*/ 1 w 590"/>
                <a:gd name="T21" fmla="*/ 1 h 140"/>
                <a:gd name="T22" fmla="*/ 1 w 590"/>
                <a:gd name="T23" fmla="*/ 1 h 140"/>
                <a:gd name="T24" fmla="*/ 1 w 590"/>
                <a:gd name="T25" fmla="*/ 1 h 140"/>
                <a:gd name="T26" fmla="*/ 1 w 590"/>
                <a:gd name="T27" fmla="*/ 0 h 140"/>
                <a:gd name="T28" fmla="*/ 1 w 590"/>
                <a:gd name="T29" fmla="*/ 1 h 140"/>
                <a:gd name="T30" fmla="*/ 1 w 590"/>
                <a:gd name="T31" fmla="*/ 1 h 140"/>
                <a:gd name="T32" fmla="*/ 1 w 590"/>
                <a:gd name="T33" fmla="*/ 1 h 140"/>
                <a:gd name="T34" fmla="*/ 1 w 590"/>
                <a:gd name="T35" fmla="*/ 1 h 140"/>
                <a:gd name="T36" fmla="*/ 1 w 590"/>
                <a:gd name="T37" fmla="*/ 1 h 140"/>
                <a:gd name="T38" fmla="*/ 1 w 590"/>
                <a:gd name="T39" fmla="*/ 1 h 140"/>
                <a:gd name="T40" fmla="*/ 1 w 590"/>
                <a:gd name="T41" fmla="*/ 1 h 140"/>
                <a:gd name="T42" fmla="*/ 1 w 590"/>
                <a:gd name="T43" fmla="*/ 1 h 140"/>
                <a:gd name="T44" fmla="*/ 1 w 590"/>
                <a:gd name="T45" fmla="*/ 1 h 140"/>
                <a:gd name="T46" fmla="*/ 1 w 590"/>
                <a:gd name="T47" fmla="*/ 1 h 140"/>
                <a:gd name="T48" fmla="*/ 1 w 590"/>
                <a:gd name="T49" fmla="*/ 1 h 140"/>
                <a:gd name="T50" fmla="*/ 1 w 590"/>
                <a:gd name="T51" fmla="*/ 1 h 140"/>
                <a:gd name="T52" fmla="*/ 1 w 590"/>
                <a:gd name="T53" fmla="*/ 1 h 140"/>
                <a:gd name="T54" fmla="*/ 1 w 590"/>
                <a:gd name="T55" fmla="*/ 1 h 140"/>
                <a:gd name="T56" fmla="*/ 1 w 590"/>
                <a:gd name="T57" fmla="*/ 1 h 140"/>
                <a:gd name="T58" fmla="*/ 1 w 590"/>
                <a:gd name="T59" fmla="*/ 1 h 140"/>
                <a:gd name="T60" fmla="*/ 1 w 590"/>
                <a:gd name="T61" fmla="*/ 1 h 140"/>
                <a:gd name="T62" fmla="*/ 1 w 590"/>
                <a:gd name="T63" fmla="*/ 1 h 140"/>
                <a:gd name="T64" fmla="*/ 1 w 590"/>
                <a:gd name="T65" fmla="*/ 1 h 140"/>
                <a:gd name="T66" fmla="*/ 1 w 590"/>
                <a:gd name="T67" fmla="*/ 1 h 140"/>
                <a:gd name="T68" fmla="*/ 1 w 590"/>
                <a:gd name="T69" fmla="*/ 1 h 140"/>
                <a:gd name="T70" fmla="*/ 1 w 590"/>
                <a:gd name="T71" fmla="*/ 1 h 140"/>
                <a:gd name="T72" fmla="*/ 1 w 590"/>
                <a:gd name="T73" fmla="*/ 1 h 140"/>
                <a:gd name="T74" fmla="*/ 1 w 590"/>
                <a:gd name="T75" fmla="*/ 1 h 140"/>
                <a:gd name="T76" fmla="*/ 1 w 590"/>
                <a:gd name="T77" fmla="*/ 1 h 140"/>
                <a:gd name="T78" fmla="*/ 1 w 590"/>
                <a:gd name="T79" fmla="*/ 1 h 140"/>
                <a:gd name="T80" fmla="*/ 1 w 590"/>
                <a:gd name="T81" fmla="*/ 1 h 140"/>
                <a:gd name="T82" fmla="*/ 1 w 590"/>
                <a:gd name="T83" fmla="*/ 1 h 140"/>
                <a:gd name="T84" fmla="*/ 1 w 590"/>
                <a:gd name="T85" fmla="*/ 1 h 140"/>
                <a:gd name="T86" fmla="*/ 1 w 590"/>
                <a:gd name="T87" fmla="*/ 1 h 140"/>
                <a:gd name="T88" fmla="*/ 1 w 590"/>
                <a:gd name="T89" fmla="*/ 1 h 1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0" h="140">
                  <a:moveTo>
                    <a:pt x="0" y="74"/>
                  </a:moveTo>
                  <a:lnTo>
                    <a:pt x="118" y="74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9"/>
                  </a:lnTo>
                  <a:lnTo>
                    <a:pt x="122" y="67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5" y="64"/>
                  </a:lnTo>
                  <a:lnTo>
                    <a:pt x="127" y="62"/>
                  </a:lnTo>
                  <a:lnTo>
                    <a:pt x="130" y="59"/>
                  </a:lnTo>
                  <a:lnTo>
                    <a:pt x="132" y="55"/>
                  </a:lnTo>
                  <a:lnTo>
                    <a:pt x="135" y="50"/>
                  </a:lnTo>
                  <a:lnTo>
                    <a:pt x="137" y="47"/>
                  </a:lnTo>
                  <a:lnTo>
                    <a:pt x="137" y="42"/>
                  </a:lnTo>
                  <a:lnTo>
                    <a:pt x="138" y="39"/>
                  </a:lnTo>
                  <a:lnTo>
                    <a:pt x="140" y="34"/>
                  </a:lnTo>
                  <a:lnTo>
                    <a:pt x="142" y="30"/>
                  </a:lnTo>
                  <a:lnTo>
                    <a:pt x="142" y="25"/>
                  </a:lnTo>
                  <a:lnTo>
                    <a:pt x="143" y="22"/>
                  </a:lnTo>
                  <a:lnTo>
                    <a:pt x="145" y="19"/>
                  </a:lnTo>
                  <a:lnTo>
                    <a:pt x="147" y="15"/>
                  </a:lnTo>
                  <a:lnTo>
                    <a:pt x="150" y="10"/>
                  </a:lnTo>
                  <a:lnTo>
                    <a:pt x="155" y="7"/>
                  </a:lnTo>
                  <a:lnTo>
                    <a:pt x="162" y="4"/>
                  </a:lnTo>
                  <a:lnTo>
                    <a:pt x="168" y="2"/>
                  </a:lnTo>
                  <a:lnTo>
                    <a:pt x="175" y="0"/>
                  </a:lnTo>
                  <a:lnTo>
                    <a:pt x="183" y="0"/>
                  </a:lnTo>
                  <a:lnTo>
                    <a:pt x="190" y="2"/>
                  </a:lnTo>
                  <a:lnTo>
                    <a:pt x="198" y="4"/>
                  </a:lnTo>
                  <a:lnTo>
                    <a:pt x="207" y="7"/>
                  </a:lnTo>
                  <a:lnTo>
                    <a:pt x="213" y="10"/>
                  </a:lnTo>
                  <a:lnTo>
                    <a:pt x="220" y="14"/>
                  </a:lnTo>
                  <a:lnTo>
                    <a:pt x="227" y="19"/>
                  </a:lnTo>
                  <a:lnTo>
                    <a:pt x="232" y="25"/>
                  </a:lnTo>
                  <a:lnTo>
                    <a:pt x="237" y="30"/>
                  </a:lnTo>
                  <a:lnTo>
                    <a:pt x="240" y="37"/>
                  </a:lnTo>
                  <a:lnTo>
                    <a:pt x="243" y="45"/>
                  </a:lnTo>
                  <a:lnTo>
                    <a:pt x="247" y="52"/>
                  </a:lnTo>
                  <a:lnTo>
                    <a:pt x="248" y="60"/>
                  </a:lnTo>
                  <a:lnTo>
                    <a:pt x="250" y="67"/>
                  </a:lnTo>
                  <a:lnTo>
                    <a:pt x="252" y="75"/>
                  </a:lnTo>
                  <a:lnTo>
                    <a:pt x="253" y="82"/>
                  </a:lnTo>
                  <a:lnTo>
                    <a:pt x="255" y="90"/>
                  </a:lnTo>
                  <a:lnTo>
                    <a:pt x="257" y="97"/>
                  </a:lnTo>
                  <a:lnTo>
                    <a:pt x="258" y="104"/>
                  </a:lnTo>
                  <a:lnTo>
                    <a:pt x="260" y="110"/>
                  </a:lnTo>
                  <a:lnTo>
                    <a:pt x="263" y="117"/>
                  </a:lnTo>
                  <a:lnTo>
                    <a:pt x="265" y="122"/>
                  </a:lnTo>
                  <a:lnTo>
                    <a:pt x="270" y="127"/>
                  </a:lnTo>
                  <a:lnTo>
                    <a:pt x="275" y="132"/>
                  </a:lnTo>
                  <a:lnTo>
                    <a:pt x="282" y="135"/>
                  </a:lnTo>
                  <a:lnTo>
                    <a:pt x="288" y="139"/>
                  </a:lnTo>
                  <a:lnTo>
                    <a:pt x="295" y="140"/>
                  </a:lnTo>
                  <a:lnTo>
                    <a:pt x="302" y="140"/>
                  </a:lnTo>
                  <a:lnTo>
                    <a:pt x="310" y="140"/>
                  </a:lnTo>
                  <a:lnTo>
                    <a:pt x="317" y="139"/>
                  </a:lnTo>
                  <a:lnTo>
                    <a:pt x="325" y="137"/>
                  </a:lnTo>
                  <a:lnTo>
                    <a:pt x="332" y="134"/>
                  </a:lnTo>
                  <a:lnTo>
                    <a:pt x="338" y="130"/>
                  </a:lnTo>
                  <a:lnTo>
                    <a:pt x="345" y="125"/>
                  </a:lnTo>
                  <a:lnTo>
                    <a:pt x="352" y="120"/>
                  </a:lnTo>
                  <a:lnTo>
                    <a:pt x="356" y="114"/>
                  </a:lnTo>
                  <a:lnTo>
                    <a:pt x="360" y="109"/>
                  </a:lnTo>
                  <a:lnTo>
                    <a:pt x="363" y="102"/>
                  </a:lnTo>
                  <a:lnTo>
                    <a:pt x="365" y="97"/>
                  </a:lnTo>
                  <a:lnTo>
                    <a:pt x="368" y="90"/>
                  </a:lnTo>
                  <a:lnTo>
                    <a:pt x="370" y="84"/>
                  </a:lnTo>
                  <a:lnTo>
                    <a:pt x="373" y="77"/>
                  </a:lnTo>
                  <a:lnTo>
                    <a:pt x="375" y="70"/>
                  </a:lnTo>
                  <a:lnTo>
                    <a:pt x="376" y="64"/>
                  </a:lnTo>
                  <a:lnTo>
                    <a:pt x="380" y="57"/>
                  </a:lnTo>
                  <a:lnTo>
                    <a:pt x="381" y="50"/>
                  </a:lnTo>
                  <a:lnTo>
                    <a:pt x="385" y="44"/>
                  </a:lnTo>
                  <a:lnTo>
                    <a:pt x="388" y="39"/>
                  </a:lnTo>
                  <a:lnTo>
                    <a:pt x="391" y="34"/>
                  </a:lnTo>
                  <a:lnTo>
                    <a:pt x="398" y="24"/>
                  </a:lnTo>
                  <a:lnTo>
                    <a:pt x="406" y="17"/>
                  </a:lnTo>
                  <a:lnTo>
                    <a:pt x="416" y="12"/>
                  </a:lnTo>
                  <a:lnTo>
                    <a:pt x="426" y="7"/>
                  </a:lnTo>
                  <a:lnTo>
                    <a:pt x="436" y="5"/>
                  </a:lnTo>
                  <a:lnTo>
                    <a:pt x="446" y="5"/>
                  </a:lnTo>
                  <a:lnTo>
                    <a:pt x="456" y="7"/>
                  </a:lnTo>
                  <a:lnTo>
                    <a:pt x="466" y="12"/>
                  </a:lnTo>
                  <a:lnTo>
                    <a:pt x="475" y="19"/>
                  </a:lnTo>
                  <a:lnTo>
                    <a:pt x="481" y="29"/>
                  </a:lnTo>
                  <a:lnTo>
                    <a:pt x="486" y="40"/>
                  </a:lnTo>
                  <a:lnTo>
                    <a:pt x="490" y="55"/>
                  </a:lnTo>
                  <a:lnTo>
                    <a:pt x="491" y="74"/>
                  </a:lnTo>
                  <a:lnTo>
                    <a:pt x="590" y="7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30" name="Rectangle 199"/>
            <p:cNvSpPr>
              <a:spLocks noChangeArrowheads="1"/>
            </p:cNvSpPr>
            <p:nvPr/>
          </p:nvSpPr>
          <p:spPr bwMode="auto">
            <a:xfrm>
              <a:off x="3929" y="3476"/>
              <a:ext cx="92" cy="41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5431" name="Line 200"/>
            <p:cNvSpPr>
              <a:spLocks noChangeShapeType="1"/>
            </p:cNvSpPr>
            <p:nvPr/>
          </p:nvSpPr>
          <p:spPr bwMode="auto">
            <a:xfrm>
              <a:off x="4065" y="3447"/>
              <a:ext cx="1" cy="100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30068" name="Group 202"/>
          <p:cNvGrpSpPr>
            <a:grpSpLocks/>
          </p:cNvGrpSpPr>
          <p:nvPr/>
        </p:nvGrpSpPr>
        <p:grpSpPr bwMode="auto">
          <a:xfrm>
            <a:off x="3479009" y="5420318"/>
            <a:ext cx="464450" cy="574873"/>
            <a:chOff x="1370" y="3248"/>
            <a:chExt cx="326" cy="437"/>
          </a:xfrm>
        </p:grpSpPr>
        <p:sp>
          <p:nvSpPr>
            <p:cNvPr id="349387" name="Freeform 203"/>
            <p:cNvSpPr>
              <a:spLocks/>
            </p:cNvSpPr>
            <p:nvPr/>
          </p:nvSpPr>
          <p:spPr bwMode="auto">
            <a:xfrm>
              <a:off x="1392" y="3312"/>
              <a:ext cx="304" cy="373"/>
            </a:xfrm>
            <a:custGeom>
              <a:avLst/>
              <a:gdLst>
                <a:gd name="T0" fmla="*/ 7 w 304"/>
                <a:gd name="T1" fmla="*/ 11 h 373"/>
                <a:gd name="T2" fmla="*/ 55 w 304"/>
                <a:gd name="T3" fmla="*/ 11 h 373"/>
                <a:gd name="T4" fmla="*/ 56 w 304"/>
                <a:gd name="T5" fmla="*/ 60 h 373"/>
                <a:gd name="T6" fmla="*/ 72 w 304"/>
                <a:gd name="T7" fmla="*/ 114 h 373"/>
                <a:gd name="T8" fmla="*/ 104 w 304"/>
                <a:gd name="T9" fmla="*/ 138 h 373"/>
                <a:gd name="T10" fmla="*/ 136 w 304"/>
                <a:gd name="T11" fmla="*/ 132 h 373"/>
                <a:gd name="T12" fmla="*/ 158 w 304"/>
                <a:gd name="T13" fmla="*/ 56 h 373"/>
                <a:gd name="T14" fmla="*/ 194 w 304"/>
                <a:gd name="T15" fmla="*/ 18 h 373"/>
                <a:gd name="T16" fmla="*/ 246 w 304"/>
                <a:gd name="T17" fmla="*/ 16 h 373"/>
                <a:gd name="T18" fmla="*/ 288 w 304"/>
                <a:gd name="T19" fmla="*/ 42 h 373"/>
                <a:gd name="T20" fmla="*/ 302 w 304"/>
                <a:gd name="T21" fmla="*/ 122 h 373"/>
                <a:gd name="T22" fmla="*/ 302 w 304"/>
                <a:gd name="T23" fmla="*/ 202 h 373"/>
                <a:gd name="T24" fmla="*/ 304 w 304"/>
                <a:gd name="T25" fmla="*/ 286 h 373"/>
                <a:gd name="T26" fmla="*/ 300 w 304"/>
                <a:gd name="T27" fmla="*/ 358 h 373"/>
                <a:gd name="T28" fmla="*/ 295 w 304"/>
                <a:gd name="T29" fmla="*/ 369 h 373"/>
                <a:gd name="T30" fmla="*/ 253 w 304"/>
                <a:gd name="T31" fmla="*/ 359 h 373"/>
                <a:gd name="T32" fmla="*/ 256 w 304"/>
                <a:gd name="T33" fmla="*/ 338 h 373"/>
                <a:gd name="T34" fmla="*/ 256 w 304"/>
                <a:gd name="T35" fmla="*/ 148 h 373"/>
                <a:gd name="T36" fmla="*/ 252 w 304"/>
                <a:gd name="T37" fmla="*/ 98 h 373"/>
                <a:gd name="T38" fmla="*/ 238 w 304"/>
                <a:gd name="T39" fmla="*/ 80 h 373"/>
                <a:gd name="T40" fmla="*/ 216 w 304"/>
                <a:gd name="T41" fmla="*/ 72 h 373"/>
                <a:gd name="T42" fmla="*/ 194 w 304"/>
                <a:gd name="T43" fmla="*/ 96 h 373"/>
                <a:gd name="T44" fmla="*/ 188 w 304"/>
                <a:gd name="T45" fmla="*/ 144 h 373"/>
                <a:gd name="T46" fmla="*/ 152 w 304"/>
                <a:gd name="T47" fmla="*/ 184 h 373"/>
                <a:gd name="T48" fmla="*/ 100 w 304"/>
                <a:gd name="T49" fmla="*/ 190 h 373"/>
                <a:gd name="T50" fmla="*/ 36 w 304"/>
                <a:gd name="T51" fmla="*/ 148 h 373"/>
                <a:gd name="T52" fmla="*/ 11 w 304"/>
                <a:gd name="T53" fmla="*/ 77 h 373"/>
                <a:gd name="T54" fmla="*/ 7 w 304"/>
                <a:gd name="T55" fmla="*/ 1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373">
                  <a:moveTo>
                    <a:pt x="7" y="11"/>
                  </a:moveTo>
                  <a:cubicBezTo>
                    <a:pt x="14" y="0"/>
                    <a:pt x="47" y="3"/>
                    <a:pt x="55" y="11"/>
                  </a:cubicBezTo>
                  <a:cubicBezTo>
                    <a:pt x="63" y="19"/>
                    <a:pt x="53" y="43"/>
                    <a:pt x="56" y="60"/>
                  </a:cubicBezTo>
                  <a:cubicBezTo>
                    <a:pt x="59" y="77"/>
                    <a:pt x="64" y="101"/>
                    <a:pt x="72" y="114"/>
                  </a:cubicBezTo>
                  <a:cubicBezTo>
                    <a:pt x="80" y="127"/>
                    <a:pt x="93" y="135"/>
                    <a:pt x="104" y="138"/>
                  </a:cubicBezTo>
                  <a:cubicBezTo>
                    <a:pt x="115" y="141"/>
                    <a:pt x="127" y="146"/>
                    <a:pt x="136" y="132"/>
                  </a:cubicBezTo>
                  <a:cubicBezTo>
                    <a:pt x="145" y="118"/>
                    <a:pt x="148" y="75"/>
                    <a:pt x="158" y="56"/>
                  </a:cubicBezTo>
                  <a:cubicBezTo>
                    <a:pt x="168" y="37"/>
                    <a:pt x="179" y="25"/>
                    <a:pt x="194" y="18"/>
                  </a:cubicBezTo>
                  <a:cubicBezTo>
                    <a:pt x="209" y="11"/>
                    <a:pt x="230" y="12"/>
                    <a:pt x="246" y="16"/>
                  </a:cubicBezTo>
                  <a:cubicBezTo>
                    <a:pt x="262" y="20"/>
                    <a:pt x="279" y="24"/>
                    <a:pt x="288" y="42"/>
                  </a:cubicBezTo>
                  <a:cubicBezTo>
                    <a:pt x="297" y="60"/>
                    <a:pt x="300" y="95"/>
                    <a:pt x="302" y="122"/>
                  </a:cubicBezTo>
                  <a:cubicBezTo>
                    <a:pt x="304" y="149"/>
                    <a:pt x="302" y="175"/>
                    <a:pt x="302" y="202"/>
                  </a:cubicBezTo>
                  <a:cubicBezTo>
                    <a:pt x="302" y="229"/>
                    <a:pt x="304" y="260"/>
                    <a:pt x="304" y="286"/>
                  </a:cubicBezTo>
                  <a:cubicBezTo>
                    <a:pt x="304" y="312"/>
                    <a:pt x="301" y="344"/>
                    <a:pt x="300" y="358"/>
                  </a:cubicBezTo>
                  <a:cubicBezTo>
                    <a:pt x="299" y="372"/>
                    <a:pt x="303" y="369"/>
                    <a:pt x="295" y="369"/>
                  </a:cubicBezTo>
                  <a:cubicBezTo>
                    <a:pt x="287" y="369"/>
                    <a:pt x="259" y="364"/>
                    <a:pt x="253" y="359"/>
                  </a:cubicBezTo>
                  <a:cubicBezTo>
                    <a:pt x="247" y="354"/>
                    <a:pt x="256" y="373"/>
                    <a:pt x="256" y="338"/>
                  </a:cubicBezTo>
                  <a:cubicBezTo>
                    <a:pt x="256" y="303"/>
                    <a:pt x="257" y="188"/>
                    <a:pt x="256" y="148"/>
                  </a:cubicBezTo>
                  <a:cubicBezTo>
                    <a:pt x="255" y="108"/>
                    <a:pt x="255" y="109"/>
                    <a:pt x="252" y="98"/>
                  </a:cubicBezTo>
                  <a:cubicBezTo>
                    <a:pt x="249" y="87"/>
                    <a:pt x="244" y="84"/>
                    <a:pt x="238" y="80"/>
                  </a:cubicBezTo>
                  <a:cubicBezTo>
                    <a:pt x="232" y="76"/>
                    <a:pt x="223" y="69"/>
                    <a:pt x="216" y="72"/>
                  </a:cubicBezTo>
                  <a:cubicBezTo>
                    <a:pt x="209" y="75"/>
                    <a:pt x="199" y="84"/>
                    <a:pt x="194" y="96"/>
                  </a:cubicBezTo>
                  <a:cubicBezTo>
                    <a:pt x="189" y="108"/>
                    <a:pt x="195" y="129"/>
                    <a:pt x="188" y="144"/>
                  </a:cubicBezTo>
                  <a:cubicBezTo>
                    <a:pt x="181" y="159"/>
                    <a:pt x="167" y="176"/>
                    <a:pt x="152" y="184"/>
                  </a:cubicBezTo>
                  <a:cubicBezTo>
                    <a:pt x="137" y="192"/>
                    <a:pt x="119" y="196"/>
                    <a:pt x="100" y="190"/>
                  </a:cubicBezTo>
                  <a:cubicBezTo>
                    <a:pt x="81" y="184"/>
                    <a:pt x="51" y="167"/>
                    <a:pt x="36" y="148"/>
                  </a:cubicBezTo>
                  <a:cubicBezTo>
                    <a:pt x="21" y="129"/>
                    <a:pt x="16" y="100"/>
                    <a:pt x="11" y="77"/>
                  </a:cubicBezTo>
                  <a:cubicBezTo>
                    <a:pt x="6" y="54"/>
                    <a:pt x="0" y="22"/>
                    <a:pt x="7" y="1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46275"/>
                    <a:invGamma/>
                  </a:schemeClr>
                </a:gs>
                <a:gs pos="50000">
                  <a:schemeClr val="bg2"/>
                </a:gs>
                <a:gs pos="100000">
                  <a:schemeClr val="bg2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eaLnBrk="1" hangingPunct="1">
                <a:spcBef>
                  <a:spcPct val="50000"/>
                </a:spcBef>
                <a:defRPr/>
              </a:pPr>
              <a:endParaRPr lang="fr-CH">
                <a:latin typeface="Arial" charset="0"/>
              </a:endParaRPr>
            </a:p>
          </p:txBody>
        </p:sp>
        <p:sp>
          <p:nvSpPr>
            <p:cNvPr id="349388" name="AutoShape 204"/>
            <p:cNvSpPr>
              <a:spLocks noChangeArrowheads="1"/>
            </p:cNvSpPr>
            <p:nvPr/>
          </p:nvSpPr>
          <p:spPr bwMode="auto">
            <a:xfrm>
              <a:off x="1396" y="3248"/>
              <a:ext cx="52" cy="47"/>
            </a:xfrm>
            <a:prstGeom prst="can">
              <a:avLst>
                <a:gd name="adj" fmla="val 0"/>
              </a:avLst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46275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spcBef>
                  <a:spcPct val="50000"/>
                </a:spcBef>
                <a:defRPr/>
              </a:pPr>
              <a:endParaRPr lang="fr-CH">
                <a:latin typeface="Arial" charset="0"/>
              </a:endParaRPr>
            </a:p>
          </p:txBody>
        </p:sp>
        <p:grpSp>
          <p:nvGrpSpPr>
            <p:cNvPr id="135415" name="Group 205"/>
            <p:cNvGrpSpPr>
              <a:grpSpLocks/>
            </p:cNvGrpSpPr>
            <p:nvPr/>
          </p:nvGrpSpPr>
          <p:grpSpPr bwMode="auto">
            <a:xfrm>
              <a:off x="1370" y="3280"/>
              <a:ext cx="112" cy="58"/>
              <a:chOff x="1344" y="3272"/>
              <a:chExt cx="192" cy="98"/>
            </a:xfrm>
          </p:grpSpPr>
          <p:sp>
            <p:nvSpPr>
              <p:cNvPr id="349390" name="AutoShape 206"/>
              <p:cNvSpPr>
                <a:spLocks noChangeArrowheads="1"/>
              </p:cNvSpPr>
              <p:nvPr/>
            </p:nvSpPr>
            <p:spPr bwMode="auto">
              <a:xfrm>
                <a:off x="1344" y="3272"/>
                <a:ext cx="192" cy="96"/>
              </a:xfrm>
              <a:prstGeom prst="can">
                <a:avLst>
                  <a:gd name="adj" fmla="val 0"/>
                </a:avLst>
              </a:prstGeom>
              <a:gradFill rotWithShape="0">
                <a:gsLst>
                  <a:gs pos="0">
                    <a:schemeClr val="bg2">
                      <a:gamma/>
                      <a:shade val="46275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endParaRPr lang="fr-CH">
                  <a:latin typeface="Arial" charset="0"/>
                </a:endParaRPr>
              </a:p>
            </p:txBody>
          </p:sp>
          <p:sp>
            <p:nvSpPr>
              <p:cNvPr id="135417" name="Line 207"/>
              <p:cNvSpPr>
                <a:spLocks noChangeShapeType="1"/>
              </p:cNvSpPr>
              <p:nvPr/>
            </p:nvSpPr>
            <p:spPr bwMode="auto">
              <a:xfrm>
                <a:off x="1388" y="3272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418" name="Line 208"/>
              <p:cNvSpPr>
                <a:spLocks noChangeShapeType="1"/>
              </p:cNvSpPr>
              <p:nvPr/>
            </p:nvSpPr>
            <p:spPr bwMode="auto">
              <a:xfrm>
                <a:off x="1418" y="3276"/>
                <a:ext cx="0" cy="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419" name="Line 209"/>
              <p:cNvSpPr>
                <a:spLocks noChangeShapeType="1"/>
              </p:cNvSpPr>
              <p:nvPr/>
            </p:nvSpPr>
            <p:spPr bwMode="auto">
              <a:xfrm>
                <a:off x="1450" y="3276"/>
                <a:ext cx="0" cy="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420" name="Line 210"/>
              <p:cNvSpPr>
                <a:spLocks noChangeShapeType="1"/>
              </p:cNvSpPr>
              <p:nvPr/>
            </p:nvSpPr>
            <p:spPr bwMode="auto">
              <a:xfrm>
                <a:off x="1482" y="3276"/>
                <a:ext cx="0" cy="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421" name="Line 211"/>
              <p:cNvSpPr>
                <a:spLocks noChangeShapeType="1"/>
              </p:cNvSpPr>
              <p:nvPr/>
            </p:nvSpPr>
            <p:spPr bwMode="auto">
              <a:xfrm>
                <a:off x="1360" y="3278"/>
                <a:ext cx="0" cy="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5422" name="Line 212"/>
              <p:cNvSpPr>
                <a:spLocks noChangeShapeType="1"/>
              </p:cNvSpPr>
              <p:nvPr/>
            </p:nvSpPr>
            <p:spPr bwMode="auto">
              <a:xfrm>
                <a:off x="1512" y="3274"/>
                <a:ext cx="0" cy="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49397" name="Group 213"/>
          <p:cNvGrpSpPr>
            <a:grpSpLocks/>
          </p:cNvGrpSpPr>
          <p:nvPr/>
        </p:nvGrpSpPr>
        <p:grpSpPr bwMode="auto">
          <a:xfrm>
            <a:off x="3815558" y="5413950"/>
            <a:ext cx="371845" cy="324065"/>
            <a:chOff x="3552" y="3238"/>
            <a:chExt cx="261" cy="261"/>
          </a:xfrm>
          <a:solidFill>
            <a:srgbClr val="FFFF99"/>
          </a:solidFill>
        </p:grpSpPr>
        <p:sp>
          <p:nvSpPr>
            <p:cNvPr id="135411" name="Freeform 214"/>
            <p:cNvSpPr>
              <a:spLocks/>
            </p:cNvSpPr>
            <p:nvPr/>
          </p:nvSpPr>
          <p:spPr bwMode="auto">
            <a:xfrm>
              <a:off x="3552" y="3238"/>
              <a:ext cx="261" cy="261"/>
            </a:xfrm>
            <a:custGeom>
              <a:avLst/>
              <a:gdLst>
                <a:gd name="T0" fmla="*/ 0 w 355"/>
                <a:gd name="T1" fmla="*/ 1 h 353"/>
                <a:gd name="T2" fmla="*/ 1 w 355"/>
                <a:gd name="T3" fmla="*/ 1 h 353"/>
                <a:gd name="T4" fmla="*/ 1 w 355"/>
                <a:gd name="T5" fmla="*/ 1 h 353"/>
                <a:gd name="T6" fmla="*/ 1 w 355"/>
                <a:gd name="T7" fmla="*/ 1 h 353"/>
                <a:gd name="T8" fmla="*/ 1 w 355"/>
                <a:gd name="T9" fmla="*/ 1 h 353"/>
                <a:gd name="T10" fmla="*/ 1 w 355"/>
                <a:gd name="T11" fmla="*/ 1 h 353"/>
                <a:gd name="T12" fmla="*/ 1 w 355"/>
                <a:gd name="T13" fmla="*/ 1 h 353"/>
                <a:gd name="T14" fmla="*/ 1 w 355"/>
                <a:gd name="T15" fmla="*/ 1 h 353"/>
                <a:gd name="T16" fmla="*/ 1 w 355"/>
                <a:gd name="T17" fmla="*/ 0 h 353"/>
                <a:gd name="T18" fmla="*/ 1 w 355"/>
                <a:gd name="T19" fmla="*/ 0 h 353"/>
                <a:gd name="T20" fmla="*/ 1 w 355"/>
                <a:gd name="T21" fmla="*/ 1 h 353"/>
                <a:gd name="T22" fmla="*/ 1 w 355"/>
                <a:gd name="T23" fmla="*/ 1 h 353"/>
                <a:gd name="T24" fmla="*/ 1 w 355"/>
                <a:gd name="T25" fmla="*/ 1 h 353"/>
                <a:gd name="T26" fmla="*/ 1 w 355"/>
                <a:gd name="T27" fmla="*/ 1 h 353"/>
                <a:gd name="T28" fmla="*/ 1 w 355"/>
                <a:gd name="T29" fmla="*/ 1 h 353"/>
                <a:gd name="T30" fmla="*/ 1 w 355"/>
                <a:gd name="T31" fmla="*/ 1 h 353"/>
                <a:gd name="T32" fmla="*/ 1 w 355"/>
                <a:gd name="T33" fmla="*/ 1 h 353"/>
                <a:gd name="T34" fmla="*/ 1 w 355"/>
                <a:gd name="T35" fmla="*/ 1 h 353"/>
                <a:gd name="T36" fmla="*/ 1 w 355"/>
                <a:gd name="T37" fmla="*/ 1 h 353"/>
                <a:gd name="T38" fmla="*/ 1 w 355"/>
                <a:gd name="T39" fmla="*/ 1 h 353"/>
                <a:gd name="T40" fmla="*/ 1 w 355"/>
                <a:gd name="T41" fmla="*/ 1 h 353"/>
                <a:gd name="T42" fmla="*/ 1 w 355"/>
                <a:gd name="T43" fmla="*/ 1 h 353"/>
                <a:gd name="T44" fmla="*/ 1 w 355"/>
                <a:gd name="T45" fmla="*/ 1 h 353"/>
                <a:gd name="T46" fmla="*/ 1 w 355"/>
                <a:gd name="T47" fmla="*/ 1 h 353"/>
                <a:gd name="T48" fmla="*/ 1 w 355"/>
                <a:gd name="T49" fmla="*/ 1 h 353"/>
                <a:gd name="T50" fmla="*/ 1 w 355"/>
                <a:gd name="T51" fmla="*/ 1 h 353"/>
                <a:gd name="T52" fmla="*/ 1 w 355"/>
                <a:gd name="T53" fmla="*/ 1 h 353"/>
                <a:gd name="T54" fmla="*/ 1 w 355"/>
                <a:gd name="T55" fmla="*/ 1 h 353"/>
                <a:gd name="T56" fmla="*/ 1 w 355"/>
                <a:gd name="T57" fmla="*/ 1 h 353"/>
                <a:gd name="T58" fmla="*/ 1 w 355"/>
                <a:gd name="T59" fmla="*/ 1 h 353"/>
                <a:gd name="T60" fmla="*/ 1 w 355"/>
                <a:gd name="T61" fmla="*/ 1 h 353"/>
                <a:gd name="T62" fmla="*/ 1 w 355"/>
                <a:gd name="T63" fmla="*/ 1 h 353"/>
                <a:gd name="T64" fmla="*/ 1 w 355"/>
                <a:gd name="T65" fmla="*/ 1 h 353"/>
                <a:gd name="T66" fmla="*/ 1 w 355"/>
                <a:gd name="T67" fmla="*/ 1 h 353"/>
                <a:gd name="T68" fmla="*/ 0 w 355"/>
                <a:gd name="T69" fmla="*/ 1 h 3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55" h="353">
                  <a:moveTo>
                    <a:pt x="0" y="177"/>
                  </a:moveTo>
                  <a:lnTo>
                    <a:pt x="4" y="143"/>
                  </a:lnTo>
                  <a:lnTo>
                    <a:pt x="12" y="112"/>
                  </a:lnTo>
                  <a:lnTo>
                    <a:pt x="27" y="83"/>
                  </a:lnTo>
                  <a:lnTo>
                    <a:pt x="47" y="57"/>
                  </a:lnTo>
                  <a:lnTo>
                    <a:pt x="70" y="35"/>
                  </a:lnTo>
                  <a:lnTo>
                    <a:pt x="98" y="18"/>
                  </a:lnTo>
                  <a:lnTo>
                    <a:pt x="128" y="5"/>
                  </a:lnTo>
                  <a:lnTo>
                    <a:pt x="162" y="0"/>
                  </a:lnTo>
                  <a:lnTo>
                    <a:pt x="193" y="0"/>
                  </a:lnTo>
                  <a:lnTo>
                    <a:pt x="225" y="5"/>
                  </a:lnTo>
                  <a:lnTo>
                    <a:pt x="257" y="18"/>
                  </a:lnTo>
                  <a:lnTo>
                    <a:pt x="283" y="35"/>
                  </a:lnTo>
                  <a:lnTo>
                    <a:pt x="308" y="57"/>
                  </a:lnTo>
                  <a:lnTo>
                    <a:pt x="328" y="83"/>
                  </a:lnTo>
                  <a:lnTo>
                    <a:pt x="342" y="112"/>
                  </a:lnTo>
                  <a:lnTo>
                    <a:pt x="352" y="143"/>
                  </a:lnTo>
                  <a:lnTo>
                    <a:pt x="355" y="177"/>
                  </a:lnTo>
                  <a:lnTo>
                    <a:pt x="352" y="208"/>
                  </a:lnTo>
                  <a:lnTo>
                    <a:pt x="342" y="240"/>
                  </a:lnTo>
                  <a:lnTo>
                    <a:pt x="328" y="270"/>
                  </a:lnTo>
                  <a:lnTo>
                    <a:pt x="308" y="295"/>
                  </a:lnTo>
                  <a:lnTo>
                    <a:pt x="283" y="318"/>
                  </a:lnTo>
                  <a:lnTo>
                    <a:pt x="257" y="335"/>
                  </a:lnTo>
                  <a:lnTo>
                    <a:pt x="225" y="347"/>
                  </a:lnTo>
                  <a:lnTo>
                    <a:pt x="193" y="353"/>
                  </a:lnTo>
                  <a:lnTo>
                    <a:pt x="162" y="353"/>
                  </a:lnTo>
                  <a:lnTo>
                    <a:pt x="128" y="347"/>
                  </a:lnTo>
                  <a:lnTo>
                    <a:pt x="98" y="335"/>
                  </a:lnTo>
                  <a:lnTo>
                    <a:pt x="70" y="318"/>
                  </a:lnTo>
                  <a:lnTo>
                    <a:pt x="47" y="295"/>
                  </a:lnTo>
                  <a:lnTo>
                    <a:pt x="27" y="270"/>
                  </a:lnTo>
                  <a:lnTo>
                    <a:pt x="12" y="240"/>
                  </a:lnTo>
                  <a:lnTo>
                    <a:pt x="4" y="20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fr-CH" sz="2000"/>
            </a:p>
          </p:txBody>
        </p:sp>
        <p:sp>
          <p:nvSpPr>
            <p:cNvPr id="135412" name="Rectangle 215"/>
            <p:cNvSpPr>
              <a:spLocks noChangeArrowheads="1"/>
            </p:cNvSpPr>
            <p:nvPr/>
          </p:nvSpPr>
          <p:spPr bwMode="auto">
            <a:xfrm>
              <a:off x="3631" y="3245"/>
              <a:ext cx="100" cy="24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/>
                <a:t>1</a:t>
              </a:r>
              <a:endParaRPr lang="de-DE" altLang="fr-FR" sz="2000" b="0" dirty="0">
                <a:latin typeface="Times New Roman" pitchFamily="18" charset="0"/>
              </a:endParaRPr>
            </a:p>
          </p:txBody>
        </p:sp>
      </p:grpSp>
      <p:sp>
        <p:nvSpPr>
          <p:cNvPr id="130070" name="Rectangle 220"/>
          <p:cNvSpPr>
            <a:spLocks noChangeArrowheads="1"/>
          </p:cNvSpPr>
          <p:nvPr/>
        </p:nvSpPr>
        <p:spPr bwMode="auto">
          <a:xfrm>
            <a:off x="3898107" y="5797134"/>
            <a:ext cx="108277" cy="58357"/>
          </a:xfrm>
          <a:prstGeom prst="rect">
            <a:avLst/>
          </a:prstGeom>
          <a:gradFill rotWithShape="0">
            <a:gsLst>
              <a:gs pos="0">
                <a:srgbClr val="373737"/>
              </a:gs>
              <a:gs pos="50000">
                <a:srgbClr val="777777"/>
              </a:gs>
              <a:gs pos="100000">
                <a:srgbClr val="373737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" name="Groupe 2"/>
          <p:cNvGrpSpPr>
            <a:grpSpLocks/>
          </p:cNvGrpSpPr>
          <p:nvPr/>
        </p:nvGrpSpPr>
        <p:grpSpPr bwMode="auto">
          <a:xfrm>
            <a:off x="4245399" y="3009233"/>
            <a:ext cx="559905" cy="351380"/>
            <a:chOff x="3028950" y="2897188"/>
            <a:chExt cx="623888" cy="449263"/>
          </a:xfrm>
        </p:grpSpPr>
        <p:sp>
          <p:nvSpPr>
            <p:cNvPr id="135407" name="Freeform 223"/>
            <p:cNvSpPr>
              <a:spLocks/>
            </p:cNvSpPr>
            <p:nvPr/>
          </p:nvSpPr>
          <p:spPr bwMode="auto">
            <a:xfrm>
              <a:off x="3028950" y="2897188"/>
              <a:ext cx="393700" cy="392113"/>
            </a:xfrm>
            <a:custGeom>
              <a:avLst/>
              <a:gdLst>
                <a:gd name="T0" fmla="*/ 0 w 395"/>
                <a:gd name="T1" fmla="*/ 993 h 395"/>
                <a:gd name="T2" fmla="*/ 997 w 395"/>
                <a:gd name="T3" fmla="*/ 993 h 395"/>
                <a:gd name="T4" fmla="*/ 997 w 395"/>
                <a:gd name="T5" fmla="*/ 993 h 395"/>
                <a:gd name="T6" fmla="*/ 997 w 395"/>
                <a:gd name="T7" fmla="*/ 993 h 395"/>
                <a:gd name="T8" fmla="*/ 997 w 395"/>
                <a:gd name="T9" fmla="*/ 993 h 395"/>
                <a:gd name="T10" fmla="*/ 997 w 395"/>
                <a:gd name="T11" fmla="*/ 993 h 395"/>
                <a:gd name="T12" fmla="*/ 997 w 395"/>
                <a:gd name="T13" fmla="*/ 993 h 395"/>
                <a:gd name="T14" fmla="*/ 997 w 395"/>
                <a:gd name="T15" fmla="*/ 993 h 395"/>
                <a:gd name="T16" fmla="*/ 997 w 395"/>
                <a:gd name="T17" fmla="*/ 993 h 395"/>
                <a:gd name="T18" fmla="*/ 997 w 395"/>
                <a:gd name="T19" fmla="*/ 0 h 395"/>
                <a:gd name="T20" fmla="*/ 997 w 395"/>
                <a:gd name="T21" fmla="*/ 993 h 395"/>
                <a:gd name="T22" fmla="*/ 997 w 395"/>
                <a:gd name="T23" fmla="*/ 993 h 395"/>
                <a:gd name="T24" fmla="*/ 997 w 395"/>
                <a:gd name="T25" fmla="*/ 993 h 395"/>
                <a:gd name="T26" fmla="*/ 997 w 395"/>
                <a:gd name="T27" fmla="*/ 993 h 395"/>
                <a:gd name="T28" fmla="*/ 997 w 395"/>
                <a:gd name="T29" fmla="*/ 993 h 395"/>
                <a:gd name="T30" fmla="*/ 997 w 395"/>
                <a:gd name="T31" fmla="*/ 993 h 395"/>
                <a:gd name="T32" fmla="*/ 997 w 395"/>
                <a:gd name="T33" fmla="*/ 993 h 395"/>
                <a:gd name="T34" fmla="*/ 997 w 395"/>
                <a:gd name="T35" fmla="*/ 993 h 395"/>
                <a:gd name="T36" fmla="*/ 997 w 395"/>
                <a:gd name="T37" fmla="*/ 993 h 395"/>
                <a:gd name="T38" fmla="*/ 997 w 395"/>
                <a:gd name="T39" fmla="*/ 993 h 395"/>
                <a:gd name="T40" fmla="*/ 997 w 395"/>
                <a:gd name="T41" fmla="*/ 993 h 395"/>
                <a:gd name="T42" fmla="*/ 997 w 395"/>
                <a:gd name="T43" fmla="*/ 993 h 395"/>
                <a:gd name="T44" fmla="*/ 997 w 395"/>
                <a:gd name="T45" fmla="*/ 993 h 395"/>
                <a:gd name="T46" fmla="*/ 997 w 395"/>
                <a:gd name="T47" fmla="*/ 993 h 395"/>
                <a:gd name="T48" fmla="*/ 997 w 395"/>
                <a:gd name="T49" fmla="*/ 993 h 395"/>
                <a:gd name="T50" fmla="*/ 997 w 395"/>
                <a:gd name="T51" fmla="*/ 993 h 395"/>
                <a:gd name="T52" fmla="*/ 997 w 395"/>
                <a:gd name="T53" fmla="*/ 993 h 395"/>
                <a:gd name="T54" fmla="*/ 997 w 395"/>
                <a:gd name="T55" fmla="*/ 993 h 395"/>
                <a:gd name="T56" fmla="*/ 997 w 395"/>
                <a:gd name="T57" fmla="*/ 993 h 395"/>
                <a:gd name="T58" fmla="*/ 997 w 395"/>
                <a:gd name="T59" fmla="*/ 993 h 395"/>
                <a:gd name="T60" fmla="*/ 997 w 395"/>
                <a:gd name="T61" fmla="*/ 993 h 395"/>
                <a:gd name="T62" fmla="*/ 997 w 395"/>
                <a:gd name="T63" fmla="*/ 993 h 395"/>
                <a:gd name="T64" fmla="*/ 997 w 395"/>
                <a:gd name="T65" fmla="*/ 993 h 395"/>
                <a:gd name="T66" fmla="*/ 997 w 395"/>
                <a:gd name="T67" fmla="*/ 993 h 395"/>
                <a:gd name="T68" fmla="*/ 997 w 395"/>
                <a:gd name="T69" fmla="*/ 993 h 395"/>
                <a:gd name="T70" fmla="*/ 997 w 395"/>
                <a:gd name="T71" fmla="*/ 993 h 395"/>
                <a:gd name="T72" fmla="*/ 0 w 395"/>
                <a:gd name="T73" fmla="*/ 993 h 3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5" h="395">
                  <a:moveTo>
                    <a:pt x="0" y="197"/>
                  </a:moveTo>
                  <a:lnTo>
                    <a:pt x="3" y="163"/>
                  </a:lnTo>
                  <a:lnTo>
                    <a:pt x="13" y="130"/>
                  </a:lnTo>
                  <a:lnTo>
                    <a:pt x="27" y="98"/>
                  </a:lnTo>
                  <a:lnTo>
                    <a:pt x="47" y="72"/>
                  </a:lnTo>
                  <a:lnTo>
                    <a:pt x="72" y="47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3" y="3"/>
                  </a:lnTo>
                  <a:lnTo>
                    <a:pt x="197" y="0"/>
                  </a:lnTo>
                  <a:lnTo>
                    <a:pt x="232" y="3"/>
                  </a:lnTo>
                  <a:lnTo>
                    <a:pt x="265" y="12"/>
                  </a:lnTo>
                  <a:lnTo>
                    <a:pt x="296" y="27"/>
                  </a:lnTo>
                  <a:lnTo>
                    <a:pt x="323" y="47"/>
                  </a:lnTo>
                  <a:lnTo>
                    <a:pt x="348" y="72"/>
                  </a:lnTo>
                  <a:lnTo>
                    <a:pt x="368" y="98"/>
                  </a:lnTo>
                  <a:lnTo>
                    <a:pt x="381" y="130"/>
                  </a:lnTo>
                  <a:lnTo>
                    <a:pt x="391" y="163"/>
                  </a:lnTo>
                  <a:lnTo>
                    <a:pt x="395" y="197"/>
                  </a:lnTo>
                  <a:lnTo>
                    <a:pt x="391" y="232"/>
                  </a:lnTo>
                  <a:lnTo>
                    <a:pt x="381" y="265"/>
                  </a:lnTo>
                  <a:lnTo>
                    <a:pt x="368" y="295"/>
                  </a:lnTo>
                  <a:lnTo>
                    <a:pt x="348" y="323"/>
                  </a:lnTo>
                  <a:lnTo>
                    <a:pt x="323" y="348"/>
                  </a:lnTo>
                  <a:lnTo>
                    <a:pt x="296" y="368"/>
                  </a:lnTo>
                  <a:lnTo>
                    <a:pt x="265" y="382"/>
                  </a:lnTo>
                  <a:lnTo>
                    <a:pt x="232" y="392"/>
                  </a:lnTo>
                  <a:lnTo>
                    <a:pt x="197" y="395"/>
                  </a:lnTo>
                  <a:lnTo>
                    <a:pt x="163" y="392"/>
                  </a:lnTo>
                  <a:lnTo>
                    <a:pt x="130" y="382"/>
                  </a:lnTo>
                  <a:lnTo>
                    <a:pt x="98" y="368"/>
                  </a:lnTo>
                  <a:lnTo>
                    <a:pt x="72" y="348"/>
                  </a:lnTo>
                  <a:lnTo>
                    <a:pt x="47" y="323"/>
                  </a:lnTo>
                  <a:lnTo>
                    <a:pt x="27" y="295"/>
                  </a:lnTo>
                  <a:lnTo>
                    <a:pt x="13" y="265"/>
                  </a:lnTo>
                  <a:lnTo>
                    <a:pt x="3" y="232"/>
                  </a:lnTo>
                  <a:lnTo>
                    <a:pt x="0" y="197"/>
                  </a:lnTo>
                </a:path>
              </a:pathLst>
            </a:custGeom>
            <a:gradFill rotWithShape="0">
              <a:gsLst>
                <a:gs pos="0">
                  <a:srgbClr val="FFFF66"/>
                </a:gs>
                <a:gs pos="100000">
                  <a:srgbClr val="76762F"/>
                </a:gs>
              </a:gsLst>
              <a:path path="rect">
                <a:fillToRect l="50000" t="50000" r="50000" b="50000"/>
              </a:path>
            </a:gradFill>
            <a:ln w="238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35408" name="Line 224"/>
            <p:cNvSpPr>
              <a:spLocks noChangeShapeType="1"/>
            </p:cNvSpPr>
            <p:nvPr/>
          </p:nvSpPr>
          <p:spPr bwMode="auto">
            <a:xfrm>
              <a:off x="3090863" y="2952750"/>
              <a:ext cx="269875" cy="269875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09" name="Line 225"/>
            <p:cNvSpPr>
              <a:spLocks noChangeShapeType="1"/>
            </p:cNvSpPr>
            <p:nvPr/>
          </p:nvSpPr>
          <p:spPr bwMode="auto">
            <a:xfrm flipH="1">
              <a:off x="3084513" y="2946400"/>
              <a:ext cx="269875" cy="269875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5410" name="Rectangle 230"/>
            <p:cNvSpPr>
              <a:spLocks noChangeArrowheads="1"/>
            </p:cNvSpPr>
            <p:nvPr/>
          </p:nvSpPr>
          <p:spPr bwMode="auto">
            <a:xfrm>
              <a:off x="3589338" y="3071813"/>
              <a:ext cx="635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800">
                  <a:solidFill>
                    <a:srgbClr val="0033CC"/>
                  </a:solidFill>
                  <a:cs typeface="Arial" pitchFamily="34" charset="0"/>
                </a:rPr>
                <a:t> </a:t>
              </a:r>
            </a:p>
          </p:txBody>
        </p:sp>
      </p:grpSp>
      <p:sp>
        <p:nvSpPr>
          <p:cNvPr id="134392" name="Rectangle 231"/>
          <p:cNvSpPr>
            <a:spLocks noChangeArrowheads="1"/>
          </p:cNvSpPr>
          <p:nvPr/>
        </p:nvSpPr>
        <p:spPr bwMode="auto">
          <a:xfrm>
            <a:off x="4181311" y="3341984"/>
            <a:ext cx="54138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1400" dirty="0">
                <a:solidFill>
                  <a:srgbClr val="003A7C"/>
                </a:solidFill>
                <a:cs typeface="Arial" pitchFamily="34" charset="0"/>
              </a:rPr>
              <a:t>230 V</a:t>
            </a:r>
          </a:p>
        </p:txBody>
      </p:sp>
      <p:grpSp>
        <p:nvGrpSpPr>
          <p:cNvPr id="349417" name="Group 233"/>
          <p:cNvGrpSpPr>
            <a:grpSpLocks/>
          </p:cNvGrpSpPr>
          <p:nvPr/>
        </p:nvGrpSpPr>
        <p:grpSpPr bwMode="auto">
          <a:xfrm>
            <a:off x="7176088" y="3854004"/>
            <a:ext cx="2541651" cy="1569415"/>
            <a:chOff x="3726" y="1548"/>
            <a:chExt cx="1784" cy="1264"/>
          </a:xfrm>
        </p:grpSpPr>
        <p:sp>
          <p:nvSpPr>
            <p:cNvPr id="135396" name="Text Box 234"/>
            <p:cNvSpPr txBox="1">
              <a:spLocks noChangeArrowheads="1"/>
            </p:cNvSpPr>
            <p:nvPr/>
          </p:nvSpPr>
          <p:spPr bwMode="auto">
            <a:xfrm>
              <a:off x="3726" y="1548"/>
              <a:ext cx="1784" cy="12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Toutes</a:t>
              </a: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 les </a:t>
              </a: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canalisations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FF3300"/>
                  </a:solidFill>
                  <a:cs typeface="Arial" pitchFamily="34" charset="0"/>
                  <a:sym typeface="Wingdings 3" pitchFamily="18" charset="2"/>
                </a:rPr>
                <a:t> </a:t>
              </a: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  <a:sym typeface="Wingdings 3" pitchFamily="18" charset="2"/>
                </a:rPr>
                <a:t>PE </a:t>
              </a: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sauf : TBTS/TBTP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  <a:sym typeface="Wingdings 3" pitchFamily="18" charset="2"/>
              </a:endParaRPr>
            </a:p>
            <a:p>
              <a:pPr>
                <a:spcBef>
                  <a:spcPct val="0"/>
                </a:spcBef>
                <a:buFontTx/>
                <a:buChar char="-"/>
              </a:pPr>
              <a:endParaRPr lang="de-DE" altLang="fr-FR" sz="1600" dirty="0">
                <a:solidFill>
                  <a:srgbClr val="FF3300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1600" dirty="0">
                <a:solidFill>
                  <a:srgbClr val="0033C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1600" dirty="0">
                <a:solidFill>
                  <a:srgbClr val="0033C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3CC"/>
                  </a:solidFill>
                  <a:cs typeface="Arial" pitchFamily="34" charset="0"/>
                </a:rPr>
                <a:t>                       </a:t>
              </a:r>
            </a:p>
          </p:txBody>
        </p:sp>
        <p:grpSp>
          <p:nvGrpSpPr>
            <p:cNvPr id="135397" name="Group 235"/>
            <p:cNvGrpSpPr>
              <a:grpSpLocks/>
            </p:cNvGrpSpPr>
            <p:nvPr/>
          </p:nvGrpSpPr>
          <p:grpSpPr bwMode="auto">
            <a:xfrm>
              <a:off x="3760" y="1959"/>
              <a:ext cx="940" cy="231"/>
              <a:chOff x="3856" y="2567"/>
              <a:chExt cx="940" cy="231"/>
            </a:xfrm>
          </p:grpSpPr>
          <p:grpSp>
            <p:nvGrpSpPr>
              <p:cNvPr id="135398" name="Group 236"/>
              <p:cNvGrpSpPr>
                <a:grpSpLocks/>
              </p:cNvGrpSpPr>
              <p:nvPr/>
            </p:nvGrpSpPr>
            <p:grpSpPr bwMode="auto">
              <a:xfrm>
                <a:off x="3856" y="2634"/>
                <a:ext cx="848" cy="157"/>
                <a:chOff x="3856" y="2634"/>
                <a:chExt cx="848" cy="157"/>
              </a:xfrm>
            </p:grpSpPr>
            <p:sp>
              <p:nvSpPr>
                <p:cNvPr id="135400" name="AutoShape 237"/>
                <p:cNvSpPr>
                  <a:spLocks noChangeArrowheads="1"/>
                </p:cNvSpPr>
                <p:nvPr/>
              </p:nvSpPr>
              <p:spPr bwMode="auto">
                <a:xfrm rot="-5392626">
                  <a:off x="4385" y="2473"/>
                  <a:ext cx="157" cy="480"/>
                </a:xfrm>
                <a:prstGeom prst="can">
                  <a:avLst>
                    <a:gd name="adj" fmla="val 76433"/>
                  </a:avLst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401" name="AutoShape 238"/>
                <p:cNvSpPr>
                  <a:spLocks noChangeArrowheads="1"/>
                </p:cNvSpPr>
                <p:nvPr/>
              </p:nvSpPr>
              <p:spPr bwMode="auto">
                <a:xfrm rot="-5392626">
                  <a:off x="4095" y="2492"/>
                  <a:ext cx="47" cy="383"/>
                </a:xfrm>
                <a:prstGeom prst="can">
                  <a:avLst>
                    <a:gd name="adj" fmla="val 87224"/>
                  </a:avLst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402" name="AutoShape 239" descr="Diagonal weit nach oben"/>
                <p:cNvSpPr>
                  <a:spLocks noChangeArrowheads="1"/>
                </p:cNvSpPr>
                <p:nvPr/>
              </p:nvSpPr>
              <p:spPr bwMode="auto">
                <a:xfrm rot="-5392626">
                  <a:off x="4096" y="2552"/>
                  <a:ext cx="47" cy="383"/>
                </a:xfrm>
                <a:prstGeom prst="can">
                  <a:avLst>
                    <a:gd name="adj" fmla="val 87224"/>
                  </a:avLst>
                </a:prstGeom>
                <a:pattFill prst="wdUpDiag">
                  <a:fgClr>
                    <a:srgbClr val="FFFF00"/>
                  </a:fgClr>
                  <a:bgClr>
                    <a:srgbClr val="0CE23F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403" name="AutoShape 240"/>
                <p:cNvSpPr>
                  <a:spLocks noChangeArrowheads="1"/>
                </p:cNvSpPr>
                <p:nvPr/>
              </p:nvSpPr>
              <p:spPr bwMode="auto">
                <a:xfrm rot="-5392626">
                  <a:off x="4119" y="2515"/>
                  <a:ext cx="47" cy="383"/>
                </a:xfrm>
                <a:prstGeom prst="can">
                  <a:avLst>
                    <a:gd name="adj" fmla="val 87224"/>
                  </a:avLst>
                </a:prstGeom>
                <a:solidFill>
                  <a:srgbClr val="8000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35404" name="Line 241"/>
                <p:cNvSpPr>
                  <a:spLocks noChangeShapeType="1"/>
                </p:cNvSpPr>
                <p:nvPr/>
              </p:nvSpPr>
              <p:spPr bwMode="auto">
                <a:xfrm>
                  <a:off x="3857" y="2681"/>
                  <a:ext cx="96" cy="0"/>
                </a:xfrm>
                <a:prstGeom prst="line">
                  <a:avLst/>
                </a:pr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35405" name="Line 242"/>
                <p:cNvSpPr>
                  <a:spLocks noChangeShapeType="1"/>
                </p:cNvSpPr>
                <p:nvPr/>
              </p:nvSpPr>
              <p:spPr bwMode="auto">
                <a:xfrm>
                  <a:off x="3879" y="2710"/>
                  <a:ext cx="96" cy="0"/>
                </a:xfrm>
                <a:prstGeom prst="line">
                  <a:avLst/>
                </a:pr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35406" name="Line 243"/>
                <p:cNvSpPr>
                  <a:spLocks noChangeShapeType="1"/>
                </p:cNvSpPr>
                <p:nvPr/>
              </p:nvSpPr>
              <p:spPr bwMode="auto">
                <a:xfrm>
                  <a:off x="3856" y="2742"/>
                  <a:ext cx="96" cy="0"/>
                </a:xfrm>
                <a:prstGeom prst="line">
                  <a:avLst/>
                </a:pr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sp>
            <p:nvSpPr>
              <p:cNvPr id="135399" name="Text Box 244"/>
              <p:cNvSpPr txBox="1">
                <a:spLocks noChangeArrowheads="1"/>
              </p:cNvSpPr>
              <p:nvPr/>
            </p:nvSpPr>
            <p:spPr bwMode="auto">
              <a:xfrm>
                <a:off x="4680" y="2567"/>
                <a:ext cx="11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de-CH" altLang="fr-FR" sz="1800">
                  <a:solidFill>
                    <a:srgbClr val="0033CC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49435" name="Group 251"/>
          <p:cNvGrpSpPr>
            <a:grpSpLocks/>
          </p:cNvGrpSpPr>
          <p:nvPr/>
        </p:nvGrpSpPr>
        <p:grpSpPr bwMode="auto">
          <a:xfrm>
            <a:off x="1495000" y="4005548"/>
            <a:ext cx="1296470" cy="2453452"/>
            <a:chOff x="161" y="2152"/>
            <a:chExt cx="910" cy="1976"/>
          </a:xfrm>
        </p:grpSpPr>
        <p:sp>
          <p:nvSpPr>
            <p:cNvPr id="135390" name="Text Box 252"/>
            <p:cNvSpPr txBox="1">
              <a:spLocks noChangeArrowheads="1"/>
            </p:cNvSpPr>
            <p:nvPr/>
          </p:nvSpPr>
          <p:spPr bwMode="auto">
            <a:xfrm>
              <a:off x="161" y="2864"/>
              <a:ext cx="910" cy="12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Sans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liaison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EP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FF3300"/>
                  </a:solidFill>
                  <a:cs typeface="Arial" pitchFamily="34" charset="0"/>
                  <a:sym typeface="Wingdings" pitchFamily="2" charset="2"/>
                </a:rPr>
                <a:t>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 err="1">
                  <a:solidFill>
                    <a:srgbClr val="003A7C"/>
                  </a:solidFill>
                  <a:cs typeface="Arial" pitchFamily="34" charset="0"/>
                </a:rPr>
                <a:t>liaison</a:t>
              </a:r>
              <a:endParaRPr lang="de-DE" altLang="fr-FR" sz="1600" dirty="0">
                <a:solidFill>
                  <a:srgbClr val="003A7C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</a:rPr>
                <a:t>ES </a:t>
              </a:r>
              <a:r>
                <a:rPr lang="de-DE" altLang="fr-FR" sz="1600" dirty="0">
                  <a:solidFill>
                    <a:srgbClr val="003A7C"/>
                  </a:solidFill>
                  <a:cs typeface="Arial" pitchFamily="34" charset="0"/>
                  <a:sym typeface="Symbol" pitchFamily="18" charset="2"/>
                </a:rPr>
                <a:t> 4 mm</a:t>
              </a:r>
              <a:r>
                <a:rPr lang="de-DE" altLang="fr-FR" sz="1600" baseline="30000" dirty="0">
                  <a:solidFill>
                    <a:srgbClr val="003A7C"/>
                  </a:solidFill>
                  <a:cs typeface="Arial" pitchFamily="34" charset="0"/>
                  <a:sym typeface="Symbol" pitchFamily="18" charset="2"/>
                </a:rPr>
                <a:t>2</a:t>
              </a:r>
            </a:p>
          </p:txBody>
        </p:sp>
        <p:sp>
          <p:nvSpPr>
            <p:cNvPr id="135391" name="Freeform 253"/>
            <p:cNvSpPr>
              <a:spLocks/>
            </p:cNvSpPr>
            <p:nvPr/>
          </p:nvSpPr>
          <p:spPr bwMode="auto">
            <a:xfrm>
              <a:off x="482" y="2152"/>
              <a:ext cx="144" cy="726"/>
            </a:xfrm>
            <a:custGeom>
              <a:avLst/>
              <a:gdLst>
                <a:gd name="T0" fmla="*/ 144 w 144"/>
                <a:gd name="T1" fmla="*/ 0 h 624"/>
                <a:gd name="T2" fmla="*/ 0 w 144"/>
                <a:gd name="T3" fmla="*/ 594648 h 624"/>
                <a:gd name="T4" fmla="*/ 0 w 144"/>
                <a:gd name="T5" fmla="*/ 2582210 h 6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624">
                  <a:moveTo>
                    <a:pt x="144" y="0"/>
                  </a:moveTo>
                  <a:lnTo>
                    <a:pt x="0" y="144"/>
                  </a:lnTo>
                  <a:lnTo>
                    <a:pt x="0" y="62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49448" name="Group 264"/>
          <p:cNvGrpSpPr>
            <a:grpSpLocks/>
          </p:cNvGrpSpPr>
          <p:nvPr/>
        </p:nvGrpSpPr>
        <p:grpSpPr bwMode="auto">
          <a:xfrm>
            <a:off x="3446815" y="3182176"/>
            <a:ext cx="609768" cy="968468"/>
            <a:chOff x="4150" y="1525"/>
            <a:chExt cx="428" cy="780"/>
          </a:xfrm>
        </p:grpSpPr>
        <p:grpSp>
          <p:nvGrpSpPr>
            <p:cNvPr id="130088" name="Group 265"/>
            <p:cNvGrpSpPr>
              <a:grpSpLocks/>
            </p:cNvGrpSpPr>
            <p:nvPr/>
          </p:nvGrpSpPr>
          <p:grpSpPr bwMode="auto">
            <a:xfrm>
              <a:off x="4150" y="1525"/>
              <a:ext cx="428" cy="780"/>
              <a:chOff x="1372" y="1632"/>
              <a:chExt cx="428" cy="780"/>
            </a:xfrm>
          </p:grpSpPr>
          <p:sp>
            <p:nvSpPr>
              <p:cNvPr id="135190" name="Rectangle 266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1" name="Rectangle 267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2" name="Rectangle 268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3" name="Rectangle 269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4" name="Rectangle 270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5" name="Rectangle 271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6" name="Rectangle 272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7" name="Rectangle 273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2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8" name="Rectangle 274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2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99" name="Rectangle 275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0" name="Rectangle 276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1" name="Rectangle 277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2" name="Rectangle 278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3" name="Rectangle 279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4" name="Rectangle 280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5" name="Rectangle 281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6" name="Rectangle 282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7" name="Rectangle 283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8" name="Rectangle 284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09" name="Rectangle 285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0" name="Rectangle 286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1" name="Rectangle 287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2" name="Rectangle 288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3" name="Rectangle 289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4" name="Rectangle 290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5" name="Rectangle 291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6" name="Rectangle 292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7" name="Rectangle 293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8" name="Rectangle 294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19" name="Rectangle 295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0" name="Rectangle 296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1" name="Rectangle 297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2" name="Rectangle 298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3" name="Rectangle 299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4" name="Rectangle 300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5" name="Rectangle 301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6" name="Rectangle 302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7" name="Rectangle 303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8" name="Rectangle 304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29" name="Rectangle 305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0" name="Rectangle 306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1" name="Rectangle 307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2" name="Rectangle 308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3" name="Rectangle 309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4" name="Rectangle 310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5" name="Rectangle 311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6" name="Rectangle 312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7" name="Rectangle 313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8" name="Rectangle 314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39" name="Rectangle 315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0" name="Rectangle 316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1" name="Rectangle 317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2" name="Rectangle 318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3" name="Rectangle 319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4" name="Rectangle 320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5" name="Rectangle 321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6" name="Rectangle 322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7" name="Rectangle 323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8" name="Rectangle 324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49" name="Rectangle 325"/>
              <p:cNvSpPr>
                <a:spLocks noChangeArrowheads="1"/>
              </p:cNvSpPr>
              <p:nvPr/>
            </p:nvSpPr>
            <p:spPr bwMode="auto">
              <a:xfrm>
                <a:off x="1420" y="1632"/>
                <a:ext cx="3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0" name="Rectangle 326"/>
              <p:cNvSpPr>
                <a:spLocks noChangeArrowheads="1"/>
              </p:cNvSpPr>
              <p:nvPr/>
            </p:nvSpPr>
            <p:spPr bwMode="auto">
              <a:xfrm>
                <a:off x="1411" y="1632"/>
                <a:ext cx="19" cy="780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1" name="Rectangle 327"/>
              <p:cNvSpPr>
                <a:spLocks noChangeArrowheads="1"/>
              </p:cNvSpPr>
              <p:nvPr/>
            </p:nvSpPr>
            <p:spPr bwMode="auto">
              <a:xfrm>
                <a:off x="1742" y="1632"/>
                <a:ext cx="2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2" name="Rectangle 328"/>
              <p:cNvSpPr>
                <a:spLocks noChangeArrowheads="1"/>
              </p:cNvSpPr>
              <p:nvPr/>
            </p:nvSpPr>
            <p:spPr bwMode="auto">
              <a:xfrm>
                <a:off x="1744" y="1632"/>
                <a:ext cx="1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3" name="Rectangle 329"/>
              <p:cNvSpPr>
                <a:spLocks noChangeArrowheads="1"/>
              </p:cNvSpPr>
              <p:nvPr/>
            </p:nvSpPr>
            <p:spPr bwMode="auto">
              <a:xfrm>
                <a:off x="1744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4" name="Rectangle 330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5" name="Rectangle 331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6" name="Rectangle 332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7" name="Rectangle 333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8" name="Rectangle 334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59" name="Rectangle 335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0" name="Rectangle 336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1" name="Rectangle 337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2" name="Rectangle 338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3" name="Rectangle 339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4" name="Rectangle 340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5" name="Rectangle 341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6" name="Rectangle 342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7" name="Rectangle 343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8" name="Rectangle 344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69" name="Rectangle 345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0" name="Rectangle 346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1" name="Rectangle 347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2" name="Rectangle 348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3" name="Rectangle 349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4" name="Rectangle 350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5" name="Rectangle 351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6" name="Rectangle 352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7" name="Rectangle 353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8" name="Rectangle 354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79" name="Rectangle 355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0" name="Rectangle 356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1" name="Rectangle 357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2" name="Rectangle 358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3" name="Rectangle 359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4" name="Rectangle 360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5" name="Rectangle 361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6" name="Rectangle 362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7" name="Rectangle 363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8" name="Rectangle 364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89" name="Rectangle 365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0" name="Rectangle 366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1" name="Rectangle 367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2" name="Rectangle 368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3" name="Rectangle 369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4" name="Rectangle 370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5" name="Rectangle 371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6" name="Rectangle 372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7" name="Rectangle 373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8" name="Rectangle 374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299" name="Rectangle 375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0" name="Rectangle 376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1" name="Rectangle 377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2" name="Rectangle 378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3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3" name="Rectangle 379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2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4" name="Rectangle 380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5" name="Rectangle 381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6" name="Rectangle 382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7" name="Rectangle 383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8" name="Rectangle 384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09" name="Rectangle 385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0" name="Rectangle 386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1" name="Rectangle 387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2" name="Rectangle 388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3" name="Rectangle 389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4" name="Rectangle 390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5" name="Rectangle 391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6" name="Rectangle 392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7" name="Rectangle 393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8" name="Rectangle 394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19" name="Rectangle 395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0" name="Rectangle 396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1" name="Rectangle 397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2" name="Rectangle 398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3" name="Rectangle 399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4" name="Rectangle 400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5" name="Rectangle 401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6" name="Rectangle 402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7" name="Rectangle 403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8" name="Rectangle 404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29" name="Rectangle 405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0" name="Rectangle 406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1" name="Rectangle 407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2" name="Rectangle 408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3" name="Rectangle 409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4" name="Rectangle 410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5" name="Rectangle 411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6" name="Rectangle 412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7" name="Rectangle 413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8" name="Rectangle 414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39" name="Rectangle 415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0" name="Rectangle 416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1" name="Rectangle 417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2" name="Rectangle 418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3" name="Rectangle 419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4" name="Rectangle 420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5" name="Rectangle 421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6" name="Rectangle 422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7" name="Rectangle 423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8" name="Rectangle 424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49" name="Rectangle 425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0" name="Rectangle 426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1" name="Rectangle 427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2" name="Rectangle 428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3" name="Rectangle 429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4" name="Rectangle 430"/>
              <p:cNvSpPr>
                <a:spLocks noChangeArrowheads="1"/>
              </p:cNvSpPr>
              <p:nvPr/>
            </p:nvSpPr>
            <p:spPr bwMode="auto">
              <a:xfrm>
                <a:off x="1752" y="1632"/>
                <a:ext cx="2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5" name="Rectangle 431"/>
              <p:cNvSpPr>
                <a:spLocks noChangeArrowheads="1"/>
              </p:cNvSpPr>
              <p:nvPr/>
            </p:nvSpPr>
            <p:spPr bwMode="auto">
              <a:xfrm>
                <a:off x="1742" y="1632"/>
                <a:ext cx="19" cy="780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6" name="Rectangle 432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7" name="Rectangle 433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8" name="Rectangle 434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59" name="Rectangle 435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0" name="Rectangle 436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1" name="Rectangle 437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2" name="Rectangle 438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3" name="Rectangle 439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4" name="Rectangle 440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5" name="Rectangle 441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6" name="Rectangle 442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7" name="Rectangle 443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8" name="Rectangle 444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69" name="Rectangle 445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0" name="Rectangle 446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1" name="Rectangle 447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2" name="Rectangle 448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3" name="Rectangle 449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4" name="Rectangle 450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5" name="Rectangle 451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6" name="Rectangle 452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7" name="Rectangle 453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8" name="Rectangle 454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79" name="Rectangle 455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0" name="Rectangle 456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1" name="Rectangle 457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2" name="Rectangle 458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3" name="Rectangle 459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4" name="Rectangle 460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5" name="Rectangle 461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6" name="Rectangle 462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7" name="Rectangle 463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8" name="Rectangle 464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389" name="Rectangle 465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89" name="Group 466"/>
            <p:cNvGrpSpPr>
              <a:grpSpLocks/>
            </p:cNvGrpSpPr>
            <p:nvPr/>
          </p:nvGrpSpPr>
          <p:grpSpPr bwMode="auto">
            <a:xfrm>
              <a:off x="4150" y="1535"/>
              <a:ext cx="428" cy="254"/>
              <a:chOff x="1372" y="1642"/>
              <a:chExt cx="428" cy="254"/>
            </a:xfrm>
          </p:grpSpPr>
          <p:sp>
            <p:nvSpPr>
              <p:cNvPr id="134990" name="Rectangle 467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1" name="Rectangle 468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2" name="Rectangle 469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3" name="Rectangle 470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4" name="Rectangle 471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5" name="Rectangle 472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6" name="Rectangle 473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7" name="Rectangle 474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8" name="Rectangle 475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99" name="Rectangle 476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0" name="Rectangle 477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1" name="Rectangle 478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2" name="Rectangle 479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3" name="Rectangle 480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4" name="Rectangle 481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5" name="Rectangle 482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6" name="Rectangle 483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7" name="Rectangle 484"/>
              <p:cNvSpPr>
                <a:spLocks noChangeArrowheads="1"/>
              </p:cNvSpPr>
              <p:nvPr/>
            </p:nvSpPr>
            <p:spPr bwMode="auto">
              <a:xfrm>
                <a:off x="1372" y="1650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8" name="Rectangle 485"/>
              <p:cNvSpPr>
                <a:spLocks noChangeArrowheads="1"/>
              </p:cNvSpPr>
              <p:nvPr/>
            </p:nvSpPr>
            <p:spPr bwMode="auto">
              <a:xfrm>
                <a:off x="1372" y="1642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09" name="Rectangle 486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0" name="Rectangle 487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1" name="Rectangle 488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2" name="Rectangle 489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3" name="Rectangle 490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4" name="Rectangle 491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5" name="Rectangle 492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6" name="Rectangle 493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7" name="Rectangle 494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8" name="Rectangle 495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19" name="Rectangle 496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0" name="Rectangle 497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1" name="Rectangle 498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2" name="Rectangle 499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3" name="Rectangle 500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4" name="Rectangle 501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5" name="Rectangle 502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6" name="Rectangle 503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7" name="Rectangle 504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8" name="Rectangle 505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29" name="Rectangle 506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0" name="Rectangle 507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1" name="Rectangle 508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2" name="Rectangle 509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3" name="Rectangle 510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4" name="Rectangle 511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5" name="Rectangle 512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6" name="Rectangle 513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7" name="Rectangle 514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8" name="Rectangle 515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39" name="Rectangle 516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0" name="Rectangle 517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1" name="Rectangle 518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2" name="Rectangle 519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3" name="Rectangle 520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4" name="Rectangle 521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5" name="Rectangle 522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6" name="Rectangle 523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7" name="Rectangle 524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8" name="Rectangle 525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49" name="Rectangle 526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0" name="Rectangle 527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1" name="Rectangle 528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2" name="Rectangle 529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3" name="Rectangle 530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4" name="Rectangle 531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5" name="Rectangle 532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6" name="Rectangle 533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7" name="Rectangle 534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8" name="Rectangle 535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59" name="Rectangle 536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0" name="Rectangle 537"/>
              <p:cNvSpPr>
                <a:spLocks noChangeArrowheads="1"/>
              </p:cNvSpPr>
              <p:nvPr/>
            </p:nvSpPr>
            <p:spPr bwMode="auto">
              <a:xfrm>
                <a:off x="1372" y="1642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1" name="Rectangle 538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2" name="Rectangle 539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3" name="Rectangle 540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4" name="Rectangle 541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5" name="Rectangle 542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6" name="Rectangle 543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7" name="Rectangle 544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8" name="Rectangle 545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69" name="Rectangle 546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0" name="Rectangle 547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1" name="Rectangle 548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2" name="Rectangle 549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3" name="Rectangle 550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4" name="Rectangle 551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5" name="Rectangle 552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6" name="Rectangle 553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7" name="Rectangle 554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8" name="Rectangle 555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79" name="Rectangle 556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0" name="Rectangle 557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1" name="Rectangle 558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2" name="Rectangle 559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3" name="Rectangle 560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4" name="Rectangle 561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5" name="Rectangle 562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6" name="Rectangle 563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7" name="Rectangle 564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8" name="Rectangle 565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89" name="Rectangle 566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0" name="Rectangle 567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1" name="Rectangle 568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2" name="Rectangle 569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3" name="Rectangle 570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4" name="Rectangle 571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5" name="Rectangle 572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6" name="Rectangle 573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7" name="Rectangle 574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8" name="Rectangle 575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099" name="Rectangle 576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0" name="Rectangle 577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1" name="Rectangle 578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2" name="Rectangle 579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3" name="Rectangle 580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4" name="Rectangle 581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5" name="Rectangle 582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6" name="Rectangle 583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7" name="Rectangle 584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8" name="Rectangle 585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09" name="Rectangle 586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0" name="Rectangle 587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1" name="Rectangle 588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2" name="Rectangle 589"/>
              <p:cNvSpPr>
                <a:spLocks noChangeArrowheads="1"/>
              </p:cNvSpPr>
              <p:nvPr/>
            </p:nvSpPr>
            <p:spPr bwMode="auto">
              <a:xfrm>
                <a:off x="1372" y="176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3" name="Rectangle 590"/>
              <p:cNvSpPr>
                <a:spLocks noChangeArrowheads="1"/>
              </p:cNvSpPr>
              <p:nvPr/>
            </p:nvSpPr>
            <p:spPr bwMode="auto">
              <a:xfrm>
                <a:off x="1372" y="1759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4" name="Rectangle 591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5" name="Rectangle 592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6" name="Rectangle 593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7" name="Rectangle 594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8" name="Rectangle 595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19" name="Rectangle 596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0" name="Rectangle 597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1" name="Rectangle 598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2" name="Rectangle 599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3" name="Rectangle 600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4" name="Rectangle 601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5" name="Rectangle 602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6" name="Rectangle 603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7" name="Rectangle 604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8" name="Rectangle 605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29" name="Rectangle 606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0" name="Rectangle 607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1" name="Rectangle 608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2" name="Rectangle 609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3" name="Rectangle 610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4" name="Rectangle 611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5" name="Rectangle 612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6" name="Rectangle 613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7" name="Rectangle 614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8" name="Rectangle 615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39" name="Rectangle 616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0" name="Rectangle 617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1" name="Rectangle 618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2" name="Rectangle 619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3" name="Rectangle 620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4" name="Rectangle 621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5" name="Rectangle 622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6" name="Rectangle 623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7" name="Rectangle 624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8" name="Rectangle 625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49" name="Rectangle 626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0" name="Rectangle 627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1" name="Rectangle 628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2" name="Rectangle 629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3" name="Rectangle 630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4" name="Rectangle 631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5" name="Rectangle 632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6" name="Rectangle 633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7" name="Rectangle 634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8" name="Rectangle 635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59" name="Rectangle 636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0" name="Rectangle 637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1" name="Rectangle 638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2" name="Rectangle 639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3" name="Rectangle 640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4" name="Rectangle 641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5" name="Rectangle 642"/>
              <p:cNvSpPr>
                <a:spLocks noChangeArrowheads="1"/>
              </p:cNvSpPr>
              <p:nvPr/>
            </p:nvSpPr>
            <p:spPr bwMode="auto">
              <a:xfrm>
                <a:off x="1372" y="1759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6" name="Rectangle 643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7" name="Rectangle 644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8" name="Rectangle 645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69" name="Rectangle 646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0" name="Rectangle 647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1" name="Rectangle 648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2" name="Rectangle 649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3" name="Rectangle 650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4" name="Rectangle 651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5" name="Rectangle 652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6" name="Rectangle 653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7" name="Rectangle 654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8" name="Rectangle 655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79" name="Rectangle 656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0" name="Rectangle 657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1" name="Rectangle 658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2" name="Rectangle 659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3" name="Rectangle 660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4" name="Rectangle 661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5" name="Rectangle 662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6" name="Rectangle 663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7" name="Rectangle 664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8" name="Rectangle 665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5189" name="Rectangle 666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0" name="Group 667"/>
            <p:cNvGrpSpPr>
              <a:grpSpLocks/>
            </p:cNvGrpSpPr>
            <p:nvPr/>
          </p:nvGrpSpPr>
          <p:grpSpPr bwMode="auto">
            <a:xfrm>
              <a:off x="4150" y="1773"/>
              <a:ext cx="428" cy="252"/>
              <a:chOff x="1372" y="1880"/>
              <a:chExt cx="428" cy="252"/>
            </a:xfrm>
          </p:grpSpPr>
          <p:sp>
            <p:nvSpPr>
              <p:cNvPr id="134790" name="Rectangle 668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1" name="Rectangle 669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2" name="Rectangle 670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3" name="Rectangle 671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4" name="Rectangle 672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5" name="Rectangle 673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6" name="Rectangle 674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7" name="Rectangle 675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8" name="Rectangle 676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99" name="Rectangle 677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0" name="Rectangle 678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1" name="Rectangle 679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2" name="Rectangle 680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3" name="Rectangle 681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4" name="Rectangle 682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5" name="Rectangle 683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6" name="Rectangle 684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7" name="Rectangle 685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8" name="Rectangle 686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09" name="Rectangle 687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0" name="Rectangle 688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1" name="Rectangle 689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2" name="Rectangle 690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3" name="Rectangle 691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4" name="Rectangle 692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5" name="Rectangle 693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6" name="Rectangle 694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7" name="Rectangle 695"/>
              <p:cNvSpPr>
                <a:spLocks noChangeArrowheads="1"/>
              </p:cNvSpPr>
              <p:nvPr/>
            </p:nvSpPr>
            <p:spPr bwMode="auto">
              <a:xfrm>
                <a:off x="1372" y="1888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8" name="Rectangle 696"/>
              <p:cNvSpPr>
                <a:spLocks noChangeArrowheads="1"/>
              </p:cNvSpPr>
              <p:nvPr/>
            </p:nvSpPr>
            <p:spPr bwMode="auto">
              <a:xfrm>
                <a:off x="1372" y="188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19" name="Rectangle 697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0" name="Rectangle 698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1" name="Rectangle 699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2" name="Rectangle 700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3" name="Rectangle 701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4" name="Rectangle 702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5" name="Rectangle 703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6" name="Rectangle 704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7" name="Rectangle 705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8" name="Rectangle 706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29" name="Rectangle 707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0" name="Rectangle 708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1" name="Rectangle 709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2" name="Rectangle 710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3" name="Rectangle 711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4" name="Rectangle 712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5" name="Rectangle 713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6" name="Rectangle 714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7" name="Rectangle 715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8" name="Rectangle 716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39" name="Rectangle 717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0" name="Rectangle 718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1" name="Rectangle 719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2" name="Rectangle 720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3" name="Rectangle 721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4" name="Rectangle 722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5" name="Rectangle 723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6" name="Rectangle 724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7" name="Rectangle 725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8" name="Rectangle 726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49" name="Rectangle 727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0" name="Rectangle 728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1" name="Rectangle 729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2" name="Rectangle 730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3" name="Rectangle 731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4" name="Rectangle 732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5" name="Rectangle 733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6" name="Rectangle 734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7" name="Rectangle 735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8" name="Rectangle 736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59" name="Rectangle 737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0" name="Rectangle 738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1" name="Rectangle 739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2" name="Rectangle 740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3" name="Rectangle 741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4" name="Rectangle 742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5" name="Rectangle 743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6" name="Rectangle 744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7" name="Rectangle 745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8" name="Rectangle 746"/>
              <p:cNvSpPr>
                <a:spLocks noChangeArrowheads="1"/>
              </p:cNvSpPr>
              <p:nvPr/>
            </p:nvSpPr>
            <p:spPr bwMode="auto">
              <a:xfrm>
                <a:off x="1372" y="188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69" name="Rectangle 747"/>
              <p:cNvSpPr>
                <a:spLocks noChangeArrowheads="1"/>
              </p:cNvSpPr>
              <p:nvPr/>
            </p:nvSpPr>
            <p:spPr bwMode="auto">
              <a:xfrm>
                <a:off x="1372" y="188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0" name="Rectangle 748"/>
              <p:cNvSpPr>
                <a:spLocks noChangeArrowheads="1"/>
              </p:cNvSpPr>
              <p:nvPr/>
            </p:nvSpPr>
            <p:spPr bwMode="auto">
              <a:xfrm>
                <a:off x="1372" y="1880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1" name="Rectangle 749"/>
              <p:cNvSpPr>
                <a:spLocks noChangeArrowheads="1"/>
              </p:cNvSpPr>
              <p:nvPr/>
            </p:nvSpPr>
            <p:spPr bwMode="auto">
              <a:xfrm>
                <a:off x="1372" y="201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2" name="Rectangle 750"/>
              <p:cNvSpPr>
                <a:spLocks noChangeArrowheads="1"/>
              </p:cNvSpPr>
              <p:nvPr/>
            </p:nvSpPr>
            <p:spPr bwMode="auto">
              <a:xfrm>
                <a:off x="1372" y="201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3" name="Rectangle 751"/>
              <p:cNvSpPr>
                <a:spLocks noChangeArrowheads="1"/>
              </p:cNvSpPr>
              <p:nvPr/>
            </p:nvSpPr>
            <p:spPr bwMode="auto">
              <a:xfrm>
                <a:off x="1372" y="201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4" name="Rectangle 752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5" name="Rectangle 753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6" name="Rectangle 754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7" name="Rectangle 755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8" name="Rectangle 756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79" name="Rectangle 757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0" name="Rectangle 758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1" name="Rectangle 759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2" name="Rectangle 760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3" name="Rectangle 761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4" name="Rectangle 762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5" name="Rectangle 763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6" name="Rectangle 764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7" name="Rectangle 765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8" name="Rectangle 766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89" name="Rectangle 767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0" name="Rectangle 768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1" name="Rectangle 769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2" name="Rectangle 770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3" name="Rectangle 771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4" name="Rectangle 772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5" name="Rectangle 773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6" name="Rectangle 774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7" name="Rectangle 775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8" name="Rectangle 776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899" name="Rectangle 777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0" name="Rectangle 778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1" name="Rectangle 779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2" name="Rectangle 780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3" name="Rectangle 781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4" name="Rectangle 782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5" name="Rectangle 783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6" name="Rectangle 784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7" name="Rectangle 785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8" name="Rectangle 786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09" name="Rectangle 787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0" name="Rectangle 788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1" name="Rectangle 789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2" name="Rectangle 790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3" name="Rectangle 791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4" name="Rectangle 792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5" name="Rectangle 793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6" name="Rectangle 794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7" name="Rectangle 795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8" name="Rectangle 796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19" name="Rectangle 797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0" name="Rectangle 798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1" name="Rectangle 799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2" name="Rectangle 800"/>
              <p:cNvSpPr>
                <a:spLocks noChangeArrowheads="1"/>
              </p:cNvSpPr>
              <p:nvPr/>
            </p:nvSpPr>
            <p:spPr bwMode="auto">
              <a:xfrm>
                <a:off x="1372" y="201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3" name="Rectangle 801"/>
              <p:cNvSpPr>
                <a:spLocks noChangeArrowheads="1"/>
              </p:cNvSpPr>
              <p:nvPr/>
            </p:nvSpPr>
            <p:spPr bwMode="auto">
              <a:xfrm>
                <a:off x="1372" y="2003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4" name="Rectangle 802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5" name="Rectangle 803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6" name="Rectangle 804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7" name="Rectangle 805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8" name="Rectangle 806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29" name="Rectangle 807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0" name="Rectangle 808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1" name="Rectangle 809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2" name="Rectangle 810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3" name="Rectangle 811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4" name="Rectangle 812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5" name="Rectangle 813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6" name="Rectangle 814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7" name="Rectangle 815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8" name="Rectangle 816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39" name="Rectangle 817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0" name="Rectangle 818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1" name="Rectangle 819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2" name="Rectangle 820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3" name="Rectangle 821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4" name="Rectangle 822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5" name="Rectangle 823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6" name="Rectangle 824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7" name="Rectangle 825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8" name="Rectangle 826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49" name="Rectangle 827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0" name="Rectangle 828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1" name="Rectangle 829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2" name="Rectangle 830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3" name="Rectangle 831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4" name="Rectangle 832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5" name="Rectangle 833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6" name="Rectangle 834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7" name="Rectangle 835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8" name="Rectangle 836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59" name="Rectangle 837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0" name="Rectangle 838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1" name="Rectangle 839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2" name="Rectangle 840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3" name="Rectangle 841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4" name="Rectangle 842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5" name="Rectangle 843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6" name="Rectangle 844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7" name="Rectangle 845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8" name="Rectangle 846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69" name="Rectangle 847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0" name="Rectangle 848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1" name="Rectangle 849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2" name="Rectangle 850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3" name="Rectangle 851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4" name="Rectangle 852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5" name="Rectangle 853"/>
              <p:cNvSpPr>
                <a:spLocks noChangeArrowheads="1"/>
              </p:cNvSpPr>
              <p:nvPr/>
            </p:nvSpPr>
            <p:spPr bwMode="auto">
              <a:xfrm>
                <a:off x="1372" y="2003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6" name="Rectangle 854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7" name="Rectangle 855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8" name="Rectangle 856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79" name="Rectangle 857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0" name="Rectangle 858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1" name="Rectangle 859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2" name="Rectangle 860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3" name="Rectangle 861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4" name="Rectangle 862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5" name="Rectangle 863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6" name="Rectangle 864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7" name="Rectangle 865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8" name="Rectangle 866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989" name="Rectangle 867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1" name="Group 868"/>
            <p:cNvGrpSpPr>
              <a:grpSpLocks/>
            </p:cNvGrpSpPr>
            <p:nvPr/>
          </p:nvGrpSpPr>
          <p:grpSpPr bwMode="auto">
            <a:xfrm>
              <a:off x="4150" y="2009"/>
              <a:ext cx="428" cy="243"/>
              <a:chOff x="1372" y="2116"/>
              <a:chExt cx="428" cy="243"/>
            </a:xfrm>
          </p:grpSpPr>
          <p:sp>
            <p:nvSpPr>
              <p:cNvPr id="134590" name="Rectangle 869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1" name="Rectangle 870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2" name="Rectangle 871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3" name="Rectangle 872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4" name="Rectangle 873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5" name="Rectangle 874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6" name="Rectangle 875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7" name="Rectangle 876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8" name="Rectangle 877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99" name="Rectangle 878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0" name="Rectangle 879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1" name="Rectangle 880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2" name="Rectangle 881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3" name="Rectangle 882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4" name="Rectangle 883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5" name="Rectangle 884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6" name="Rectangle 885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7" name="Rectangle 886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8" name="Rectangle 887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09" name="Rectangle 888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0" name="Rectangle 889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1" name="Rectangle 890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2" name="Rectangle 891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3" name="Rectangle 892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4" name="Rectangle 893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5" name="Rectangle 894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6" name="Rectangle 895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7" name="Rectangle 896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8" name="Rectangle 897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19" name="Rectangle 898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0" name="Rectangle 899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1" name="Rectangle 900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2" name="Rectangle 901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3" name="Rectangle 902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4" name="Rectangle 903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5" name="Rectangle 904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6" name="Rectangle 905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7" name="Rectangle 906"/>
              <p:cNvSpPr>
                <a:spLocks noChangeArrowheads="1"/>
              </p:cNvSpPr>
              <p:nvPr/>
            </p:nvSpPr>
            <p:spPr bwMode="auto">
              <a:xfrm>
                <a:off x="1372" y="2124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8" name="Rectangle 907"/>
              <p:cNvSpPr>
                <a:spLocks noChangeArrowheads="1"/>
              </p:cNvSpPr>
              <p:nvPr/>
            </p:nvSpPr>
            <p:spPr bwMode="auto">
              <a:xfrm>
                <a:off x="1372" y="2116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29" name="Rectangle 908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0" name="Rectangle 909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1" name="Rectangle 910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2" name="Rectangle 911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3" name="Rectangle 912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4" name="Rectangle 913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5" name="Rectangle 914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6" name="Rectangle 915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7" name="Rectangle 916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8" name="Rectangle 917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39" name="Rectangle 918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0" name="Rectangle 919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1" name="Rectangle 920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2" name="Rectangle 921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3" name="Rectangle 922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4" name="Rectangle 923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5" name="Rectangle 924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6" name="Rectangle 925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7" name="Rectangle 926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8" name="Rectangle 927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49" name="Rectangle 928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0" name="Rectangle 929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1" name="Rectangle 930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2" name="Rectangle 931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3" name="Rectangle 932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4" name="Rectangle 933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5" name="Rectangle 934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6" name="Rectangle 935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7" name="Rectangle 936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8" name="Rectangle 937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59" name="Rectangle 938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0" name="Rectangle 939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1" name="Rectangle 940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2" name="Rectangle 941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3" name="Rectangle 942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4" name="Rectangle 943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5" name="Rectangle 944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6" name="Rectangle 945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7" name="Rectangle 946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8" name="Rectangle 947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69" name="Rectangle 948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0" name="Rectangle 949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1" name="Rectangle 950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2" name="Rectangle 951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3" name="Rectangle 952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4" name="Rectangle 953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5" name="Rectangle 954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6" name="Rectangle 955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7" name="Rectangle 956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8" name="Rectangle 957"/>
              <p:cNvSpPr>
                <a:spLocks noChangeArrowheads="1"/>
              </p:cNvSpPr>
              <p:nvPr/>
            </p:nvSpPr>
            <p:spPr bwMode="auto">
              <a:xfrm>
                <a:off x="1372" y="212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79" name="Rectangle 958"/>
              <p:cNvSpPr>
                <a:spLocks noChangeArrowheads="1"/>
              </p:cNvSpPr>
              <p:nvPr/>
            </p:nvSpPr>
            <p:spPr bwMode="auto">
              <a:xfrm>
                <a:off x="1372" y="212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0" name="Rectangle 959"/>
              <p:cNvSpPr>
                <a:spLocks noChangeArrowheads="1"/>
              </p:cNvSpPr>
              <p:nvPr/>
            </p:nvSpPr>
            <p:spPr bwMode="auto">
              <a:xfrm>
                <a:off x="1372" y="2116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1" name="Rectangle 960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2" name="Rectangle 961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3" name="Rectangle 962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4" name="Rectangle 963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5" name="Rectangle 964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6" name="Rectangle 965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7" name="Rectangle 966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8" name="Rectangle 967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89" name="Rectangle 968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0" name="Rectangle 969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1" name="Rectangle 970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2" name="Rectangle 971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3" name="Rectangle 972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4" name="Rectangle 973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5" name="Rectangle 974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6" name="Rectangle 975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7" name="Rectangle 976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8" name="Rectangle 977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699" name="Rectangle 978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0" name="Rectangle 979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1" name="Rectangle 980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2" name="Rectangle 981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3" name="Rectangle 982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4" name="Rectangle 983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5" name="Rectangle 984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6" name="Rectangle 985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7" name="Rectangle 986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8" name="Rectangle 987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09" name="Rectangle 988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0" name="Rectangle 989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1" name="Rectangle 990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2" name="Rectangle 991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3" name="Rectangle 992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4" name="Rectangle 993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5" name="Rectangle 994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6" name="Rectangle 995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7" name="Rectangle 996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8" name="Rectangle 997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19" name="Rectangle 998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0" name="Rectangle 999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1" name="Rectangle 1000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2" name="Rectangle 1001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3" name="Rectangle 1002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4" name="Rectangle 1003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5" name="Rectangle 1004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6" name="Rectangle 1005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7" name="Rectangle 1006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8" name="Rectangle 1007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29" name="Rectangle 1008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0" name="Rectangle 1009"/>
              <p:cNvSpPr>
                <a:spLocks noChangeArrowheads="1"/>
              </p:cNvSpPr>
              <p:nvPr/>
            </p:nvSpPr>
            <p:spPr bwMode="auto">
              <a:xfrm>
                <a:off x="1372" y="223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1" name="Rectangle 1010"/>
              <p:cNvSpPr>
                <a:spLocks noChangeArrowheads="1"/>
              </p:cNvSpPr>
              <p:nvPr/>
            </p:nvSpPr>
            <p:spPr bwMode="auto">
              <a:xfrm>
                <a:off x="1372" y="223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2" name="Rectangle 1011"/>
              <p:cNvSpPr>
                <a:spLocks noChangeArrowheads="1"/>
              </p:cNvSpPr>
              <p:nvPr/>
            </p:nvSpPr>
            <p:spPr bwMode="auto">
              <a:xfrm>
                <a:off x="1372" y="2237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3" name="Rectangle 1012"/>
              <p:cNvSpPr>
                <a:spLocks noChangeArrowheads="1"/>
              </p:cNvSpPr>
              <p:nvPr/>
            </p:nvSpPr>
            <p:spPr bwMode="auto">
              <a:xfrm>
                <a:off x="1372" y="223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4" name="Rectangle 1013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5" name="Rectangle 1014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6" name="Rectangle 1015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7" name="Rectangle 1016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8" name="Rectangle 1017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39" name="Rectangle 1018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0" name="Rectangle 1019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1" name="Rectangle 1020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2" name="Rectangle 1021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3" name="Rectangle 1022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4" name="Rectangle 1023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5" name="Rectangle 1024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6" name="Rectangle 1025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7" name="Rectangle 1026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8" name="Rectangle 1027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49" name="Rectangle 1028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0" name="Rectangle 1029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1" name="Rectangle 1030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2" name="Rectangle 1031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3" name="Rectangle 1032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4" name="Rectangle 1033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5" name="Rectangle 1034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6" name="Rectangle 1035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7" name="Rectangle 1036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8" name="Rectangle 1037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59" name="Rectangle 1038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0" name="Rectangle 1039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1" name="Rectangle 1040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2" name="Rectangle 1041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3" name="Rectangle 1042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4" name="Rectangle 1043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5" name="Rectangle 1044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6" name="Rectangle 1045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7" name="Rectangle 1046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8" name="Rectangle 1047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69" name="Rectangle 1048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0" name="Rectangle 1049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1" name="Rectangle 1050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2" name="Rectangle 1051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3" name="Rectangle 1052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4" name="Rectangle 1053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5" name="Rectangle 1054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6" name="Rectangle 1055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7" name="Rectangle 1056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8" name="Rectangle 1057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79" name="Rectangle 1058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0" name="Rectangle 1059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1" name="Rectangle 1060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2" name="Rectangle 1061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3" name="Rectangle 1062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4" name="Rectangle 1063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5" name="Rectangle 1064"/>
              <p:cNvSpPr>
                <a:spLocks noChangeArrowheads="1"/>
              </p:cNvSpPr>
              <p:nvPr/>
            </p:nvSpPr>
            <p:spPr bwMode="auto">
              <a:xfrm>
                <a:off x="1372" y="2230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6" name="Rectangle 1065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7" name="Rectangle 1066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8" name="Rectangle 1067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789" name="Rectangle 1068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2" name="Group 1069"/>
            <p:cNvGrpSpPr>
              <a:grpSpLocks/>
            </p:cNvGrpSpPr>
            <p:nvPr/>
          </p:nvGrpSpPr>
          <p:grpSpPr bwMode="auto">
            <a:xfrm>
              <a:off x="4150" y="1830"/>
              <a:ext cx="428" cy="422"/>
              <a:chOff x="1372" y="1937"/>
              <a:chExt cx="428" cy="422"/>
            </a:xfrm>
          </p:grpSpPr>
          <p:sp>
            <p:nvSpPr>
              <p:cNvPr id="134390" name="Rectangle 1070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1" name="Rectangle 1071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4" name="Rectangle 1072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3" name="Rectangle 1073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4" name="Rectangle 1074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5" name="Rectangle 1075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6" name="Rectangle 1076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7" name="Rectangle 1077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8" name="Rectangle 1078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99" name="Rectangle 1079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0" name="Rectangle 1080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1" name="Rectangle 1081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2" name="Rectangle 1082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3" name="Rectangle 1083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4" name="Rectangle 1084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5" name="Rectangle 1085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6" name="Rectangle 1086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7" name="Rectangle 1087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8" name="Rectangle 1088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09" name="Rectangle 1089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0" name="Rectangle 1090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1" name="Rectangle 1091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2" name="Rectangle 1092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3" name="Rectangle 1093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4" name="Rectangle 1094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5" name="Rectangle 1095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6" name="Rectangle 1096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7" name="Rectangle 1097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8" name="Rectangle 1098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19" name="Rectangle 1099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0" name="Rectangle 1100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1" name="Rectangle 1101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2" name="Rectangle 1102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3" name="Rectangle 1103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4" name="Rectangle 1104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5" name="Rectangle 1105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6" name="Rectangle 1106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7" name="Rectangle 1107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8" name="Rectangle 1108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29" name="Rectangle 1109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0" name="Rectangle 1110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1" name="Rectangle 1111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2" name="Rectangle 1112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3" name="Rectangle 1113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4" name="Rectangle 1114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5" name="Rectangle 1115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6" name="Rectangle 1116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7" name="Rectangle 1117"/>
              <p:cNvSpPr>
                <a:spLocks noChangeArrowheads="1"/>
              </p:cNvSpPr>
              <p:nvPr/>
            </p:nvSpPr>
            <p:spPr bwMode="auto">
              <a:xfrm>
                <a:off x="1372" y="235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8" name="Rectangle 1118"/>
              <p:cNvSpPr>
                <a:spLocks noChangeArrowheads="1"/>
              </p:cNvSpPr>
              <p:nvPr/>
            </p:nvSpPr>
            <p:spPr bwMode="auto">
              <a:xfrm>
                <a:off x="1372" y="2343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39" name="Rectangle 1119"/>
              <p:cNvSpPr>
                <a:spLocks noChangeArrowheads="1"/>
              </p:cNvSpPr>
              <p:nvPr/>
            </p:nvSpPr>
            <p:spPr bwMode="auto">
              <a:xfrm>
                <a:off x="1372" y="234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0" name="Rectangle 1120"/>
              <p:cNvSpPr>
                <a:spLocks noChangeArrowheads="1"/>
              </p:cNvSpPr>
              <p:nvPr/>
            </p:nvSpPr>
            <p:spPr bwMode="auto">
              <a:xfrm>
                <a:off x="1372" y="234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1" name="Rectangle 1121"/>
              <p:cNvSpPr>
                <a:spLocks noChangeArrowheads="1"/>
              </p:cNvSpPr>
              <p:nvPr/>
            </p:nvSpPr>
            <p:spPr bwMode="auto">
              <a:xfrm>
                <a:off x="1372" y="234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2" name="Rectangle 1122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3" name="Rectangle 1123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4" name="Rectangle 1124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5" name="Rectangle 1125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6" name="Rectangle 1126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7" name="Rectangle 1127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8" name="Rectangle 1128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49" name="Rectangle 1129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0" name="Rectangle 1130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1" name="Rectangle 1131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2" name="Rectangle 1132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3" name="Rectangle 1133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4" name="Rectangle 1134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5" name="Rectangle 1135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6" name="Rectangle 1136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7" name="Rectangle 1137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8" name="Rectangle 1138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59" name="Rectangle 1139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0" name="Rectangle 1140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1" name="Rectangle 1141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2" name="Rectangle 1142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3" name="Rectangle 1143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4" name="Rectangle 1144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5" name="Rectangle 1145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6" name="Rectangle 1146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7" name="Rectangle 1147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8" name="Rectangle 1148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69" name="Rectangle 1149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0" name="Rectangle 1150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1" name="Rectangle 1151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2" name="Rectangle 1152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3" name="Rectangle 1153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4" name="Rectangle 1154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5" name="Rectangle 1155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6" name="Rectangle 1156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7" name="Rectangle 1157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8" name="Rectangle 1158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79" name="Rectangle 1159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0" name="Rectangle 1160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1" name="Rectangle 1161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2" name="Rectangle 1162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3" name="Rectangle 1163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4" name="Rectangle 1164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5" name="Rectangle 1165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6" name="Rectangle 1166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7" name="Rectangle 1167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8" name="Rectangle 1168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89" name="Rectangle 1169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0" name="Rectangle 1170"/>
              <p:cNvSpPr>
                <a:spLocks noChangeArrowheads="1"/>
              </p:cNvSpPr>
              <p:nvPr/>
            </p:nvSpPr>
            <p:spPr bwMode="auto">
              <a:xfrm>
                <a:off x="1372" y="2343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1" name="Rectangle 1171"/>
              <p:cNvSpPr>
                <a:spLocks noChangeArrowheads="1"/>
              </p:cNvSpPr>
              <p:nvPr/>
            </p:nvSpPr>
            <p:spPr bwMode="auto">
              <a:xfrm>
                <a:off x="1372" y="1951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2" name="Rectangle 1172"/>
              <p:cNvSpPr>
                <a:spLocks noChangeArrowheads="1"/>
              </p:cNvSpPr>
              <p:nvPr/>
            </p:nvSpPr>
            <p:spPr bwMode="auto">
              <a:xfrm>
                <a:off x="1372" y="195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3" name="Rectangle 1173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4" name="Rectangle 1174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5" name="Rectangle 1175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6" name="Rectangle 1176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7" name="Rectangle 1177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8" name="Rectangle 1178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499" name="Rectangle 1179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0" name="Rectangle 1180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1" name="Rectangle 1181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2" name="Rectangle 1182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3" name="Rectangle 1183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4" name="Rectangle 1184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5" name="Rectangle 1185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6" name="Rectangle 1186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7" name="Rectangle 1187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8" name="Rectangle 1188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09" name="Rectangle 1189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0" name="Rectangle 1190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1" name="Rectangle 1191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2" name="Rectangle 1192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3" name="Rectangle 1193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4" name="Rectangle 1194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5" name="Rectangle 1195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6" name="Rectangle 1196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7" name="Rectangle 1197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8" name="Rectangle 1198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19" name="Rectangle 1199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0" name="Rectangle 1200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1" name="Rectangle 1201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2" name="Rectangle 1202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3" name="Rectangle 1203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4" name="Rectangle 1204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5" name="Rectangle 1205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6" name="Rectangle 1206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7" name="Rectangle 1207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8" name="Rectangle 1208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29" name="Rectangle 1209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0" name="Rectangle 1210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1" name="Rectangle 1211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2" name="Rectangle 1212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3" name="Rectangle 1213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4" name="Rectangle 1214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5" name="Rectangle 1215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6" name="Rectangle 1216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7" name="Rectangle 1217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8" name="Rectangle 1218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39" name="Rectangle 1219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0" name="Rectangle 1220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1" name="Rectangle 1221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2" name="Rectangle 1222"/>
              <p:cNvSpPr>
                <a:spLocks noChangeArrowheads="1"/>
              </p:cNvSpPr>
              <p:nvPr/>
            </p:nvSpPr>
            <p:spPr bwMode="auto">
              <a:xfrm>
                <a:off x="1372" y="1945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3" name="Rectangle 1223"/>
              <p:cNvSpPr>
                <a:spLocks noChangeArrowheads="1"/>
              </p:cNvSpPr>
              <p:nvPr/>
            </p:nvSpPr>
            <p:spPr bwMode="auto">
              <a:xfrm>
                <a:off x="1372" y="193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4" name="Rectangle 1224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5" name="Rectangle 1225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6" name="Rectangle 1226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7" name="Rectangle 1227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8" name="Rectangle 1228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49" name="Rectangle 1229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0" name="Rectangle 1230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1" name="Rectangle 1231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2" name="Rectangle 1232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3" name="Rectangle 1233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4" name="Rectangle 1234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5" name="Rectangle 1235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6" name="Rectangle 1236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7" name="Rectangle 1237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8" name="Rectangle 1238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59" name="Rectangle 1239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0" name="Rectangle 1240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1" name="Rectangle 1241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2" name="Rectangle 1242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3" name="Rectangle 1243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4" name="Rectangle 1244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5" name="Rectangle 1245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6" name="Rectangle 1246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7" name="Rectangle 1247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8" name="Rectangle 1248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69" name="Rectangle 1249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0" name="Rectangle 1250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1" name="Rectangle 1251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2" name="Rectangle 1252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3" name="Rectangle 1253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4" name="Rectangle 1254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5" name="Rectangle 1255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6" name="Rectangle 1256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7" name="Rectangle 1257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8" name="Rectangle 1258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79" name="Rectangle 1259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0" name="Rectangle 1260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1" name="Rectangle 1261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2" name="Rectangle 1262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3" name="Rectangle 1263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4" name="Rectangle 1264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5" name="Rectangle 1265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6" name="Rectangle 1266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7" name="Rectangle 1267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8" name="Rectangle 1268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589" name="Rectangle 1269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3" name="Group 1270"/>
            <p:cNvGrpSpPr>
              <a:grpSpLocks/>
            </p:cNvGrpSpPr>
            <p:nvPr/>
          </p:nvGrpSpPr>
          <p:grpSpPr bwMode="auto">
            <a:xfrm>
              <a:off x="4150" y="1830"/>
              <a:ext cx="428" cy="252"/>
              <a:chOff x="1372" y="1937"/>
              <a:chExt cx="428" cy="252"/>
            </a:xfrm>
          </p:grpSpPr>
          <p:sp>
            <p:nvSpPr>
              <p:cNvPr id="134190" name="Rectangle 1271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1" name="Rectangle 1272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2" name="Rectangle 1273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3" name="Rectangle 1274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4" name="Rectangle 1275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5" name="Rectangle 1276"/>
              <p:cNvSpPr>
                <a:spLocks noChangeArrowheads="1"/>
              </p:cNvSpPr>
              <p:nvPr/>
            </p:nvSpPr>
            <p:spPr bwMode="auto">
              <a:xfrm>
                <a:off x="1372" y="1937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6" name="Rectangle 1277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7" name="Rectangle 1278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8" name="Rectangle 1279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99" name="Rectangle 1280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0" name="Rectangle 1281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1" name="Rectangle 1282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2" name="Rectangle 1283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3" name="Rectangle 1284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4" name="Rectangle 1285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5" name="Rectangle 1286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6" name="Rectangle 1287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7" name="Rectangle 1288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8" name="Rectangle 1289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09" name="Rectangle 1290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0" name="Rectangle 1291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1" name="Rectangle 1292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2" name="Rectangle 1293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3" name="Rectangle 1294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4" name="Rectangle 1295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5" name="Rectangle 1296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6" name="Rectangle 1297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7" name="Rectangle 1298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8" name="Rectangle 1299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19" name="Rectangle 1300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0" name="Rectangle 1301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1" name="Rectangle 1302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2" name="Rectangle 1303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3" name="Rectangle 1304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4" name="Rectangle 1305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5" name="Rectangle 1306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6" name="Rectangle 1307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7" name="Rectangle 1308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8" name="Rectangle 1309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29" name="Rectangle 1310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0" name="Rectangle 1311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1" name="Rectangle 1312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2" name="Rectangle 1313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3" name="Rectangle 1314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4" name="Rectangle 1315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5" name="Rectangle 1316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6" name="Rectangle 1317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7" name="Rectangle 1318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8" name="Rectangle 1319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39" name="Rectangle 1320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0" name="Rectangle 1321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1" name="Rectangle 1322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2" name="Rectangle 1323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3" name="Rectangle 1324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4" name="Rectangle 1325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5" name="Rectangle 1326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6" name="Rectangle 1327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7" name="Rectangle 1328"/>
              <p:cNvSpPr>
                <a:spLocks noChangeArrowheads="1"/>
              </p:cNvSpPr>
              <p:nvPr/>
            </p:nvSpPr>
            <p:spPr bwMode="auto">
              <a:xfrm>
                <a:off x="1372" y="2067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8" name="Rectangle 1329"/>
              <p:cNvSpPr>
                <a:spLocks noChangeArrowheads="1"/>
              </p:cNvSpPr>
              <p:nvPr/>
            </p:nvSpPr>
            <p:spPr bwMode="auto">
              <a:xfrm>
                <a:off x="1372" y="206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49" name="Rectangle 1330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0" name="Rectangle 1331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1" name="Rectangle 1332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2" name="Rectangle 1333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3" name="Rectangle 1334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4" name="Rectangle 1335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5" name="Rectangle 1336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6" name="Rectangle 1337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7" name="Rectangle 1338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8" name="Rectangle 1339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59" name="Rectangle 1340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0" name="Rectangle 1341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1" name="Rectangle 1342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2" name="Rectangle 1343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3" name="Rectangle 1344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4" name="Rectangle 1345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5" name="Rectangle 1346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6" name="Rectangle 1347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7" name="Rectangle 1348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8" name="Rectangle 1349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69" name="Rectangle 1350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0" name="Rectangle 1351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1" name="Rectangle 1352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2" name="Rectangle 1353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3" name="Rectangle 1354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4" name="Rectangle 1355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5" name="Rectangle 1356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6" name="Rectangle 1357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7" name="Rectangle 1358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8" name="Rectangle 1359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79" name="Rectangle 1360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0" name="Rectangle 1361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1" name="Rectangle 1362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2" name="Rectangle 1363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3" name="Rectangle 1364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4" name="Rectangle 1365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5" name="Rectangle 1366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6" name="Rectangle 1367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7" name="Rectangle 1368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8" name="Rectangle 1369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89" name="Rectangle 1370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0" name="Rectangle 1371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1" name="Rectangle 1372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2" name="Rectangle 1373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3" name="Rectangle 1374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4" name="Rectangle 1375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5" name="Rectangle 1376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6" name="Rectangle 1377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7" name="Rectangle 1378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8" name="Rectangle 1379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299" name="Rectangle 1380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0" name="Rectangle 1381"/>
              <p:cNvSpPr>
                <a:spLocks noChangeArrowheads="1"/>
              </p:cNvSpPr>
              <p:nvPr/>
            </p:nvSpPr>
            <p:spPr bwMode="auto">
              <a:xfrm>
                <a:off x="1372" y="2060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1" name="Rectangle 1382"/>
              <p:cNvSpPr>
                <a:spLocks noChangeArrowheads="1"/>
              </p:cNvSpPr>
              <p:nvPr/>
            </p:nvSpPr>
            <p:spPr bwMode="auto">
              <a:xfrm>
                <a:off x="1372" y="218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2" name="Rectangle 1383"/>
              <p:cNvSpPr>
                <a:spLocks noChangeArrowheads="1"/>
              </p:cNvSpPr>
              <p:nvPr/>
            </p:nvSpPr>
            <p:spPr bwMode="auto">
              <a:xfrm>
                <a:off x="1372" y="218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3" name="Rectangle 1384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4" name="Rectangle 1385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5" name="Rectangle 1386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6" name="Rectangle 1387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7" name="Rectangle 1388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8" name="Rectangle 1389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09" name="Rectangle 1390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0" name="Rectangle 1391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1" name="Rectangle 1392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2" name="Rectangle 1393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3" name="Rectangle 1394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4" name="Rectangle 1395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5" name="Rectangle 1396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6" name="Rectangle 1397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7" name="Rectangle 1398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8" name="Rectangle 1399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19" name="Rectangle 1400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0" name="Rectangle 1401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1" name="Rectangle 1402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2" name="Rectangle 1403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3" name="Rectangle 1404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4" name="Rectangle 1405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5" name="Rectangle 1406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6" name="Rectangle 1407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7" name="Rectangle 1408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8" name="Rectangle 1409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29" name="Rectangle 1410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0" name="Rectangle 1411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1" name="Rectangle 1412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2" name="Rectangle 1413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3" name="Rectangle 1414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4" name="Rectangle 1415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5" name="Rectangle 1416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6" name="Rectangle 1417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7" name="Rectangle 1418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8" name="Rectangle 1419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39" name="Rectangle 1420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0" name="Rectangle 1421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1" name="Rectangle 1422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2" name="Rectangle 1423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3" name="Rectangle 1424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4" name="Rectangle 1425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5" name="Rectangle 1426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6" name="Rectangle 1427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7" name="Rectangle 1428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8" name="Rectangle 1429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49" name="Rectangle 1430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0" name="Rectangle 1431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1" name="Rectangle 1432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2" name="Rectangle 1433"/>
              <p:cNvSpPr>
                <a:spLocks noChangeArrowheads="1"/>
              </p:cNvSpPr>
              <p:nvPr/>
            </p:nvSpPr>
            <p:spPr bwMode="auto">
              <a:xfrm>
                <a:off x="1372" y="218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3" name="Rectangle 1434"/>
              <p:cNvSpPr>
                <a:spLocks noChangeArrowheads="1"/>
              </p:cNvSpPr>
              <p:nvPr/>
            </p:nvSpPr>
            <p:spPr bwMode="auto">
              <a:xfrm>
                <a:off x="1372" y="2173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4" name="Rectangle 1435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5" name="Rectangle 1436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6" name="Rectangle 1437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7" name="Rectangle 1438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8" name="Rectangle 1439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59" name="Rectangle 1440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0" name="Rectangle 1441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1" name="Rectangle 1442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2" name="Rectangle 1443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3" name="Rectangle 1444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4" name="Rectangle 1445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5" name="Rectangle 1446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6" name="Rectangle 1447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7" name="Rectangle 1448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8" name="Rectangle 1449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69" name="Rectangle 1450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0" name="Rectangle 1451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1" name="Rectangle 1452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2" name="Rectangle 1453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3" name="Rectangle 1454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4" name="Rectangle 1455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5" name="Rectangle 1456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6" name="Rectangle 1457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7" name="Rectangle 1458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8" name="Rectangle 1459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79" name="Rectangle 1460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0" name="Rectangle 1461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1" name="Rectangle 1462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2" name="Rectangle 1463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3" name="Rectangle 1464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4" name="Rectangle 1465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5" name="Rectangle 1466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6" name="Rectangle 1467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7" name="Rectangle 1468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8" name="Rectangle 1469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389" name="Rectangle 1470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4" name="Group 1471"/>
            <p:cNvGrpSpPr>
              <a:grpSpLocks/>
            </p:cNvGrpSpPr>
            <p:nvPr/>
          </p:nvGrpSpPr>
          <p:grpSpPr bwMode="auto">
            <a:xfrm>
              <a:off x="4150" y="1564"/>
              <a:ext cx="428" cy="631"/>
              <a:chOff x="1372" y="1671"/>
              <a:chExt cx="428" cy="631"/>
            </a:xfrm>
          </p:grpSpPr>
          <p:sp>
            <p:nvSpPr>
              <p:cNvPr id="133990" name="Rectangle 1472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1" name="Rectangle 1473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2" name="Rectangle 1474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3" name="Rectangle 1475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4" name="Rectangle 1476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5" name="Rectangle 1477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6" name="Rectangle 1478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7" name="Rectangle 1479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8" name="Rectangle 1480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99" name="Rectangle 1481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0" name="Rectangle 1482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1" name="Rectangle 1483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2" name="Rectangle 1484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3" name="Rectangle 1485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4" name="Rectangle 1486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5" name="Rectangle 1487"/>
              <p:cNvSpPr>
                <a:spLocks noChangeArrowheads="1"/>
              </p:cNvSpPr>
              <p:nvPr/>
            </p:nvSpPr>
            <p:spPr bwMode="auto">
              <a:xfrm>
                <a:off x="1372" y="2173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6" name="Rectangle 1488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7" name="Rectangle 1489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8" name="Rectangle 1490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09" name="Rectangle 1491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0" name="Rectangle 1492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1" name="Rectangle 1493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2" name="Rectangle 1494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3" name="Rectangle 1495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4" name="Rectangle 1496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5" name="Rectangle 1497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6" name="Rectangle 1498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7" name="Rectangle 1499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8" name="Rectangle 1500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19" name="Rectangle 1501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0" name="Rectangle 1502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1" name="Rectangle 1503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2" name="Rectangle 1504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3" name="Rectangle 1505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4" name="Rectangle 1506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5" name="Rectangle 1507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6" name="Rectangle 1508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7" name="Rectangle 1509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8" name="Rectangle 1510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29" name="Rectangle 1511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0" name="Rectangle 1512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1" name="Rectangle 1513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2" name="Rectangle 1514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3" name="Rectangle 1515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4" name="Rectangle 1516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5" name="Rectangle 1517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6" name="Rectangle 1518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7" name="Rectangle 1519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8" name="Rectangle 1520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39" name="Rectangle 1521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0" name="Rectangle 1522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1" name="Rectangle 1523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2" name="Rectangle 1524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3" name="Rectangle 1525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4" name="Rectangle 1526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5" name="Rectangle 1527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6" name="Rectangle 1528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7" name="Rectangle 1529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8" name="Rectangle 1530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49" name="Rectangle 1531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0" name="Rectangle 1532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1" name="Rectangle 1533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2" name="Rectangle 1534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3" name="Rectangle 1535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4" name="Rectangle 1536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5" name="Rectangle 1537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6" name="Rectangle 1538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7" name="Rectangle 1539"/>
              <p:cNvSpPr>
                <a:spLocks noChangeArrowheads="1"/>
              </p:cNvSpPr>
              <p:nvPr/>
            </p:nvSpPr>
            <p:spPr bwMode="auto">
              <a:xfrm>
                <a:off x="1372" y="2294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8" name="Rectangle 1540"/>
              <p:cNvSpPr>
                <a:spLocks noChangeArrowheads="1"/>
              </p:cNvSpPr>
              <p:nvPr/>
            </p:nvSpPr>
            <p:spPr bwMode="auto">
              <a:xfrm>
                <a:off x="1372" y="2286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59" name="Rectangle 1541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0" name="Rectangle 1542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1" name="Rectangle 1543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2" name="Rectangle 1544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3" name="Rectangle 1545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4" name="Rectangle 1546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5" name="Rectangle 1547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6" name="Rectangle 1548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7" name="Rectangle 1549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8" name="Rectangle 1550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69" name="Rectangle 1551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0" name="Rectangle 1552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1" name="Rectangle 1553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2" name="Rectangle 1554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3" name="Rectangle 1555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4" name="Rectangle 1556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5" name="Rectangle 1557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6" name="Rectangle 1558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7" name="Rectangle 1559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8" name="Rectangle 1560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79" name="Rectangle 1561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0" name="Rectangle 1562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1" name="Rectangle 1563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2" name="Rectangle 1564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3" name="Rectangle 1565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4" name="Rectangle 1566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5" name="Rectangle 1567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6" name="Rectangle 1568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7" name="Rectangle 1569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8" name="Rectangle 1570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89" name="Rectangle 1571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0" name="Rectangle 1572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1" name="Rectangle 1573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2" name="Rectangle 1574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3" name="Rectangle 1575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4" name="Rectangle 1576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5" name="Rectangle 1577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6" name="Rectangle 1578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7" name="Rectangle 1579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8" name="Rectangle 1580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099" name="Rectangle 1581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0" name="Rectangle 1582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1" name="Rectangle 1583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2" name="Rectangle 1584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3" name="Rectangle 1585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4" name="Rectangle 1586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5" name="Rectangle 1587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6" name="Rectangle 1588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7" name="Rectangle 1589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8" name="Rectangle 1590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09" name="Rectangle 1591"/>
              <p:cNvSpPr>
                <a:spLocks noChangeArrowheads="1"/>
              </p:cNvSpPr>
              <p:nvPr/>
            </p:nvSpPr>
            <p:spPr bwMode="auto">
              <a:xfrm>
                <a:off x="1372" y="229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0" name="Rectangle 1592"/>
              <p:cNvSpPr>
                <a:spLocks noChangeArrowheads="1"/>
              </p:cNvSpPr>
              <p:nvPr/>
            </p:nvSpPr>
            <p:spPr bwMode="auto">
              <a:xfrm>
                <a:off x="1372" y="2286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1" name="Rectangle 1593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2" name="Rectangle 1594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3" name="Rectangle 1595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4" name="Rectangle 1596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5" name="Rectangle 1597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6" name="Rectangle 1598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7" name="Rectangle 1599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8" name="Rectangle 1600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19" name="Rectangle 1601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0" name="Rectangle 1602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1" name="Rectangle 1603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2" name="Rectangle 1604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3" name="Rectangle 1605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4" name="Rectangle 1606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5" name="Rectangle 1607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6" name="Rectangle 1608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7" name="Rectangle 1609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8" name="Rectangle 1610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29" name="Rectangle 1611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0" name="Rectangle 1612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1" name="Rectangle 1613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2" name="Rectangle 1614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3" name="Rectangle 1615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4" name="Rectangle 1616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5" name="Rectangle 1617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6" name="Rectangle 1618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7" name="Rectangle 1619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8" name="Rectangle 1620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39" name="Rectangle 1621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0" name="Rectangle 1622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1" name="Rectangle 1623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2" name="Rectangle 1624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3" name="Rectangle 1625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4" name="Rectangle 1626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5" name="Rectangle 1627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6" name="Rectangle 1628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7" name="Rectangle 1629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8" name="Rectangle 1630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49" name="Rectangle 1631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0" name="Rectangle 1632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1" name="Rectangle 1633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2" name="Rectangle 1634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3" name="Rectangle 1635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4" name="Rectangle 1636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5" name="Rectangle 1637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6" name="Rectangle 1638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7" name="Rectangle 1639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8" name="Rectangle 1640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59" name="Rectangle 1641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0" name="Rectangle 1642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1" name="Rectangle 1643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2" name="Rectangle 1644"/>
              <p:cNvSpPr>
                <a:spLocks noChangeArrowheads="1"/>
              </p:cNvSpPr>
              <p:nvPr/>
            </p:nvSpPr>
            <p:spPr bwMode="auto">
              <a:xfrm>
                <a:off x="1372" y="1678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3" name="Rectangle 1645"/>
              <p:cNvSpPr>
                <a:spLocks noChangeArrowheads="1"/>
              </p:cNvSpPr>
              <p:nvPr/>
            </p:nvSpPr>
            <p:spPr bwMode="auto">
              <a:xfrm>
                <a:off x="1372" y="1671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4" name="Rectangle 1646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5" name="Rectangle 1647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6" name="Rectangle 1648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7" name="Rectangle 1649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8" name="Rectangle 1650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69" name="Rectangle 1651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0" name="Rectangle 1652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1" name="Rectangle 1653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2" name="Rectangle 1654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3" name="Rectangle 1655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4" name="Rectangle 1656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5" name="Rectangle 1657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6" name="Rectangle 1658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7" name="Rectangle 1659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8" name="Rectangle 1660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79" name="Rectangle 1661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0" name="Rectangle 1662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1" name="Rectangle 1663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2" name="Rectangle 1664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3" name="Rectangle 1665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4" name="Rectangle 1666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5" name="Rectangle 1667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6" name="Rectangle 1668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7" name="Rectangle 1669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8" name="Rectangle 1670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4189" name="Rectangle 1671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5" name="Group 1672"/>
            <p:cNvGrpSpPr>
              <a:grpSpLocks/>
            </p:cNvGrpSpPr>
            <p:nvPr/>
          </p:nvGrpSpPr>
          <p:grpSpPr bwMode="auto">
            <a:xfrm>
              <a:off x="4150" y="1564"/>
              <a:ext cx="428" cy="254"/>
              <a:chOff x="1372" y="1671"/>
              <a:chExt cx="428" cy="254"/>
            </a:xfrm>
          </p:grpSpPr>
          <p:sp>
            <p:nvSpPr>
              <p:cNvPr id="133790" name="Rectangle 1673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1" name="Rectangle 1674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2" name="Rectangle 1675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3" name="Rectangle 1676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4" name="Rectangle 1677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5" name="Rectangle 1678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6" name="Rectangle 1679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7" name="Rectangle 1680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8" name="Rectangle 1681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99" name="Rectangle 1682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0" name="Rectangle 1683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1" name="Rectangle 1684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2" name="Rectangle 1685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3" name="Rectangle 1686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4" name="Rectangle 1687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5" name="Rectangle 1688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6" name="Rectangle 1689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7" name="Rectangle 1690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8" name="Rectangle 1691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09" name="Rectangle 1692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0" name="Rectangle 1693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1" name="Rectangle 1694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2" name="Rectangle 1695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3" name="Rectangle 1696"/>
              <p:cNvSpPr>
                <a:spLocks noChangeArrowheads="1"/>
              </p:cNvSpPr>
              <p:nvPr/>
            </p:nvSpPr>
            <p:spPr bwMode="auto">
              <a:xfrm>
                <a:off x="1372" y="167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4" name="Rectangle 1697"/>
              <p:cNvSpPr>
                <a:spLocks noChangeArrowheads="1"/>
              </p:cNvSpPr>
              <p:nvPr/>
            </p:nvSpPr>
            <p:spPr bwMode="auto">
              <a:xfrm>
                <a:off x="1372" y="167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5" name="Rectangle 1698"/>
              <p:cNvSpPr>
                <a:spLocks noChangeArrowheads="1"/>
              </p:cNvSpPr>
              <p:nvPr/>
            </p:nvSpPr>
            <p:spPr bwMode="auto">
              <a:xfrm>
                <a:off x="1372" y="1671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6" name="Rectangle 1699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7" name="Rectangle 1700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8" name="Rectangle 1701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19" name="Rectangle 1702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0" name="Rectangle 1703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1" name="Rectangle 1704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2" name="Rectangle 1705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3" name="Rectangle 1706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4" name="Rectangle 1707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5" name="Rectangle 1708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6" name="Rectangle 1709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7" name="Rectangle 1710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8" name="Rectangle 1711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29" name="Rectangle 1712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0" name="Rectangle 1713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1" name="Rectangle 1714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2" name="Rectangle 1715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3" name="Rectangle 1716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4" name="Rectangle 1717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5" name="Rectangle 1718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6" name="Rectangle 1719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7" name="Rectangle 1720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8" name="Rectangle 1721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39" name="Rectangle 1722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0" name="Rectangle 1723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1" name="Rectangle 1724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2" name="Rectangle 1725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3" name="Rectangle 1726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4" name="Rectangle 1727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5" name="Rectangle 1728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6" name="Rectangle 1729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7" name="Rectangle 1730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8" name="Rectangle 1731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49" name="Rectangle 1732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0" name="Rectangle 1733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1" name="Rectangle 1734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2" name="Rectangle 1735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3" name="Rectangle 1736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4" name="Rectangle 1737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5" name="Rectangle 1738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6" name="Rectangle 1739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7" name="Rectangle 1740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8" name="Rectangle 1741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59" name="Rectangle 1742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0" name="Rectangle 1743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1" name="Rectangle 1744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2" name="Rectangle 1745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3" name="Rectangle 1746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4" name="Rectangle 1747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5" name="Rectangle 1748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6" name="Rectangle 1749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7" name="Rectangle 1750"/>
              <p:cNvSpPr>
                <a:spLocks noChangeArrowheads="1"/>
              </p:cNvSpPr>
              <p:nvPr/>
            </p:nvSpPr>
            <p:spPr bwMode="auto">
              <a:xfrm>
                <a:off x="1372" y="1795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8" name="Rectangle 1751"/>
              <p:cNvSpPr>
                <a:spLocks noChangeArrowheads="1"/>
              </p:cNvSpPr>
              <p:nvPr/>
            </p:nvSpPr>
            <p:spPr bwMode="auto">
              <a:xfrm>
                <a:off x="1372" y="178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69" name="Rectangle 1752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0" name="Rectangle 1753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1" name="Rectangle 1754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2" name="Rectangle 1755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3" name="Rectangle 1756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4" name="Rectangle 1757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5" name="Rectangle 1758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6" name="Rectangle 1759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7" name="Rectangle 1760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8" name="Rectangle 1761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79" name="Rectangle 1762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0" name="Rectangle 1763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1" name="Rectangle 1764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2" name="Rectangle 1765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3" name="Rectangle 1766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4" name="Rectangle 1767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5" name="Rectangle 1768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6" name="Rectangle 1769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7" name="Rectangle 1770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8" name="Rectangle 1771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89" name="Rectangle 1772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0" name="Rectangle 1773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1" name="Rectangle 1774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2" name="Rectangle 1775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3" name="Rectangle 1776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4" name="Rectangle 1777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5" name="Rectangle 1778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6" name="Rectangle 1779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7" name="Rectangle 1780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8" name="Rectangle 1781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899" name="Rectangle 1782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0" name="Rectangle 1783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1" name="Rectangle 1784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2" name="Rectangle 1785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3" name="Rectangle 1786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4" name="Rectangle 1787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5" name="Rectangle 1788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6" name="Rectangle 1789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7" name="Rectangle 1790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8" name="Rectangle 1791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09" name="Rectangle 1792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0" name="Rectangle 1793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1" name="Rectangle 1794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2" name="Rectangle 1795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3" name="Rectangle 1796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4" name="Rectangle 1797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5" name="Rectangle 1798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6" name="Rectangle 1799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7" name="Rectangle 1800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8" name="Rectangle 1801"/>
              <p:cNvSpPr>
                <a:spLocks noChangeArrowheads="1"/>
              </p:cNvSpPr>
              <p:nvPr/>
            </p:nvSpPr>
            <p:spPr bwMode="auto">
              <a:xfrm>
                <a:off x="1372" y="179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19" name="Rectangle 1802"/>
              <p:cNvSpPr>
                <a:spLocks noChangeArrowheads="1"/>
              </p:cNvSpPr>
              <p:nvPr/>
            </p:nvSpPr>
            <p:spPr bwMode="auto">
              <a:xfrm>
                <a:off x="1372" y="1793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0" name="Rectangle 1803"/>
              <p:cNvSpPr>
                <a:spLocks noChangeArrowheads="1"/>
              </p:cNvSpPr>
              <p:nvPr/>
            </p:nvSpPr>
            <p:spPr bwMode="auto">
              <a:xfrm>
                <a:off x="1372" y="1787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1" name="Rectangle 1804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2" name="Rectangle 1805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3" name="Rectangle 1806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4" name="Rectangle 1807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5" name="Rectangle 1808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6" name="Rectangle 1809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7" name="Rectangle 1810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8" name="Rectangle 1811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29" name="Rectangle 1812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0" name="Rectangle 1813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1" name="Rectangle 1814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2" name="Rectangle 1815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3" name="Rectangle 1816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4" name="Rectangle 1817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5" name="Rectangle 1818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6" name="Rectangle 1819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7" name="Rectangle 1820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8" name="Rectangle 1821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39" name="Rectangle 1822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0" name="Rectangle 1823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1" name="Rectangle 1824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2" name="Rectangle 1825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3" name="Rectangle 1826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4" name="Rectangle 1827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5" name="Rectangle 1828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6" name="Rectangle 1829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7" name="Rectangle 1830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8" name="Rectangle 1831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49" name="Rectangle 1832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0" name="Rectangle 1833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1" name="Rectangle 1834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2" name="Rectangle 1835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3" name="Rectangle 1836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4" name="Rectangle 1837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5" name="Rectangle 1838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6" name="Rectangle 1839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7" name="Rectangle 1840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8" name="Rectangle 1841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59" name="Rectangle 1842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0" name="Rectangle 1843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1" name="Rectangle 1844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2" name="Rectangle 1845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3" name="Rectangle 1846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4" name="Rectangle 1847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5" name="Rectangle 1848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6" name="Rectangle 1849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7" name="Rectangle 1850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8" name="Rectangle 1851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69" name="Rectangle 1852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0" name="Rectangle 1853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1" name="Rectangle 1854"/>
              <p:cNvSpPr>
                <a:spLocks noChangeArrowheads="1"/>
              </p:cNvSpPr>
              <p:nvPr/>
            </p:nvSpPr>
            <p:spPr bwMode="auto">
              <a:xfrm>
                <a:off x="1372" y="191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2" name="Rectangle 1855"/>
              <p:cNvSpPr>
                <a:spLocks noChangeArrowheads="1"/>
              </p:cNvSpPr>
              <p:nvPr/>
            </p:nvSpPr>
            <p:spPr bwMode="auto">
              <a:xfrm>
                <a:off x="1372" y="1916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3" name="Rectangle 1856"/>
              <p:cNvSpPr>
                <a:spLocks noChangeArrowheads="1"/>
              </p:cNvSpPr>
              <p:nvPr/>
            </p:nvSpPr>
            <p:spPr bwMode="auto">
              <a:xfrm>
                <a:off x="1372" y="190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4" name="Rectangle 1857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5" name="Rectangle 1858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6" name="Rectangle 1859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7" name="Rectangle 1860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8" name="Rectangle 1861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79" name="Rectangle 1862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0" name="Rectangle 1863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1" name="Rectangle 1864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2" name="Rectangle 1865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3" name="Rectangle 1866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4" name="Rectangle 1867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5" name="Rectangle 1868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6" name="Rectangle 1869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7" name="Rectangle 1870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8" name="Rectangle 1871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989" name="Rectangle 1872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6" name="Group 1873"/>
            <p:cNvGrpSpPr>
              <a:grpSpLocks/>
            </p:cNvGrpSpPr>
            <p:nvPr/>
          </p:nvGrpSpPr>
          <p:grpSpPr bwMode="auto">
            <a:xfrm>
              <a:off x="4150" y="1802"/>
              <a:ext cx="428" cy="252"/>
              <a:chOff x="1372" y="1909"/>
              <a:chExt cx="428" cy="252"/>
            </a:xfrm>
          </p:grpSpPr>
          <p:sp>
            <p:nvSpPr>
              <p:cNvPr id="133590" name="Rectangle 1874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1" name="Rectangle 1875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2" name="Rectangle 1876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3" name="Rectangle 1877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4" name="Rectangle 1878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5" name="Rectangle 1879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6" name="Rectangle 1880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7" name="Rectangle 1881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8" name="Rectangle 1882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99" name="Rectangle 1883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0" name="Rectangle 1884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1" name="Rectangle 1885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2" name="Rectangle 1886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3" name="Rectangle 1887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4" name="Rectangle 1888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5" name="Rectangle 1889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6" name="Rectangle 1890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7" name="Rectangle 1891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8" name="Rectangle 1892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09" name="Rectangle 1893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0" name="Rectangle 1894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1" name="Rectangle 1895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2" name="Rectangle 1896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3" name="Rectangle 1897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4" name="Rectangle 1898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5" name="Rectangle 1899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6" name="Rectangle 1900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7" name="Rectangle 1901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8" name="Rectangle 1902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19" name="Rectangle 1903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0" name="Rectangle 1904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1" name="Rectangle 1905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2" name="Rectangle 1906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3" name="Rectangle 1907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4" name="Rectangle 1908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5" name="Rectangle 1909"/>
              <p:cNvSpPr>
                <a:spLocks noChangeArrowheads="1"/>
              </p:cNvSpPr>
              <p:nvPr/>
            </p:nvSpPr>
            <p:spPr bwMode="auto">
              <a:xfrm>
                <a:off x="1372" y="1909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6" name="Rectangle 1910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7" name="Rectangle 1911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8" name="Rectangle 1912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29" name="Rectangle 1913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0" name="Rectangle 1914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1" name="Rectangle 1915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2" name="Rectangle 1916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3" name="Rectangle 1917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4" name="Rectangle 1918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5" name="Rectangle 1919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6" name="Rectangle 1920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7" name="Rectangle 1921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8" name="Rectangle 1922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39" name="Rectangle 1923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0" name="Rectangle 1924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1" name="Rectangle 1925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2" name="Rectangle 1926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3" name="Rectangle 1927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4" name="Rectangle 1928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5" name="Rectangle 1929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6" name="Rectangle 1930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7" name="Rectangle 1931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8" name="Rectangle 1932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49" name="Rectangle 1933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0" name="Rectangle 1934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1" name="Rectangle 1935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2" name="Rectangle 1936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3" name="Rectangle 1937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4" name="Rectangle 1938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5" name="Rectangle 1939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6" name="Rectangle 1940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7" name="Rectangle 1941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8" name="Rectangle 1942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59" name="Rectangle 1943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0" name="Rectangle 1944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1" name="Rectangle 1945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2" name="Rectangle 1946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3" name="Rectangle 1947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4" name="Rectangle 1948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5" name="Rectangle 1949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6" name="Rectangle 1950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7" name="Rectangle 1951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8" name="Rectangle 1952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69" name="Rectangle 1953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0" name="Rectangle 1954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1" name="Rectangle 1955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2" name="Rectangle 1956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3" name="Rectangle 1957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4" name="Rectangle 1958"/>
              <p:cNvSpPr>
                <a:spLocks noChangeArrowheads="1"/>
              </p:cNvSpPr>
              <p:nvPr/>
            </p:nvSpPr>
            <p:spPr bwMode="auto">
              <a:xfrm>
                <a:off x="1372" y="204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5" name="Rectangle 1959"/>
              <p:cNvSpPr>
                <a:spLocks noChangeArrowheads="1"/>
              </p:cNvSpPr>
              <p:nvPr/>
            </p:nvSpPr>
            <p:spPr bwMode="auto">
              <a:xfrm>
                <a:off x="1372" y="204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6" name="Rectangle 1960"/>
              <p:cNvSpPr>
                <a:spLocks noChangeArrowheads="1"/>
              </p:cNvSpPr>
              <p:nvPr/>
            </p:nvSpPr>
            <p:spPr bwMode="auto">
              <a:xfrm>
                <a:off x="1372" y="204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7" name="Rectangle 1961"/>
              <p:cNvSpPr>
                <a:spLocks noChangeArrowheads="1"/>
              </p:cNvSpPr>
              <p:nvPr/>
            </p:nvSpPr>
            <p:spPr bwMode="auto">
              <a:xfrm>
                <a:off x="1372" y="203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8" name="Rectangle 1962"/>
              <p:cNvSpPr>
                <a:spLocks noChangeArrowheads="1"/>
              </p:cNvSpPr>
              <p:nvPr/>
            </p:nvSpPr>
            <p:spPr bwMode="auto">
              <a:xfrm>
                <a:off x="1372" y="203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79" name="Rectangle 1963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0" name="Rectangle 1964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1" name="Rectangle 1965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2" name="Rectangle 1966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3" name="Rectangle 1967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4" name="Rectangle 1968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5" name="Rectangle 1969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6" name="Rectangle 1970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7" name="Rectangle 1971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8" name="Rectangle 1972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89" name="Rectangle 1973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0" name="Rectangle 1974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1" name="Rectangle 1975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2" name="Rectangle 1976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3" name="Rectangle 1977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4" name="Rectangle 1978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5" name="Rectangle 1979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6" name="Rectangle 1980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7" name="Rectangle 1981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8" name="Rectangle 1982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699" name="Rectangle 1983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0" name="Rectangle 1984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1" name="Rectangle 1985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2" name="Rectangle 1986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3" name="Rectangle 1987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4" name="Rectangle 1988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5" name="Rectangle 1989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6" name="Rectangle 1990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7" name="Rectangle 1991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8" name="Rectangle 1992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09" name="Rectangle 1993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0" name="Rectangle 1994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1" name="Rectangle 1995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2" name="Rectangle 1996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3" name="Rectangle 1997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4" name="Rectangle 1998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5" name="Rectangle 1999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6" name="Rectangle 2000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7" name="Rectangle 2001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8" name="Rectangle 2002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19" name="Rectangle 2003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0" name="Rectangle 2004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1" name="Rectangle 2005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2" name="Rectangle 2006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3" name="Rectangle 2007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4" name="Rectangle 2008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5" name="Rectangle 2009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6" name="Rectangle 2010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7" name="Rectangle 2011"/>
              <p:cNvSpPr>
                <a:spLocks noChangeArrowheads="1"/>
              </p:cNvSpPr>
              <p:nvPr/>
            </p:nvSpPr>
            <p:spPr bwMode="auto">
              <a:xfrm>
                <a:off x="1372" y="203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8" name="Rectangle 2012"/>
              <p:cNvSpPr>
                <a:spLocks noChangeArrowheads="1"/>
              </p:cNvSpPr>
              <p:nvPr/>
            </p:nvSpPr>
            <p:spPr bwMode="auto">
              <a:xfrm>
                <a:off x="1372" y="203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29" name="Rectangle 2013"/>
              <p:cNvSpPr>
                <a:spLocks noChangeArrowheads="1"/>
              </p:cNvSpPr>
              <p:nvPr/>
            </p:nvSpPr>
            <p:spPr bwMode="auto">
              <a:xfrm>
                <a:off x="1372" y="203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0" name="Rectangle 2014"/>
              <p:cNvSpPr>
                <a:spLocks noChangeArrowheads="1"/>
              </p:cNvSpPr>
              <p:nvPr/>
            </p:nvSpPr>
            <p:spPr bwMode="auto">
              <a:xfrm>
                <a:off x="1372" y="2032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1" name="Rectangle 2015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2" name="Rectangle 2016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3" name="Rectangle 2017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4" name="Rectangle 2018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5" name="Rectangle 2019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6" name="Rectangle 2020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7" name="Rectangle 2021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8" name="Rectangle 2022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39" name="Rectangle 2023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0" name="Rectangle 2024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1" name="Rectangle 2025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2" name="Rectangle 2026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3" name="Rectangle 2027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4" name="Rectangle 2028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5" name="Rectangle 2029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6" name="Rectangle 2030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7" name="Rectangle 2031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8" name="Rectangle 2032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49" name="Rectangle 2033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0" name="Rectangle 2034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1" name="Rectangle 2035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2" name="Rectangle 2036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3" name="Rectangle 2037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4" name="Rectangle 2038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5" name="Rectangle 2039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6" name="Rectangle 2040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7" name="Rectangle 2041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8" name="Rectangle 2042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59" name="Rectangle 2043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0" name="Rectangle 2044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1" name="Rectangle 2045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2" name="Rectangle 2046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3" name="Rectangle 2047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4" name="Rectangle 2048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5" name="Rectangle 2049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6" name="Rectangle 2050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7" name="Rectangle 2051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8" name="Rectangle 2052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69" name="Rectangle 2053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0" name="Rectangle 2054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1" name="Rectangle 2055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2" name="Rectangle 2056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3" name="Rectangle 2057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4" name="Rectangle 2058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5" name="Rectangle 2059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6" name="Rectangle 2060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7" name="Rectangle 2061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8" name="Rectangle 2062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79" name="Rectangle 2063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0" name="Rectangle 2064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1" name="Rectangle 2065"/>
              <p:cNvSpPr>
                <a:spLocks noChangeArrowheads="1"/>
              </p:cNvSpPr>
              <p:nvPr/>
            </p:nvSpPr>
            <p:spPr bwMode="auto">
              <a:xfrm>
                <a:off x="1372" y="215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2" name="Rectangle 2066"/>
              <p:cNvSpPr>
                <a:spLocks noChangeArrowheads="1"/>
              </p:cNvSpPr>
              <p:nvPr/>
            </p:nvSpPr>
            <p:spPr bwMode="auto">
              <a:xfrm>
                <a:off x="1372" y="2152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3" name="Rectangle 2067"/>
              <p:cNvSpPr>
                <a:spLocks noChangeArrowheads="1"/>
              </p:cNvSpPr>
              <p:nvPr/>
            </p:nvSpPr>
            <p:spPr bwMode="auto">
              <a:xfrm>
                <a:off x="1372" y="214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4" name="Rectangle 2068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5" name="Rectangle 2069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6" name="Rectangle 2070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7" name="Rectangle 2071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8" name="Rectangle 2072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789" name="Rectangle 2073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7" name="Group 2074"/>
            <p:cNvGrpSpPr>
              <a:grpSpLocks/>
            </p:cNvGrpSpPr>
            <p:nvPr/>
          </p:nvGrpSpPr>
          <p:grpSpPr bwMode="auto">
            <a:xfrm>
              <a:off x="4150" y="1991"/>
              <a:ext cx="428" cy="176"/>
              <a:chOff x="1372" y="2098"/>
              <a:chExt cx="428" cy="176"/>
            </a:xfrm>
          </p:grpSpPr>
          <p:sp>
            <p:nvSpPr>
              <p:cNvPr id="133390" name="Rectangle 2075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1" name="Rectangle 2076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2" name="Rectangle 2077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3" name="Rectangle 2078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4" name="Rectangle 2079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5" name="Rectangle 2080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6" name="Rectangle 2081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7" name="Rectangle 2082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8" name="Rectangle 2083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99" name="Rectangle 2084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0" name="Rectangle 2085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1" name="Rectangle 2086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2" name="Rectangle 2087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3" name="Rectangle 2088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4" name="Rectangle 2089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5" name="Rectangle 2090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6" name="Rectangle 2091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7" name="Rectangle 2092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8" name="Rectangle 2093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09" name="Rectangle 2094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0" name="Rectangle 2095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1" name="Rectangle 2096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2" name="Rectangle 2097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3" name="Rectangle 2098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4" name="Rectangle 2099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5" name="Rectangle 2100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6" name="Rectangle 2101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7" name="Rectangle 2102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8" name="Rectangle 2103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19" name="Rectangle 2104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0" name="Rectangle 2105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1" name="Rectangle 2106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2" name="Rectangle 2107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3" name="Rectangle 2108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4" name="Rectangle 2109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5" name="Rectangle 2110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6" name="Rectangle 2111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7" name="Rectangle 2112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8" name="Rectangle 2113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29" name="Rectangle 2114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0" name="Rectangle 2115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1" name="Rectangle 2116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2" name="Rectangle 2117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3" name="Rectangle 2118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4" name="Rectangle 2119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5" name="Rectangle 2120"/>
              <p:cNvSpPr>
                <a:spLocks noChangeArrowheads="1"/>
              </p:cNvSpPr>
              <p:nvPr/>
            </p:nvSpPr>
            <p:spPr bwMode="auto">
              <a:xfrm>
                <a:off x="1372" y="2145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6" name="Rectangle 2121"/>
              <p:cNvSpPr>
                <a:spLocks noChangeArrowheads="1"/>
              </p:cNvSpPr>
              <p:nvPr/>
            </p:nvSpPr>
            <p:spPr bwMode="auto">
              <a:xfrm>
                <a:off x="1372" y="2272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7" name="Rectangle 2122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8" name="Rectangle 2123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39" name="Rectangle 2124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0" name="Rectangle 2125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1" name="Rectangle 2126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2" name="Rectangle 2127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3" name="Rectangle 2128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4" name="Rectangle 2129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5" name="Rectangle 2130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6" name="Rectangle 2131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7" name="Rectangle 2132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8" name="Rectangle 2133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49" name="Rectangle 2134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0" name="Rectangle 2135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1" name="Rectangle 2136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2" name="Rectangle 2137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3" name="Rectangle 2138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4" name="Rectangle 2139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5" name="Rectangle 2140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6" name="Rectangle 2141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7" name="Rectangle 2142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8" name="Rectangle 2143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59" name="Rectangle 2144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0" name="Rectangle 2145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1" name="Rectangle 2146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2" name="Rectangle 2147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3" name="Rectangle 2148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4" name="Rectangle 2149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5" name="Rectangle 2150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6" name="Rectangle 2151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7" name="Rectangle 2152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8" name="Rectangle 2153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69" name="Rectangle 2154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0" name="Rectangle 2155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1" name="Rectangle 2156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2" name="Rectangle 2157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3" name="Rectangle 2158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4" name="Rectangle 2159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5" name="Rectangle 2160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6" name="Rectangle 2161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7" name="Rectangle 2162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8" name="Rectangle 2163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79" name="Rectangle 2164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0" name="Rectangle 2165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1" name="Rectangle 2166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2" name="Rectangle 2167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3" name="Rectangle 2168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4" name="Rectangle 2169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5" name="Rectangle 2170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6" name="Rectangle 2171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7" name="Rectangle 2172"/>
              <p:cNvSpPr>
                <a:spLocks noChangeArrowheads="1"/>
              </p:cNvSpPr>
              <p:nvPr/>
            </p:nvSpPr>
            <p:spPr bwMode="auto">
              <a:xfrm>
                <a:off x="1372" y="2265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8" name="Rectangle 2173"/>
              <p:cNvSpPr>
                <a:spLocks noChangeArrowheads="1"/>
              </p:cNvSpPr>
              <p:nvPr/>
            </p:nvSpPr>
            <p:spPr bwMode="auto">
              <a:xfrm>
                <a:off x="1372" y="2258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89" name="Rectangle 2174"/>
              <p:cNvSpPr>
                <a:spLocks noChangeArrowheads="1"/>
              </p:cNvSpPr>
              <p:nvPr/>
            </p:nvSpPr>
            <p:spPr bwMode="auto">
              <a:xfrm>
                <a:off x="1372" y="226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0" name="Rectangle 2175"/>
              <p:cNvSpPr>
                <a:spLocks noChangeArrowheads="1"/>
              </p:cNvSpPr>
              <p:nvPr/>
            </p:nvSpPr>
            <p:spPr bwMode="auto">
              <a:xfrm>
                <a:off x="1372" y="226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1" name="Rectangle 2176"/>
              <p:cNvSpPr>
                <a:spLocks noChangeArrowheads="1"/>
              </p:cNvSpPr>
              <p:nvPr/>
            </p:nvSpPr>
            <p:spPr bwMode="auto">
              <a:xfrm>
                <a:off x="1372" y="226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2" name="Rectangle 2177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3" name="Rectangle 2178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4" name="Rectangle 2179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5" name="Rectangle 2180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6" name="Rectangle 2181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7" name="Rectangle 2182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8" name="Rectangle 2183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499" name="Rectangle 2184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0" name="Rectangle 2185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1" name="Rectangle 2186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2" name="Rectangle 2187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3" name="Rectangle 2188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4" name="Rectangle 2189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5" name="Rectangle 2190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6" name="Rectangle 2191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7" name="Rectangle 2192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8" name="Rectangle 2193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09" name="Rectangle 2194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0" name="Rectangle 2195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1" name="Rectangle 2196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2" name="Rectangle 2197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3" name="Rectangle 2198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4" name="Rectangle 2199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5" name="Rectangle 2200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6" name="Rectangle 2201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7" name="Rectangle 2202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8" name="Rectangle 2203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19" name="Rectangle 2204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0" name="Rectangle 2205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1" name="Rectangle 2206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2" name="Rectangle 2207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3" name="Rectangle 2208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4" name="Rectangle 2209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5" name="Rectangle 2210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6" name="Rectangle 2211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7" name="Rectangle 2212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8" name="Rectangle 2213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29" name="Rectangle 2214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0" name="Rectangle 2215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1" name="Rectangle 2216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2" name="Rectangle 2217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3" name="Rectangle 2218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4" name="Rectangle 2219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5" name="Rectangle 2220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6" name="Rectangle 2221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7" name="Rectangle 2222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8" name="Rectangle 2223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39" name="Rectangle 2224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0" name="Rectangle 2225"/>
              <p:cNvSpPr>
                <a:spLocks noChangeArrowheads="1"/>
              </p:cNvSpPr>
              <p:nvPr/>
            </p:nvSpPr>
            <p:spPr bwMode="auto">
              <a:xfrm>
                <a:off x="1372" y="2258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1" name="Rectangle 2226"/>
              <p:cNvSpPr>
                <a:spLocks noChangeArrowheads="1"/>
              </p:cNvSpPr>
              <p:nvPr/>
            </p:nvSpPr>
            <p:spPr bwMode="auto">
              <a:xfrm>
                <a:off x="1372" y="2102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2" name="Rectangle 2227"/>
              <p:cNvSpPr>
                <a:spLocks noChangeArrowheads="1"/>
              </p:cNvSpPr>
              <p:nvPr/>
            </p:nvSpPr>
            <p:spPr bwMode="auto">
              <a:xfrm>
                <a:off x="1372" y="210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3" name="Rectangle 2228"/>
              <p:cNvSpPr>
                <a:spLocks noChangeArrowheads="1"/>
              </p:cNvSpPr>
              <p:nvPr/>
            </p:nvSpPr>
            <p:spPr bwMode="auto">
              <a:xfrm>
                <a:off x="1372" y="210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4" name="Rectangle 2229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5" name="Rectangle 2230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6" name="Rectangle 2231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7" name="Rectangle 2232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8" name="Rectangle 2233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49" name="Rectangle 2234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0" name="Rectangle 2235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1" name="Rectangle 2236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2" name="Rectangle 2237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3" name="Rectangle 2238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4" name="Rectangle 2239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5" name="Rectangle 2240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6" name="Rectangle 2241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7" name="Rectangle 2242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8" name="Rectangle 2243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59" name="Rectangle 2244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0" name="Rectangle 2245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1" name="Rectangle 2246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2" name="Rectangle 2247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3" name="Rectangle 2248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4" name="Rectangle 2249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5" name="Rectangle 2250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6" name="Rectangle 2251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7" name="Rectangle 2252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8" name="Rectangle 2253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69" name="Rectangle 2254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0" name="Rectangle 2255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1" name="Rectangle 2256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2" name="Rectangle 2257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3" name="Rectangle 2258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4" name="Rectangle 2259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5" name="Rectangle 2260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6" name="Rectangle 2261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7" name="Rectangle 2262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8" name="Rectangle 2263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79" name="Rectangle 2264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0" name="Rectangle 2265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1" name="Rectangle 2266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2" name="Rectangle 2267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3" name="Rectangle 2268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4" name="Rectangle 2269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5" name="Rectangle 2270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6" name="Rectangle 2271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7" name="Rectangle 2272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8" name="Rectangle 2273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589" name="Rectangle 2274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8" name="Group 2275"/>
            <p:cNvGrpSpPr>
              <a:grpSpLocks/>
            </p:cNvGrpSpPr>
            <p:nvPr/>
          </p:nvGrpSpPr>
          <p:grpSpPr bwMode="auto">
            <a:xfrm>
              <a:off x="4150" y="1981"/>
              <a:ext cx="428" cy="243"/>
              <a:chOff x="1372" y="2088"/>
              <a:chExt cx="428" cy="243"/>
            </a:xfrm>
          </p:grpSpPr>
          <p:sp>
            <p:nvSpPr>
              <p:cNvPr id="133190" name="Rectangle 2276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1" name="Rectangle 2277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2" name="Rectangle 2278"/>
              <p:cNvSpPr>
                <a:spLocks noChangeArrowheads="1"/>
              </p:cNvSpPr>
              <p:nvPr/>
            </p:nvSpPr>
            <p:spPr bwMode="auto">
              <a:xfrm>
                <a:off x="1372" y="2096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3" name="Rectangle 2279"/>
              <p:cNvSpPr>
                <a:spLocks noChangeArrowheads="1"/>
              </p:cNvSpPr>
              <p:nvPr/>
            </p:nvSpPr>
            <p:spPr bwMode="auto">
              <a:xfrm>
                <a:off x="1372" y="2088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4" name="Rectangle 2280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5" name="Rectangle 2281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6" name="Rectangle 2282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7" name="Rectangle 2283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8" name="Rectangle 2284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99" name="Rectangle 2285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0" name="Rectangle 2286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1" name="Rectangle 2287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2" name="Rectangle 2288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3" name="Rectangle 2289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4" name="Rectangle 2290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5" name="Rectangle 2291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6" name="Rectangle 2292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7" name="Rectangle 2293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8" name="Rectangle 2294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09" name="Rectangle 2295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0" name="Rectangle 2296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1" name="Rectangle 2297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2" name="Rectangle 2298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3" name="Rectangle 2299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4" name="Rectangle 2300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5" name="Rectangle 2301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6" name="Rectangle 2302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7" name="Rectangle 2303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8" name="Rectangle 2304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19" name="Rectangle 2305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0" name="Rectangle 2306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1" name="Rectangle 2307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2" name="Rectangle 2308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3" name="Rectangle 2309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4" name="Rectangle 2310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5" name="Rectangle 2311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6" name="Rectangle 2312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7" name="Rectangle 2313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8" name="Rectangle 2314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29" name="Rectangle 2315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0" name="Rectangle 2316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1" name="Rectangle 2317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2" name="Rectangle 2318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3" name="Rectangle 2319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4" name="Rectangle 2320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5" name="Rectangle 2321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6" name="Rectangle 2322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7" name="Rectangle 2323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8" name="Rectangle 2324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39" name="Rectangle 2325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0" name="Rectangle 2326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1" name="Rectangle 2327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2" name="Rectangle 2328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3" name="Rectangle 2329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4" name="Rectangle 2330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5" name="Rectangle 2331"/>
              <p:cNvSpPr>
                <a:spLocks noChangeArrowheads="1"/>
              </p:cNvSpPr>
              <p:nvPr/>
            </p:nvSpPr>
            <p:spPr bwMode="auto">
              <a:xfrm>
                <a:off x="1372" y="2088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6" name="Rectangle 2332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7" name="Rectangle 2333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8" name="Rectangle 2334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49" name="Rectangle 2335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0" name="Rectangle 2336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1" name="Rectangle 2337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2" name="Rectangle 2338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3" name="Rectangle 2339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4" name="Rectangle 2340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5" name="Rectangle 2341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6" name="Rectangle 2342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7" name="Rectangle 2343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8" name="Rectangle 2344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59" name="Rectangle 2345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0" name="Rectangle 2346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1" name="Rectangle 2347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2" name="Rectangle 2348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3" name="Rectangle 2349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4" name="Rectangle 2350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5" name="Rectangle 2351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6" name="Rectangle 2352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7" name="Rectangle 2353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8" name="Rectangle 2354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69" name="Rectangle 2355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0" name="Rectangle 2356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1" name="Rectangle 2357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2" name="Rectangle 2358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3" name="Rectangle 2359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4" name="Rectangle 2360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5" name="Rectangle 2361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6" name="Rectangle 2362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7" name="Rectangle 2363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8" name="Rectangle 2364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79" name="Rectangle 2365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0" name="Rectangle 2366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1" name="Rectangle 2367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2" name="Rectangle 2368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3" name="Rectangle 2369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4" name="Rectangle 2370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5" name="Rectangle 2371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6" name="Rectangle 2372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7" name="Rectangle 2373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8" name="Rectangle 2374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89" name="Rectangle 2375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0" name="Rectangle 2376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1" name="Rectangle 2377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2" name="Rectangle 2378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3" name="Rectangle 2379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4" name="Rectangle 2380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5" name="Rectangle 2381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6" name="Rectangle 2382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7" name="Rectangle 2383"/>
              <p:cNvSpPr>
                <a:spLocks noChangeArrowheads="1"/>
              </p:cNvSpPr>
              <p:nvPr/>
            </p:nvSpPr>
            <p:spPr bwMode="auto">
              <a:xfrm>
                <a:off x="1372" y="220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8" name="Rectangle 2384"/>
              <p:cNvSpPr>
                <a:spLocks noChangeArrowheads="1"/>
              </p:cNvSpPr>
              <p:nvPr/>
            </p:nvSpPr>
            <p:spPr bwMode="auto">
              <a:xfrm>
                <a:off x="1372" y="2201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299" name="Rectangle 2385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0" name="Rectangle 2386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1" name="Rectangle 2387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2" name="Rectangle 2388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3" name="Rectangle 2389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4" name="Rectangle 2390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5" name="Rectangle 2391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6" name="Rectangle 2392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7" name="Rectangle 2393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8" name="Rectangle 2394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09" name="Rectangle 2395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0" name="Rectangle 2396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1" name="Rectangle 2397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2" name="Rectangle 2398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3" name="Rectangle 2399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4" name="Rectangle 2400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5" name="Rectangle 2401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6" name="Rectangle 2402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7" name="Rectangle 2403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8" name="Rectangle 2404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19" name="Rectangle 2405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0" name="Rectangle 2406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1" name="Rectangle 2407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2" name="Rectangle 2408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3" name="Rectangle 2409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4" name="Rectangle 2410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5" name="Rectangle 2411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6" name="Rectangle 2412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7" name="Rectangle 2413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8" name="Rectangle 2414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29" name="Rectangle 2415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0" name="Rectangle 2416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1" name="Rectangle 2417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2" name="Rectangle 2418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3" name="Rectangle 2419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4" name="Rectangle 2420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5" name="Rectangle 2421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6" name="Rectangle 2422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7" name="Rectangle 2423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8" name="Rectangle 2424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39" name="Rectangle 2425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0" name="Rectangle 2426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1" name="Rectangle 2427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2" name="Rectangle 2428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3" name="Rectangle 2429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4" name="Rectangle 2430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5" name="Rectangle 2431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6" name="Rectangle 2432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7" name="Rectangle 2433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8" name="Rectangle 2434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49" name="Rectangle 2435"/>
              <p:cNvSpPr>
                <a:spLocks noChangeArrowheads="1"/>
              </p:cNvSpPr>
              <p:nvPr/>
            </p:nvSpPr>
            <p:spPr bwMode="auto">
              <a:xfrm>
                <a:off x="1372" y="220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0" name="Rectangle 2436"/>
              <p:cNvSpPr>
                <a:spLocks noChangeArrowheads="1"/>
              </p:cNvSpPr>
              <p:nvPr/>
            </p:nvSpPr>
            <p:spPr bwMode="auto">
              <a:xfrm>
                <a:off x="1372" y="2201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1" name="Rectangle 2437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2" name="Rectangle 2438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3" name="Rectangle 2439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4" name="Rectangle 2440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5" name="Rectangle 2441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6" name="Rectangle 2442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7" name="Rectangle 2443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8" name="Rectangle 2444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59" name="Rectangle 2445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0" name="Rectangle 2446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1" name="Rectangle 2447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2" name="Rectangle 2448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3" name="Rectangle 2449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4" name="Rectangle 2450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5" name="Rectangle 2451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6" name="Rectangle 2452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7" name="Rectangle 2453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8" name="Rectangle 2454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69" name="Rectangle 2455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0" name="Rectangle 2456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1" name="Rectangle 2457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2" name="Rectangle 2458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3" name="Rectangle 2459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4" name="Rectangle 2460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5" name="Rectangle 2461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6" name="Rectangle 2462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7" name="Rectangle 2463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8" name="Rectangle 2464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79" name="Rectangle 2465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0" name="Rectangle 2466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1" name="Rectangle 2467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2" name="Rectangle 2468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3" name="Rectangle 2469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4" name="Rectangle 2470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5" name="Rectangle 2471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6" name="Rectangle 2472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7" name="Rectangle 2473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8" name="Rectangle 2474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389" name="Rectangle 2475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099" name="Group 2476"/>
            <p:cNvGrpSpPr>
              <a:grpSpLocks/>
            </p:cNvGrpSpPr>
            <p:nvPr/>
          </p:nvGrpSpPr>
          <p:grpSpPr bwMode="auto">
            <a:xfrm>
              <a:off x="4150" y="1592"/>
              <a:ext cx="428" cy="632"/>
              <a:chOff x="1372" y="1699"/>
              <a:chExt cx="428" cy="632"/>
            </a:xfrm>
          </p:grpSpPr>
          <p:sp>
            <p:nvSpPr>
              <p:cNvPr id="132990" name="Rectangle 2477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1" name="Rectangle 2478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2" name="Rectangle 2479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3" name="Rectangle 2480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4" name="Rectangle 2481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5" name="Rectangle 2482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6" name="Rectangle 2483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7" name="Rectangle 2484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8" name="Rectangle 2485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999" name="Rectangle 2486"/>
              <p:cNvSpPr>
                <a:spLocks noChangeArrowheads="1"/>
              </p:cNvSpPr>
              <p:nvPr/>
            </p:nvSpPr>
            <p:spPr bwMode="auto">
              <a:xfrm>
                <a:off x="1372" y="232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0" name="Rectangle 2487"/>
              <p:cNvSpPr>
                <a:spLocks noChangeArrowheads="1"/>
              </p:cNvSpPr>
              <p:nvPr/>
            </p:nvSpPr>
            <p:spPr bwMode="auto">
              <a:xfrm>
                <a:off x="1372" y="232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1" name="Rectangle 2488"/>
              <p:cNvSpPr>
                <a:spLocks noChangeArrowheads="1"/>
              </p:cNvSpPr>
              <p:nvPr/>
            </p:nvSpPr>
            <p:spPr bwMode="auto">
              <a:xfrm>
                <a:off x="1372" y="232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2" name="Rectangle 2489"/>
              <p:cNvSpPr>
                <a:spLocks noChangeArrowheads="1"/>
              </p:cNvSpPr>
              <p:nvPr/>
            </p:nvSpPr>
            <p:spPr bwMode="auto">
              <a:xfrm>
                <a:off x="1372" y="2322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3" name="Rectangle 2490"/>
              <p:cNvSpPr>
                <a:spLocks noChangeArrowheads="1"/>
              </p:cNvSpPr>
              <p:nvPr/>
            </p:nvSpPr>
            <p:spPr bwMode="auto">
              <a:xfrm>
                <a:off x="1372" y="231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4" name="Rectangle 2491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5" name="Rectangle 2492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6" name="Rectangle 2493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7" name="Rectangle 2494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8" name="Rectangle 2495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09" name="Rectangle 2496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0" name="Rectangle 2497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1" name="Rectangle 2498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2" name="Rectangle 2499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3" name="Rectangle 2500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4" name="Rectangle 2501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5" name="Rectangle 2502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6" name="Rectangle 2503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7" name="Rectangle 2504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8" name="Rectangle 2505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19" name="Rectangle 2506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0" name="Rectangle 2507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1" name="Rectangle 2508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2" name="Rectangle 2509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3" name="Rectangle 2510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4" name="Rectangle 2511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5" name="Rectangle 2512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6" name="Rectangle 2513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7" name="Rectangle 2514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8" name="Rectangle 2515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29" name="Rectangle 2516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0" name="Rectangle 2517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1" name="Rectangle 2518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2" name="Rectangle 2519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3" name="Rectangle 2520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4" name="Rectangle 2521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5" name="Rectangle 2522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6" name="Rectangle 2523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7" name="Rectangle 2524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8" name="Rectangle 2525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39" name="Rectangle 2526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0" name="Rectangle 2527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1" name="Rectangle 2528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2" name="Rectangle 2529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3" name="Rectangle 2530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4" name="Rectangle 2531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5" name="Rectangle 2532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6" name="Rectangle 2533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7" name="Rectangle 2534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8" name="Rectangle 2535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49" name="Rectangle 2536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0" name="Rectangle 2537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1" name="Rectangle 2538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2" name="Rectangle 2539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3" name="Rectangle 2540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4" name="Rectangle 2541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5" name="Rectangle 2542"/>
              <p:cNvSpPr>
                <a:spLocks noChangeArrowheads="1"/>
              </p:cNvSpPr>
              <p:nvPr/>
            </p:nvSpPr>
            <p:spPr bwMode="auto">
              <a:xfrm>
                <a:off x="1372" y="2315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6" name="Rectangle 2543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7" name="Rectangle 2544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8" name="Rectangle 2545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59" name="Rectangle 2546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0" name="Rectangle 2547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1" name="Rectangle 2548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2" name="Rectangle 2549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3" name="Rectangle 2550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4" name="Rectangle 2551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5" name="Rectangle 2552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6" name="Rectangle 2553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7" name="Rectangle 2554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8" name="Rectangle 2555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69" name="Rectangle 2556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0" name="Rectangle 2557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1" name="Rectangle 2558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2" name="Rectangle 2559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3" name="Rectangle 2560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4" name="Rectangle 2561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5" name="Rectangle 2562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6" name="Rectangle 2563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7" name="Rectangle 2564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8" name="Rectangle 2565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79" name="Rectangle 2566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0" name="Rectangle 2567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1" name="Rectangle 2568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2" name="Rectangle 2569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3" name="Rectangle 2570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4" name="Rectangle 2571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5" name="Rectangle 2572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6" name="Rectangle 2573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7" name="Rectangle 2574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8" name="Rectangle 2575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89" name="Rectangle 2576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0" name="Rectangle 2577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1" name="Rectangle 2578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2" name="Rectangle 2579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3" name="Rectangle 2580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4" name="Rectangle 2581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5" name="Rectangle 2582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6" name="Rectangle 2583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7" name="Rectangle 2584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8" name="Rectangle 2585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099" name="Rectangle 2586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0" name="Rectangle 2587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1" name="Rectangle 2588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2" name="Rectangle 2589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3" name="Rectangle 2590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4" name="Rectangle 2591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5" name="Rectangle 2592"/>
              <p:cNvSpPr>
                <a:spLocks noChangeArrowheads="1"/>
              </p:cNvSpPr>
              <p:nvPr/>
            </p:nvSpPr>
            <p:spPr bwMode="auto">
              <a:xfrm>
                <a:off x="1372" y="170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6" name="Rectangle 2593"/>
              <p:cNvSpPr>
                <a:spLocks noChangeArrowheads="1"/>
              </p:cNvSpPr>
              <p:nvPr/>
            </p:nvSpPr>
            <p:spPr bwMode="auto">
              <a:xfrm>
                <a:off x="1372" y="170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7" name="Rectangle 2594"/>
              <p:cNvSpPr>
                <a:spLocks noChangeArrowheads="1"/>
              </p:cNvSpPr>
              <p:nvPr/>
            </p:nvSpPr>
            <p:spPr bwMode="auto">
              <a:xfrm>
                <a:off x="1372" y="170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8" name="Rectangle 2595"/>
              <p:cNvSpPr>
                <a:spLocks noChangeArrowheads="1"/>
              </p:cNvSpPr>
              <p:nvPr/>
            </p:nvSpPr>
            <p:spPr bwMode="auto">
              <a:xfrm>
                <a:off x="1372" y="1699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09" name="Rectangle 2596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0" name="Rectangle 2597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1" name="Rectangle 2598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2" name="Rectangle 2599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3" name="Rectangle 2600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4" name="Rectangle 2601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5" name="Rectangle 2602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6" name="Rectangle 2603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7" name="Rectangle 2604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8" name="Rectangle 2605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19" name="Rectangle 2606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0" name="Rectangle 2607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1" name="Rectangle 2608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2" name="Rectangle 2609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3" name="Rectangle 2610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4" name="Rectangle 2611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5" name="Rectangle 2612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6" name="Rectangle 2613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7" name="Rectangle 2614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8" name="Rectangle 2615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29" name="Rectangle 2616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0" name="Rectangle 2617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1" name="Rectangle 2618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2" name="Rectangle 2619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3" name="Rectangle 2620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4" name="Rectangle 2621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5" name="Rectangle 2622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6" name="Rectangle 2623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7" name="Rectangle 2624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8" name="Rectangle 2625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39" name="Rectangle 2626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0" name="Rectangle 2627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1" name="Rectangle 2628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2" name="Rectangle 2629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3" name="Rectangle 2630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4" name="Rectangle 2631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5" name="Rectangle 2632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6" name="Rectangle 2633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7" name="Rectangle 2634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8" name="Rectangle 2635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49" name="Rectangle 2636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0" name="Rectangle 2637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1" name="Rectangle 2638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2" name="Rectangle 2639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3" name="Rectangle 2640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4" name="Rectangle 2641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5" name="Rectangle 2642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6" name="Rectangle 2643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7" name="Rectangle 2644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8" name="Rectangle 2645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59" name="Rectangle 2646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0" name="Rectangle 2647"/>
              <p:cNvSpPr>
                <a:spLocks noChangeArrowheads="1"/>
              </p:cNvSpPr>
              <p:nvPr/>
            </p:nvSpPr>
            <p:spPr bwMode="auto">
              <a:xfrm>
                <a:off x="1372" y="1699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1" name="Rectangle 2648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2" name="Rectangle 2649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3" name="Rectangle 2650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4" name="Rectangle 2651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5" name="Rectangle 2652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6" name="Rectangle 2653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7" name="Rectangle 2654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8" name="Rectangle 2655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69" name="Rectangle 2656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0" name="Rectangle 2657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1" name="Rectangle 2658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2" name="Rectangle 2659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3" name="Rectangle 2660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4" name="Rectangle 2661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5" name="Rectangle 2662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6" name="Rectangle 2663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7" name="Rectangle 2664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8" name="Rectangle 2665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79" name="Rectangle 2666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0" name="Rectangle 2667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1" name="Rectangle 2668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2" name="Rectangle 2669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3" name="Rectangle 2670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4" name="Rectangle 2671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5" name="Rectangle 2672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6" name="Rectangle 2673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7" name="Rectangle 2674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8" name="Rectangle 2675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3189" name="Rectangle 2676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0" name="Group 2677"/>
            <p:cNvGrpSpPr>
              <a:grpSpLocks/>
            </p:cNvGrpSpPr>
            <p:nvPr/>
          </p:nvGrpSpPr>
          <p:grpSpPr bwMode="auto">
            <a:xfrm>
              <a:off x="4150" y="1574"/>
              <a:ext cx="428" cy="730"/>
              <a:chOff x="1372" y="1681"/>
              <a:chExt cx="428" cy="730"/>
            </a:xfrm>
          </p:grpSpPr>
          <p:sp>
            <p:nvSpPr>
              <p:cNvPr id="132790" name="Rectangle 2678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1" name="Rectangle 2679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2" name="Rectangle 2680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3" name="Rectangle 2681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4" name="Rectangle 2682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5" name="Rectangle 2683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6" name="Rectangle 2684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7" name="Rectangle 2685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8" name="Rectangle 2686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99" name="Rectangle 2687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0" name="Rectangle 2688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1" name="Rectangle 2689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2" name="Rectangle 2690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3" name="Rectangle 2691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4" name="Rectangle 2692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5" name="Rectangle 2693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6" name="Rectangle 2694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7" name="Rectangle 2695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8" name="Rectangle 2696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09" name="Rectangle 2697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0" name="Rectangle 2698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1" name="Rectangle 2699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2" name="Rectangle 2700"/>
              <p:cNvSpPr>
                <a:spLocks noChangeArrowheads="1"/>
              </p:cNvSpPr>
              <p:nvPr/>
            </p:nvSpPr>
            <p:spPr bwMode="auto">
              <a:xfrm>
                <a:off x="1372" y="1823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3" name="Rectangle 2701"/>
              <p:cNvSpPr>
                <a:spLocks noChangeArrowheads="1"/>
              </p:cNvSpPr>
              <p:nvPr/>
            </p:nvSpPr>
            <p:spPr bwMode="auto">
              <a:xfrm>
                <a:off x="1372" y="1816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4" name="Rectangle 2702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5" name="Rectangle 2703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6" name="Rectangle 2704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7" name="Rectangle 2705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8" name="Rectangle 2706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19" name="Rectangle 2707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0" name="Rectangle 2708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1" name="Rectangle 2709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2" name="Rectangle 2710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3" name="Rectangle 2711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4" name="Rectangle 2712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5" name="Rectangle 2713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6" name="Rectangle 2714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7" name="Rectangle 2715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8" name="Rectangle 2716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29" name="Rectangle 2717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0" name="Rectangle 2718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1" name="Rectangle 2719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2" name="Rectangle 2720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3" name="Rectangle 2721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4" name="Rectangle 2722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5" name="Rectangle 2723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6" name="Rectangle 2724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7" name="Rectangle 2725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8" name="Rectangle 2726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39" name="Rectangle 2727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0" name="Rectangle 2728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1" name="Rectangle 2729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2" name="Rectangle 2730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3" name="Rectangle 2731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4" name="Rectangle 2732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5" name="Rectangle 2733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6" name="Rectangle 2734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7" name="Rectangle 2735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8" name="Rectangle 2736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49" name="Rectangle 2737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0" name="Rectangle 2738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1" name="Rectangle 2739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2" name="Rectangle 2740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3" name="Rectangle 2741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4" name="Rectangle 2742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5" name="Rectangle 2743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6" name="Rectangle 2744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7" name="Rectangle 2745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8" name="Rectangle 2746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59" name="Rectangle 2747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0" name="Rectangle 2748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1" name="Rectangle 2749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2" name="Rectangle 2750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3" name="Rectangle 2751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4" name="Rectangle 2752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5" name="Rectangle 2753"/>
              <p:cNvSpPr>
                <a:spLocks noChangeArrowheads="1"/>
              </p:cNvSpPr>
              <p:nvPr/>
            </p:nvSpPr>
            <p:spPr bwMode="auto">
              <a:xfrm>
                <a:off x="1372" y="1816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866" name="Freeform 2754"/>
              <p:cNvSpPr>
                <a:spLocks/>
              </p:cNvSpPr>
              <p:nvPr/>
            </p:nvSpPr>
            <p:spPr bwMode="auto">
              <a:xfrm>
                <a:off x="1677" y="2365"/>
                <a:ext cx="59" cy="42"/>
              </a:xfrm>
              <a:custGeom>
                <a:avLst/>
                <a:gdLst>
                  <a:gd name="T0" fmla="*/ 0 w 120"/>
                  <a:gd name="T1" fmla="*/ 0 h 86"/>
                  <a:gd name="T2" fmla="*/ 0 w 120"/>
                  <a:gd name="T3" fmla="*/ 0 h 86"/>
                  <a:gd name="T4" fmla="*/ 0 w 120"/>
                  <a:gd name="T5" fmla="*/ 0 h 86"/>
                  <a:gd name="T6" fmla="*/ 0 w 120"/>
                  <a:gd name="T7" fmla="*/ 0 h 86"/>
                  <a:gd name="T8" fmla="*/ 0 w 120"/>
                  <a:gd name="T9" fmla="*/ 0 h 86"/>
                  <a:gd name="T10" fmla="*/ 0 w 120"/>
                  <a:gd name="T11" fmla="*/ 0 h 86"/>
                  <a:gd name="T12" fmla="*/ 0 w 120"/>
                  <a:gd name="T13" fmla="*/ 0 h 86"/>
                  <a:gd name="T14" fmla="*/ 0 w 120"/>
                  <a:gd name="T15" fmla="*/ 0 h 86"/>
                  <a:gd name="T16" fmla="*/ 0 w 120"/>
                  <a:gd name="T17" fmla="*/ 0 h 86"/>
                  <a:gd name="T18" fmla="*/ 0 w 120"/>
                  <a:gd name="T19" fmla="*/ 0 h 86"/>
                  <a:gd name="T20" fmla="*/ 0 w 120"/>
                  <a:gd name="T21" fmla="*/ 0 h 86"/>
                  <a:gd name="T22" fmla="*/ 0 w 120"/>
                  <a:gd name="T23" fmla="*/ 0 h 86"/>
                  <a:gd name="T24" fmla="*/ 0 w 120"/>
                  <a:gd name="T25" fmla="*/ 0 h 86"/>
                  <a:gd name="T26" fmla="*/ 0 w 120"/>
                  <a:gd name="T27" fmla="*/ 0 h 86"/>
                  <a:gd name="T28" fmla="*/ 0 w 120"/>
                  <a:gd name="T29" fmla="*/ 0 h 86"/>
                  <a:gd name="T30" fmla="*/ 0 w 120"/>
                  <a:gd name="T31" fmla="*/ 0 h 86"/>
                  <a:gd name="T32" fmla="*/ 0 w 120"/>
                  <a:gd name="T33" fmla="*/ 0 h 86"/>
                  <a:gd name="T34" fmla="*/ 0 w 120"/>
                  <a:gd name="T35" fmla="*/ 0 h 86"/>
                  <a:gd name="T36" fmla="*/ 0 w 120"/>
                  <a:gd name="T37" fmla="*/ 0 h 86"/>
                  <a:gd name="T38" fmla="*/ 0 w 120"/>
                  <a:gd name="T39" fmla="*/ 0 h 86"/>
                  <a:gd name="T40" fmla="*/ 0 w 120"/>
                  <a:gd name="T41" fmla="*/ 0 h 86"/>
                  <a:gd name="T42" fmla="*/ 0 w 120"/>
                  <a:gd name="T43" fmla="*/ 0 h 86"/>
                  <a:gd name="T44" fmla="*/ 0 w 120"/>
                  <a:gd name="T45" fmla="*/ 0 h 86"/>
                  <a:gd name="T46" fmla="*/ 0 w 120"/>
                  <a:gd name="T47" fmla="*/ 0 h 86"/>
                  <a:gd name="T48" fmla="*/ 0 w 120"/>
                  <a:gd name="T49" fmla="*/ 0 h 86"/>
                  <a:gd name="T50" fmla="*/ 0 w 120"/>
                  <a:gd name="T51" fmla="*/ 0 h 86"/>
                  <a:gd name="T52" fmla="*/ 0 w 120"/>
                  <a:gd name="T53" fmla="*/ 0 h 86"/>
                  <a:gd name="T54" fmla="*/ 0 w 120"/>
                  <a:gd name="T55" fmla="*/ 0 h 86"/>
                  <a:gd name="T56" fmla="*/ 0 w 120"/>
                  <a:gd name="T57" fmla="*/ 0 h 86"/>
                  <a:gd name="T58" fmla="*/ 0 w 120"/>
                  <a:gd name="T59" fmla="*/ 0 h 86"/>
                  <a:gd name="T60" fmla="*/ 0 w 120"/>
                  <a:gd name="T61" fmla="*/ 0 h 86"/>
                  <a:gd name="T62" fmla="*/ 0 w 120"/>
                  <a:gd name="T63" fmla="*/ 0 h 86"/>
                  <a:gd name="T64" fmla="*/ 0 w 120"/>
                  <a:gd name="T65" fmla="*/ 0 h 86"/>
                  <a:gd name="T66" fmla="*/ 0 w 120"/>
                  <a:gd name="T67" fmla="*/ 0 h 8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86">
                    <a:moveTo>
                      <a:pt x="17" y="0"/>
                    </a:move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3"/>
                    </a:lnTo>
                    <a:lnTo>
                      <a:pt x="113" y="3"/>
                    </a:lnTo>
                    <a:lnTo>
                      <a:pt x="115" y="5"/>
                    </a:lnTo>
                    <a:lnTo>
                      <a:pt x="116" y="7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20" y="12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71"/>
                    </a:lnTo>
                    <a:lnTo>
                      <a:pt x="120" y="73"/>
                    </a:lnTo>
                    <a:lnTo>
                      <a:pt x="120" y="74"/>
                    </a:lnTo>
                    <a:lnTo>
                      <a:pt x="118" y="76"/>
                    </a:lnTo>
                    <a:lnTo>
                      <a:pt x="118" y="78"/>
                    </a:lnTo>
                    <a:lnTo>
                      <a:pt x="116" y="79"/>
                    </a:lnTo>
                    <a:lnTo>
                      <a:pt x="115" y="79"/>
                    </a:lnTo>
                    <a:lnTo>
                      <a:pt x="115" y="81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4"/>
                    </a:lnTo>
                    <a:lnTo>
                      <a:pt x="108" y="84"/>
                    </a:lnTo>
                    <a:lnTo>
                      <a:pt x="107" y="84"/>
                    </a:lnTo>
                    <a:lnTo>
                      <a:pt x="105" y="84"/>
                    </a:lnTo>
                    <a:lnTo>
                      <a:pt x="104" y="86"/>
                    </a:lnTo>
                    <a:lnTo>
                      <a:pt x="17" y="86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8" y="83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5" y="79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695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67" name="Freeform 2755"/>
              <p:cNvSpPr>
                <a:spLocks noEditPoints="1"/>
              </p:cNvSpPr>
              <p:nvPr/>
            </p:nvSpPr>
            <p:spPr bwMode="auto">
              <a:xfrm>
                <a:off x="1673" y="2361"/>
                <a:ext cx="67" cy="50"/>
              </a:xfrm>
              <a:custGeom>
                <a:avLst/>
                <a:gdLst>
                  <a:gd name="T0" fmla="*/ 1 w 134"/>
                  <a:gd name="T1" fmla="*/ 1 h 99"/>
                  <a:gd name="T2" fmla="*/ 1 w 134"/>
                  <a:gd name="T3" fmla="*/ 1 h 99"/>
                  <a:gd name="T4" fmla="*/ 1 w 134"/>
                  <a:gd name="T5" fmla="*/ 1 h 99"/>
                  <a:gd name="T6" fmla="*/ 1 w 134"/>
                  <a:gd name="T7" fmla="*/ 1 h 99"/>
                  <a:gd name="T8" fmla="*/ 1 w 134"/>
                  <a:gd name="T9" fmla="*/ 1 h 99"/>
                  <a:gd name="T10" fmla="*/ 1 w 134"/>
                  <a:gd name="T11" fmla="*/ 1 h 99"/>
                  <a:gd name="T12" fmla="*/ 1 w 134"/>
                  <a:gd name="T13" fmla="*/ 0 h 99"/>
                  <a:gd name="T14" fmla="*/ 1 w 134"/>
                  <a:gd name="T15" fmla="*/ 1 h 99"/>
                  <a:gd name="T16" fmla="*/ 1 w 134"/>
                  <a:gd name="T17" fmla="*/ 1 h 99"/>
                  <a:gd name="T18" fmla="*/ 1 w 134"/>
                  <a:gd name="T19" fmla="*/ 1 h 99"/>
                  <a:gd name="T20" fmla="*/ 1 w 134"/>
                  <a:gd name="T21" fmla="*/ 1 h 99"/>
                  <a:gd name="T22" fmla="*/ 1 w 134"/>
                  <a:gd name="T23" fmla="*/ 1 h 99"/>
                  <a:gd name="T24" fmla="*/ 1 w 134"/>
                  <a:gd name="T25" fmla="*/ 1 h 99"/>
                  <a:gd name="T26" fmla="*/ 1 w 134"/>
                  <a:gd name="T27" fmla="*/ 1 h 99"/>
                  <a:gd name="T28" fmla="*/ 1 w 134"/>
                  <a:gd name="T29" fmla="*/ 1 h 99"/>
                  <a:gd name="T30" fmla="*/ 1 w 134"/>
                  <a:gd name="T31" fmla="*/ 1 h 99"/>
                  <a:gd name="T32" fmla="*/ 1 w 134"/>
                  <a:gd name="T33" fmla="*/ 1 h 99"/>
                  <a:gd name="T34" fmla="*/ 1 w 134"/>
                  <a:gd name="T35" fmla="*/ 1 h 99"/>
                  <a:gd name="T36" fmla="*/ 1 w 134"/>
                  <a:gd name="T37" fmla="*/ 1 h 99"/>
                  <a:gd name="T38" fmla="*/ 1 w 134"/>
                  <a:gd name="T39" fmla="*/ 1 h 99"/>
                  <a:gd name="T40" fmla="*/ 1 w 134"/>
                  <a:gd name="T41" fmla="*/ 1 h 99"/>
                  <a:gd name="T42" fmla="*/ 1 w 134"/>
                  <a:gd name="T43" fmla="*/ 1 h 99"/>
                  <a:gd name="T44" fmla="*/ 1 w 134"/>
                  <a:gd name="T45" fmla="*/ 1 h 99"/>
                  <a:gd name="T46" fmla="*/ 1 w 134"/>
                  <a:gd name="T47" fmla="*/ 1 h 99"/>
                  <a:gd name="T48" fmla="*/ 1 w 134"/>
                  <a:gd name="T49" fmla="*/ 1 h 99"/>
                  <a:gd name="T50" fmla="*/ 1 w 134"/>
                  <a:gd name="T51" fmla="*/ 1 h 99"/>
                  <a:gd name="T52" fmla="*/ 1 w 134"/>
                  <a:gd name="T53" fmla="*/ 1 h 99"/>
                  <a:gd name="T54" fmla="*/ 1 w 134"/>
                  <a:gd name="T55" fmla="*/ 1 h 99"/>
                  <a:gd name="T56" fmla="*/ 1 w 134"/>
                  <a:gd name="T57" fmla="*/ 1 h 99"/>
                  <a:gd name="T58" fmla="*/ 1 w 134"/>
                  <a:gd name="T59" fmla="*/ 1 h 99"/>
                  <a:gd name="T60" fmla="*/ 1 w 134"/>
                  <a:gd name="T61" fmla="*/ 1 h 99"/>
                  <a:gd name="T62" fmla="*/ 1 w 134"/>
                  <a:gd name="T63" fmla="*/ 1 h 99"/>
                  <a:gd name="T64" fmla="*/ 1 w 134"/>
                  <a:gd name="T65" fmla="*/ 1 h 99"/>
                  <a:gd name="T66" fmla="*/ 1 w 134"/>
                  <a:gd name="T67" fmla="*/ 1 h 99"/>
                  <a:gd name="T68" fmla="*/ 1 w 134"/>
                  <a:gd name="T69" fmla="*/ 1 h 99"/>
                  <a:gd name="T70" fmla="*/ 1 w 134"/>
                  <a:gd name="T71" fmla="*/ 1 h 99"/>
                  <a:gd name="T72" fmla="*/ 1 w 134"/>
                  <a:gd name="T73" fmla="*/ 1 h 99"/>
                  <a:gd name="T74" fmla="*/ 1 w 134"/>
                  <a:gd name="T75" fmla="*/ 1 h 99"/>
                  <a:gd name="T76" fmla="*/ 1 w 134"/>
                  <a:gd name="T77" fmla="*/ 1 h 99"/>
                  <a:gd name="T78" fmla="*/ 1 w 134"/>
                  <a:gd name="T79" fmla="*/ 1 h 99"/>
                  <a:gd name="T80" fmla="*/ 1 w 134"/>
                  <a:gd name="T81" fmla="*/ 1 h 99"/>
                  <a:gd name="T82" fmla="*/ 0 w 134"/>
                  <a:gd name="T83" fmla="*/ 1 h 99"/>
                  <a:gd name="T84" fmla="*/ 0 w 134"/>
                  <a:gd name="T85" fmla="*/ 1 h 99"/>
                  <a:gd name="T86" fmla="*/ 1 w 134"/>
                  <a:gd name="T87" fmla="*/ 1 h 99"/>
                  <a:gd name="T88" fmla="*/ 1 w 134"/>
                  <a:gd name="T89" fmla="*/ 1 h 99"/>
                  <a:gd name="T90" fmla="*/ 1 w 134"/>
                  <a:gd name="T91" fmla="*/ 1 h 99"/>
                  <a:gd name="T92" fmla="*/ 1 w 134"/>
                  <a:gd name="T93" fmla="*/ 1 h 99"/>
                  <a:gd name="T94" fmla="*/ 1 w 134"/>
                  <a:gd name="T95" fmla="*/ 1 h 99"/>
                  <a:gd name="T96" fmla="*/ 1 w 134"/>
                  <a:gd name="T97" fmla="*/ 1 h 99"/>
                  <a:gd name="T98" fmla="*/ 1 w 134"/>
                  <a:gd name="T99" fmla="*/ 1 h 99"/>
                  <a:gd name="T100" fmla="*/ 0 w 134"/>
                  <a:gd name="T101" fmla="*/ 1 h 99"/>
                  <a:gd name="T102" fmla="*/ 0 w 134"/>
                  <a:gd name="T103" fmla="*/ 1 h 99"/>
                  <a:gd name="T104" fmla="*/ 1 w 134"/>
                  <a:gd name="T105" fmla="*/ 1 h 99"/>
                  <a:gd name="T106" fmla="*/ 1 w 134"/>
                  <a:gd name="T107" fmla="*/ 1 h 99"/>
                  <a:gd name="T108" fmla="*/ 1 w 134"/>
                  <a:gd name="T109" fmla="*/ 1 h 99"/>
                  <a:gd name="T110" fmla="*/ 1 w 134"/>
                  <a:gd name="T111" fmla="*/ 1 h 99"/>
                  <a:gd name="T112" fmla="*/ 1 w 134"/>
                  <a:gd name="T113" fmla="*/ 0 h 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4" h="99">
                    <a:moveTo>
                      <a:pt x="110" y="13"/>
                    </a:moveTo>
                    <a:lnTo>
                      <a:pt x="23" y="13"/>
                    </a:lnTo>
                    <a:lnTo>
                      <a:pt x="23" y="0"/>
                    </a:lnTo>
                    <a:lnTo>
                      <a:pt x="110" y="0"/>
                    </a:lnTo>
                    <a:lnTo>
                      <a:pt x="110" y="13"/>
                    </a:lnTo>
                    <a:close/>
                    <a:moveTo>
                      <a:pt x="134" y="24"/>
                    </a:moveTo>
                    <a:lnTo>
                      <a:pt x="119" y="24"/>
                    </a:lnTo>
                    <a:lnTo>
                      <a:pt x="119" y="23"/>
                    </a:lnTo>
                    <a:lnTo>
                      <a:pt x="119" y="21"/>
                    </a:lnTo>
                    <a:lnTo>
                      <a:pt x="119" y="19"/>
                    </a:lnTo>
                    <a:lnTo>
                      <a:pt x="118" y="19"/>
                    </a:lnTo>
                    <a:lnTo>
                      <a:pt x="118" y="18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3" y="14"/>
                    </a:lnTo>
                    <a:lnTo>
                      <a:pt x="111" y="14"/>
                    </a:lnTo>
                    <a:lnTo>
                      <a:pt x="111" y="13"/>
                    </a:lnTo>
                    <a:lnTo>
                      <a:pt x="110" y="13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7" y="8"/>
                    </a:lnTo>
                    <a:lnTo>
                      <a:pt x="129" y="9"/>
                    </a:lnTo>
                    <a:lnTo>
                      <a:pt x="129" y="11"/>
                    </a:lnTo>
                    <a:lnTo>
                      <a:pt x="131" y="13"/>
                    </a:lnTo>
                    <a:lnTo>
                      <a:pt x="131" y="14"/>
                    </a:lnTo>
                    <a:lnTo>
                      <a:pt x="132" y="14"/>
                    </a:lnTo>
                    <a:lnTo>
                      <a:pt x="132" y="16"/>
                    </a:lnTo>
                    <a:lnTo>
                      <a:pt x="132" y="18"/>
                    </a:lnTo>
                    <a:lnTo>
                      <a:pt x="132" y="19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4" y="24"/>
                    </a:lnTo>
                    <a:close/>
                    <a:moveTo>
                      <a:pt x="119" y="74"/>
                    </a:moveTo>
                    <a:lnTo>
                      <a:pt x="119" y="24"/>
                    </a:lnTo>
                    <a:lnTo>
                      <a:pt x="134" y="24"/>
                    </a:lnTo>
                    <a:lnTo>
                      <a:pt x="134" y="74"/>
                    </a:lnTo>
                    <a:lnTo>
                      <a:pt x="119" y="74"/>
                    </a:lnTo>
                    <a:close/>
                    <a:moveTo>
                      <a:pt x="110" y="99"/>
                    </a:moveTo>
                    <a:lnTo>
                      <a:pt x="110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4" y="82"/>
                    </a:lnTo>
                    <a:lnTo>
                      <a:pt x="116" y="82"/>
                    </a:lnTo>
                    <a:lnTo>
                      <a:pt x="116" y="80"/>
                    </a:lnTo>
                    <a:lnTo>
                      <a:pt x="118" y="80"/>
                    </a:lnTo>
                    <a:lnTo>
                      <a:pt x="118" y="79"/>
                    </a:lnTo>
                    <a:lnTo>
                      <a:pt x="119" y="79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9" y="74"/>
                    </a:lnTo>
                    <a:lnTo>
                      <a:pt x="134" y="74"/>
                    </a:lnTo>
                    <a:lnTo>
                      <a:pt x="134" y="75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80"/>
                    </a:lnTo>
                    <a:lnTo>
                      <a:pt x="132" y="82"/>
                    </a:lnTo>
                    <a:lnTo>
                      <a:pt x="131" y="84"/>
                    </a:lnTo>
                    <a:lnTo>
                      <a:pt x="131" y="85"/>
                    </a:lnTo>
                    <a:lnTo>
                      <a:pt x="129" y="87"/>
                    </a:lnTo>
                    <a:lnTo>
                      <a:pt x="129" y="89"/>
                    </a:lnTo>
                    <a:lnTo>
                      <a:pt x="127" y="89"/>
                    </a:lnTo>
                    <a:lnTo>
                      <a:pt x="127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2" y="94"/>
                    </a:lnTo>
                    <a:lnTo>
                      <a:pt x="121" y="95"/>
                    </a:lnTo>
                    <a:lnTo>
                      <a:pt x="119" y="95"/>
                    </a:lnTo>
                    <a:lnTo>
                      <a:pt x="119" y="97"/>
                    </a:lnTo>
                    <a:lnTo>
                      <a:pt x="118" y="97"/>
                    </a:lnTo>
                    <a:lnTo>
                      <a:pt x="116" y="97"/>
                    </a:lnTo>
                    <a:lnTo>
                      <a:pt x="114" y="97"/>
                    </a:lnTo>
                    <a:lnTo>
                      <a:pt x="113" y="99"/>
                    </a:lnTo>
                    <a:lnTo>
                      <a:pt x="111" y="99"/>
                    </a:lnTo>
                    <a:lnTo>
                      <a:pt x="110" y="99"/>
                    </a:lnTo>
                    <a:close/>
                    <a:moveTo>
                      <a:pt x="23" y="84"/>
                    </a:moveTo>
                    <a:lnTo>
                      <a:pt x="110" y="84"/>
                    </a:lnTo>
                    <a:lnTo>
                      <a:pt x="110" y="99"/>
                    </a:lnTo>
                    <a:lnTo>
                      <a:pt x="23" y="99"/>
                    </a:lnTo>
                    <a:lnTo>
                      <a:pt x="23" y="84"/>
                    </a:lnTo>
                    <a:close/>
                    <a:moveTo>
                      <a:pt x="0" y="74"/>
                    </a:moveTo>
                    <a:lnTo>
                      <a:pt x="13" y="74"/>
                    </a:lnTo>
                    <a:lnTo>
                      <a:pt x="13" y="75"/>
                    </a:lnTo>
                    <a:lnTo>
                      <a:pt x="13" y="77"/>
                    </a:lnTo>
                    <a:lnTo>
                      <a:pt x="14" y="79"/>
                    </a:lnTo>
                    <a:lnTo>
                      <a:pt x="14" y="80"/>
                    </a:lnTo>
                    <a:lnTo>
                      <a:pt x="16" y="80"/>
                    </a:lnTo>
                    <a:lnTo>
                      <a:pt x="16" y="82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3" y="84"/>
                    </a:lnTo>
                    <a:lnTo>
                      <a:pt x="23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8" y="97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4"/>
                    </a:lnTo>
                    <a:close/>
                    <a:moveTo>
                      <a:pt x="13" y="24"/>
                    </a:moveTo>
                    <a:lnTo>
                      <a:pt x="13" y="74"/>
                    </a:lnTo>
                    <a:lnTo>
                      <a:pt x="0" y="74"/>
                    </a:lnTo>
                    <a:lnTo>
                      <a:pt x="0" y="24"/>
                    </a:lnTo>
                    <a:lnTo>
                      <a:pt x="13" y="24"/>
                    </a:lnTo>
                    <a:close/>
                    <a:moveTo>
                      <a:pt x="23" y="0"/>
                    </a:move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68" name="Freeform 2756"/>
              <p:cNvSpPr>
                <a:spLocks noEditPoints="1"/>
              </p:cNvSpPr>
              <p:nvPr/>
            </p:nvSpPr>
            <p:spPr bwMode="auto">
              <a:xfrm>
                <a:off x="1437" y="1681"/>
                <a:ext cx="24" cy="23"/>
              </a:xfrm>
              <a:custGeom>
                <a:avLst/>
                <a:gdLst>
                  <a:gd name="T0" fmla="*/ 1 w 47"/>
                  <a:gd name="T1" fmla="*/ 0 h 46"/>
                  <a:gd name="T2" fmla="*/ 1 w 47"/>
                  <a:gd name="T3" fmla="*/ 1 h 46"/>
                  <a:gd name="T4" fmla="*/ 1 w 47"/>
                  <a:gd name="T5" fmla="*/ 1 h 46"/>
                  <a:gd name="T6" fmla="*/ 1 w 47"/>
                  <a:gd name="T7" fmla="*/ 1 h 46"/>
                  <a:gd name="T8" fmla="*/ 1 w 47"/>
                  <a:gd name="T9" fmla="*/ 1 h 46"/>
                  <a:gd name="T10" fmla="*/ 1 w 47"/>
                  <a:gd name="T11" fmla="*/ 1 h 46"/>
                  <a:gd name="T12" fmla="*/ 1 w 47"/>
                  <a:gd name="T13" fmla="*/ 1 h 46"/>
                  <a:gd name="T14" fmla="*/ 1 w 47"/>
                  <a:gd name="T15" fmla="*/ 1 h 46"/>
                  <a:gd name="T16" fmla="*/ 1 w 47"/>
                  <a:gd name="T17" fmla="*/ 1 h 46"/>
                  <a:gd name="T18" fmla="*/ 1 w 47"/>
                  <a:gd name="T19" fmla="*/ 1 h 46"/>
                  <a:gd name="T20" fmla="*/ 1 w 47"/>
                  <a:gd name="T21" fmla="*/ 1 h 46"/>
                  <a:gd name="T22" fmla="*/ 1 w 47"/>
                  <a:gd name="T23" fmla="*/ 1 h 46"/>
                  <a:gd name="T24" fmla="*/ 1 w 47"/>
                  <a:gd name="T25" fmla="*/ 1 h 46"/>
                  <a:gd name="T26" fmla="*/ 1 w 47"/>
                  <a:gd name="T27" fmla="*/ 1 h 46"/>
                  <a:gd name="T28" fmla="*/ 1 w 47"/>
                  <a:gd name="T29" fmla="*/ 1 h 46"/>
                  <a:gd name="T30" fmla="*/ 1 w 47"/>
                  <a:gd name="T31" fmla="*/ 1 h 46"/>
                  <a:gd name="T32" fmla="*/ 1 w 47"/>
                  <a:gd name="T33" fmla="*/ 1 h 46"/>
                  <a:gd name="T34" fmla="*/ 1 w 47"/>
                  <a:gd name="T35" fmla="*/ 1 h 46"/>
                  <a:gd name="T36" fmla="*/ 1 w 47"/>
                  <a:gd name="T37" fmla="*/ 1 h 46"/>
                  <a:gd name="T38" fmla="*/ 1 w 47"/>
                  <a:gd name="T39" fmla="*/ 1 h 46"/>
                  <a:gd name="T40" fmla="*/ 1 w 47"/>
                  <a:gd name="T41" fmla="*/ 1 h 46"/>
                  <a:gd name="T42" fmla="*/ 1 w 47"/>
                  <a:gd name="T43" fmla="*/ 1 h 46"/>
                  <a:gd name="T44" fmla="*/ 1 w 47"/>
                  <a:gd name="T45" fmla="*/ 1 h 46"/>
                  <a:gd name="T46" fmla="*/ 1 w 47"/>
                  <a:gd name="T47" fmla="*/ 1 h 46"/>
                  <a:gd name="T48" fmla="*/ 1 w 47"/>
                  <a:gd name="T49" fmla="*/ 0 h 46"/>
                  <a:gd name="T50" fmla="*/ 1 w 47"/>
                  <a:gd name="T51" fmla="*/ 1 h 46"/>
                  <a:gd name="T52" fmla="*/ 1 w 47"/>
                  <a:gd name="T53" fmla="*/ 1 h 46"/>
                  <a:gd name="T54" fmla="*/ 1 w 47"/>
                  <a:gd name="T55" fmla="*/ 1 h 46"/>
                  <a:gd name="T56" fmla="*/ 1 w 47"/>
                  <a:gd name="T57" fmla="*/ 1 h 46"/>
                  <a:gd name="T58" fmla="*/ 1 w 47"/>
                  <a:gd name="T59" fmla="*/ 1 h 46"/>
                  <a:gd name="T60" fmla="*/ 1 w 47"/>
                  <a:gd name="T61" fmla="*/ 1 h 46"/>
                  <a:gd name="T62" fmla="*/ 1 w 47"/>
                  <a:gd name="T63" fmla="*/ 1 h 46"/>
                  <a:gd name="T64" fmla="*/ 1 w 47"/>
                  <a:gd name="T65" fmla="*/ 1 h 46"/>
                  <a:gd name="T66" fmla="*/ 1 w 47"/>
                  <a:gd name="T67" fmla="*/ 1 h 46"/>
                  <a:gd name="T68" fmla="*/ 1 w 47"/>
                  <a:gd name="T69" fmla="*/ 1 h 46"/>
                  <a:gd name="T70" fmla="*/ 1 w 47"/>
                  <a:gd name="T71" fmla="*/ 1 h 46"/>
                  <a:gd name="T72" fmla="*/ 1 w 47"/>
                  <a:gd name="T73" fmla="*/ 1 h 46"/>
                  <a:gd name="T74" fmla="*/ 1 w 47"/>
                  <a:gd name="T75" fmla="*/ 1 h 46"/>
                  <a:gd name="T76" fmla="*/ 1 w 47"/>
                  <a:gd name="T77" fmla="*/ 1 h 46"/>
                  <a:gd name="T78" fmla="*/ 1 w 47"/>
                  <a:gd name="T79" fmla="*/ 1 h 46"/>
                  <a:gd name="T80" fmla="*/ 1 w 47"/>
                  <a:gd name="T81" fmla="*/ 1 h 46"/>
                  <a:gd name="T82" fmla="*/ 1 w 47"/>
                  <a:gd name="T83" fmla="*/ 1 h 46"/>
                  <a:gd name="T84" fmla="*/ 1 w 47"/>
                  <a:gd name="T85" fmla="*/ 1 h 46"/>
                  <a:gd name="T86" fmla="*/ 1 w 47"/>
                  <a:gd name="T87" fmla="*/ 1 h 46"/>
                  <a:gd name="T88" fmla="*/ 1 w 47"/>
                  <a:gd name="T89" fmla="*/ 0 h 46"/>
                  <a:gd name="T90" fmla="*/ 1 w 47"/>
                  <a:gd name="T91" fmla="*/ 0 h 46"/>
                  <a:gd name="T92" fmla="*/ 1 w 47"/>
                  <a:gd name="T93" fmla="*/ 1 h 46"/>
                  <a:gd name="T94" fmla="*/ 1 w 47"/>
                  <a:gd name="T95" fmla="*/ 1 h 46"/>
                  <a:gd name="T96" fmla="*/ 1 w 47"/>
                  <a:gd name="T97" fmla="*/ 1 h 46"/>
                  <a:gd name="T98" fmla="*/ 1 w 47"/>
                  <a:gd name="T99" fmla="*/ 1 h 46"/>
                  <a:gd name="T100" fmla="*/ 1 w 47"/>
                  <a:gd name="T101" fmla="*/ 1 h 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7" h="46">
                    <a:moveTo>
                      <a:pt x="25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  <a:moveTo>
                      <a:pt x="47" y="23"/>
                    </a:moveTo>
                    <a:lnTo>
                      <a:pt x="47" y="25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4" y="15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1"/>
                    </a:lnTo>
                    <a:lnTo>
                      <a:pt x="47" y="21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69" name="Freeform 2757"/>
              <p:cNvSpPr>
                <a:spLocks noEditPoints="1"/>
              </p:cNvSpPr>
              <p:nvPr/>
            </p:nvSpPr>
            <p:spPr bwMode="auto">
              <a:xfrm>
                <a:off x="1437" y="1681"/>
                <a:ext cx="24" cy="23"/>
              </a:xfrm>
              <a:custGeom>
                <a:avLst/>
                <a:gdLst>
                  <a:gd name="T0" fmla="*/ 1 w 47"/>
                  <a:gd name="T1" fmla="*/ 0 h 46"/>
                  <a:gd name="T2" fmla="*/ 1 w 47"/>
                  <a:gd name="T3" fmla="*/ 1 h 46"/>
                  <a:gd name="T4" fmla="*/ 1 w 47"/>
                  <a:gd name="T5" fmla="*/ 1 h 46"/>
                  <a:gd name="T6" fmla="*/ 1 w 47"/>
                  <a:gd name="T7" fmla="*/ 1 h 46"/>
                  <a:gd name="T8" fmla="*/ 1 w 47"/>
                  <a:gd name="T9" fmla="*/ 1 h 46"/>
                  <a:gd name="T10" fmla="*/ 1 w 47"/>
                  <a:gd name="T11" fmla="*/ 1 h 46"/>
                  <a:gd name="T12" fmla="*/ 1 w 47"/>
                  <a:gd name="T13" fmla="*/ 1 h 46"/>
                  <a:gd name="T14" fmla="*/ 1 w 47"/>
                  <a:gd name="T15" fmla="*/ 1 h 46"/>
                  <a:gd name="T16" fmla="*/ 1 w 47"/>
                  <a:gd name="T17" fmla="*/ 1 h 46"/>
                  <a:gd name="T18" fmla="*/ 1 w 47"/>
                  <a:gd name="T19" fmla="*/ 1 h 46"/>
                  <a:gd name="T20" fmla="*/ 1 w 47"/>
                  <a:gd name="T21" fmla="*/ 1 h 46"/>
                  <a:gd name="T22" fmla="*/ 1 w 47"/>
                  <a:gd name="T23" fmla="*/ 1 h 46"/>
                  <a:gd name="T24" fmla="*/ 1 w 47"/>
                  <a:gd name="T25" fmla="*/ 1 h 46"/>
                  <a:gd name="T26" fmla="*/ 1 w 47"/>
                  <a:gd name="T27" fmla="*/ 1 h 46"/>
                  <a:gd name="T28" fmla="*/ 1 w 47"/>
                  <a:gd name="T29" fmla="*/ 1 h 46"/>
                  <a:gd name="T30" fmla="*/ 1 w 47"/>
                  <a:gd name="T31" fmla="*/ 1 h 46"/>
                  <a:gd name="T32" fmla="*/ 1 w 47"/>
                  <a:gd name="T33" fmla="*/ 1 h 46"/>
                  <a:gd name="T34" fmla="*/ 1 w 47"/>
                  <a:gd name="T35" fmla="*/ 1 h 46"/>
                  <a:gd name="T36" fmla="*/ 1 w 47"/>
                  <a:gd name="T37" fmla="*/ 1 h 46"/>
                  <a:gd name="T38" fmla="*/ 1 w 47"/>
                  <a:gd name="T39" fmla="*/ 1 h 46"/>
                  <a:gd name="T40" fmla="*/ 1 w 47"/>
                  <a:gd name="T41" fmla="*/ 1 h 46"/>
                  <a:gd name="T42" fmla="*/ 1 w 47"/>
                  <a:gd name="T43" fmla="*/ 1 h 46"/>
                  <a:gd name="T44" fmla="*/ 1 w 47"/>
                  <a:gd name="T45" fmla="*/ 1 h 46"/>
                  <a:gd name="T46" fmla="*/ 0 w 47"/>
                  <a:gd name="T47" fmla="*/ 1 h 46"/>
                  <a:gd name="T48" fmla="*/ 1 w 47"/>
                  <a:gd name="T49" fmla="*/ 1 h 46"/>
                  <a:gd name="T50" fmla="*/ 1 w 47"/>
                  <a:gd name="T51" fmla="*/ 1 h 46"/>
                  <a:gd name="T52" fmla="*/ 1 w 47"/>
                  <a:gd name="T53" fmla="*/ 1 h 46"/>
                  <a:gd name="T54" fmla="*/ 1 w 47"/>
                  <a:gd name="T55" fmla="*/ 1 h 46"/>
                  <a:gd name="T56" fmla="*/ 1 w 47"/>
                  <a:gd name="T57" fmla="*/ 1 h 46"/>
                  <a:gd name="T58" fmla="*/ 1 w 47"/>
                  <a:gd name="T59" fmla="*/ 1 h 46"/>
                  <a:gd name="T60" fmla="*/ 1 w 47"/>
                  <a:gd name="T61" fmla="*/ 0 h 46"/>
                  <a:gd name="T62" fmla="*/ 1 w 47"/>
                  <a:gd name="T63" fmla="*/ 0 h 46"/>
                  <a:gd name="T64" fmla="*/ 1 w 47"/>
                  <a:gd name="T65" fmla="*/ 1 h 46"/>
                  <a:gd name="T66" fmla="*/ 1 w 47"/>
                  <a:gd name="T67" fmla="*/ 1 h 46"/>
                  <a:gd name="T68" fmla="*/ 1 w 47"/>
                  <a:gd name="T69" fmla="*/ 1 h 46"/>
                  <a:gd name="T70" fmla="*/ 1 w 47"/>
                  <a:gd name="T71" fmla="*/ 1 h 46"/>
                  <a:gd name="T72" fmla="*/ 1 w 47"/>
                  <a:gd name="T73" fmla="*/ 1 h 46"/>
                  <a:gd name="T74" fmla="*/ 1 w 47"/>
                  <a:gd name="T75" fmla="*/ 1 h 46"/>
                  <a:gd name="T76" fmla="*/ 1 w 47"/>
                  <a:gd name="T77" fmla="*/ 1 h 46"/>
                  <a:gd name="T78" fmla="*/ 1 w 47"/>
                  <a:gd name="T79" fmla="*/ 1 h 46"/>
                  <a:gd name="T80" fmla="*/ 1 w 47"/>
                  <a:gd name="T81" fmla="*/ 1 h 46"/>
                  <a:gd name="T82" fmla="*/ 1 w 47"/>
                  <a:gd name="T83" fmla="*/ 1 h 46"/>
                  <a:gd name="T84" fmla="*/ 1 w 47"/>
                  <a:gd name="T85" fmla="*/ 1 h 46"/>
                  <a:gd name="T86" fmla="*/ 1 w 47"/>
                  <a:gd name="T87" fmla="*/ 1 h 46"/>
                  <a:gd name="T88" fmla="*/ 1 w 47"/>
                  <a:gd name="T89" fmla="*/ 1 h 46"/>
                  <a:gd name="T90" fmla="*/ 1 w 47"/>
                  <a:gd name="T91" fmla="*/ 1 h 46"/>
                  <a:gd name="T92" fmla="*/ 1 w 47"/>
                  <a:gd name="T93" fmla="*/ 1 h 46"/>
                  <a:gd name="T94" fmla="*/ 1 w 47"/>
                  <a:gd name="T95" fmla="*/ 1 h 46"/>
                  <a:gd name="T96" fmla="*/ 1 w 47"/>
                  <a:gd name="T97" fmla="*/ 1 h 46"/>
                  <a:gd name="T98" fmla="*/ 1 w 47"/>
                  <a:gd name="T99" fmla="*/ 1 h 46"/>
                  <a:gd name="T100" fmla="*/ 1 w 47"/>
                  <a:gd name="T101" fmla="*/ 1 h 46"/>
                  <a:gd name="T102" fmla="*/ 1 w 47"/>
                  <a:gd name="T103" fmla="*/ 1 h 46"/>
                  <a:gd name="T104" fmla="*/ 1 w 47"/>
                  <a:gd name="T105" fmla="*/ 1 h 46"/>
                  <a:gd name="T106" fmla="*/ 1 w 47"/>
                  <a:gd name="T107" fmla="*/ 1 h 46"/>
                  <a:gd name="T108" fmla="*/ 1 w 47"/>
                  <a:gd name="T109" fmla="*/ 1 h 46"/>
                  <a:gd name="T110" fmla="*/ 1 w 47"/>
                  <a:gd name="T111" fmla="*/ 1 h 46"/>
                  <a:gd name="T112" fmla="*/ 1 w 47"/>
                  <a:gd name="T113" fmla="*/ 1 h 46"/>
                  <a:gd name="T114" fmla="*/ 1 w 47"/>
                  <a:gd name="T115" fmla="*/ 1 h 46"/>
                  <a:gd name="T116" fmla="*/ 1 w 47"/>
                  <a:gd name="T117" fmla="*/ 1 h 46"/>
                  <a:gd name="T118" fmla="*/ 1 w 47"/>
                  <a:gd name="T119" fmla="*/ 1 h 46"/>
                  <a:gd name="T120" fmla="*/ 1 w 47"/>
                  <a:gd name="T121" fmla="*/ 1 h 46"/>
                  <a:gd name="T122" fmla="*/ 1 w 47"/>
                  <a:gd name="T123" fmla="*/ 1 h 46"/>
                  <a:gd name="T124" fmla="*/ 1 w 47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7" h="46">
                    <a:moveTo>
                      <a:pt x="25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  <a:moveTo>
                      <a:pt x="46" y="23"/>
                    </a:moveTo>
                    <a:lnTo>
                      <a:pt x="46" y="25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1" y="36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8" y="41"/>
                    </a:lnTo>
                    <a:lnTo>
                      <a:pt x="36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0" y="41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4" y="15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1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0" name="Freeform 2758"/>
              <p:cNvSpPr>
                <a:spLocks noEditPoints="1"/>
              </p:cNvSpPr>
              <p:nvPr/>
            </p:nvSpPr>
            <p:spPr bwMode="auto">
              <a:xfrm>
                <a:off x="1438" y="1681"/>
                <a:ext cx="23" cy="23"/>
              </a:xfrm>
              <a:custGeom>
                <a:avLst/>
                <a:gdLst>
                  <a:gd name="T0" fmla="*/ 1 w 45"/>
                  <a:gd name="T1" fmla="*/ 1 h 46"/>
                  <a:gd name="T2" fmla="*/ 1 w 45"/>
                  <a:gd name="T3" fmla="*/ 1 h 46"/>
                  <a:gd name="T4" fmla="*/ 1 w 45"/>
                  <a:gd name="T5" fmla="*/ 1 h 46"/>
                  <a:gd name="T6" fmla="*/ 1 w 45"/>
                  <a:gd name="T7" fmla="*/ 1 h 46"/>
                  <a:gd name="T8" fmla="*/ 1 w 45"/>
                  <a:gd name="T9" fmla="*/ 1 h 46"/>
                  <a:gd name="T10" fmla="*/ 1 w 45"/>
                  <a:gd name="T11" fmla="*/ 1 h 46"/>
                  <a:gd name="T12" fmla="*/ 1 w 45"/>
                  <a:gd name="T13" fmla="*/ 1 h 46"/>
                  <a:gd name="T14" fmla="*/ 1 w 45"/>
                  <a:gd name="T15" fmla="*/ 0 h 46"/>
                  <a:gd name="T16" fmla="*/ 1 w 45"/>
                  <a:gd name="T17" fmla="*/ 0 h 46"/>
                  <a:gd name="T18" fmla="*/ 1 w 45"/>
                  <a:gd name="T19" fmla="*/ 1 h 46"/>
                  <a:gd name="T20" fmla="*/ 1 w 45"/>
                  <a:gd name="T21" fmla="*/ 1 h 46"/>
                  <a:gd name="T22" fmla="*/ 1 w 45"/>
                  <a:gd name="T23" fmla="*/ 1 h 46"/>
                  <a:gd name="T24" fmla="*/ 1 w 45"/>
                  <a:gd name="T25" fmla="*/ 1 h 46"/>
                  <a:gd name="T26" fmla="*/ 1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1 w 45"/>
                  <a:gd name="T37" fmla="*/ 1 h 46"/>
                  <a:gd name="T38" fmla="*/ 1 w 45"/>
                  <a:gd name="T39" fmla="*/ 1 h 46"/>
                  <a:gd name="T40" fmla="*/ 1 w 45"/>
                  <a:gd name="T41" fmla="*/ 1 h 46"/>
                  <a:gd name="T42" fmla="*/ 1 w 45"/>
                  <a:gd name="T43" fmla="*/ 1 h 46"/>
                  <a:gd name="T44" fmla="*/ 1 w 45"/>
                  <a:gd name="T45" fmla="*/ 1 h 46"/>
                  <a:gd name="T46" fmla="*/ 1 w 45"/>
                  <a:gd name="T47" fmla="*/ 1 h 46"/>
                  <a:gd name="T48" fmla="*/ 1 w 45"/>
                  <a:gd name="T49" fmla="*/ 1 h 46"/>
                  <a:gd name="T50" fmla="*/ 1 w 45"/>
                  <a:gd name="T51" fmla="*/ 1 h 46"/>
                  <a:gd name="T52" fmla="*/ 1 w 45"/>
                  <a:gd name="T53" fmla="*/ 1 h 46"/>
                  <a:gd name="T54" fmla="*/ 1 w 45"/>
                  <a:gd name="T55" fmla="*/ 1 h 46"/>
                  <a:gd name="T56" fmla="*/ 1 w 45"/>
                  <a:gd name="T57" fmla="*/ 1 h 46"/>
                  <a:gd name="T58" fmla="*/ 1 w 45"/>
                  <a:gd name="T59" fmla="*/ 1 h 46"/>
                  <a:gd name="T60" fmla="*/ 1 w 45"/>
                  <a:gd name="T61" fmla="*/ 1 h 46"/>
                  <a:gd name="T62" fmla="*/ 1 w 45"/>
                  <a:gd name="T63" fmla="*/ 1 h 46"/>
                  <a:gd name="T64" fmla="*/ 1 w 45"/>
                  <a:gd name="T65" fmla="*/ 1 h 46"/>
                  <a:gd name="T66" fmla="*/ 1 w 45"/>
                  <a:gd name="T67" fmla="*/ 1 h 46"/>
                  <a:gd name="T68" fmla="*/ 1 w 45"/>
                  <a:gd name="T69" fmla="*/ 1 h 46"/>
                  <a:gd name="T70" fmla="*/ 1 w 45"/>
                  <a:gd name="T71" fmla="*/ 1 h 46"/>
                  <a:gd name="T72" fmla="*/ 1 w 45"/>
                  <a:gd name="T73" fmla="*/ 1 h 46"/>
                  <a:gd name="T74" fmla="*/ 1 w 45"/>
                  <a:gd name="T75" fmla="*/ 1 h 46"/>
                  <a:gd name="T76" fmla="*/ 1 w 45"/>
                  <a:gd name="T77" fmla="*/ 1 h 46"/>
                  <a:gd name="T78" fmla="*/ 1 w 45"/>
                  <a:gd name="T79" fmla="*/ 1 h 46"/>
                  <a:gd name="T80" fmla="*/ 1 w 45"/>
                  <a:gd name="T81" fmla="*/ 1 h 46"/>
                  <a:gd name="T82" fmla="*/ 1 w 45"/>
                  <a:gd name="T83" fmla="*/ 1 h 46"/>
                  <a:gd name="T84" fmla="*/ 1 w 45"/>
                  <a:gd name="T85" fmla="*/ 1 h 46"/>
                  <a:gd name="T86" fmla="*/ 1 w 45"/>
                  <a:gd name="T87" fmla="*/ 1 h 46"/>
                  <a:gd name="T88" fmla="*/ 1 w 45"/>
                  <a:gd name="T89" fmla="*/ 1 h 46"/>
                  <a:gd name="T90" fmla="*/ 1 w 45"/>
                  <a:gd name="T91" fmla="*/ 1 h 46"/>
                  <a:gd name="T92" fmla="*/ 1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1 w 45"/>
                  <a:gd name="T99" fmla="*/ 1 h 46"/>
                  <a:gd name="T100" fmla="*/ 1 w 45"/>
                  <a:gd name="T101" fmla="*/ 1 h 46"/>
                  <a:gd name="T102" fmla="*/ 1 w 45"/>
                  <a:gd name="T103" fmla="*/ 1 h 46"/>
                  <a:gd name="T104" fmla="*/ 1 w 45"/>
                  <a:gd name="T105" fmla="*/ 1 h 46"/>
                  <a:gd name="T106" fmla="*/ 1 w 45"/>
                  <a:gd name="T107" fmla="*/ 1 h 46"/>
                  <a:gd name="T108" fmla="*/ 1 w 45"/>
                  <a:gd name="T109" fmla="*/ 1 h 46"/>
                  <a:gd name="T110" fmla="*/ 1 w 45"/>
                  <a:gd name="T111" fmla="*/ 1 h 46"/>
                  <a:gd name="T112" fmla="*/ 1 w 45"/>
                  <a:gd name="T113" fmla="*/ 1 h 46"/>
                  <a:gd name="T114" fmla="*/ 1 w 45"/>
                  <a:gd name="T115" fmla="*/ 1 h 46"/>
                  <a:gd name="T116" fmla="*/ 1 w 45"/>
                  <a:gd name="T117" fmla="*/ 1 h 46"/>
                  <a:gd name="T118" fmla="*/ 1 w 45"/>
                  <a:gd name="T119" fmla="*/ 1 h 46"/>
                  <a:gd name="T120" fmla="*/ 1 w 45"/>
                  <a:gd name="T121" fmla="*/ 1 h 46"/>
                  <a:gd name="T122" fmla="*/ 1 w 45"/>
                  <a:gd name="T123" fmla="*/ 1 h 46"/>
                  <a:gd name="T124" fmla="*/ 1 w 45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45" y="23"/>
                    </a:moveTo>
                    <a:lnTo>
                      <a:pt x="45" y="21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0" y="10"/>
                    </a:lnTo>
                    <a:lnTo>
                      <a:pt x="39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10" y="43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4" y="43"/>
                    </a:lnTo>
                    <a:lnTo>
                      <a:pt x="36" y="41"/>
                    </a:lnTo>
                    <a:lnTo>
                      <a:pt x="37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4" y="31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3"/>
                    </a:lnTo>
                    <a:close/>
                    <a:moveTo>
                      <a:pt x="44" y="23"/>
                    </a:moveTo>
                    <a:lnTo>
                      <a:pt x="44" y="25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6" y="40"/>
                    </a:lnTo>
                    <a:lnTo>
                      <a:pt x="34" y="41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1"/>
                    </a:lnTo>
                    <a:lnTo>
                      <a:pt x="8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6"/>
                    </a:lnTo>
                    <a:lnTo>
                      <a:pt x="37" y="8"/>
                    </a:lnTo>
                    <a:lnTo>
                      <a:pt x="39" y="10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21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1" name="Freeform 2759"/>
              <p:cNvSpPr>
                <a:spLocks noEditPoints="1"/>
              </p:cNvSpPr>
              <p:nvPr/>
            </p:nvSpPr>
            <p:spPr bwMode="auto">
              <a:xfrm>
                <a:off x="1438" y="1682"/>
                <a:ext cx="22" cy="22"/>
              </a:xfrm>
              <a:custGeom>
                <a:avLst/>
                <a:gdLst>
                  <a:gd name="T0" fmla="*/ 1 w 44"/>
                  <a:gd name="T1" fmla="*/ 1 h 44"/>
                  <a:gd name="T2" fmla="*/ 1 w 44"/>
                  <a:gd name="T3" fmla="*/ 1 h 44"/>
                  <a:gd name="T4" fmla="*/ 1 w 44"/>
                  <a:gd name="T5" fmla="*/ 1 h 44"/>
                  <a:gd name="T6" fmla="*/ 1 w 44"/>
                  <a:gd name="T7" fmla="*/ 1 h 44"/>
                  <a:gd name="T8" fmla="*/ 1 w 44"/>
                  <a:gd name="T9" fmla="*/ 1 h 44"/>
                  <a:gd name="T10" fmla="*/ 1 w 44"/>
                  <a:gd name="T11" fmla="*/ 0 h 44"/>
                  <a:gd name="T12" fmla="*/ 1 w 44"/>
                  <a:gd name="T13" fmla="*/ 0 h 44"/>
                  <a:gd name="T14" fmla="*/ 1 w 44"/>
                  <a:gd name="T15" fmla="*/ 0 h 44"/>
                  <a:gd name="T16" fmla="*/ 1 w 44"/>
                  <a:gd name="T17" fmla="*/ 0 h 44"/>
                  <a:gd name="T18" fmla="*/ 1 w 44"/>
                  <a:gd name="T19" fmla="*/ 1 h 44"/>
                  <a:gd name="T20" fmla="*/ 1 w 44"/>
                  <a:gd name="T21" fmla="*/ 1 h 44"/>
                  <a:gd name="T22" fmla="*/ 1 w 44"/>
                  <a:gd name="T23" fmla="*/ 1 h 44"/>
                  <a:gd name="T24" fmla="*/ 1 w 44"/>
                  <a:gd name="T25" fmla="*/ 1 h 44"/>
                  <a:gd name="T26" fmla="*/ 0 w 44"/>
                  <a:gd name="T27" fmla="*/ 1 h 44"/>
                  <a:gd name="T28" fmla="*/ 0 w 44"/>
                  <a:gd name="T29" fmla="*/ 1 h 44"/>
                  <a:gd name="T30" fmla="*/ 0 w 44"/>
                  <a:gd name="T31" fmla="*/ 1 h 44"/>
                  <a:gd name="T32" fmla="*/ 1 w 44"/>
                  <a:gd name="T33" fmla="*/ 1 h 44"/>
                  <a:gd name="T34" fmla="*/ 1 w 44"/>
                  <a:gd name="T35" fmla="*/ 1 h 44"/>
                  <a:gd name="T36" fmla="*/ 1 w 44"/>
                  <a:gd name="T37" fmla="*/ 1 h 44"/>
                  <a:gd name="T38" fmla="*/ 1 w 44"/>
                  <a:gd name="T39" fmla="*/ 1 h 44"/>
                  <a:gd name="T40" fmla="*/ 1 w 44"/>
                  <a:gd name="T41" fmla="*/ 1 h 44"/>
                  <a:gd name="T42" fmla="*/ 1 w 44"/>
                  <a:gd name="T43" fmla="*/ 1 h 44"/>
                  <a:gd name="T44" fmla="*/ 1 w 44"/>
                  <a:gd name="T45" fmla="*/ 1 h 44"/>
                  <a:gd name="T46" fmla="*/ 1 w 44"/>
                  <a:gd name="T47" fmla="*/ 1 h 44"/>
                  <a:gd name="T48" fmla="*/ 1 w 44"/>
                  <a:gd name="T49" fmla="*/ 1 h 44"/>
                  <a:gd name="T50" fmla="*/ 1 w 44"/>
                  <a:gd name="T51" fmla="*/ 1 h 44"/>
                  <a:gd name="T52" fmla="*/ 1 w 44"/>
                  <a:gd name="T53" fmla="*/ 1 h 44"/>
                  <a:gd name="T54" fmla="*/ 1 w 44"/>
                  <a:gd name="T55" fmla="*/ 1 h 44"/>
                  <a:gd name="T56" fmla="*/ 1 w 44"/>
                  <a:gd name="T57" fmla="*/ 1 h 44"/>
                  <a:gd name="T58" fmla="*/ 1 w 44"/>
                  <a:gd name="T59" fmla="*/ 1 h 44"/>
                  <a:gd name="T60" fmla="*/ 1 w 44"/>
                  <a:gd name="T61" fmla="*/ 1 h 44"/>
                  <a:gd name="T62" fmla="*/ 1 w 44"/>
                  <a:gd name="T63" fmla="*/ 1 h 44"/>
                  <a:gd name="T64" fmla="*/ 1 w 44"/>
                  <a:gd name="T65" fmla="*/ 1 h 44"/>
                  <a:gd name="T66" fmla="*/ 1 w 44"/>
                  <a:gd name="T67" fmla="*/ 1 h 44"/>
                  <a:gd name="T68" fmla="*/ 1 w 44"/>
                  <a:gd name="T69" fmla="*/ 1 h 44"/>
                  <a:gd name="T70" fmla="*/ 1 w 44"/>
                  <a:gd name="T71" fmla="*/ 1 h 44"/>
                  <a:gd name="T72" fmla="*/ 1 w 44"/>
                  <a:gd name="T73" fmla="*/ 1 h 44"/>
                  <a:gd name="T74" fmla="*/ 1 w 44"/>
                  <a:gd name="T75" fmla="*/ 1 h 44"/>
                  <a:gd name="T76" fmla="*/ 1 w 44"/>
                  <a:gd name="T77" fmla="*/ 1 h 44"/>
                  <a:gd name="T78" fmla="*/ 1 w 44"/>
                  <a:gd name="T79" fmla="*/ 1 h 44"/>
                  <a:gd name="T80" fmla="*/ 1 w 44"/>
                  <a:gd name="T81" fmla="*/ 1 h 44"/>
                  <a:gd name="T82" fmla="*/ 1 w 44"/>
                  <a:gd name="T83" fmla="*/ 1 h 44"/>
                  <a:gd name="T84" fmla="*/ 1 w 44"/>
                  <a:gd name="T85" fmla="*/ 1 h 44"/>
                  <a:gd name="T86" fmla="*/ 1 w 44"/>
                  <a:gd name="T87" fmla="*/ 1 h 44"/>
                  <a:gd name="T88" fmla="*/ 1 w 44"/>
                  <a:gd name="T89" fmla="*/ 1 h 44"/>
                  <a:gd name="T90" fmla="*/ 1 w 44"/>
                  <a:gd name="T91" fmla="*/ 1 h 44"/>
                  <a:gd name="T92" fmla="*/ 1 w 44"/>
                  <a:gd name="T93" fmla="*/ 1 h 44"/>
                  <a:gd name="T94" fmla="*/ 1 w 44"/>
                  <a:gd name="T95" fmla="*/ 1 h 44"/>
                  <a:gd name="T96" fmla="*/ 1 w 44"/>
                  <a:gd name="T97" fmla="*/ 1 h 44"/>
                  <a:gd name="T98" fmla="*/ 1 w 44"/>
                  <a:gd name="T99" fmla="*/ 1 h 44"/>
                  <a:gd name="T100" fmla="*/ 1 w 44"/>
                  <a:gd name="T101" fmla="*/ 1 h 44"/>
                  <a:gd name="T102" fmla="*/ 1 w 44"/>
                  <a:gd name="T103" fmla="*/ 1 h 44"/>
                  <a:gd name="T104" fmla="*/ 1 w 44"/>
                  <a:gd name="T105" fmla="*/ 1 h 44"/>
                  <a:gd name="T106" fmla="*/ 1 w 44"/>
                  <a:gd name="T107" fmla="*/ 0 h 44"/>
                  <a:gd name="T108" fmla="*/ 1 w 44"/>
                  <a:gd name="T109" fmla="*/ 0 h 44"/>
                  <a:gd name="T110" fmla="*/ 1 w 44"/>
                  <a:gd name="T111" fmla="*/ 1 h 44"/>
                  <a:gd name="T112" fmla="*/ 1 w 44"/>
                  <a:gd name="T113" fmla="*/ 1 h 44"/>
                  <a:gd name="T114" fmla="*/ 1 w 44"/>
                  <a:gd name="T115" fmla="*/ 1 h 44"/>
                  <a:gd name="T116" fmla="*/ 1 w 44"/>
                  <a:gd name="T117" fmla="*/ 1 h 44"/>
                  <a:gd name="T118" fmla="*/ 1 w 44"/>
                  <a:gd name="T119" fmla="*/ 1 h 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4" y="19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0" y="9"/>
                    </a:lnTo>
                    <a:lnTo>
                      <a:pt x="39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8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8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4" y="41"/>
                    </a:lnTo>
                    <a:lnTo>
                      <a:pt x="34" y="39"/>
                    </a:lnTo>
                    <a:lnTo>
                      <a:pt x="36" y="39"/>
                    </a:lnTo>
                    <a:lnTo>
                      <a:pt x="37" y="38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4" y="21"/>
                    </a:lnTo>
                    <a:close/>
                    <a:moveTo>
                      <a:pt x="42" y="21"/>
                    </a:moveTo>
                    <a:lnTo>
                      <a:pt x="42" y="23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6" y="38"/>
                    </a:lnTo>
                    <a:lnTo>
                      <a:pt x="34" y="39"/>
                    </a:lnTo>
                    <a:lnTo>
                      <a:pt x="32" y="39"/>
                    </a:lnTo>
                    <a:lnTo>
                      <a:pt x="31" y="41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8" y="42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5" y="41"/>
                    </a:lnTo>
                    <a:lnTo>
                      <a:pt x="13" y="41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9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2" name="Freeform 2760"/>
              <p:cNvSpPr>
                <a:spLocks noEditPoints="1"/>
              </p:cNvSpPr>
              <p:nvPr/>
            </p:nvSpPr>
            <p:spPr bwMode="auto">
              <a:xfrm>
                <a:off x="1438" y="1682"/>
                <a:ext cx="22" cy="21"/>
              </a:xfrm>
              <a:custGeom>
                <a:avLst/>
                <a:gdLst>
                  <a:gd name="T0" fmla="*/ 1 w 44"/>
                  <a:gd name="T1" fmla="*/ 1 h 42"/>
                  <a:gd name="T2" fmla="*/ 1 w 44"/>
                  <a:gd name="T3" fmla="*/ 1 h 42"/>
                  <a:gd name="T4" fmla="*/ 1 w 44"/>
                  <a:gd name="T5" fmla="*/ 1 h 42"/>
                  <a:gd name="T6" fmla="*/ 1 w 44"/>
                  <a:gd name="T7" fmla="*/ 1 h 42"/>
                  <a:gd name="T8" fmla="*/ 1 w 44"/>
                  <a:gd name="T9" fmla="*/ 1 h 42"/>
                  <a:gd name="T10" fmla="*/ 1 w 44"/>
                  <a:gd name="T11" fmla="*/ 0 h 42"/>
                  <a:gd name="T12" fmla="*/ 1 w 44"/>
                  <a:gd name="T13" fmla="*/ 0 h 42"/>
                  <a:gd name="T14" fmla="*/ 1 w 44"/>
                  <a:gd name="T15" fmla="*/ 0 h 42"/>
                  <a:gd name="T16" fmla="*/ 1 w 44"/>
                  <a:gd name="T17" fmla="*/ 1 h 42"/>
                  <a:gd name="T18" fmla="*/ 1 w 44"/>
                  <a:gd name="T19" fmla="*/ 1 h 42"/>
                  <a:gd name="T20" fmla="*/ 1 w 44"/>
                  <a:gd name="T21" fmla="*/ 1 h 42"/>
                  <a:gd name="T22" fmla="*/ 1 w 44"/>
                  <a:gd name="T23" fmla="*/ 1 h 42"/>
                  <a:gd name="T24" fmla="*/ 1 w 44"/>
                  <a:gd name="T25" fmla="*/ 1 h 42"/>
                  <a:gd name="T26" fmla="*/ 1 w 44"/>
                  <a:gd name="T27" fmla="*/ 1 h 42"/>
                  <a:gd name="T28" fmla="*/ 0 w 44"/>
                  <a:gd name="T29" fmla="*/ 1 h 42"/>
                  <a:gd name="T30" fmla="*/ 1 w 44"/>
                  <a:gd name="T31" fmla="*/ 1 h 42"/>
                  <a:gd name="T32" fmla="*/ 1 w 44"/>
                  <a:gd name="T33" fmla="*/ 1 h 42"/>
                  <a:gd name="T34" fmla="*/ 1 w 44"/>
                  <a:gd name="T35" fmla="*/ 1 h 42"/>
                  <a:gd name="T36" fmla="*/ 1 w 44"/>
                  <a:gd name="T37" fmla="*/ 1 h 42"/>
                  <a:gd name="T38" fmla="*/ 1 w 44"/>
                  <a:gd name="T39" fmla="*/ 1 h 42"/>
                  <a:gd name="T40" fmla="*/ 1 w 44"/>
                  <a:gd name="T41" fmla="*/ 1 h 42"/>
                  <a:gd name="T42" fmla="*/ 1 w 44"/>
                  <a:gd name="T43" fmla="*/ 1 h 42"/>
                  <a:gd name="T44" fmla="*/ 1 w 44"/>
                  <a:gd name="T45" fmla="*/ 1 h 42"/>
                  <a:gd name="T46" fmla="*/ 1 w 44"/>
                  <a:gd name="T47" fmla="*/ 1 h 42"/>
                  <a:gd name="T48" fmla="*/ 1 w 44"/>
                  <a:gd name="T49" fmla="*/ 1 h 42"/>
                  <a:gd name="T50" fmla="*/ 1 w 44"/>
                  <a:gd name="T51" fmla="*/ 1 h 42"/>
                  <a:gd name="T52" fmla="*/ 1 w 44"/>
                  <a:gd name="T53" fmla="*/ 1 h 42"/>
                  <a:gd name="T54" fmla="*/ 1 w 44"/>
                  <a:gd name="T55" fmla="*/ 1 h 42"/>
                  <a:gd name="T56" fmla="*/ 1 w 44"/>
                  <a:gd name="T57" fmla="*/ 1 h 42"/>
                  <a:gd name="T58" fmla="*/ 1 w 44"/>
                  <a:gd name="T59" fmla="*/ 1 h 42"/>
                  <a:gd name="T60" fmla="*/ 1 w 44"/>
                  <a:gd name="T61" fmla="*/ 1 h 42"/>
                  <a:gd name="T62" fmla="*/ 1 w 44"/>
                  <a:gd name="T63" fmla="*/ 1 h 42"/>
                  <a:gd name="T64" fmla="*/ 1 w 44"/>
                  <a:gd name="T65" fmla="*/ 1 h 42"/>
                  <a:gd name="T66" fmla="*/ 1 w 44"/>
                  <a:gd name="T67" fmla="*/ 1 h 42"/>
                  <a:gd name="T68" fmla="*/ 1 w 44"/>
                  <a:gd name="T69" fmla="*/ 1 h 42"/>
                  <a:gd name="T70" fmla="*/ 1 w 44"/>
                  <a:gd name="T71" fmla="*/ 1 h 42"/>
                  <a:gd name="T72" fmla="*/ 1 w 44"/>
                  <a:gd name="T73" fmla="*/ 1 h 42"/>
                  <a:gd name="T74" fmla="*/ 1 w 44"/>
                  <a:gd name="T75" fmla="*/ 1 h 42"/>
                  <a:gd name="T76" fmla="*/ 1 w 44"/>
                  <a:gd name="T77" fmla="*/ 1 h 42"/>
                  <a:gd name="T78" fmla="*/ 1 w 44"/>
                  <a:gd name="T79" fmla="*/ 1 h 42"/>
                  <a:gd name="T80" fmla="*/ 1 w 44"/>
                  <a:gd name="T81" fmla="*/ 1 h 42"/>
                  <a:gd name="T82" fmla="*/ 1 w 44"/>
                  <a:gd name="T83" fmla="*/ 1 h 42"/>
                  <a:gd name="T84" fmla="*/ 1 w 44"/>
                  <a:gd name="T85" fmla="*/ 1 h 42"/>
                  <a:gd name="T86" fmla="*/ 1 w 44"/>
                  <a:gd name="T87" fmla="*/ 1 h 42"/>
                  <a:gd name="T88" fmla="*/ 1 w 44"/>
                  <a:gd name="T89" fmla="*/ 1 h 42"/>
                  <a:gd name="T90" fmla="*/ 1 w 44"/>
                  <a:gd name="T91" fmla="*/ 1 h 42"/>
                  <a:gd name="T92" fmla="*/ 1 w 44"/>
                  <a:gd name="T93" fmla="*/ 1 h 42"/>
                  <a:gd name="T94" fmla="*/ 1 w 44"/>
                  <a:gd name="T95" fmla="*/ 1 h 42"/>
                  <a:gd name="T96" fmla="*/ 1 w 44"/>
                  <a:gd name="T97" fmla="*/ 1 h 42"/>
                  <a:gd name="T98" fmla="*/ 1 w 44"/>
                  <a:gd name="T99" fmla="*/ 1 h 42"/>
                  <a:gd name="T100" fmla="*/ 1 w 44"/>
                  <a:gd name="T101" fmla="*/ 1 h 42"/>
                  <a:gd name="T102" fmla="*/ 1 w 44"/>
                  <a:gd name="T103" fmla="*/ 1 h 42"/>
                  <a:gd name="T104" fmla="*/ 1 w 44"/>
                  <a:gd name="T105" fmla="*/ 1 h 42"/>
                  <a:gd name="T106" fmla="*/ 1 w 44"/>
                  <a:gd name="T107" fmla="*/ 1 h 42"/>
                  <a:gd name="T108" fmla="*/ 1 w 44"/>
                  <a:gd name="T109" fmla="*/ 1 h 42"/>
                  <a:gd name="T110" fmla="*/ 1 w 44"/>
                  <a:gd name="T111" fmla="*/ 1 h 4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4" h="42">
                    <a:moveTo>
                      <a:pt x="44" y="21"/>
                    </a:moveTo>
                    <a:lnTo>
                      <a:pt x="44" y="19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9" y="8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8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4" y="39"/>
                    </a:lnTo>
                    <a:lnTo>
                      <a:pt x="36" y="38"/>
                    </a:lnTo>
                    <a:lnTo>
                      <a:pt x="37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42" y="29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4" y="21"/>
                    </a:lnTo>
                    <a:close/>
                    <a:moveTo>
                      <a:pt x="42" y="21"/>
                    </a:moveTo>
                    <a:lnTo>
                      <a:pt x="42" y="23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9" y="33"/>
                    </a:lnTo>
                    <a:lnTo>
                      <a:pt x="37" y="34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1" y="39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5" y="41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3" name="Freeform 2761"/>
              <p:cNvSpPr>
                <a:spLocks noEditPoints="1"/>
              </p:cNvSpPr>
              <p:nvPr/>
            </p:nvSpPr>
            <p:spPr bwMode="auto">
              <a:xfrm>
                <a:off x="1439" y="1682"/>
                <a:ext cx="20" cy="21"/>
              </a:xfrm>
              <a:custGeom>
                <a:avLst/>
                <a:gdLst>
                  <a:gd name="T0" fmla="*/ 1 w 40"/>
                  <a:gd name="T1" fmla="*/ 1 h 42"/>
                  <a:gd name="T2" fmla="*/ 1 w 40"/>
                  <a:gd name="T3" fmla="*/ 1 h 42"/>
                  <a:gd name="T4" fmla="*/ 1 w 40"/>
                  <a:gd name="T5" fmla="*/ 1 h 42"/>
                  <a:gd name="T6" fmla="*/ 1 w 40"/>
                  <a:gd name="T7" fmla="*/ 1 h 42"/>
                  <a:gd name="T8" fmla="*/ 1 w 40"/>
                  <a:gd name="T9" fmla="*/ 1 h 42"/>
                  <a:gd name="T10" fmla="*/ 1 w 40"/>
                  <a:gd name="T11" fmla="*/ 0 h 42"/>
                  <a:gd name="T12" fmla="*/ 1 w 40"/>
                  <a:gd name="T13" fmla="*/ 1 h 42"/>
                  <a:gd name="T14" fmla="*/ 1 w 40"/>
                  <a:gd name="T15" fmla="*/ 1 h 42"/>
                  <a:gd name="T16" fmla="*/ 1 w 40"/>
                  <a:gd name="T17" fmla="*/ 1 h 42"/>
                  <a:gd name="T18" fmla="*/ 1 w 40"/>
                  <a:gd name="T19" fmla="*/ 1 h 42"/>
                  <a:gd name="T20" fmla="*/ 1 w 40"/>
                  <a:gd name="T21" fmla="*/ 1 h 42"/>
                  <a:gd name="T22" fmla="*/ 1 w 40"/>
                  <a:gd name="T23" fmla="*/ 1 h 42"/>
                  <a:gd name="T24" fmla="*/ 0 w 40"/>
                  <a:gd name="T25" fmla="*/ 1 h 42"/>
                  <a:gd name="T26" fmla="*/ 0 w 40"/>
                  <a:gd name="T27" fmla="*/ 1 h 42"/>
                  <a:gd name="T28" fmla="*/ 0 w 40"/>
                  <a:gd name="T29" fmla="*/ 1 h 42"/>
                  <a:gd name="T30" fmla="*/ 1 w 40"/>
                  <a:gd name="T31" fmla="*/ 1 h 42"/>
                  <a:gd name="T32" fmla="*/ 1 w 40"/>
                  <a:gd name="T33" fmla="*/ 1 h 42"/>
                  <a:gd name="T34" fmla="*/ 1 w 40"/>
                  <a:gd name="T35" fmla="*/ 1 h 42"/>
                  <a:gd name="T36" fmla="*/ 1 w 40"/>
                  <a:gd name="T37" fmla="*/ 1 h 42"/>
                  <a:gd name="T38" fmla="*/ 1 w 40"/>
                  <a:gd name="T39" fmla="*/ 1 h 42"/>
                  <a:gd name="T40" fmla="*/ 1 w 40"/>
                  <a:gd name="T41" fmla="*/ 1 h 42"/>
                  <a:gd name="T42" fmla="*/ 1 w 40"/>
                  <a:gd name="T43" fmla="*/ 1 h 42"/>
                  <a:gd name="T44" fmla="*/ 1 w 40"/>
                  <a:gd name="T45" fmla="*/ 1 h 42"/>
                  <a:gd name="T46" fmla="*/ 1 w 40"/>
                  <a:gd name="T47" fmla="*/ 1 h 42"/>
                  <a:gd name="T48" fmla="*/ 1 w 40"/>
                  <a:gd name="T49" fmla="*/ 1 h 42"/>
                  <a:gd name="T50" fmla="*/ 1 w 40"/>
                  <a:gd name="T51" fmla="*/ 1 h 42"/>
                  <a:gd name="T52" fmla="*/ 1 w 40"/>
                  <a:gd name="T53" fmla="*/ 1 h 42"/>
                  <a:gd name="T54" fmla="*/ 1 w 40"/>
                  <a:gd name="T55" fmla="*/ 1 h 42"/>
                  <a:gd name="T56" fmla="*/ 1 w 40"/>
                  <a:gd name="T57" fmla="*/ 1 h 42"/>
                  <a:gd name="T58" fmla="*/ 1 w 40"/>
                  <a:gd name="T59" fmla="*/ 1 h 42"/>
                  <a:gd name="T60" fmla="*/ 1 w 40"/>
                  <a:gd name="T61" fmla="*/ 1 h 42"/>
                  <a:gd name="T62" fmla="*/ 1 w 40"/>
                  <a:gd name="T63" fmla="*/ 1 h 42"/>
                  <a:gd name="T64" fmla="*/ 1 w 40"/>
                  <a:gd name="T65" fmla="*/ 1 h 42"/>
                  <a:gd name="T66" fmla="*/ 1 w 40"/>
                  <a:gd name="T67" fmla="*/ 1 h 42"/>
                  <a:gd name="T68" fmla="*/ 1 w 40"/>
                  <a:gd name="T69" fmla="*/ 1 h 42"/>
                  <a:gd name="T70" fmla="*/ 1 w 40"/>
                  <a:gd name="T71" fmla="*/ 1 h 42"/>
                  <a:gd name="T72" fmla="*/ 1 w 40"/>
                  <a:gd name="T73" fmla="*/ 1 h 42"/>
                  <a:gd name="T74" fmla="*/ 1 w 40"/>
                  <a:gd name="T75" fmla="*/ 1 h 42"/>
                  <a:gd name="T76" fmla="*/ 1 w 40"/>
                  <a:gd name="T77" fmla="*/ 1 h 42"/>
                  <a:gd name="T78" fmla="*/ 1 w 40"/>
                  <a:gd name="T79" fmla="*/ 1 h 42"/>
                  <a:gd name="T80" fmla="*/ 1 w 40"/>
                  <a:gd name="T81" fmla="*/ 1 h 42"/>
                  <a:gd name="T82" fmla="*/ 1 w 40"/>
                  <a:gd name="T83" fmla="*/ 1 h 42"/>
                  <a:gd name="T84" fmla="*/ 1 w 40"/>
                  <a:gd name="T85" fmla="*/ 1 h 42"/>
                  <a:gd name="T86" fmla="*/ 1 w 40"/>
                  <a:gd name="T87" fmla="*/ 1 h 42"/>
                  <a:gd name="T88" fmla="*/ 1 w 40"/>
                  <a:gd name="T89" fmla="*/ 1 h 42"/>
                  <a:gd name="T90" fmla="*/ 1 w 40"/>
                  <a:gd name="T91" fmla="*/ 1 h 42"/>
                  <a:gd name="T92" fmla="*/ 1 w 40"/>
                  <a:gd name="T93" fmla="*/ 1 h 42"/>
                  <a:gd name="T94" fmla="*/ 1 w 40"/>
                  <a:gd name="T95" fmla="*/ 1 h 42"/>
                  <a:gd name="T96" fmla="*/ 1 w 40"/>
                  <a:gd name="T97" fmla="*/ 1 h 42"/>
                  <a:gd name="T98" fmla="*/ 1 w 40"/>
                  <a:gd name="T99" fmla="*/ 1 h 42"/>
                  <a:gd name="T100" fmla="*/ 1 w 40"/>
                  <a:gd name="T101" fmla="*/ 1 h 42"/>
                  <a:gd name="T102" fmla="*/ 1 w 40"/>
                  <a:gd name="T103" fmla="*/ 1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" h="42">
                    <a:moveTo>
                      <a:pt x="40" y="21"/>
                    </a:moveTo>
                    <a:lnTo>
                      <a:pt x="40" y="19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9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4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40" y="21"/>
                    </a:moveTo>
                    <a:lnTo>
                      <a:pt x="40" y="23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29" y="39"/>
                    </a:lnTo>
                    <a:lnTo>
                      <a:pt x="27" y="39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9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9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4" name="Freeform 2762"/>
              <p:cNvSpPr>
                <a:spLocks noEditPoints="1"/>
              </p:cNvSpPr>
              <p:nvPr/>
            </p:nvSpPr>
            <p:spPr bwMode="auto">
              <a:xfrm>
                <a:off x="1439" y="1683"/>
                <a:ext cx="20" cy="20"/>
              </a:xfrm>
              <a:custGeom>
                <a:avLst/>
                <a:gdLst>
                  <a:gd name="T0" fmla="*/ 1 w 40"/>
                  <a:gd name="T1" fmla="*/ 0 h 41"/>
                  <a:gd name="T2" fmla="*/ 1 w 40"/>
                  <a:gd name="T3" fmla="*/ 0 h 41"/>
                  <a:gd name="T4" fmla="*/ 1 w 40"/>
                  <a:gd name="T5" fmla="*/ 0 h 41"/>
                  <a:gd name="T6" fmla="*/ 1 w 40"/>
                  <a:gd name="T7" fmla="*/ 0 h 41"/>
                  <a:gd name="T8" fmla="*/ 1 w 40"/>
                  <a:gd name="T9" fmla="*/ 0 h 41"/>
                  <a:gd name="T10" fmla="*/ 1 w 40"/>
                  <a:gd name="T11" fmla="*/ 0 h 41"/>
                  <a:gd name="T12" fmla="*/ 1 w 40"/>
                  <a:gd name="T13" fmla="*/ 0 h 41"/>
                  <a:gd name="T14" fmla="*/ 1 w 40"/>
                  <a:gd name="T15" fmla="*/ 0 h 41"/>
                  <a:gd name="T16" fmla="*/ 1 w 40"/>
                  <a:gd name="T17" fmla="*/ 0 h 41"/>
                  <a:gd name="T18" fmla="*/ 1 w 40"/>
                  <a:gd name="T19" fmla="*/ 0 h 41"/>
                  <a:gd name="T20" fmla="*/ 1 w 40"/>
                  <a:gd name="T21" fmla="*/ 0 h 41"/>
                  <a:gd name="T22" fmla="*/ 1 w 40"/>
                  <a:gd name="T23" fmla="*/ 0 h 41"/>
                  <a:gd name="T24" fmla="*/ 1 w 40"/>
                  <a:gd name="T25" fmla="*/ 0 h 41"/>
                  <a:gd name="T26" fmla="*/ 0 w 40"/>
                  <a:gd name="T27" fmla="*/ 0 h 41"/>
                  <a:gd name="T28" fmla="*/ 0 w 40"/>
                  <a:gd name="T29" fmla="*/ 0 h 41"/>
                  <a:gd name="T30" fmla="*/ 0 w 40"/>
                  <a:gd name="T31" fmla="*/ 0 h 41"/>
                  <a:gd name="T32" fmla="*/ 1 w 40"/>
                  <a:gd name="T33" fmla="*/ 0 h 41"/>
                  <a:gd name="T34" fmla="*/ 1 w 40"/>
                  <a:gd name="T35" fmla="*/ 0 h 41"/>
                  <a:gd name="T36" fmla="*/ 1 w 40"/>
                  <a:gd name="T37" fmla="*/ 0 h 41"/>
                  <a:gd name="T38" fmla="*/ 1 w 40"/>
                  <a:gd name="T39" fmla="*/ 0 h 41"/>
                  <a:gd name="T40" fmla="*/ 1 w 40"/>
                  <a:gd name="T41" fmla="*/ 0 h 41"/>
                  <a:gd name="T42" fmla="*/ 1 w 40"/>
                  <a:gd name="T43" fmla="*/ 0 h 41"/>
                  <a:gd name="T44" fmla="*/ 1 w 40"/>
                  <a:gd name="T45" fmla="*/ 0 h 41"/>
                  <a:gd name="T46" fmla="*/ 1 w 40"/>
                  <a:gd name="T47" fmla="*/ 0 h 41"/>
                  <a:gd name="T48" fmla="*/ 1 w 40"/>
                  <a:gd name="T49" fmla="*/ 0 h 41"/>
                  <a:gd name="T50" fmla="*/ 1 w 40"/>
                  <a:gd name="T51" fmla="*/ 0 h 41"/>
                  <a:gd name="T52" fmla="*/ 1 w 40"/>
                  <a:gd name="T53" fmla="*/ 0 h 41"/>
                  <a:gd name="T54" fmla="*/ 1 w 40"/>
                  <a:gd name="T55" fmla="*/ 0 h 41"/>
                  <a:gd name="T56" fmla="*/ 1 w 40"/>
                  <a:gd name="T57" fmla="*/ 0 h 41"/>
                  <a:gd name="T58" fmla="*/ 1 w 40"/>
                  <a:gd name="T59" fmla="*/ 0 h 41"/>
                  <a:gd name="T60" fmla="*/ 1 w 40"/>
                  <a:gd name="T61" fmla="*/ 0 h 41"/>
                  <a:gd name="T62" fmla="*/ 1 w 40"/>
                  <a:gd name="T63" fmla="*/ 0 h 41"/>
                  <a:gd name="T64" fmla="*/ 1 w 40"/>
                  <a:gd name="T65" fmla="*/ 0 h 41"/>
                  <a:gd name="T66" fmla="*/ 1 w 40"/>
                  <a:gd name="T67" fmla="*/ 0 h 41"/>
                  <a:gd name="T68" fmla="*/ 1 w 40"/>
                  <a:gd name="T69" fmla="*/ 0 h 41"/>
                  <a:gd name="T70" fmla="*/ 1 w 40"/>
                  <a:gd name="T71" fmla="*/ 0 h 41"/>
                  <a:gd name="T72" fmla="*/ 1 w 40"/>
                  <a:gd name="T73" fmla="*/ 0 h 41"/>
                  <a:gd name="T74" fmla="*/ 1 w 40"/>
                  <a:gd name="T75" fmla="*/ 0 h 41"/>
                  <a:gd name="T76" fmla="*/ 1 w 40"/>
                  <a:gd name="T77" fmla="*/ 0 h 41"/>
                  <a:gd name="T78" fmla="*/ 1 w 40"/>
                  <a:gd name="T79" fmla="*/ 0 h 41"/>
                  <a:gd name="T80" fmla="*/ 1 w 40"/>
                  <a:gd name="T81" fmla="*/ 0 h 41"/>
                  <a:gd name="T82" fmla="*/ 1 w 40"/>
                  <a:gd name="T83" fmla="*/ 0 h 41"/>
                  <a:gd name="T84" fmla="*/ 1 w 40"/>
                  <a:gd name="T85" fmla="*/ 0 h 41"/>
                  <a:gd name="T86" fmla="*/ 1 w 40"/>
                  <a:gd name="T87" fmla="*/ 0 h 41"/>
                  <a:gd name="T88" fmla="*/ 1 w 40"/>
                  <a:gd name="T89" fmla="*/ 0 h 41"/>
                  <a:gd name="T90" fmla="*/ 1 w 40"/>
                  <a:gd name="T91" fmla="*/ 0 h 41"/>
                  <a:gd name="T92" fmla="*/ 1 w 40"/>
                  <a:gd name="T93" fmla="*/ 0 h 41"/>
                  <a:gd name="T94" fmla="*/ 1 w 40"/>
                  <a:gd name="T95" fmla="*/ 0 h 41"/>
                  <a:gd name="T96" fmla="*/ 1 w 40"/>
                  <a:gd name="T97" fmla="*/ 0 h 41"/>
                  <a:gd name="T98" fmla="*/ 1 w 40"/>
                  <a:gd name="T99" fmla="*/ 0 h 41"/>
                  <a:gd name="T100" fmla="*/ 1 w 40"/>
                  <a:gd name="T101" fmla="*/ 0 h 41"/>
                  <a:gd name="T102" fmla="*/ 1 w 40"/>
                  <a:gd name="T103" fmla="*/ 0 h 41"/>
                  <a:gd name="T104" fmla="*/ 1 w 40"/>
                  <a:gd name="T105" fmla="*/ 0 h 41"/>
                  <a:gd name="T106" fmla="*/ 1 w 40"/>
                  <a:gd name="T107" fmla="*/ 0 h 41"/>
                  <a:gd name="T108" fmla="*/ 1 w 40"/>
                  <a:gd name="T109" fmla="*/ 0 h 41"/>
                  <a:gd name="T110" fmla="*/ 1 w 40"/>
                  <a:gd name="T111" fmla="*/ 0 h 41"/>
                  <a:gd name="T112" fmla="*/ 1 w 40"/>
                  <a:gd name="T113" fmla="*/ 0 h 41"/>
                  <a:gd name="T114" fmla="*/ 1 w 40"/>
                  <a:gd name="T115" fmla="*/ 0 h 41"/>
                  <a:gd name="T116" fmla="*/ 1 w 40"/>
                  <a:gd name="T117" fmla="*/ 0 h 41"/>
                  <a:gd name="T118" fmla="*/ 1 w 40"/>
                  <a:gd name="T119" fmla="*/ 0 h 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40" y="20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7" y="41"/>
                    </a:lnTo>
                    <a:lnTo>
                      <a:pt x="19" y="41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5"/>
                    </a:lnTo>
                    <a:lnTo>
                      <a:pt x="35" y="33"/>
                    </a:lnTo>
                    <a:lnTo>
                      <a:pt x="37" y="32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2"/>
                    </a:lnTo>
                    <a:lnTo>
                      <a:pt x="40" y="20"/>
                    </a:lnTo>
                    <a:close/>
                    <a:moveTo>
                      <a:pt x="38" y="20"/>
                    </a:moveTo>
                    <a:lnTo>
                      <a:pt x="38" y="22"/>
                    </a:lnTo>
                    <a:lnTo>
                      <a:pt x="38" y="23"/>
                    </a:lnTo>
                    <a:lnTo>
                      <a:pt x="38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35" y="32"/>
                    </a:lnTo>
                    <a:lnTo>
                      <a:pt x="35" y="33"/>
                    </a:lnTo>
                    <a:lnTo>
                      <a:pt x="34" y="33"/>
                    </a:lnTo>
                    <a:lnTo>
                      <a:pt x="32" y="35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8" y="35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5" name="Freeform 2763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9" cy="19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0 h 40"/>
                  <a:gd name="T4" fmla="*/ 0 w 39"/>
                  <a:gd name="T5" fmla="*/ 0 h 40"/>
                  <a:gd name="T6" fmla="*/ 0 w 39"/>
                  <a:gd name="T7" fmla="*/ 0 h 40"/>
                  <a:gd name="T8" fmla="*/ 0 w 39"/>
                  <a:gd name="T9" fmla="*/ 0 h 40"/>
                  <a:gd name="T10" fmla="*/ 0 w 39"/>
                  <a:gd name="T11" fmla="*/ 0 h 40"/>
                  <a:gd name="T12" fmla="*/ 0 w 39"/>
                  <a:gd name="T13" fmla="*/ 0 h 40"/>
                  <a:gd name="T14" fmla="*/ 0 w 39"/>
                  <a:gd name="T15" fmla="*/ 0 h 40"/>
                  <a:gd name="T16" fmla="*/ 0 w 39"/>
                  <a:gd name="T17" fmla="*/ 0 h 40"/>
                  <a:gd name="T18" fmla="*/ 0 w 39"/>
                  <a:gd name="T19" fmla="*/ 0 h 40"/>
                  <a:gd name="T20" fmla="*/ 0 w 39"/>
                  <a:gd name="T21" fmla="*/ 0 h 40"/>
                  <a:gd name="T22" fmla="*/ 0 w 39"/>
                  <a:gd name="T23" fmla="*/ 0 h 40"/>
                  <a:gd name="T24" fmla="*/ 0 w 39"/>
                  <a:gd name="T25" fmla="*/ 0 h 40"/>
                  <a:gd name="T26" fmla="*/ 0 w 39"/>
                  <a:gd name="T27" fmla="*/ 0 h 40"/>
                  <a:gd name="T28" fmla="*/ 0 w 39"/>
                  <a:gd name="T29" fmla="*/ 0 h 40"/>
                  <a:gd name="T30" fmla="*/ 0 w 39"/>
                  <a:gd name="T31" fmla="*/ 0 h 40"/>
                  <a:gd name="T32" fmla="*/ 0 w 39"/>
                  <a:gd name="T33" fmla="*/ 0 h 40"/>
                  <a:gd name="T34" fmla="*/ 0 w 39"/>
                  <a:gd name="T35" fmla="*/ 0 h 40"/>
                  <a:gd name="T36" fmla="*/ 0 w 39"/>
                  <a:gd name="T37" fmla="*/ 0 h 40"/>
                  <a:gd name="T38" fmla="*/ 0 w 39"/>
                  <a:gd name="T39" fmla="*/ 0 h 40"/>
                  <a:gd name="T40" fmla="*/ 0 w 39"/>
                  <a:gd name="T41" fmla="*/ 0 h 40"/>
                  <a:gd name="T42" fmla="*/ 0 w 39"/>
                  <a:gd name="T43" fmla="*/ 0 h 40"/>
                  <a:gd name="T44" fmla="*/ 0 w 39"/>
                  <a:gd name="T45" fmla="*/ 0 h 40"/>
                  <a:gd name="T46" fmla="*/ 0 w 39"/>
                  <a:gd name="T47" fmla="*/ 0 h 40"/>
                  <a:gd name="T48" fmla="*/ 0 w 39"/>
                  <a:gd name="T49" fmla="*/ 0 h 40"/>
                  <a:gd name="T50" fmla="*/ 0 w 39"/>
                  <a:gd name="T51" fmla="*/ 0 h 40"/>
                  <a:gd name="T52" fmla="*/ 0 w 39"/>
                  <a:gd name="T53" fmla="*/ 0 h 40"/>
                  <a:gd name="T54" fmla="*/ 0 w 39"/>
                  <a:gd name="T55" fmla="*/ 0 h 40"/>
                  <a:gd name="T56" fmla="*/ 0 w 39"/>
                  <a:gd name="T57" fmla="*/ 0 h 40"/>
                  <a:gd name="T58" fmla="*/ 0 w 39"/>
                  <a:gd name="T59" fmla="*/ 0 h 40"/>
                  <a:gd name="T60" fmla="*/ 0 w 39"/>
                  <a:gd name="T61" fmla="*/ 0 h 40"/>
                  <a:gd name="T62" fmla="*/ 0 w 39"/>
                  <a:gd name="T63" fmla="*/ 0 h 40"/>
                  <a:gd name="T64" fmla="*/ 0 w 39"/>
                  <a:gd name="T65" fmla="*/ 0 h 40"/>
                  <a:gd name="T66" fmla="*/ 0 w 39"/>
                  <a:gd name="T67" fmla="*/ 0 h 40"/>
                  <a:gd name="T68" fmla="*/ 0 w 39"/>
                  <a:gd name="T69" fmla="*/ 0 h 40"/>
                  <a:gd name="T70" fmla="*/ 0 w 39"/>
                  <a:gd name="T71" fmla="*/ 0 h 40"/>
                  <a:gd name="T72" fmla="*/ 0 w 39"/>
                  <a:gd name="T73" fmla="*/ 0 h 40"/>
                  <a:gd name="T74" fmla="*/ 0 w 39"/>
                  <a:gd name="T75" fmla="*/ 0 h 40"/>
                  <a:gd name="T76" fmla="*/ 0 w 39"/>
                  <a:gd name="T77" fmla="*/ 0 h 40"/>
                  <a:gd name="T78" fmla="*/ 0 w 39"/>
                  <a:gd name="T79" fmla="*/ 0 h 40"/>
                  <a:gd name="T80" fmla="*/ 0 w 39"/>
                  <a:gd name="T81" fmla="*/ 0 h 40"/>
                  <a:gd name="T82" fmla="*/ 0 w 39"/>
                  <a:gd name="T83" fmla="*/ 0 h 40"/>
                  <a:gd name="T84" fmla="*/ 0 w 39"/>
                  <a:gd name="T85" fmla="*/ 0 h 40"/>
                  <a:gd name="T86" fmla="*/ 0 w 39"/>
                  <a:gd name="T87" fmla="*/ 0 h 40"/>
                  <a:gd name="T88" fmla="*/ 0 w 39"/>
                  <a:gd name="T89" fmla="*/ 0 h 40"/>
                  <a:gd name="T90" fmla="*/ 0 w 39"/>
                  <a:gd name="T91" fmla="*/ 0 h 40"/>
                  <a:gd name="T92" fmla="*/ 0 w 39"/>
                  <a:gd name="T93" fmla="*/ 0 h 40"/>
                  <a:gd name="T94" fmla="*/ 0 w 39"/>
                  <a:gd name="T95" fmla="*/ 0 h 40"/>
                  <a:gd name="T96" fmla="*/ 0 w 39"/>
                  <a:gd name="T97" fmla="*/ 0 h 40"/>
                  <a:gd name="T98" fmla="*/ 0 w 39"/>
                  <a:gd name="T99" fmla="*/ 0 h 40"/>
                  <a:gd name="T100" fmla="*/ 0 w 39"/>
                  <a:gd name="T101" fmla="*/ 0 h 40"/>
                  <a:gd name="T102" fmla="*/ 0 w 39"/>
                  <a:gd name="T103" fmla="*/ 0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lnTo>
                      <a:pt x="39" y="18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3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2"/>
                    </a:lnTo>
                    <a:lnTo>
                      <a:pt x="39" y="20"/>
                    </a:lnTo>
                    <a:close/>
                    <a:moveTo>
                      <a:pt x="37" y="20"/>
                    </a:moveTo>
                    <a:lnTo>
                      <a:pt x="37" y="22"/>
                    </a:lnTo>
                    <a:lnTo>
                      <a:pt x="37" y="23"/>
                    </a:lnTo>
                    <a:lnTo>
                      <a:pt x="36" y="27"/>
                    </a:lnTo>
                    <a:lnTo>
                      <a:pt x="36" y="28"/>
                    </a:lnTo>
                    <a:lnTo>
                      <a:pt x="34" y="30"/>
                    </a:lnTo>
                    <a:lnTo>
                      <a:pt x="33" y="32"/>
                    </a:lnTo>
                    <a:lnTo>
                      <a:pt x="33" y="33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16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5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7" y="17"/>
                    </a:lnTo>
                    <a:lnTo>
                      <a:pt x="37" y="18"/>
                    </a:lnTo>
                    <a:lnTo>
                      <a:pt x="37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6" name="Freeform 2764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8" cy="19"/>
              </a:xfrm>
              <a:custGeom>
                <a:avLst/>
                <a:gdLst>
                  <a:gd name="T0" fmla="*/ 0 w 37"/>
                  <a:gd name="T1" fmla="*/ 1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0 h 38"/>
                  <a:gd name="T10" fmla="*/ 0 w 37"/>
                  <a:gd name="T11" fmla="*/ 0 h 38"/>
                  <a:gd name="T12" fmla="*/ 0 w 37"/>
                  <a:gd name="T13" fmla="*/ 0 h 38"/>
                  <a:gd name="T14" fmla="*/ 0 w 37"/>
                  <a:gd name="T15" fmla="*/ 1 h 38"/>
                  <a:gd name="T16" fmla="*/ 0 w 37"/>
                  <a:gd name="T17" fmla="*/ 1 h 38"/>
                  <a:gd name="T18" fmla="*/ 0 w 37"/>
                  <a:gd name="T19" fmla="*/ 1 h 38"/>
                  <a:gd name="T20" fmla="*/ 0 w 37"/>
                  <a:gd name="T21" fmla="*/ 1 h 38"/>
                  <a:gd name="T22" fmla="*/ 0 w 37"/>
                  <a:gd name="T23" fmla="*/ 1 h 38"/>
                  <a:gd name="T24" fmla="*/ 0 w 37"/>
                  <a:gd name="T25" fmla="*/ 1 h 38"/>
                  <a:gd name="T26" fmla="*/ 0 w 37"/>
                  <a:gd name="T27" fmla="*/ 1 h 38"/>
                  <a:gd name="T28" fmla="*/ 0 w 37"/>
                  <a:gd name="T29" fmla="*/ 1 h 38"/>
                  <a:gd name="T30" fmla="*/ 0 w 37"/>
                  <a:gd name="T31" fmla="*/ 1 h 38"/>
                  <a:gd name="T32" fmla="*/ 0 w 37"/>
                  <a:gd name="T33" fmla="*/ 1 h 38"/>
                  <a:gd name="T34" fmla="*/ 0 w 37"/>
                  <a:gd name="T35" fmla="*/ 1 h 38"/>
                  <a:gd name="T36" fmla="*/ 0 w 37"/>
                  <a:gd name="T37" fmla="*/ 1 h 38"/>
                  <a:gd name="T38" fmla="*/ 0 w 37"/>
                  <a:gd name="T39" fmla="*/ 1 h 38"/>
                  <a:gd name="T40" fmla="*/ 0 w 37"/>
                  <a:gd name="T41" fmla="*/ 1 h 38"/>
                  <a:gd name="T42" fmla="*/ 0 w 37"/>
                  <a:gd name="T43" fmla="*/ 1 h 38"/>
                  <a:gd name="T44" fmla="*/ 0 w 37"/>
                  <a:gd name="T45" fmla="*/ 1 h 38"/>
                  <a:gd name="T46" fmla="*/ 0 w 37"/>
                  <a:gd name="T47" fmla="*/ 1 h 38"/>
                  <a:gd name="T48" fmla="*/ 0 w 37"/>
                  <a:gd name="T49" fmla="*/ 1 h 38"/>
                  <a:gd name="T50" fmla="*/ 0 w 37"/>
                  <a:gd name="T51" fmla="*/ 1 h 38"/>
                  <a:gd name="T52" fmla="*/ 0 w 37"/>
                  <a:gd name="T53" fmla="*/ 1 h 38"/>
                  <a:gd name="T54" fmla="*/ 0 w 37"/>
                  <a:gd name="T55" fmla="*/ 1 h 38"/>
                  <a:gd name="T56" fmla="*/ 0 w 37"/>
                  <a:gd name="T57" fmla="*/ 1 h 38"/>
                  <a:gd name="T58" fmla="*/ 0 w 37"/>
                  <a:gd name="T59" fmla="*/ 1 h 38"/>
                  <a:gd name="T60" fmla="*/ 0 w 37"/>
                  <a:gd name="T61" fmla="*/ 1 h 38"/>
                  <a:gd name="T62" fmla="*/ 0 w 37"/>
                  <a:gd name="T63" fmla="*/ 1 h 38"/>
                  <a:gd name="T64" fmla="*/ 0 w 37"/>
                  <a:gd name="T65" fmla="*/ 1 h 38"/>
                  <a:gd name="T66" fmla="*/ 0 w 37"/>
                  <a:gd name="T67" fmla="*/ 1 h 38"/>
                  <a:gd name="T68" fmla="*/ 0 w 37"/>
                  <a:gd name="T69" fmla="*/ 1 h 38"/>
                  <a:gd name="T70" fmla="*/ 0 w 37"/>
                  <a:gd name="T71" fmla="*/ 1 h 38"/>
                  <a:gd name="T72" fmla="*/ 0 w 37"/>
                  <a:gd name="T73" fmla="*/ 1 h 38"/>
                  <a:gd name="T74" fmla="*/ 0 w 37"/>
                  <a:gd name="T75" fmla="*/ 1 h 38"/>
                  <a:gd name="T76" fmla="*/ 0 w 37"/>
                  <a:gd name="T77" fmla="*/ 1 h 38"/>
                  <a:gd name="T78" fmla="*/ 0 w 37"/>
                  <a:gd name="T79" fmla="*/ 1 h 38"/>
                  <a:gd name="T80" fmla="*/ 0 w 37"/>
                  <a:gd name="T81" fmla="*/ 1 h 38"/>
                  <a:gd name="T82" fmla="*/ 0 w 37"/>
                  <a:gd name="T83" fmla="*/ 1 h 38"/>
                  <a:gd name="T84" fmla="*/ 0 w 37"/>
                  <a:gd name="T85" fmla="*/ 1 h 38"/>
                  <a:gd name="T86" fmla="*/ 0 w 37"/>
                  <a:gd name="T87" fmla="*/ 1 h 38"/>
                  <a:gd name="T88" fmla="*/ 0 w 37"/>
                  <a:gd name="T89" fmla="*/ 0 h 38"/>
                  <a:gd name="T90" fmla="*/ 0 w 37"/>
                  <a:gd name="T91" fmla="*/ 1 h 38"/>
                  <a:gd name="T92" fmla="*/ 0 w 37"/>
                  <a:gd name="T93" fmla="*/ 1 h 38"/>
                  <a:gd name="T94" fmla="*/ 0 w 37"/>
                  <a:gd name="T95" fmla="*/ 1 h 38"/>
                  <a:gd name="T96" fmla="*/ 0 w 37"/>
                  <a:gd name="T97" fmla="*/ 1 h 38"/>
                  <a:gd name="T98" fmla="*/ 0 w 37"/>
                  <a:gd name="T99" fmla="*/ 1 h 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6" y="36"/>
                    </a:lnTo>
                    <a:lnTo>
                      <a:pt x="28" y="35"/>
                    </a:lnTo>
                    <a:lnTo>
                      <a:pt x="29" y="35"/>
                    </a:lnTo>
                    <a:lnTo>
                      <a:pt x="31" y="33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6" y="18"/>
                    </a:moveTo>
                    <a:lnTo>
                      <a:pt x="36" y="20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4" y="28"/>
                    </a:lnTo>
                    <a:lnTo>
                      <a:pt x="33" y="30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28" y="35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6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7" name="Freeform 2765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8" cy="19"/>
              </a:xfrm>
              <a:custGeom>
                <a:avLst/>
                <a:gdLst>
                  <a:gd name="T0" fmla="*/ 0 w 37"/>
                  <a:gd name="T1" fmla="*/ 1 h 36"/>
                  <a:gd name="T2" fmla="*/ 0 w 37"/>
                  <a:gd name="T3" fmla="*/ 1 h 36"/>
                  <a:gd name="T4" fmla="*/ 0 w 37"/>
                  <a:gd name="T5" fmla="*/ 1 h 36"/>
                  <a:gd name="T6" fmla="*/ 0 w 37"/>
                  <a:gd name="T7" fmla="*/ 1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1 h 36"/>
                  <a:gd name="T14" fmla="*/ 0 w 37"/>
                  <a:gd name="T15" fmla="*/ 1 h 36"/>
                  <a:gd name="T16" fmla="*/ 0 w 37"/>
                  <a:gd name="T17" fmla="*/ 1 h 36"/>
                  <a:gd name="T18" fmla="*/ 0 w 37"/>
                  <a:gd name="T19" fmla="*/ 1 h 36"/>
                  <a:gd name="T20" fmla="*/ 0 w 37"/>
                  <a:gd name="T21" fmla="*/ 1 h 36"/>
                  <a:gd name="T22" fmla="*/ 0 w 37"/>
                  <a:gd name="T23" fmla="*/ 1 h 36"/>
                  <a:gd name="T24" fmla="*/ 0 w 37"/>
                  <a:gd name="T25" fmla="*/ 1 h 36"/>
                  <a:gd name="T26" fmla="*/ 0 w 37"/>
                  <a:gd name="T27" fmla="*/ 1 h 36"/>
                  <a:gd name="T28" fmla="*/ 0 w 37"/>
                  <a:gd name="T29" fmla="*/ 1 h 36"/>
                  <a:gd name="T30" fmla="*/ 0 w 37"/>
                  <a:gd name="T31" fmla="*/ 1 h 36"/>
                  <a:gd name="T32" fmla="*/ 0 w 37"/>
                  <a:gd name="T33" fmla="*/ 1 h 36"/>
                  <a:gd name="T34" fmla="*/ 0 w 37"/>
                  <a:gd name="T35" fmla="*/ 1 h 36"/>
                  <a:gd name="T36" fmla="*/ 0 w 37"/>
                  <a:gd name="T37" fmla="*/ 1 h 36"/>
                  <a:gd name="T38" fmla="*/ 0 w 37"/>
                  <a:gd name="T39" fmla="*/ 1 h 36"/>
                  <a:gd name="T40" fmla="*/ 0 w 37"/>
                  <a:gd name="T41" fmla="*/ 1 h 36"/>
                  <a:gd name="T42" fmla="*/ 0 w 37"/>
                  <a:gd name="T43" fmla="*/ 1 h 36"/>
                  <a:gd name="T44" fmla="*/ 0 w 37"/>
                  <a:gd name="T45" fmla="*/ 1 h 36"/>
                  <a:gd name="T46" fmla="*/ 0 w 37"/>
                  <a:gd name="T47" fmla="*/ 1 h 36"/>
                  <a:gd name="T48" fmla="*/ 0 w 37"/>
                  <a:gd name="T49" fmla="*/ 1 h 36"/>
                  <a:gd name="T50" fmla="*/ 0 w 37"/>
                  <a:gd name="T51" fmla="*/ 1 h 36"/>
                  <a:gd name="T52" fmla="*/ 0 w 37"/>
                  <a:gd name="T53" fmla="*/ 1 h 36"/>
                  <a:gd name="T54" fmla="*/ 0 w 37"/>
                  <a:gd name="T55" fmla="*/ 1 h 36"/>
                  <a:gd name="T56" fmla="*/ 0 w 37"/>
                  <a:gd name="T57" fmla="*/ 1 h 36"/>
                  <a:gd name="T58" fmla="*/ 0 w 37"/>
                  <a:gd name="T59" fmla="*/ 1 h 36"/>
                  <a:gd name="T60" fmla="*/ 0 w 37"/>
                  <a:gd name="T61" fmla="*/ 1 h 36"/>
                  <a:gd name="T62" fmla="*/ 0 w 37"/>
                  <a:gd name="T63" fmla="*/ 1 h 36"/>
                  <a:gd name="T64" fmla="*/ 0 w 37"/>
                  <a:gd name="T65" fmla="*/ 1 h 36"/>
                  <a:gd name="T66" fmla="*/ 0 w 37"/>
                  <a:gd name="T67" fmla="*/ 1 h 36"/>
                  <a:gd name="T68" fmla="*/ 0 w 37"/>
                  <a:gd name="T69" fmla="*/ 1 h 36"/>
                  <a:gd name="T70" fmla="*/ 0 w 37"/>
                  <a:gd name="T71" fmla="*/ 1 h 36"/>
                  <a:gd name="T72" fmla="*/ 0 w 37"/>
                  <a:gd name="T73" fmla="*/ 1 h 36"/>
                  <a:gd name="T74" fmla="*/ 0 w 37"/>
                  <a:gd name="T75" fmla="*/ 1 h 36"/>
                  <a:gd name="T76" fmla="*/ 0 w 37"/>
                  <a:gd name="T77" fmla="*/ 1 h 36"/>
                  <a:gd name="T78" fmla="*/ 0 w 37"/>
                  <a:gd name="T79" fmla="*/ 1 h 36"/>
                  <a:gd name="T80" fmla="*/ 0 w 37"/>
                  <a:gd name="T81" fmla="*/ 1 h 36"/>
                  <a:gd name="T82" fmla="*/ 0 w 37"/>
                  <a:gd name="T83" fmla="*/ 1 h 36"/>
                  <a:gd name="T84" fmla="*/ 0 w 37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6"/>
                    </a:lnTo>
                    <a:lnTo>
                      <a:pt x="37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6" y="35"/>
                    </a:lnTo>
                    <a:lnTo>
                      <a:pt x="28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1"/>
                    </a:lnTo>
                    <a:lnTo>
                      <a:pt x="33" y="30"/>
                    </a:lnTo>
                    <a:lnTo>
                      <a:pt x="34" y="28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6" y="18"/>
                    </a:moveTo>
                    <a:lnTo>
                      <a:pt x="36" y="20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4" y="25"/>
                    </a:lnTo>
                    <a:lnTo>
                      <a:pt x="34" y="26"/>
                    </a:lnTo>
                    <a:lnTo>
                      <a:pt x="33" y="28"/>
                    </a:lnTo>
                    <a:lnTo>
                      <a:pt x="33" y="30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8" y="33"/>
                    </a:lnTo>
                    <a:lnTo>
                      <a:pt x="26" y="33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8" name="Freeform 2766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7" cy="19"/>
              </a:xfrm>
              <a:custGeom>
                <a:avLst/>
                <a:gdLst>
                  <a:gd name="T0" fmla="*/ 1 w 34"/>
                  <a:gd name="T1" fmla="*/ 1 h 36"/>
                  <a:gd name="T2" fmla="*/ 1 w 34"/>
                  <a:gd name="T3" fmla="*/ 1 h 36"/>
                  <a:gd name="T4" fmla="*/ 1 w 34"/>
                  <a:gd name="T5" fmla="*/ 1 h 36"/>
                  <a:gd name="T6" fmla="*/ 1 w 34"/>
                  <a:gd name="T7" fmla="*/ 1 h 36"/>
                  <a:gd name="T8" fmla="*/ 1 w 34"/>
                  <a:gd name="T9" fmla="*/ 1 h 36"/>
                  <a:gd name="T10" fmla="*/ 1 w 34"/>
                  <a:gd name="T11" fmla="*/ 0 h 36"/>
                  <a:gd name="T12" fmla="*/ 1 w 34"/>
                  <a:gd name="T13" fmla="*/ 1 h 36"/>
                  <a:gd name="T14" fmla="*/ 1 w 34"/>
                  <a:gd name="T15" fmla="*/ 1 h 36"/>
                  <a:gd name="T16" fmla="*/ 1 w 34"/>
                  <a:gd name="T17" fmla="*/ 1 h 36"/>
                  <a:gd name="T18" fmla="*/ 0 w 34"/>
                  <a:gd name="T19" fmla="*/ 1 h 36"/>
                  <a:gd name="T20" fmla="*/ 0 w 34"/>
                  <a:gd name="T21" fmla="*/ 1 h 36"/>
                  <a:gd name="T22" fmla="*/ 0 w 34"/>
                  <a:gd name="T23" fmla="*/ 1 h 36"/>
                  <a:gd name="T24" fmla="*/ 1 w 34"/>
                  <a:gd name="T25" fmla="*/ 1 h 36"/>
                  <a:gd name="T26" fmla="*/ 1 w 34"/>
                  <a:gd name="T27" fmla="*/ 1 h 36"/>
                  <a:gd name="T28" fmla="*/ 1 w 34"/>
                  <a:gd name="T29" fmla="*/ 1 h 36"/>
                  <a:gd name="T30" fmla="*/ 1 w 34"/>
                  <a:gd name="T31" fmla="*/ 1 h 36"/>
                  <a:gd name="T32" fmla="*/ 1 w 34"/>
                  <a:gd name="T33" fmla="*/ 1 h 36"/>
                  <a:gd name="T34" fmla="*/ 1 w 34"/>
                  <a:gd name="T35" fmla="*/ 1 h 36"/>
                  <a:gd name="T36" fmla="*/ 1 w 34"/>
                  <a:gd name="T37" fmla="*/ 1 h 36"/>
                  <a:gd name="T38" fmla="*/ 1 w 34"/>
                  <a:gd name="T39" fmla="*/ 1 h 36"/>
                  <a:gd name="T40" fmla="*/ 1 w 34"/>
                  <a:gd name="T41" fmla="*/ 1 h 36"/>
                  <a:gd name="T42" fmla="*/ 1 w 34"/>
                  <a:gd name="T43" fmla="*/ 1 h 36"/>
                  <a:gd name="T44" fmla="*/ 1 w 34"/>
                  <a:gd name="T45" fmla="*/ 1 h 36"/>
                  <a:gd name="T46" fmla="*/ 1 w 34"/>
                  <a:gd name="T47" fmla="*/ 1 h 36"/>
                  <a:gd name="T48" fmla="*/ 1 w 34"/>
                  <a:gd name="T49" fmla="*/ 1 h 36"/>
                  <a:gd name="T50" fmla="*/ 1 w 34"/>
                  <a:gd name="T51" fmla="*/ 1 h 36"/>
                  <a:gd name="T52" fmla="*/ 1 w 34"/>
                  <a:gd name="T53" fmla="*/ 1 h 36"/>
                  <a:gd name="T54" fmla="*/ 1 w 34"/>
                  <a:gd name="T55" fmla="*/ 1 h 36"/>
                  <a:gd name="T56" fmla="*/ 1 w 34"/>
                  <a:gd name="T57" fmla="*/ 1 h 36"/>
                  <a:gd name="T58" fmla="*/ 1 w 34"/>
                  <a:gd name="T59" fmla="*/ 1 h 36"/>
                  <a:gd name="T60" fmla="*/ 1 w 34"/>
                  <a:gd name="T61" fmla="*/ 1 h 36"/>
                  <a:gd name="T62" fmla="*/ 1 w 34"/>
                  <a:gd name="T63" fmla="*/ 1 h 36"/>
                  <a:gd name="T64" fmla="*/ 1 w 34"/>
                  <a:gd name="T65" fmla="*/ 1 h 36"/>
                  <a:gd name="T66" fmla="*/ 1 w 34"/>
                  <a:gd name="T67" fmla="*/ 1 h 36"/>
                  <a:gd name="T68" fmla="*/ 1 w 34"/>
                  <a:gd name="T69" fmla="*/ 1 h 36"/>
                  <a:gd name="T70" fmla="*/ 1 w 34"/>
                  <a:gd name="T71" fmla="*/ 1 h 36"/>
                  <a:gd name="T72" fmla="*/ 1 w 34"/>
                  <a:gd name="T73" fmla="*/ 1 h 36"/>
                  <a:gd name="T74" fmla="*/ 1 w 34"/>
                  <a:gd name="T75" fmla="*/ 1 h 36"/>
                  <a:gd name="T76" fmla="*/ 1 w 34"/>
                  <a:gd name="T77" fmla="*/ 1 h 36"/>
                  <a:gd name="T78" fmla="*/ 1 w 34"/>
                  <a:gd name="T79" fmla="*/ 1 h 36"/>
                  <a:gd name="T80" fmla="*/ 1 w 34"/>
                  <a:gd name="T81" fmla="*/ 1 h 36"/>
                  <a:gd name="T82" fmla="*/ 1 w 34"/>
                  <a:gd name="T83" fmla="*/ 1 h 36"/>
                  <a:gd name="T84" fmla="*/ 1 w 34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6">
                    <a:moveTo>
                      <a:pt x="34" y="18"/>
                    </a:move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3" y="35"/>
                    </a:lnTo>
                    <a:lnTo>
                      <a:pt x="24" y="35"/>
                    </a:lnTo>
                    <a:lnTo>
                      <a:pt x="26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4" y="18"/>
                    </a:moveTo>
                    <a:lnTo>
                      <a:pt x="34" y="20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29" y="30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4" y="33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4" y="16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79" name="Freeform 2767"/>
              <p:cNvSpPr>
                <a:spLocks noEditPoints="1"/>
              </p:cNvSpPr>
              <p:nvPr/>
            </p:nvSpPr>
            <p:spPr bwMode="auto">
              <a:xfrm>
                <a:off x="1440" y="1684"/>
                <a:ext cx="17" cy="18"/>
              </a:xfrm>
              <a:custGeom>
                <a:avLst/>
                <a:gdLst>
                  <a:gd name="T0" fmla="*/ 1 w 34"/>
                  <a:gd name="T1" fmla="*/ 1 h 35"/>
                  <a:gd name="T2" fmla="*/ 1 w 34"/>
                  <a:gd name="T3" fmla="*/ 1 h 35"/>
                  <a:gd name="T4" fmla="*/ 1 w 34"/>
                  <a:gd name="T5" fmla="*/ 1 h 35"/>
                  <a:gd name="T6" fmla="*/ 1 w 34"/>
                  <a:gd name="T7" fmla="*/ 1 h 35"/>
                  <a:gd name="T8" fmla="*/ 1 w 34"/>
                  <a:gd name="T9" fmla="*/ 0 h 35"/>
                  <a:gd name="T10" fmla="*/ 1 w 34"/>
                  <a:gd name="T11" fmla="*/ 0 h 35"/>
                  <a:gd name="T12" fmla="*/ 1 w 34"/>
                  <a:gd name="T13" fmla="*/ 1 h 35"/>
                  <a:gd name="T14" fmla="*/ 1 w 34"/>
                  <a:gd name="T15" fmla="*/ 1 h 35"/>
                  <a:gd name="T16" fmla="*/ 1 w 34"/>
                  <a:gd name="T17" fmla="*/ 1 h 35"/>
                  <a:gd name="T18" fmla="*/ 1 w 34"/>
                  <a:gd name="T19" fmla="*/ 1 h 35"/>
                  <a:gd name="T20" fmla="*/ 0 w 34"/>
                  <a:gd name="T21" fmla="*/ 1 h 35"/>
                  <a:gd name="T22" fmla="*/ 1 w 34"/>
                  <a:gd name="T23" fmla="*/ 1 h 35"/>
                  <a:gd name="T24" fmla="*/ 1 w 34"/>
                  <a:gd name="T25" fmla="*/ 1 h 35"/>
                  <a:gd name="T26" fmla="*/ 1 w 34"/>
                  <a:gd name="T27" fmla="*/ 1 h 35"/>
                  <a:gd name="T28" fmla="*/ 1 w 34"/>
                  <a:gd name="T29" fmla="*/ 1 h 35"/>
                  <a:gd name="T30" fmla="*/ 1 w 34"/>
                  <a:gd name="T31" fmla="*/ 1 h 35"/>
                  <a:gd name="T32" fmla="*/ 1 w 34"/>
                  <a:gd name="T33" fmla="*/ 1 h 35"/>
                  <a:gd name="T34" fmla="*/ 1 w 34"/>
                  <a:gd name="T35" fmla="*/ 1 h 35"/>
                  <a:gd name="T36" fmla="*/ 1 w 34"/>
                  <a:gd name="T37" fmla="*/ 1 h 35"/>
                  <a:gd name="T38" fmla="*/ 1 w 34"/>
                  <a:gd name="T39" fmla="*/ 1 h 35"/>
                  <a:gd name="T40" fmla="*/ 1 w 34"/>
                  <a:gd name="T41" fmla="*/ 1 h 35"/>
                  <a:gd name="T42" fmla="*/ 1 w 34"/>
                  <a:gd name="T43" fmla="*/ 1 h 35"/>
                  <a:gd name="T44" fmla="*/ 1 w 34"/>
                  <a:gd name="T45" fmla="*/ 1 h 35"/>
                  <a:gd name="T46" fmla="*/ 1 w 34"/>
                  <a:gd name="T47" fmla="*/ 1 h 35"/>
                  <a:gd name="T48" fmla="*/ 1 w 34"/>
                  <a:gd name="T49" fmla="*/ 1 h 35"/>
                  <a:gd name="T50" fmla="*/ 1 w 34"/>
                  <a:gd name="T51" fmla="*/ 1 h 35"/>
                  <a:gd name="T52" fmla="*/ 1 w 34"/>
                  <a:gd name="T53" fmla="*/ 1 h 35"/>
                  <a:gd name="T54" fmla="*/ 1 w 34"/>
                  <a:gd name="T55" fmla="*/ 1 h 35"/>
                  <a:gd name="T56" fmla="*/ 1 w 34"/>
                  <a:gd name="T57" fmla="*/ 1 h 35"/>
                  <a:gd name="T58" fmla="*/ 1 w 34"/>
                  <a:gd name="T59" fmla="*/ 1 h 35"/>
                  <a:gd name="T60" fmla="*/ 1 w 34"/>
                  <a:gd name="T61" fmla="*/ 1 h 35"/>
                  <a:gd name="T62" fmla="*/ 1 w 34"/>
                  <a:gd name="T63" fmla="*/ 1 h 35"/>
                  <a:gd name="T64" fmla="*/ 1 w 34"/>
                  <a:gd name="T65" fmla="*/ 1 h 35"/>
                  <a:gd name="T66" fmla="*/ 1 w 34"/>
                  <a:gd name="T67" fmla="*/ 1 h 35"/>
                  <a:gd name="T68" fmla="*/ 1 w 34"/>
                  <a:gd name="T69" fmla="*/ 1 h 35"/>
                  <a:gd name="T70" fmla="*/ 1 w 34"/>
                  <a:gd name="T71" fmla="*/ 1 h 35"/>
                  <a:gd name="T72" fmla="*/ 1 w 34"/>
                  <a:gd name="T73" fmla="*/ 1 h 35"/>
                  <a:gd name="T74" fmla="*/ 1 w 34"/>
                  <a:gd name="T75" fmla="*/ 1 h 35"/>
                  <a:gd name="T76" fmla="*/ 1 w 34"/>
                  <a:gd name="T77" fmla="*/ 1 h 35"/>
                  <a:gd name="T78" fmla="*/ 1 w 34"/>
                  <a:gd name="T79" fmla="*/ 1 h 35"/>
                  <a:gd name="T80" fmla="*/ 1 w 34"/>
                  <a:gd name="T81" fmla="*/ 1 h 35"/>
                  <a:gd name="T82" fmla="*/ 1 w 34"/>
                  <a:gd name="T83" fmla="*/ 1 h 35"/>
                  <a:gd name="T84" fmla="*/ 1 w 34"/>
                  <a:gd name="T85" fmla="*/ 1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5">
                    <a:moveTo>
                      <a:pt x="34" y="17"/>
                    </a:moveTo>
                    <a:lnTo>
                      <a:pt x="34" y="15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4" y="17"/>
                    </a:lnTo>
                    <a:close/>
                    <a:moveTo>
                      <a:pt x="32" y="17"/>
                    </a:moveTo>
                    <a:lnTo>
                      <a:pt x="32" y="19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7" y="29"/>
                    </a:lnTo>
                    <a:lnTo>
                      <a:pt x="27" y="30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7" y="5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0" name="Freeform 2768"/>
              <p:cNvSpPr>
                <a:spLocks noEditPoints="1"/>
              </p:cNvSpPr>
              <p:nvPr/>
            </p:nvSpPr>
            <p:spPr bwMode="auto">
              <a:xfrm>
                <a:off x="1441" y="1684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1 w 32"/>
                  <a:gd name="T17" fmla="*/ 1 h 34"/>
                  <a:gd name="T18" fmla="*/ 0 w 32"/>
                  <a:gd name="T19" fmla="*/ 1 h 34"/>
                  <a:gd name="T20" fmla="*/ 0 w 32"/>
                  <a:gd name="T21" fmla="*/ 1 h 34"/>
                  <a:gd name="T22" fmla="*/ 0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1 w 32"/>
                  <a:gd name="T35" fmla="*/ 1 h 34"/>
                  <a:gd name="T36" fmla="*/ 1 w 32"/>
                  <a:gd name="T37" fmla="*/ 1 h 34"/>
                  <a:gd name="T38" fmla="*/ 1 w 32"/>
                  <a:gd name="T39" fmla="*/ 1 h 34"/>
                  <a:gd name="T40" fmla="*/ 1 w 32"/>
                  <a:gd name="T41" fmla="*/ 1 h 34"/>
                  <a:gd name="T42" fmla="*/ 1 w 32"/>
                  <a:gd name="T43" fmla="*/ 1 h 34"/>
                  <a:gd name="T44" fmla="*/ 1 w 32"/>
                  <a:gd name="T45" fmla="*/ 1 h 34"/>
                  <a:gd name="T46" fmla="*/ 1 w 32"/>
                  <a:gd name="T47" fmla="*/ 1 h 34"/>
                  <a:gd name="T48" fmla="*/ 1 w 32"/>
                  <a:gd name="T49" fmla="*/ 1 h 34"/>
                  <a:gd name="T50" fmla="*/ 1 w 32"/>
                  <a:gd name="T51" fmla="*/ 1 h 34"/>
                  <a:gd name="T52" fmla="*/ 1 w 32"/>
                  <a:gd name="T53" fmla="*/ 1 h 34"/>
                  <a:gd name="T54" fmla="*/ 1 w 32"/>
                  <a:gd name="T55" fmla="*/ 1 h 34"/>
                  <a:gd name="T56" fmla="*/ 1 w 32"/>
                  <a:gd name="T57" fmla="*/ 1 h 34"/>
                  <a:gd name="T58" fmla="*/ 1 w 32"/>
                  <a:gd name="T59" fmla="*/ 1 h 34"/>
                  <a:gd name="T60" fmla="*/ 1 w 32"/>
                  <a:gd name="T61" fmla="*/ 1 h 34"/>
                  <a:gd name="T62" fmla="*/ 1 w 32"/>
                  <a:gd name="T63" fmla="*/ 1 h 34"/>
                  <a:gd name="T64" fmla="*/ 0 w 32"/>
                  <a:gd name="T65" fmla="*/ 1 h 34"/>
                  <a:gd name="T66" fmla="*/ 1 w 32"/>
                  <a:gd name="T67" fmla="*/ 1 h 34"/>
                  <a:gd name="T68" fmla="*/ 1 w 32"/>
                  <a:gd name="T69" fmla="*/ 1 h 34"/>
                  <a:gd name="T70" fmla="*/ 1 w 32"/>
                  <a:gd name="T71" fmla="*/ 1 h 34"/>
                  <a:gd name="T72" fmla="*/ 1 w 32"/>
                  <a:gd name="T73" fmla="*/ 1 h 34"/>
                  <a:gd name="T74" fmla="*/ 1 w 32"/>
                  <a:gd name="T75" fmla="*/ 1 h 34"/>
                  <a:gd name="T76" fmla="*/ 1 w 32"/>
                  <a:gd name="T77" fmla="*/ 1 h 34"/>
                  <a:gd name="T78" fmla="*/ 1 w 32"/>
                  <a:gd name="T79" fmla="*/ 1 h 34"/>
                  <a:gd name="T80" fmla="*/ 1 w 32"/>
                  <a:gd name="T81" fmla="*/ 1 h 34"/>
                  <a:gd name="T82" fmla="*/ 1 w 32"/>
                  <a:gd name="T83" fmla="*/ 1 h 34"/>
                  <a:gd name="T84" fmla="*/ 1 w 32"/>
                  <a:gd name="T85" fmla="*/ 1 h 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" h="34">
                    <a:moveTo>
                      <a:pt x="32" y="17"/>
                    </a:moveTo>
                    <a:lnTo>
                      <a:pt x="32" y="15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4" y="30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2" y="19"/>
                    </a:lnTo>
                    <a:lnTo>
                      <a:pt x="32" y="17"/>
                    </a:lnTo>
                    <a:close/>
                    <a:moveTo>
                      <a:pt x="30" y="17"/>
                    </a:moveTo>
                    <a:lnTo>
                      <a:pt x="30" y="19"/>
                    </a:lnTo>
                    <a:lnTo>
                      <a:pt x="30" y="20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4" y="29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1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1" name="Freeform 2769"/>
              <p:cNvSpPr>
                <a:spLocks noEditPoints="1"/>
              </p:cNvSpPr>
              <p:nvPr/>
            </p:nvSpPr>
            <p:spPr bwMode="auto">
              <a:xfrm>
                <a:off x="1441" y="1685"/>
                <a:ext cx="16" cy="16"/>
              </a:xfrm>
              <a:custGeom>
                <a:avLst/>
                <a:gdLst>
                  <a:gd name="T0" fmla="*/ 1 w 30"/>
                  <a:gd name="T1" fmla="*/ 1 h 32"/>
                  <a:gd name="T2" fmla="*/ 1 w 30"/>
                  <a:gd name="T3" fmla="*/ 1 h 32"/>
                  <a:gd name="T4" fmla="*/ 1 w 30"/>
                  <a:gd name="T5" fmla="*/ 1 h 32"/>
                  <a:gd name="T6" fmla="*/ 1 w 30"/>
                  <a:gd name="T7" fmla="*/ 1 h 32"/>
                  <a:gd name="T8" fmla="*/ 1 w 30"/>
                  <a:gd name="T9" fmla="*/ 0 h 32"/>
                  <a:gd name="T10" fmla="*/ 1 w 30"/>
                  <a:gd name="T11" fmla="*/ 0 h 32"/>
                  <a:gd name="T12" fmla="*/ 1 w 30"/>
                  <a:gd name="T13" fmla="*/ 0 h 32"/>
                  <a:gd name="T14" fmla="*/ 1 w 30"/>
                  <a:gd name="T15" fmla="*/ 1 h 32"/>
                  <a:gd name="T16" fmla="*/ 1 w 30"/>
                  <a:gd name="T17" fmla="*/ 1 h 32"/>
                  <a:gd name="T18" fmla="*/ 0 w 30"/>
                  <a:gd name="T19" fmla="*/ 1 h 32"/>
                  <a:gd name="T20" fmla="*/ 0 w 30"/>
                  <a:gd name="T21" fmla="*/ 1 h 32"/>
                  <a:gd name="T22" fmla="*/ 0 w 30"/>
                  <a:gd name="T23" fmla="*/ 1 h 32"/>
                  <a:gd name="T24" fmla="*/ 1 w 30"/>
                  <a:gd name="T25" fmla="*/ 1 h 32"/>
                  <a:gd name="T26" fmla="*/ 1 w 30"/>
                  <a:gd name="T27" fmla="*/ 1 h 32"/>
                  <a:gd name="T28" fmla="*/ 1 w 30"/>
                  <a:gd name="T29" fmla="*/ 1 h 32"/>
                  <a:gd name="T30" fmla="*/ 1 w 30"/>
                  <a:gd name="T31" fmla="*/ 1 h 32"/>
                  <a:gd name="T32" fmla="*/ 1 w 30"/>
                  <a:gd name="T33" fmla="*/ 1 h 32"/>
                  <a:gd name="T34" fmla="*/ 1 w 30"/>
                  <a:gd name="T35" fmla="*/ 1 h 32"/>
                  <a:gd name="T36" fmla="*/ 1 w 30"/>
                  <a:gd name="T37" fmla="*/ 1 h 32"/>
                  <a:gd name="T38" fmla="*/ 1 w 30"/>
                  <a:gd name="T39" fmla="*/ 1 h 32"/>
                  <a:gd name="T40" fmla="*/ 1 w 30"/>
                  <a:gd name="T41" fmla="*/ 1 h 32"/>
                  <a:gd name="T42" fmla="*/ 1 w 30"/>
                  <a:gd name="T43" fmla="*/ 1 h 32"/>
                  <a:gd name="T44" fmla="*/ 1 w 30"/>
                  <a:gd name="T45" fmla="*/ 1 h 32"/>
                  <a:gd name="T46" fmla="*/ 1 w 30"/>
                  <a:gd name="T47" fmla="*/ 1 h 32"/>
                  <a:gd name="T48" fmla="*/ 1 w 30"/>
                  <a:gd name="T49" fmla="*/ 1 h 32"/>
                  <a:gd name="T50" fmla="*/ 1 w 30"/>
                  <a:gd name="T51" fmla="*/ 1 h 32"/>
                  <a:gd name="T52" fmla="*/ 1 w 30"/>
                  <a:gd name="T53" fmla="*/ 1 h 32"/>
                  <a:gd name="T54" fmla="*/ 1 w 30"/>
                  <a:gd name="T55" fmla="*/ 1 h 32"/>
                  <a:gd name="T56" fmla="*/ 1 w 30"/>
                  <a:gd name="T57" fmla="*/ 1 h 32"/>
                  <a:gd name="T58" fmla="*/ 1 w 30"/>
                  <a:gd name="T59" fmla="*/ 1 h 32"/>
                  <a:gd name="T60" fmla="*/ 1 w 30"/>
                  <a:gd name="T61" fmla="*/ 1 h 32"/>
                  <a:gd name="T62" fmla="*/ 1 w 30"/>
                  <a:gd name="T63" fmla="*/ 1 h 32"/>
                  <a:gd name="T64" fmla="*/ 1 w 30"/>
                  <a:gd name="T65" fmla="*/ 1 h 32"/>
                  <a:gd name="T66" fmla="*/ 1 w 30"/>
                  <a:gd name="T67" fmla="*/ 1 h 32"/>
                  <a:gd name="T68" fmla="*/ 1 w 30"/>
                  <a:gd name="T69" fmla="*/ 1 h 32"/>
                  <a:gd name="T70" fmla="*/ 1 w 30"/>
                  <a:gd name="T71" fmla="*/ 1 h 32"/>
                  <a:gd name="T72" fmla="*/ 1 w 30"/>
                  <a:gd name="T73" fmla="*/ 1 h 32"/>
                  <a:gd name="T74" fmla="*/ 1 w 30"/>
                  <a:gd name="T75" fmla="*/ 0 h 32"/>
                  <a:gd name="T76" fmla="*/ 1 w 30"/>
                  <a:gd name="T77" fmla="*/ 1 h 32"/>
                  <a:gd name="T78" fmla="*/ 1 w 30"/>
                  <a:gd name="T79" fmla="*/ 1 h 32"/>
                  <a:gd name="T80" fmla="*/ 1 w 30"/>
                  <a:gd name="T81" fmla="*/ 1 h 32"/>
                  <a:gd name="T82" fmla="*/ 1 w 30"/>
                  <a:gd name="T83" fmla="*/ 1 h 32"/>
                  <a:gd name="T84" fmla="*/ 1 w 30"/>
                  <a:gd name="T85" fmla="*/ 1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5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17"/>
                    </a:lnTo>
                    <a:lnTo>
                      <a:pt x="30" y="15"/>
                    </a:lnTo>
                    <a:close/>
                    <a:moveTo>
                      <a:pt x="29" y="15"/>
                    </a:moveTo>
                    <a:lnTo>
                      <a:pt x="29" y="17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2" name="Freeform 2770"/>
              <p:cNvSpPr>
                <a:spLocks noEditPoints="1"/>
              </p:cNvSpPr>
              <p:nvPr/>
            </p:nvSpPr>
            <p:spPr bwMode="auto">
              <a:xfrm>
                <a:off x="1441" y="1685"/>
                <a:ext cx="16" cy="15"/>
              </a:xfrm>
              <a:custGeom>
                <a:avLst/>
                <a:gdLst>
                  <a:gd name="T0" fmla="*/ 1 w 30"/>
                  <a:gd name="T1" fmla="*/ 1 h 30"/>
                  <a:gd name="T2" fmla="*/ 1 w 30"/>
                  <a:gd name="T3" fmla="*/ 1 h 30"/>
                  <a:gd name="T4" fmla="*/ 1 w 30"/>
                  <a:gd name="T5" fmla="*/ 1 h 30"/>
                  <a:gd name="T6" fmla="*/ 1 w 30"/>
                  <a:gd name="T7" fmla="*/ 1 h 30"/>
                  <a:gd name="T8" fmla="*/ 1 w 30"/>
                  <a:gd name="T9" fmla="*/ 0 h 30"/>
                  <a:gd name="T10" fmla="*/ 1 w 30"/>
                  <a:gd name="T11" fmla="*/ 0 h 30"/>
                  <a:gd name="T12" fmla="*/ 1 w 30"/>
                  <a:gd name="T13" fmla="*/ 1 h 30"/>
                  <a:gd name="T14" fmla="*/ 1 w 30"/>
                  <a:gd name="T15" fmla="*/ 1 h 30"/>
                  <a:gd name="T16" fmla="*/ 1 w 30"/>
                  <a:gd name="T17" fmla="*/ 1 h 30"/>
                  <a:gd name="T18" fmla="*/ 1 w 30"/>
                  <a:gd name="T19" fmla="*/ 1 h 30"/>
                  <a:gd name="T20" fmla="*/ 0 w 30"/>
                  <a:gd name="T21" fmla="*/ 1 h 30"/>
                  <a:gd name="T22" fmla="*/ 1 w 30"/>
                  <a:gd name="T23" fmla="*/ 1 h 30"/>
                  <a:gd name="T24" fmla="*/ 1 w 30"/>
                  <a:gd name="T25" fmla="*/ 1 h 30"/>
                  <a:gd name="T26" fmla="*/ 1 w 30"/>
                  <a:gd name="T27" fmla="*/ 1 h 30"/>
                  <a:gd name="T28" fmla="*/ 1 w 30"/>
                  <a:gd name="T29" fmla="*/ 1 h 30"/>
                  <a:gd name="T30" fmla="*/ 1 w 30"/>
                  <a:gd name="T31" fmla="*/ 1 h 30"/>
                  <a:gd name="T32" fmla="*/ 1 w 30"/>
                  <a:gd name="T33" fmla="*/ 1 h 30"/>
                  <a:gd name="T34" fmla="*/ 1 w 30"/>
                  <a:gd name="T35" fmla="*/ 1 h 30"/>
                  <a:gd name="T36" fmla="*/ 1 w 30"/>
                  <a:gd name="T37" fmla="*/ 1 h 30"/>
                  <a:gd name="T38" fmla="*/ 1 w 30"/>
                  <a:gd name="T39" fmla="*/ 1 h 30"/>
                  <a:gd name="T40" fmla="*/ 1 w 30"/>
                  <a:gd name="T41" fmla="*/ 1 h 30"/>
                  <a:gd name="T42" fmla="*/ 1 w 30"/>
                  <a:gd name="T43" fmla="*/ 1 h 30"/>
                  <a:gd name="T44" fmla="*/ 1 w 30"/>
                  <a:gd name="T45" fmla="*/ 1 h 30"/>
                  <a:gd name="T46" fmla="*/ 1 w 30"/>
                  <a:gd name="T47" fmla="*/ 1 h 30"/>
                  <a:gd name="T48" fmla="*/ 1 w 30"/>
                  <a:gd name="T49" fmla="*/ 1 h 30"/>
                  <a:gd name="T50" fmla="*/ 1 w 30"/>
                  <a:gd name="T51" fmla="*/ 1 h 30"/>
                  <a:gd name="T52" fmla="*/ 1 w 30"/>
                  <a:gd name="T53" fmla="*/ 1 h 30"/>
                  <a:gd name="T54" fmla="*/ 1 w 30"/>
                  <a:gd name="T55" fmla="*/ 1 h 30"/>
                  <a:gd name="T56" fmla="*/ 1 w 30"/>
                  <a:gd name="T57" fmla="*/ 1 h 30"/>
                  <a:gd name="T58" fmla="*/ 1 w 30"/>
                  <a:gd name="T59" fmla="*/ 1 h 30"/>
                  <a:gd name="T60" fmla="*/ 1 w 30"/>
                  <a:gd name="T61" fmla="*/ 1 h 30"/>
                  <a:gd name="T62" fmla="*/ 1 w 30"/>
                  <a:gd name="T63" fmla="*/ 1 h 30"/>
                  <a:gd name="T64" fmla="*/ 1 w 30"/>
                  <a:gd name="T65" fmla="*/ 1 h 30"/>
                  <a:gd name="T66" fmla="*/ 1 w 30"/>
                  <a:gd name="T67" fmla="*/ 1 h 30"/>
                  <a:gd name="T68" fmla="*/ 1 w 30"/>
                  <a:gd name="T69" fmla="*/ 1 h 30"/>
                  <a:gd name="T70" fmla="*/ 1 w 30"/>
                  <a:gd name="T71" fmla="*/ 1 h 30"/>
                  <a:gd name="T72" fmla="*/ 1 w 30"/>
                  <a:gd name="T73" fmla="*/ 1 h 30"/>
                  <a:gd name="T74" fmla="*/ 1 w 30"/>
                  <a:gd name="T75" fmla="*/ 1 h 30"/>
                  <a:gd name="T76" fmla="*/ 1 w 30"/>
                  <a:gd name="T77" fmla="*/ 1 h 30"/>
                  <a:gd name="T78" fmla="*/ 1 w 30"/>
                  <a:gd name="T79" fmla="*/ 1 h 30"/>
                  <a:gd name="T80" fmla="*/ 1 w 30"/>
                  <a:gd name="T81" fmla="*/ 1 h 30"/>
                  <a:gd name="T82" fmla="*/ 1 w 30"/>
                  <a:gd name="T83" fmla="*/ 1 h 30"/>
                  <a:gd name="T84" fmla="*/ 1 w 30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0" y="18"/>
                    </a:lnTo>
                    <a:lnTo>
                      <a:pt x="30" y="17"/>
                    </a:lnTo>
                    <a:lnTo>
                      <a:pt x="30" y="15"/>
                    </a:lnTo>
                    <a:close/>
                    <a:moveTo>
                      <a:pt x="29" y="15"/>
                    </a:moveTo>
                    <a:lnTo>
                      <a:pt x="29" y="17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7" y="28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28"/>
                    </a:lnTo>
                    <a:lnTo>
                      <a:pt x="11" y="28"/>
                    </a:lnTo>
                    <a:lnTo>
                      <a:pt x="9" y="28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3" name="Freeform 2771"/>
              <p:cNvSpPr>
                <a:spLocks noEditPoints="1"/>
              </p:cNvSpPr>
              <p:nvPr/>
            </p:nvSpPr>
            <p:spPr bwMode="auto">
              <a:xfrm>
                <a:off x="1442" y="1685"/>
                <a:ext cx="14" cy="15"/>
              </a:xfrm>
              <a:custGeom>
                <a:avLst/>
                <a:gdLst>
                  <a:gd name="T0" fmla="*/ 1 w 28"/>
                  <a:gd name="T1" fmla="*/ 1 h 30"/>
                  <a:gd name="T2" fmla="*/ 1 w 28"/>
                  <a:gd name="T3" fmla="*/ 1 h 30"/>
                  <a:gd name="T4" fmla="*/ 1 w 28"/>
                  <a:gd name="T5" fmla="*/ 1 h 30"/>
                  <a:gd name="T6" fmla="*/ 1 w 28"/>
                  <a:gd name="T7" fmla="*/ 1 h 30"/>
                  <a:gd name="T8" fmla="*/ 1 w 28"/>
                  <a:gd name="T9" fmla="*/ 1 h 30"/>
                  <a:gd name="T10" fmla="*/ 1 w 28"/>
                  <a:gd name="T11" fmla="*/ 0 h 30"/>
                  <a:gd name="T12" fmla="*/ 1 w 28"/>
                  <a:gd name="T13" fmla="*/ 1 h 30"/>
                  <a:gd name="T14" fmla="*/ 1 w 28"/>
                  <a:gd name="T15" fmla="*/ 1 h 30"/>
                  <a:gd name="T16" fmla="*/ 1 w 28"/>
                  <a:gd name="T17" fmla="*/ 1 h 30"/>
                  <a:gd name="T18" fmla="*/ 0 w 28"/>
                  <a:gd name="T19" fmla="*/ 1 h 30"/>
                  <a:gd name="T20" fmla="*/ 0 w 28"/>
                  <a:gd name="T21" fmla="*/ 1 h 30"/>
                  <a:gd name="T22" fmla="*/ 0 w 28"/>
                  <a:gd name="T23" fmla="*/ 1 h 30"/>
                  <a:gd name="T24" fmla="*/ 1 w 28"/>
                  <a:gd name="T25" fmla="*/ 1 h 30"/>
                  <a:gd name="T26" fmla="*/ 1 w 28"/>
                  <a:gd name="T27" fmla="*/ 1 h 30"/>
                  <a:gd name="T28" fmla="*/ 1 w 28"/>
                  <a:gd name="T29" fmla="*/ 1 h 30"/>
                  <a:gd name="T30" fmla="*/ 1 w 28"/>
                  <a:gd name="T31" fmla="*/ 1 h 30"/>
                  <a:gd name="T32" fmla="*/ 1 w 28"/>
                  <a:gd name="T33" fmla="*/ 1 h 30"/>
                  <a:gd name="T34" fmla="*/ 1 w 28"/>
                  <a:gd name="T35" fmla="*/ 1 h 30"/>
                  <a:gd name="T36" fmla="*/ 1 w 28"/>
                  <a:gd name="T37" fmla="*/ 1 h 30"/>
                  <a:gd name="T38" fmla="*/ 1 w 28"/>
                  <a:gd name="T39" fmla="*/ 1 h 30"/>
                  <a:gd name="T40" fmla="*/ 1 w 28"/>
                  <a:gd name="T41" fmla="*/ 1 h 30"/>
                  <a:gd name="T42" fmla="*/ 1 w 28"/>
                  <a:gd name="T43" fmla="*/ 1 h 30"/>
                  <a:gd name="T44" fmla="*/ 1 w 28"/>
                  <a:gd name="T45" fmla="*/ 1 h 30"/>
                  <a:gd name="T46" fmla="*/ 1 w 28"/>
                  <a:gd name="T47" fmla="*/ 1 h 30"/>
                  <a:gd name="T48" fmla="*/ 1 w 28"/>
                  <a:gd name="T49" fmla="*/ 1 h 30"/>
                  <a:gd name="T50" fmla="*/ 1 w 28"/>
                  <a:gd name="T51" fmla="*/ 1 h 30"/>
                  <a:gd name="T52" fmla="*/ 1 w 28"/>
                  <a:gd name="T53" fmla="*/ 1 h 30"/>
                  <a:gd name="T54" fmla="*/ 1 w 28"/>
                  <a:gd name="T55" fmla="*/ 1 h 30"/>
                  <a:gd name="T56" fmla="*/ 1 w 28"/>
                  <a:gd name="T57" fmla="*/ 1 h 30"/>
                  <a:gd name="T58" fmla="*/ 1 w 28"/>
                  <a:gd name="T59" fmla="*/ 1 h 30"/>
                  <a:gd name="T60" fmla="*/ 1 w 28"/>
                  <a:gd name="T61" fmla="*/ 1 h 30"/>
                  <a:gd name="T62" fmla="*/ 1 w 28"/>
                  <a:gd name="T63" fmla="*/ 1 h 30"/>
                  <a:gd name="T64" fmla="*/ 1 w 28"/>
                  <a:gd name="T65" fmla="*/ 1 h 30"/>
                  <a:gd name="T66" fmla="*/ 1 w 28"/>
                  <a:gd name="T67" fmla="*/ 1 h 30"/>
                  <a:gd name="T68" fmla="*/ 1 w 28"/>
                  <a:gd name="T69" fmla="*/ 1 h 30"/>
                  <a:gd name="T70" fmla="*/ 1 w 28"/>
                  <a:gd name="T71" fmla="*/ 1 h 30"/>
                  <a:gd name="T72" fmla="*/ 1 w 28"/>
                  <a:gd name="T73" fmla="*/ 1 h 30"/>
                  <a:gd name="T74" fmla="*/ 1 w 28"/>
                  <a:gd name="T75" fmla="*/ 1 h 30"/>
                  <a:gd name="T76" fmla="*/ 1 w 28"/>
                  <a:gd name="T77" fmla="*/ 1 h 30"/>
                  <a:gd name="T78" fmla="*/ 1 w 28"/>
                  <a:gd name="T79" fmla="*/ 1 h 30"/>
                  <a:gd name="T80" fmla="*/ 1 w 28"/>
                  <a:gd name="T81" fmla="*/ 1 h 30"/>
                  <a:gd name="T82" fmla="*/ 1 w 28"/>
                  <a:gd name="T83" fmla="*/ 1 h 30"/>
                  <a:gd name="T84" fmla="*/ 1 w 28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" h="30">
                    <a:moveTo>
                      <a:pt x="28" y="15"/>
                    </a:moveTo>
                    <a:lnTo>
                      <a:pt x="28" y="13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8" y="15"/>
                    </a:lnTo>
                    <a:close/>
                    <a:moveTo>
                      <a:pt x="28" y="15"/>
                    </a:moveTo>
                    <a:lnTo>
                      <a:pt x="28" y="17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4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4" name="Freeform 2772"/>
              <p:cNvSpPr>
                <a:spLocks noEditPoints="1"/>
              </p:cNvSpPr>
              <p:nvPr/>
            </p:nvSpPr>
            <p:spPr bwMode="auto">
              <a:xfrm>
                <a:off x="1442" y="1686"/>
                <a:ext cx="14" cy="14"/>
              </a:xfrm>
              <a:custGeom>
                <a:avLst/>
                <a:gdLst>
                  <a:gd name="T0" fmla="*/ 1 w 28"/>
                  <a:gd name="T1" fmla="*/ 1 h 28"/>
                  <a:gd name="T2" fmla="*/ 1 w 28"/>
                  <a:gd name="T3" fmla="*/ 1 h 28"/>
                  <a:gd name="T4" fmla="*/ 1 w 28"/>
                  <a:gd name="T5" fmla="*/ 1 h 28"/>
                  <a:gd name="T6" fmla="*/ 1 w 28"/>
                  <a:gd name="T7" fmla="*/ 1 h 28"/>
                  <a:gd name="T8" fmla="*/ 1 w 28"/>
                  <a:gd name="T9" fmla="*/ 0 h 28"/>
                  <a:gd name="T10" fmla="*/ 1 w 28"/>
                  <a:gd name="T11" fmla="*/ 0 h 28"/>
                  <a:gd name="T12" fmla="*/ 1 w 28"/>
                  <a:gd name="T13" fmla="*/ 0 h 28"/>
                  <a:gd name="T14" fmla="*/ 1 w 28"/>
                  <a:gd name="T15" fmla="*/ 1 h 28"/>
                  <a:gd name="T16" fmla="*/ 1 w 28"/>
                  <a:gd name="T17" fmla="*/ 1 h 28"/>
                  <a:gd name="T18" fmla="*/ 1 w 28"/>
                  <a:gd name="T19" fmla="*/ 1 h 28"/>
                  <a:gd name="T20" fmla="*/ 0 w 28"/>
                  <a:gd name="T21" fmla="*/ 1 h 28"/>
                  <a:gd name="T22" fmla="*/ 1 w 28"/>
                  <a:gd name="T23" fmla="*/ 1 h 28"/>
                  <a:gd name="T24" fmla="*/ 1 w 28"/>
                  <a:gd name="T25" fmla="*/ 1 h 28"/>
                  <a:gd name="T26" fmla="*/ 1 w 28"/>
                  <a:gd name="T27" fmla="*/ 1 h 28"/>
                  <a:gd name="T28" fmla="*/ 1 w 28"/>
                  <a:gd name="T29" fmla="*/ 1 h 28"/>
                  <a:gd name="T30" fmla="*/ 1 w 28"/>
                  <a:gd name="T31" fmla="*/ 1 h 28"/>
                  <a:gd name="T32" fmla="*/ 1 w 28"/>
                  <a:gd name="T33" fmla="*/ 1 h 28"/>
                  <a:gd name="T34" fmla="*/ 1 w 28"/>
                  <a:gd name="T35" fmla="*/ 1 h 28"/>
                  <a:gd name="T36" fmla="*/ 1 w 28"/>
                  <a:gd name="T37" fmla="*/ 1 h 28"/>
                  <a:gd name="T38" fmla="*/ 1 w 28"/>
                  <a:gd name="T39" fmla="*/ 1 h 28"/>
                  <a:gd name="T40" fmla="*/ 1 w 28"/>
                  <a:gd name="T41" fmla="*/ 1 h 28"/>
                  <a:gd name="T42" fmla="*/ 1 w 28"/>
                  <a:gd name="T43" fmla="*/ 1 h 28"/>
                  <a:gd name="T44" fmla="*/ 1 w 28"/>
                  <a:gd name="T45" fmla="*/ 1 h 28"/>
                  <a:gd name="T46" fmla="*/ 1 w 28"/>
                  <a:gd name="T47" fmla="*/ 1 h 28"/>
                  <a:gd name="T48" fmla="*/ 1 w 28"/>
                  <a:gd name="T49" fmla="*/ 1 h 28"/>
                  <a:gd name="T50" fmla="*/ 1 w 28"/>
                  <a:gd name="T51" fmla="*/ 1 h 28"/>
                  <a:gd name="T52" fmla="*/ 1 w 28"/>
                  <a:gd name="T53" fmla="*/ 1 h 28"/>
                  <a:gd name="T54" fmla="*/ 1 w 28"/>
                  <a:gd name="T55" fmla="*/ 1 h 28"/>
                  <a:gd name="T56" fmla="*/ 1 w 28"/>
                  <a:gd name="T57" fmla="*/ 1 h 28"/>
                  <a:gd name="T58" fmla="*/ 1 w 28"/>
                  <a:gd name="T59" fmla="*/ 1 h 28"/>
                  <a:gd name="T60" fmla="*/ 1 w 28"/>
                  <a:gd name="T61" fmla="*/ 1 h 28"/>
                  <a:gd name="T62" fmla="*/ 1 w 28"/>
                  <a:gd name="T63" fmla="*/ 1 h 28"/>
                  <a:gd name="T64" fmla="*/ 1 w 28"/>
                  <a:gd name="T65" fmla="*/ 1 h 28"/>
                  <a:gd name="T66" fmla="*/ 1 w 28"/>
                  <a:gd name="T67" fmla="*/ 1 h 28"/>
                  <a:gd name="T68" fmla="*/ 1 w 28"/>
                  <a:gd name="T69" fmla="*/ 1 h 28"/>
                  <a:gd name="T70" fmla="*/ 1 w 28"/>
                  <a:gd name="T71" fmla="*/ 1 h 28"/>
                  <a:gd name="T72" fmla="*/ 1 w 28"/>
                  <a:gd name="T73" fmla="*/ 1 h 28"/>
                  <a:gd name="T74" fmla="*/ 1 w 28"/>
                  <a:gd name="T75" fmla="*/ 1 h 28"/>
                  <a:gd name="T76" fmla="*/ 1 w 28"/>
                  <a:gd name="T77" fmla="*/ 1 h 28"/>
                  <a:gd name="T78" fmla="*/ 1 w 28"/>
                  <a:gd name="T79" fmla="*/ 1 h 28"/>
                  <a:gd name="T80" fmla="*/ 1 w 28"/>
                  <a:gd name="T81" fmla="*/ 1 h 28"/>
                  <a:gd name="T82" fmla="*/ 1 w 28"/>
                  <a:gd name="T83" fmla="*/ 1 h 28"/>
                  <a:gd name="T84" fmla="*/ 1 w 28"/>
                  <a:gd name="T85" fmla="*/ 1 h 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" h="28">
                    <a:moveTo>
                      <a:pt x="28" y="13"/>
                    </a:moveTo>
                    <a:lnTo>
                      <a:pt x="28" y="11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1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3"/>
                    </a:lnTo>
                    <a:close/>
                    <a:moveTo>
                      <a:pt x="26" y="13"/>
                    </a:moveTo>
                    <a:lnTo>
                      <a:pt x="26" y="15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6" y="26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5" name="Freeform 2773"/>
              <p:cNvSpPr>
                <a:spLocks noEditPoints="1"/>
              </p:cNvSpPr>
              <p:nvPr/>
            </p:nvSpPr>
            <p:spPr bwMode="auto">
              <a:xfrm>
                <a:off x="1443" y="1686"/>
                <a:ext cx="13" cy="13"/>
              </a:xfrm>
              <a:custGeom>
                <a:avLst/>
                <a:gdLst>
                  <a:gd name="T0" fmla="*/ 1 w 26"/>
                  <a:gd name="T1" fmla="*/ 1 h 26"/>
                  <a:gd name="T2" fmla="*/ 1 w 26"/>
                  <a:gd name="T3" fmla="*/ 1 h 26"/>
                  <a:gd name="T4" fmla="*/ 1 w 26"/>
                  <a:gd name="T5" fmla="*/ 1 h 26"/>
                  <a:gd name="T6" fmla="*/ 1 w 26"/>
                  <a:gd name="T7" fmla="*/ 1 h 26"/>
                  <a:gd name="T8" fmla="*/ 1 w 26"/>
                  <a:gd name="T9" fmla="*/ 0 h 26"/>
                  <a:gd name="T10" fmla="*/ 1 w 26"/>
                  <a:gd name="T11" fmla="*/ 0 h 26"/>
                  <a:gd name="T12" fmla="*/ 1 w 26"/>
                  <a:gd name="T13" fmla="*/ 1 h 26"/>
                  <a:gd name="T14" fmla="*/ 1 w 26"/>
                  <a:gd name="T15" fmla="*/ 1 h 26"/>
                  <a:gd name="T16" fmla="*/ 1 w 26"/>
                  <a:gd name="T17" fmla="*/ 1 h 26"/>
                  <a:gd name="T18" fmla="*/ 0 w 26"/>
                  <a:gd name="T19" fmla="*/ 1 h 26"/>
                  <a:gd name="T20" fmla="*/ 0 w 26"/>
                  <a:gd name="T21" fmla="*/ 1 h 26"/>
                  <a:gd name="T22" fmla="*/ 0 w 26"/>
                  <a:gd name="T23" fmla="*/ 1 h 26"/>
                  <a:gd name="T24" fmla="*/ 1 w 26"/>
                  <a:gd name="T25" fmla="*/ 1 h 26"/>
                  <a:gd name="T26" fmla="*/ 1 w 26"/>
                  <a:gd name="T27" fmla="*/ 1 h 26"/>
                  <a:gd name="T28" fmla="*/ 1 w 26"/>
                  <a:gd name="T29" fmla="*/ 1 h 26"/>
                  <a:gd name="T30" fmla="*/ 1 w 26"/>
                  <a:gd name="T31" fmla="*/ 1 h 26"/>
                  <a:gd name="T32" fmla="*/ 1 w 26"/>
                  <a:gd name="T33" fmla="*/ 1 h 26"/>
                  <a:gd name="T34" fmla="*/ 1 w 26"/>
                  <a:gd name="T35" fmla="*/ 1 h 26"/>
                  <a:gd name="T36" fmla="*/ 1 w 26"/>
                  <a:gd name="T37" fmla="*/ 1 h 26"/>
                  <a:gd name="T38" fmla="*/ 1 w 26"/>
                  <a:gd name="T39" fmla="*/ 1 h 26"/>
                  <a:gd name="T40" fmla="*/ 1 w 26"/>
                  <a:gd name="T41" fmla="*/ 1 h 26"/>
                  <a:gd name="T42" fmla="*/ 1 w 26"/>
                  <a:gd name="T43" fmla="*/ 1 h 26"/>
                  <a:gd name="T44" fmla="*/ 1 w 26"/>
                  <a:gd name="T45" fmla="*/ 1 h 26"/>
                  <a:gd name="T46" fmla="*/ 1 w 26"/>
                  <a:gd name="T47" fmla="*/ 1 h 26"/>
                  <a:gd name="T48" fmla="*/ 1 w 26"/>
                  <a:gd name="T49" fmla="*/ 1 h 26"/>
                  <a:gd name="T50" fmla="*/ 1 w 26"/>
                  <a:gd name="T51" fmla="*/ 1 h 26"/>
                  <a:gd name="T52" fmla="*/ 1 w 26"/>
                  <a:gd name="T53" fmla="*/ 1 h 26"/>
                  <a:gd name="T54" fmla="*/ 1 w 26"/>
                  <a:gd name="T55" fmla="*/ 1 h 26"/>
                  <a:gd name="T56" fmla="*/ 1 w 26"/>
                  <a:gd name="T57" fmla="*/ 1 h 26"/>
                  <a:gd name="T58" fmla="*/ 1 w 26"/>
                  <a:gd name="T59" fmla="*/ 1 h 26"/>
                  <a:gd name="T60" fmla="*/ 1 w 26"/>
                  <a:gd name="T61" fmla="*/ 1 h 26"/>
                  <a:gd name="T62" fmla="*/ 0 w 26"/>
                  <a:gd name="T63" fmla="*/ 1 h 26"/>
                  <a:gd name="T64" fmla="*/ 0 w 26"/>
                  <a:gd name="T65" fmla="*/ 1 h 26"/>
                  <a:gd name="T66" fmla="*/ 1 w 26"/>
                  <a:gd name="T67" fmla="*/ 1 h 26"/>
                  <a:gd name="T68" fmla="*/ 1 w 26"/>
                  <a:gd name="T69" fmla="*/ 1 h 26"/>
                  <a:gd name="T70" fmla="*/ 1 w 26"/>
                  <a:gd name="T71" fmla="*/ 1 h 26"/>
                  <a:gd name="T72" fmla="*/ 1 w 26"/>
                  <a:gd name="T73" fmla="*/ 1 h 26"/>
                  <a:gd name="T74" fmla="*/ 1 w 26"/>
                  <a:gd name="T75" fmla="*/ 1 h 26"/>
                  <a:gd name="T76" fmla="*/ 1 w 26"/>
                  <a:gd name="T77" fmla="*/ 1 h 26"/>
                  <a:gd name="T78" fmla="*/ 1 w 26"/>
                  <a:gd name="T79" fmla="*/ 1 h 26"/>
                  <a:gd name="T80" fmla="*/ 1 w 26"/>
                  <a:gd name="T81" fmla="*/ 1 h 26"/>
                  <a:gd name="T82" fmla="*/ 1 w 26"/>
                  <a:gd name="T83" fmla="*/ 1 h 26"/>
                  <a:gd name="T84" fmla="*/ 1 w 26"/>
                  <a:gd name="T85" fmla="*/ 1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6" y="11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2" y="21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6" y="13"/>
                    </a:lnTo>
                    <a:close/>
                    <a:moveTo>
                      <a:pt x="24" y="13"/>
                    </a:moveTo>
                    <a:lnTo>
                      <a:pt x="24" y="15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4" y="1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2F2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6" name="Freeform 2774"/>
              <p:cNvSpPr>
                <a:spLocks noEditPoints="1"/>
              </p:cNvSpPr>
              <p:nvPr/>
            </p:nvSpPr>
            <p:spPr bwMode="auto">
              <a:xfrm>
                <a:off x="1443" y="1687"/>
                <a:ext cx="12" cy="12"/>
              </a:xfrm>
              <a:custGeom>
                <a:avLst/>
                <a:gdLst>
                  <a:gd name="T0" fmla="*/ 1 w 24"/>
                  <a:gd name="T1" fmla="*/ 0 h 25"/>
                  <a:gd name="T2" fmla="*/ 1 w 24"/>
                  <a:gd name="T3" fmla="*/ 0 h 25"/>
                  <a:gd name="T4" fmla="*/ 1 w 24"/>
                  <a:gd name="T5" fmla="*/ 0 h 25"/>
                  <a:gd name="T6" fmla="*/ 1 w 24"/>
                  <a:gd name="T7" fmla="*/ 0 h 25"/>
                  <a:gd name="T8" fmla="*/ 1 w 24"/>
                  <a:gd name="T9" fmla="*/ 0 h 25"/>
                  <a:gd name="T10" fmla="*/ 1 w 24"/>
                  <a:gd name="T11" fmla="*/ 0 h 25"/>
                  <a:gd name="T12" fmla="*/ 1 w 24"/>
                  <a:gd name="T13" fmla="*/ 0 h 25"/>
                  <a:gd name="T14" fmla="*/ 1 w 24"/>
                  <a:gd name="T15" fmla="*/ 0 h 25"/>
                  <a:gd name="T16" fmla="*/ 1 w 24"/>
                  <a:gd name="T17" fmla="*/ 0 h 25"/>
                  <a:gd name="T18" fmla="*/ 0 w 24"/>
                  <a:gd name="T19" fmla="*/ 0 h 25"/>
                  <a:gd name="T20" fmla="*/ 0 w 24"/>
                  <a:gd name="T21" fmla="*/ 0 h 25"/>
                  <a:gd name="T22" fmla="*/ 0 w 24"/>
                  <a:gd name="T23" fmla="*/ 0 h 25"/>
                  <a:gd name="T24" fmla="*/ 1 w 24"/>
                  <a:gd name="T25" fmla="*/ 0 h 25"/>
                  <a:gd name="T26" fmla="*/ 1 w 24"/>
                  <a:gd name="T27" fmla="*/ 0 h 25"/>
                  <a:gd name="T28" fmla="*/ 1 w 24"/>
                  <a:gd name="T29" fmla="*/ 0 h 25"/>
                  <a:gd name="T30" fmla="*/ 1 w 24"/>
                  <a:gd name="T31" fmla="*/ 0 h 25"/>
                  <a:gd name="T32" fmla="*/ 1 w 24"/>
                  <a:gd name="T33" fmla="*/ 0 h 25"/>
                  <a:gd name="T34" fmla="*/ 1 w 24"/>
                  <a:gd name="T35" fmla="*/ 0 h 25"/>
                  <a:gd name="T36" fmla="*/ 1 w 24"/>
                  <a:gd name="T37" fmla="*/ 0 h 25"/>
                  <a:gd name="T38" fmla="*/ 1 w 24"/>
                  <a:gd name="T39" fmla="*/ 0 h 25"/>
                  <a:gd name="T40" fmla="*/ 1 w 24"/>
                  <a:gd name="T41" fmla="*/ 0 h 25"/>
                  <a:gd name="T42" fmla="*/ 1 w 24"/>
                  <a:gd name="T43" fmla="*/ 0 h 25"/>
                  <a:gd name="T44" fmla="*/ 1 w 24"/>
                  <a:gd name="T45" fmla="*/ 0 h 25"/>
                  <a:gd name="T46" fmla="*/ 1 w 24"/>
                  <a:gd name="T47" fmla="*/ 0 h 25"/>
                  <a:gd name="T48" fmla="*/ 1 w 24"/>
                  <a:gd name="T49" fmla="*/ 0 h 25"/>
                  <a:gd name="T50" fmla="*/ 1 w 24"/>
                  <a:gd name="T51" fmla="*/ 0 h 25"/>
                  <a:gd name="T52" fmla="*/ 1 w 24"/>
                  <a:gd name="T53" fmla="*/ 0 h 25"/>
                  <a:gd name="T54" fmla="*/ 1 w 24"/>
                  <a:gd name="T55" fmla="*/ 0 h 25"/>
                  <a:gd name="T56" fmla="*/ 1 w 24"/>
                  <a:gd name="T57" fmla="*/ 0 h 25"/>
                  <a:gd name="T58" fmla="*/ 1 w 24"/>
                  <a:gd name="T59" fmla="*/ 0 h 25"/>
                  <a:gd name="T60" fmla="*/ 1 w 24"/>
                  <a:gd name="T61" fmla="*/ 0 h 25"/>
                  <a:gd name="T62" fmla="*/ 1 w 24"/>
                  <a:gd name="T63" fmla="*/ 0 h 25"/>
                  <a:gd name="T64" fmla="*/ 1 w 24"/>
                  <a:gd name="T65" fmla="*/ 0 h 25"/>
                  <a:gd name="T66" fmla="*/ 1 w 24"/>
                  <a:gd name="T67" fmla="*/ 0 h 25"/>
                  <a:gd name="T68" fmla="*/ 1 w 24"/>
                  <a:gd name="T69" fmla="*/ 0 h 25"/>
                  <a:gd name="T70" fmla="*/ 1 w 24"/>
                  <a:gd name="T71" fmla="*/ 0 h 25"/>
                  <a:gd name="T72" fmla="*/ 1 w 24"/>
                  <a:gd name="T73" fmla="*/ 0 h 25"/>
                  <a:gd name="T74" fmla="*/ 1 w 24"/>
                  <a:gd name="T75" fmla="*/ 0 h 25"/>
                  <a:gd name="T76" fmla="*/ 1 w 24"/>
                  <a:gd name="T77" fmla="*/ 0 h 25"/>
                  <a:gd name="T78" fmla="*/ 1 w 24"/>
                  <a:gd name="T79" fmla="*/ 0 h 25"/>
                  <a:gd name="T80" fmla="*/ 1 w 24"/>
                  <a:gd name="T81" fmla="*/ 0 h 25"/>
                  <a:gd name="T82" fmla="*/ 1 w 24"/>
                  <a:gd name="T83" fmla="*/ 0 h 25"/>
                  <a:gd name="T84" fmla="*/ 1 w 24"/>
                  <a:gd name="T85" fmla="*/ 0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5">
                    <a:moveTo>
                      <a:pt x="24" y="12"/>
                    </a:moveTo>
                    <a:lnTo>
                      <a:pt x="24" y="10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2" y="12"/>
                    </a:moveTo>
                    <a:lnTo>
                      <a:pt x="22" y="14"/>
                    </a:lnTo>
                    <a:lnTo>
                      <a:pt x="22" y="15"/>
                    </a:lnTo>
                    <a:lnTo>
                      <a:pt x="22" y="17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3B3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7" name="Freeform 2775"/>
              <p:cNvSpPr>
                <a:spLocks noEditPoints="1"/>
              </p:cNvSpPr>
              <p:nvPr/>
            </p:nvSpPr>
            <p:spPr bwMode="auto">
              <a:xfrm>
                <a:off x="1443" y="1687"/>
                <a:ext cx="12" cy="11"/>
              </a:xfrm>
              <a:custGeom>
                <a:avLst/>
                <a:gdLst>
                  <a:gd name="T0" fmla="*/ 1 w 24"/>
                  <a:gd name="T1" fmla="*/ 0 h 24"/>
                  <a:gd name="T2" fmla="*/ 1 w 24"/>
                  <a:gd name="T3" fmla="*/ 0 h 24"/>
                  <a:gd name="T4" fmla="*/ 1 w 24"/>
                  <a:gd name="T5" fmla="*/ 0 h 24"/>
                  <a:gd name="T6" fmla="*/ 1 w 24"/>
                  <a:gd name="T7" fmla="*/ 0 h 24"/>
                  <a:gd name="T8" fmla="*/ 1 w 24"/>
                  <a:gd name="T9" fmla="*/ 0 h 24"/>
                  <a:gd name="T10" fmla="*/ 1 w 24"/>
                  <a:gd name="T11" fmla="*/ 0 h 24"/>
                  <a:gd name="T12" fmla="*/ 1 w 24"/>
                  <a:gd name="T13" fmla="*/ 0 h 24"/>
                  <a:gd name="T14" fmla="*/ 1 w 24"/>
                  <a:gd name="T15" fmla="*/ 0 h 24"/>
                  <a:gd name="T16" fmla="*/ 1 w 24"/>
                  <a:gd name="T17" fmla="*/ 0 h 24"/>
                  <a:gd name="T18" fmla="*/ 1 w 24"/>
                  <a:gd name="T19" fmla="*/ 0 h 24"/>
                  <a:gd name="T20" fmla="*/ 0 w 24"/>
                  <a:gd name="T21" fmla="*/ 0 h 24"/>
                  <a:gd name="T22" fmla="*/ 1 w 24"/>
                  <a:gd name="T23" fmla="*/ 0 h 24"/>
                  <a:gd name="T24" fmla="*/ 1 w 24"/>
                  <a:gd name="T25" fmla="*/ 0 h 24"/>
                  <a:gd name="T26" fmla="*/ 1 w 24"/>
                  <a:gd name="T27" fmla="*/ 0 h 24"/>
                  <a:gd name="T28" fmla="*/ 1 w 24"/>
                  <a:gd name="T29" fmla="*/ 0 h 24"/>
                  <a:gd name="T30" fmla="*/ 1 w 24"/>
                  <a:gd name="T31" fmla="*/ 0 h 24"/>
                  <a:gd name="T32" fmla="*/ 1 w 24"/>
                  <a:gd name="T33" fmla="*/ 0 h 24"/>
                  <a:gd name="T34" fmla="*/ 1 w 24"/>
                  <a:gd name="T35" fmla="*/ 0 h 24"/>
                  <a:gd name="T36" fmla="*/ 1 w 24"/>
                  <a:gd name="T37" fmla="*/ 0 h 24"/>
                  <a:gd name="T38" fmla="*/ 1 w 24"/>
                  <a:gd name="T39" fmla="*/ 0 h 24"/>
                  <a:gd name="T40" fmla="*/ 1 w 24"/>
                  <a:gd name="T41" fmla="*/ 0 h 24"/>
                  <a:gd name="T42" fmla="*/ 1 w 24"/>
                  <a:gd name="T43" fmla="*/ 0 h 24"/>
                  <a:gd name="T44" fmla="*/ 1 w 24"/>
                  <a:gd name="T45" fmla="*/ 0 h 24"/>
                  <a:gd name="T46" fmla="*/ 1 w 24"/>
                  <a:gd name="T47" fmla="*/ 0 h 24"/>
                  <a:gd name="T48" fmla="*/ 1 w 24"/>
                  <a:gd name="T49" fmla="*/ 0 h 24"/>
                  <a:gd name="T50" fmla="*/ 1 w 24"/>
                  <a:gd name="T51" fmla="*/ 0 h 24"/>
                  <a:gd name="T52" fmla="*/ 1 w 24"/>
                  <a:gd name="T53" fmla="*/ 0 h 24"/>
                  <a:gd name="T54" fmla="*/ 1 w 24"/>
                  <a:gd name="T55" fmla="*/ 0 h 24"/>
                  <a:gd name="T56" fmla="*/ 1 w 24"/>
                  <a:gd name="T57" fmla="*/ 0 h 24"/>
                  <a:gd name="T58" fmla="*/ 1 w 24"/>
                  <a:gd name="T59" fmla="*/ 0 h 24"/>
                  <a:gd name="T60" fmla="*/ 1 w 24"/>
                  <a:gd name="T61" fmla="*/ 0 h 24"/>
                  <a:gd name="T62" fmla="*/ 1 w 24"/>
                  <a:gd name="T63" fmla="*/ 0 h 24"/>
                  <a:gd name="T64" fmla="*/ 1 w 24"/>
                  <a:gd name="T65" fmla="*/ 0 h 24"/>
                  <a:gd name="T66" fmla="*/ 1 w 24"/>
                  <a:gd name="T67" fmla="*/ 0 h 24"/>
                  <a:gd name="T68" fmla="*/ 1 w 24"/>
                  <a:gd name="T69" fmla="*/ 0 h 24"/>
                  <a:gd name="T70" fmla="*/ 1 w 24"/>
                  <a:gd name="T71" fmla="*/ 0 h 24"/>
                  <a:gd name="T72" fmla="*/ 1 w 24"/>
                  <a:gd name="T73" fmla="*/ 0 h 24"/>
                  <a:gd name="T74" fmla="*/ 1 w 24"/>
                  <a:gd name="T75" fmla="*/ 0 h 24"/>
                  <a:gd name="T76" fmla="*/ 1 w 24"/>
                  <a:gd name="T77" fmla="*/ 0 h 24"/>
                  <a:gd name="T78" fmla="*/ 1 w 24"/>
                  <a:gd name="T79" fmla="*/ 0 h 24"/>
                  <a:gd name="T80" fmla="*/ 1 w 24"/>
                  <a:gd name="T81" fmla="*/ 0 h 24"/>
                  <a:gd name="T82" fmla="*/ 1 w 24"/>
                  <a:gd name="T83" fmla="*/ 0 h 24"/>
                  <a:gd name="T84" fmla="*/ 1 w 24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lnTo>
                      <a:pt x="24" y="10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2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2" y="12"/>
                    </a:moveTo>
                    <a:lnTo>
                      <a:pt x="22" y="14"/>
                    </a:lnTo>
                    <a:lnTo>
                      <a:pt x="22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54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8" name="Freeform 2776"/>
              <p:cNvSpPr>
                <a:spLocks noEditPoints="1"/>
              </p:cNvSpPr>
              <p:nvPr/>
            </p:nvSpPr>
            <p:spPr bwMode="auto">
              <a:xfrm>
                <a:off x="1444" y="1687"/>
                <a:ext cx="10" cy="11"/>
              </a:xfrm>
              <a:custGeom>
                <a:avLst/>
                <a:gdLst>
                  <a:gd name="T0" fmla="*/ 0 w 21"/>
                  <a:gd name="T1" fmla="*/ 0 h 24"/>
                  <a:gd name="T2" fmla="*/ 0 w 21"/>
                  <a:gd name="T3" fmla="*/ 0 h 24"/>
                  <a:gd name="T4" fmla="*/ 0 w 21"/>
                  <a:gd name="T5" fmla="*/ 0 h 24"/>
                  <a:gd name="T6" fmla="*/ 0 w 21"/>
                  <a:gd name="T7" fmla="*/ 0 h 24"/>
                  <a:gd name="T8" fmla="*/ 0 w 21"/>
                  <a:gd name="T9" fmla="*/ 0 h 24"/>
                  <a:gd name="T10" fmla="*/ 0 w 21"/>
                  <a:gd name="T11" fmla="*/ 0 h 24"/>
                  <a:gd name="T12" fmla="*/ 0 w 21"/>
                  <a:gd name="T13" fmla="*/ 0 h 24"/>
                  <a:gd name="T14" fmla="*/ 0 w 21"/>
                  <a:gd name="T15" fmla="*/ 0 h 24"/>
                  <a:gd name="T16" fmla="*/ 0 w 21"/>
                  <a:gd name="T17" fmla="*/ 0 h 24"/>
                  <a:gd name="T18" fmla="*/ 0 w 21"/>
                  <a:gd name="T19" fmla="*/ 0 h 24"/>
                  <a:gd name="T20" fmla="*/ 0 w 21"/>
                  <a:gd name="T21" fmla="*/ 0 h 24"/>
                  <a:gd name="T22" fmla="*/ 0 w 21"/>
                  <a:gd name="T23" fmla="*/ 0 h 24"/>
                  <a:gd name="T24" fmla="*/ 0 w 21"/>
                  <a:gd name="T25" fmla="*/ 0 h 24"/>
                  <a:gd name="T26" fmla="*/ 0 w 21"/>
                  <a:gd name="T27" fmla="*/ 0 h 24"/>
                  <a:gd name="T28" fmla="*/ 0 w 21"/>
                  <a:gd name="T29" fmla="*/ 0 h 24"/>
                  <a:gd name="T30" fmla="*/ 0 w 21"/>
                  <a:gd name="T31" fmla="*/ 0 h 24"/>
                  <a:gd name="T32" fmla="*/ 0 w 21"/>
                  <a:gd name="T33" fmla="*/ 0 h 24"/>
                  <a:gd name="T34" fmla="*/ 0 w 21"/>
                  <a:gd name="T35" fmla="*/ 0 h 24"/>
                  <a:gd name="T36" fmla="*/ 0 w 21"/>
                  <a:gd name="T37" fmla="*/ 0 h 24"/>
                  <a:gd name="T38" fmla="*/ 0 w 21"/>
                  <a:gd name="T39" fmla="*/ 0 h 24"/>
                  <a:gd name="T40" fmla="*/ 0 w 21"/>
                  <a:gd name="T41" fmla="*/ 0 h 24"/>
                  <a:gd name="T42" fmla="*/ 0 w 21"/>
                  <a:gd name="T43" fmla="*/ 0 h 24"/>
                  <a:gd name="T44" fmla="*/ 0 w 21"/>
                  <a:gd name="T45" fmla="*/ 0 h 24"/>
                  <a:gd name="T46" fmla="*/ 0 w 21"/>
                  <a:gd name="T47" fmla="*/ 0 h 24"/>
                  <a:gd name="T48" fmla="*/ 0 w 21"/>
                  <a:gd name="T49" fmla="*/ 0 h 24"/>
                  <a:gd name="T50" fmla="*/ 0 w 21"/>
                  <a:gd name="T51" fmla="*/ 0 h 24"/>
                  <a:gd name="T52" fmla="*/ 0 w 21"/>
                  <a:gd name="T53" fmla="*/ 0 h 24"/>
                  <a:gd name="T54" fmla="*/ 0 w 21"/>
                  <a:gd name="T55" fmla="*/ 0 h 24"/>
                  <a:gd name="T56" fmla="*/ 0 w 21"/>
                  <a:gd name="T57" fmla="*/ 0 h 24"/>
                  <a:gd name="T58" fmla="*/ 0 w 21"/>
                  <a:gd name="T59" fmla="*/ 0 h 24"/>
                  <a:gd name="T60" fmla="*/ 0 w 21"/>
                  <a:gd name="T61" fmla="*/ 0 h 24"/>
                  <a:gd name="T62" fmla="*/ 0 w 21"/>
                  <a:gd name="T63" fmla="*/ 0 h 24"/>
                  <a:gd name="T64" fmla="*/ 0 w 21"/>
                  <a:gd name="T65" fmla="*/ 0 h 24"/>
                  <a:gd name="T66" fmla="*/ 0 w 21"/>
                  <a:gd name="T67" fmla="*/ 0 h 24"/>
                  <a:gd name="T68" fmla="*/ 0 w 21"/>
                  <a:gd name="T69" fmla="*/ 0 h 24"/>
                  <a:gd name="T70" fmla="*/ 0 w 21"/>
                  <a:gd name="T71" fmla="*/ 0 h 24"/>
                  <a:gd name="T72" fmla="*/ 0 w 21"/>
                  <a:gd name="T73" fmla="*/ 0 h 24"/>
                  <a:gd name="T74" fmla="*/ 0 w 21"/>
                  <a:gd name="T75" fmla="*/ 0 h 24"/>
                  <a:gd name="T76" fmla="*/ 0 w 21"/>
                  <a:gd name="T77" fmla="*/ 0 h 24"/>
                  <a:gd name="T78" fmla="*/ 0 w 21"/>
                  <a:gd name="T79" fmla="*/ 0 h 24"/>
                  <a:gd name="T80" fmla="*/ 0 w 21"/>
                  <a:gd name="T81" fmla="*/ 0 h 24"/>
                  <a:gd name="T82" fmla="*/ 0 w 21"/>
                  <a:gd name="T83" fmla="*/ 0 h 24"/>
                  <a:gd name="T84" fmla="*/ 0 w 21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4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close/>
                    <a:moveTo>
                      <a:pt x="21" y="12"/>
                    </a:moveTo>
                    <a:lnTo>
                      <a:pt x="21" y="14"/>
                    </a:lnTo>
                    <a:lnTo>
                      <a:pt x="20" y="14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7" y="20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4D4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89" name="Freeform 2777"/>
              <p:cNvSpPr>
                <a:spLocks noEditPoints="1"/>
              </p:cNvSpPr>
              <p:nvPr/>
            </p:nvSpPr>
            <p:spPr bwMode="auto">
              <a:xfrm>
                <a:off x="1444" y="1688"/>
                <a:ext cx="10" cy="10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0 h 22"/>
                  <a:gd name="T4" fmla="*/ 0 w 21"/>
                  <a:gd name="T5" fmla="*/ 0 h 22"/>
                  <a:gd name="T6" fmla="*/ 0 w 21"/>
                  <a:gd name="T7" fmla="*/ 0 h 22"/>
                  <a:gd name="T8" fmla="*/ 0 w 21"/>
                  <a:gd name="T9" fmla="*/ 0 h 22"/>
                  <a:gd name="T10" fmla="*/ 0 w 21"/>
                  <a:gd name="T11" fmla="*/ 0 h 22"/>
                  <a:gd name="T12" fmla="*/ 0 w 21"/>
                  <a:gd name="T13" fmla="*/ 0 h 22"/>
                  <a:gd name="T14" fmla="*/ 0 w 21"/>
                  <a:gd name="T15" fmla="*/ 0 h 22"/>
                  <a:gd name="T16" fmla="*/ 0 w 21"/>
                  <a:gd name="T17" fmla="*/ 0 h 22"/>
                  <a:gd name="T18" fmla="*/ 0 w 21"/>
                  <a:gd name="T19" fmla="*/ 0 h 22"/>
                  <a:gd name="T20" fmla="*/ 0 w 21"/>
                  <a:gd name="T21" fmla="*/ 0 h 22"/>
                  <a:gd name="T22" fmla="*/ 0 w 21"/>
                  <a:gd name="T23" fmla="*/ 0 h 22"/>
                  <a:gd name="T24" fmla="*/ 0 w 21"/>
                  <a:gd name="T25" fmla="*/ 0 h 22"/>
                  <a:gd name="T26" fmla="*/ 0 w 21"/>
                  <a:gd name="T27" fmla="*/ 0 h 22"/>
                  <a:gd name="T28" fmla="*/ 0 w 21"/>
                  <a:gd name="T29" fmla="*/ 0 h 22"/>
                  <a:gd name="T30" fmla="*/ 0 w 21"/>
                  <a:gd name="T31" fmla="*/ 0 h 22"/>
                  <a:gd name="T32" fmla="*/ 0 w 21"/>
                  <a:gd name="T33" fmla="*/ 0 h 22"/>
                  <a:gd name="T34" fmla="*/ 0 w 21"/>
                  <a:gd name="T35" fmla="*/ 0 h 22"/>
                  <a:gd name="T36" fmla="*/ 0 w 21"/>
                  <a:gd name="T37" fmla="*/ 0 h 22"/>
                  <a:gd name="T38" fmla="*/ 0 w 21"/>
                  <a:gd name="T39" fmla="*/ 0 h 22"/>
                  <a:gd name="T40" fmla="*/ 0 w 21"/>
                  <a:gd name="T41" fmla="*/ 0 h 22"/>
                  <a:gd name="T42" fmla="*/ 0 w 21"/>
                  <a:gd name="T43" fmla="*/ 0 h 22"/>
                  <a:gd name="T44" fmla="*/ 0 w 21"/>
                  <a:gd name="T45" fmla="*/ 0 h 22"/>
                  <a:gd name="T46" fmla="*/ 0 w 21"/>
                  <a:gd name="T47" fmla="*/ 0 h 22"/>
                  <a:gd name="T48" fmla="*/ 0 w 21"/>
                  <a:gd name="T49" fmla="*/ 0 h 22"/>
                  <a:gd name="T50" fmla="*/ 0 w 21"/>
                  <a:gd name="T51" fmla="*/ 0 h 22"/>
                  <a:gd name="T52" fmla="*/ 0 w 21"/>
                  <a:gd name="T53" fmla="*/ 0 h 22"/>
                  <a:gd name="T54" fmla="*/ 0 w 21"/>
                  <a:gd name="T55" fmla="*/ 0 h 22"/>
                  <a:gd name="T56" fmla="*/ 0 w 21"/>
                  <a:gd name="T57" fmla="*/ 0 h 22"/>
                  <a:gd name="T58" fmla="*/ 0 w 21"/>
                  <a:gd name="T59" fmla="*/ 0 h 22"/>
                  <a:gd name="T60" fmla="*/ 0 w 21"/>
                  <a:gd name="T61" fmla="*/ 0 h 22"/>
                  <a:gd name="T62" fmla="*/ 0 w 21"/>
                  <a:gd name="T63" fmla="*/ 0 h 22"/>
                  <a:gd name="T64" fmla="*/ 0 w 21"/>
                  <a:gd name="T65" fmla="*/ 0 h 22"/>
                  <a:gd name="T66" fmla="*/ 0 w 21"/>
                  <a:gd name="T67" fmla="*/ 0 h 22"/>
                  <a:gd name="T68" fmla="*/ 0 w 21"/>
                  <a:gd name="T69" fmla="*/ 0 h 22"/>
                  <a:gd name="T70" fmla="*/ 0 w 21"/>
                  <a:gd name="T71" fmla="*/ 0 h 22"/>
                  <a:gd name="T72" fmla="*/ 0 w 21"/>
                  <a:gd name="T73" fmla="*/ 0 h 22"/>
                  <a:gd name="T74" fmla="*/ 0 w 21"/>
                  <a:gd name="T75" fmla="*/ 0 h 22"/>
                  <a:gd name="T76" fmla="*/ 0 w 21"/>
                  <a:gd name="T77" fmla="*/ 0 h 22"/>
                  <a:gd name="T78" fmla="*/ 0 w 21"/>
                  <a:gd name="T79" fmla="*/ 0 h 22"/>
                  <a:gd name="T80" fmla="*/ 0 w 21"/>
                  <a:gd name="T81" fmla="*/ 0 h 22"/>
                  <a:gd name="T82" fmla="*/ 0 w 21"/>
                  <a:gd name="T83" fmla="*/ 0 h 22"/>
                  <a:gd name="T84" fmla="*/ 0 w 21"/>
                  <a:gd name="T85" fmla="*/ 0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2">
                    <a:moveTo>
                      <a:pt x="21" y="10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1" y="10"/>
                    </a:lnTo>
                    <a:close/>
                    <a:moveTo>
                      <a:pt x="20" y="10"/>
                    </a:moveTo>
                    <a:lnTo>
                      <a:pt x="20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575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0" name="Freeform 2778"/>
              <p:cNvSpPr>
                <a:spLocks noEditPoints="1"/>
              </p:cNvSpPr>
              <p:nvPr/>
            </p:nvSpPr>
            <p:spPr bwMode="auto">
              <a:xfrm>
                <a:off x="1445" y="1688"/>
                <a:ext cx="9" cy="9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0 w 19"/>
                  <a:gd name="T7" fmla="*/ 0 h 20"/>
                  <a:gd name="T8" fmla="*/ 0 w 19"/>
                  <a:gd name="T9" fmla="*/ 0 h 20"/>
                  <a:gd name="T10" fmla="*/ 0 w 19"/>
                  <a:gd name="T11" fmla="*/ 0 h 20"/>
                  <a:gd name="T12" fmla="*/ 0 w 19"/>
                  <a:gd name="T13" fmla="*/ 0 h 20"/>
                  <a:gd name="T14" fmla="*/ 0 w 19"/>
                  <a:gd name="T15" fmla="*/ 0 h 20"/>
                  <a:gd name="T16" fmla="*/ 0 w 19"/>
                  <a:gd name="T17" fmla="*/ 0 h 20"/>
                  <a:gd name="T18" fmla="*/ 0 w 19"/>
                  <a:gd name="T19" fmla="*/ 0 h 20"/>
                  <a:gd name="T20" fmla="*/ 0 w 19"/>
                  <a:gd name="T21" fmla="*/ 0 h 20"/>
                  <a:gd name="T22" fmla="*/ 0 w 19"/>
                  <a:gd name="T23" fmla="*/ 0 h 20"/>
                  <a:gd name="T24" fmla="*/ 0 w 19"/>
                  <a:gd name="T25" fmla="*/ 0 h 20"/>
                  <a:gd name="T26" fmla="*/ 0 w 19"/>
                  <a:gd name="T27" fmla="*/ 0 h 20"/>
                  <a:gd name="T28" fmla="*/ 0 w 19"/>
                  <a:gd name="T29" fmla="*/ 0 h 20"/>
                  <a:gd name="T30" fmla="*/ 0 w 19"/>
                  <a:gd name="T31" fmla="*/ 0 h 20"/>
                  <a:gd name="T32" fmla="*/ 0 w 19"/>
                  <a:gd name="T33" fmla="*/ 0 h 20"/>
                  <a:gd name="T34" fmla="*/ 0 w 19"/>
                  <a:gd name="T35" fmla="*/ 0 h 20"/>
                  <a:gd name="T36" fmla="*/ 0 w 19"/>
                  <a:gd name="T37" fmla="*/ 0 h 20"/>
                  <a:gd name="T38" fmla="*/ 0 w 19"/>
                  <a:gd name="T39" fmla="*/ 0 h 20"/>
                  <a:gd name="T40" fmla="*/ 0 w 19"/>
                  <a:gd name="T41" fmla="*/ 0 h 20"/>
                  <a:gd name="T42" fmla="*/ 0 w 19"/>
                  <a:gd name="T43" fmla="*/ 0 h 20"/>
                  <a:gd name="T44" fmla="*/ 0 w 19"/>
                  <a:gd name="T45" fmla="*/ 0 h 20"/>
                  <a:gd name="T46" fmla="*/ 0 w 19"/>
                  <a:gd name="T47" fmla="*/ 0 h 20"/>
                  <a:gd name="T48" fmla="*/ 0 w 19"/>
                  <a:gd name="T49" fmla="*/ 0 h 20"/>
                  <a:gd name="T50" fmla="*/ 0 w 19"/>
                  <a:gd name="T51" fmla="*/ 0 h 20"/>
                  <a:gd name="T52" fmla="*/ 0 w 19"/>
                  <a:gd name="T53" fmla="*/ 0 h 20"/>
                  <a:gd name="T54" fmla="*/ 0 w 19"/>
                  <a:gd name="T55" fmla="*/ 0 h 20"/>
                  <a:gd name="T56" fmla="*/ 0 w 19"/>
                  <a:gd name="T57" fmla="*/ 0 h 20"/>
                  <a:gd name="T58" fmla="*/ 0 w 19"/>
                  <a:gd name="T59" fmla="*/ 0 h 20"/>
                  <a:gd name="T60" fmla="*/ 0 w 19"/>
                  <a:gd name="T61" fmla="*/ 0 h 20"/>
                  <a:gd name="T62" fmla="*/ 0 w 19"/>
                  <a:gd name="T63" fmla="*/ 0 h 20"/>
                  <a:gd name="T64" fmla="*/ 0 w 19"/>
                  <a:gd name="T65" fmla="*/ 0 h 20"/>
                  <a:gd name="T66" fmla="*/ 0 w 19"/>
                  <a:gd name="T67" fmla="*/ 0 h 20"/>
                  <a:gd name="T68" fmla="*/ 0 w 19"/>
                  <a:gd name="T69" fmla="*/ 0 h 20"/>
                  <a:gd name="T70" fmla="*/ 0 w 19"/>
                  <a:gd name="T71" fmla="*/ 0 h 20"/>
                  <a:gd name="T72" fmla="*/ 0 w 19"/>
                  <a:gd name="T73" fmla="*/ 0 h 20"/>
                  <a:gd name="T74" fmla="*/ 0 w 19"/>
                  <a:gd name="T75" fmla="*/ 0 h 20"/>
                  <a:gd name="T76" fmla="*/ 0 w 19"/>
                  <a:gd name="T77" fmla="*/ 0 h 20"/>
                  <a:gd name="T78" fmla="*/ 0 w 19"/>
                  <a:gd name="T79" fmla="*/ 0 h 20"/>
                  <a:gd name="T80" fmla="*/ 0 w 19"/>
                  <a:gd name="T81" fmla="*/ 0 h 20"/>
                  <a:gd name="T82" fmla="*/ 0 w 19"/>
                  <a:gd name="T83" fmla="*/ 0 h 20"/>
                  <a:gd name="T84" fmla="*/ 0 w 19"/>
                  <a:gd name="T85" fmla="*/ 0 h 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20">
                    <a:moveTo>
                      <a:pt x="19" y="10"/>
                    </a:moveTo>
                    <a:lnTo>
                      <a:pt x="19" y="10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0"/>
                    </a:lnTo>
                    <a:close/>
                    <a:moveTo>
                      <a:pt x="18" y="10"/>
                    </a:moveTo>
                    <a:lnTo>
                      <a:pt x="18" y="12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60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1" name="Freeform 2779"/>
              <p:cNvSpPr>
                <a:spLocks noEditPoints="1"/>
              </p:cNvSpPr>
              <p:nvPr/>
            </p:nvSpPr>
            <p:spPr bwMode="auto">
              <a:xfrm>
                <a:off x="1445" y="1688"/>
                <a:ext cx="8" cy="9"/>
              </a:xfrm>
              <a:custGeom>
                <a:avLst/>
                <a:gdLst>
                  <a:gd name="T0" fmla="*/ 0 w 18"/>
                  <a:gd name="T1" fmla="*/ 1 h 18"/>
                  <a:gd name="T2" fmla="*/ 0 w 18"/>
                  <a:gd name="T3" fmla="*/ 1 h 18"/>
                  <a:gd name="T4" fmla="*/ 0 w 18"/>
                  <a:gd name="T5" fmla="*/ 1 h 18"/>
                  <a:gd name="T6" fmla="*/ 0 w 18"/>
                  <a:gd name="T7" fmla="*/ 0 h 18"/>
                  <a:gd name="T8" fmla="*/ 0 w 18"/>
                  <a:gd name="T9" fmla="*/ 0 h 18"/>
                  <a:gd name="T10" fmla="*/ 0 w 18"/>
                  <a:gd name="T11" fmla="*/ 0 h 18"/>
                  <a:gd name="T12" fmla="*/ 0 w 18"/>
                  <a:gd name="T13" fmla="*/ 0 h 18"/>
                  <a:gd name="T14" fmla="*/ 0 w 18"/>
                  <a:gd name="T15" fmla="*/ 1 h 18"/>
                  <a:gd name="T16" fmla="*/ 0 w 18"/>
                  <a:gd name="T17" fmla="*/ 1 h 18"/>
                  <a:gd name="T18" fmla="*/ 0 w 18"/>
                  <a:gd name="T19" fmla="*/ 1 h 18"/>
                  <a:gd name="T20" fmla="*/ 0 w 18"/>
                  <a:gd name="T21" fmla="*/ 1 h 18"/>
                  <a:gd name="T22" fmla="*/ 0 w 18"/>
                  <a:gd name="T23" fmla="*/ 1 h 18"/>
                  <a:gd name="T24" fmla="*/ 0 w 18"/>
                  <a:gd name="T25" fmla="*/ 1 h 18"/>
                  <a:gd name="T26" fmla="*/ 0 w 18"/>
                  <a:gd name="T27" fmla="*/ 1 h 18"/>
                  <a:gd name="T28" fmla="*/ 0 w 18"/>
                  <a:gd name="T29" fmla="*/ 1 h 18"/>
                  <a:gd name="T30" fmla="*/ 0 w 18"/>
                  <a:gd name="T31" fmla="*/ 1 h 18"/>
                  <a:gd name="T32" fmla="*/ 0 w 18"/>
                  <a:gd name="T33" fmla="*/ 1 h 18"/>
                  <a:gd name="T34" fmla="*/ 0 w 18"/>
                  <a:gd name="T35" fmla="*/ 1 h 18"/>
                  <a:gd name="T36" fmla="*/ 0 w 18"/>
                  <a:gd name="T37" fmla="*/ 1 h 18"/>
                  <a:gd name="T38" fmla="*/ 0 w 18"/>
                  <a:gd name="T39" fmla="*/ 1 h 18"/>
                  <a:gd name="T40" fmla="*/ 0 w 18"/>
                  <a:gd name="T41" fmla="*/ 1 h 18"/>
                  <a:gd name="T42" fmla="*/ 0 w 18"/>
                  <a:gd name="T43" fmla="*/ 1 h 18"/>
                  <a:gd name="T44" fmla="*/ 0 w 18"/>
                  <a:gd name="T45" fmla="*/ 1 h 18"/>
                  <a:gd name="T46" fmla="*/ 0 w 18"/>
                  <a:gd name="T47" fmla="*/ 1 h 18"/>
                  <a:gd name="T48" fmla="*/ 0 w 18"/>
                  <a:gd name="T49" fmla="*/ 1 h 18"/>
                  <a:gd name="T50" fmla="*/ 0 w 18"/>
                  <a:gd name="T51" fmla="*/ 1 h 18"/>
                  <a:gd name="T52" fmla="*/ 0 w 18"/>
                  <a:gd name="T53" fmla="*/ 1 h 18"/>
                  <a:gd name="T54" fmla="*/ 0 w 18"/>
                  <a:gd name="T55" fmla="*/ 1 h 18"/>
                  <a:gd name="T56" fmla="*/ 0 w 18"/>
                  <a:gd name="T57" fmla="*/ 1 h 18"/>
                  <a:gd name="T58" fmla="*/ 0 w 18"/>
                  <a:gd name="T59" fmla="*/ 1 h 18"/>
                  <a:gd name="T60" fmla="*/ 0 w 18"/>
                  <a:gd name="T61" fmla="*/ 1 h 18"/>
                  <a:gd name="T62" fmla="*/ 0 w 18"/>
                  <a:gd name="T63" fmla="*/ 1 h 18"/>
                  <a:gd name="T64" fmla="*/ 0 w 18"/>
                  <a:gd name="T65" fmla="*/ 1 h 18"/>
                  <a:gd name="T66" fmla="*/ 0 w 18"/>
                  <a:gd name="T67" fmla="*/ 1 h 18"/>
                  <a:gd name="T68" fmla="*/ 0 w 18"/>
                  <a:gd name="T69" fmla="*/ 1 h 18"/>
                  <a:gd name="T70" fmla="*/ 0 w 18"/>
                  <a:gd name="T71" fmla="*/ 1 h 18"/>
                  <a:gd name="T72" fmla="*/ 0 w 18"/>
                  <a:gd name="T73" fmla="*/ 1 h 18"/>
                  <a:gd name="T74" fmla="*/ 0 w 18"/>
                  <a:gd name="T75" fmla="*/ 0 h 18"/>
                  <a:gd name="T76" fmla="*/ 0 w 18"/>
                  <a:gd name="T77" fmla="*/ 1 h 18"/>
                  <a:gd name="T78" fmla="*/ 0 w 18"/>
                  <a:gd name="T79" fmla="*/ 1 h 18"/>
                  <a:gd name="T80" fmla="*/ 0 w 18"/>
                  <a:gd name="T81" fmla="*/ 1 h 18"/>
                  <a:gd name="T82" fmla="*/ 0 w 18"/>
                  <a:gd name="T83" fmla="*/ 1 h 18"/>
                  <a:gd name="T84" fmla="*/ 0 w 18"/>
                  <a:gd name="T85" fmla="*/ 1 h 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8">
                    <a:moveTo>
                      <a:pt x="18" y="8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6" y="8"/>
                    </a:moveTo>
                    <a:lnTo>
                      <a:pt x="16" y="10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2" name="Freeform 2780"/>
              <p:cNvSpPr>
                <a:spLocks noEditPoints="1"/>
              </p:cNvSpPr>
              <p:nvPr/>
            </p:nvSpPr>
            <p:spPr bwMode="auto">
              <a:xfrm>
                <a:off x="1445" y="1688"/>
                <a:ext cx="8" cy="9"/>
              </a:xfrm>
              <a:custGeom>
                <a:avLst/>
                <a:gdLst>
                  <a:gd name="T0" fmla="*/ 0 w 18"/>
                  <a:gd name="T1" fmla="*/ 1 h 16"/>
                  <a:gd name="T2" fmla="*/ 0 w 18"/>
                  <a:gd name="T3" fmla="*/ 1 h 16"/>
                  <a:gd name="T4" fmla="*/ 0 w 18"/>
                  <a:gd name="T5" fmla="*/ 1 h 16"/>
                  <a:gd name="T6" fmla="*/ 0 w 18"/>
                  <a:gd name="T7" fmla="*/ 1 h 16"/>
                  <a:gd name="T8" fmla="*/ 0 w 18"/>
                  <a:gd name="T9" fmla="*/ 0 h 16"/>
                  <a:gd name="T10" fmla="*/ 0 w 18"/>
                  <a:gd name="T11" fmla="*/ 0 h 16"/>
                  <a:gd name="T12" fmla="*/ 0 w 18"/>
                  <a:gd name="T13" fmla="*/ 0 h 16"/>
                  <a:gd name="T14" fmla="*/ 0 w 18"/>
                  <a:gd name="T15" fmla="*/ 1 h 16"/>
                  <a:gd name="T16" fmla="*/ 0 w 18"/>
                  <a:gd name="T17" fmla="*/ 1 h 16"/>
                  <a:gd name="T18" fmla="*/ 0 w 18"/>
                  <a:gd name="T19" fmla="*/ 1 h 16"/>
                  <a:gd name="T20" fmla="*/ 0 w 18"/>
                  <a:gd name="T21" fmla="*/ 1 h 16"/>
                  <a:gd name="T22" fmla="*/ 0 w 18"/>
                  <a:gd name="T23" fmla="*/ 1 h 16"/>
                  <a:gd name="T24" fmla="*/ 0 w 18"/>
                  <a:gd name="T25" fmla="*/ 1 h 16"/>
                  <a:gd name="T26" fmla="*/ 0 w 18"/>
                  <a:gd name="T27" fmla="*/ 1 h 16"/>
                  <a:gd name="T28" fmla="*/ 0 w 18"/>
                  <a:gd name="T29" fmla="*/ 1 h 16"/>
                  <a:gd name="T30" fmla="*/ 0 w 18"/>
                  <a:gd name="T31" fmla="*/ 1 h 16"/>
                  <a:gd name="T32" fmla="*/ 0 w 18"/>
                  <a:gd name="T33" fmla="*/ 1 h 16"/>
                  <a:gd name="T34" fmla="*/ 0 w 18"/>
                  <a:gd name="T35" fmla="*/ 1 h 16"/>
                  <a:gd name="T36" fmla="*/ 0 w 18"/>
                  <a:gd name="T37" fmla="*/ 1 h 16"/>
                  <a:gd name="T38" fmla="*/ 0 w 18"/>
                  <a:gd name="T39" fmla="*/ 1 h 16"/>
                  <a:gd name="T40" fmla="*/ 0 w 18"/>
                  <a:gd name="T41" fmla="*/ 1 h 16"/>
                  <a:gd name="T42" fmla="*/ 0 w 18"/>
                  <a:gd name="T43" fmla="*/ 1 h 16"/>
                  <a:gd name="T44" fmla="*/ 0 w 18"/>
                  <a:gd name="T45" fmla="*/ 1 h 16"/>
                  <a:gd name="T46" fmla="*/ 0 w 18"/>
                  <a:gd name="T47" fmla="*/ 1 h 16"/>
                  <a:gd name="T48" fmla="*/ 0 w 18"/>
                  <a:gd name="T49" fmla="*/ 1 h 16"/>
                  <a:gd name="T50" fmla="*/ 0 w 18"/>
                  <a:gd name="T51" fmla="*/ 1 h 16"/>
                  <a:gd name="T52" fmla="*/ 0 w 18"/>
                  <a:gd name="T53" fmla="*/ 1 h 16"/>
                  <a:gd name="T54" fmla="*/ 0 w 18"/>
                  <a:gd name="T55" fmla="*/ 1 h 16"/>
                  <a:gd name="T56" fmla="*/ 0 w 18"/>
                  <a:gd name="T57" fmla="*/ 1 h 16"/>
                  <a:gd name="T58" fmla="*/ 0 w 18"/>
                  <a:gd name="T59" fmla="*/ 1 h 16"/>
                  <a:gd name="T60" fmla="*/ 0 w 18"/>
                  <a:gd name="T61" fmla="*/ 1 h 16"/>
                  <a:gd name="T62" fmla="*/ 0 w 18"/>
                  <a:gd name="T63" fmla="*/ 1 h 16"/>
                  <a:gd name="T64" fmla="*/ 0 w 18"/>
                  <a:gd name="T65" fmla="*/ 1 h 16"/>
                  <a:gd name="T66" fmla="*/ 0 w 18"/>
                  <a:gd name="T67" fmla="*/ 1 h 16"/>
                  <a:gd name="T68" fmla="*/ 0 w 18"/>
                  <a:gd name="T69" fmla="*/ 1 h 16"/>
                  <a:gd name="T70" fmla="*/ 0 w 18"/>
                  <a:gd name="T71" fmla="*/ 1 h 16"/>
                  <a:gd name="T72" fmla="*/ 0 w 18"/>
                  <a:gd name="T73" fmla="*/ 1 h 16"/>
                  <a:gd name="T74" fmla="*/ 0 w 18"/>
                  <a:gd name="T75" fmla="*/ 1 h 16"/>
                  <a:gd name="T76" fmla="*/ 0 w 18"/>
                  <a:gd name="T77" fmla="*/ 1 h 16"/>
                  <a:gd name="T78" fmla="*/ 0 w 18"/>
                  <a:gd name="T79" fmla="*/ 1 h 16"/>
                  <a:gd name="T80" fmla="*/ 0 w 18"/>
                  <a:gd name="T81" fmla="*/ 1 h 16"/>
                  <a:gd name="T82" fmla="*/ 0 w 18"/>
                  <a:gd name="T83" fmla="*/ 1 h 16"/>
                  <a:gd name="T84" fmla="*/ 0 w 18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6" y="8"/>
                    </a:moveTo>
                    <a:lnTo>
                      <a:pt x="16" y="10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7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3" name="Freeform 2781"/>
              <p:cNvSpPr>
                <a:spLocks noEditPoints="1"/>
              </p:cNvSpPr>
              <p:nvPr/>
            </p:nvSpPr>
            <p:spPr bwMode="auto">
              <a:xfrm>
                <a:off x="1445" y="1688"/>
                <a:ext cx="8" cy="9"/>
              </a:xfrm>
              <a:custGeom>
                <a:avLst/>
                <a:gdLst>
                  <a:gd name="T0" fmla="*/ 1 w 14"/>
                  <a:gd name="T1" fmla="*/ 1 h 16"/>
                  <a:gd name="T2" fmla="*/ 1 w 14"/>
                  <a:gd name="T3" fmla="*/ 1 h 16"/>
                  <a:gd name="T4" fmla="*/ 1 w 14"/>
                  <a:gd name="T5" fmla="*/ 1 h 16"/>
                  <a:gd name="T6" fmla="*/ 1 w 14"/>
                  <a:gd name="T7" fmla="*/ 1 h 16"/>
                  <a:gd name="T8" fmla="*/ 1 w 14"/>
                  <a:gd name="T9" fmla="*/ 0 h 16"/>
                  <a:gd name="T10" fmla="*/ 1 w 14"/>
                  <a:gd name="T11" fmla="*/ 0 h 16"/>
                  <a:gd name="T12" fmla="*/ 1 w 14"/>
                  <a:gd name="T13" fmla="*/ 1 h 16"/>
                  <a:gd name="T14" fmla="*/ 1 w 14"/>
                  <a:gd name="T15" fmla="*/ 1 h 16"/>
                  <a:gd name="T16" fmla="*/ 1 w 14"/>
                  <a:gd name="T17" fmla="*/ 1 h 16"/>
                  <a:gd name="T18" fmla="*/ 0 w 14"/>
                  <a:gd name="T19" fmla="*/ 1 h 16"/>
                  <a:gd name="T20" fmla="*/ 0 w 14"/>
                  <a:gd name="T21" fmla="*/ 1 h 16"/>
                  <a:gd name="T22" fmla="*/ 0 w 14"/>
                  <a:gd name="T23" fmla="*/ 1 h 16"/>
                  <a:gd name="T24" fmla="*/ 1 w 14"/>
                  <a:gd name="T25" fmla="*/ 1 h 16"/>
                  <a:gd name="T26" fmla="*/ 1 w 14"/>
                  <a:gd name="T27" fmla="*/ 1 h 16"/>
                  <a:gd name="T28" fmla="*/ 1 w 14"/>
                  <a:gd name="T29" fmla="*/ 1 h 16"/>
                  <a:gd name="T30" fmla="*/ 1 w 14"/>
                  <a:gd name="T31" fmla="*/ 1 h 16"/>
                  <a:gd name="T32" fmla="*/ 1 w 14"/>
                  <a:gd name="T33" fmla="*/ 1 h 16"/>
                  <a:gd name="T34" fmla="*/ 1 w 14"/>
                  <a:gd name="T35" fmla="*/ 1 h 16"/>
                  <a:gd name="T36" fmla="*/ 1 w 14"/>
                  <a:gd name="T37" fmla="*/ 1 h 16"/>
                  <a:gd name="T38" fmla="*/ 1 w 14"/>
                  <a:gd name="T39" fmla="*/ 1 h 16"/>
                  <a:gd name="T40" fmla="*/ 1 w 14"/>
                  <a:gd name="T41" fmla="*/ 1 h 16"/>
                  <a:gd name="T42" fmla="*/ 1 w 14"/>
                  <a:gd name="T43" fmla="*/ 1 h 16"/>
                  <a:gd name="T44" fmla="*/ 1 w 14"/>
                  <a:gd name="T45" fmla="*/ 1 h 16"/>
                  <a:gd name="T46" fmla="*/ 1 w 14"/>
                  <a:gd name="T47" fmla="*/ 1 h 16"/>
                  <a:gd name="T48" fmla="*/ 1 w 14"/>
                  <a:gd name="T49" fmla="*/ 1 h 16"/>
                  <a:gd name="T50" fmla="*/ 1 w 14"/>
                  <a:gd name="T51" fmla="*/ 1 h 16"/>
                  <a:gd name="T52" fmla="*/ 1 w 14"/>
                  <a:gd name="T53" fmla="*/ 1 h 16"/>
                  <a:gd name="T54" fmla="*/ 1 w 14"/>
                  <a:gd name="T55" fmla="*/ 1 h 16"/>
                  <a:gd name="T56" fmla="*/ 1 w 14"/>
                  <a:gd name="T57" fmla="*/ 1 h 16"/>
                  <a:gd name="T58" fmla="*/ 1 w 14"/>
                  <a:gd name="T59" fmla="*/ 1 h 16"/>
                  <a:gd name="T60" fmla="*/ 1 w 14"/>
                  <a:gd name="T61" fmla="*/ 1 h 16"/>
                  <a:gd name="T62" fmla="*/ 1 w 14"/>
                  <a:gd name="T63" fmla="*/ 1 h 16"/>
                  <a:gd name="T64" fmla="*/ 1 w 14"/>
                  <a:gd name="T65" fmla="*/ 1 h 16"/>
                  <a:gd name="T66" fmla="*/ 1 w 14"/>
                  <a:gd name="T67" fmla="*/ 1 h 16"/>
                  <a:gd name="T68" fmla="*/ 1 w 14"/>
                  <a:gd name="T69" fmla="*/ 1 h 16"/>
                  <a:gd name="T70" fmla="*/ 1 w 14"/>
                  <a:gd name="T71" fmla="*/ 1 h 16"/>
                  <a:gd name="T72" fmla="*/ 1 w 14"/>
                  <a:gd name="T73" fmla="*/ 1 h 16"/>
                  <a:gd name="T74" fmla="*/ 1 w 14"/>
                  <a:gd name="T75" fmla="*/ 1 h 16"/>
                  <a:gd name="T76" fmla="*/ 1 w 14"/>
                  <a:gd name="T77" fmla="*/ 1 h 16"/>
                  <a:gd name="T78" fmla="*/ 1 w 14"/>
                  <a:gd name="T79" fmla="*/ 1 h 16"/>
                  <a:gd name="T80" fmla="*/ 1 w 14"/>
                  <a:gd name="T81" fmla="*/ 1 h 16"/>
                  <a:gd name="T82" fmla="*/ 1 w 14"/>
                  <a:gd name="T83" fmla="*/ 1 h 16"/>
                  <a:gd name="T84" fmla="*/ 1 w 14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lnTo>
                      <a:pt x="14" y="8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close/>
                    <a:moveTo>
                      <a:pt x="14" y="8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4" name="Freeform 2782"/>
              <p:cNvSpPr>
                <a:spLocks noEditPoints="1"/>
              </p:cNvSpPr>
              <p:nvPr/>
            </p:nvSpPr>
            <p:spPr bwMode="auto">
              <a:xfrm>
                <a:off x="1445" y="1689"/>
                <a:ext cx="8" cy="8"/>
              </a:xfrm>
              <a:custGeom>
                <a:avLst/>
                <a:gdLst>
                  <a:gd name="T0" fmla="*/ 1 w 14"/>
                  <a:gd name="T1" fmla="*/ 1 h 15"/>
                  <a:gd name="T2" fmla="*/ 1 w 14"/>
                  <a:gd name="T3" fmla="*/ 1 h 15"/>
                  <a:gd name="T4" fmla="*/ 1 w 14"/>
                  <a:gd name="T5" fmla="*/ 1 h 15"/>
                  <a:gd name="T6" fmla="*/ 1 w 14"/>
                  <a:gd name="T7" fmla="*/ 0 h 15"/>
                  <a:gd name="T8" fmla="*/ 1 w 14"/>
                  <a:gd name="T9" fmla="*/ 0 h 15"/>
                  <a:gd name="T10" fmla="*/ 1 w 14"/>
                  <a:gd name="T11" fmla="*/ 0 h 15"/>
                  <a:gd name="T12" fmla="*/ 1 w 14"/>
                  <a:gd name="T13" fmla="*/ 0 h 15"/>
                  <a:gd name="T14" fmla="*/ 1 w 14"/>
                  <a:gd name="T15" fmla="*/ 1 h 15"/>
                  <a:gd name="T16" fmla="*/ 1 w 14"/>
                  <a:gd name="T17" fmla="*/ 1 h 15"/>
                  <a:gd name="T18" fmla="*/ 0 w 14"/>
                  <a:gd name="T19" fmla="*/ 1 h 15"/>
                  <a:gd name="T20" fmla="*/ 0 w 14"/>
                  <a:gd name="T21" fmla="*/ 1 h 15"/>
                  <a:gd name="T22" fmla="*/ 0 w 14"/>
                  <a:gd name="T23" fmla="*/ 1 h 15"/>
                  <a:gd name="T24" fmla="*/ 1 w 14"/>
                  <a:gd name="T25" fmla="*/ 1 h 15"/>
                  <a:gd name="T26" fmla="*/ 1 w 14"/>
                  <a:gd name="T27" fmla="*/ 1 h 15"/>
                  <a:gd name="T28" fmla="*/ 1 w 14"/>
                  <a:gd name="T29" fmla="*/ 1 h 15"/>
                  <a:gd name="T30" fmla="*/ 1 w 14"/>
                  <a:gd name="T31" fmla="*/ 1 h 15"/>
                  <a:gd name="T32" fmla="*/ 1 w 14"/>
                  <a:gd name="T33" fmla="*/ 1 h 15"/>
                  <a:gd name="T34" fmla="*/ 1 w 14"/>
                  <a:gd name="T35" fmla="*/ 1 h 15"/>
                  <a:gd name="T36" fmla="*/ 1 w 14"/>
                  <a:gd name="T37" fmla="*/ 1 h 15"/>
                  <a:gd name="T38" fmla="*/ 1 w 14"/>
                  <a:gd name="T39" fmla="*/ 1 h 15"/>
                  <a:gd name="T40" fmla="*/ 1 w 14"/>
                  <a:gd name="T41" fmla="*/ 1 h 15"/>
                  <a:gd name="T42" fmla="*/ 1 w 14"/>
                  <a:gd name="T43" fmla="*/ 1 h 15"/>
                  <a:gd name="T44" fmla="*/ 1 w 14"/>
                  <a:gd name="T45" fmla="*/ 1 h 15"/>
                  <a:gd name="T46" fmla="*/ 1 w 14"/>
                  <a:gd name="T47" fmla="*/ 1 h 15"/>
                  <a:gd name="T48" fmla="*/ 1 w 14"/>
                  <a:gd name="T49" fmla="*/ 1 h 15"/>
                  <a:gd name="T50" fmla="*/ 1 w 14"/>
                  <a:gd name="T51" fmla="*/ 1 h 15"/>
                  <a:gd name="T52" fmla="*/ 1 w 14"/>
                  <a:gd name="T53" fmla="*/ 1 h 15"/>
                  <a:gd name="T54" fmla="*/ 1 w 14"/>
                  <a:gd name="T55" fmla="*/ 1 h 15"/>
                  <a:gd name="T56" fmla="*/ 1 w 14"/>
                  <a:gd name="T57" fmla="*/ 1 h 15"/>
                  <a:gd name="T58" fmla="*/ 1 w 14"/>
                  <a:gd name="T59" fmla="*/ 1 h 15"/>
                  <a:gd name="T60" fmla="*/ 1 w 14"/>
                  <a:gd name="T61" fmla="*/ 1 h 15"/>
                  <a:gd name="T62" fmla="*/ 1 w 14"/>
                  <a:gd name="T63" fmla="*/ 1 h 15"/>
                  <a:gd name="T64" fmla="*/ 1 w 14"/>
                  <a:gd name="T65" fmla="*/ 1 h 15"/>
                  <a:gd name="T66" fmla="*/ 1 w 14"/>
                  <a:gd name="T67" fmla="*/ 1 h 15"/>
                  <a:gd name="T68" fmla="*/ 1 w 14"/>
                  <a:gd name="T69" fmla="*/ 1 h 15"/>
                  <a:gd name="T70" fmla="*/ 1 w 14"/>
                  <a:gd name="T71" fmla="*/ 1 h 15"/>
                  <a:gd name="T72" fmla="*/ 1 w 14"/>
                  <a:gd name="T73" fmla="*/ 1 h 15"/>
                  <a:gd name="T74" fmla="*/ 1 w 14"/>
                  <a:gd name="T75" fmla="*/ 1 h 15"/>
                  <a:gd name="T76" fmla="*/ 1 w 14"/>
                  <a:gd name="T77" fmla="*/ 1 h 15"/>
                  <a:gd name="T78" fmla="*/ 1 w 14"/>
                  <a:gd name="T79" fmla="*/ 1 h 15"/>
                  <a:gd name="T80" fmla="*/ 1 w 14"/>
                  <a:gd name="T81" fmla="*/ 1 h 15"/>
                  <a:gd name="T82" fmla="*/ 1 w 14"/>
                  <a:gd name="T83" fmla="*/ 1 h 15"/>
                  <a:gd name="T84" fmla="*/ 1 w 14"/>
                  <a:gd name="T85" fmla="*/ 1 h 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7"/>
                    </a:lnTo>
                    <a:close/>
                    <a:moveTo>
                      <a:pt x="13" y="7"/>
                    </a:moveTo>
                    <a:lnTo>
                      <a:pt x="13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5" name="Freeform 2783"/>
              <p:cNvSpPr>
                <a:spLocks noEditPoints="1"/>
              </p:cNvSpPr>
              <p:nvPr/>
            </p:nvSpPr>
            <p:spPr bwMode="auto">
              <a:xfrm>
                <a:off x="1446" y="1689"/>
                <a:ext cx="7" cy="7"/>
              </a:xfrm>
              <a:custGeom>
                <a:avLst/>
                <a:gdLst>
                  <a:gd name="T0" fmla="*/ 1 w 13"/>
                  <a:gd name="T1" fmla="*/ 1 h 14"/>
                  <a:gd name="T2" fmla="*/ 1 w 13"/>
                  <a:gd name="T3" fmla="*/ 1 h 14"/>
                  <a:gd name="T4" fmla="*/ 1 w 13"/>
                  <a:gd name="T5" fmla="*/ 1 h 14"/>
                  <a:gd name="T6" fmla="*/ 1 w 13"/>
                  <a:gd name="T7" fmla="*/ 1 h 14"/>
                  <a:gd name="T8" fmla="*/ 1 w 13"/>
                  <a:gd name="T9" fmla="*/ 1 h 14"/>
                  <a:gd name="T10" fmla="*/ 1 w 13"/>
                  <a:gd name="T11" fmla="*/ 1 h 14"/>
                  <a:gd name="T12" fmla="*/ 1 w 13"/>
                  <a:gd name="T13" fmla="*/ 0 h 14"/>
                  <a:gd name="T14" fmla="*/ 1 w 13"/>
                  <a:gd name="T15" fmla="*/ 0 h 14"/>
                  <a:gd name="T16" fmla="*/ 1 w 13"/>
                  <a:gd name="T17" fmla="*/ 0 h 14"/>
                  <a:gd name="T18" fmla="*/ 1 w 13"/>
                  <a:gd name="T19" fmla="*/ 0 h 14"/>
                  <a:gd name="T20" fmla="*/ 1 w 13"/>
                  <a:gd name="T21" fmla="*/ 1 h 14"/>
                  <a:gd name="T22" fmla="*/ 1 w 13"/>
                  <a:gd name="T23" fmla="*/ 1 h 14"/>
                  <a:gd name="T24" fmla="*/ 0 w 13"/>
                  <a:gd name="T25" fmla="*/ 1 h 14"/>
                  <a:gd name="T26" fmla="*/ 0 w 13"/>
                  <a:gd name="T27" fmla="*/ 1 h 14"/>
                  <a:gd name="T28" fmla="*/ 0 w 13"/>
                  <a:gd name="T29" fmla="*/ 1 h 14"/>
                  <a:gd name="T30" fmla="*/ 0 w 13"/>
                  <a:gd name="T31" fmla="*/ 1 h 14"/>
                  <a:gd name="T32" fmla="*/ 0 w 13"/>
                  <a:gd name="T33" fmla="*/ 1 h 14"/>
                  <a:gd name="T34" fmla="*/ 0 w 13"/>
                  <a:gd name="T35" fmla="*/ 1 h 14"/>
                  <a:gd name="T36" fmla="*/ 0 w 13"/>
                  <a:gd name="T37" fmla="*/ 1 h 14"/>
                  <a:gd name="T38" fmla="*/ 0 w 13"/>
                  <a:gd name="T39" fmla="*/ 1 h 14"/>
                  <a:gd name="T40" fmla="*/ 1 w 13"/>
                  <a:gd name="T41" fmla="*/ 1 h 14"/>
                  <a:gd name="T42" fmla="*/ 1 w 13"/>
                  <a:gd name="T43" fmla="*/ 1 h 14"/>
                  <a:gd name="T44" fmla="*/ 1 w 13"/>
                  <a:gd name="T45" fmla="*/ 1 h 14"/>
                  <a:gd name="T46" fmla="*/ 1 w 13"/>
                  <a:gd name="T47" fmla="*/ 1 h 14"/>
                  <a:gd name="T48" fmla="*/ 1 w 13"/>
                  <a:gd name="T49" fmla="*/ 1 h 14"/>
                  <a:gd name="T50" fmla="*/ 1 w 13"/>
                  <a:gd name="T51" fmla="*/ 1 h 14"/>
                  <a:gd name="T52" fmla="*/ 1 w 13"/>
                  <a:gd name="T53" fmla="*/ 1 h 14"/>
                  <a:gd name="T54" fmla="*/ 1 w 13"/>
                  <a:gd name="T55" fmla="*/ 1 h 14"/>
                  <a:gd name="T56" fmla="*/ 1 w 13"/>
                  <a:gd name="T57" fmla="*/ 1 h 14"/>
                  <a:gd name="T58" fmla="*/ 1 w 13"/>
                  <a:gd name="T59" fmla="*/ 1 h 14"/>
                  <a:gd name="T60" fmla="*/ 1 w 13"/>
                  <a:gd name="T61" fmla="*/ 1 h 14"/>
                  <a:gd name="T62" fmla="*/ 1 w 13"/>
                  <a:gd name="T63" fmla="*/ 1 h 14"/>
                  <a:gd name="T64" fmla="*/ 1 w 13"/>
                  <a:gd name="T65" fmla="*/ 1 h 14"/>
                  <a:gd name="T66" fmla="*/ 1 w 13"/>
                  <a:gd name="T67" fmla="*/ 1 h 14"/>
                  <a:gd name="T68" fmla="*/ 1 w 13"/>
                  <a:gd name="T69" fmla="*/ 1 h 14"/>
                  <a:gd name="T70" fmla="*/ 1 w 13"/>
                  <a:gd name="T71" fmla="*/ 1 h 14"/>
                  <a:gd name="T72" fmla="*/ 1 w 13"/>
                  <a:gd name="T73" fmla="*/ 1 h 14"/>
                  <a:gd name="T74" fmla="*/ 1 w 13"/>
                  <a:gd name="T75" fmla="*/ 1 h 14"/>
                  <a:gd name="T76" fmla="*/ 1 w 13"/>
                  <a:gd name="T77" fmla="*/ 1 h 14"/>
                  <a:gd name="T78" fmla="*/ 1 w 13"/>
                  <a:gd name="T79" fmla="*/ 1 h 14"/>
                  <a:gd name="T80" fmla="*/ 1 w 13"/>
                  <a:gd name="T81" fmla="*/ 1 h 14"/>
                  <a:gd name="T82" fmla="*/ 1 w 13"/>
                  <a:gd name="T83" fmla="*/ 1 h 14"/>
                  <a:gd name="T84" fmla="*/ 1 w 13"/>
                  <a:gd name="T85" fmla="*/ 1 h 14"/>
                  <a:gd name="T86" fmla="*/ 1 w 13"/>
                  <a:gd name="T87" fmla="*/ 1 h 14"/>
                  <a:gd name="T88" fmla="*/ 1 w 13"/>
                  <a:gd name="T89" fmla="*/ 1 h 14"/>
                  <a:gd name="T90" fmla="*/ 1 w 13"/>
                  <a:gd name="T91" fmla="*/ 1 h 14"/>
                  <a:gd name="T92" fmla="*/ 0 w 13"/>
                  <a:gd name="T93" fmla="*/ 1 h 14"/>
                  <a:gd name="T94" fmla="*/ 0 w 13"/>
                  <a:gd name="T95" fmla="*/ 1 h 14"/>
                  <a:gd name="T96" fmla="*/ 0 w 13"/>
                  <a:gd name="T97" fmla="*/ 1 h 14"/>
                  <a:gd name="T98" fmla="*/ 1 w 13"/>
                  <a:gd name="T99" fmla="*/ 1 h 14"/>
                  <a:gd name="T100" fmla="*/ 1 w 13"/>
                  <a:gd name="T101" fmla="*/ 1 h 14"/>
                  <a:gd name="T102" fmla="*/ 1 w 13"/>
                  <a:gd name="T103" fmla="*/ 1 h 14"/>
                  <a:gd name="T104" fmla="*/ 1 w 13"/>
                  <a:gd name="T105" fmla="*/ 1 h 14"/>
                  <a:gd name="T106" fmla="*/ 1 w 13"/>
                  <a:gd name="T107" fmla="*/ 1 h 14"/>
                  <a:gd name="T108" fmla="*/ 1 w 13"/>
                  <a:gd name="T109" fmla="*/ 1 h 14"/>
                  <a:gd name="T110" fmla="*/ 1 w 13"/>
                  <a:gd name="T111" fmla="*/ 1 h 14"/>
                  <a:gd name="T112" fmla="*/ 1 w 13"/>
                  <a:gd name="T113" fmla="*/ 1 h 14"/>
                  <a:gd name="T114" fmla="*/ 1 w 13"/>
                  <a:gd name="T115" fmla="*/ 1 h 14"/>
                  <a:gd name="T116" fmla="*/ 1 w 13"/>
                  <a:gd name="T117" fmla="*/ 1 h 14"/>
                  <a:gd name="T118" fmla="*/ 1 w 13"/>
                  <a:gd name="T119" fmla="*/ 1 h 14"/>
                  <a:gd name="T120" fmla="*/ 1 w 13"/>
                  <a:gd name="T121" fmla="*/ 1 h 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7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  <a:moveTo>
                      <a:pt x="12" y="7"/>
                    </a:moveTo>
                    <a:lnTo>
                      <a:pt x="12" y="7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88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6" name="Freeform 2784"/>
              <p:cNvSpPr>
                <a:spLocks noEditPoints="1"/>
              </p:cNvSpPr>
              <p:nvPr/>
            </p:nvSpPr>
            <p:spPr bwMode="auto">
              <a:xfrm>
                <a:off x="1446" y="1690"/>
                <a:ext cx="6" cy="6"/>
              </a:xfrm>
              <a:custGeom>
                <a:avLst/>
                <a:gdLst>
                  <a:gd name="T0" fmla="*/ 1 w 12"/>
                  <a:gd name="T1" fmla="*/ 1 h 12"/>
                  <a:gd name="T2" fmla="*/ 1 w 12"/>
                  <a:gd name="T3" fmla="*/ 1 h 12"/>
                  <a:gd name="T4" fmla="*/ 1 w 12"/>
                  <a:gd name="T5" fmla="*/ 1 h 12"/>
                  <a:gd name="T6" fmla="*/ 1 w 12"/>
                  <a:gd name="T7" fmla="*/ 1 h 12"/>
                  <a:gd name="T8" fmla="*/ 1 w 12"/>
                  <a:gd name="T9" fmla="*/ 0 h 12"/>
                  <a:gd name="T10" fmla="*/ 1 w 12"/>
                  <a:gd name="T11" fmla="*/ 0 h 12"/>
                  <a:gd name="T12" fmla="*/ 1 w 12"/>
                  <a:gd name="T13" fmla="*/ 0 h 12"/>
                  <a:gd name="T14" fmla="*/ 1 w 12"/>
                  <a:gd name="T15" fmla="*/ 0 h 12"/>
                  <a:gd name="T16" fmla="*/ 1 w 12"/>
                  <a:gd name="T17" fmla="*/ 0 h 12"/>
                  <a:gd name="T18" fmla="*/ 1 w 12"/>
                  <a:gd name="T19" fmla="*/ 0 h 12"/>
                  <a:gd name="T20" fmla="*/ 1 w 12"/>
                  <a:gd name="T21" fmla="*/ 0 h 12"/>
                  <a:gd name="T22" fmla="*/ 1 w 12"/>
                  <a:gd name="T23" fmla="*/ 0 h 12"/>
                  <a:gd name="T24" fmla="*/ 1 w 12"/>
                  <a:gd name="T25" fmla="*/ 1 h 12"/>
                  <a:gd name="T26" fmla="*/ 0 w 12"/>
                  <a:gd name="T27" fmla="*/ 1 h 12"/>
                  <a:gd name="T28" fmla="*/ 0 w 12"/>
                  <a:gd name="T29" fmla="*/ 1 h 12"/>
                  <a:gd name="T30" fmla="*/ 0 w 12"/>
                  <a:gd name="T31" fmla="*/ 1 h 12"/>
                  <a:gd name="T32" fmla="*/ 0 w 12"/>
                  <a:gd name="T33" fmla="*/ 1 h 12"/>
                  <a:gd name="T34" fmla="*/ 0 w 12"/>
                  <a:gd name="T35" fmla="*/ 1 h 12"/>
                  <a:gd name="T36" fmla="*/ 0 w 12"/>
                  <a:gd name="T37" fmla="*/ 1 h 12"/>
                  <a:gd name="T38" fmla="*/ 1 w 12"/>
                  <a:gd name="T39" fmla="*/ 1 h 12"/>
                  <a:gd name="T40" fmla="*/ 1 w 12"/>
                  <a:gd name="T41" fmla="*/ 1 h 12"/>
                  <a:gd name="T42" fmla="*/ 1 w 12"/>
                  <a:gd name="T43" fmla="*/ 1 h 12"/>
                  <a:gd name="T44" fmla="*/ 1 w 12"/>
                  <a:gd name="T45" fmla="*/ 1 h 12"/>
                  <a:gd name="T46" fmla="*/ 1 w 12"/>
                  <a:gd name="T47" fmla="*/ 1 h 12"/>
                  <a:gd name="T48" fmla="*/ 1 w 12"/>
                  <a:gd name="T49" fmla="*/ 1 h 12"/>
                  <a:gd name="T50" fmla="*/ 1 w 12"/>
                  <a:gd name="T51" fmla="*/ 1 h 12"/>
                  <a:gd name="T52" fmla="*/ 1 w 12"/>
                  <a:gd name="T53" fmla="*/ 1 h 12"/>
                  <a:gd name="T54" fmla="*/ 1 w 12"/>
                  <a:gd name="T55" fmla="*/ 1 h 12"/>
                  <a:gd name="T56" fmla="*/ 1 w 12"/>
                  <a:gd name="T57" fmla="*/ 1 h 12"/>
                  <a:gd name="T58" fmla="*/ 1 w 12"/>
                  <a:gd name="T59" fmla="*/ 1 h 12"/>
                  <a:gd name="T60" fmla="*/ 1 w 12"/>
                  <a:gd name="T61" fmla="*/ 1 h 12"/>
                  <a:gd name="T62" fmla="*/ 1 w 12"/>
                  <a:gd name="T63" fmla="*/ 1 h 12"/>
                  <a:gd name="T64" fmla="*/ 1 w 12"/>
                  <a:gd name="T65" fmla="*/ 1 h 12"/>
                  <a:gd name="T66" fmla="*/ 1 w 12"/>
                  <a:gd name="T67" fmla="*/ 1 h 12"/>
                  <a:gd name="T68" fmla="*/ 1 w 12"/>
                  <a:gd name="T69" fmla="*/ 1 h 12"/>
                  <a:gd name="T70" fmla="*/ 1 w 12"/>
                  <a:gd name="T71" fmla="*/ 1 h 12"/>
                  <a:gd name="T72" fmla="*/ 1 w 12"/>
                  <a:gd name="T73" fmla="*/ 1 h 12"/>
                  <a:gd name="T74" fmla="*/ 1 w 12"/>
                  <a:gd name="T75" fmla="*/ 1 h 12"/>
                  <a:gd name="T76" fmla="*/ 1 w 12"/>
                  <a:gd name="T77" fmla="*/ 1 h 12"/>
                  <a:gd name="T78" fmla="*/ 1 w 12"/>
                  <a:gd name="T79" fmla="*/ 1 h 12"/>
                  <a:gd name="T80" fmla="*/ 1 w 12"/>
                  <a:gd name="T81" fmla="*/ 1 h 12"/>
                  <a:gd name="T82" fmla="*/ 1 w 12"/>
                  <a:gd name="T83" fmla="*/ 1 h 12"/>
                  <a:gd name="T84" fmla="*/ 1 w 12"/>
                  <a:gd name="T85" fmla="*/ 1 h 12"/>
                  <a:gd name="T86" fmla="*/ 1 w 12"/>
                  <a:gd name="T87" fmla="*/ 1 h 12"/>
                  <a:gd name="T88" fmla="*/ 1 w 12"/>
                  <a:gd name="T89" fmla="*/ 0 h 12"/>
                  <a:gd name="T90" fmla="*/ 1 w 12"/>
                  <a:gd name="T91" fmla="*/ 1 h 12"/>
                  <a:gd name="T92" fmla="*/ 1 w 12"/>
                  <a:gd name="T93" fmla="*/ 1 h 12"/>
                  <a:gd name="T94" fmla="*/ 1 w 12"/>
                  <a:gd name="T95" fmla="*/ 1 h 12"/>
                  <a:gd name="T96" fmla="*/ 1 w 12"/>
                  <a:gd name="T97" fmla="*/ 1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5"/>
                    </a:lnTo>
                    <a:close/>
                    <a:moveTo>
                      <a:pt x="10" y="5"/>
                    </a:moveTo>
                    <a:lnTo>
                      <a:pt x="10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7" name="Freeform 2785"/>
              <p:cNvSpPr>
                <a:spLocks noEditPoints="1"/>
              </p:cNvSpPr>
              <p:nvPr/>
            </p:nvSpPr>
            <p:spPr bwMode="auto">
              <a:xfrm>
                <a:off x="1446" y="1690"/>
                <a:ext cx="6" cy="5"/>
              </a:xfrm>
              <a:custGeom>
                <a:avLst/>
                <a:gdLst>
                  <a:gd name="T0" fmla="*/ 1 w 12"/>
                  <a:gd name="T1" fmla="*/ 1 h 10"/>
                  <a:gd name="T2" fmla="*/ 1 w 12"/>
                  <a:gd name="T3" fmla="*/ 1 h 10"/>
                  <a:gd name="T4" fmla="*/ 1 w 12"/>
                  <a:gd name="T5" fmla="*/ 1 h 10"/>
                  <a:gd name="T6" fmla="*/ 1 w 12"/>
                  <a:gd name="T7" fmla="*/ 1 h 10"/>
                  <a:gd name="T8" fmla="*/ 1 w 12"/>
                  <a:gd name="T9" fmla="*/ 0 h 10"/>
                  <a:gd name="T10" fmla="*/ 1 w 12"/>
                  <a:gd name="T11" fmla="*/ 0 h 10"/>
                  <a:gd name="T12" fmla="*/ 1 w 12"/>
                  <a:gd name="T13" fmla="*/ 0 h 10"/>
                  <a:gd name="T14" fmla="*/ 1 w 12"/>
                  <a:gd name="T15" fmla="*/ 0 h 10"/>
                  <a:gd name="T16" fmla="*/ 1 w 12"/>
                  <a:gd name="T17" fmla="*/ 1 h 10"/>
                  <a:gd name="T18" fmla="*/ 1 w 12"/>
                  <a:gd name="T19" fmla="*/ 1 h 10"/>
                  <a:gd name="T20" fmla="*/ 1 w 12"/>
                  <a:gd name="T21" fmla="*/ 1 h 10"/>
                  <a:gd name="T22" fmla="*/ 1 w 12"/>
                  <a:gd name="T23" fmla="*/ 1 h 10"/>
                  <a:gd name="T24" fmla="*/ 0 w 12"/>
                  <a:gd name="T25" fmla="*/ 1 h 10"/>
                  <a:gd name="T26" fmla="*/ 0 w 12"/>
                  <a:gd name="T27" fmla="*/ 1 h 10"/>
                  <a:gd name="T28" fmla="*/ 1 w 12"/>
                  <a:gd name="T29" fmla="*/ 1 h 10"/>
                  <a:gd name="T30" fmla="*/ 1 w 12"/>
                  <a:gd name="T31" fmla="*/ 1 h 10"/>
                  <a:gd name="T32" fmla="*/ 1 w 12"/>
                  <a:gd name="T33" fmla="*/ 1 h 10"/>
                  <a:gd name="T34" fmla="*/ 1 w 12"/>
                  <a:gd name="T35" fmla="*/ 1 h 10"/>
                  <a:gd name="T36" fmla="*/ 1 w 12"/>
                  <a:gd name="T37" fmla="*/ 1 h 10"/>
                  <a:gd name="T38" fmla="*/ 1 w 12"/>
                  <a:gd name="T39" fmla="*/ 1 h 10"/>
                  <a:gd name="T40" fmla="*/ 1 w 12"/>
                  <a:gd name="T41" fmla="*/ 1 h 10"/>
                  <a:gd name="T42" fmla="*/ 1 w 12"/>
                  <a:gd name="T43" fmla="*/ 1 h 10"/>
                  <a:gd name="T44" fmla="*/ 1 w 12"/>
                  <a:gd name="T45" fmla="*/ 1 h 10"/>
                  <a:gd name="T46" fmla="*/ 1 w 12"/>
                  <a:gd name="T47" fmla="*/ 1 h 10"/>
                  <a:gd name="T48" fmla="*/ 1 w 12"/>
                  <a:gd name="T49" fmla="*/ 1 h 10"/>
                  <a:gd name="T50" fmla="*/ 1 w 12"/>
                  <a:gd name="T51" fmla="*/ 1 h 10"/>
                  <a:gd name="T52" fmla="*/ 1 w 12"/>
                  <a:gd name="T53" fmla="*/ 1 h 10"/>
                  <a:gd name="T54" fmla="*/ 1 w 12"/>
                  <a:gd name="T55" fmla="*/ 1 h 10"/>
                  <a:gd name="T56" fmla="*/ 1 w 12"/>
                  <a:gd name="T57" fmla="*/ 1 h 10"/>
                  <a:gd name="T58" fmla="*/ 1 w 12"/>
                  <a:gd name="T59" fmla="*/ 1 h 10"/>
                  <a:gd name="T60" fmla="*/ 1 w 12"/>
                  <a:gd name="T61" fmla="*/ 1 h 10"/>
                  <a:gd name="T62" fmla="*/ 1 w 12"/>
                  <a:gd name="T63" fmla="*/ 1 h 10"/>
                  <a:gd name="T64" fmla="*/ 1 w 12"/>
                  <a:gd name="T65" fmla="*/ 1 h 10"/>
                  <a:gd name="T66" fmla="*/ 1 w 12"/>
                  <a:gd name="T67" fmla="*/ 1 h 10"/>
                  <a:gd name="T68" fmla="*/ 1 w 12"/>
                  <a:gd name="T69" fmla="*/ 1 h 10"/>
                  <a:gd name="T70" fmla="*/ 1 w 12"/>
                  <a:gd name="T71" fmla="*/ 1 h 10"/>
                  <a:gd name="T72" fmla="*/ 1 w 12"/>
                  <a:gd name="T73" fmla="*/ 1 h 10"/>
                  <a:gd name="T74" fmla="*/ 1 w 12"/>
                  <a:gd name="T75" fmla="*/ 1 h 10"/>
                  <a:gd name="T76" fmla="*/ 1 w 12"/>
                  <a:gd name="T77" fmla="*/ 1 h 10"/>
                  <a:gd name="T78" fmla="*/ 1 w 12"/>
                  <a:gd name="T79" fmla="*/ 1 h 10"/>
                  <a:gd name="T80" fmla="*/ 1 w 12"/>
                  <a:gd name="T81" fmla="*/ 1 h 10"/>
                  <a:gd name="T82" fmla="*/ 1 w 12"/>
                  <a:gd name="T83" fmla="*/ 1 h 10"/>
                  <a:gd name="T84" fmla="*/ 1 w 12"/>
                  <a:gd name="T85" fmla="*/ 1 h 10"/>
                  <a:gd name="T86" fmla="*/ 1 w 12"/>
                  <a:gd name="T87" fmla="*/ 1 h 10"/>
                  <a:gd name="T88" fmla="*/ 1 w 12"/>
                  <a:gd name="T89" fmla="*/ 1 h 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" h="10">
                    <a:moveTo>
                      <a:pt x="12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5"/>
                    </a:lnTo>
                    <a:close/>
                    <a:moveTo>
                      <a:pt x="10" y="5"/>
                    </a:moveTo>
                    <a:lnTo>
                      <a:pt x="10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9B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8" name="Freeform 2786"/>
              <p:cNvSpPr>
                <a:spLocks noEditPoints="1"/>
              </p:cNvSpPr>
              <p:nvPr/>
            </p:nvSpPr>
            <p:spPr bwMode="auto">
              <a:xfrm>
                <a:off x="1447" y="1690"/>
                <a:ext cx="4" cy="5"/>
              </a:xfrm>
              <a:custGeom>
                <a:avLst/>
                <a:gdLst>
                  <a:gd name="T0" fmla="*/ 1 w 8"/>
                  <a:gd name="T1" fmla="*/ 1 h 10"/>
                  <a:gd name="T2" fmla="*/ 1 w 8"/>
                  <a:gd name="T3" fmla="*/ 1 h 10"/>
                  <a:gd name="T4" fmla="*/ 1 w 8"/>
                  <a:gd name="T5" fmla="*/ 1 h 10"/>
                  <a:gd name="T6" fmla="*/ 1 w 8"/>
                  <a:gd name="T7" fmla="*/ 0 h 10"/>
                  <a:gd name="T8" fmla="*/ 1 w 8"/>
                  <a:gd name="T9" fmla="*/ 0 h 10"/>
                  <a:gd name="T10" fmla="*/ 1 w 8"/>
                  <a:gd name="T11" fmla="*/ 1 h 10"/>
                  <a:gd name="T12" fmla="*/ 0 w 8"/>
                  <a:gd name="T13" fmla="*/ 1 h 10"/>
                  <a:gd name="T14" fmla="*/ 0 w 8"/>
                  <a:gd name="T15" fmla="*/ 1 h 10"/>
                  <a:gd name="T16" fmla="*/ 0 w 8"/>
                  <a:gd name="T17" fmla="*/ 1 h 10"/>
                  <a:gd name="T18" fmla="*/ 0 w 8"/>
                  <a:gd name="T19" fmla="*/ 1 h 10"/>
                  <a:gd name="T20" fmla="*/ 1 w 8"/>
                  <a:gd name="T21" fmla="*/ 1 h 10"/>
                  <a:gd name="T22" fmla="*/ 1 w 8"/>
                  <a:gd name="T23" fmla="*/ 1 h 10"/>
                  <a:gd name="T24" fmla="*/ 1 w 8"/>
                  <a:gd name="T25" fmla="*/ 1 h 10"/>
                  <a:gd name="T26" fmla="*/ 1 w 8"/>
                  <a:gd name="T27" fmla="*/ 1 h 10"/>
                  <a:gd name="T28" fmla="*/ 1 w 8"/>
                  <a:gd name="T29" fmla="*/ 1 h 10"/>
                  <a:gd name="T30" fmla="*/ 1 w 8"/>
                  <a:gd name="T31" fmla="*/ 1 h 10"/>
                  <a:gd name="T32" fmla="*/ 1 w 8"/>
                  <a:gd name="T33" fmla="*/ 1 h 10"/>
                  <a:gd name="T34" fmla="*/ 1 w 8"/>
                  <a:gd name="T35" fmla="*/ 1 h 10"/>
                  <a:gd name="T36" fmla="*/ 1 w 8"/>
                  <a:gd name="T37" fmla="*/ 1 h 10"/>
                  <a:gd name="T38" fmla="*/ 1 w 8"/>
                  <a:gd name="T39" fmla="*/ 1 h 10"/>
                  <a:gd name="T40" fmla="*/ 1 w 8"/>
                  <a:gd name="T41" fmla="*/ 1 h 10"/>
                  <a:gd name="T42" fmla="*/ 1 w 8"/>
                  <a:gd name="T43" fmla="*/ 1 h 10"/>
                  <a:gd name="T44" fmla="*/ 1 w 8"/>
                  <a:gd name="T45" fmla="*/ 1 h 10"/>
                  <a:gd name="T46" fmla="*/ 1 w 8"/>
                  <a:gd name="T47" fmla="*/ 1 h 10"/>
                  <a:gd name="T48" fmla="*/ 1 w 8"/>
                  <a:gd name="T49" fmla="*/ 1 h 10"/>
                  <a:gd name="T50" fmla="*/ 1 w 8"/>
                  <a:gd name="T51" fmla="*/ 1 h 10"/>
                  <a:gd name="T52" fmla="*/ 1 w 8"/>
                  <a:gd name="T53" fmla="*/ 1 h 10"/>
                  <a:gd name="T54" fmla="*/ 1 w 8"/>
                  <a:gd name="T55" fmla="*/ 1 h 10"/>
                  <a:gd name="T56" fmla="*/ 1 w 8"/>
                  <a:gd name="T57" fmla="*/ 1 h 10"/>
                  <a:gd name="T58" fmla="*/ 1 w 8"/>
                  <a:gd name="T59" fmla="*/ 1 h 10"/>
                  <a:gd name="T60" fmla="*/ 1 w 8"/>
                  <a:gd name="T61" fmla="*/ 1 h 10"/>
                  <a:gd name="T62" fmla="*/ 1 w 8"/>
                  <a:gd name="T63" fmla="*/ 1 h 10"/>
                  <a:gd name="T64" fmla="*/ 1 w 8"/>
                  <a:gd name="T65" fmla="*/ 1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lnTo>
                      <a:pt x="8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  <a:moveTo>
                      <a:pt x="8" y="5"/>
                    </a:moveTo>
                    <a:lnTo>
                      <a:pt x="8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899" name="Freeform 2787"/>
              <p:cNvSpPr>
                <a:spLocks noEditPoints="1"/>
              </p:cNvSpPr>
              <p:nvPr/>
            </p:nvSpPr>
            <p:spPr bwMode="auto">
              <a:xfrm>
                <a:off x="1447" y="1691"/>
                <a:ext cx="4" cy="4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1 h 8"/>
                  <a:gd name="T4" fmla="*/ 1 w 8"/>
                  <a:gd name="T5" fmla="*/ 0 h 8"/>
                  <a:gd name="T6" fmla="*/ 1 w 8"/>
                  <a:gd name="T7" fmla="*/ 0 h 8"/>
                  <a:gd name="T8" fmla="*/ 1 w 8"/>
                  <a:gd name="T9" fmla="*/ 0 h 8"/>
                  <a:gd name="T10" fmla="*/ 1 w 8"/>
                  <a:gd name="T11" fmla="*/ 0 h 8"/>
                  <a:gd name="T12" fmla="*/ 1 w 8"/>
                  <a:gd name="T13" fmla="*/ 1 h 8"/>
                  <a:gd name="T14" fmla="*/ 0 w 8"/>
                  <a:gd name="T15" fmla="*/ 1 h 8"/>
                  <a:gd name="T16" fmla="*/ 0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1 h 8"/>
                  <a:gd name="T64" fmla="*/ 1 w 8"/>
                  <a:gd name="T65" fmla="*/ 1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8" y="3"/>
                    </a:lnTo>
                    <a:close/>
                    <a:moveTo>
                      <a:pt x="6" y="3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0" name="Freeform 2788"/>
              <p:cNvSpPr>
                <a:spLocks noEditPoints="1"/>
              </p:cNvSpPr>
              <p:nvPr/>
            </p:nvSpPr>
            <p:spPr bwMode="auto">
              <a:xfrm>
                <a:off x="1448" y="1691"/>
                <a:ext cx="3" cy="3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1 h 6"/>
                  <a:gd name="T4" fmla="*/ 0 w 7"/>
                  <a:gd name="T5" fmla="*/ 1 h 6"/>
                  <a:gd name="T6" fmla="*/ 0 w 7"/>
                  <a:gd name="T7" fmla="*/ 0 h 6"/>
                  <a:gd name="T8" fmla="*/ 0 w 7"/>
                  <a:gd name="T9" fmla="*/ 0 h 6"/>
                  <a:gd name="T10" fmla="*/ 0 w 7"/>
                  <a:gd name="T11" fmla="*/ 1 h 6"/>
                  <a:gd name="T12" fmla="*/ 0 w 7"/>
                  <a:gd name="T13" fmla="*/ 1 h 6"/>
                  <a:gd name="T14" fmla="*/ 0 w 7"/>
                  <a:gd name="T15" fmla="*/ 1 h 6"/>
                  <a:gd name="T16" fmla="*/ 0 w 7"/>
                  <a:gd name="T17" fmla="*/ 1 h 6"/>
                  <a:gd name="T18" fmla="*/ 0 w 7"/>
                  <a:gd name="T19" fmla="*/ 1 h 6"/>
                  <a:gd name="T20" fmla="*/ 0 w 7"/>
                  <a:gd name="T21" fmla="*/ 1 h 6"/>
                  <a:gd name="T22" fmla="*/ 0 w 7"/>
                  <a:gd name="T23" fmla="*/ 1 h 6"/>
                  <a:gd name="T24" fmla="*/ 0 w 7"/>
                  <a:gd name="T25" fmla="*/ 1 h 6"/>
                  <a:gd name="T26" fmla="*/ 0 w 7"/>
                  <a:gd name="T27" fmla="*/ 1 h 6"/>
                  <a:gd name="T28" fmla="*/ 0 w 7"/>
                  <a:gd name="T29" fmla="*/ 1 h 6"/>
                  <a:gd name="T30" fmla="*/ 0 w 7"/>
                  <a:gd name="T31" fmla="*/ 1 h 6"/>
                  <a:gd name="T32" fmla="*/ 0 w 7"/>
                  <a:gd name="T33" fmla="*/ 1 h 6"/>
                  <a:gd name="T34" fmla="*/ 0 w 7"/>
                  <a:gd name="T35" fmla="*/ 1 h 6"/>
                  <a:gd name="T36" fmla="*/ 0 w 7"/>
                  <a:gd name="T37" fmla="*/ 1 h 6"/>
                  <a:gd name="T38" fmla="*/ 0 w 7"/>
                  <a:gd name="T39" fmla="*/ 1 h 6"/>
                  <a:gd name="T40" fmla="*/ 0 w 7"/>
                  <a:gd name="T41" fmla="*/ 1 h 6"/>
                  <a:gd name="T42" fmla="*/ 0 w 7"/>
                  <a:gd name="T43" fmla="*/ 1 h 6"/>
                  <a:gd name="T44" fmla="*/ 0 w 7"/>
                  <a:gd name="T45" fmla="*/ 1 h 6"/>
                  <a:gd name="T46" fmla="*/ 0 w 7"/>
                  <a:gd name="T47" fmla="*/ 1 h 6"/>
                  <a:gd name="T48" fmla="*/ 0 w 7"/>
                  <a:gd name="T49" fmla="*/ 1 h 6"/>
                  <a:gd name="T50" fmla="*/ 0 w 7"/>
                  <a:gd name="T51" fmla="*/ 1 h 6"/>
                  <a:gd name="T52" fmla="*/ 0 w 7"/>
                  <a:gd name="T53" fmla="*/ 1 h 6"/>
                  <a:gd name="T54" fmla="*/ 0 w 7"/>
                  <a:gd name="T55" fmla="*/ 1 h 6"/>
                  <a:gd name="T56" fmla="*/ 0 w 7"/>
                  <a:gd name="T57" fmla="*/ 1 h 6"/>
                  <a:gd name="T58" fmla="*/ 0 w 7"/>
                  <a:gd name="T59" fmla="*/ 1 h 6"/>
                  <a:gd name="T60" fmla="*/ 0 w 7"/>
                  <a:gd name="T61" fmla="*/ 1 h 6"/>
                  <a:gd name="T62" fmla="*/ 0 w 7"/>
                  <a:gd name="T63" fmla="*/ 1 h 6"/>
                  <a:gd name="T64" fmla="*/ 0 w 7"/>
                  <a:gd name="T65" fmla="*/ 1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lnTo>
                      <a:pt x="7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close/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1" name="Freeform 2789"/>
              <p:cNvSpPr>
                <a:spLocks noEditPoints="1"/>
              </p:cNvSpPr>
              <p:nvPr/>
            </p:nvSpPr>
            <p:spPr bwMode="auto">
              <a:xfrm>
                <a:off x="1448" y="1692"/>
                <a:ext cx="2" cy="2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0 w 5"/>
                  <a:gd name="T7" fmla="*/ 0 h 5"/>
                  <a:gd name="T8" fmla="*/ 0 w 5"/>
                  <a:gd name="T9" fmla="*/ 0 h 5"/>
                  <a:gd name="T10" fmla="*/ 0 w 5"/>
                  <a:gd name="T11" fmla="*/ 0 h 5"/>
                  <a:gd name="T12" fmla="*/ 0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0 h 5"/>
                  <a:gd name="T20" fmla="*/ 0 w 5"/>
                  <a:gd name="T21" fmla="*/ 0 h 5"/>
                  <a:gd name="T22" fmla="*/ 0 w 5"/>
                  <a:gd name="T23" fmla="*/ 0 h 5"/>
                  <a:gd name="T24" fmla="*/ 0 w 5"/>
                  <a:gd name="T25" fmla="*/ 0 h 5"/>
                  <a:gd name="T26" fmla="*/ 0 w 5"/>
                  <a:gd name="T27" fmla="*/ 0 h 5"/>
                  <a:gd name="T28" fmla="*/ 0 w 5"/>
                  <a:gd name="T29" fmla="*/ 0 h 5"/>
                  <a:gd name="T30" fmla="*/ 0 w 5"/>
                  <a:gd name="T31" fmla="*/ 0 h 5"/>
                  <a:gd name="T32" fmla="*/ 0 w 5"/>
                  <a:gd name="T33" fmla="*/ 0 h 5"/>
                  <a:gd name="T34" fmla="*/ 0 w 5"/>
                  <a:gd name="T35" fmla="*/ 0 h 5"/>
                  <a:gd name="T36" fmla="*/ 0 w 5"/>
                  <a:gd name="T37" fmla="*/ 0 h 5"/>
                  <a:gd name="T38" fmla="*/ 0 w 5"/>
                  <a:gd name="T39" fmla="*/ 0 h 5"/>
                  <a:gd name="T40" fmla="*/ 0 w 5"/>
                  <a:gd name="T41" fmla="*/ 0 h 5"/>
                  <a:gd name="T42" fmla="*/ 0 w 5"/>
                  <a:gd name="T43" fmla="*/ 0 h 5"/>
                  <a:gd name="T44" fmla="*/ 0 w 5"/>
                  <a:gd name="T45" fmla="*/ 0 h 5"/>
                  <a:gd name="T46" fmla="*/ 0 w 5"/>
                  <a:gd name="T47" fmla="*/ 0 h 5"/>
                  <a:gd name="T48" fmla="*/ 0 w 5"/>
                  <a:gd name="T49" fmla="*/ 0 h 5"/>
                  <a:gd name="T50" fmla="*/ 0 w 5"/>
                  <a:gd name="T51" fmla="*/ 0 h 5"/>
                  <a:gd name="T52" fmla="*/ 0 w 5"/>
                  <a:gd name="T53" fmla="*/ 0 h 5"/>
                  <a:gd name="T54" fmla="*/ 0 w 5"/>
                  <a:gd name="T55" fmla="*/ 0 h 5"/>
                  <a:gd name="T56" fmla="*/ 0 w 5"/>
                  <a:gd name="T57" fmla="*/ 0 h 5"/>
                  <a:gd name="T58" fmla="*/ 0 w 5"/>
                  <a:gd name="T59" fmla="*/ 0 h 5"/>
                  <a:gd name="T60" fmla="*/ 0 w 5"/>
                  <a:gd name="T61" fmla="*/ 0 h 5"/>
                  <a:gd name="T62" fmla="*/ 0 w 5"/>
                  <a:gd name="T63" fmla="*/ 0 h 5"/>
                  <a:gd name="T64" fmla="*/ 0 w 5"/>
                  <a:gd name="T65" fmla="*/ 0 h 5"/>
                  <a:gd name="T66" fmla="*/ 0 w 5"/>
                  <a:gd name="T67" fmla="*/ 0 h 5"/>
                  <a:gd name="T68" fmla="*/ 0 w 5"/>
                  <a:gd name="T69" fmla="*/ 0 h 5"/>
                  <a:gd name="T70" fmla="*/ 0 w 5"/>
                  <a:gd name="T71" fmla="*/ 0 h 5"/>
                  <a:gd name="T72" fmla="*/ 0 w 5"/>
                  <a:gd name="T73" fmla="*/ 0 h 5"/>
                  <a:gd name="T74" fmla="*/ 0 w 5"/>
                  <a:gd name="T75" fmla="*/ 0 h 5"/>
                  <a:gd name="T76" fmla="*/ 0 w 5"/>
                  <a:gd name="T77" fmla="*/ 0 h 5"/>
                  <a:gd name="T78" fmla="*/ 0 w 5"/>
                  <a:gd name="T79" fmla="*/ 0 h 5"/>
                  <a:gd name="T80" fmla="*/ 0 w 5"/>
                  <a:gd name="T81" fmla="*/ 0 h 5"/>
                  <a:gd name="T82" fmla="*/ 0 w 5"/>
                  <a:gd name="T83" fmla="*/ 0 h 5"/>
                  <a:gd name="T84" fmla="*/ 0 w 5"/>
                  <a:gd name="T85" fmla="*/ 0 h 5"/>
                  <a:gd name="T86" fmla="*/ 0 w 5"/>
                  <a:gd name="T87" fmla="*/ 0 h 5"/>
                  <a:gd name="T88" fmla="*/ 0 w 5"/>
                  <a:gd name="T89" fmla="*/ 0 h 5"/>
                  <a:gd name="T90" fmla="*/ 0 w 5"/>
                  <a:gd name="T91" fmla="*/ 0 h 5"/>
                  <a:gd name="T92" fmla="*/ 0 w 5"/>
                  <a:gd name="T93" fmla="*/ 0 h 5"/>
                  <a:gd name="T94" fmla="*/ 0 w 5"/>
                  <a:gd name="T95" fmla="*/ 0 h 5"/>
                  <a:gd name="T96" fmla="*/ 0 w 5"/>
                  <a:gd name="T97" fmla="*/ 0 h 5"/>
                  <a:gd name="T98" fmla="*/ 0 w 5"/>
                  <a:gd name="T99" fmla="*/ 0 h 5"/>
                  <a:gd name="T100" fmla="*/ 0 w 5"/>
                  <a:gd name="T101" fmla="*/ 0 h 5"/>
                  <a:gd name="T102" fmla="*/ 0 w 5"/>
                  <a:gd name="T103" fmla="*/ 0 h 5"/>
                  <a:gd name="T104" fmla="*/ 0 w 5"/>
                  <a:gd name="T105" fmla="*/ 0 h 5"/>
                  <a:gd name="T106" fmla="*/ 0 w 5"/>
                  <a:gd name="T107" fmla="*/ 0 h 5"/>
                  <a:gd name="T108" fmla="*/ 0 w 5"/>
                  <a:gd name="T109" fmla="*/ 0 h 5"/>
                  <a:gd name="T110" fmla="*/ 0 w 5"/>
                  <a:gd name="T111" fmla="*/ 0 h 5"/>
                  <a:gd name="T112" fmla="*/ 0 w 5"/>
                  <a:gd name="T113" fmla="*/ 0 h 5"/>
                  <a:gd name="T114" fmla="*/ 0 w 5"/>
                  <a:gd name="T115" fmla="*/ 0 h 5"/>
                  <a:gd name="T116" fmla="*/ 0 w 5"/>
                  <a:gd name="T117" fmla="*/ 0 h 5"/>
                  <a:gd name="T118" fmla="*/ 0 w 5"/>
                  <a:gd name="T119" fmla="*/ 0 h 5"/>
                  <a:gd name="T120" fmla="*/ 0 w 5"/>
                  <a:gd name="T121" fmla="*/ 0 h 5"/>
                  <a:gd name="T122" fmla="*/ 0 w 5"/>
                  <a:gd name="T123" fmla="*/ 0 h 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2" name="Freeform 2790"/>
              <p:cNvSpPr>
                <a:spLocks/>
              </p:cNvSpPr>
              <p:nvPr/>
            </p:nvSpPr>
            <p:spPr bwMode="auto">
              <a:xfrm>
                <a:off x="1448" y="1692"/>
                <a:ext cx="2" cy="1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w 5"/>
                  <a:gd name="T23" fmla="*/ 0 h 4"/>
                  <a:gd name="T24" fmla="*/ 0 w 5"/>
                  <a:gd name="T25" fmla="*/ 0 h 4"/>
                  <a:gd name="T26" fmla="*/ 0 w 5"/>
                  <a:gd name="T27" fmla="*/ 0 h 4"/>
                  <a:gd name="T28" fmla="*/ 0 w 5"/>
                  <a:gd name="T29" fmla="*/ 0 h 4"/>
                  <a:gd name="T30" fmla="*/ 0 w 5"/>
                  <a:gd name="T31" fmla="*/ 0 h 4"/>
                  <a:gd name="T32" fmla="*/ 0 w 5"/>
                  <a:gd name="T33" fmla="*/ 0 h 4"/>
                  <a:gd name="T34" fmla="*/ 0 w 5"/>
                  <a:gd name="T35" fmla="*/ 0 h 4"/>
                  <a:gd name="T36" fmla="*/ 0 w 5"/>
                  <a:gd name="T37" fmla="*/ 0 h 4"/>
                  <a:gd name="T38" fmla="*/ 0 w 5"/>
                  <a:gd name="T39" fmla="*/ 0 h 4"/>
                  <a:gd name="T40" fmla="*/ 0 w 5"/>
                  <a:gd name="T41" fmla="*/ 0 h 4"/>
                  <a:gd name="T42" fmla="*/ 0 w 5"/>
                  <a:gd name="T43" fmla="*/ 0 h 4"/>
                  <a:gd name="T44" fmla="*/ 0 w 5"/>
                  <a:gd name="T45" fmla="*/ 0 h 4"/>
                  <a:gd name="T46" fmla="*/ 0 w 5"/>
                  <a:gd name="T47" fmla="*/ 0 h 4"/>
                  <a:gd name="T48" fmla="*/ 0 w 5"/>
                  <a:gd name="T49" fmla="*/ 0 h 4"/>
                  <a:gd name="T50" fmla="*/ 0 w 5"/>
                  <a:gd name="T51" fmla="*/ 0 h 4"/>
                  <a:gd name="T52" fmla="*/ 0 w 5"/>
                  <a:gd name="T53" fmla="*/ 0 h 4"/>
                  <a:gd name="T54" fmla="*/ 0 w 5"/>
                  <a:gd name="T55" fmla="*/ 0 h 4"/>
                  <a:gd name="T56" fmla="*/ 0 w 5"/>
                  <a:gd name="T57" fmla="*/ 0 h 4"/>
                  <a:gd name="T58" fmla="*/ 0 w 5"/>
                  <a:gd name="T59" fmla="*/ 0 h 4"/>
                  <a:gd name="T60" fmla="*/ 0 w 5"/>
                  <a:gd name="T61" fmla="*/ 0 h 4"/>
                  <a:gd name="T62" fmla="*/ 0 w 5"/>
                  <a:gd name="T63" fmla="*/ 0 h 4"/>
                  <a:gd name="T64" fmla="*/ 0 w 5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3" name="Freeform 2791"/>
              <p:cNvSpPr>
                <a:spLocks/>
              </p:cNvSpPr>
              <p:nvPr/>
            </p:nvSpPr>
            <p:spPr bwMode="auto">
              <a:xfrm>
                <a:off x="1449" y="1692"/>
                <a:ext cx="1" cy="1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1 w 2"/>
                  <a:gd name="T9" fmla="*/ 0 h 4"/>
                  <a:gd name="T10" fmla="*/ 1 w 2"/>
                  <a:gd name="T11" fmla="*/ 0 h 4"/>
                  <a:gd name="T12" fmla="*/ 1 w 2"/>
                  <a:gd name="T13" fmla="*/ 0 h 4"/>
                  <a:gd name="T14" fmla="*/ 1 w 2"/>
                  <a:gd name="T15" fmla="*/ 0 h 4"/>
                  <a:gd name="T16" fmla="*/ 1 w 2"/>
                  <a:gd name="T17" fmla="*/ 0 h 4"/>
                  <a:gd name="T18" fmla="*/ 0 w 2"/>
                  <a:gd name="T19" fmla="*/ 0 h 4"/>
                  <a:gd name="T20" fmla="*/ 0 w 2"/>
                  <a:gd name="T21" fmla="*/ 0 h 4"/>
                  <a:gd name="T22" fmla="*/ 0 w 2"/>
                  <a:gd name="T23" fmla="*/ 0 h 4"/>
                  <a:gd name="T24" fmla="*/ 0 w 2"/>
                  <a:gd name="T25" fmla="*/ 0 h 4"/>
                  <a:gd name="T26" fmla="*/ 0 w 2"/>
                  <a:gd name="T27" fmla="*/ 0 h 4"/>
                  <a:gd name="T28" fmla="*/ 0 w 2"/>
                  <a:gd name="T29" fmla="*/ 0 h 4"/>
                  <a:gd name="T30" fmla="*/ 0 w 2"/>
                  <a:gd name="T31" fmla="*/ 0 h 4"/>
                  <a:gd name="T32" fmla="*/ 0 w 2"/>
                  <a:gd name="T33" fmla="*/ 0 h 4"/>
                  <a:gd name="T34" fmla="*/ 0 w 2"/>
                  <a:gd name="T35" fmla="*/ 0 h 4"/>
                  <a:gd name="T36" fmla="*/ 0 w 2"/>
                  <a:gd name="T37" fmla="*/ 0 h 4"/>
                  <a:gd name="T38" fmla="*/ 0 w 2"/>
                  <a:gd name="T39" fmla="*/ 0 h 4"/>
                  <a:gd name="T40" fmla="*/ 0 w 2"/>
                  <a:gd name="T41" fmla="*/ 0 h 4"/>
                  <a:gd name="T42" fmla="*/ 0 w 2"/>
                  <a:gd name="T43" fmla="*/ 0 h 4"/>
                  <a:gd name="T44" fmla="*/ 0 w 2"/>
                  <a:gd name="T45" fmla="*/ 0 h 4"/>
                  <a:gd name="T46" fmla="*/ 0 w 2"/>
                  <a:gd name="T47" fmla="*/ 0 h 4"/>
                  <a:gd name="T48" fmla="*/ 1 w 2"/>
                  <a:gd name="T49" fmla="*/ 0 h 4"/>
                  <a:gd name="T50" fmla="*/ 1 w 2"/>
                  <a:gd name="T51" fmla="*/ 0 h 4"/>
                  <a:gd name="T52" fmla="*/ 1 w 2"/>
                  <a:gd name="T53" fmla="*/ 0 h 4"/>
                  <a:gd name="T54" fmla="*/ 1 w 2"/>
                  <a:gd name="T55" fmla="*/ 0 h 4"/>
                  <a:gd name="T56" fmla="*/ 1 w 2"/>
                  <a:gd name="T57" fmla="*/ 0 h 4"/>
                  <a:gd name="T58" fmla="*/ 1 w 2"/>
                  <a:gd name="T59" fmla="*/ 0 h 4"/>
                  <a:gd name="T60" fmla="*/ 1 w 2"/>
                  <a:gd name="T61" fmla="*/ 0 h 4"/>
                  <a:gd name="T62" fmla="*/ 1 w 2"/>
                  <a:gd name="T63" fmla="*/ 0 h 4"/>
                  <a:gd name="T64" fmla="*/ 1 w 2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4" name="Freeform 2792"/>
              <p:cNvSpPr>
                <a:spLocks/>
              </p:cNvSpPr>
              <p:nvPr/>
            </p:nvSpPr>
            <p:spPr bwMode="auto">
              <a:xfrm>
                <a:off x="1449" y="1693"/>
                <a:ext cx="1" cy="1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1 h 2"/>
                  <a:gd name="T24" fmla="*/ 1 w 2"/>
                  <a:gd name="T25" fmla="*/ 1 h 2"/>
                  <a:gd name="T26" fmla="*/ 1 w 2"/>
                  <a:gd name="T27" fmla="*/ 1 h 2"/>
                  <a:gd name="T28" fmla="*/ 1 w 2"/>
                  <a:gd name="T29" fmla="*/ 0 h 2"/>
                  <a:gd name="T30" fmla="*/ 1 w 2"/>
                  <a:gd name="T31" fmla="*/ 0 h 2"/>
                  <a:gd name="T32" fmla="*/ 1 w 2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5" name="Freeform 2793"/>
              <p:cNvSpPr>
                <a:spLocks/>
              </p:cNvSpPr>
              <p:nvPr/>
            </p:nvSpPr>
            <p:spPr bwMode="auto">
              <a:xfrm>
                <a:off x="1437" y="1681"/>
                <a:ext cx="24" cy="23"/>
              </a:xfrm>
              <a:custGeom>
                <a:avLst/>
                <a:gdLst>
                  <a:gd name="T0" fmla="*/ 1 w 47"/>
                  <a:gd name="T1" fmla="*/ 0 h 46"/>
                  <a:gd name="T2" fmla="*/ 1 w 47"/>
                  <a:gd name="T3" fmla="*/ 0 h 46"/>
                  <a:gd name="T4" fmla="*/ 1 w 47"/>
                  <a:gd name="T5" fmla="*/ 1 h 46"/>
                  <a:gd name="T6" fmla="*/ 1 w 47"/>
                  <a:gd name="T7" fmla="*/ 1 h 46"/>
                  <a:gd name="T8" fmla="*/ 1 w 47"/>
                  <a:gd name="T9" fmla="*/ 1 h 46"/>
                  <a:gd name="T10" fmla="*/ 1 w 47"/>
                  <a:gd name="T11" fmla="*/ 1 h 46"/>
                  <a:gd name="T12" fmla="*/ 1 w 47"/>
                  <a:gd name="T13" fmla="*/ 1 h 46"/>
                  <a:gd name="T14" fmla="*/ 1 w 47"/>
                  <a:gd name="T15" fmla="*/ 1 h 46"/>
                  <a:gd name="T16" fmla="*/ 1 w 47"/>
                  <a:gd name="T17" fmla="*/ 1 h 46"/>
                  <a:gd name="T18" fmla="*/ 1 w 47"/>
                  <a:gd name="T19" fmla="*/ 1 h 46"/>
                  <a:gd name="T20" fmla="*/ 1 w 47"/>
                  <a:gd name="T21" fmla="*/ 1 h 46"/>
                  <a:gd name="T22" fmla="*/ 1 w 47"/>
                  <a:gd name="T23" fmla="*/ 1 h 46"/>
                  <a:gd name="T24" fmla="*/ 1 w 47"/>
                  <a:gd name="T25" fmla="*/ 1 h 46"/>
                  <a:gd name="T26" fmla="*/ 1 w 47"/>
                  <a:gd name="T27" fmla="*/ 1 h 46"/>
                  <a:gd name="T28" fmla="*/ 1 w 47"/>
                  <a:gd name="T29" fmla="*/ 1 h 46"/>
                  <a:gd name="T30" fmla="*/ 1 w 47"/>
                  <a:gd name="T31" fmla="*/ 1 h 46"/>
                  <a:gd name="T32" fmla="*/ 1 w 47"/>
                  <a:gd name="T33" fmla="*/ 1 h 46"/>
                  <a:gd name="T34" fmla="*/ 1 w 47"/>
                  <a:gd name="T35" fmla="*/ 1 h 46"/>
                  <a:gd name="T36" fmla="*/ 1 w 47"/>
                  <a:gd name="T37" fmla="*/ 1 h 46"/>
                  <a:gd name="T38" fmla="*/ 1 w 47"/>
                  <a:gd name="T39" fmla="*/ 1 h 46"/>
                  <a:gd name="T40" fmla="*/ 1 w 47"/>
                  <a:gd name="T41" fmla="*/ 1 h 46"/>
                  <a:gd name="T42" fmla="*/ 1 w 47"/>
                  <a:gd name="T43" fmla="*/ 1 h 46"/>
                  <a:gd name="T44" fmla="*/ 1 w 47"/>
                  <a:gd name="T45" fmla="*/ 1 h 46"/>
                  <a:gd name="T46" fmla="*/ 1 w 47"/>
                  <a:gd name="T47" fmla="*/ 1 h 46"/>
                  <a:gd name="T48" fmla="*/ 1 w 47"/>
                  <a:gd name="T49" fmla="*/ 1 h 46"/>
                  <a:gd name="T50" fmla="*/ 1 w 47"/>
                  <a:gd name="T51" fmla="*/ 1 h 46"/>
                  <a:gd name="T52" fmla="*/ 1 w 47"/>
                  <a:gd name="T53" fmla="*/ 1 h 46"/>
                  <a:gd name="T54" fmla="*/ 1 w 47"/>
                  <a:gd name="T55" fmla="*/ 1 h 46"/>
                  <a:gd name="T56" fmla="*/ 1 w 47"/>
                  <a:gd name="T57" fmla="*/ 1 h 46"/>
                  <a:gd name="T58" fmla="*/ 1 w 47"/>
                  <a:gd name="T59" fmla="*/ 1 h 46"/>
                  <a:gd name="T60" fmla="*/ 1 w 47"/>
                  <a:gd name="T61" fmla="*/ 1 h 46"/>
                  <a:gd name="T62" fmla="*/ 0 w 47"/>
                  <a:gd name="T63" fmla="*/ 1 h 46"/>
                  <a:gd name="T64" fmla="*/ 1 w 47"/>
                  <a:gd name="T65" fmla="*/ 1 h 46"/>
                  <a:gd name="T66" fmla="*/ 1 w 47"/>
                  <a:gd name="T67" fmla="*/ 1 h 46"/>
                  <a:gd name="T68" fmla="*/ 1 w 47"/>
                  <a:gd name="T69" fmla="*/ 1 h 46"/>
                  <a:gd name="T70" fmla="*/ 1 w 47"/>
                  <a:gd name="T71" fmla="*/ 1 h 46"/>
                  <a:gd name="T72" fmla="*/ 1 w 47"/>
                  <a:gd name="T73" fmla="*/ 1 h 46"/>
                  <a:gd name="T74" fmla="*/ 1 w 47"/>
                  <a:gd name="T75" fmla="*/ 1 h 46"/>
                  <a:gd name="T76" fmla="*/ 1 w 47"/>
                  <a:gd name="T77" fmla="*/ 1 h 46"/>
                  <a:gd name="T78" fmla="*/ 1 w 47"/>
                  <a:gd name="T79" fmla="*/ 1 h 46"/>
                  <a:gd name="T80" fmla="*/ 1 w 47"/>
                  <a:gd name="T81" fmla="*/ 1 h 46"/>
                  <a:gd name="T82" fmla="*/ 1 w 47"/>
                  <a:gd name="T83" fmla="*/ 0 h 46"/>
                  <a:gd name="T84" fmla="*/ 1 w 47"/>
                  <a:gd name="T85" fmla="*/ 0 h 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46">
                    <a:moveTo>
                      <a:pt x="25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6" name="Freeform 2794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0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1 h 46"/>
                  <a:gd name="T62" fmla="*/ 0 w 45"/>
                  <a:gd name="T63" fmla="*/ 1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1 h 46"/>
                  <a:gd name="T82" fmla="*/ 0 w 45"/>
                  <a:gd name="T83" fmla="*/ 1 h 46"/>
                  <a:gd name="T84" fmla="*/ 0 w 45"/>
                  <a:gd name="T85" fmla="*/ 1 h 46"/>
                  <a:gd name="T86" fmla="*/ 0 w 45"/>
                  <a:gd name="T87" fmla="*/ 0 h 46"/>
                  <a:gd name="T88" fmla="*/ 0 w 45"/>
                  <a:gd name="T89" fmla="*/ 0 h 46"/>
                  <a:gd name="T90" fmla="*/ 0 w 45"/>
                  <a:gd name="T91" fmla="*/ 0 h 46"/>
                  <a:gd name="T92" fmla="*/ 0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0 w 45"/>
                  <a:gd name="T99" fmla="*/ 1 h 46"/>
                  <a:gd name="T100" fmla="*/ 0 w 45"/>
                  <a:gd name="T101" fmla="*/ 1 h 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5" h="46">
                    <a:moveTo>
                      <a:pt x="22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  <a:moveTo>
                      <a:pt x="45" y="23"/>
                    </a:moveTo>
                    <a:lnTo>
                      <a:pt x="45" y="25"/>
                    </a:lnTo>
                    <a:lnTo>
                      <a:pt x="45" y="26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7" name="Freeform 2795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1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0 h 46"/>
                  <a:gd name="T62" fmla="*/ 0 w 45"/>
                  <a:gd name="T63" fmla="*/ 0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1 h 46"/>
                  <a:gd name="T82" fmla="*/ 0 w 45"/>
                  <a:gd name="T83" fmla="*/ 1 h 46"/>
                  <a:gd name="T84" fmla="*/ 0 w 45"/>
                  <a:gd name="T85" fmla="*/ 1 h 46"/>
                  <a:gd name="T86" fmla="*/ 0 w 45"/>
                  <a:gd name="T87" fmla="*/ 1 h 46"/>
                  <a:gd name="T88" fmla="*/ 0 w 45"/>
                  <a:gd name="T89" fmla="*/ 1 h 46"/>
                  <a:gd name="T90" fmla="*/ 0 w 45"/>
                  <a:gd name="T91" fmla="*/ 1 h 46"/>
                  <a:gd name="T92" fmla="*/ 0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0 w 45"/>
                  <a:gd name="T99" fmla="*/ 1 h 46"/>
                  <a:gd name="T100" fmla="*/ 0 w 45"/>
                  <a:gd name="T101" fmla="*/ 1 h 46"/>
                  <a:gd name="T102" fmla="*/ 0 w 45"/>
                  <a:gd name="T103" fmla="*/ 1 h 46"/>
                  <a:gd name="T104" fmla="*/ 0 w 45"/>
                  <a:gd name="T105" fmla="*/ 1 h 46"/>
                  <a:gd name="T106" fmla="*/ 0 w 45"/>
                  <a:gd name="T107" fmla="*/ 1 h 46"/>
                  <a:gd name="T108" fmla="*/ 0 w 45"/>
                  <a:gd name="T109" fmla="*/ 1 h 46"/>
                  <a:gd name="T110" fmla="*/ 0 w 45"/>
                  <a:gd name="T111" fmla="*/ 0 h 46"/>
                  <a:gd name="T112" fmla="*/ 0 w 45"/>
                  <a:gd name="T113" fmla="*/ 0 h 46"/>
                  <a:gd name="T114" fmla="*/ 0 w 45"/>
                  <a:gd name="T115" fmla="*/ 1 h 46"/>
                  <a:gd name="T116" fmla="*/ 0 w 45"/>
                  <a:gd name="T117" fmla="*/ 1 h 46"/>
                  <a:gd name="T118" fmla="*/ 0 w 45"/>
                  <a:gd name="T119" fmla="*/ 1 h 46"/>
                  <a:gd name="T120" fmla="*/ 0 w 45"/>
                  <a:gd name="T121" fmla="*/ 1 h 46"/>
                  <a:gd name="T122" fmla="*/ 0 w 45"/>
                  <a:gd name="T123" fmla="*/ 1 h 46"/>
                  <a:gd name="T124" fmla="*/ 0 w 45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22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0" y="43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9" y="41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8" name="Freeform 2796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1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0 h 46"/>
                  <a:gd name="T14" fmla="*/ 0 w 45"/>
                  <a:gd name="T15" fmla="*/ 0 h 46"/>
                  <a:gd name="T16" fmla="*/ 0 w 45"/>
                  <a:gd name="T17" fmla="*/ 0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1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1 h 46"/>
                  <a:gd name="T62" fmla="*/ 0 w 45"/>
                  <a:gd name="T63" fmla="*/ 1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1 h 46"/>
                  <a:gd name="T82" fmla="*/ 0 w 45"/>
                  <a:gd name="T83" fmla="*/ 1 h 46"/>
                  <a:gd name="T84" fmla="*/ 0 w 45"/>
                  <a:gd name="T85" fmla="*/ 1 h 46"/>
                  <a:gd name="T86" fmla="*/ 0 w 45"/>
                  <a:gd name="T87" fmla="*/ 1 h 46"/>
                  <a:gd name="T88" fmla="*/ 0 w 45"/>
                  <a:gd name="T89" fmla="*/ 1 h 46"/>
                  <a:gd name="T90" fmla="*/ 0 w 45"/>
                  <a:gd name="T91" fmla="*/ 1 h 46"/>
                  <a:gd name="T92" fmla="*/ 0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0 w 45"/>
                  <a:gd name="T99" fmla="*/ 1 h 46"/>
                  <a:gd name="T100" fmla="*/ 0 w 45"/>
                  <a:gd name="T101" fmla="*/ 1 h 46"/>
                  <a:gd name="T102" fmla="*/ 0 w 45"/>
                  <a:gd name="T103" fmla="*/ 1 h 46"/>
                  <a:gd name="T104" fmla="*/ 0 w 45"/>
                  <a:gd name="T105" fmla="*/ 1 h 46"/>
                  <a:gd name="T106" fmla="*/ 0 w 45"/>
                  <a:gd name="T107" fmla="*/ 1 h 46"/>
                  <a:gd name="T108" fmla="*/ 0 w 45"/>
                  <a:gd name="T109" fmla="*/ 1 h 46"/>
                  <a:gd name="T110" fmla="*/ 0 w 45"/>
                  <a:gd name="T111" fmla="*/ 1 h 46"/>
                  <a:gd name="T112" fmla="*/ 0 w 45"/>
                  <a:gd name="T113" fmla="*/ 1 h 46"/>
                  <a:gd name="T114" fmla="*/ 0 w 45"/>
                  <a:gd name="T115" fmla="*/ 1 h 46"/>
                  <a:gd name="T116" fmla="*/ 0 w 45"/>
                  <a:gd name="T117" fmla="*/ 1 h 46"/>
                  <a:gd name="T118" fmla="*/ 0 w 45"/>
                  <a:gd name="T119" fmla="*/ 1 h 46"/>
                  <a:gd name="T120" fmla="*/ 0 w 45"/>
                  <a:gd name="T121" fmla="*/ 1 h 46"/>
                  <a:gd name="T122" fmla="*/ 0 w 45"/>
                  <a:gd name="T123" fmla="*/ 1 h 46"/>
                  <a:gd name="T124" fmla="*/ 0 w 45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45" y="23"/>
                    </a:moveTo>
                    <a:lnTo>
                      <a:pt x="45" y="21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5" y="41"/>
                    </a:lnTo>
                    <a:lnTo>
                      <a:pt x="37" y="41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40" y="36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5" y="23"/>
                    </a:lnTo>
                    <a:close/>
                    <a:moveTo>
                      <a:pt x="43" y="23"/>
                    </a:moveTo>
                    <a:lnTo>
                      <a:pt x="43" y="23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3" y="41"/>
                    </a:lnTo>
                    <a:lnTo>
                      <a:pt x="32" y="41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09" name="Freeform 2797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2"/>
              </a:xfrm>
              <a:custGeom>
                <a:avLst/>
                <a:gdLst>
                  <a:gd name="T0" fmla="*/ 1 w 43"/>
                  <a:gd name="T1" fmla="*/ 1 h 44"/>
                  <a:gd name="T2" fmla="*/ 1 w 43"/>
                  <a:gd name="T3" fmla="*/ 1 h 44"/>
                  <a:gd name="T4" fmla="*/ 1 w 43"/>
                  <a:gd name="T5" fmla="*/ 1 h 44"/>
                  <a:gd name="T6" fmla="*/ 1 w 43"/>
                  <a:gd name="T7" fmla="*/ 1 h 44"/>
                  <a:gd name="T8" fmla="*/ 1 w 43"/>
                  <a:gd name="T9" fmla="*/ 1 h 44"/>
                  <a:gd name="T10" fmla="*/ 1 w 43"/>
                  <a:gd name="T11" fmla="*/ 1 h 44"/>
                  <a:gd name="T12" fmla="*/ 1 w 43"/>
                  <a:gd name="T13" fmla="*/ 0 h 44"/>
                  <a:gd name="T14" fmla="*/ 1 w 43"/>
                  <a:gd name="T15" fmla="*/ 0 h 44"/>
                  <a:gd name="T16" fmla="*/ 1 w 43"/>
                  <a:gd name="T17" fmla="*/ 1 h 44"/>
                  <a:gd name="T18" fmla="*/ 1 w 43"/>
                  <a:gd name="T19" fmla="*/ 1 h 44"/>
                  <a:gd name="T20" fmla="*/ 1 w 43"/>
                  <a:gd name="T21" fmla="*/ 1 h 44"/>
                  <a:gd name="T22" fmla="*/ 1 w 43"/>
                  <a:gd name="T23" fmla="*/ 1 h 44"/>
                  <a:gd name="T24" fmla="*/ 1 w 43"/>
                  <a:gd name="T25" fmla="*/ 1 h 44"/>
                  <a:gd name="T26" fmla="*/ 0 w 43"/>
                  <a:gd name="T27" fmla="*/ 1 h 44"/>
                  <a:gd name="T28" fmla="*/ 0 w 43"/>
                  <a:gd name="T29" fmla="*/ 1 h 44"/>
                  <a:gd name="T30" fmla="*/ 0 w 43"/>
                  <a:gd name="T31" fmla="*/ 1 h 44"/>
                  <a:gd name="T32" fmla="*/ 1 w 43"/>
                  <a:gd name="T33" fmla="*/ 1 h 44"/>
                  <a:gd name="T34" fmla="*/ 1 w 43"/>
                  <a:gd name="T35" fmla="*/ 1 h 44"/>
                  <a:gd name="T36" fmla="*/ 1 w 43"/>
                  <a:gd name="T37" fmla="*/ 1 h 44"/>
                  <a:gd name="T38" fmla="*/ 1 w 43"/>
                  <a:gd name="T39" fmla="*/ 1 h 44"/>
                  <a:gd name="T40" fmla="*/ 1 w 43"/>
                  <a:gd name="T41" fmla="*/ 1 h 44"/>
                  <a:gd name="T42" fmla="*/ 1 w 43"/>
                  <a:gd name="T43" fmla="*/ 1 h 44"/>
                  <a:gd name="T44" fmla="*/ 1 w 43"/>
                  <a:gd name="T45" fmla="*/ 1 h 44"/>
                  <a:gd name="T46" fmla="*/ 1 w 43"/>
                  <a:gd name="T47" fmla="*/ 1 h 44"/>
                  <a:gd name="T48" fmla="*/ 1 w 43"/>
                  <a:gd name="T49" fmla="*/ 1 h 44"/>
                  <a:gd name="T50" fmla="*/ 1 w 43"/>
                  <a:gd name="T51" fmla="*/ 1 h 44"/>
                  <a:gd name="T52" fmla="*/ 1 w 43"/>
                  <a:gd name="T53" fmla="*/ 1 h 44"/>
                  <a:gd name="T54" fmla="*/ 1 w 43"/>
                  <a:gd name="T55" fmla="*/ 1 h 44"/>
                  <a:gd name="T56" fmla="*/ 1 w 43"/>
                  <a:gd name="T57" fmla="*/ 1 h 44"/>
                  <a:gd name="T58" fmla="*/ 1 w 43"/>
                  <a:gd name="T59" fmla="*/ 1 h 44"/>
                  <a:gd name="T60" fmla="*/ 1 w 43"/>
                  <a:gd name="T61" fmla="*/ 1 h 44"/>
                  <a:gd name="T62" fmla="*/ 1 w 43"/>
                  <a:gd name="T63" fmla="*/ 1 h 44"/>
                  <a:gd name="T64" fmla="*/ 1 w 43"/>
                  <a:gd name="T65" fmla="*/ 1 h 44"/>
                  <a:gd name="T66" fmla="*/ 1 w 43"/>
                  <a:gd name="T67" fmla="*/ 1 h 44"/>
                  <a:gd name="T68" fmla="*/ 1 w 43"/>
                  <a:gd name="T69" fmla="*/ 1 h 44"/>
                  <a:gd name="T70" fmla="*/ 1 w 43"/>
                  <a:gd name="T71" fmla="*/ 1 h 44"/>
                  <a:gd name="T72" fmla="*/ 1 w 43"/>
                  <a:gd name="T73" fmla="*/ 1 h 44"/>
                  <a:gd name="T74" fmla="*/ 1 w 43"/>
                  <a:gd name="T75" fmla="*/ 1 h 44"/>
                  <a:gd name="T76" fmla="*/ 1 w 43"/>
                  <a:gd name="T77" fmla="*/ 1 h 44"/>
                  <a:gd name="T78" fmla="*/ 1 w 43"/>
                  <a:gd name="T79" fmla="*/ 1 h 44"/>
                  <a:gd name="T80" fmla="*/ 1 w 43"/>
                  <a:gd name="T81" fmla="*/ 1 h 44"/>
                  <a:gd name="T82" fmla="*/ 1 w 43"/>
                  <a:gd name="T83" fmla="*/ 1 h 44"/>
                  <a:gd name="T84" fmla="*/ 1 w 43"/>
                  <a:gd name="T85" fmla="*/ 1 h 44"/>
                  <a:gd name="T86" fmla="*/ 1 w 43"/>
                  <a:gd name="T87" fmla="*/ 1 h 44"/>
                  <a:gd name="T88" fmla="*/ 1 w 43"/>
                  <a:gd name="T89" fmla="*/ 1 h 44"/>
                  <a:gd name="T90" fmla="*/ 1 w 43"/>
                  <a:gd name="T91" fmla="*/ 1 h 44"/>
                  <a:gd name="T92" fmla="*/ 1 w 43"/>
                  <a:gd name="T93" fmla="*/ 1 h 44"/>
                  <a:gd name="T94" fmla="*/ 1 w 43"/>
                  <a:gd name="T95" fmla="*/ 1 h 44"/>
                  <a:gd name="T96" fmla="*/ 1 w 43"/>
                  <a:gd name="T97" fmla="*/ 1 h 44"/>
                  <a:gd name="T98" fmla="*/ 1 w 43"/>
                  <a:gd name="T99" fmla="*/ 1 h 44"/>
                  <a:gd name="T100" fmla="*/ 1 w 43"/>
                  <a:gd name="T101" fmla="*/ 1 h 44"/>
                  <a:gd name="T102" fmla="*/ 1 w 43"/>
                  <a:gd name="T103" fmla="*/ 1 h 44"/>
                  <a:gd name="T104" fmla="*/ 1 w 43"/>
                  <a:gd name="T105" fmla="*/ 1 h 44"/>
                  <a:gd name="T106" fmla="*/ 1 w 43"/>
                  <a:gd name="T107" fmla="*/ 1 h 44"/>
                  <a:gd name="T108" fmla="*/ 1 w 43"/>
                  <a:gd name="T109" fmla="*/ 1 h 44"/>
                  <a:gd name="T110" fmla="*/ 1 w 43"/>
                  <a:gd name="T111" fmla="*/ 1 h 44"/>
                  <a:gd name="T112" fmla="*/ 1 w 43"/>
                  <a:gd name="T113" fmla="*/ 1 h 44"/>
                  <a:gd name="T114" fmla="*/ 1 w 43"/>
                  <a:gd name="T115" fmla="*/ 1 h 44"/>
                  <a:gd name="T116" fmla="*/ 1 w 43"/>
                  <a:gd name="T117" fmla="*/ 1 h 44"/>
                  <a:gd name="T118" fmla="*/ 1 w 43"/>
                  <a:gd name="T119" fmla="*/ 1 h 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3" h="44">
                    <a:moveTo>
                      <a:pt x="43" y="23"/>
                    </a:moveTo>
                    <a:lnTo>
                      <a:pt x="43" y="21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2" y="43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0" y="43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7" y="40"/>
                    </a:lnTo>
                    <a:lnTo>
                      <a:pt x="37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0" y="35"/>
                    </a:lnTo>
                    <a:lnTo>
                      <a:pt x="41" y="33"/>
                    </a:lnTo>
                    <a:lnTo>
                      <a:pt x="41" y="31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3" y="26"/>
                    </a:ln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1" y="23"/>
                    </a:moveTo>
                    <a:lnTo>
                      <a:pt x="41" y="23"/>
                    </a:lnTo>
                    <a:lnTo>
                      <a:pt x="41" y="25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5" y="6"/>
                    </a:lnTo>
                    <a:lnTo>
                      <a:pt x="37" y="8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0" name="Freeform 2798"/>
              <p:cNvSpPr>
                <a:spLocks noEditPoints="1"/>
              </p:cNvSpPr>
              <p:nvPr/>
            </p:nvSpPr>
            <p:spPr bwMode="auto">
              <a:xfrm>
                <a:off x="1714" y="1682"/>
                <a:ext cx="22" cy="21"/>
              </a:xfrm>
              <a:custGeom>
                <a:avLst/>
                <a:gdLst>
                  <a:gd name="T0" fmla="*/ 1 w 43"/>
                  <a:gd name="T1" fmla="*/ 1 h 42"/>
                  <a:gd name="T2" fmla="*/ 1 w 43"/>
                  <a:gd name="T3" fmla="*/ 1 h 42"/>
                  <a:gd name="T4" fmla="*/ 1 w 43"/>
                  <a:gd name="T5" fmla="*/ 1 h 42"/>
                  <a:gd name="T6" fmla="*/ 1 w 43"/>
                  <a:gd name="T7" fmla="*/ 1 h 42"/>
                  <a:gd name="T8" fmla="*/ 1 w 43"/>
                  <a:gd name="T9" fmla="*/ 1 h 42"/>
                  <a:gd name="T10" fmla="*/ 1 w 43"/>
                  <a:gd name="T11" fmla="*/ 0 h 42"/>
                  <a:gd name="T12" fmla="*/ 1 w 43"/>
                  <a:gd name="T13" fmla="*/ 0 h 42"/>
                  <a:gd name="T14" fmla="*/ 1 w 43"/>
                  <a:gd name="T15" fmla="*/ 0 h 42"/>
                  <a:gd name="T16" fmla="*/ 1 w 43"/>
                  <a:gd name="T17" fmla="*/ 0 h 42"/>
                  <a:gd name="T18" fmla="*/ 1 w 43"/>
                  <a:gd name="T19" fmla="*/ 1 h 42"/>
                  <a:gd name="T20" fmla="*/ 1 w 43"/>
                  <a:gd name="T21" fmla="*/ 1 h 42"/>
                  <a:gd name="T22" fmla="*/ 1 w 43"/>
                  <a:gd name="T23" fmla="*/ 1 h 42"/>
                  <a:gd name="T24" fmla="*/ 1 w 43"/>
                  <a:gd name="T25" fmla="*/ 1 h 42"/>
                  <a:gd name="T26" fmla="*/ 1 w 43"/>
                  <a:gd name="T27" fmla="*/ 1 h 42"/>
                  <a:gd name="T28" fmla="*/ 0 w 43"/>
                  <a:gd name="T29" fmla="*/ 1 h 42"/>
                  <a:gd name="T30" fmla="*/ 1 w 43"/>
                  <a:gd name="T31" fmla="*/ 1 h 42"/>
                  <a:gd name="T32" fmla="*/ 1 w 43"/>
                  <a:gd name="T33" fmla="*/ 1 h 42"/>
                  <a:gd name="T34" fmla="*/ 1 w 43"/>
                  <a:gd name="T35" fmla="*/ 1 h 42"/>
                  <a:gd name="T36" fmla="*/ 1 w 43"/>
                  <a:gd name="T37" fmla="*/ 1 h 42"/>
                  <a:gd name="T38" fmla="*/ 1 w 43"/>
                  <a:gd name="T39" fmla="*/ 1 h 42"/>
                  <a:gd name="T40" fmla="*/ 1 w 43"/>
                  <a:gd name="T41" fmla="*/ 1 h 42"/>
                  <a:gd name="T42" fmla="*/ 1 w 43"/>
                  <a:gd name="T43" fmla="*/ 1 h 42"/>
                  <a:gd name="T44" fmla="*/ 1 w 43"/>
                  <a:gd name="T45" fmla="*/ 1 h 42"/>
                  <a:gd name="T46" fmla="*/ 1 w 43"/>
                  <a:gd name="T47" fmla="*/ 1 h 42"/>
                  <a:gd name="T48" fmla="*/ 1 w 43"/>
                  <a:gd name="T49" fmla="*/ 1 h 42"/>
                  <a:gd name="T50" fmla="*/ 1 w 43"/>
                  <a:gd name="T51" fmla="*/ 1 h 42"/>
                  <a:gd name="T52" fmla="*/ 1 w 43"/>
                  <a:gd name="T53" fmla="*/ 1 h 42"/>
                  <a:gd name="T54" fmla="*/ 1 w 43"/>
                  <a:gd name="T55" fmla="*/ 1 h 42"/>
                  <a:gd name="T56" fmla="*/ 1 w 43"/>
                  <a:gd name="T57" fmla="*/ 1 h 42"/>
                  <a:gd name="T58" fmla="*/ 1 w 43"/>
                  <a:gd name="T59" fmla="*/ 1 h 42"/>
                  <a:gd name="T60" fmla="*/ 1 w 43"/>
                  <a:gd name="T61" fmla="*/ 1 h 42"/>
                  <a:gd name="T62" fmla="*/ 1 w 43"/>
                  <a:gd name="T63" fmla="*/ 1 h 42"/>
                  <a:gd name="T64" fmla="*/ 1 w 43"/>
                  <a:gd name="T65" fmla="*/ 1 h 42"/>
                  <a:gd name="T66" fmla="*/ 1 w 43"/>
                  <a:gd name="T67" fmla="*/ 1 h 42"/>
                  <a:gd name="T68" fmla="*/ 1 w 43"/>
                  <a:gd name="T69" fmla="*/ 1 h 42"/>
                  <a:gd name="T70" fmla="*/ 1 w 43"/>
                  <a:gd name="T71" fmla="*/ 1 h 42"/>
                  <a:gd name="T72" fmla="*/ 1 w 43"/>
                  <a:gd name="T73" fmla="*/ 1 h 42"/>
                  <a:gd name="T74" fmla="*/ 1 w 43"/>
                  <a:gd name="T75" fmla="*/ 1 h 42"/>
                  <a:gd name="T76" fmla="*/ 1 w 43"/>
                  <a:gd name="T77" fmla="*/ 1 h 42"/>
                  <a:gd name="T78" fmla="*/ 1 w 43"/>
                  <a:gd name="T79" fmla="*/ 1 h 42"/>
                  <a:gd name="T80" fmla="*/ 1 w 43"/>
                  <a:gd name="T81" fmla="*/ 1 h 42"/>
                  <a:gd name="T82" fmla="*/ 1 w 43"/>
                  <a:gd name="T83" fmla="*/ 1 h 42"/>
                  <a:gd name="T84" fmla="*/ 1 w 43"/>
                  <a:gd name="T85" fmla="*/ 1 h 42"/>
                  <a:gd name="T86" fmla="*/ 1 w 43"/>
                  <a:gd name="T87" fmla="*/ 1 h 42"/>
                  <a:gd name="T88" fmla="*/ 1 w 43"/>
                  <a:gd name="T89" fmla="*/ 1 h 42"/>
                  <a:gd name="T90" fmla="*/ 1 w 43"/>
                  <a:gd name="T91" fmla="*/ 1 h 42"/>
                  <a:gd name="T92" fmla="*/ 1 w 43"/>
                  <a:gd name="T93" fmla="*/ 1 h 42"/>
                  <a:gd name="T94" fmla="*/ 1 w 43"/>
                  <a:gd name="T95" fmla="*/ 1 h 42"/>
                  <a:gd name="T96" fmla="*/ 1 w 43"/>
                  <a:gd name="T97" fmla="*/ 1 h 42"/>
                  <a:gd name="T98" fmla="*/ 1 w 43"/>
                  <a:gd name="T99" fmla="*/ 1 h 42"/>
                  <a:gd name="T100" fmla="*/ 1 w 43"/>
                  <a:gd name="T101" fmla="*/ 0 h 42"/>
                  <a:gd name="T102" fmla="*/ 1 w 43"/>
                  <a:gd name="T103" fmla="*/ 0 h 42"/>
                  <a:gd name="T104" fmla="*/ 1 w 43"/>
                  <a:gd name="T105" fmla="*/ 1 h 42"/>
                  <a:gd name="T106" fmla="*/ 1 w 43"/>
                  <a:gd name="T107" fmla="*/ 1 h 42"/>
                  <a:gd name="T108" fmla="*/ 1 w 43"/>
                  <a:gd name="T109" fmla="*/ 1 h 42"/>
                  <a:gd name="T110" fmla="*/ 1 w 43"/>
                  <a:gd name="T111" fmla="*/ 1 h 4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3" h="42">
                    <a:moveTo>
                      <a:pt x="43" y="21"/>
                    </a:moveTo>
                    <a:lnTo>
                      <a:pt x="43" y="19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5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8" y="34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41" y="31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6"/>
                    </a:lnTo>
                    <a:lnTo>
                      <a:pt x="43" y="24"/>
                    </a:lnTo>
                    <a:lnTo>
                      <a:pt x="43" y="23"/>
                    </a:lnTo>
                    <a:lnTo>
                      <a:pt x="43" y="21"/>
                    </a:lnTo>
                    <a:close/>
                    <a:moveTo>
                      <a:pt x="41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41" y="24"/>
                    </a:lnTo>
                    <a:lnTo>
                      <a:pt x="41" y="26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38" y="33"/>
                    </a:lnTo>
                    <a:lnTo>
                      <a:pt x="37" y="34"/>
                    </a:lnTo>
                    <a:lnTo>
                      <a:pt x="35" y="36"/>
                    </a:lnTo>
                    <a:lnTo>
                      <a:pt x="33" y="38"/>
                    </a:lnTo>
                    <a:lnTo>
                      <a:pt x="32" y="39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8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1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1" name="Freeform 2799"/>
              <p:cNvSpPr>
                <a:spLocks noEditPoints="1"/>
              </p:cNvSpPr>
              <p:nvPr/>
            </p:nvSpPr>
            <p:spPr bwMode="auto">
              <a:xfrm>
                <a:off x="1715" y="1682"/>
                <a:ext cx="20" cy="21"/>
              </a:xfrm>
              <a:custGeom>
                <a:avLst/>
                <a:gdLst>
                  <a:gd name="T0" fmla="*/ 1 w 40"/>
                  <a:gd name="T1" fmla="*/ 1 h 42"/>
                  <a:gd name="T2" fmla="*/ 1 w 40"/>
                  <a:gd name="T3" fmla="*/ 1 h 42"/>
                  <a:gd name="T4" fmla="*/ 1 w 40"/>
                  <a:gd name="T5" fmla="*/ 1 h 42"/>
                  <a:gd name="T6" fmla="*/ 1 w 40"/>
                  <a:gd name="T7" fmla="*/ 1 h 42"/>
                  <a:gd name="T8" fmla="*/ 1 w 40"/>
                  <a:gd name="T9" fmla="*/ 0 h 42"/>
                  <a:gd name="T10" fmla="*/ 1 w 40"/>
                  <a:gd name="T11" fmla="*/ 0 h 42"/>
                  <a:gd name="T12" fmla="*/ 1 w 40"/>
                  <a:gd name="T13" fmla="*/ 0 h 42"/>
                  <a:gd name="T14" fmla="*/ 1 w 40"/>
                  <a:gd name="T15" fmla="*/ 1 h 42"/>
                  <a:gd name="T16" fmla="*/ 1 w 40"/>
                  <a:gd name="T17" fmla="*/ 1 h 42"/>
                  <a:gd name="T18" fmla="*/ 1 w 40"/>
                  <a:gd name="T19" fmla="*/ 1 h 42"/>
                  <a:gd name="T20" fmla="*/ 1 w 40"/>
                  <a:gd name="T21" fmla="*/ 1 h 42"/>
                  <a:gd name="T22" fmla="*/ 1 w 40"/>
                  <a:gd name="T23" fmla="*/ 1 h 42"/>
                  <a:gd name="T24" fmla="*/ 0 w 40"/>
                  <a:gd name="T25" fmla="*/ 1 h 42"/>
                  <a:gd name="T26" fmla="*/ 0 w 40"/>
                  <a:gd name="T27" fmla="*/ 1 h 42"/>
                  <a:gd name="T28" fmla="*/ 0 w 40"/>
                  <a:gd name="T29" fmla="*/ 1 h 42"/>
                  <a:gd name="T30" fmla="*/ 1 w 40"/>
                  <a:gd name="T31" fmla="*/ 1 h 42"/>
                  <a:gd name="T32" fmla="*/ 1 w 40"/>
                  <a:gd name="T33" fmla="*/ 1 h 42"/>
                  <a:gd name="T34" fmla="*/ 1 w 40"/>
                  <a:gd name="T35" fmla="*/ 1 h 42"/>
                  <a:gd name="T36" fmla="*/ 1 w 40"/>
                  <a:gd name="T37" fmla="*/ 1 h 42"/>
                  <a:gd name="T38" fmla="*/ 1 w 40"/>
                  <a:gd name="T39" fmla="*/ 1 h 42"/>
                  <a:gd name="T40" fmla="*/ 1 w 40"/>
                  <a:gd name="T41" fmla="*/ 1 h 42"/>
                  <a:gd name="T42" fmla="*/ 1 w 40"/>
                  <a:gd name="T43" fmla="*/ 1 h 42"/>
                  <a:gd name="T44" fmla="*/ 1 w 40"/>
                  <a:gd name="T45" fmla="*/ 1 h 42"/>
                  <a:gd name="T46" fmla="*/ 1 w 40"/>
                  <a:gd name="T47" fmla="*/ 1 h 42"/>
                  <a:gd name="T48" fmla="*/ 1 w 40"/>
                  <a:gd name="T49" fmla="*/ 1 h 42"/>
                  <a:gd name="T50" fmla="*/ 1 w 40"/>
                  <a:gd name="T51" fmla="*/ 1 h 42"/>
                  <a:gd name="T52" fmla="*/ 1 w 40"/>
                  <a:gd name="T53" fmla="*/ 1 h 42"/>
                  <a:gd name="T54" fmla="*/ 1 w 40"/>
                  <a:gd name="T55" fmla="*/ 1 h 42"/>
                  <a:gd name="T56" fmla="*/ 1 w 40"/>
                  <a:gd name="T57" fmla="*/ 1 h 42"/>
                  <a:gd name="T58" fmla="*/ 1 w 40"/>
                  <a:gd name="T59" fmla="*/ 1 h 42"/>
                  <a:gd name="T60" fmla="*/ 1 w 40"/>
                  <a:gd name="T61" fmla="*/ 1 h 42"/>
                  <a:gd name="T62" fmla="*/ 1 w 40"/>
                  <a:gd name="T63" fmla="*/ 1 h 42"/>
                  <a:gd name="T64" fmla="*/ 1 w 40"/>
                  <a:gd name="T65" fmla="*/ 1 h 42"/>
                  <a:gd name="T66" fmla="*/ 1 w 40"/>
                  <a:gd name="T67" fmla="*/ 1 h 42"/>
                  <a:gd name="T68" fmla="*/ 1 w 40"/>
                  <a:gd name="T69" fmla="*/ 1 h 42"/>
                  <a:gd name="T70" fmla="*/ 1 w 40"/>
                  <a:gd name="T71" fmla="*/ 1 h 42"/>
                  <a:gd name="T72" fmla="*/ 1 w 40"/>
                  <a:gd name="T73" fmla="*/ 1 h 42"/>
                  <a:gd name="T74" fmla="*/ 1 w 40"/>
                  <a:gd name="T75" fmla="*/ 1 h 42"/>
                  <a:gd name="T76" fmla="*/ 1 w 40"/>
                  <a:gd name="T77" fmla="*/ 1 h 42"/>
                  <a:gd name="T78" fmla="*/ 1 w 40"/>
                  <a:gd name="T79" fmla="*/ 1 h 42"/>
                  <a:gd name="T80" fmla="*/ 1 w 40"/>
                  <a:gd name="T81" fmla="*/ 1 h 42"/>
                  <a:gd name="T82" fmla="*/ 1 w 40"/>
                  <a:gd name="T83" fmla="*/ 1 h 42"/>
                  <a:gd name="T84" fmla="*/ 1 w 40"/>
                  <a:gd name="T85" fmla="*/ 1 h 42"/>
                  <a:gd name="T86" fmla="*/ 1 w 40"/>
                  <a:gd name="T87" fmla="*/ 1 h 42"/>
                  <a:gd name="T88" fmla="*/ 1 w 40"/>
                  <a:gd name="T89" fmla="*/ 1 h 42"/>
                  <a:gd name="T90" fmla="*/ 1 w 40"/>
                  <a:gd name="T91" fmla="*/ 1 h 42"/>
                  <a:gd name="T92" fmla="*/ 1 w 40"/>
                  <a:gd name="T93" fmla="*/ 1 h 42"/>
                  <a:gd name="T94" fmla="*/ 1 w 40"/>
                  <a:gd name="T95" fmla="*/ 1 h 42"/>
                  <a:gd name="T96" fmla="*/ 1 w 40"/>
                  <a:gd name="T97" fmla="*/ 1 h 42"/>
                  <a:gd name="T98" fmla="*/ 1 w 40"/>
                  <a:gd name="T99" fmla="*/ 1 h 42"/>
                  <a:gd name="T100" fmla="*/ 1 w 40"/>
                  <a:gd name="T101" fmla="*/ 1 h 42"/>
                  <a:gd name="T102" fmla="*/ 1 w 40"/>
                  <a:gd name="T103" fmla="*/ 1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" h="42">
                    <a:moveTo>
                      <a:pt x="40" y="21"/>
                    </a:moveTo>
                    <a:lnTo>
                      <a:pt x="40" y="19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40" y="21"/>
                    </a:moveTo>
                    <a:lnTo>
                      <a:pt x="40" y="21"/>
                    </a:lnTo>
                    <a:lnTo>
                      <a:pt x="40" y="23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6" y="33"/>
                    </a:lnTo>
                    <a:lnTo>
                      <a:pt x="34" y="34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8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40" y="19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2" name="Freeform 2800"/>
              <p:cNvSpPr>
                <a:spLocks noEditPoints="1"/>
              </p:cNvSpPr>
              <p:nvPr/>
            </p:nvSpPr>
            <p:spPr bwMode="auto">
              <a:xfrm>
                <a:off x="1715" y="1682"/>
                <a:ext cx="20" cy="20"/>
              </a:xfrm>
              <a:custGeom>
                <a:avLst/>
                <a:gdLst>
                  <a:gd name="T0" fmla="*/ 1 w 40"/>
                  <a:gd name="T1" fmla="*/ 0 h 41"/>
                  <a:gd name="T2" fmla="*/ 1 w 40"/>
                  <a:gd name="T3" fmla="*/ 0 h 41"/>
                  <a:gd name="T4" fmla="*/ 1 w 40"/>
                  <a:gd name="T5" fmla="*/ 0 h 41"/>
                  <a:gd name="T6" fmla="*/ 1 w 40"/>
                  <a:gd name="T7" fmla="*/ 0 h 41"/>
                  <a:gd name="T8" fmla="*/ 1 w 40"/>
                  <a:gd name="T9" fmla="*/ 0 h 41"/>
                  <a:gd name="T10" fmla="*/ 1 w 40"/>
                  <a:gd name="T11" fmla="*/ 0 h 41"/>
                  <a:gd name="T12" fmla="*/ 1 w 40"/>
                  <a:gd name="T13" fmla="*/ 0 h 41"/>
                  <a:gd name="T14" fmla="*/ 1 w 40"/>
                  <a:gd name="T15" fmla="*/ 0 h 41"/>
                  <a:gd name="T16" fmla="*/ 1 w 40"/>
                  <a:gd name="T17" fmla="*/ 0 h 41"/>
                  <a:gd name="T18" fmla="*/ 1 w 40"/>
                  <a:gd name="T19" fmla="*/ 0 h 41"/>
                  <a:gd name="T20" fmla="*/ 1 w 40"/>
                  <a:gd name="T21" fmla="*/ 0 h 41"/>
                  <a:gd name="T22" fmla="*/ 1 w 40"/>
                  <a:gd name="T23" fmla="*/ 0 h 41"/>
                  <a:gd name="T24" fmla="*/ 1 w 40"/>
                  <a:gd name="T25" fmla="*/ 0 h 41"/>
                  <a:gd name="T26" fmla="*/ 0 w 40"/>
                  <a:gd name="T27" fmla="*/ 0 h 41"/>
                  <a:gd name="T28" fmla="*/ 0 w 40"/>
                  <a:gd name="T29" fmla="*/ 0 h 41"/>
                  <a:gd name="T30" fmla="*/ 0 w 40"/>
                  <a:gd name="T31" fmla="*/ 0 h 41"/>
                  <a:gd name="T32" fmla="*/ 1 w 40"/>
                  <a:gd name="T33" fmla="*/ 0 h 41"/>
                  <a:gd name="T34" fmla="*/ 1 w 40"/>
                  <a:gd name="T35" fmla="*/ 0 h 41"/>
                  <a:gd name="T36" fmla="*/ 1 w 40"/>
                  <a:gd name="T37" fmla="*/ 0 h 41"/>
                  <a:gd name="T38" fmla="*/ 1 w 40"/>
                  <a:gd name="T39" fmla="*/ 0 h 41"/>
                  <a:gd name="T40" fmla="*/ 1 w 40"/>
                  <a:gd name="T41" fmla="*/ 0 h 41"/>
                  <a:gd name="T42" fmla="*/ 1 w 40"/>
                  <a:gd name="T43" fmla="*/ 0 h 41"/>
                  <a:gd name="T44" fmla="*/ 1 w 40"/>
                  <a:gd name="T45" fmla="*/ 0 h 41"/>
                  <a:gd name="T46" fmla="*/ 1 w 40"/>
                  <a:gd name="T47" fmla="*/ 0 h 41"/>
                  <a:gd name="T48" fmla="*/ 1 w 40"/>
                  <a:gd name="T49" fmla="*/ 0 h 41"/>
                  <a:gd name="T50" fmla="*/ 1 w 40"/>
                  <a:gd name="T51" fmla="*/ 0 h 41"/>
                  <a:gd name="T52" fmla="*/ 1 w 40"/>
                  <a:gd name="T53" fmla="*/ 0 h 41"/>
                  <a:gd name="T54" fmla="*/ 1 w 40"/>
                  <a:gd name="T55" fmla="*/ 0 h 41"/>
                  <a:gd name="T56" fmla="*/ 1 w 40"/>
                  <a:gd name="T57" fmla="*/ 0 h 41"/>
                  <a:gd name="T58" fmla="*/ 1 w 40"/>
                  <a:gd name="T59" fmla="*/ 0 h 41"/>
                  <a:gd name="T60" fmla="*/ 1 w 40"/>
                  <a:gd name="T61" fmla="*/ 0 h 41"/>
                  <a:gd name="T62" fmla="*/ 1 w 40"/>
                  <a:gd name="T63" fmla="*/ 0 h 41"/>
                  <a:gd name="T64" fmla="*/ 1 w 40"/>
                  <a:gd name="T65" fmla="*/ 0 h 41"/>
                  <a:gd name="T66" fmla="*/ 1 w 40"/>
                  <a:gd name="T67" fmla="*/ 0 h 41"/>
                  <a:gd name="T68" fmla="*/ 1 w 40"/>
                  <a:gd name="T69" fmla="*/ 0 h 41"/>
                  <a:gd name="T70" fmla="*/ 1 w 40"/>
                  <a:gd name="T71" fmla="*/ 0 h 41"/>
                  <a:gd name="T72" fmla="*/ 1 w 40"/>
                  <a:gd name="T73" fmla="*/ 0 h 41"/>
                  <a:gd name="T74" fmla="*/ 1 w 40"/>
                  <a:gd name="T75" fmla="*/ 0 h 41"/>
                  <a:gd name="T76" fmla="*/ 1 w 40"/>
                  <a:gd name="T77" fmla="*/ 0 h 41"/>
                  <a:gd name="T78" fmla="*/ 1 w 40"/>
                  <a:gd name="T79" fmla="*/ 0 h 41"/>
                  <a:gd name="T80" fmla="*/ 1 w 40"/>
                  <a:gd name="T81" fmla="*/ 0 h 41"/>
                  <a:gd name="T82" fmla="*/ 1 w 40"/>
                  <a:gd name="T83" fmla="*/ 0 h 41"/>
                  <a:gd name="T84" fmla="*/ 1 w 40"/>
                  <a:gd name="T85" fmla="*/ 0 h 41"/>
                  <a:gd name="T86" fmla="*/ 1 w 40"/>
                  <a:gd name="T87" fmla="*/ 0 h 41"/>
                  <a:gd name="T88" fmla="*/ 1 w 40"/>
                  <a:gd name="T89" fmla="*/ 0 h 41"/>
                  <a:gd name="T90" fmla="*/ 1 w 40"/>
                  <a:gd name="T91" fmla="*/ 0 h 41"/>
                  <a:gd name="T92" fmla="*/ 1 w 40"/>
                  <a:gd name="T93" fmla="*/ 0 h 41"/>
                  <a:gd name="T94" fmla="*/ 1 w 40"/>
                  <a:gd name="T95" fmla="*/ 0 h 41"/>
                  <a:gd name="T96" fmla="*/ 1 w 40"/>
                  <a:gd name="T97" fmla="*/ 0 h 41"/>
                  <a:gd name="T98" fmla="*/ 1 w 40"/>
                  <a:gd name="T99" fmla="*/ 0 h 41"/>
                  <a:gd name="T100" fmla="*/ 1 w 40"/>
                  <a:gd name="T101" fmla="*/ 0 h 41"/>
                  <a:gd name="T102" fmla="*/ 1 w 40"/>
                  <a:gd name="T103" fmla="*/ 0 h 41"/>
                  <a:gd name="T104" fmla="*/ 1 w 40"/>
                  <a:gd name="T105" fmla="*/ 0 h 41"/>
                  <a:gd name="T106" fmla="*/ 1 w 40"/>
                  <a:gd name="T107" fmla="*/ 0 h 41"/>
                  <a:gd name="T108" fmla="*/ 1 w 40"/>
                  <a:gd name="T109" fmla="*/ 0 h 41"/>
                  <a:gd name="T110" fmla="*/ 1 w 40"/>
                  <a:gd name="T111" fmla="*/ 0 h 41"/>
                  <a:gd name="T112" fmla="*/ 1 w 40"/>
                  <a:gd name="T113" fmla="*/ 0 h 41"/>
                  <a:gd name="T114" fmla="*/ 1 w 40"/>
                  <a:gd name="T115" fmla="*/ 0 h 41"/>
                  <a:gd name="T116" fmla="*/ 1 w 40"/>
                  <a:gd name="T117" fmla="*/ 0 h 41"/>
                  <a:gd name="T118" fmla="*/ 1 w 40"/>
                  <a:gd name="T119" fmla="*/ 0 h 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" h="41">
                    <a:moveTo>
                      <a:pt x="40" y="21"/>
                    </a:moveTo>
                    <a:lnTo>
                      <a:pt x="40" y="19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4" y="41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4" y="36"/>
                    </a:lnTo>
                    <a:lnTo>
                      <a:pt x="36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39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39" y="21"/>
                    </a:moveTo>
                    <a:lnTo>
                      <a:pt x="39" y="21"/>
                    </a:lnTo>
                    <a:lnTo>
                      <a:pt x="39" y="23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4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8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4" y="39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1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9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3" name="Freeform 2801"/>
              <p:cNvSpPr>
                <a:spLocks noEditPoints="1"/>
              </p:cNvSpPr>
              <p:nvPr/>
            </p:nvSpPr>
            <p:spPr bwMode="auto">
              <a:xfrm>
                <a:off x="1715" y="1683"/>
                <a:ext cx="20" cy="19"/>
              </a:xfrm>
              <a:custGeom>
                <a:avLst/>
                <a:gdLst>
                  <a:gd name="T0" fmla="*/ 1 w 38"/>
                  <a:gd name="T1" fmla="*/ 0 h 40"/>
                  <a:gd name="T2" fmla="*/ 1 w 38"/>
                  <a:gd name="T3" fmla="*/ 0 h 40"/>
                  <a:gd name="T4" fmla="*/ 1 w 38"/>
                  <a:gd name="T5" fmla="*/ 0 h 40"/>
                  <a:gd name="T6" fmla="*/ 1 w 38"/>
                  <a:gd name="T7" fmla="*/ 0 h 40"/>
                  <a:gd name="T8" fmla="*/ 1 w 38"/>
                  <a:gd name="T9" fmla="*/ 0 h 40"/>
                  <a:gd name="T10" fmla="*/ 1 w 38"/>
                  <a:gd name="T11" fmla="*/ 0 h 40"/>
                  <a:gd name="T12" fmla="*/ 1 w 38"/>
                  <a:gd name="T13" fmla="*/ 0 h 40"/>
                  <a:gd name="T14" fmla="*/ 1 w 38"/>
                  <a:gd name="T15" fmla="*/ 0 h 40"/>
                  <a:gd name="T16" fmla="*/ 1 w 38"/>
                  <a:gd name="T17" fmla="*/ 0 h 40"/>
                  <a:gd name="T18" fmla="*/ 1 w 38"/>
                  <a:gd name="T19" fmla="*/ 0 h 40"/>
                  <a:gd name="T20" fmla="*/ 1 w 38"/>
                  <a:gd name="T21" fmla="*/ 0 h 40"/>
                  <a:gd name="T22" fmla="*/ 0 w 38"/>
                  <a:gd name="T23" fmla="*/ 0 h 40"/>
                  <a:gd name="T24" fmla="*/ 0 w 38"/>
                  <a:gd name="T25" fmla="*/ 0 h 40"/>
                  <a:gd name="T26" fmla="*/ 0 w 38"/>
                  <a:gd name="T27" fmla="*/ 0 h 40"/>
                  <a:gd name="T28" fmla="*/ 0 w 38"/>
                  <a:gd name="T29" fmla="*/ 0 h 40"/>
                  <a:gd name="T30" fmla="*/ 0 w 38"/>
                  <a:gd name="T31" fmla="*/ 0 h 40"/>
                  <a:gd name="T32" fmla="*/ 1 w 38"/>
                  <a:gd name="T33" fmla="*/ 0 h 40"/>
                  <a:gd name="T34" fmla="*/ 1 w 38"/>
                  <a:gd name="T35" fmla="*/ 0 h 40"/>
                  <a:gd name="T36" fmla="*/ 1 w 38"/>
                  <a:gd name="T37" fmla="*/ 0 h 40"/>
                  <a:gd name="T38" fmla="*/ 1 w 38"/>
                  <a:gd name="T39" fmla="*/ 0 h 40"/>
                  <a:gd name="T40" fmla="*/ 1 w 38"/>
                  <a:gd name="T41" fmla="*/ 0 h 40"/>
                  <a:gd name="T42" fmla="*/ 1 w 38"/>
                  <a:gd name="T43" fmla="*/ 0 h 40"/>
                  <a:gd name="T44" fmla="*/ 1 w 38"/>
                  <a:gd name="T45" fmla="*/ 0 h 40"/>
                  <a:gd name="T46" fmla="*/ 1 w 38"/>
                  <a:gd name="T47" fmla="*/ 0 h 40"/>
                  <a:gd name="T48" fmla="*/ 1 w 38"/>
                  <a:gd name="T49" fmla="*/ 0 h 40"/>
                  <a:gd name="T50" fmla="*/ 1 w 38"/>
                  <a:gd name="T51" fmla="*/ 0 h 40"/>
                  <a:gd name="T52" fmla="*/ 1 w 38"/>
                  <a:gd name="T53" fmla="*/ 0 h 40"/>
                  <a:gd name="T54" fmla="*/ 1 w 38"/>
                  <a:gd name="T55" fmla="*/ 0 h 40"/>
                  <a:gd name="T56" fmla="*/ 1 w 38"/>
                  <a:gd name="T57" fmla="*/ 0 h 40"/>
                  <a:gd name="T58" fmla="*/ 1 w 38"/>
                  <a:gd name="T59" fmla="*/ 0 h 40"/>
                  <a:gd name="T60" fmla="*/ 1 w 38"/>
                  <a:gd name="T61" fmla="*/ 0 h 40"/>
                  <a:gd name="T62" fmla="*/ 1 w 38"/>
                  <a:gd name="T63" fmla="*/ 0 h 40"/>
                  <a:gd name="T64" fmla="*/ 1 w 38"/>
                  <a:gd name="T65" fmla="*/ 0 h 40"/>
                  <a:gd name="T66" fmla="*/ 1 w 38"/>
                  <a:gd name="T67" fmla="*/ 0 h 40"/>
                  <a:gd name="T68" fmla="*/ 1 w 38"/>
                  <a:gd name="T69" fmla="*/ 0 h 40"/>
                  <a:gd name="T70" fmla="*/ 1 w 38"/>
                  <a:gd name="T71" fmla="*/ 0 h 40"/>
                  <a:gd name="T72" fmla="*/ 1 w 38"/>
                  <a:gd name="T73" fmla="*/ 0 h 40"/>
                  <a:gd name="T74" fmla="*/ 1 w 38"/>
                  <a:gd name="T75" fmla="*/ 0 h 40"/>
                  <a:gd name="T76" fmla="*/ 1 w 38"/>
                  <a:gd name="T77" fmla="*/ 0 h 40"/>
                  <a:gd name="T78" fmla="*/ 1 w 38"/>
                  <a:gd name="T79" fmla="*/ 0 h 40"/>
                  <a:gd name="T80" fmla="*/ 1 w 38"/>
                  <a:gd name="T81" fmla="*/ 0 h 40"/>
                  <a:gd name="T82" fmla="*/ 0 w 38"/>
                  <a:gd name="T83" fmla="*/ 0 h 40"/>
                  <a:gd name="T84" fmla="*/ 1 w 38"/>
                  <a:gd name="T85" fmla="*/ 0 h 40"/>
                  <a:gd name="T86" fmla="*/ 1 w 38"/>
                  <a:gd name="T87" fmla="*/ 0 h 40"/>
                  <a:gd name="T88" fmla="*/ 1 w 38"/>
                  <a:gd name="T89" fmla="*/ 0 h 40"/>
                  <a:gd name="T90" fmla="*/ 1 w 38"/>
                  <a:gd name="T91" fmla="*/ 0 h 40"/>
                  <a:gd name="T92" fmla="*/ 1 w 38"/>
                  <a:gd name="T93" fmla="*/ 0 h 40"/>
                  <a:gd name="T94" fmla="*/ 1 w 38"/>
                  <a:gd name="T95" fmla="*/ 0 h 40"/>
                  <a:gd name="T96" fmla="*/ 1 w 38"/>
                  <a:gd name="T97" fmla="*/ 0 h 40"/>
                  <a:gd name="T98" fmla="*/ 1 w 38"/>
                  <a:gd name="T99" fmla="*/ 0 h 40"/>
                  <a:gd name="T100" fmla="*/ 1 w 38"/>
                  <a:gd name="T101" fmla="*/ 0 h 40"/>
                  <a:gd name="T102" fmla="*/ 1 w 38"/>
                  <a:gd name="T103" fmla="*/ 0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8" h="40">
                    <a:moveTo>
                      <a:pt x="38" y="20"/>
                    </a:moveTo>
                    <a:lnTo>
                      <a:pt x="38" y="18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3" y="32"/>
                    </a:lnTo>
                    <a:lnTo>
                      <a:pt x="5" y="33"/>
                    </a:lnTo>
                    <a:lnTo>
                      <a:pt x="6" y="35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2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2"/>
                    </a:lnTo>
                    <a:lnTo>
                      <a:pt x="35" y="32"/>
                    </a:lnTo>
                    <a:lnTo>
                      <a:pt x="35" y="30"/>
                    </a:lnTo>
                    <a:lnTo>
                      <a:pt x="37" y="28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8" y="22"/>
                    </a:lnTo>
                    <a:lnTo>
                      <a:pt x="38" y="20"/>
                    </a:lnTo>
                    <a:close/>
                    <a:moveTo>
                      <a:pt x="37" y="20"/>
                    </a:moveTo>
                    <a:lnTo>
                      <a:pt x="37" y="22"/>
                    </a:lnTo>
                    <a:lnTo>
                      <a:pt x="37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4" y="28"/>
                    </a:lnTo>
                    <a:lnTo>
                      <a:pt x="34" y="30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30" y="33"/>
                    </a:lnTo>
                    <a:lnTo>
                      <a:pt x="29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8" y="35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5"/>
                    </a:lnTo>
                    <a:lnTo>
                      <a:pt x="37" y="17"/>
                    </a:lnTo>
                    <a:lnTo>
                      <a:pt x="37" y="18"/>
                    </a:lnTo>
                    <a:lnTo>
                      <a:pt x="37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4" name="Freeform 2802"/>
              <p:cNvSpPr>
                <a:spLocks noEditPoints="1"/>
              </p:cNvSpPr>
              <p:nvPr/>
            </p:nvSpPr>
            <p:spPr bwMode="auto">
              <a:xfrm>
                <a:off x="1715" y="1683"/>
                <a:ext cx="19" cy="19"/>
              </a:xfrm>
              <a:custGeom>
                <a:avLst/>
                <a:gdLst>
                  <a:gd name="T0" fmla="*/ 1 w 37"/>
                  <a:gd name="T1" fmla="*/ 1 h 38"/>
                  <a:gd name="T2" fmla="*/ 1 w 37"/>
                  <a:gd name="T3" fmla="*/ 1 h 38"/>
                  <a:gd name="T4" fmla="*/ 1 w 37"/>
                  <a:gd name="T5" fmla="*/ 1 h 38"/>
                  <a:gd name="T6" fmla="*/ 1 w 37"/>
                  <a:gd name="T7" fmla="*/ 1 h 38"/>
                  <a:gd name="T8" fmla="*/ 1 w 37"/>
                  <a:gd name="T9" fmla="*/ 0 h 38"/>
                  <a:gd name="T10" fmla="*/ 1 w 37"/>
                  <a:gd name="T11" fmla="*/ 0 h 38"/>
                  <a:gd name="T12" fmla="*/ 1 w 37"/>
                  <a:gd name="T13" fmla="*/ 0 h 38"/>
                  <a:gd name="T14" fmla="*/ 1 w 37"/>
                  <a:gd name="T15" fmla="*/ 1 h 38"/>
                  <a:gd name="T16" fmla="*/ 1 w 37"/>
                  <a:gd name="T17" fmla="*/ 1 h 38"/>
                  <a:gd name="T18" fmla="*/ 1 w 37"/>
                  <a:gd name="T19" fmla="*/ 1 h 38"/>
                  <a:gd name="T20" fmla="*/ 1 w 37"/>
                  <a:gd name="T21" fmla="*/ 1 h 38"/>
                  <a:gd name="T22" fmla="*/ 0 w 37"/>
                  <a:gd name="T23" fmla="*/ 1 h 38"/>
                  <a:gd name="T24" fmla="*/ 0 w 37"/>
                  <a:gd name="T25" fmla="*/ 1 h 38"/>
                  <a:gd name="T26" fmla="*/ 0 w 37"/>
                  <a:gd name="T27" fmla="*/ 1 h 38"/>
                  <a:gd name="T28" fmla="*/ 1 w 37"/>
                  <a:gd name="T29" fmla="*/ 1 h 38"/>
                  <a:gd name="T30" fmla="*/ 1 w 37"/>
                  <a:gd name="T31" fmla="*/ 1 h 38"/>
                  <a:gd name="T32" fmla="*/ 1 w 37"/>
                  <a:gd name="T33" fmla="*/ 1 h 38"/>
                  <a:gd name="T34" fmla="*/ 1 w 37"/>
                  <a:gd name="T35" fmla="*/ 1 h 38"/>
                  <a:gd name="T36" fmla="*/ 1 w 37"/>
                  <a:gd name="T37" fmla="*/ 1 h 38"/>
                  <a:gd name="T38" fmla="*/ 1 w 37"/>
                  <a:gd name="T39" fmla="*/ 1 h 38"/>
                  <a:gd name="T40" fmla="*/ 1 w 37"/>
                  <a:gd name="T41" fmla="*/ 1 h 38"/>
                  <a:gd name="T42" fmla="*/ 1 w 37"/>
                  <a:gd name="T43" fmla="*/ 1 h 38"/>
                  <a:gd name="T44" fmla="*/ 1 w 37"/>
                  <a:gd name="T45" fmla="*/ 1 h 38"/>
                  <a:gd name="T46" fmla="*/ 1 w 37"/>
                  <a:gd name="T47" fmla="*/ 1 h 38"/>
                  <a:gd name="T48" fmla="*/ 1 w 37"/>
                  <a:gd name="T49" fmla="*/ 1 h 38"/>
                  <a:gd name="T50" fmla="*/ 1 w 37"/>
                  <a:gd name="T51" fmla="*/ 1 h 38"/>
                  <a:gd name="T52" fmla="*/ 1 w 37"/>
                  <a:gd name="T53" fmla="*/ 1 h 38"/>
                  <a:gd name="T54" fmla="*/ 1 w 37"/>
                  <a:gd name="T55" fmla="*/ 1 h 38"/>
                  <a:gd name="T56" fmla="*/ 1 w 37"/>
                  <a:gd name="T57" fmla="*/ 1 h 38"/>
                  <a:gd name="T58" fmla="*/ 1 w 37"/>
                  <a:gd name="T59" fmla="*/ 1 h 38"/>
                  <a:gd name="T60" fmla="*/ 1 w 37"/>
                  <a:gd name="T61" fmla="*/ 1 h 38"/>
                  <a:gd name="T62" fmla="*/ 1 w 37"/>
                  <a:gd name="T63" fmla="*/ 1 h 38"/>
                  <a:gd name="T64" fmla="*/ 1 w 37"/>
                  <a:gd name="T65" fmla="*/ 1 h 38"/>
                  <a:gd name="T66" fmla="*/ 1 w 37"/>
                  <a:gd name="T67" fmla="*/ 1 h 38"/>
                  <a:gd name="T68" fmla="*/ 1 w 37"/>
                  <a:gd name="T69" fmla="*/ 1 h 38"/>
                  <a:gd name="T70" fmla="*/ 1 w 37"/>
                  <a:gd name="T71" fmla="*/ 1 h 38"/>
                  <a:gd name="T72" fmla="*/ 1 w 37"/>
                  <a:gd name="T73" fmla="*/ 1 h 38"/>
                  <a:gd name="T74" fmla="*/ 1 w 37"/>
                  <a:gd name="T75" fmla="*/ 1 h 38"/>
                  <a:gd name="T76" fmla="*/ 1 w 37"/>
                  <a:gd name="T77" fmla="*/ 1 h 38"/>
                  <a:gd name="T78" fmla="*/ 1 w 37"/>
                  <a:gd name="T79" fmla="*/ 1 h 38"/>
                  <a:gd name="T80" fmla="*/ 1 w 37"/>
                  <a:gd name="T81" fmla="*/ 1 h 38"/>
                  <a:gd name="T82" fmla="*/ 1 w 37"/>
                  <a:gd name="T83" fmla="*/ 1 h 38"/>
                  <a:gd name="T84" fmla="*/ 1 w 37"/>
                  <a:gd name="T85" fmla="*/ 1 h 38"/>
                  <a:gd name="T86" fmla="*/ 1 w 37"/>
                  <a:gd name="T87" fmla="*/ 1 h 38"/>
                  <a:gd name="T88" fmla="*/ 1 w 37"/>
                  <a:gd name="T89" fmla="*/ 1 h 38"/>
                  <a:gd name="T90" fmla="*/ 1 w 37"/>
                  <a:gd name="T91" fmla="*/ 1 h 38"/>
                  <a:gd name="T92" fmla="*/ 1 w 37"/>
                  <a:gd name="T93" fmla="*/ 1 h 38"/>
                  <a:gd name="T94" fmla="*/ 1 w 37"/>
                  <a:gd name="T95" fmla="*/ 1 h 38"/>
                  <a:gd name="T96" fmla="*/ 1 w 37"/>
                  <a:gd name="T97" fmla="*/ 1 h 38"/>
                  <a:gd name="T98" fmla="*/ 1 w 37"/>
                  <a:gd name="T99" fmla="*/ 1 h 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18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3" y="30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9" y="37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5" y="28"/>
                    </a:lnTo>
                    <a:lnTo>
                      <a:pt x="35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2"/>
                    </a:lnTo>
                    <a:lnTo>
                      <a:pt x="37" y="20"/>
                    </a:lnTo>
                    <a:close/>
                    <a:moveTo>
                      <a:pt x="35" y="20"/>
                    </a:moveTo>
                    <a:lnTo>
                      <a:pt x="35" y="22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4" y="28"/>
                    </a:lnTo>
                    <a:lnTo>
                      <a:pt x="34" y="30"/>
                    </a:lnTo>
                    <a:lnTo>
                      <a:pt x="32" y="32"/>
                    </a:lnTo>
                    <a:lnTo>
                      <a:pt x="30" y="32"/>
                    </a:lnTo>
                    <a:lnTo>
                      <a:pt x="30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2" y="37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8" y="38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5" y="18"/>
                    </a:lnTo>
                    <a:lnTo>
                      <a:pt x="35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5" name="Freeform 2803"/>
              <p:cNvSpPr>
                <a:spLocks noEditPoints="1"/>
              </p:cNvSpPr>
              <p:nvPr/>
            </p:nvSpPr>
            <p:spPr bwMode="auto">
              <a:xfrm>
                <a:off x="1715" y="1683"/>
                <a:ext cx="19" cy="19"/>
              </a:xfrm>
              <a:custGeom>
                <a:avLst/>
                <a:gdLst>
                  <a:gd name="T0" fmla="*/ 1 w 37"/>
                  <a:gd name="T1" fmla="*/ 1 h 36"/>
                  <a:gd name="T2" fmla="*/ 1 w 37"/>
                  <a:gd name="T3" fmla="*/ 1 h 36"/>
                  <a:gd name="T4" fmla="*/ 1 w 37"/>
                  <a:gd name="T5" fmla="*/ 1 h 36"/>
                  <a:gd name="T6" fmla="*/ 1 w 37"/>
                  <a:gd name="T7" fmla="*/ 1 h 36"/>
                  <a:gd name="T8" fmla="*/ 1 w 37"/>
                  <a:gd name="T9" fmla="*/ 0 h 36"/>
                  <a:gd name="T10" fmla="*/ 1 w 37"/>
                  <a:gd name="T11" fmla="*/ 0 h 36"/>
                  <a:gd name="T12" fmla="*/ 1 w 37"/>
                  <a:gd name="T13" fmla="*/ 0 h 36"/>
                  <a:gd name="T14" fmla="*/ 1 w 37"/>
                  <a:gd name="T15" fmla="*/ 1 h 36"/>
                  <a:gd name="T16" fmla="*/ 1 w 37"/>
                  <a:gd name="T17" fmla="*/ 1 h 36"/>
                  <a:gd name="T18" fmla="*/ 1 w 37"/>
                  <a:gd name="T19" fmla="*/ 1 h 36"/>
                  <a:gd name="T20" fmla="*/ 0 w 37"/>
                  <a:gd name="T21" fmla="*/ 1 h 36"/>
                  <a:gd name="T22" fmla="*/ 1 w 37"/>
                  <a:gd name="T23" fmla="*/ 1 h 36"/>
                  <a:gd name="T24" fmla="*/ 1 w 37"/>
                  <a:gd name="T25" fmla="*/ 1 h 36"/>
                  <a:gd name="T26" fmla="*/ 1 w 37"/>
                  <a:gd name="T27" fmla="*/ 1 h 36"/>
                  <a:gd name="T28" fmla="*/ 1 w 37"/>
                  <a:gd name="T29" fmla="*/ 1 h 36"/>
                  <a:gd name="T30" fmla="*/ 1 w 37"/>
                  <a:gd name="T31" fmla="*/ 1 h 36"/>
                  <a:gd name="T32" fmla="*/ 1 w 37"/>
                  <a:gd name="T33" fmla="*/ 1 h 36"/>
                  <a:gd name="T34" fmla="*/ 1 w 37"/>
                  <a:gd name="T35" fmla="*/ 1 h 36"/>
                  <a:gd name="T36" fmla="*/ 1 w 37"/>
                  <a:gd name="T37" fmla="*/ 1 h 36"/>
                  <a:gd name="T38" fmla="*/ 1 w 37"/>
                  <a:gd name="T39" fmla="*/ 1 h 36"/>
                  <a:gd name="T40" fmla="*/ 1 w 37"/>
                  <a:gd name="T41" fmla="*/ 1 h 36"/>
                  <a:gd name="T42" fmla="*/ 1 w 37"/>
                  <a:gd name="T43" fmla="*/ 1 h 36"/>
                  <a:gd name="T44" fmla="*/ 1 w 37"/>
                  <a:gd name="T45" fmla="*/ 1 h 36"/>
                  <a:gd name="T46" fmla="*/ 1 w 37"/>
                  <a:gd name="T47" fmla="*/ 1 h 36"/>
                  <a:gd name="T48" fmla="*/ 1 w 37"/>
                  <a:gd name="T49" fmla="*/ 1 h 36"/>
                  <a:gd name="T50" fmla="*/ 1 w 37"/>
                  <a:gd name="T51" fmla="*/ 1 h 36"/>
                  <a:gd name="T52" fmla="*/ 1 w 37"/>
                  <a:gd name="T53" fmla="*/ 1 h 36"/>
                  <a:gd name="T54" fmla="*/ 1 w 37"/>
                  <a:gd name="T55" fmla="*/ 1 h 36"/>
                  <a:gd name="T56" fmla="*/ 1 w 37"/>
                  <a:gd name="T57" fmla="*/ 1 h 36"/>
                  <a:gd name="T58" fmla="*/ 1 w 37"/>
                  <a:gd name="T59" fmla="*/ 1 h 36"/>
                  <a:gd name="T60" fmla="*/ 1 w 37"/>
                  <a:gd name="T61" fmla="*/ 1 h 36"/>
                  <a:gd name="T62" fmla="*/ 1 w 37"/>
                  <a:gd name="T63" fmla="*/ 1 h 36"/>
                  <a:gd name="T64" fmla="*/ 1 w 37"/>
                  <a:gd name="T65" fmla="*/ 1 h 36"/>
                  <a:gd name="T66" fmla="*/ 1 w 37"/>
                  <a:gd name="T67" fmla="*/ 1 h 36"/>
                  <a:gd name="T68" fmla="*/ 1 w 37"/>
                  <a:gd name="T69" fmla="*/ 1 h 36"/>
                  <a:gd name="T70" fmla="*/ 1 w 37"/>
                  <a:gd name="T71" fmla="*/ 1 h 36"/>
                  <a:gd name="T72" fmla="*/ 1 w 37"/>
                  <a:gd name="T73" fmla="*/ 1 h 36"/>
                  <a:gd name="T74" fmla="*/ 1 w 37"/>
                  <a:gd name="T75" fmla="*/ 0 h 36"/>
                  <a:gd name="T76" fmla="*/ 1 w 37"/>
                  <a:gd name="T77" fmla="*/ 1 h 36"/>
                  <a:gd name="T78" fmla="*/ 1 w 37"/>
                  <a:gd name="T79" fmla="*/ 1 h 36"/>
                  <a:gd name="T80" fmla="*/ 1 w 37"/>
                  <a:gd name="T81" fmla="*/ 1 h 36"/>
                  <a:gd name="T82" fmla="*/ 1 w 37"/>
                  <a:gd name="T83" fmla="*/ 1 h 36"/>
                  <a:gd name="T84" fmla="*/ 1 w 37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6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5" y="30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0" y="31"/>
                    </a:lnTo>
                    <a:lnTo>
                      <a:pt x="32" y="31"/>
                    </a:lnTo>
                    <a:lnTo>
                      <a:pt x="32" y="30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5" y="18"/>
                    </a:moveTo>
                    <a:lnTo>
                      <a:pt x="35" y="20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4" y="25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30" y="30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6" y="33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5" y="16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6" name="Freeform 2804"/>
              <p:cNvSpPr>
                <a:spLocks noEditPoints="1"/>
              </p:cNvSpPr>
              <p:nvPr/>
            </p:nvSpPr>
            <p:spPr bwMode="auto">
              <a:xfrm>
                <a:off x="1716" y="1683"/>
                <a:ext cx="17" cy="19"/>
              </a:xfrm>
              <a:custGeom>
                <a:avLst/>
                <a:gdLst>
                  <a:gd name="T0" fmla="*/ 1 w 34"/>
                  <a:gd name="T1" fmla="*/ 1 h 36"/>
                  <a:gd name="T2" fmla="*/ 1 w 34"/>
                  <a:gd name="T3" fmla="*/ 1 h 36"/>
                  <a:gd name="T4" fmla="*/ 1 w 34"/>
                  <a:gd name="T5" fmla="*/ 1 h 36"/>
                  <a:gd name="T6" fmla="*/ 1 w 34"/>
                  <a:gd name="T7" fmla="*/ 1 h 36"/>
                  <a:gd name="T8" fmla="*/ 1 w 34"/>
                  <a:gd name="T9" fmla="*/ 0 h 36"/>
                  <a:gd name="T10" fmla="*/ 1 w 34"/>
                  <a:gd name="T11" fmla="*/ 0 h 36"/>
                  <a:gd name="T12" fmla="*/ 1 w 34"/>
                  <a:gd name="T13" fmla="*/ 1 h 36"/>
                  <a:gd name="T14" fmla="*/ 1 w 34"/>
                  <a:gd name="T15" fmla="*/ 1 h 36"/>
                  <a:gd name="T16" fmla="*/ 1 w 34"/>
                  <a:gd name="T17" fmla="*/ 1 h 36"/>
                  <a:gd name="T18" fmla="*/ 0 w 34"/>
                  <a:gd name="T19" fmla="*/ 1 h 36"/>
                  <a:gd name="T20" fmla="*/ 0 w 34"/>
                  <a:gd name="T21" fmla="*/ 1 h 36"/>
                  <a:gd name="T22" fmla="*/ 0 w 34"/>
                  <a:gd name="T23" fmla="*/ 1 h 36"/>
                  <a:gd name="T24" fmla="*/ 1 w 34"/>
                  <a:gd name="T25" fmla="*/ 1 h 36"/>
                  <a:gd name="T26" fmla="*/ 1 w 34"/>
                  <a:gd name="T27" fmla="*/ 1 h 36"/>
                  <a:gd name="T28" fmla="*/ 1 w 34"/>
                  <a:gd name="T29" fmla="*/ 1 h 36"/>
                  <a:gd name="T30" fmla="*/ 1 w 34"/>
                  <a:gd name="T31" fmla="*/ 1 h 36"/>
                  <a:gd name="T32" fmla="*/ 1 w 34"/>
                  <a:gd name="T33" fmla="*/ 1 h 36"/>
                  <a:gd name="T34" fmla="*/ 1 w 34"/>
                  <a:gd name="T35" fmla="*/ 1 h 36"/>
                  <a:gd name="T36" fmla="*/ 1 w 34"/>
                  <a:gd name="T37" fmla="*/ 1 h 36"/>
                  <a:gd name="T38" fmla="*/ 1 w 34"/>
                  <a:gd name="T39" fmla="*/ 1 h 36"/>
                  <a:gd name="T40" fmla="*/ 1 w 34"/>
                  <a:gd name="T41" fmla="*/ 1 h 36"/>
                  <a:gd name="T42" fmla="*/ 1 w 34"/>
                  <a:gd name="T43" fmla="*/ 1 h 36"/>
                  <a:gd name="T44" fmla="*/ 1 w 34"/>
                  <a:gd name="T45" fmla="*/ 1 h 36"/>
                  <a:gd name="T46" fmla="*/ 1 w 34"/>
                  <a:gd name="T47" fmla="*/ 1 h 36"/>
                  <a:gd name="T48" fmla="*/ 1 w 34"/>
                  <a:gd name="T49" fmla="*/ 1 h 36"/>
                  <a:gd name="T50" fmla="*/ 1 w 34"/>
                  <a:gd name="T51" fmla="*/ 1 h 36"/>
                  <a:gd name="T52" fmla="*/ 1 w 34"/>
                  <a:gd name="T53" fmla="*/ 1 h 36"/>
                  <a:gd name="T54" fmla="*/ 1 w 34"/>
                  <a:gd name="T55" fmla="*/ 1 h 36"/>
                  <a:gd name="T56" fmla="*/ 1 w 34"/>
                  <a:gd name="T57" fmla="*/ 1 h 36"/>
                  <a:gd name="T58" fmla="*/ 1 w 34"/>
                  <a:gd name="T59" fmla="*/ 1 h 36"/>
                  <a:gd name="T60" fmla="*/ 1 w 34"/>
                  <a:gd name="T61" fmla="*/ 1 h 36"/>
                  <a:gd name="T62" fmla="*/ 1 w 34"/>
                  <a:gd name="T63" fmla="*/ 1 h 36"/>
                  <a:gd name="T64" fmla="*/ 1 w 34"/>
                  <a:gd name="T65" fmla="*/ 1 h 36"/>
                  <a:gd name="T66" fmla="*/ 1 w 34"/>
                  <a:gd name="T67" fmla="*/ 1 h 36"/>
                  <a:gd name="T68" fmla="*/ 1 w 34"/>
                  <a:gd name="T69" fmla="*/ 1 h 36"/>
                  <a:gd name="T70" fmla="*/ 1 w 34"/>
                  <a:gd name="T71" fmla="*/ 1 h 36"/>
                  <a:gd name="T72" fmla="*/ 1 w 34"/>
                  <a:gd name="T73" fmla="*/ 1 h 36"/>
                  <a:gd name="T74" fmla="*/ 1 w 34"/>
                  <a:gd name="T75" fmla="*/ 1 h 36"/>
                  <a:gd name="T76" fmla="*/ 1 w 34"/>
                  <a:gd name="T77" fmla="*/ 1 h 36"/>
                  <a:gd name="T78" fmla="*/ 1 w 34"/>
                  <a:gd name="T79" fmla="*/ 1 h 36"/>
                  <a:gd name="T80" fmla="*/ 1 w 34"/>
                  <a:gd name="T81" fmla="*/ 1 h 36"/>
                  <a:gd name="T82" fmla="*/ 1 w 34"/>
                  <a:gd name="T83" fmla="*/ 1 h 36"/>
                  <a:gd name="T84" fmla="*/ 1 w 34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6">
                    <a:moveTo>
                      <a:pt x="34" y="18"/>
                    </a:move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29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3" y="28"/>
                    </a:lnTo>
                    <a:lnTo>
                      <a:pt x="33" y="26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4" y="18"/>
                    </a:moveTo>
                    <a:lnTo>
                      <a:pt x="34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1" y="26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20" y="35"/>
                    </a:lnTo>
                    <a:lnTo>
                      <a:pt x="18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3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4" y="16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7" name="Freeform 2805"/>
              <p:cNvSpPr>
                <a:spLocks noEditPoints="1"/>
              </p:cNvSpPr>
              <p:nvPr/>
            </p:nvSpPr>
            <p:spPr bwMode="auto">
              <a:xfrm>
                <a:off x="1716" y="1683"/>
                <a:ext cx="17" cy="18"/>
              </a:xfrm>
              <a:custGeom>
                <a:avLst/>
                <a:gdLst>
                  <a:gd name="T0" fmla="*/ 1 w 34"/>
                  <a:gd name="T1" fmla="*/ 1 h 35"/>
                  <a:gd name="T2" fmla="*/ 1 w 34"/>
                  <a:gd name="T3" fmla="*/ 1 h 35"/>
                  <a:gd name="T4" fmla="*/ 1 w 34"/>
                  <a:gd name="T5" fmla="*/ 1 h 35"/>
                  <a:gd name="T6" fmla="*/ 1 w 34"/>
                  <a:gd name="T7" fmla="*/ 1 h 35"/>
                  <a:gd name="T8" fmla="*/ 1 w 34"/>
                  <a:gd name="T9" fmla="*/ 1 h 35"/>
                  <a:gd name="T10" fmla="*/ 1 w 34"/>
                  <a:gd name="T11" fmla="*/ 0 h 35"/>
                  <a:gd name="T12" fmla="*/ 1 w 34"/>
                  <a:gd name="T13" fmla="*/ 1 h 35"/>
                  <a:gd name="T14" fmla="*/ 1 w 34"/>
                  <a:gd name="T15" fmla="*/ 1 h 35"/>
                  <a:gd name="T16" fmla="*/ 1 w 34"/>
                  <a:gd name="T17" fmla="*/ 1 h 35"/>
                  <a:gd name="T18" fmla="*/ 1 w 34"/>
                  <a:gd name="T19" fmla="*/ 1 h 35"/>
                  <a:gd name="T20" fmla="*/ 0 w 34"/>
                  <a:gd name="T21" fmla="*/ 1 h 35"/>
                  <a:gd name="T22" fmla="*/ 1 w 34"/>
                  <a:gd name="T23" fmla="*/ 1 h 35"/>
                  <a:gd name="T24" fmla="*/ 1 w 34"/>
                  <a:gd name="T25" fmla="*/ 1 h 35"/>
                  <a:gd name="T26" fmla="*/ 1 w 34"/>
                  <a:gd name="T27" fmla="*/ 1 h 35"/>
                  <a:gd name="T28" fmla="*/ 1 w 34"/>
                  <a:gd name="T29" fmla="*/ 1 h 35"/>
                  <a:gd name="T30" fmla="*/ 1 w 34"/>
                  <a:gd name="T31" fmla="*/ 1 h 35"/>
                  <a:gd name="T32" fmla="*/ 1 w 34"/>
                  <a:gd name="T33" fmla="*/ 1 h 35"/>
                  <a:gd name="T34" fmla="*/ 1 w 34"/>
                  <a:gd name="T35" fmla="*/ 1 h 35"/>
                  <a:gd name="T36" fmla="*/ 1 w 34"/>
                  <a:gd name="T37" fmla="*/ 1 h 35"/>
                  <a:gd name="T38" fmla="*/ 1 w 34"/>
                  <a:gd name="T39" fmla="*/ 1 h 35"/>
                  <a:gd name="T40" fmla="*/ 1 w 34"/>
                  <a:gd name="T41" fmla="*/ 1 h 35"/>
                  <a:gd name="T42" fmla="*/ 1 w 34"/>
                  <a:gd name="T43" fmla="*/ 1 h 35"/>
                  <a:gd name="T44" fmla="*/ 1 w 34"/>
                  <a:gd name="T45" fmla="*/ 1 h 35"/>
                  <a:gd name="T46" fmla="*/ 1 w 34"/>
                  <a:gd name="T47" fmla="*/ 1 h 35"/>
                  <a:gd name="T48" fmla="*/ 1 w 34"/>
                  <a:gd name="T49" fmla="*/ 1 h 35"/>
                  <a:gd name="T50" fmla="*/ 1 w 34"/>
                  <a:gd name="T51" fmla="*/ 1 h 35"/>
                  <a:gd name="T52" fmla="*/ 1 w 34"/>
                  <a:gd name="T53" fmla="*/ 1 h 35"/>
                  <a:gd name="T54" fmla="*/ 1 w 34"/>
                  <a:gd name="T55" fmla="*/ 1 h 35"/>
                  <a:gd name="T56" fmla="*/ 1 w 34"/>
                  <a:gd name="T57" fmla="*/ 1 h 35"/>
                  <a:gd name="T58" fmla="*/ 1 w 34"/>
                  <a:gd name="T59" fmla="*/ 1 h 35"/>
                  <a:gd name="T60" fmla="*/ 1 w 34"/>
                  <a:gd name="T61" fmla="*/ 1 h 35"/>
                  <a:gd name="T62" fmla="*/ 1 w 34"/>
                  <a:gd name="T63" fmla="*/ 1 h 35"/>
                  <a:gd name="T64" fmla="*/ 1 w 34"/>
                  <a:gd name="T65" fmla="*/ 1 h 35"/>
                  <a:gd name="T66" fmla="*/ 1 w 34"/>
                  <a:gd name="T67" fmla="*/ 1 h 35"/>
                  <a:gd name="T68" fmla="*/ 1 w 34"/>
                  <a:gd name="T69" fmla="*/ 1 h 35"/>
                  <a:gd name="T70" fmla="*/ 1 w 34"/>
                  <a:gd name="T71" fmla="*/ 1 h 35"/>
                  <a:gd name="T72" fmla="*/ 1 w 34"/>
                  <a:gd name="T73" fmla="*/ 1 h 35"/>
                  <a:gd name="T74" fmla="*/ 1 w 34"/>
                  <a:gd name="T75" fmla="*/ 1 h 35"/>
                  <a:gd name="T76" fmla="*/ 1 w 34"/>
                  <a:gd name="T77" fmla="*/ 1 h 35"/>
                  <a:gd name="T78" fmla="*/ 1 w 34"/>
                  <a:gd name="T79" fmla="*/ 1 h 35"/>
                  <a:gd name="T80" fmla="*/ 1 w 34"/>
                  <a:gd name="T81" fmla="*/ 1 h 35"/>
                  <a:gd name="T82" fmla="*/ 1 w 34"/>
                  <a:gd name="T83" fmla="*/ 1 h 35"/>
                  <a:gd name="T84" fmla="*/ 1 w 34"/>
                  <a:gd name="T85" fmla="*/ 1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3" y="26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3" y="18"/>
                    </a:move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29" y="28"/>
                    </a:lnTo>
                    <a:lnTo>
                      <a:pt x="28" y="30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3" y="16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8" name="Freeform 2806"/>
              <p:cNvSpPr>
                <a:spLocks noEditPoints="1"/>
              </p:cNvSpPr>
              <p:nvPr/>
            </p:nvSpPr>
            <p:spPr bwMode="auto">
              <a:xfrm>
                <a:off x="1717" y="1684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1 w 32"/>
                  <a:gd name="T17" fmla="*/ 1 h 34"/>
                  <a:gd name="T18" fmla="*/ 0 w 32"/>
                  <a:gd name="T19" fmla="*/ 1 h 34"/>
                  <a:gd name="T20" fmla="*/ 0 w 32"/>
                  <a:gd name="T21" fmla="*/ 1 h 34"/>
                  <a:gd name="T22" fmla="*/ 0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1 w 32"/>
                  <a:gd name="T35" fmla="*/ 1 h 34"/>
                  <a:gd name="T36" fmla="*/ 1 w 32"/>
                  <a:gd name="T37" fmla="*/ 1 h 34"/>
                  <a:gd name="T38" fmla="*/ 1 w 32"/>
                  <a:gd name="T39" fmla="*/ 1 h 34"/>
                  <a:gd name="T40" fmla="*/ 1 w 32"/>
                  <a:gd name="T41" fmla="*/ 1 h 34"/>
                  <a:gd name="T42" fmla="*/ 1 w 32"/>
                  <a:gd name="T43" fmla="*/ 1 h 34"/>
                  <a:gd name="T44" fmla="*/ 1 w 32"/>
                  <a:gd name="T45" fmla="*/ 1 h 34"/>
                  <a:gd name="T46" fmla="*/ 1 w 32"/>
                  <a:gd name="T47" fmla="*/ 1 h 34"/>
                  <a:gd name="T48" fmla="*/ 1 w 32"/>
                  <a:gd name="T49" fmla="*/ 1 h 34"/>
                  <a:gd name="T50" fmla="*/ 1 w 32"/>
                  <a:gd name="T51" fmla="*/ 1 h 34"/>
                  <a:gd name="T52" fmla="*/ 1 w 32"/>
                  <a:gd name="T53" fmla="*/ 1 h 34"/>
                  <a:gd name="T54" fmla="*/ 1 w 32"/>
                  <a:gd name="T55" fmla="*/ 1 h 34"/>
                  <a:gd name="T56" fmla="*/ 1 w 32"/>
                  <a:gd name="T57" fmla="*/ 1 h 34"/>
                  <a:gd name="T58" fmla="*/ 1 w 32"/>
                  <a:gd name="T59" fmla="*/ 1 h 34"/>
                  <a:gd name="T60" fmla="*/ 1 w 32"/>
                  <a:gd name="T61" fmla="*/ 1 h 34"/>
                  <a:gd name="T62" fmla="*/ 1 w 32"/>
                  <a:gd name="T63" fmla="*/ 1 h 34"/>
                  <a:gd name="T64" fmla="*/ 0 w 32"/>
                  <a:gd name="T65" fmla="*/ 1 h 34"/>
                  <a:gd name="T66" fmla="*/ 1 w 32"/>
                  <a:gd name="T67" fmla="*/ 1 h 34"/>
                  <a:gd name="T68" fmla="*/ 1 w 32"/>
                  <a:gd name="T69" fmla="*/ 1 h 34"/>
                  <a:gd name="T70" fmla="*/ 1 w 32"/>
                  <a:gd name="T71" fmla="*/ 1 h 34"/>
                  <a:gd name="T72" fmla="*/ 1 w 32"/>
                  <a:gd name="T73" fmla="*/ 1 h 34"/>
                  <a:gd name="T74" fmla="*/ 1 w 32"/>
                  <a:gd name="T75" fmla="*/ 1 h 34"/>
                  <a:gd name="T76" fmla="*/ 1 w 32"/>
                  <a:gd name="T77" fmla="*/ 1 h 34"/>
                  <a:gd name="T78" fmla="*/ 1 w 32"/>
                  <a:gd name="T79" fmla="*/ 1 h 34"/>
                  <a:gd name="T80" fmla="*/ 1 w 32"/>
                  <a:gd name="T81" fmla="*/ 1 h 34"/>
                  <a:gd name="T82" fmla="*/ 1 w 32"/>
                  <a:gd name="T83" fmla="*/ 1 h 34"/>
                  <a:gd name="T84" fmla="*/ 1 w 32"/>
                  <a:gd name="T85" fmla="*/ 1 h 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" h="34">
                    <a:moveTo>
                      <a:pt x="32" y="17"/>
                    </a:moveTo>
                    <a:lnTo>
                      <a:pt x="32" y="15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2" y="19"/>
                    </a:lnTo>
                    <a:lnTo>
                      <a:pt x="32" y="17"/>
                    </a:lnTo>
                    <a:close/>
                    <a:moveTo>
                      <a:pt x="31" y="17"/>
                    </a:moveTo>
                    <a:lnTo>
                      <a:pt x="31" y="19"/>
                    </a:lnTo>
                    <a:lnTo>
                      <a:pt x="31" y="20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6" y="29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31" y="14"/>
                    </a:lnTo>
                    <a:lnTo>
                      <a:pt x="31" y="15"/>
                    </a:lnTo>
                    <a:lnTo>
                      <a:pt x="31" y="17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19" name="Freeform 2807"/>
              <p:cNvSpPr>
                <a:spLocks noEditPoints="1"/>
              </p:cNvSpPr>
              <p:nvPr/>
            </p:nvSpPr>
            <p:spPr bwMode="auto">
              <a:xfrm>
                <a:off x="1717" y="1684"/>
                <a:ext cx="15" cy="16"/>
              </a:xfrm>
              <a:custGeom>
                <a:avLst/>
                <a:gdLst>
                  <a:gd name="T0" fmla="*/ 0 w 31"/>
                  <a:gd name="T1" fmla="*/ 1 h 32"/>
                  <a:gd name="T2" fmla="*/ 0 w 31"/>
                  <a:gd name="T3" fmla="*/ 1 h 32"/>
                  <a:gd name="T4" fmla="*/ 0 w 31"/>
                  <a:gd name="T5" fmla="*/ 1 h 32"/>
                  <a:gd name="T6" fmla="*/ 0 w 31"/>
                  <a:gd name="T7" fmla="*/ 1 h 32"/>
                  <a:gd name="T8" fmla="*/ 0 w 31"/>
                  <a:gd name="T9" fmla="*/ 0 h 32"/>
                  <a:gd name="T10" fmla="*/ 0 w 31"/>
                  <a:gd name="T11" fmla="*/ 0 h 32"/>
                  <a:gd name="T12" fmla="*/ 0 w 31"/>
                  <a:gd name="T13" fmla="*/ 1 h 32"/>
                  <a:gd name="T14" fmla="*/ 0 w 31"/>
                  <a:gd name="T15" fmla="*/ 1 h 32"/>
                  <a:gd name="T16" fmla="*/ 0 w 31"/>
                  <a:gd name="T17" fmla="*/ 1 h 32"/>
                  <a:gd name="T18" fmla="*/ 0 w 31"/>
                  <a:gd name="T19" fmla="*/ 1 h 32"/>
                  <a:gd name="T20" fmla="*/ 0 w 31"/>
                  <a:gd name="T21" fmla="*/ 1 h 32"/>
                  <a:gd name="T22" fmla="*/ 0 w 31"/>
                  <a:gd name="T23" fmla="*/ 1 h 32"/>
                  <a:gd name="T24" fmla="*/ 0 w 31"/>
                  <a:gd name="T25" fmla="*/ 1 h 32"/>
                  <a:gd name="T26" fmla="*/ 0 w 31"/>
                  <a:gd name="T27" fmla="*/ 1 h 32"/>
                  <a:gd name="T28" fmla="*/ 0 w 31"/>
                  <a:gd name="T29" fmla="*/ 1 h 32"/>
                  <a:gd name="T30" fmla="*/ 0 w 31"/>
                  <a:gd name="T31" fmla="*/ 1 h 32"/>
                  <a:gd name="T32" fmla="*/ 0 w 31"/>
                  <a:gd name="T33" fmla="*/ 1 h 32"/>
                  <a:gd name="T34" fmla="*/ 0 w 31"/>
                  <a:gd name="T35" fmla="*/ 1 h 32"/>
                  <a:gd name="T36" fmla="*/ 0 w 31"/>
                  <a:gd name="T37" fmla="*/ 1 h 32"/>
                  <a:gd name="T38" fmla="*/ 0 w 31"/>
                  <a:gd name="T39" fmla="*/ 1 h 32"/>
                  <a:gd name="T40" fmla="*/ 0 w 31"/>
                  <a:gd name="T41" fmla="*/ 1 h 32"/>
                  <a:gd name="T42" fmla="*/ 0 w 31"/>
                  <a:gd name="T43" fmla="*/ 1 h 32"/>
                  <a:gd name="T44" fmla="*/ 0 w 31"/>
                  <a:gd name="T45" fmla="*/ 1 h 32"/>
                  <a:gd name="T46" fmla="*/ 0 w 31"/>
                  <a:gd name="T47" fmla="*/ 1 h 32"/>
                  <a:gd name="T48" fmla="*/ 0 w 31"/>
                  <a:gd name="T49" fmla="*/ 1 h 32"/>
                  <a:gd name="T50" fmla="*/ 0 w 31"/>
                  <a:gd name="T51" fmla="*/ 1 h 32"/>
                  <a:gd name="T52" fmla="*/ 0 w 31"/>
                  <a:gd name="T53" fmla="*/ 1 h 32"/>
                  <a:gd name="T54" fmla="*/ 0 w 31"/>
                  <a:gd name="T55" fmla="*/ 1 h 32"/>
                  <a:gd name="T56" fmla="*/ 0 w 31"/>
                  <a:gd name="T57" fmla="*/ 1 h 32"/>
                  <a:gd name="T58" fmla="*/ 0 w 31"/>
                  <a:gd name="T59" fmla="*/ 1 h 32"/>
                  <a:gd name="T60" fmla="*/ 0 w 31"/>
                  <a:gd name="T61" fmla="*/ 1 h 32"/>
                  <a:gd name="T62" fmla="*/ 0 w 31"/>
                  <a:gd name="T63" fmla="*/ 1 h 32"/>
                  <a:gd name="T64" fmla="*/ 0 w 31"/>
                  <a:gd name="T65" fmla="*/ 1 h 32"/>
                  <a:gd name="T66" fmla="*/ 0 w 31"/>
                  <a:gd name="T67" fmla="*/ 1 h 32"/>
                  <a:gd name="T68" fmla="*/ 0 w 31"/>
                  <a:gd name="T69" fmla="*/ 1 h 32"/>
                  <a:gd name="T70" fmla="*/ 0 w 31"/>
                  <a:gd name="T71" fmla="*/ 1 h 32"/>
                  <a:gd name="T72" fmla="*/ 0 w 31"/>
                  <a:gd name="T73" fmla="*/ 1 h 32"/>
                  <a:gd name="T74" fmla="*/ 0 w 31"/>
                  <a:gd name="T75" fmla="*/ 1 h 32"/>
                  <a:gd name="T76" fmla="*/ 0 w 31"/>
                  <a:gd name="T77" fmla="*/ 1 h 32"/>
                  <a:gd name="T78" fmla="*/ 0 w 31"/>
                  <a:gd name="T79" fmla="*/ 1 h 32"/>
                  <a:gd name="T80" fmla="*/ 0 w 31"/>
                  <a:gd name="T81" fmla="*/ 1 h 32"/>
                  <a:gd name="T82" fmla="*/ 0 w 31"/>
                  <a:gd name="T83" fmla="*/ 1 h 32"/>
                  <a:gd name="T84" fmla="*/ 0 w 31"/>
                  <a:gd name="T85" fmla="*/ 1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32"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2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6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1" y="17"/>
                    </a:lnTo>
                    <a:close/>
                    <a:moveTo>
                      <a:pt x="29" y="17"/>
                    </a:moveTo>
                    <a:lnTo>
                      <a:pt x="29" y="19"/>
                    </a:lnTo>
                    <a:lnTo>
                      <a:pt x="29" y="20"/>
                    </a:lnTo>
                    <a:lnTo>
                      <a:pt x="29" y="22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0" name="Freeform 2808"/>
              <p:cNvSpPr>
                <a:spLocks noEditPoints="1"/>
              </p:cNvSpPr>
              <p:nvPr/>
            </p:nvSpPr>
            <p:spPr bwMode="auto">
              <a:xfrm>
                <a:off x="1717" y="1685"/>
                <a:ext cx="15" cy="15"/>
              </a:xfrm>
              <a:custGeom>
                <a:avLst/>
                <a:gdLst>
                  <a:gd name="T0" fmla="*/ 0 w 31"/>
                  <a:gd name="T1" fmla="*/ 1 h 30"/>
                  <a:gd name="T2" fmla="*/ 0 w 31"/>
                  <a:gd name="T3" fmla="*/ 1 h 30"/>
                  <a:gd name="T4" fmla="*/ 0 w 31"/>
                  <a:gd name="T5" fmla="*/ 1 h 30"/>
                  <a:gd name="T6" fmla="*/ 0 w 31"/>
                  <a:gd name="T7" fmla="*/ 1 h 30"/>
                  <a:gd name="T8" fmla="*/ 0 w 31"/>
                  <a:gd name="T9" fmla="*/ 0 h 30"/>
                  <a:gd name="T10" fmla="*/ 0 w 31"/>
                  <a:gd name="T11" fmla="*/ 0 h 30"/>
                  <a:gd name="T12" fmla="*/ 0 w 31"/>
                  <a:gd name="T13" fmla="*/ 0 h 30"/>
                  <a:gd name="T14" fmla="*/ 0 w 31"/>
                  <a:gd name="T15" fmla="*/ 1 h 30"/>
                  <a:gd name="T16" fmla="*/ 0 w 31"/>
                  <a:gd name="T17" fmla="*/ 1 h 30"/>
                  <a:gd name="T18" fmla="*/ 0 w 31"/>
                  <a:gd name="T19" fmla="*/ 1 h 30"/>
                  <a:gd name="T20" fmla="*/ 0 w 31"/>
                  <a:gd name="T21" fmla="*/ 1 h 30"/>
                  <a:gd name="T22" fmla="*/ 0 w 31"/>
                  <a:gd name="T23" fmla="*/ 1 h 30"/>
                  <a:gd name="T24" fmla="*/ 0 w 31"/>
                  <a:gd name="T25" fmla="*/ 1 h 30"/>
                  <a:gd name="T26" fmla="*/ 0 w 31"/>
                  <a:gd name="T27" fmla="*/ 1 h 30"/>
                  <a:gd name="T28" fmla="*/ 0 w 31"/>
                  <a:gd name="T29" fmla="*/ 1 h 30"/>
                  <a:gd name="T30" fmla="*/ 0 w 31"/>
                  <a:gd name="T31" fmla="*/ 1 h 30"/>
                  <a:gd name="T32" fmla="*/ 0 w 31"/>
                  <a:gd name="T33" fmla="*/ 1 h 30"/>
                  <a:gd name="T34" fmla="*/ 0 w 31"/>
                  <a:gd name="T35" fmla="*/ 1 h 30"/>
                  <a:gd name="T36" fmla="*/ 0 w 31"/>
                  <a:gd name="T37" fmla="*/ 1 h 30"/>
                  <a:gd name="T38" fmla="*/ 0 w 31"/>
                  <a:gd name="T39" fmla="*/ 1 h 30"/>
                  <a:gd name="T40" fmla="*/ 0 w 31"/>
                  <a:gd name="T41" fmla="*/ 1 h 30"/>
                  <a:gd name="T42" fmla="*/ 0 w 31"/>
                  <a:gd name="T43" fmla="*/ 1 h 30"/>
                  <a:gd name="T44" fmla="*/ 0 w 31"/>
                  <a:gd name="T45" fmla="*/ 1 h 30"/>
                  <a:gd name="T46" fmla="*/ 0 w 31"/>
                  <a:gd name="T47" fmla="*/ 1 h 30"/>
                  <a:gd name="T48" fmla="*/ 0 w 31"/>
                  <a:gd name="T49" fmla="*/ 1 h 30"/>
                  <a:gd name="T50" fmla="*/ 0 w 31"/>
                  <a:gd name="T51" fmla="*/ 1 h 30"/>
                  <a:gd name="T52" fmla="*/ 0 w 31"/>
                  <a:gd name="T53" fmla="*/ 1 h 30"/>
                  <a:gd name="T54" fmla="*/ 0 w 31"/>
                  <a:gd name="T55" fmla="*/ 1 h 30"/>
                  <a:gd name="T56" fmla="*/ 0 w 31"/>
                  <a:gd name="T57" fmla="*/ 1 h 30"/>
                  <a:gd name="T58" fmla="*/ 0 w 31"/>
                  <a:gd name="T59" fmla="*/ 1 h 30"/>
                  <a:gd name="T60" fmla="*/ 0 w 31"/>
                  <a:gd name="T61" fmla="*/ 1 h 30"/>
                  <a:gd name="T62" fmla="*/ 0 w 31"/>
                  <a:gd name="T63" fmla="*/ 1 h 30"/>
                  <a:gd name="T64" fmla="*/ 0 w 31"/>
                  <a:gd name="T65" fmla="*/ 1 h 30"/>
                  <a:gd name="T66" fmla="*/ 0 w 31"/>
                  <a:gd name="T67" fmla="*/ 1 h 30"/>
                  <a:gd name="T68" fmla="*/ 0 w 31"/>
                  <a:gd name="T69" fmla="*/ 1 h 30"/>
                  <a:gd name="T70" fmla="*/ 0 w 31"/>
                  <a:gd name="T71" fmla="*/ 1 h 30"/>
                  <a:gd name="T72" fmla="*/ 0 w 31"/>
                  <a:gd name="T73" fmla="*/ 1 h 30"/>
                  <a:gd name="T74" fmla="*/ 0 w 31"/>
                  <a:gd name="T75" fmla="*/ 0 h 30"/>
                  <a:gd name="T76" fmla="*/ 0 w 31"/>
                  <a:gd name="T77" fmla="*/ 1 h 30"/>
                  <a:gd name="T78" fmla="*/ 0 w 31"/>
                  <a:gd name="T79" fmla="*/ 1 h 30"/>
                  <a:gd name="T80" fmla="*/ 0 w 31"/>
                  <a:gd name="T81" fmla="*/ 1 h 30"/>
                  <a:gd name="T82" fmla="*/ 0 w 31"/>
                  <a:gd name="T83" fmla="*/ 1 h 30"/>
                  <a:gd name="T84" fmla="*/ 0 w 31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3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1" y="18"/>
                    </a:ln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29" y="15"/>
                    </a:moveTo>
                    <a:lnTo>
                      <a:pt x="29" y="17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6" y="25"/>
                    </a:lnTo>
                    <a:lnTo>
                      <a:pt x="24" y="25"/>
                    </a:lnTo>
                    <a:lnTo>
                      <a:pt x="23" y="27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1" name="Freeform 2809"/>
              <p:cNvSpPr>
                <a:spLocks noEditPoints="1"/>
              </p:cNvSpPr>
              <p:nvPr/>
            </p:nvSpPr>
            <p:spPr bwMode="auto">
              <a:xfrm>
                <a:off x="1718" y="1685"/>
                <a:ext cx="14" cy="15"/>
              </a:xfrm>
              <a:custGeom>
                <a:avLst/>
                <a:gdLst>
                  <a:gd name="T0" fmla="*/ 1 w 27"/>
                  <a:gd name="T1" fmla="*/ 1 h 30"/>
                  <a:gd name="T2" fmla="*/ 1 w 27"/>
                  <a:gd name="T3" fmla="*/ 1 h 30"/>
                  <a:gd name="T4" fmla="*/ 1 w 27"/>
                  <a:gd name="T5" fmla="*/ 1 h 30"/>
                  <a:gd name="T6" fmla="*/ 1 w 27"/>
                  <a:gd name="T7" fmla="*/ 1 h 30"/>
                  <a:gd name="T8" fmla="*/ 1 w 27"/>
                  <a:gd name="T9" fmla="*/ 0 h 30"/>
                  <a:gd name="T10" fmla="*/ 1 w 27"/>
                  <a:gd name="T11" fmla="*/ 0 h 30"/>
                  <a:gd name="T12" fmla="*/ 1 w 27"/>
                  <a:gd name="T13" fmla="*/ 1 h 30"/>
                  <a:gd name="T14" fmla="*/ 1 w 27"/>
                  <a:gd name="T15" fmla="*/ 1 h 30"/>
                  <a:gd name="T16" fmla="*/ 1 w 27"/>
                  <a:gd name="T17" fmla="*/ 1 h 30"/>
                  <a:gd name="T18" fmla="*/ 0 w 27"/>
                  <a:gd name="T19" fmla="*/ 1 h 30"/>
                  <a:gd name="T20" fmla="*/ 0 w 27"/>
                  <a:gd name="T21" fmla="*/ 1 h 30"/>
                  <a:gd name="T22" fmla="*/ 0 w 27"/>
                  <a:gd name="T23" fmla="*/ 1 h 30"/>
                  <a:gd name="T24" fmla="*/ 1 w 27"/>
                  <a:gd name="T25" fmla="*/ 1 h 30"/>
                  <a:gd name="T26" fmla="*/ 1 w 27"/>
                  <a:gd name="T27" fmla="*/ 1 h 30"/>
                  <a:gd name="T28" fmla="*/ 1 w 27"/>
                  <a:gd name="T29" fmla="*/ 1 h 30"/>
                  <a:gd name="T30" fmla="*/ 1 w 27"/>
                  <a:gd name="T31" fmla="*/ 1 h 30"/>
                  <a:gd name="T32" fmla="*/ 1 w 27"/>
                  <a:gd name="T33" fmla="*/ 1 h 30"/>
                  <a:gd name="T34" fmla="*/ 1 w 27"/>
                  <a:gd name="T35" fmla="*/ 1 h 30"/>
                  <a:gd name="T36" fmla="*/ 1 w 27"/>
                  <a:gd name="T37" fmla="*/ 1 h 30"/>
                  <a:gd name="T38" fmla="*/ 1 w 27"/>
                  <a:gd name="T39" fmla="*/ 1 h 30"/>
                  <a:gd name="T40" fmla="*/ 1 w 27"/>
                  <a:gd name="T41" fmla="*/ 1 h 30"/>
                  <a:gd name="T42" fmla="*/ 1 w 27"/>
                  <a:gd name="T43" fmla="*/ 1 h 30"/>
                  <a:gd name="T44" fmla="*/ 1 w 27"/>
                  <a:gd name="T45" fmla="*/ 1 h 30"/>
                  <a:gd name="T46" fmla="*/ 1 w 27"/>
                  <a:gd name="T47" fmla="*/ 1 h 30"/>
                  <a:gd name="T48" fmla="*/ 1 w 27"/>
                  <a:gd name="T49" fmla="*/ 1 h 30"/>
                  <a:gd name="T50" fmla="*/ 1 w 27"/>
                  <a:gd name="T51" fmla="*/ 1 h 30"/>
                  <a:gd name="T52" fmla="*/ 1 w 27"/>
                  <a:gd name="T53" fmla="*/ 1 h 30"/>
                  <a:gd name="T54" fmla="*/ 1 w 27"/>
                  <a:gd name="T55" fmla="*/ 1 h 30"/>
                  <a:gd name="T56" fmla="*/ 1 w 27"/>
                  <a:gd name="T57" fmla="*/ 1 h 30"/>
                  <a:gd name="T58" fmla="*/ 1 w 27"/>
                  <a:gd name="T59" fmla="*/ 1 h 30"/>
                  <a:gd name="T60" fmla="*/ 1 w 27"/>
                  <a:gd name="T61" fmla="*/ 1 h 30"/>
                  <a:gd name="T62" fmla="*/ 1 w 27"/>
                  <a:gd name="T63" fmla="*/ 1 h 30"/>
                  <a:gd name="T64" fmla="*/ 1 w 27"/>
                  <a:gd name="T65" fmla="*/ 1 h 30"/>
                  <a:gd name="T66" fmla="*/ 1 w 27"/>
                  <a:gd name="T67" fmla="*/ 1 h 30"/>
                  <a:gd name="T68" fmla="*/ 1 w 27"/>
                  <a:gd name="T69" fmla="*/ 1 h 30"/>
                  <a:gd name="T70" fmla="*/ 1 w 27"/>
                  <a:gd name="T71" fmla="*/ 1 h 30"/>
                  <a:gd name="T72" fmla="*/ 1 w 27"/>
                  <a:gd name="T73" fmla="*/ 1 h 30"/>
                  <a:gd name="T74" fmla="*/ 1 w 27"/>
                  <a:gd name="T75" fmla="*/ 1 h 30"/>
                  <a:gd name="T76" fmla="*/ 1 w 27"/>
                  <a:gd name="T77" fmla="*/ 1 h 30"/>
                  <a:gd name="T78" fmla="*/ 1 w 27"/>
                  <a:gd name="T79" fmla="*/ 1 h 30"/>
                  <a:gd name="T80" fmla="*/ 1 w 27"/>
                  <a:gd name="T81" fmla="*/ 1 h 30"/>
                  <a:gd name="T82" fmla="*/ 1 w 27"/>
                  <a:gd name="T83" fmla="*/ 1 h 30"/>
                  <a:gd name="T84" fmla="*/ 1 w 27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30">
                    <a:moveTo>
                      <a:pt x="27" y="15"/>
                    </a:moveTo>
                    <a:lnTo>
                      <a:pt x="27" y="13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3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2" y="27"/>
                    </a:lnTo>
                    <a:lnTo>
                      <a:pt x="24" y="25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5" y="17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1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7" y="13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2" name="Freeform 2810"/>
              <p:cNvSpPr>
                <a:spLocks noEditPoints="1"/>
              </p:cNvSpPr>
              <p:nvPr/>
            </p:nvSpPr>
            <p:spPr bwMode="auto">
              <a:xfrm>
                <a:off x="1718" y="1685"/>
                <a:ext cx="14" cy="14"/>
              </a:xfrm>
              <a:custGeom>
                <a:avLst/>
                <a:gdLst>
                  <a:gd name="T0" fmla="*/ 1 w 27"/>
                  <a:gd name="T1" fmla="*/ 1 h 28"/>
                  <a:gd name="T2" fmla="*/ 1 w 27"/>
                  <a:gd name="T3" fmla="*/ 1 h 28"/>
                  <a:gd name="T4" fmla="*/ 1 w 27"/>
                  <a:gd name="T5" fmla="*/ 1 h 28"/>
                  <a:gd name="T6" fmla="*/ 1 w 27"/>
                  <a:gd name="T7" fmla="*/ 1 h 28"/>
                  <a:gd name="T8" fmla="*/ 1 w 27"/>
                  <a:gd name="T9" fmla="*/ 1 h 28"/>
                  <a:gd name="T10" fmla="*/ 1 w 27"/>
                  <a:gd name="T11" fmla="*/ 0 h 28"/>
                  <a:gd name="T12" fmla="*/ 1 w 27"/>
                  <a:gd name="T13" fmla="*/ 1 h 28"/>
                  <a:gd name="T14" fmla="*/ 1 w 27"/>
                  <a:gd name="T15" fmla="*/ 1 h 28"/>
                  <a:gd name="T16" fmla="*/ 1 w 27"/>
                  <a:gd name="T17" fmla="*/ 1 h 28"/>
                  <a:gd name="T18" fmla="*/ 1 w 27"/>
                  <a:gd name="T19" fmla="*/ 1 h 28"/>
                  <a:gd name="T20" fmla="*/ 0 w 27"/>
                  <a:gd name="T21" fmla="*/ 1 h 28"/>
                  <a:gd name="T22" fmla="*/ 1 w 27"/>
                  <a:gd name="T23" fmla="*/ 1 h 28"/>
                  <a:gd name="T24" fmla="*/ 1 w 27"/>
                  <a:gd name="T25" fmla="*/ 1 h 28"/>
                  <a:gd name="T26" fmla="*/ 1 w 27"/>
                  <a:gd name="T27" fmla="*/ 1 h 28"/>
                  <a:gd name="T28" fmla="*/ 1 w 27"/>
                  <a:gd name="T29" fmla="*/ 1 h 28"/>
                  <a:gd name="T30" fmla="*/ 1 w 27"/>
                  <a:gd name="T31" fmla="*/ 1 h 28"/>
                  <a:gd name="T32" fmla="*/ 1 w 27"/>
                  <a:gd name="T33" fmla="*/ 1 h 28"/>
                  <a:gd name="T34" fmla="*/ 1 w 27"/>
                  <a:gd name="T35" fmla="*/ 1 h 28"/>
                  <a:gd name="T36" fmla="*/ 1 w 27"/>
                  <a:gd name="T37" fmla="*/ 1 h 28"/>
                  <a:gd name="T38" fmla="*/ 1 w 27"/>
                  <a:gd name="T39" fmla="*/ 1 h 28"/>
                  <a:gd name="T40" fmla="*/ 1 w 27"/>
                  <a:gd name="T41" fmla="*/ 1 h 28"/>
                  <a:gd name="T42" fmla="*/ 1 w 27"/>
                  <a:gd name="T43" fmla="*/ 1 h 28"/>
                  <a:gd name="T44" fmla="*/ 1 w 27"/>
                  <a:gd name="T45" fmla="*/ 1 h 28"/>
                  <a:gd name="T46" fmla="*/ 1 w 27"/>
                  <a:gd name="T47" fmla="*/ 1 h 28"/>
                  <a:gd name="T48" fmla="*/ 1 w 27"/>
                  <a:gd name="T49" fmla="*/ 1 h 28"/>
                  <a:gd name="T50" fmla="*/ 1 w 27"/>
                  <a:gd name="T51" fmla="*/ 1 h 28"/>
                  <a:gd name="T52" fmla="*/ 1 w 27"/>
                  <a:gd name="T53" fmla="*/ 1 h 28"/>
                  <a:gd name="T54" fmla="*/ 1 w 27"/>
                  <a:gd name="T55" fmla="*/ 1 h 28"/>
                  <a:gd name="T56" fmla="*/ 1 w 27"/>
                  <a:gd name="T57" fmla="*/ 1 h 28"/>
                  <a:gd name="T58" fmla="*/ 1 w 27"/>
                  <a:gd name="T59" fmla="*/ 1 h 28"/>
                  <a:gd name="T60" fmla="*/ 1 w 27"/>
                  <a:gd name="T61" fmla="*/ 1 h 28"/>
                  <a:gd name="T62" fmla="*/ 1 w 27"/>
                  <a:gd name="T63" fmla="*/ 1 h 28"/>
                  <a:gd name="T64" fmla="*/ 1 w 27"/>
                  <a:gd name="T65" fmla="*/ 1 h 28"/>
                  <a:gd name="T66" fmla="*/ 1 w 27"/>
                  <a:gd name="T67" fmla="*/ 1 h 28"/>
                  <a:gd name="T68" fmla="*/ 1 w 27"/>
                  <a:gd name="T69" fmla="*/ 1 h 28"/>
                  <a:gd name="T70" fmla="*/ 1 w 27"/>
                  <a:gd name="T71" fmla="*/ 1 h 28"/>
                  <a:gd name="T72" fmla="*/ 1 w 27"/>
                  <a:gd name="T73" fmla="*/ 1 h 28"/>
                  <a:gd name="T74" fmla="*/ 1 w 27"/>
                  <a:gd name="T75" fmla="*/ 1 h 28"/>
                  <a:gd name="T76" fmla="*/ 1 w 27"/>
                  <a:gd name="T77" fmla="*/ 1 h 28"/>
                  <a:gd name="T78" fmla="*/ 1 w 27"/>
                  <a:gd name="T79" fmla="*/ 1 h 28"/>
                  <a:gd name="T80" fmla="*/ 1 w 27"/>
                  <a:gd name="T81" fmla="*/ 1 h 28"/>
                  <a:gd name="T82" fmla="*/ 1 w 27"/>
                  <a:gd name="T83" fmla="*/ 1 h 28"/>
                  <a:gd name="T84" fmla="*/ 1 w 27"/>
                  <a:gd name="T85" fmla="*/ 1 h 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28">
                    <a:moveTo>
                      <a:pt x="27" y="15"/>
                    </a:moveTo>
                    <a:lnTo>
                      <a:pt x="27" y="13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5" y="15"/>
                    </a:moveTo>
                    <a:lnTo>
                      <a:pt x="25" y="17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1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5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3" name="Freeform 2811"/>
              <p:cNvSpPr>
                <a:spLocks noEditPoints="1"/>
              </p:cNvSpPr>
              <p:nvPr/>
            </p:nvSpPr>
            <p:spPr bwMode="auto">
              <a:xfrm>
                <a:off x="1719" y="1686"/>
                <a:ext cx="13" cy="13"/>
              </a:xfrm>
              <a:custGeom>
                <a:avLst/>
                <a:gdLst>
                  <a:gd name="T0" fmla="*/ 1 w 26"/>
                  <a:gd name="T1" fmla="*/ 1 h 26"/>
                  <a:gd name="T2" fmla="*/ 1 w 26"/>
                  <a:gd name="T3" fmla="*/ 1 h 26"/>
                  <a:gd name="T4" fmla="*/ 1 w 26"/>
                  <a:gd name="T5" fmla="*/ 1 h 26"/>
                  <a:gd name="T6" fmla="*/ 1 w 26"/>
                  <a:gd name="T7" fmla="*/ 1 h 26"/>
                  <a:gd name="T8" fmla="*/ 1 w 26"/>
                  <a:gd name="T9" fmla="*/ 0 h 26"/>
                  <a:gd name="T10" fmla="*/ 1 w 26"/>
                  <a:gd name="T11" fmla="*/ 0 h 26"/>
                  <a:gd name="T12" fmla="*/ 1 w 26"/>
                  <a:gd name="T13" fmla="*/ 0 h 26"/>
                  <a:gd name="T14" fmla="*/ 1 w 26"/>
                  <a:gd name="T15" fmla="*/ 1 h 26"/>
                  <a:gd name="T16" fmla="*/ 1 w 26"/>
                  <a:gd name="T17" fmla="*/ 1 h 26"/>
                  <a:gd name="T18" fmla="*/ 0 w 26"/>
                  <a:gd name="T19" fmla="*/ 1 h 26"/>
                  <a:gd name="T20" fmla="*/ 0 w 26"/>
                  <a:gd name="T21" fmla="*/ 1 h 26"/>
                  <a:gd name="T22" fmla="*/ 0 w 26"/>
                  <a:gd name="T23" fmla="*/ 1 h 26"/>
                  <a:gd name="T24" fmla="*/ 1 w 26"/>
                  <a:gd name="T25" fmla="*/ 1 h 26"/>
                  <a:gd name="T26" fmla="*/ 1 w 26"/>
                  <a:gd name="T27" fmla="*/ 1 h 26"/>
                  <a:gd name="T28" fmla="*/ 1 w 26"/>
                  <a:gd name="T29" fmla="*/ 1 h 26"/>
                  <a:gd name="T30" fmla="*/ 1 w 26"/>
                  <a:gd name="T31" fmla="*/ 1 h 26"/>
                  <a:gd name="T32" fmla="*/ 1 w 26"/>
                  <a:gd name="T33" fmla="*/ 1 h 26"/>
                  <a:gd name="T34" fmla="*/ 1 w 26"/>
                  <a:gd name="T35" fmla="*/ 1 h 26"/>
                  <a:gd name="T36" fmla="*/ 1 w 26"/>
                  <a:gd name="T37" fmla="*/ 1 h 26"/>
                  <a:gd name="T38" fmla="*/ 1 w 26"/>
                  <a:gd name="T39" fmla="*/ 1 h 26"/>
                  <a:gd name="T40" fmla="*/ 1 w 26"/>
                  <a:gd name="T41" fmla="*/ 1 h 26"/>
                  <a:gd name="T42" fmla="*/ 1 w 26"/>
                  <a:gd name="T43" fmla="*/ 1 h 26"/>
                  <a:gd name="T44" fmla="*/ 1 w 26"/>
                  <a:gd name="T45" fmla="*/ 1 h 26"/>
                  <a:gd name="T46" fmla="*/ 1 w 26"/>
                  <a:gd name="T47" fmla="*/ 1 h 26"/>
                  <a:gd name="T48" fmla="*/ 1 w 26"/>
                  <a:gd name="T49" fmla="*/ 1 h 26"/>
                  <a:gd name="T50" fmla="*/ 1 w 26"/>
                  <a:gd name="T51" fmla="*/ 1 h 26"/>
                  <a:gd name="T52" fmla="*/ 1 w 26"/>
                  <a:gd name="T53" fmla="*/ 1 h 26"/>
                  <a:gd name="T54" fmla="*/ 1 w 26"/>
                  <a:gd name="T55" fmla="*/ 1 h 26"/>
                  <a:gd name="T56" fmla="*/ 1 w 26"/>
                  <a:gd name="T57" fmla="*/ 1 h 26"/>
                  <a:gd name="T58" fmla="*/ 1 w 26"/>
                  <a:gd name="T59" fmla="*/ 1 h 26"/>
                  <a:gd name="T60" fmla="*/ 1 w 26"/>
                  <a:gd name="T61" fmla="*/ 1 h 26"/>
                  <a:gd name="T62" fmla="*/ 1 w 26"/>
                  <a:gd name="T63" fmla="*/ 1 h 26"/>
                  <a:gd name="T64" fmla="*/ 1 w 26"/>
                  <a:gd name="T65" fmla="*/ 1 h 26"/>
                  <a:gd name="T66" fmla="*/ 1 w 26"/>
                  <a:gd name="T67" fmla="*/ 1 h 26"/>
                  <a:gd name="T68" fmla="*/ 1 w 26"/>
                  <a:gd name="T69" fmla="*/ 1 h 26"/>
                  <a:gd name="T70" fmla="*/ 1 w 26"/>
                  <a:gd name="T71" fmla="*/ 1 h 26"/>
                  <a:gd name="T72" fmla="*/ 1 w 26"/>
                  <a:gd name="T73" fmla="*/ 1 h 26"/>
                  <a:gd name="T74" fmla="*/ 1 w 26"/>
                  <a:gd name="T75" fmla="*/ 1 h 26"/>
                  <a:gd name="T76" fmla="*/ 1 w 26"/>
                  <a:gd name="T77" fmla="*/ 1 h 26"/>
                  <a:gd name="T78" fmla="*/ 1 w 26"/>
                  <a:gd name="T79" fmla="*/ 1 h 26"/>
                  <a:gd name="T80" fmla="*/ 1 w 26"/>
                  <a:gd name="T81" fmla="*/ 1 h 26"/>
                  <a:gd name="T82" fmla="*/ 1 w 26"/>
                  <a:gd name="T83" fmla="*/ 1 h 26"/>
                  <a:gd name="T84" fmla="*/ 1 w 26"/>
                  <a:gd name="T85" fmla="*/ 1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6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6" y="15"/>
                    </a:lnTo>
                    <a:lnTo>
                      <a:pt x="26" y="13"/>
                    </a:lnTo>
                    <a:close/>
                    <a:moveTo>
                      <a:pt x="24" y="13"/>
                    </a:moveTo>
                    <a:lnTo>
                      <a:pt x="24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2F2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4" name="Freeform 2812"/>
              <p:cNvSpPr>
                <a:spLocks noEditPoints="1"/>
              </p:cNvSpPr>
              <p:nvPr/>
            </p:nvSpPr>
            <p:spPr bwMode="auto">
              <a:xfrm>
                <a:off x="1719" y="1686"/>
                <a:ext cx="12" cy="12"/>
              </a:xfrm>
              <a:custGeom>
                <a:avLst/>
                <a:gdLst>
                  <a:gd name="T0" fmla="*/ 1 w 24"/>
                  <a:gd name="T1" fmla="*/ 0 h 25"/>
                  <a:gd name="T2" fmla="*/ 1 w 24"/>
                  <a:gd name="T3" fmla="*/ 0 h 25"/>
                  <a:gd name="T4" fmla="*/ 1 w 24"/>
                  <a:gd name="T5" fmla="*/ 0 h 25"/>
                  <a:gd name="T6" fmla="*/ 1 w 24"/>
                  <a:gd name="T7" fmla="*/ 0 h 25"/>
                  <a:gd name="T8" fmla="*/ 1 w 24"/>
                  <a:gd name="T9" fmla="*/ 0 h 25"/>
                  <a:gd name="T10" fmla="*/ 1 w 24"/>
                  <a:gd name="T11" fmla="*/ 0 h 25"/>
                  <a:gd name="T12" fmla="*/ 1 w 24"/>
                  <a:gd name="T13" fmla="*/ 0 h 25"/>
                  <a:gd name="T14" fmla="*/ 1 w 24"/>
                  <a:gd name="T15" fmla="*/ 0 h 25"/>
                  <a:gd name="T16" fmla="*/ 1 w 24"/>
                  <a:gd name="T17" fmla="*/ 0 h 25"/>
                  <a:gd name="T18" fmla="*/ 0 w 24"/>
                  <a:gd name="T19" fmla="*/ 0 h 25"/>
                  <a:gd name="T20" fmla="*/ 0 w 24"/>
                  <a:gd name="T21" fmla="*/ 0 h 25"/>
                  <a:gd name="T22" fmla="*/ 0 w 24"/>
                  <a:gd name="T23" fmla="*/ 0 h 25"/>
                  <a:gd name="T24" fmla="*/ 1 w 24"/>
                  <a:gd name="T25" fmla="*/ 0 h 25"/>
                  <a:gd name="T26" fmla="*/ 1 w 24"/>
                  <a:gd name="T27" fmla="*/ 0 h 25"/>
                  <a:gd name="T28" fmla="*/ 1 w 24"/>
                  <a:gd name="T29" fmla="*/ 0 h 25"/>
                  <a:gd name="T30" fmla="*/ 1 w 24"/>
                  <a:gd name="T31" fmla="*/ 0 h 25"/>
                  <a:gd name="T32" fmla="*/ 1 w 24"/>
                  <a:gd name="T33" fmla="*/ 0 h 25"/>
                  <a:gd name="T34" fmla="*/ 1 w 24"/>
                  <a:gd name="T35" fmla="*/ 0 h 25"/>
                  <a:gd name="T36" fmla="*/ 1 w 24"/>
                  <a:gd name="T37" fmla="*/ 0 h 25"/>
                  <a:gd name="T38" fmla="*/ 1 w 24"/>
                  <a:gd name="T39" fmla="*/ 0 h 25"/>
                  <a:gd name="T40" fmla="*/ 1 w 24"/>
                  <a:gd name="T41" fmla="*/ 0 h 25"/>
                  <a:gd name="T42" fmla="*/ 1 w 24"/>
                  <a:gd name="T43" fmla="*/ 0 h 25"/>
                  <a:gd name="T44" fmla="*/ 1 w 24"/>
                  <a:gd name="T45" fmla="*/ 0 h 25"/>
                  <a:gd name="T46" fmla="*/ 1 w 24"/>
                  <a:gd name="T47" fmla="*/ 0 h 25"/>
                  <a:gd name="T48" fmla="*/ 1 w 24"/>
                  <a:gd name="T49" fmla="*/ 0 h 25"/>
                  <a:gd name="T50" fmla="*/ 1 w 24"/>
                  <a:gd name="T51" fmla="*/ 0 h 25"/>
                  <a:gd name="T52" fmla="*/ 1 w 24"/>
                  <a:gd name="T53" fmla="*/ 0 h 25"/>
                  <a:gd name="T54" fmla="*/ 1 w 24"/>
                  <a:gd name="T55" fmla="*/ 0 h 25"/>
                  <a:gd name="T56" fmla="*/ 1 w 24"/>
                  <a:gd name="T57" fmla="*/ 0 h 25"/>
                  <a:gd name="T58" fmla="*/ 1 w 24"/>
                  <a:gd name="T59" fmla="*/ 0 h 25"/>
                  <a:gd name="T60" fmla="*/ 1 w 24"/>
                  <a:gd name="T61" fmla="*/ 0 h 25"/>
                  <a:gd name="T62" fmla="*/ 1 w 24"/>
                  <a:gd name="T63" fmla="*/ 0 h 25"/>
                  <a:gd name="T64" fmla="*/ 1 w 24"/>
                  <a:gd name="T65" fmla="*/ 0 h 25"/>
                  <a:gd name="T66" fmla="*/ 1 w 24"/>
                  <a:gd name="T67" fmla="*/ 0 h 25"/>
                  <a:gd name="T68" fmla="*/ 1 w 24"/>
                  <a:gd name="T69" fmla="*/ 0 h 25"/>
                  <a:gd name="T70" fmla="*/ 1 w 24"/>
                  <a:gd name="T71" fmla="*/ 0 h 25"/>
                  <a:gd name="T72" fmla="*/ 1 w 24"/>
                  <a:gd name="T73" fmla="*/ 0 h 25"/>
                  <a:gd name="T74" fmla="*/ 1 w 24"/>
                  <a:gd name="T75" fmla="*/ 0 h 25"/>
                  <a:gd name="T76" fmla="*/ 1 w 24"/>
                  <a:gd name="T77" fmla="*/ 0 h 25"/>
                  <a:gd name="T78" fmla="*/ 1 w 24"/>
                  <a:gd name="T79" fmla="*/ 0 h 25"/>
                  <a:gd name="T80" fmla="*/ 1 w 24"/>
                  <a:gd name="T81" fmla="*/ 0 h 25"/>
                  <a:gd name="T82" fmla="*/ 1 w 24"/>
                  <a:gd name="T83" fmla="*/ 0 h 25"/>
                  <a:gd name="T84" fmla="*/ 1 w 24"/>
                  <a:gd name="T85" fmla="*/ 0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5">
                    <a:moveTo>
                      <a:pt x="24" y="13"/>
                    </a:moveTo>
                    <a:lnTo>
                      <a:pt x="24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3"/>
                    </a:lnTo>
                    <a:close/>
                    <a:moveTo>
                      <a:pt x="23" y="13"/>
                    </a:moveTo>
                    <a:lnTo>
                      <a:pt x="23" y="15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3B3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5" name="Freeform 2813"/>
              <p:cNvSpPr>
                <a:spLocks noEditPoints="1"/>
              </p:cNvSpPr>
              <p:nvPr/>
            </p:nvSpPr>
            <p:spPr bwMode="auto">
              <a:xfrm>
                <a:off x="1719" y="1687"/>
                <a:ext cx="12" cy="11"/>
              </a:xfrm>
              <a:custGeom>
                <a:avLst/>
                <a:gdLst>
                  <a:gd name="T0" fmla="*/ 1 w 24"/>
                  <a:gd name="T1" fmla="*/ 0 h 24"/>
                  <a:gd name="T2" fmla="*/ 1 w 24"/>
                  <a:gd name="T3" fmla="*/ 0 h 24"/>
                  <a:gd name="T4" fmla="*/ 1 w 24"/>
                  <a:gd name="T5" fmla="*/ 0 h 24"/>
                  <a:gd name="T6" fmla="*/ 1 w 24"/>
                  <a:gd name="T7" fmla="*/ 0 h 24"/>
                  <a:gd name="T8" fmla="*/ 1 w 24"/>
                  <a:gd name="T9" fmla="*/ 0 h 24"/>
                  <a:gd name="T10" fmla="*/ 1 w 24"/>
                  <a:gd name="T11" fmla="*/ 0 h 24"/>
                  <a:gd name="T12" fmla="*/ 1 w 24"/>
                  <a:gd name="T13" fmla="*/ 0 h 24"/>
                  <a:gd name="T14" fmla="*/ 1 w 24"/>
                  <a:gd name="T15" fmla="*/ 0 h 24"/>
                  <a:gd name="T16" fmla="*/ 1 w 24"/>
                  <a:gd name="T17" fmla="*/ 0 h 24"/>
                  <a:gd name="T18" fmla="*/ 1 w 24"/>
                  <a:gd name="T19" fmla="*/ 0 h 24"/>
                  <a:gd name="T20" fmla="*/ 0 w 24"/>
                  <a:gd name="T21" fmla="*/ 0 h 24"/>
                  <a:gd name="T22" fmla="*/ 1 w 24"/>
                  <a:gd name="T23" fmla="*/ 0 h 24"/>
                  <a:gd name="T24" fmla="*/ 1 w 24"/>
                  <a:gd name="T25" fmla="*/ 0 h 24"/>
                  <a:gd name="T26" fmla="*/ 1 w 24"/>
                  <a:gd name="T27" fmla="*/ 0 h 24"/>
                  <a:gd name="T28" fmla="*/ 1 w 24"/>
                  <a:gd name="T29" fmla="*/ 0 h 24"/>
                  <a:gd name="T30" fmla="*/ 1 w 24"/>
                  <a:gd name="T31" fmla="*/ 0 h 24"/>
                  <a:gd name="T32" fmla="*/ 1 w 24"/>
                  <a:gd name="T33" fmla="*/ 0 h 24"/>
                  <a:gd name="T34" fmla="*/ 1 w 24"/>
                  <a:gd name="T35" fmla="*/ 0 h 24"/>
                  <a:gd name="T36" fmla="*/ 1 w 24"/>
                  <a:gd name="T37" fmla="*/ 0 h 24"/>
                  <a:gd name="T38" fmla="*/ 1 w 24"/>
                  <a:gd name="T39" fmla="*/ 0 h 24"/>
                  <a:gd name="T40" fmla="*/ 1 w 24"/>
                  <a:gd name="T41" fmla="*/ 0 h 24"/>
                  <a:gd name="T42" fmla="*/ 1 w 24"/>
                  <a:gd name="T43" fmla="*/ 0 h 24"/>
                  <a:gd name="T44" fmla="*/ 1 w 24"/>
                  <a:gd name="T45" fmla="*/ 0 h 24"/>
                  <a:gd name="T46" fmla="*/ 1 w 24"/>
                  <a:gd name="T47" fmla="*/ 0 h 24"/>
                  <a:gd name="T48" fmla="*/ 1 w 24"/>
                  <a:gd name="T49" fmla="*/ 0 h 24"/>
                  <a:gd name="T50" fmla="*/ 1 w 24"/>
                  <a:gd name="T51" fmla="*/ 0 h 24"/>
                  <a:gd name="T52" fmla="*/ 1 w 24"/>
                  <a:gd name="T53" fmla="*/ 0 h 24"/>
                  <a:gd name="T54" fmla="*/ 1 w 24"/>
                  <a:gd name="T55" fmla="*/ 0 h 24"/>
                  <a:gd name="T56" fmla="*/ 1 w 24"/>
                  <a:gd name="T57" fmla="*/ 0 h 24"/>
                  <a:gd name="T58" fmla="*/ 1 w 24"/>
                  <a:gd name="T59" fmla="*/ 0 h 24"/>
                  <a:gd name="T60" fmla="*/ 1 w 24"/>
                  <a:gd name="T61" fmla="*/ 0 h 24"/>
                  <a:gd name="T62" fmla="*/ 1 w 24"/>
                  <a:gd name="T63" fmla="*/ 0 h 24"/>
                  <a:gd name="T64" fmla="*/ 1 w 24"/>
                  <a:gd name="T65" fmla="*/ 0 h 24"/>
                  <a:gd name="T66" fmla="*/ 1 w 24"/>
                  <a:gd name="T67" fmla="*/ 0 h 24"/>
                  <a:gd name="T68" fmla="*/ 1 w 24"/>
                  <a:gd name="T69" fmla="*/ 0 h 24"/>
                  <a:gd name="T70" fmla="*/ 1 w 24"/>
                  <a:gd name="T71" fmla="*/ 0 h 24"/>
                  <a:gd name="T72" fmla="*/ 1 w 24"/>
                  <a:gd name="T73" fmla="*/ 0 h 24"/>
                  <a:gd name="T74" fmla="*/ 1 w 24"/>
                  <a:gd name="T75" fmla="*/ 0 h 24"/>
                  <a:gd name="T76" fmla="*/ 1 w 24"/>
                  <a:gd name="T77" fmla="*/ 0 h 24"/>
                  <a:gd name="T78" fmla="*/ 1 w 24"/>
                  <a:gd name="T79" fmla="*/ 0 h 24"/>
                  <a:gd name="T80" fmla="*/ 1 w 24"/>
                  <a:gd name="T81" fmla="*/ 0 h 24"/>
                  <a:gd name="T82" fmla="*/ 1 w 24"/>
                  <a:gd name="T83" fmla="*/ 0 h 24"/>
                  <a:gd name="T84" fmla="*/ 1 w 24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lnTo>
                      <a:pt x="24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3" y="12"/>
                    </a:moveTo>
                    <a:lnTo>
                      <a:pt x="23" y="12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454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6" name="Freeform 2814"/>
              <p:cNvSpPr>
                <a:spLocks noEditPoints="1"/>
              </p:cNvSpPr>
              <p:nvPr/>
            </p:nvSpPr>
            <p:spPr bwMode="auto">
              <a:xfrm>
                <a:off x="1719" y="1687"/>
                <a:ext cx="11" cy="11"/>
              </a:xfrm>
              <a:custGeom>
                <a:avLst/>
                <a:gdLst>
                  <a:gd name="T0" fmla="*/ 1 w 21"/>
                  <a:gd name="T1" fmla="*/ 0 h 24"/>
                  <a:gd name="T2" fmla="*/ 1 w 21"/>
                  <a:gd name="T3" fmla="*/ 0 h 24"/>
                  <a:gd name="T4" fmla="*/ 1 w 21"/>
                  <a:gd name="T5" fmla="*/ 0 h 24"/>
                  <a:gd name="T6" fmla="*/ 1 w 21"/>
                  <a:gd name="T7" fmla="*/ 0 h 24"/>
                  <a:gd name="T8" fmla="*/ 1 w 21"/>
                  <a:gd name="T9" fmla="*/ 0 h 24"/>
                  <a:gd name="T10" fmla="*/ 1 w 21"/>
                  <a:gd name="T11" fmla="*/ 0 h 24"/>
                  <a:gd name="T12" fmla="*/ 1 w 21"/>
                  <a:gd name="T13" fmla="*/ 0 h 24"/>
                  <a:gd name="T14" fmla="*/ 1 w 21"/>
                  <a:gd name="T15" fmla="*/ 0 h 24"/>
                  <a:gd name="T16" fmla="*/ 1 w 21"/>
                  <a:gd name="T17" fmla="*/ 0 h 24"/>
                  <a:gd name="T18" fmla="*/ 0 w 21"/>
                  <a:gd name="T19" fmla="*/ 0 h 24"/>
                  <a:gd name="T20" fmla="*/ 0 w 21"/>
                  <a:gd name="T21" fmla="*/ 0 h 24"/>
                  <a:gd name="T22" fmla="*/ 0 w 21"/>
                  <a:gd name="T23" fmla="*/ 0 h 24"/>
                  <a:gd name="T24" fmla="*/ 1 w 21"/>
                  <a:gd name="T25" fmla="*/ 0 h 24"/>
                  <a:gd name="T26" fmla="*/ 1 w 21"/>
                  <a:gd name="T27" fmla="*/ 0 h 24"/>
                  <a:gd name="T28" fmla="*/ 1 w 21"/>
                  <a:gd name="T29" fmla="*/ 0 h 24"/>
                  <a:gd name="T30" fmla="*/ 1 w 21"/>
                  <a:gd name="T31" fmla="*/ 0 h 24"/>
                  <a:gd name="T32" fmla="*/ 1 w 21"/>
                  <a:gd name="T33" fmla="*/ 0 h 24"/>
                  <a:gd name="T34" fmla="*/ 1 w 21"/>
                  <a:gd name="T35" fmla="*/ 0 h 24"/>
                  <a:gd name="T36" fmla="*/ 1 w 21"/>
                  <a:gd name="T37" fmla="*/ 0 h 24"/>
                  <a:gd name="T38" fmla="*/ 1 w 21"/>
                  <a:gd name="T39" fmla="*/ 0 h 24"/>
                  <a:gd name="T40" fmla="*/ 1 w 21"/>
                  <a:gd name="T41" fmla="*/ 0 h 24"/>
                  <a:gd name="T42" fmla="*/ 1 w 21"/>
                  <a:gd name="T43" fmla="*/ 0 h 24"/>
                  <a:gd name="T44" fmla="*/ 1 w 21"/>
                  <a:gd name="T45" fmla="*/ 0 h 24"/>
                  <a:gd name="T46" fmla="*/ 1 w 21"/>
                  <a:gd name="T47" fmla="*/ 0 h 24"/>
                  <a:gd name="T48" fmla="*/ 1 w 21"/>
                  <a:gd name="T49" fmla="*/ 0 h 24"/>
                  <a:gd name="T50" fmla="*/ 1 w 21"/>
                  <a:gd name="T51" fmla="*/ 0 h 24"/>
                  <a:gd name="T52" fmla="*/ 1 w 21"/>
                  <a:gd name="T53" fmla="*/ 0 h 24"/>
                  <a:gd name="T54" fmla="*/ 1 w 21"/>
                  <a:gd name="T55" fmla="*/ 0 h 24"/>
                  <a:gd name="T56" fmla="*/ 1 w 21"/>
                  <a:gd name="T57" fmla="*/ 0 h 24"/>
                  <a:gd name="T58" fmla="*/ 1 w 21"/>
                  <a:gd name="T59" fmla="*/ 0 h 24"/>
                  <a:gd name="T60" fmla="*/ 1 w 21"/>
                  <a:gd name="T61" fmla="*/ 0 h 24"/>
                  <a:gd name="T62" fmla="*/ 1 w 21"/>
                  <a:gd name="T63" fmla="*/ 0 h 24"/>
                  <a:gd name="T64" fmla="*/ 1 w 21"/>
                  <a:gd name="T65" fmla="*/ 0 h 24"/>
                  <a:gd name="T66" fmla="*/ 1 w 21"/>
                  <a:gd name="T67" fmla="*/ 0 h 24"/>
                  <a:gd name="T68" fmla="*/ 1 w 21"/>
                  <a:gd name="T69" fmla="*/ 0 h 24"/>
                  <a:gd name="T70" fmla="*/ 1 w 21"/>
                  <a:gd name="T71" fmla="*/ 0 h 24"/>
                  <a:gd name="T72" fmla="*/ 1 w 21"/>
                  <a:gd name="T73" fmla="*/ 0 h 24"/>
                  <a:gd name="T74" fmla="*/ 1 w 21"/>
                  <a:gd name="T75" fmla="*/ 0 h 24"/>
                  <a:gd name="T76" fmla="*/ 1 w 21"/>
                  <a:gd name="T77" fmla="*/ 0 h 24"/>
                  <a:gd name="T78" fmla="*/ 1 w 21"/>
                  <a:gd name="T79" fmla="*/ 0 h 24"/>
                  <a:gd name="T80" fmla="*/ 1 w 21"/>
                  <a:gd name="T81" fmla="*/ 0 h 24"/>
                  <a:gd name="T82" fmla="*/ 1 w 21"/>
                  <a:gd name="T83" fmla="*/ 0 h 24"/>
                  <a:gd name="T84" fmla="*/ 1 w 21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4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5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close/>
                    <a:moveTo>
                      <a:pt x="21" y="12"/>
                    </a:moveTo>
                    <a:lnTo>
                      <a:pt x="21" y="12"/>
                    </a:lnTo>
                    <a:lnTo>
                      <a:pt x="21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10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4D4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7" name="Freeform 2815"/>
              <p:cNvSpPr>
                <a:spLocks noEditPoints="1"/>
              </p:cNvSpPr>
              <p:nvPr/>
            </p:nvSpPr>
            <p:spPr bwMode="auto">
              <a:xfrm>
                <a:off x="1719" y="1687"/>
                <a:ext cx="11" cy="10"/>
              </a:xfrm>
              <a:custGeom>
                <a:avLst/>
                <a:gdLst>
                  <a:gd name="T0" fmla="*/ 1 w 21"/>
                  <a:gd name="T1" fmla="*/ 0 h 22"/>
                  <a:gd name="T2" fmla="*/ 1 w 21"/>
                  <a:gd name="T3" fmla="*/ 0 h 22"/>
                  <a:gd name="T4" fmla="*/ 1 w 21"/>
                  <a:gd name="T5" fmla="*/ 0 h 22"/>
                  <a:gd name="T6" fmla="*/ 1 w 21"/>
                  <a:gd name="T7" fmla="*/ 0 h 22"/>
                  <a:gd name="T8" fmla="*/ 1 w 21"/>
                  <a:gd name="T9" fmla="*/ 0 h 22"/>
                  <a:gd name="T10" fmla="*/ 1 w 21"/>
                  <a:gd name="T11" fmla="*/ 0 h 22"/>
                  <a:gd name="T12" fmla="*/ 1 w 21"/>
                  <a:gd name="T13" fmla="*/ 0 h 22"/>
                  <a:gd name="T14" fmla="*/ 1 w 21"/>
                  <a:gd name="T15" fmla="*/ 0 h 22"/>
                  <a:gd name="T16" fmla="*/ 1 w 21"/>
                  <a:gd name="T17" fmla="*/ 0 h 22"/>
                  <a:gd name="T18" fmla="*/ 1 w 21"/>
                  <a:gd name="T19" fmla="*/ 0 h 22"/>
                  <a:gd name="T20" fmla="*/ 0 w 21"/>
                  <a:gd name="T21" fmla="*/ 0 h 22"/>
                  <a:gd name="T22" fmla="*/ 1 w 21"/>
                  <a:gd name="T23" fmla="*/ 0 h 22"/>
                  <a:gd name="T24" fmla="*/ 1 w 21"/>
                  <a:gd name="T25" fmla="*/ 0 h 22"/>
                  <a:gd name="T26" fmla="*/ 1 w 21"/>
                  <a:gd name="T27" fmla="*/ 0 h 22"/>
                  <a:gd name="T28" fmla="*/ 1 w 21"/>
                  <a:gd name="T29" fmla="*/ 0 h 22"/>
                  <a:gd name="T30" fmla="*/ 1 w 21"/>
                  <a:gd name="T31" fmla="*/ 0 h 22"/>
                  <a:gd name="T32" fmla="*/ 1 w 21"/>
                  <a:gd name="T33" fmla="*/ 0 h 22"/>
                  <a:gd name="T34" fmla="*/ 1 w 21"/>
                  <a:gd name="T35" fmla="*/ 0 h 22"/>
                  <a:gd name="T36" fmla="*/ 1 w 21"/>
                  <a:gd name="T37" fmla="*/ 0 h 22"/>
                  <a:gd name="T38" fmla="*/ 1 w 21"/>
                  <a:gd name="T39" fmla="*/ 0 h 22"/>
                  <a:gd name="T40" fmla="*/ 1 w 21"/>
                  <a:gd name="T41" fmla="*/ 0 h 22"/>
                  <a:gd name="T42" fmla="*/ 1 w 21"/>
                  <a:gd name="T43" fmla="*/ 0 h 22"/>
                  <a:gd name="T44" fmla="*/ 1 w 21"/>
                  <a:gd name="T45" fmla="*/ 0 h 22"/>
                  <a:gd name="T46" fmla="*/ 1 w 21"/>
                  <a:gd name="T47" fmla="*/ 0 h 22"/>
                  <a:gd name="T48" fmla="*/ 1 w 21"/>
                  <a:gd name="T49" fmla="*/ 0 h 22"/>
                  <a:gd name="T50" fmla="*/ 1 w 21"/>
                  <a:gd name="T51" fmla="*/ 0 h 22"/>
                  <a:gd name="T52" fmla="*/ 1 w 21"/>
                  <a:gd name="T53" fmla="*/ 0 h 22"/>
                  <a:gd name="T54" fmla="*/ 1 w 21"/>
                  <a:gd name="T55" fmla="*/ 0 h 22"/>
                  <a:gd name="T56" fmla="*/ 1 w 21"/>
                  <a:gd name="T57" fmla="*/ 0 h 22"/>
                  <a:gd name="T58" fmla="*/ 1 w 21"/>
                  <a:gd name="T59" fmla="*/ 0 h 22"/>
                  <a:gd name="T60" fmla="*/ 1 w 21"/>
                  <a:gd name="T61" fmla="*/ 0 h 22"/>
                  <a:gd name="T62" fmla="*/ 1 w 21"/>
                  <a:gd name="T63" fmla="*/ 0 h 22"/>
                  <a:gd name="T64" fmla="*/ 1 w 21"/>
                  <a:gd name="T65" fmla="*/ 0 h 22"/>
                  <a:gd name="T66" fmla="*/ 1 w 21"/>
                  <a:gd name="T67" fmla="*/ 0 h 22"/>
                  <a:gd name="T68" fmla="*/ 1 w 21"/>
                  <a:gd name="T69" fmla="*/ 0 h 22"/>
                  <a:gd name="T70" fmla="*/ 1 w 21"/>
                  <a:gd name="T71" fmla="*/ 0 h 22"/>
                  <a:gd name="T72" fmla="*/ 1 w 21"/>
                  <a:gd name="T73" fmla="*/ 0 h 22"/>
                  <a:gd name="T74" fmla="*/ 1 w 21"/>
                  <a:gd name="T75" fmla="*/ 0 h 22"/>
                  <a:gd name="T76" fmla="*/ 1 w 21"/>
                  <a:gd name="T77" fmla="*/ 0 h 22"/>
                  <a:gd name="T78" fmla="*/ 1 w 21"/>
                  <a:gd name="T79" fmla="*/ 0 h 22"/>
                  <a:gd name="T80" fmla="*/ 1 w 21"/>
                  <a:gd name="T81" fmla="*/ 0 h 22"/>
                  <a:gd name="T82" fmla="*/ 1 w 21"/>
                  <a:gd name="T83" fmla="*/ 0 h 22"/>
                  <a:gd name="T84" fmla="*/ 1 w 21"/>
                  <a:gd name="T85" fmla="*/ 0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2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close/>
                    <a:moveTo>
                      <a:pt x="19" y="12"/>
                    </a:moveTo>
                    <a:lnTo>
                      <a:pt x="19" y="12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75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8" name="Freeform 2816"/>
              <p:cNvSpPr>
                <a:spLocks noEditPoints="1"/>
              </p:cNvSpPr>
              <p:nvPr/>
            </p:nvSpPr>
            <p:spPr bwMode="auto">
              <a:xfrm>
                <a:off x="1720" y="1688"/>
                <a:ext cx="10" cy="9"/>
              </a:xfrm>
              <a:custGeom>
                <a:avLst/>
                <a:gdLst>
                  <a:gd name="T0" fmla="*/ 1 w 20"/>
                  <a:gd name="T1" fmla="*/ 0 h 20"/>
                  <a:gd name="T2" fmla="*/ 1 w 20"/>
                  <a:gd name="T3" fmla="*/ 0 h 20"/>
                  <a:gd name="T4" fmla="*/ 1 w 20"/>
                  <a:gd name="T5" fmla="*/ 0 h 20"/>
                  <a:gd name="T6" fmla="*/ 1 w 20"/>
                  <a:gd name="T7" fmla="*/ 0 h 20"/>
                  <a:gd name="T8" fmla="*/ 1 w 20"/>
                  <a:gd name="T9" fmla="*/ 0 h 20"/>
                  <a:gd name="T10" fmla="*/ 1 w 20"/>
                  <a:gd name="T11" fmla="*/ 0 h 20"/>
                  <a:gd name="T12" fmla="*/ 1 w 20"/>
                  <a:gd name="T13" fmla="*/ 0 h 20"/>
                  <a:gd name="T14" fmla="*/ 1 w 20"/>
                  <a:gd name="T15" fmla="*/ 0 h 20"/>
                  <a:gd name="T16" fmla="*/ 1 w 20"/>
                  <a:gd name="T17" fmla="*/ 0 h 20"/>
                  <a:gd name="T18" fmla="*/ 0 w 20"/>
                  <a:gd name="T19" fmla="*/ 0 h 20"/>
                  <a:gd name="T20" fmla="*/ 0 w 20"/>
                  <a:gd name="T21" fmla="*/ 0 h 20"/>
                  <a:gd name="T22" fmla="*/ 0 w 20"/>
                  <a:gd name="T23" fmla="*/ 0 h 20"/>
                  <a:gd name="T24" fmla="*/ 1 w 20"/>
                  <a:gd name="T25" fmla="*/ 0 h 20"/>
                  <a:gd name="T26" fmla="*/ 1 w 20"/>
                  <a:gd name="T27" fmla="*/ 0 h 20"/>
                  <a:gd name="T28" fmla="*/ 1 w 20"/>
                  <a:gd name="T29" fmla="*/ 0 h 20"/>
                  <a:gd name="T30" fmla="*/ 1 w 20"/>
                  <a:gd name="T31" fmla="*/ 0 h 20"/>
                  <a:gd name="T32" fmla="*/ 1 w 20"/>
                  <a:gd name="T33" fmla="*/ 0 h 20"/>
                  <a:gd name="T34" fmla="*/ 1 w 20"/>
                  <a:gd name="T35" fmla="*/ 0 h 20"/>
                  <a:gd name="T36" fmla="*/ 1 w 20"/>
                  <a:gd name="T37" fmla="*/ 0 h 20"/>
                  <a:gd name="T38" fmla="*/ 1 w 20"/>
                  <a:gd name="T39" fmla="*/ 0 h 20"/>
                  <a:gd name="T40" fmla="*/ 1 w 20"/>
                  <a:gd name="T41" fmla="*/ 0 h 20"/>
                  <a:gd name="T42" fmla="*/ 1 w 20"/>
                  <a:gd name="T43" fmla="*/ 0 h 20"/>
                  <a:gd name="T44" fmla="*/ 1 w 20"/>
                  <a:gd name="T45" fmla="*/ 0 h 20"/>
                  <a:gd name="T46" fmla="*/ 1 w 20"/>
                  <a:gd name="T47" fmla="*/ 0 h 20"/>
                  <a:gd name="T48" fmla="*/ 1 w 20"/>
                  <a:gd name="T49" fmla="*/ 0 h 20"/>
                  <a:gd name="T50" fmla="*/ 1 w 20"/>
                  <a:gd name="T51" fmla="*/ 0 h 20"/>
                  <a:gd name="T52" fmla="*/ 1 w 20"/>
                  <a:gd name="T53" fmla="*/ 0 h 20"/>
                  <a:gd name="T54" fmla="*/ 1 w 20"/>
                  <a:gd name="T55" fmla="*/ 0 h 20"/>
                  <a:gd name="T56" fmla="*/ 1 w 20"/>
                  <a:gd name="T57" fmla="*/ 0 h 20"/>
                  <a:gd name="T58" fmla="*/ 1 w 20"/>
                  <a:gd name="T59" fmla="*/ 0 h 20"/>
                  <a:gd name="T60" fmla="*/ 1 w 20"/>
                  <a:gd name="T61" fmla="*/ 0 h 20"/>
                  <a:gd name="T62" fmla="*/ 1 w 20"/>
                  <a:gd name="T63" fmla="*/ 0 h 20"/>
                  <a:gd name="T64" fmla="*/ 0 w 20"/>
                  <a:gd name="T65" fmla="*/ 0 h 20"/>
                  <a:gd name="T66" fmla="*/ 1 w 20"/>
                  <a:gd name="T67" fmla="*/ 0 h 20"/>
                  <a:gd name="T68" fmla="*/ 1 w 20"/>
                  <a:gd name="T69" fmla="*/ 0 h 20"/>
                  <a:gd name="T70" fmla="*/ 1 w 20"/>
                  <a:gd name="T71" fmla="*/ 0 h 20"/>
                  <a:gd name="T72" fmla="*/ 1 w 20"/>
                  <a:gd name="T73" fmla="*/ 0 h 20"/>
                  <a:gd name="T74" fmla="*/ 1 w 20"/>
                  <a:gd name="T75" fmla="*/ 0 h 20"/>
                  <a:gd name="T76" fmla="*/ 1 w 20"/>
                  <a:gd name="T77" fmla="*/ 0 h 20"/>
                  <a:gd name="T78" fmla="*/ 1 w 20"/>
                  <a:gd name="T79" fmla="*/ 0 h 20"/>
                  <a:gd name="T80" fmla="*/ 1 w 20"/>
                  <a:gd name="T81" fmla="*/ 0 h 20"/>
                  <a:gd name="T82" fmla="*/ 1 w 20"/>
                  <a:gd name="T83" fmla="*/ 0 h 20"/>
                  <a:gd name="T84" fmla="*/ 1 w 20"/>
                  <a:gd name="T85" fmla="*/ 0 h 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0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60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29" name="Freeform 2817"/>
              <p:cNvSpPr>
                <a:spLocks noEditPoints="1"/>
              </p:cNvSpPr>
              <p:nvPr/>
            </p:nvSpPr>
            <p:spPr bwMode="auto">
              <a:xfrm>
                <a:off x="1720" y="1688"/>
                <a:ext cx="9" cy="9"/>
              </a:xfrm>
              <a:custGeom>
                <a:avLst/>
                <a:gdLst>
                  <a:gd name="T0" fmla="*/ 1 w 18"/>
                  <a:gd name="T1" fmla="*/ 1 h 18"/>
                  <a:gd name="T2" fmla="*/ 1 w 18"/>
                  <a:gd name="T3" fmla="*/ 1 h 18"/>
                  <a:gd name="T4" fmla="*/ 1 w 18"/>
                  <a:gd name="T5" fmla="*/ 1 h 18"/>
                  <a:gd name="T6" fmla="*/ 1 w 18"/>
                  <a:gd name="T7" fmla="*/ 1 h 18"/>
                  <a:gd name="T8" fmla="*/ 1 w 18"/>
                  <a:gd name="T9" fmla="*/ 0 h 18"/>
                  <a:gd name="T10" fmla="*/ 1 w 18"/>
                  <a:gd name="T11" fmla="*/ 0 h 18"/>
                  <a:gd name="T12" fmla="*/ 1 w 18"/>
                  <a:gd name="T13" fmla="*/ 1 h 18"/>
                  <a:gd name="T14" fmla="*/ 1 w 18"/>
                  <a:gd name="T15" fmla="*/ 1 h 18"/>
                  <a:gd name="T16" fmla="*/ 1 w 18"/>
                  <a:gd name="T17" fmla="*/ 1 h 18"/>
                  <a:gd name="T18" fmla="*/ 0 w 18"/>
                  <a:gd name="T19" fmla="*/ 1 h 18"/>
                  <a:gd name="T20" fmla="*/ 0 w 18"/>
                  <a:gd name="T21" fmla="*/ 1 h 18"/>
                  <a:gd name="T22" fmla="*/ 0 w 18"/>
                  <a:gd name="T23" fmla="*/ 1 h 18"/>
                  <a:gd name="T24" fmla="*/ 1 w 18"/>
                  <a:gd name="T25" fmla="*/ 1 h 18"/>
                  <a:gd name="T26" fmla="*/ 1 w 18"/>
                  <a:gd name="T27" fmla="*/ 1 h 18"/>
                  <a:gd name="T28" fmla="*/ 1 w 18"/>
                  <a:gd name="T29" fmla="*/ 1 h 18"/>
                  <a:gd name="T30" fmla="*/ 1 w 18"/>
                  <a:gd name="T31" fmla="*/ 1 h 18"/>
                  <a:gd name="T32" fmla="*/ 1 w 18"/>
                  <a:gd name="T33" fmla="*/ 1 h 18"/>
                  <a:gd name="T34" fmla="*/ 1 w 18"/>
                  <a:gd name="T35" fmla="*/ 1 h 18"/>
                  <a:gd name="T36" fmla="*/ 1 w 18"/>
                  <a:gd name="T37" fmla="*/ 1 h 18"/>
                  <a:gd name="T38" fmla="*/ 1 w 18"/>
                  <a:gd name="T39" fmla="*/ 1 h 18"/>
                  <a:gd name="T40" fmla="*/ 1 w 18"/>
                  <a:gd name="T41" fmla="*/ 1 h 18"/>
                  <a:gd name="T42" fmla="*/ 1 w 18"/>
                  <a:gd name="T43" fmla="*/ 1 h 18"/>
                  <a:gd name="T44" fmla="*/ 1 w 18"/>
                  <a:gd name="T45" fmla="*/ 1 h 18"/>
                  <a:gd name="T46" fmla="*/ 1 w 18"/>
                  <a:gd name="T47" fmla="*/ 1 h 18"/>
                  <a:gd name="T48" fmla="*/ 1 w 18"/>
                  <a:gd name="T49" fmla="*/ 1 h 18"/>
                  <a:gd name="T50" fmla="*/ 1 w 18"/>
                  <a:gd name="T51" fmla="*/ 1 h 18"/>
                  <a:gd name="T52" fmla="*/ 1 w 18"/>
                  <a:gd name="T53" fmla="*/ 1 h 18"/>
                  <a:gd name="T54" fmla="*/ 1 w 18"/>
                  <a:gd name="T55" fmla="*/ 1 h 18"/>
                  <a:gd name="T56" fmla="*/ 1 w 18"/>
                  <a:gd name="T57" fmla="*/ 1 h 18"/>
                  <a:gd name="T58" fmla="*/ 1 w 18"/>
                  <a:gd name="T59" fmla="*/ 1 h 18"/>
                  <a:gd name="T60" fmla="*/ 1 w 18"/>
                  <a:gd name="T61" fmla="*/ 1 h 18"/>
                  <a:gd name="T62" fmla="*/ 1 w 18"/>
                  <a:gd name="T63" fmla="*/ 1 h 18"/>
                  <a:gd name="T64" fmla="*/ 1 w 18"/>
                  <a:gd name="T65" fmla="*/ 1 h 18"/>
                  <a:gd name="T66" fmla="*/ 1 w 18"/>
                  <a:gd name="T67" fmla="*/ 1 h 18"/>
                  <a:gd name="T68" fmla="*/ 1 w 18"/>
                  <a:gd name="T69" fmla="*/ 1 h 18"/>
                  <a:gd name="T70" fmla="*/ 1 w 18"/>
                  <a:gd name="T71" fmla="*/ 1 h 18"/>
                  <a:gd name="T72" fmla="*/ 1 w 18"/>
                  <a:gd name="T73" fmla="*/ 1 h 18"/>
                  <a:gd name="T74" fmla="*/ 1 w 18"/>
                  <a:gd name="T75" fmla="*/ 1 h 18"/>
                  <a:gd name="T76" fmla="*/ 1 w 18"/>
                  <a:gd name="T77" fmla="*/ 1 h 18"/>
                  <a:gd name="T78" fmla="*/ 1 w 18"/>
                  <a:gd name="T79" fmla="*/ 1 h 18"/>
                  <a:gd name="T80" fmla="*/ 1 w 18"/>
                  <a:gd name="T81" fmla="*/ 1 h 18"/>
                  <a:gd name="T82" fmla="*/ 1 w 18"/>
                  <a:gd name="T83" fmla="*/ 1 h 18"/>
                  <a:gd name="T84" fmla="*/ 1 w 18"/>
                  <a:gd name="T85" fmla="*/ 1 h 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8">
                    <a:moveTo>
                      <a:pt x="18" y="10"/>
                    </a:move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0"/>
                    </a:lnTo>
                    <a:close/>
                    <a:moveTo>
                      <a:pt x="17" y="10"/>
                    </a:moveTo>
                    <a:lnTo>
                      <a:pt x="17" y="10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0" name="Freeform 2818"/>
              <p:cNvSpPr>
                <a:spLocks noEditPoints="1"/>
              </p:cNvSpPr>
              <p:nvPr/>
            </p:nvSpPr>
            <p:spPr bwMode="auto">
              <a:xfrm>
                <a:off x="1720" y="1688"/>
                <a:ext cx="9" cy="9"/>
              </a:xfrm>
              <a:custGeom>
                <a:avLst/>
                <a:gdLst>
                  <a:gd name="T0" fmla="*/ 1 w 18"/>
                  <a:gd name="T1" fmla="*/ 1 h 16"/>
                  <a:gd name="T2" fmla="*/ 1 w 18"/>
                  <a:gd name="T3" fmla="*/ 1 h 16"/>
                  <a:gd name="T4" fmla="*/ 1 w 18"/>
                  <a:gd name="T5" fmla="*/ 1 h 16"/>
                  <a:gd name="T6" fmla="*/ 1 w 18"/>
                  <a:gd name="T7" fmla="*/ 0 h 16"/>
                  <a:gd name="T8" fmla="*/ 1 w 18"/>
                  <a:gd name="T9" fmla="*/ 0 h 16"/>
                  <a:gd name="T10" fmla="*/ 1 w 18"/>
                  <a:gd name="T11" fmla="*/ 0 h 16"/>
                  <a:gd name="T12" fmla="*/ 1 w 18"/>
                  <a:gd name="T13" fmla="*/ 0 h 16"/>
                  <a:gd name="T14" fmla="*/ 1 w 18"/>
                  <a:gd name="T15" fmla="*/ 1 h 16"/>
                  <a:gd name="T16" fmla="*/ 1 w 18"/>
                  <a:gd name="T17" fmla="*/ 1 h 16"/>
                  <a:gd name="T18" fmla="*/ 1 w 18"/>
                  <a:gd name="T19" fmla="*/ 1 h 16"/>
                  <a:gd name="T20" fmla="*/ 0 w 18"/>
                  <a:gd name="T21" fmla="*/ 1 h 16"/>
                  <a:gd name="T22" fmla="*/ 1 w 18"/>
                  <a:gd name="T23" fmla="*/ 1 h 16"/>
                  <a:gd name="T24" fmla="*/ 1 w 18"/>
                  <a:gd name="T25" fmla="*/ 1 h 16"/>
                  <a:gd name="T26" fmla="*/ 1 w 18"/>
                  <a:gd name="T27" fmla="*/ 1 h 16"/>
                  <a:gd name="T28" fmla="*/ 1 w 18"/>
                  <a:gd name="T29" fmla="*/ 1 h 16"/>
                  <a:gd name="T30" fmla="*/ 1 w 18"/>
                  <a:gd name="T31" fmla="*/ 1 h 16"/>
                  <a:gd name="T32" fmla="*/ 1 w 18"/>
                  <a:gd name="T33" fmla="*/ 1 h 16"/>
                  <a:gd name="T34" fmla="*/ 1 w 18"/>
                  <a:gd name="T35" fmla="*/ 1 h 16"/>
                  <a:gd name="T36" fmla="*/ 1 w 18"/>
                  <a:gd name="T37" fmla="*/ 1 h 16"/>
                  <a:gd name="T38" fmla="*/ 1 w 18"/>
                  <a:gd name="T39" fmla="*/ 1 h 16"/>
                  <a:gd name="T40" fmla="*/ 1 w 18"/>
                  <a:gd name="T41" fmla="*/ 1 h 16"/>
                  <a:gd name="T42" fmla="*/ 1 w 18"/>
                  <a:gd name="T43" fmla="*/ 1 h 16"/>
                  <a:gd name="T44" fmla="*/ 1 w 18"/>
                  <a:gd name="T45" fmla="*/ 1 h 16"/>
                  <a:gd name="T46" fmla="*/ 1 w 18"/>
                  <a:gd name="T47" fmla="*/ 1 h 16"/>
                  <a:gd name="T48" fmla="*/ 1 w 18"/>
                  <a:gd name="T49" fmla="*/ 1 h 16"/>
                  <a:gd name="T50" fmla="*/ 1 w 18"/>
                  <a:gd name="T51" fmla="*/ 1 h 16"/>
                  <a:gd name="T52" fmla="*/ 1 w 18"/>
                  <a:gd name="T53" fmla="*/ 1 h 16"/>
                  <a:gd name="T54" fmla="*/ 1 w 18"/>
                  <a:gd name="T55" fmla="*/ 1 h 16"/>
                  <a:gd name="T56" fmla="*/ 1 w 18"/>
                  <a:gd name="T57" fmla="*/ 1 h 16"/>
                  <a:gd name="T58" fmla="*/ 1 w 18"/>
                  <a:gd name="T59" fmla="*/ 1 h 16"/>
                  <a:gd name="T60" fmla="*/ 1 w 18"/>
                  <a:gd name="T61" fmla="*/ 1 h 16"/>
                  <a:gd name="T62" fmla="*/ 1 w 18"/>
                  <a:gd name="T63" fmla="*/ 1 h 16"/>
                  <a:gd name="T64" fmla="*/ 1 w 18"/>
                  <a:gd name="T65" fmla="*/ 1 h 16"/>
                  <a:gd name="T66" fmla="*/ 1 w 18"/>
                  <a:gd name="T67" fmla="*/ 1 h 16"/>
                  <a:gd name="T68" fmla="*/ 1 w 18"/>
                  <a:gd name="T69" fmla="*/ 1 h 16"/>
                  <a:gd name="T70" fmla="*/ 1 w 18"/>
                  <a:gd name="T71" fmla="*/ 1 h 16"/>
                  <a:gd name="T72" fmla="*/ 1 w 18"/>
                  <a:gd name="T73" fmla="*/ 1 h 16"/>
                  <a:gd name="T74" fmla="*/ 1 w 18"/>
                  <a:gd name="T75" fmla="*/ 0 h 16"/>
                  <a:gd name="T76" fmla="*/ 1 w 18"/>
                  <a:gd name="T77" fmla="*/ 1 h 16"/>
                  <a:gd name="T78" fmla="*/ 1 w 18"/>
                  <a:gd name="T79" fmla="*/ 1 h 16"/>
                  <a:gd name="T80" fmla="*/ 1 w 18"/>
                  <a:gd name="T81" fmla="*/ 1 h 16"/>
                  <a:gd name="T82" fmla="*/ 1 w 18"/>
                  <a:gd name="T83" fmla="*/ 1 h 16"/>
                  <a:gd name="T84" fmla="*/ 1 w 18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8" y="6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7" y="8"/>
                    </a:moveTo>
                    <a:lnTo>
                      <a:pt x="17" y="8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7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1" name="Freeform 2819"/>
              <p:cNvSpPr>
                <a:spLocks noEditPoints="1"/>
              </p:cNvSpPr>
              <p:nvPr/>
            </p:nvSpPr>
            <p:spPr bwMode="auto">
              <a:xfrm>
                <a:off x="1721" y="1688"/>
                <a:ext cx="7" cy="9"/>
              </a:xfrm>
              <a:custGeom>
                <a:avLst/>
                <a:gdLst>
                  <a:gd name="T0" fmla="*/ 0 w 15"/>
                  <a:gd name="T1" fmla="*/ 1 h 16"/>
                  <a:gd name="T2" fmla="*/ 0 w 15"/>
                  <a:gd name="T3" fmla="*/ 1 h 16"/>
                  <a:gd name="T4" fmla="*/ 0 w 15"/>
                  <a:gd name="T5" fmla="*/ 1 h 16"/>
                  <a:gd name="T6" fmla="*/ 0 w 15"/>
                  <a:gd name="T7" fmla="*/ 1 h 16"/>
                  <a:gd name="T8" fmla="*/ 0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0 w 15"/>
                  <a:gd name="T15" fmla="*/ 1 h 16"/>
                  <a:gd name="T16" fmla="*/ 0 w 15"/>
                  <a:gd name="T17" fmla="*/ 1 h 16"/>
                  <a:gd name="T18" fmla="*/ 0 w 15"/>
                  <a:gd name="T19" fmla="*/ 1 h 16"/>
                  <a:gd name="T20" fmla="*/ 0 w 15"/>
                  <a:gd name="T21" fmla="*/ 1 h 16"/>
                  <a:gd name="T22" fmla="*/ 0 w 15"/>
                  <a:gd name="T23" fmla="*/ 1 h 16"/>
                  <a:gd name="T24" fmla="*/ 0 w 15"/>
                  <a:gd name="T25" fmla="*/ 1 h 16"/>
                  <a:gd name="T26" fmla="*/ 0 w 15"/>
                  <a:gd name="T27" fmla="*/ 1 h 16"/>
                  <a:gd name="T28" fmla="*/ 0 w 15"/>
                  <a:gd name="T29" fmla="*/ 1 h 16"/>
                  <a:gd name="T30" fmla="*/ 0 w 15"/>
                  <a:gd name="T31" fmla="*/ 1 h 16"/>
                  <a:gd name="T32" fmla="*/ 0 w 15"/>
                  <a:gd name="T33" fmla="*/ 1 h 16"/>
                  <a:gd name="T34" fmla="*/ 0 w 15"/>
                  <a:gd name="T35" fmla="*/ 1 h 16"/>
                  <a:gd name="T36" fmla="*/ 0 w 15"/>
                  <a:gd name="T37" fmla="*/ 1 h 16"/>
                  <a:gd name="T38" fmla="*/ 0 w 15"/>
                  <a:gd name="T39" fmla="*/ 1 h 16"/>
                  <a:gd name="T40" fmla="*/ 0 w 15"/>
                  <a:gd name="T41" fmla="*/ 1 h 16"/>
                  <a:gd name="T42" fmla="*/ 0 w 15"/>
                  <a:gd name="T43" fmla="*/ 1 h 16"/>
                  <a:gd name="T44" fmla="*/ 0 w 15"/>
                  <a:gd name="T45" fmla="*/ 1 h 16"/>
                  <a:gd name="T46" fmla="*/ 0 w 15"/>
                  <a:gd name="T47" fmla="*/ 1 h 16"/>
                  <a:gd name="T48" fmla="*/ 0 w 15"/>
                  <a:gd name="T49" fmla="*/ 1 h 16"/>
                  <a:gd name="T50" fmla="*/ 0 w 15"/>
                  <a:gd name="T51" fmla="*/ 1 h 16"/>
                  <a:gd name="T52" fmla="*/ 0 w 15"/>
                  <a:gd name="T53" fmla="*/ 1 h 16"/>
                  <a:gd name="T54" fmla="*/ 0 w 15"/>
                  <a:gd name="T55" fmla="*/ 1 h 16"/>
                  <a:gd name="T56" fmla="*/ 0 w 15"/>
                  <a:gd name="T57" fmla="*/ 1 h 16"/>
                  <a:gd name="T58" fmla="*/ 0 w 15"/>
                  <a:gd name="T59" fmla="*/ 1 h 16"/>
                  <a:gd name="T60" fmla="*/ 0 w 15"/>
                  <a:gd name="T61" fmla="*/ 1 h 16"/>
                  <a:gd name="T62" fmla="*/ 0 w 15"/>
                  <a:gd name="T63" fmla="*/ 1 h 16"/>
                  <a:gd name="T64" fmla="*/ 0 w 15"/>
                  <a:gd name="T65" fmla="*/ 1 h 16"/>
                  <a:gd name="T66" fmla="*/ 0 w 15"/>
                  <a:gd name="T67" fmla="*/ 1 h 16"/>
                  <a:gd name="T68" fmla="*/ 0 w 15"/>
                  <a:gd name="T69" fmla="*/ 1 h 16"/>
                  <a:gd name="T70" fmla="*/ 0 w 15"/>
                  <a:gd name="T71" fmla="*/ 1 h 16"/>
                  <a:gd name="T72" fmla="*/ 0 w 15"/>
                  <a:gd name="T73" fmla="*/ 1 h 16"/>
                  <a:gd name="T74" fmla="*/ 0 w 15"/>
                  <a:gd name="T75" fmla="*/ 1 h 16"/>
                  <a:gd name="T76" fmla="*/ 0 w 15"/>
                  <a:gd name="T77" fmla="*/ 1 h 16"/>
                  <a:gd name="T78" fmla="*/ 0 w 15"/>
                  <a:gd name="T79" fmla="*/ 1 h 16"/>
                  <a:gd name="T80" fmla="*/ 0 w 15"/>
                  <a:gd name="T81" fmla="*/ 1 h 16"/>
                  <a:gd name="T82" fmla="*/ 0 w 15"/>
                  <a:gd name="T83" fmla="*/ 1 h 16"/>
                  <a:gd name="T84" fmla="*/ 0 w 15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5" y="6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close/>
                    <a:moveTo>
                      <a:pt x="15" y="8"/>
                    </a:move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2" name="Freeform 2820"/>
              <p:cNvSpPr>
                <a:spLocks noEditPoints="1"/>
              </p:cNvSpPr>
              <p:nvPr/>
            </p:nvSpPr>
            <p:spPr bwMode="auto">
              <a:xfrm>
                <a:off x="1721" y="1688"/>
                <a:ext cx="7" cy="8"/>
              </a:xfrm>
              <a:custGeom>
                <a:avLst/>
                <a:gdLst>
                  <a:gd name="T0" fmla="*/ 0 w 15"/>
                  <a:gd name="T1" fmla="*/ 1 h 15"/>
                  <a:gd name="T2" fmla="*/ 0 w 15"/>
                  <a:gd name="T3" fmla="*/ 1 h 15"/>
                  <a:gd name="T4" fmla="*/ 0 w 15"/>
                  <a:gd name="T5" fmla="*/ 1 h 15"/>
                  <a:gd name="T6" fmla="*/ 0 w 15"/>
                  <a:gd name="T7" fmla="*/ 1 h 15"/>
                  <a:gd name="T8" fmla="*/ 0 w 15"/>
                  <a:gd name="T9" fmla="*/ 1 h 15"/>
                  <a:gd name="T10" fmla="*/ 0 w 15"/>
                  <a:gd name="T11" fmla="*/ 0 h 15"/>
                  <a:gd name="T12" fmla="*/ 0 w 15"/>
                  <a:gd name="T13" fmla="*/ 1 h 15"/>
                  <a:gd name="T14" fmla="*/ 0 w 15"/>
                  <a:gd name="T15" fmla="*/ 1 h 15"/>
                  <a:gd name="T16" fmla="*/ 0 w 15"/>
                  <a:gd name="T17" fmla="*/ 1 h 15"/>
                  <a:gd name="T18" fmla="*/ 0 w 15"/>
                  <a:gd name="T19" fmla="*/ 1 h 15"/>
                  <a:gd name="T20" fmla="*/ 0 w 15"/>
                  <a:gd name="T21" fmla="*/ 1 h 15"/>
                  <a:gd name="T22" fmla="*/ 0 w 15"/>
                  <a:gd name="T23" fmla="*/ 1 h 15"/>
                  <a:gd name="T24" fmla="*/ 0 w 15"/>
                  <a:gd name="T25" fmla="*/ 1 h 15"/>
                  <a:gd name="T26" fmla="*/ 0 w 15"/>
                  <a:gd name="T27" fmla="*/ 1 h 15"/>
                  <a:gd name="T28" fmla="*/ 0 w 15"/>
                  <a:gd name="T29" fmla="*/ 1 h 15"/>
                  <a:gd name="T30" fmla="*/ 0 w 15"/>
                  <a:gd name="T31" fmla="*/ 1 h 15"/>
                  <a:gd name="T32" fmla="*/ 0 w 15"/>
                  <a:gd name="T33" fmla="*/ 1 h 15"/>
                  <a:gd name="T34" fmla="*/ 0 w 15"/>
                  <a:gd name="T35" fmla="*/ 1 h 15"/>
                  <a:gd name="T36" fmla="*/ 0 w 15"/>
                  <a:gd name="T37" fmla="*/ 1 h 15"/>
                  <a:gd name="T38" fmla="*/ 0 w 15"/>
                  <a:gd name="T39" fmla="*/ 1 h 15"/>
                  <a:gd name="T40" fmla="*/ 0 w 15"/>
                  <a:gd name="T41" fmla="*/ 1 h 15"/>
                  <a:gd name="T42" fmla="*/ 0 w 15"/>
                  <a:gd name="T43" fmla="*/ 1 h 15"/>
                  <a:gd name="T44" fmla="*/ 0 w 15"/>
                  <a:gd name="T45" fmla="*/ 1 h 15"/>
                  <a:gd name="T46" fmla="*/ 0 w 15"/>
                  <a:gd name="T47" fmla="*/ 1 h 15"/>
                  <a:gd name="T48" fmla="*/ 0 w 15"/>
                  <a:gd name="T49" fmla="*/ 1 h 15"/>
                  <a:gd name="T50" fmla="*/ 0 w 15"/>
                  <a:gd name="T51" fmla="*/ 1 h 15"/>
                  <a:gd name="T52" fmla="*/ 0 w 15"/>
                  <a:gd name="T53" fmla="*/ 1 h 15"/>
                  <a:gd name="T54" fmla="*/ 0 w 15"/>
                  <a:gd name="T55" fmla="*/ 1 h 15"/>
                  <a:gd name="T56" fmla="*/ 0 w 15"/>
                  <a:gd name="T57" fmla="*/ 1 h 15"/>
                  <a:gd name="T58" fmla="*/ 0 w 15"/>
                  <a:gd name="T59" fmla="*/ 1 h 15"/>
                  <a:gd name="T60" fmla="*/ 0 w 15"/>
                  <a:gd name="T61" fmla="*/ 1 h 15"/>
                  <a:gd name="T62" fmla="*/ 0 w 15"/>
                  <a:gd name="T63" fmla="*/ 1 h 15"/>
                  <a:gd name="T64" fmla="*/ 0 w 15"/>
                  <a:gd name="T65" fmla="*/ 1 h 15"/>
                  <a:gd name="T66" fmla="*/ 0 w 15"/>
                  <a:gd name="T67" fmla="*/ 1 h 15"/>
                  <a:gd name="T68" fmla="*/ 0 w 15"/>
                  <a:gd name="T69" fmla="*/ 1 h 15"/>
                  <a:gd name="T70" fmla="*/ 0 w 15"/>
                  <a:gd name="T71" fmla="*/ 1 h 15"/>
                  <a:gd name="T72" fmla="*/ 0 w 15"/>
                  <a:gd name="T73" fmla="*/ 1 h 15"/>
                  <a:gd name="T74" fmla="*/ 0 w 15"/>
                  <a:gd name="T75" fmla="*/ 1 h 15"/>
                  <a:gd name="T76" fmla="*/ 0 w 15"/>
                  <a:gd name="T77" fmla="*/ 1 h 15"/>
                  <a:gd name="T78" fmla="*/ 0 w 15"/>
                  <a:gd name="T79" fmla="*/ 1 h 15"/>
                  <a:gd name="T80" fmla="*/ 0 w 15"/>
                  <a:gd name="T81" fmla="*/ 1 h 15"/>
                  <a:gd name="T82" fmla="*/ 0 w 15"/>
                  <a:gd name="T83" fmla="*/ 1 h 15"/>
                  <a:gd name="T84" fmla="*/ 0 w 15"/>
                  <a:gd name="T85" fmla="*/ 1 h 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close/>
                    <a:moveTo>
                      <a:pt x="13" y="8"/>
                    </a:moveTo>
                    <a:lnTo>
                      <a:pt x="13" y="8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3" name="Freeform 2821"/>
              <p:cNvSpPr>
                <a:spLocks noEditPoints="1"/>
              </p:cNvSpPr>
              <p:nvPr/>
            </p:nvSpPr>
            <p:spPr bwMode="auto">
              <a:xfrm>
                <a:off x="1722" y="1689"/>
                <a:ext cx="6" cy="7"/>
              </a:xfrm>
              <a:custGeom>
                <a:avLst/>
                <a:gdLst>
                  <a:gd name="T0" fmla="*/ 0 w 13"/>
                  <a:gd name="T1" fmla="*/ 1 h 14"/>
                  <a:gd name="T2" fmla="*/ 0 w 13"/>
                  <a:gd name="T3" fmla="*/ 1 h 14"/>
                  <a:gd name="T4" fmla="*/ 0 w 13"/>
                  <a:gd name="T5" fmla="*/ 1 h 14"/>
                  <a:gd name="T6" fmla="*/ 0 w 13"/>
                  <a:gd name="T7" fmla="*/ 1 h 14"/>
                  <a:gd name="T8" fmla="*/ 0 w 13"/>
                  <a:gd name="T9" fmla="*/ 1 h 14"/>
                  <a:gd name="T10" fmla="*/ 0 w 13"/>
                  <a:gd name="T11" fmla="*/ 0 h 14"/>
                  <a:gd name="T12" fmla="*/ 0 w 13"/>
                  <a:gd name="T13" fmla="*/ 0 h 14"/>
                  <a:gd name="T14" fmla="*/ 0 w 13"/>
                  <a:gd name="T15" fmla="*/ 0 h 14"/>
                  <a:gd name="T16" fmla="*/ 0 w 13"/>
                  <a:gd name="T17" fmla="*/ 0 h 14"/>
                  <a:gd name="T18" fmla="*/ 0 w 13"/>
                  <a:gd name="T19" fmla="*/ 0 h 14"/>
                  <a:gd name="T20" fmla="*/ 0 w 13"/>
                  <a:gd name="T21" fmla="*/ 0 h 14"/>
                  <a:gd name="T22" fmla="*/ 0 w 13"/>
                  <a:gd name="T23" fmla="*/ 1 h 14"/>
                  <a:gd name="T24" fmla="*/ 0 w 13"/>
                  <a:gd name="T25" fmla="*/ 1 h 14"/>
                  <a:gd name="T26" fmla="*/ 0 w 13"/>
                  <a:gd name="T27" fmla="*/ 1 h 14"/>
                  <a:gd name="T28" fmla="*/ 0 w 13"/>
                  <a:gd name="T29" fmla="*/ 1 h 14"/>
                  <a:gd name="T30" fmla="*/ 0 w 13"/>
                  <a:gd name="T31" fmla="*/ 1 h 14"/>
                  <a:gd name="T32" fmla="*/ 0 w 13"/>
                  <a:gd name="T33" fmla="*/ 1 h 14"/>
                  <a:gd name="T34" fmla="*/ 0 w 13"/>
                  <a:gd name="T35" fmla="*/ 1 h 14"/>
                  <a:gd name="T36" fmla="*/ 0 w 13"/>
                  <a:gd name="T37" fmla="*/ 1 h 14"/>
                  <a:gd name="T38" fmla="*/ 0 w 13"/>
                  <a:gd name="T39" fmla="*/ 1 h 14"/>
                  <a:gd name="T40" fmla="*/ 0 w 13"/>
                  <a:gd name="T41" fmla="*/ 1 h 14"/>
                  <a:gd name="T42" fmla="*/ 0 w 13"/>
                  <a:gd name="T43" fmla="*/ 1 h 14"/>
                  <a:gd name="T44" fmla="*/ 0 w 13"/>
                  <a:gd name="T45" fmla="*/ 1 h 14"/>
                  <a:gd name="T46" fmla="*/ 0 w 13"/>
                  <a:gd name="T47" fmla="*/ 1 h 14"/>
                  <a:gd name="T48" fmla="*/ 0 w 13"/>
                  <a:gd name="T49" fmla="*/ 1 h 14"/>
                  <a:gd name="T50" fmla="*/ 0 w 13"/>
                  <a:gd name="T51" fmla="*/ 1 h 14"/>
                  <a:gd name="T52" fmla="*/ 0 w 13"/>
                  <a:gd name="T53" fmla="*/ 1 h 14"/>
                  <a:gd name="T54" fmla="*/ 0 w 13"/>
                  <a:gd name="T55" fmla="*/ 1 h 14"/>
                  <a:gd name="T56" fmla="*/ 0 w 13"/>
                  <a:gd name="T57" fmla="*/ 1 h 14"/>
                  <a:gd name="T58" fmla="*/ 0 w 13"/>
                  <a:gd name="T59" fmla="*/ 1 h 14"/>
                  <a:gd name="T60" fmla="*/ 0 w 13"/>
                  <a:gd name="T61" fmla="*/ 1 h 14"/>
                  <a:gd name="T62" fmla="*/ 0 w 13"/>
                  <a:gd name="T63" fmla="*/ 1 h 14"/>
                  <a:gd name="T64" fmla="*/ 0 w 13"/>
                  <a:gd name="T65" fmla="*/ 1 h 14"/>
                  <a:gd name="T66" fmla="*/ 0 w 13"/>
                  <a:gd name="T67" fmla="*/ 1 h 14"/>
                  <a:gd name="T68" fmla="*/ 0 w 13"/>
                  <a:gd name="T69" fmla="*/ 1 h 14"/>
                  <a:gd name="T70" fmla="*/ 0 w 13"/>
                  <a:gd name="T71" fmla="*/ 1 h 14"/>
                  <a:gd name="T72" fmla="*/ 0 w 13"/>
                  <a:gd name="T73" fmla="*/ 1 h 14"/>
                  <a:gd name="T74" fmla="*/ 0 w 13"/>
                  <a:gd name="T75" fmla="*/ 1 h 14"/>
                  <a:gd name="T76" fmla="*/ 0 w 13"/>
                  <a:gd name="T77" fmla="*/ 1 h 14"/>
                  <a:gd name="T78" fmla="*/ 0 w 13"/>
                  <a:gd name="T79" fmla="*/ 1 h 14"/>
                  <a:gd name="T80" fmla="*/ 0 w 13"/>
                  <a:gd name="T81" fmla="*/ 1 h 14"/>
                  <a:gd name="T82" fmla="*/ 0 w 13"/>
                  <a:gd name="T83" fmla="*/ 1 h 14"/>
                  <a:gd name="T84" fmla="*/ 0 w 13"/>
                  <a:gd name="T85" fmla="*/ 1 h 14"/>
                  <a:gd name="T86" fmla="*/ 0 w 13"/>
                  <a:gd name="T87" fmla="*/ 1 h 14"/>
                  <a:gd name="T88" fmla="*/ 0 w 13"/>
                  <a:gd name="T89" fmla="*/ 1 h 14"/>
                  <a:gd name="T90" fmla="*/ 0 w 13"/>
                  <a:gd name="T91" fmla="*/ 1 h 14"/>
                  <a:gd name="T92" fmla="*/ 0 w 13"/>
                  <a:gd name="T93" fmla="*/ 1 h 14"/>
                  <a:gd name="T94" fmla="*/ 0 w 13"/>
                  <a:gd name="T95" fmla="*/ 1 h 14"/>
                  <a:gd name="T96" fmla="*/ 0 w 13"/>
                  <a:gd name="T97" fmla="*/ 1 h 14"/>
                  <a:gd name="T98" fmla="*/ 0 w 13"/>
                  <a:gd name="T99" fmla="*/ 1 h 14"/>
                  <a:gd name="T100" fmla="*/ 0 w 13"/>
                  <a:gd name="T101" fmla="*/ 1 h 14"/>
                  <a:gd name="T102" fmla="*/ 0 w 13"/>
                  <a:gd name="T103" fmla="*/ 1 h 14"/>
                  <a:gd name="T104" fmla="*/ 0 w 13"/>
                  <a:gd name="T105" fmla="*/ 1 h 14"/>
                  <a:gd name="T106" fmla="*/ 0 w 13"/>
                  <a:gd name="T107" fmla="*/ 1 h 14"/>
                  <a:gd name="T108" fmla="*/ 0 w 13"/>
                  <a:gd name="T109" fmla="*/ 1 h 14"/>
                  <a:gd name="T110" fmla="*/ 0 w 13"/>
                  <a:gd name="T111" fmla="*/ 1 h 14"/>
                  <a:gd name="T112" fmla="*/ 0 w 13"/>
                  <a:gd name="T113" fmla="*/ 1 h 14"/>
                  <a:gd name="T114" fmla="*/ 0 w 13"/>
                  <a:gd name="T115" fmla="*/ 1 h 14"/>
                  <a:gd name="T116" fmla="*/ 0 w 13"/>
                  <a:gd name="T117" fmla="*/ 1 h 14"/>
                  <a:gd name="T118" fmla="*/ 0 w 13"/>
                  <a:gd name="T119" fmla="*/ 1 h 14"/>
                  <a:gd name="T120" fmla="*/ 0 w 13"/>
                  <a:gd name="T121" fmla="*/ 1 h 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88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4" name="Freeform 2822"/>
              <p:cNvSpPr>
                <a:spLocks noEditPoints="1"/>
              </p:cNvSpPr>
              <p:nvPr/>
            </p:nvSpPr>
            <p:spPr bwMode="auto">
              <a:xfrm>
                <a:off x="1722" y="1689"/>
                <a:ext cx="5" cy="6"/>
              </a:xfrm>
              <a:custGeom>
                <a:avLst/>
                <a:gdLst>
                  <a:gd name="T0" fmla="*/ 0 w 11"/>
                  <a:gd name="T1" fmla="*/ 1 h 12"/>
                  <a:gd name="T2" fmla="*/ 0 w 11"/>
                  <a:gd name="T3" fmla="*/ 1 h 12"/>
                  <a:gd name="T4" fmla="*/ 0 w 11"/>
                  <a:gd name="T5" fmla="*/ 1 h 12"/>
                  <a:gd name="T6" fmla="*/ 0 w 11"/>
                  <a:gd name="T7" fmla="*/ 1 h 12"/>
                  <a:gd name="T8" fmla="*/ 0 w 11"/>
                  <a:gd name="T9" fmla="*/ 1 h 12"/>
                  <a:gd name="T10" fmla="*/ 0 w 11"/>
                  <a:gd name="T11" fmla="*/ 1 h 12"/>
                  <a:gd name="T12" fmla="*/ 0 w 11"/>
                  <a:gd name="T13" fmla="*/ 0 h 12"/>
                  <a:gd name="T14" fmla="*/ 0 w 11"/>
                  <a:gd name="T15" fmla="*/ 0 h 12"/>
                  <a:gd name="T16" fmla="*/ 0 w 11"/>
                  <a:gd name="T17" fmla="*/ 0 h 12"/>
                  <a:gd name="T18" fmla="*/ 0 w 11"/>
                  <a:gd name="T19" fmla="*/ 0 h 12"/>
                  <a:gd name="T20" fmla="*/ 0 w 11"/>
                  <a:gd name="T21" fmla="*/ 1 h 12"/>
                  <a:gd name="T22" fmla="*/ 0 w 11"/>
                  <a:gd name="T23" fmla="*/ 1 h 12"/>
                  <a:gd name="T24" fmla="*/ 0 w 11"/>
                  <a:gd name="T25" fmla="*/ 1 h 12"/>
                  <a:gd name="T26" fmla="*/ 0 w 11"/>
                  <a:gd name="T27" fmla="*/ 1 h 12"/>
                  <a:gd name="T28" fmla="*/ 0 w 11"/>
                  <a:gd name="T29" fmla="*/ 1 h 12"/>
                  <a:gd name="T30" fmla="*/ 0 w 11"/>
                  <a:gd name="T31" fmla="*/ 1 h 12"/>
                  <a:gd name="T32" fmla="*/ 0 w 11"/>
                  <a:gd name="T33" fmla="*/ 1 h 12"/>
                  <a:gd name="T34" fmla="*/ 0 w 11"/>
                  <a:gd name="T35" fmla="*/ 1 h 12"/>
                  <a:gd name="T36" fmla="*/ 0 w 11"/>
                  <a:gd name="T37" fmla="*/ 1 h 12"/>
                  <a:gd name="T38" fmla="*/ 0 w 11"/>
                  <a:gd name="T39" fmla="*/ 1 h 12"/>
                  <a:gd name="T40" fmla="*/ 0 w 11"/>
                  <a:gd name="T41" fmla="*/ 1 h 12"/>
                  <a:gd name="T42" fmla="*/ 0 w 11"/>
                  <a:gd name="T43" fmla="*/ 1 h 12"/>
                  <a:gd name="T44" fmla="*/ 0 w 11"/>
                  <a:gd name="T45" fmla="*/ 1 h 12"/>
                  <a:gd name="T46" fmla="*/ 0 w 11"/>
                  <a:gd name="T47" fmla="*/ 1 h 12"/>
                  <a:gd name="T48" fmla="*/ 0 w 11"/>
                  <a:gd name="T49" fmla="*/ 1 h 12"/>
                  <a:gd name="T50" fmla="*/ 0 w 11"/>
                  <a:gd name="T51" fmla="*/ 1 h 12"/>
                  <a:gd name="T52" fmla="*/ 0 w 11"/>
                  <a:gd name="T53" fmla="*/ 1 h 12"/>
                  <a:gd name="T54" fmla="*/ 0 w 11"/>
                  <a:gd name="T55" fmla="*/ 1 h 12"/>
                  <a:gd name="T56" fmla="*/ 0 w 11"/>
                  <a:gd name="T57" fmla="*/ 1 h 12"/>
                  <a:gd name="T58" fmla="*/ 0 w 11"/>
                  <a:gd name="T59" fmla="*/ 1 h 12"/>
                  <a:gd name="T60" fmla="*/ 0 w 11"/>
                  <a:gd name="T61" fmla="*/ 1 h 12"/>
                  <a:gd name="T62" fmla="*/ 0 w 11"/>
                  <a:gd name="T63" fmla="*/ 1 h 12"/>
                  <a:gd name="T64" fmla="*/ 0 w 11"/>
                  <a:gd name="T65" fmla="*/ 1 h 12"/>
                  <a:gd name="T66" fmla="*/ 0 w 11"/>
                  <a:gd name="T67" fmla="*/ 1 h 12"/>
                  <a:gd name="T68" fmla="*/ 0 w 11"/>
                  <a:gd name="T69" fmla="*/ 1 h 12"/>
                  <a:gd name="T70" fmla="*/ 0 w 11"/>
                  <a:gd name="T71" fmla="*/ 1 h 12"/>
                  <a:gd name="T72" fmla="*/ 0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0 w 11"/>
                  <a:gd name="T83" fmla="*/ 1 h 12"/>
                  <a:gd name="T84" fmla="*/ 0 w 11"/>
                  <a:gd name="T85" fmla="*/ 1 h 12"/>
                  <a:gd name="T86" fmla="*/ 0 w 11"/>
                  <a:gd name="T87" fmla="*/ 1 h 12"/>
                  <a:gd name="T88" fmla="*/ 0 w 11"/>
                  <a:gd name="T89" fmla="*/ 1 h 12"/>
                  <a:gd name="T90" fmla="*/ 0 w 11"/>
                  <a:gd name="T91" fmla="*/ 1 h 12"/>
                  <a:gd name="T92" fmla="*/ 0 w 11"/>
                  <a:gd name="T93" fmla="*/ 1 h 12"/>
                  <a:gd name="T94" fmla="*/ 0 w 11"/>
                  <a:gd name="T95" fmla="*/ 1 h 12"/>
                  <a:gd name="T96" fmla="*/ 0 w 11"/>
                  <a:gd name="T97" fmla="*/ 1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" h="12">
                    <a:moveTo>
                      <a:pt x="11" y="7"/>
                    </a:moveTo>
                    <a:lnTo>
                      <a:pt x="11" y="5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5" name="Freeform 2823"/>
              <p:cNvSpPr>
                <a:spLocks noEditPoints="1"/>
              </p:cNvSpPr>
              <p:nvPr/>
            </p:nvSpPr>
            <p:spPr bwMode="auto">
              <a:xfrm>
                <a:off x="1722" y="1690"/>
                <a:ext cx="5" cy="5"/>
              </a:xfrm>
              <a:custGeom>
                <a:avLst/>
                <a:gdLst>
                  <a:gd name="T0" fmla="*/ 0 w 11"/>
                  <a:gd name="T1" fmla="*/ 1 h 10"/>
                  <a:gd name="T2" fmla="*/ 0 w 11"/>
                  <a:gd name="T3" fmla="*/ 1 h 10"/>
                  <a:gd name="T4" fmla="*/ 0 w 11"/>
                  <a:gd name="T5" fmla="*/ 1 h 10"/>
                  <a:gd name="T6" fmla="*/ 0 w 11"/>
                  <a:gd name="T7" fmla="*/ 0 h 10"/>
                  <a:gd name="T8" fmla="*/ 0 w 11"/>
                  <a:gd name="T9" fmla="*/ 0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1 h 10"/>
                  <a:gd name="T20" fmla="*/ 0 w 11"/>
                  <a:gd name="T21" fmla="*/ 1 h 10"/>
                  <a:gd name="T22" fmla="*/ 0 w 11"/>
                  <a:gd name="T23" fmla="*/ 1 h 10"/>
                  <a:gd name="T24" fmla="*/ 0 w 11"/>
                  <a:gd name="T25" fmla="*/ 1 h 10"/>
                  <a:gd name="T26" fmla="*/ 0 w 11"/>
                  <a:gd name="T27" fmla="*/ 1 h 10"/>
                  <a:gd name="T28" fmla="*/ 0 w 11"/>
                  <a:gd name="T29" fmla="*/ 1 h 10"/>
                  <a:gd name="T30" fmla="*/ 0 w 11"/>
                  <a:gd name="T31" fmla="*/ 1 h 10"/>
                  <a:gd name="T32" fmla="*/ 0 w 11"/>
                  <a:gd name="T33" fmla="*/ 1 h 10"/>
                  <a:gd name="T34" fmla="*/ 0 w 11"/>
                  <a:gd name="T35" fmla="*/ 1 h 10"/>
                  <a:gd name="T36" fmla="*/ 0 w 11"/>
                  <a:gd name="T37" fmla="*/ 1 h 10"/>
                  <a:gd name="T38" fmla="*/ 0 w 11"/>
                  <a:gd name="T39" fmla="*/ 1 h 10"/>
                  <a:gd name="T40" fmla="*/ 0 w 11"/>
                  <a:gd name="T41" fmla="*/ 1 h 10"/>
                  <a:gd name="T42" fmla="*/ 0 w 11"/>
                  <a:gd name="T43" fmla="*/ 1 h 10"/>
                  <a:gd name="T44" fmla="*/ 0 w 11"/>
                  <a:gd name="T45" fmla="*/ 1 h 10"/>
                  <a:gd name="T46" fmla="*/ 0 w 11"/>
                  <a:gd name="T47" fmla="*/ 1 h 10"/>
                  <a:gd name="T48" fmla="*/ 0 w 11"/>
                  <a:gd name="T49" fmla="*/ 1 h 10"/>
                  <a:gd name="T50" fmla="*/ 0 w 11"/>
                  <a:gd name="T51" fmla="*/ 1 h 10"/>
                  <a:gd name="T52" fmla="*/ 0 w 11"/>
                  <a:gd name="T53" fmla="*/ 1 h 10"/>
                  <a:gd name="T54" fmla="*/ 0 w 11"/>
                  <a:gd name="T55" fmla="*/ 1 h 10"/>
                  <a:gd name="T56" fmla="*/ 0 w 11"/>
                  <a:gd name="T57" fmla="*/ 1 h 10"/>
                  <a:gd name="T58" fmla="*/ 0 w 11"/>
                  <a:gd name="T59" fmla="*/ 1 h 10"/>
                  <a:gd name="T60" fmla="*/ 0 w 11"/>
                  <a:gd name="T61" fmla="*/ 1 h 10"/>
                  <a:gd name="T62" fmla="*/ 0 w 11"/>
                  <a:gd name="T63" fmla="*/ 1 h 10"/>
                  <a:gd name="T64" fmla="*/ 0 w 11"/>
                  <a:gd name="T65" fmla="*/ 1 h 10"/>
                  <a:gd name="T66" fmla="*/ 0 w 11"/>
                  <a:gd name="T67" fmla="*/ 1 h 10"/>
                  <a:gd name="T68" fmla="*/ 0 w 11"/>
                  <a:gd name="T69" fmla="*/ 1 h 10"/>
                  <a:gd name="T70" fmla="*/ 0 w 11"/>
                  <a:gd name="T71" fmla="*/ 1 h 10"/>
                  <a:gd name="T72" fmla="*/ 0 w 11"/>
                  <a:gd name="T73" fmla="*/ 1 h 10"/>
                  <a:gd name="T74" fmla="*/ 0 w 11"/>
                  <a:gd name="T75" fmla="*/ 1 h 10"/>
                  <a:gd name="T76" fmla="*/ 0 w 11"/>
                  <a:gd name="T77" fmla="*/ 1 h 10"/>
                  <a:gd name="T78" fmla="*/ 0 w 11"/>
                  <a:gd name="T79" fmla="*/ 1 h 10"/>
                  <a:gd name="T80" fmla="*/ 0 w 11"/>
                  <a:gd name="T81" fmla="*/ 0 h 10"/>
                  <a:gd name="T82" fmla="*/ 0 w 11"/>
                  <a:gd name="T83" fmla="*/ 1 h 10"/>
                  <a:gd name="T84" fmla="*/ 0 w 11"/>
                  <a:gd name="T85" fmla="*/ 1 h 10"/>
                  <a:gd name="T86" fmla="*/ 0 w 11"/>
                  <a:gd name="T87" fmla="*/ 1 h 10"/>
                  <a:gd name="T88" fmla="*/ 0 w 11"/>
                  <a:gd name="T89" fmla="*/ 1 h 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1" h="10">
                    <a:moveTo>
                      <a:pt x="11" y="5"/>
                    </a:moveTo>
                    <a:lnTo>
                      <a:pt x="11" y="3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  <a:moveTo>
                      <a:pt x="9" y="5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9B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6" name="Freeform 2824"/>
              <p:cNvSpPr>
                <a:spLocks noEditPoints="1"/>
              </p:cNvSpPr>
              <p:nvPr/>
            </p:nvSpPr>
            <p:spPr bwMode="auto">
              <a:xfrm>
                <a:off x="1723" y="1690"/>
                <a:ext cx="4" cy="5"/>
              </a:xfrm>
              <a:custGeom>
                <a:avLst/>
                <a:gdLst>
                  <a:gd name="T0" fmla="*/ 1 w 8"/>
                  <a:gd name="T1" fmla="*/ 1 h 10"/>
                  <a:gd name="T2" fmla="*/ 1 w 8"/>
                  <a:gd name="T3" fmla="*/ 1 h 10"/>
                  <a:gd name="T4" fmla="*/ 1 w 8"/>
                  <a:gd name="T5" fmla="*/ 1 h 10"/>
                  <a:gd name="T6" fmla="*/ 1 w 8"/>
                  <a:gd name="T7" fmla="*/ 0 h 10"/>
                  <a:gd name="T8" fmla="*/ 1 w 8"/>
                  <a:gd name="T9" fmla="*/ 0 h 10"/>
                  <a:gd name="T10" fmla="*/ 1 w 8"/>
                  <a:gd name="T11" fmla="*/ 1 h 10"/>
                  <a:gd name="T12" fmla="*/ 0 w 8"/>
                  <a:gd name="T13" fmla="*/ 1 h 10"/>
                  <a:gd name="T14" fmla="*/ 0 w 8"/>
                  <a:gd name="T15" fmla="*/ 1 h 10"/>
                  <a:gd name="T16" fmla="*/ 0 w 8"/>
                  <a:gd name="T17" fmla="*/ 1 h 10"/>
                  <a:gd name="T18" fmla="*/ 0 w 8"/>
                  <a:gd name="T19" fmla="*/ 1 h 10"/>
                  <a:gd name="T20" fmla="*/ 1 w 8"/>
                  <a:gd name="T21" fmla="*/ 1 h 10"/>
                  <a:gd name="T22" fmla="*/ 1 w 8"/>
                  <a:gd name="T23" fmla="*/ 1 h 10"/>
                  <a:gd name="T24" fmla="*/ 1 w 8"/>
                  <a:gd name="T25" fmla="*/ 1 h 10"/>
                  <a:gd name="T26" fmla="*/ 1 w 8"/>
                  <a:gd name="T27" fmla="*/ 1 h 10"/>
                  <a:gd name="T28" fmla="*/ 1 w 8"/>
                  <a:gd name="T29" fmla="*/ 1 h 10"/>
                  <a:gd name="T30" fmla="*/ 1 w 8"/>
                  <a:gd name="T31" fmla="*/ 1 h 10"/>
                  <a:gd name="T32" fmla="*/ 1 w 8"/>
                  <a:gd name="T33" fmla="*/ 1 h 10"/>
                  <a:gd name="T34" fmla="*/ 1 w 8"/>
                  <a:gd name="T35" fmla="*/ 1 h 10"/>
                  <a:gd name="T36" fmla="*/ 1 w 8"/>
                  <a:gd name="T37" fmla="*/ 1 h 10"/>
                  <a:gd name="T38" fmla="*/ 1 w 8"/>
                  <a:gd name="T39" fmla="*/ 1 h 10"/>
                  <a:gd name="T40" fmla="*/ 1 w 8"/>
                  <a:gd name="T41" fmla="*/ 1 h 10"/>
                  <a:gd name="T42" fmla="*/ 1 w 8"/>
                  <a:gd name="T43" fmla="*/ 1 h 10"/>
                  <a:gd name="T44" fmla="*/ 1 w 8"/>
                  <a:gd name="T45" fmla="*/ 1 h 10"/>
                  <a:gd name="T46" fmla="*/ 1 w 8"/>
                  <a:gd name="T47" fmla="*/ 1 h 10"/>
                  <a:gd name="T48" fmla="*/ 1 w 8"/>
                  <a:gd name="T49" fmla="*/ 1 h 10"/>
                  <a:gd name="T50" fmla="*/ 1 w 8"/>
                  <a:gd name="T51" fmla="*/ 1 h 10"/>
                  <a:gd name="T52" fmla="*/ 1 w 8"/>
                  <a:gd name="T53" fmla="*/ 1 h 10"/>
                  <a:gd name="T54" fmla="*/ 1 w 8"/>
                  <a:gd name="T55" fmla="*/ 1 h 10"/>
                  <a:gd name="T56" fmla="*/ 1 w 8"/>
                  <a:gd name="T57" fmla="*/ 1 h 10"/>
                  <a:gd name="T58" fmla="*/ 1 w 8"/>
                  <a:gd name="T59" fmla="*/ 1 h 10"/>
                  <a:gd name="T60" fmla="*/ 1 w 8"/>
                  <a:gd name="T61" fmla="*/ 1 h 10"/>
                  <a:gd name="T62" fmla="*/ 1 w 8"/>
                  <a:gd name="T63" fmla="*/ 1 h 10"/>
                  <a:gd name="T64" fmla="*/ 1 w 8"/>
                  <a:gd name="T65" fmla="*/ 1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7" name="Freeform 2825"/>
              <p:cNvSpPr>
                <a:spLocks noEditPoints="1"/>
              </p:cNvSpPr>
              <p:nvPr/>
            </p:nvSpPr>
            <p:spPr bwMode="auto">
              <a:xfrm>
                <a:off x="1723" y="1690"/>
                <a:ext cx="4" cy="4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1 h 8"/>
                  <a:gd name="T4" fmla="*/ 1 w 8"/>
                  <a:gd name="T5" fmla="*/ 1 h 8"/>
                  <a:gd name="T6" fmla="*/ 1 w 8"/>
                  <a:gd name="T7" fmla="*/ 0 h 8"/>
                  <a:gd name="T8" fmla="*/ 1 w 8"/>
                  <a:gd name="T9" fmla="*/ 0 h 8"/>
                  <a:gd name="T10" fmla="*/ 1 w 8"/>
                  <a:gd name="T11" fmla="*/ 1 h 8"/>
                  <a:gd name="T12" fmla="*/ 1 w 8"/>
                  <a:gd name="T13" fmla="*/ 1 h 8"/>
                  <a:gd name="T14" fmla="*/ 0 w 8"/>
                  <a:gd name="T15" fmla="*/ 1 h 8"/>
                  <a:gd name="T16" fmla="*/ 0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1 h 8"/>
                  <a:gd name="T64" fmla="*/ 1 w 8"/>
                  <a:gd name="T65" fmla="*/ 1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  <a:moveTo>
                      <a:pt x="7" y="5"/>
                    </a:move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8" name="Freeform 2826"/>
              <p:cNvSpPr>
                <a:spLocks noEditPoints="1"/>
              </p:cNvSpPr>
              <p:nvPr/>
            </p:nvSpPr>
            <p:spPr bwMode="auto">
              <a:xfrm>
                <a:off x="1723" y="1691"/>
                <a:ext cx="4" cy="3"/>
              </a:xfrm>
              <a:custGeom>
                <a:avLst/>
                <a:gdLst>
                  <a:gd name="T0" fmla="*/ 1 w 6"/>
                  <a:gd name="T1" fmla="*/ 1 h 6"/>
                  <a:gd name="T2" fmla="*/ 1 w 6"/>
                  <a:gd name="T3" fmla="*/ 1 h 6"/>
                  <a:gd name="T4" fmla="*/ 1 w 6"/>
                  <a:gd name="T5" fmla="*/ 0 h 6"/>
                  <a:gd name="T6" fmla="*/ 1 w 6"/>
                  <a:gd name="T7" fmla="*/ 0 h 6"/>
                  <a:gd name="T8" fmla="*/ 1 w 6"/>
                  <a:gd name="T9" fmla="*/ 0 h 6"/>
                  <a:gd name="T10" fmla="*/ 1 w 6"/>
                  <a:gd name="T11" fmla="*/ 0 h 6"/>
                  <a:gd name="T12" fmla="*/ 0 w 6"/>
                  <a:gd name="T13" fmla="*/ 1 h 6"/>
                  <a:gd name="T14" fmla="*/ 0 w 6"/>
                  <a:gd name="T15" fmla="*/ 1 h 6"/>
                  <a:gd name="T16" fmla="*/ 0 w 6"/>
                  <a:gd name="T17" fmla="*/ 1 h 6"/>
                  <a:gd name="T18" fmla="*/ 0 w 6"/>
                  <a:gd name="T19" fmla="*/ 1 h 6"/>
                  <a:gd name="T20" fmla="*/ 1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1 w 6"/>
                  <a:gd name="T27" fmla="*/ 1 h 6"/>
                  <a:gd name="T28" fmla="*/ 1 w 6"/>
                  <a:gd name="T29" fmla="*/ 1 h 6"/>
                  <a:gd name="T30" fmla="*/ 1 w 6"/>
                  <a:gd name="T31" fmla="*/ 1 h 6"/>
                  <a:gd name="T32" fmla="*/ 1 w 6"/>
                  <a:gd name="T33" fmla="*/ 1 h 6"/>
                  <a:gd name="T34" fmla="*/ 1 w 6"/>
                  <a:gd name="T35" fmla="*/ 1 h 6"/>
                  <a:gd name="T36" fmla="*/ 1 w 6"/>
                  <a:gd name="T37" fmla="*/ 1 h 6"/>
                  <a:gd name="T38" fmla="*/ 1 w 6"/>
                  <a:gd name="T39" fmla="*/ 1 h 6"/>
                  <a:gd name="T40" fmla="*/ 1 w 6"/>
                  <a:gd name="T41" fmla="*/ 1 h 6"/>
                  <a:gd name="T42" fmla="*/ 1 w 6"/>
                  <a:gd name="T43" fmla="*/ 1 h 6"/>
                  <a:gd name="T44" fmla="*/ 1 w 6"/>
                  <a:gd name="T45" fmla="*/ 1 h 6"/>
                  <a:gd name="T46" fmla="*/ 1 w 6"/>
                  <a:gd name="T47" fmla="*/ 1 h 6"/>
                  <a:gd name="T48" fmla="*/ 0 w 6"/>
                  <a:gd name="T49" fmla="*/ 1 h 6"/>
                  <a:gd name="T50" fmla="*/ 1 w 6"/>
                  <a:gd name="T51" fmla="*/ 1 h 6"/>
                  <a:gd name="T52" fmla="*/ 1 w 6"/>
                  <a:gd name="T53" fmla="*/ 1 h 6"/>
                  <a:gd name="T54" fmla="*/ 1 w 6"/>
                  <a:gd name="T55" fmla="*/ 1 h 6"/>
                  <a:gd name="T56" fmla="*/ 1 w 6"/>
                  <a:gd name="T57" fmla="*/ 1 h 6"/>
                  <a:gd name="T58" fmla="*/ 1 w 6"/>
                  <a:gd name="T59" fmla="*/ 1 h 6"/>
                  <a:gd name="T60" fmla="*/ 1 w 6"/>
                  <a:gd name="T61" fmla="*/ 1 h 6"/>
                  <a:gd name="T62" fmla="*/ 1 w 6"/>
                  <a:gd name="T63" fmla="*/ 1 h 6"/>
                  <a:gd name="T64" fmla="*/ 1 w 6"/>
                  <a:gd name="T65" fmla="*/ 1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  <a:moveTo>
                      <a:pt x="5" y="3"/>
                    </a:moveTo>
                    <a:lnTo>
                      <a:pt x="5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39" name="Freeform 2827"/>
              <p:cNvSpPr>
                <a:spLocks noEditPoints="1"/>
              </p:cNvSpPr>
              <p:nvPr/>
            </p:nvSpPr>
            <p:spPr bwMode="auto">
              <a:xfrm>
                <a:off x="1723" y="1691"/>
                <a:ext cx="3" cy="2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0 h 5"/>
                  <a:gd name="T4" fmla="*/ 1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1 w 5"/>
                  <a:gd name="T21" fmla="*/ 0 h 5"/>
                  <a:gd name="T22" fmla="*/ 1 w 5"/>
                  <a:gd name="T23" fmla="*/ 0 h 5"/>
                  <a:gd name="T24" fmla="*/ 1 w 5"/>
                  <a:gd name="T25" fmla="*/ 0 h 5"/>
                  <a:gd name="T26" fmla="*/ 0 w 5"/>
                  <a:gd name="T27" fmla="*/ 0 h 5"/>
                  <a:gd name="T28" fmla="*/ 0 w 5"/>
                  <a:gd name="T29" fmla="*/ 0 h 5"/>
                  <a:gd name="T30" fmla="*/ 0 w 5"/>
                  <a:gd name="T31" fmla="*/ 0 h 5"/>
                  <a:gd name="T32" fmla="*/ 0 w 5"/>
                  <a:gd name="T33" fmla="*/ 0 h 5"/>
                  <a:gd name="T34" fmla="*/ 0 w 5"/>
                  <a:gd name="T35" fmla="*/ 0 h 5"/>
                  <a:gd name="T36" fmla="*/ 0 w 5"/>
                  <a:gd name="T37" fmla="*/ 0 h 5"/>
                  <a:gd name="T38" fmla="*/ 0 w 5"/>
                  <a:gd name="T39" fmla="*/ 0 h 5"/>
                  <a:gd name="T40" fmla="*/ 1 w 5"/>
                  <a:gd name="T41" fmla="*/ 0 h 5"/>
                  <a:gd name="T42" fmla="*/ 1 w 5"/>
                  <a:gd name="T43" fmla="*/ 0 h 5"/>
                  <a:gd name="T44" fmla="*/ 1 w 5"/>
                  <a:gd name="T45" fmla="*/ 0 h 5"/>
                  <a:gd name="T46" fmla="*/ 1 w 5"/>
                  <a:gd name="T47" fmla="*/ 0 h 5"/>
                  <a:gd name="T48" fmla="*/ 1 w 5"/>
                  <a:gd name="T49" fmla="*/ 0 h 5"/>
                  <a:gd name="T50" fmla="*/ 1 w 5"/>
                  <a:gd name="T51" fmla="*/ 0 h 5"/>
                  <a:gd name="T52" fmla="*/ 1 w 5"/>
                  <a:gd name="T53" fmla="*/ 0 h 5"/>
                  <a:gd name="T54" fmla="*/ 1 w 5"/>
                  <a:gd name="T55" fmla="*/ 0 h 5"/>
                  <a:gd name="T56" fmla="*/ 1 w 5"/>
                  <a:gd name="T57" fmla="*/ 0 h 5"/>
                  <a:gd name="T58" fmla="*/ 1 w 5"/>
                  <a:gd name="T59" fmla="*/ 0 h 5"/>
                  <a:gd name="T60" fmla="*/ 1 w 5"/>
                  <a:gd name="T61" fmla="*/ 0 h 5"/>
                  <a:gd name="T62" fmla="*/ 1 w 5"/>
                  <a:gd name="T63" fmla="*/ 0 h 5"/>
                  <a:gd name="T64" fmla="*/ 1 w 5"/>
                  <a:gd name="T65" fmla="*/ 0 h 5"/>
                  <a:gd name="T66" fmla="*/ 1 w 5"/>
                  <a:gd name="T67" fmla="*/ 0 h 5"/>
                  <a:gd name="T68" fmla="*/ 1 w 5"/>
                  <a:gd name="T69" fmla="*/ 0 h 5"/>
                  <a:gd name="T70" fmla="*/ 1 w 5"/>
                  <a:gd name="T71" fmla="*/ 0 h 5"/>
                  <a:gd name="T72" fmla="*/ 1 w 5"/>
                  <a:gd name="T73" fmla="*/ 0 h 5"/>
                  <a:gd name="T74" fmla="*/ 1 w 5"/>
                  <a:gd name="T75" fmla="*/ 0 h 5"/>
                  <a:gd name="T76" fmla="*/ 1 w 5"/>
                  <a:gd name="T77" fmla="*/ 0 h 5"/>
                  <a:gd name="T78" fmla="*/ 1 w 5"/>
                  <a:gd name="T79" fmla="*/ 0 h 5"/>
                  <a:gd name="T80" fmla="*/ 1 w 5"/>
                  <a:gd name="T81" fmla="*/ 0 h 5"/>
                  <a:gd name="T82" fmla="*/ 1 w 5"/>
                  <a:gd name="T83" fmla="*/ 0 h 5"/>
                  <a:gd name="T84" fmla="*/ 1 w 5"/>
                  <a:gd name="T85" fmla="*/ 0 h 5"/>
                  <a:gd name="T86" fmla="*/ 1 w 5"/>
                  <a:gd name="T87" fmla="*/ 0 h 5"/>
                  <a:gd name="T88" fmla="*/ 1 w 5"/>
                  <a:gd name="T89" fmla="*/ 0 h 5"/>
                  <a:gd name="T90" fmla="*/ 1 w 5"/>
                  <a:gd name="T91" fmla="*/ 0 h 5"/>
                  <a:gd name="T92" fmla="*/ 1 w 5"/>
                  <a:gd name="T93" fmla="*/ 0 h 5"/>
                  <a:gd name="T94" fmla="*/ 1 w 5"/>
                  <a:gd name="T95" fmla="*/ 0 h 5"/>
                  <a:gd name="T96" fmla="*/ 1 w 5"/>
                  <a:gd name="T97" fmla="*/ 0 h 5"/>
                  <a:gd name="T98" fmla="*/ 1 w 5"/>
                  <a:gd name="T99" fmla="*/ 0 h 5"/>
                  <a:gd name="T100" fmla="*/ 1 w 5"/>
                  <a:gd name="T101" fmla="*/ 0 h 5"/>
                  <a:gd name="T102" fmla="*/ 1 w 5"/>
                  <a:gd name="T103" fmla="*/ 0 h 5"/>
                  <a:gd name="T104" fmla="*/ 1 w 5"/>
                  <a:gd name="T105" fmla="*/ 0 h 5"/>
                  <a:gd name="T106" fmla="*/ 1 w 5"/>
                  <a:gd name="T107" fmla="*/ 0 h 5"/>
                  <a:gd name="T108" fmla="*/ 1 w 5"/>
                  <a:gd name="T109" fmla="*/ 0 h 5"/>
                  <a:gd name="T110" fmla="*/ 1 w 5"/>
                  <a:gd name="T111" fmla="*/ 0 h 5"/>
                  <a:gd name="T112" fmla="*/ 1 w 5"/>
                  <a:gd name="T113" fmla="*/ 0 h 5"/>
                  <a:gd name="T114" fmla="*/ 1 w 5"/>
                  <a:gd name="T115" fmla="*/ 0 h 5"/>
                  <a:gd name="T116" fmla="*/ 1 w 5"/>
                  <a:gd name="T117" fmla="*/ 0 h 5"/>
                  <a:gd name="T118" fmla="*/ 1 w 5"/>
                  <a:gd name="T119" fmla="*/ 0 h 5"/>
                  <a:gd name="T120" fmla="*/ 1 w 5"/>
                  <a:gd name="T121" fmla="*/ 0 h 5"/>
                  <a:gd name="T122" fmla="*/ 1 w 5"/>
                  <a:gd name="T123" fmla="*/ 0 h 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  <a:moveTo>
                      <a:pt x="3" y="3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0" name="Freeform 2828"/>
              <p:cNvSpPr>
                <a:spLocks/>
              </p:cNvSpPr>
              <p:nvPr/>
            </p:nvSpPr>
            <p:spPr bwMode="auto">
              <a:xfrm>
                <a:off x="1723" y="1692"/>
                <a:ext cx="3" cy="1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0 h 4"/>
                  <a:gd name="T16" fmla="*/ 1 w 5"/>
                  <a:gd name="T17" fmla="*/ 0 h 4"/>
                  <a:gd name="T18" fmla="*/ 1 w 5"/>
                  <a:gd name="T19" fmla="*/ 0 h 4"/>
                  <a:gd name="T20" fmla="*/ 1 w 5"/>
                  <a:gd name="T21" fmla="*/ 0 h 4"/>
                  <a:gd name="T22" fmla="*/ 1 w 5"/>
                  <a:gd name="T23" fmla="*/ 0 h 4"/>
                  <a:gd name="T24" fmla="*/ 1 w 5"/>
                  <a:gd name="T25" fmla="*/ 0 h 4"/>
                  <a:gd name="T26" fmla="*/ 1 w 5"/>
                  <a:gd name="T27" fmla="*/ 0 h 4"/>
                  <a:gd name="T28" fmla="*/ 1 w 5"/>
                  <a:gd name="T29" fmla="*/ 0 h 4"/>
                  <a:gd name="T30" fmla="*/ 0 w 5"/>
                  <a:gd name="T31" fmla="*/ 0 h 4"/>
                  <a:gd name="T32" fmla="*/ 0 w 5"/>
                  <a:gd name="T33" fmla="*/ 0 h 4"/>
                  <a:gd name="T34" fmla="*/ 0 w 5"/>
                  <a:gd name="T35" fmla="*/ 0 h 4"/>
                  <a:gd name="T36" fmla="*/ 1 w 5"/>
                  <a:gd name="T37" fmla="*/ 0 h 4"/>
                  <a:gd name="T38" fmla="*/ 1 w 5"/>
                  <a:gd name="T39" fmla="*/ 0 h 4"/>
                  <a:gd name="T40" fmla="*/ 1 w 5"/>
                  <a:gd name="T41" fmla="*/ 0 h 4"/>
                  <a:gd name="T42" fmla="*/ 1 w 5"/>
                  <a:gd name="T43" fmla="*/ 0 h 4"/>
                  <a:gd name="T44" fmla="*/ 1 w 5"/>
                  <a:gd name="T45" fmla="*/ 0 h 4"/>
                  <a:gd name="T46" fmla="*/ 1 w 5"/>
                  <a:gd name="T47" fmla="*/ 0 h 4"/>
                  <a:gd name="T48" fmla="*/ 1 w 5"/>
                  <a:gd name="T49" fmla="*/ 0 h 4"/>
                  <a:gd name="T50" fmla="*/ 1 w 5"/>
                  <a:gd name="T51" fmla="*/ 0 h 4"/>
                  <a:gd name="T52" fmla="*/ 1 w 5"/>
                  <a:gd name="T53" fmla="*/ 0 h 4"/>
                  <a:gd name="T54" fmla="*/ 1 w 5"/>
                  <a:gd name="T55" fmla="*/ 0 h 4"/>
                  <a:gd name="T56" fmla="*/ 1 w 5"/>
                  <a:gd name="T57" fmla="*/ 0 h 4"/>
                  <a:gd name="T58" fmla="*/ 1 w 5"/>
                  <a:gd name="T59" fmla="*/ 0 h 4"/>
                  <a:gd name="T60" fmla="*/ 1 w 5"/>
                  <a:gd name="T61" fmla="*/ 0 h 4"/>
                  <a:gd name="T62" fmla="*/ 1 w 5"/>
                  <a:gd name="T63" fmla="*/ 0 h 4"/>
                  <a:gd name="T64" fmla="*/ 1 w 5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1" name="Freeform 2829"/>
              <p:cNvSpPr>
                <a:spLocks/>
              </p:cNvSpPr>
              <p:nvPr/>
            </p:nvSpPr>
            <p:spPr bwMode="auto">
              <a:xfrm>
                <a:off x="1724" y="1692"/>
                <a:ext cx="1" cy="1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0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0 h 4"/>
                  <a:gd name="T20" fmla="*/ 0 w 1"/>
                  <a:gd name="T21" fmla="*/ 0 h 4"/>
                  <a:gd name="T22" fmla="*/ 0 w 1"/>
                  <a:gd name="T23" fmla="*/ 0 h 4"/>
                  <a:gd name="T24" fmla="*/ 0 w 1"/>
                  <a:gd name="T25" fmla="*/ 0 h 4"/>
                  <a:gd name="T26" fmla="*/ 0 w 1"/>
                  <a:gd name="T27" fmla="*/ 0 h 4"/>
                  <a:gd name="T28" fmla="*/ 0 w 1"/>
                  <a:gd name="T29" fmla="*/ 0 h 4"/>
                  <a:gd name="T30" fmla="*/ 0 w 1"/>
                  <a:gd name="T31" fmla="*/ 0 h 4"/>
                  <a:gd name="T32" fmla="*/ 0 w 1"/>
                  <a:gd name="T33" fmla="*/ 0 h 4"/>
                  <a:gd name="T34" fmla="*/ 0 w 1"/>
                  <a:gd name="T35" fmla="*/ 0 h 4"/>
                  <a:gd name="T36" fmla="*/ 0 w 1"/>
                  <a:gd name="T37" fmla="*/ 0 h 4"/>
                  <a:gd name="T38" fmla="*/ 0 w 1"/>
                  <a:gd name="T39" fmla="*/ 0 h 4"/>
                  <a:gd name="T40" fmla="*/ 0 w 1"/>
                  <a:gd name="T41" fmla="*/ 0 h 4"/>
                  <a:gd name="T42" fmla="*/ 0 w 1"/>
                  <a:gd name="T43" fmla="*/ 0 h 4"/>
                  <a:gd name="T44" fmla="*/ 0 w 1"/>
                  <a:gd name="T45" fmla="*/ 0 h 4"/>
                  <a:gd name="T46" fmla="*/ 0 w 1"/>
                  <a:gd name="T47" fmla="*/ 0 h 4"/>
                  <a:gd name="T48" fmla="*/ 1 w 1"/>
                  <a:gd name="T49" fmla="*/ 0 h 4"/>
                  <a:gd name="T50" fmla="*/ 1 w 1"/>
                  <a:gd name="T51" fmla="*/ 0 h 4"/>
                  <a:gd name="T52" fmla="*/ 1 w 1"/>
                  <a:gd name="T53" fmla="*/ 0 h 4"/>
                  <a:gd name="T54" fmla="*/ 1 w 1"/>
                  <a:gd name="T55" fmla="*/ 0 h 4"/>
                  <a:gd name="T56" fmla="*/ 1 w 1"/>
                  <a:gd name="T57" fmla="*/ 0 h 4"/>
                  <a:gd name="T58" fmla="*/ 1 w 1"/>
                  <a:gd name="T59" fmla="*/ 0 h 4"/>
                  <a:gd name="T60" fmla="*/ 1 w 1"/>
                  <a:gd name="T61" fmla="*/ 0 h 4"/>
                  <a:gd name="T62" fmla="*/ 1 w 1"/>
                  <a:gd name="T63" fmla="*/ 0 h 4"/>
                  <a:gd name="T64" fmla="*/ 1 w 1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2" name="Freeform 2830"/>
              <p:cNvSpPr>
                <a:spLocks/>
              </p:cNvSpPr>
              <p:nvPr/>
            </p:nvSpPr>
            <p:spPr bwMode="auto">
              <a:xfrm>
                <a:off x="1724" y="1692"/>
                <a:ext cx="1" cy="1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  <a:gd name="T32" fmla="*/ 1 w 1"/>
                  <a:gd name="T33" fmla="*/ 1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3" name="Freeform 2831"/>
              <p:cNvSpPr>
                <a:spLocks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0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1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1 h 46"/>
                  <a:gd name="T62" fmla="*/ 0 w 45"/>
                  <a:gd name="T63" fmla="*/ 1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0 h 46"/>
                  <a:gd name="T82" fmla="*/ 0 w 45"/>
                  <a:gd name="T83" fmla="*/ 0 h 46"/>
                  <a:gd name="T84" fmla="*/ 0 w 45"/>
                  <a:gd name="T85" fmla="*/ 0 h 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" h="46">
                    <a:moveTo>
                      <a:pt x="22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4" name="Freeform 2832"/>
              <p:cNvSpPr>
                <a:spLocks noEditPoints="1"/>
              </p:cNvSpPr>
              <p:nvPr/>
            </p:nvSpPr>
            <p:spPr bwMode="auto">
              <a:xfrm>
                <a:off x="1436" y="2298"/>
                <a:ext cx="24" cy="23"/>
              </a:xfrm>
              <a:custGeom>
                <a:avLst/>
                <a:gdLst>
                  <a:gd name="T0" fmla="*/ 1 w 47"/>
                  <a:gd name="T1" fmla="*/ 0 h 47"/>
                  <a:gd name="T2" fmla="*/ 1 w 47"/>
                  <a:gd name="T3" fmla="*/ 0 h 47"/>
                  <a:gd name="T4" fmla="*/ 1 w 47"/>
                  <a:gd name="T5" fmla="*/ 0 h 47"/>
                  <a:gd name="T6" fmla="*/ 1 w 47"/>
                  <a:gd name="T7" fmla="*/ 0 h 47"/>
                  <a:gd name="T8" fmla="*/ 1 w 47"/>
                  <a:gd name="T9" fmla="*/ 0 h 47"/>
                  <a:gd name="T10" fmla="*/ 1 w 47"/>
                  <a:gd name="T11" fmla="*/ 0 h 47"/>
                  <a:gd name="T12" fmla="*/ 1 w 47"/>
                  <a:gd name="T13" fmla="*/ 0 h 47"/>
                  <a:gd name="T14" fmla="*/ 1 w 47"/>
                  <a:gd name="T15" fmla="*/ 0 h 47"/>
                  <a:gd name="T16" fmla="*/ 1 w 47"/>
                  <a:gd name="T17" fmla="*/ 0 h 47"/>
                  <a:gd name="T18" fmla="*/ 1 w 47"/>
                  <a:gd name="T19" fmla="*/ 0 h 47"/>
                  <a:gd name="T20" fmla="*/ 1 w 47"/>
                  <a:gd name="T21" fmla="*/ 0 h 47"/>
                  <a:gd name="T22" fmla="*/ 1 w 47"/>
                  <a:gd name="T23" fmla="*/ 0 h 47"/>
                  <a:gd name="T24" fmla="*/ 1 w 47"/>
                  <a:gd name="T25" fmla="*/ 0 h 47"/>
                  <a:gd name="T26" fmla="*/ 1 w 47"/>
                  <a:gd name="T27" fmla="*/ 0 h 47"/>
                  <a:gd name="T28" fmla="*/ 1 w 47"/>
                  <a:gd name="T29" fmla="*/ 0 h 47"/>
                  <a:gd name="T30" fmla="*/ 1 w 47"/>
                  <a:gd name="T31" fmla="*/ 0 h 47"/>
                  <a:gd name="T32" fmla="*/ 1 w 47"/>
                  <a:gd name="T33" fmla="*/ 0 h 47"/>
                  <a:gd name="T34" fmla="*/ 1 w 47"/>
                  <a:gd name="T35" fmla="*/ 0 h 47"/>
                  <a:gd name="T36" fmla="*/ 1 w 47"/>
                  <a:gd name="T37" fmla="*/ 0 h 47"/>
                  <a:gd name="T38" fmla="*/ 1 w 47"/>
                  <a:gd name="T39" fmla="*/ 0 h 47"/>
                  <a:gd name="T40" fmla="*/ 1 w 47"/>
                  <a:gd name="T41" fmla="*/ 0 h 47"/>
                  <a:gd name="T42" fmla="*/ 1 w 47"/>
                  <a:gd name="T43" fmla="*/ 0 h 47"/>
                  <a:gd name="T44" fmla="*/ 1 w 47"/>
                  <a:gd name="T45" fmla="*/ 0 h 47"/>
                  <a:gd name="T46" fmla="*/ 1 w 47"/>
                  <a:gd name="T47" fmla="*/ 0 h 47"/>
                  <a:gd name="T48" fmla="*/ 1 w 47"/>
                  <a:gd name="T49" fmla="*/ 0 h 47"/>
                  <a:gd name="T50" fmla="*/ 1 w 47"/>
                  <a:gd name="T51" fmla="*/ 0 h 47"/>
                  <a:gd name="T52" fmla="*/ 1 w 47"/>
                  <a:gd name="T53" fmla="*/ 0 h 47"/>
                  <a:gd name="T54" fmla="*/ 1 w 47"/>
                  <a:gd name="T55" fmla="*/ 0 h 47"/>
                  <a:gd name="T56" fmla="*/ 1 w 47"/>
                  <a:gd name="T57" fmla="*/ 0 h 47"/>
                  <a:gd name="T58" fmla="*/ 1 w 47"/>
                  <a:gd name="T59" fmla="*/ 0 h 47"/>
                  <a:gd name="T60" fmla="*/ 1 w 47"/>
                  <a:gd name="T61" fmla="*/ 0 h 47"/>
                  <a:gd name="T62" fmla="*/ 1 w 47"/>
                  <a:gd name="T63" fmla="*/ 0 h 47"/>
                  <a:gd name="T64" fmla="*/ 1 w 47"/>
                  <a:gd name="T65" fmla="*/ 0 h 47"/>
                  <a:gd name="T66" fmla="*/ 1 w 47"/>
                  <a:gd name="T67" fmla="*/ 0 h 47"/>
                  <a:gd name="T68" fmla="*/ 1 w 47"/>
                  <a:gd name="T69" fmla="*/ 0 h 47"/>
                  <a:gd name="T70" fmla="*/ 1 w 47"/>
                  <a:gd name="T71" fmla="*/ 0 h 47"/>
                  <a:gd name="T72" fmla="*/ 1 w 47"/>
                  <a:gd name="T73" fmla="*/ 0 h 47"/>
                  <a:gd name="T74" fmla="*/ 1 w 47"/>
                  <a:gd name="T75" fmla="*/ 0 h 47"/>
                  <a:gd name="T76" fmla="*/ 1 w 47"/>
                  <a:gd name="T77" fmla="*/ 0 h 47"/>
                  <a:gd name="T78" fmla="*/ 1 w 47"/>
                  <a:gd name="T79" fmla="*/ 0 h 47"/>
                  <a:gd name="T80" fmla="*/ 1 w 47"/>
                  <a:gd name="T81" fmla="*/ 0 h 47"/>
                  <a:gd name="T82" fmla="*/ 1 w 47"/>
                  <a:gd name="T83" fmla="*/ 0 h 47"/>
                  <a:gd name="T84" fmla="*/ 1 w 47"/>
                  <a:gd name="T85" fmla="*/ 0 h 47"/>
                  <a:gd name="T86" fmla="*/ 1 w 47"/>
                  <a:gd name="T87" fmla="*/ 0 h 47"/>
                  <a:gd name="T88" fmla="*/ 1 w 47"/>
                  <a:gd name="T89" fmla="*/ 0 h 47"/>
                  <a:gd name="T90" fmla="*/ 1 w 47"/>
                  <a:gd name="T91" fmla="*/ 0 h 47"/>
                  <a:gd name="T92" fmla="*/ 1 w 47"/>
                  <a:gd name="T93" fmla="*/ 0 h 47"/>
                  <a:gd name="T94" fmla="*/ 1 w 47"/>
                  <a:gd name="T95" fmla="*/ 0 h 47"/>
                  <a:gd name="T96" fmla="*/ 1 w 47"/>
                  <a:gd name="T97" fmla="*/ 0 h 47"/>
                  <a:gd name="T98" fmla="*/ 1 w 47"/>
                  <a:gd name="T99" fmla="*/ 0 h 47"/>
                  <a:gd name="T100" fmla="*/ 1 w 47"/>
                  <a:gd name="T101" fmla="*/ 0 h 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  <a:moveTo>
                      <a:pt x="47" y="23"/>
                    </a:moveTo>
                    <a:lnTo>
                      <a:pt x="47" y="25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5" name="Freeform 2833"/>
              <p:cNvSpPr>
                <a:spLocks noEditPoints="1"/>
              </p:cNvSpPr>
              <p:nvPr/>
            </p:nvSpPr>
            <p:spPr bwMode="auto">
              <a:xfrm>
                <a:off x="1436" y="2298"/>
                <a:ext cx="24" cy="23"/>
              </a:xfrm>
              <a:custGeom>
                <a:avLst/>
                <a:gdLst>
                  <a:gd name="T0" fmla="*/ 1 w 47"/>
                  <a:gd name="T1" fmla="*/ 0 h 47"/>
                  <a:gd name="T2" fmla="*/ 1 w 47"/>
                  <a:gd name="T3" fmla="*/ 0 h 47"/>
                  <a:gd name="T4" fmla="*/ 1 w 47"/>
                  <a:gd name="T5" fmla="*/ 0 h 47"/>
                  <a:gd name="T6" fmla="*/ 1 w 47"/>
                  <a:gd name="T7" fmla="*/ 0 h 47"/>
                  <a:gd name="T8" fmla="*/ 1 w 47"/>
                  <a:gd name="T9" fmla="*/ 0 h 47"/>
                  <a:gd name="T10" fmla="*/ 1 w 47"/>
                  <a:gd name="T11" fmla="*/ 0 h 47"/>
                  <a:gd name="T12" fmla="*/ 1 w 47"/>
                  <a:gd name="T13" fmla="*/ 0 h 47"/>
                  <a:gd name="T14" fmla="*/ 1 w 47"/>
                  <a:gd name="T15" fmla="*/ 0 h 47"/>
                  <a:gd name="T16" fmla="*/ 1 w 47"/>
                  <a:gd name="T17" fmla="*/ 0 h 47"/>
                  <a:gd name="T18" fmla="*/ 1 w 47"/>
                  <a:gd name="T19" fmla="*/ 0 h 47"/>
                  <a:gd name="T20" fmla="*/ 1 w 47"/>
                  <a:gd name="T21" fmla="*/ 0 h 47"/>
                  <a:gd name="T22" fmla="*/ 1 w 47"/>
                  <a:gd name="T23" fmla="*/ 0 h 47"/>
                  <a:gd name="T24" fmla="*/ 1 w 47"/>
                  <a:gd name="T25" fmla="*/ 0 h 47"/>
                  <a:gd name="T26" fmla="*/ 1 w 47"/>
                  <a:gd name="T27" fmla="*/ 0 h 47"/>
                  <a:gd name="T28" fmla="*/ 1 w 47"/>
                  <a:gd name="T29" fmla="*/ 0 h 47"/>
                  <a:gd name="T30" fmla="*/ 1 w 47"/>
                  <a:gd name="T31" fmla="*/ 0 h 47"/>
                  <a:gd name="T32" fmla="*/ 1 w 47"/>
                  <a:gd name="T33" fmla="*/ 0 h 47"/>
                  <a:gd name="T34" fmla="*/ 1 w 47"/>
                  <a:gd name="T35" fmla="*/ 0 h 47"/>
                  <a:gd name="T36" fmla="*/ 1 w 47"/>
                  <a:gd name="T37" fmla="*/ 0 h 47"/>
                  <a:gd name="T38" fmla="*/ 1 w 47"/>
                  <a:gd name="T39" fmla="*/ 0 h 47"/>
                  <a:gd name="T40" fmla="*/ 1 w 47"/>
                  <a:gd name="T41" fmla="*/ 0 h 47"/>
                  <a:gd name="T42" fmla="*/ 1 w 47"/>
                  <a:gd name="T43" fmla="*/ 0 h 47"/>
                  <a:gd name="T44" fmla="*/ 1 w 47"/>
                  <a:gd name="T45" fmla="*/ 0 h 47"/>
                  <a:gd name="T46" fmla="*/ 0 w 47"/>
                  <a:gd name="T47" fmla="*/ 0 h 47"/>
                  <a:gd name="T48" fmla="*/ 1 w 47"/>
                  <a:gd name="T49" fmla="*/ 0 h 47"/>
                  <a:gd name="T50" fmla="*/ 1 w 47"/>
                  <a:gd name="T51" fmla="*/ 0 h 47"/>
                  <a:gd name="T52" fmla="*/ 1 w 47"/>
                  <a:gd name="T53" fmla="*/ 0 h 47"/>
                  <a:gd name="T54" fmla="*/ 1 w 47"/>
                  <a:gd name="T55" fmla="*/ 0 h 47"/>
                  <a:gd name="T56" fmla="*/ 1 w 47"/>
                  <a:gd name="T57" fmla="*/ 0 h 47"/>
                  <a:gd name="T58" fmla="*/ 1 w 47"/>
                  <a:gd name="T59" fmla="*/ 0 h 47"/>
                  <a:gd name="T60" fmla="*/ 1 w 47"/>
                  <a:gd name="T61" fmla="*/ 0 h 47"/>
                  <a:gd name="T62" fmla="*/ 1 w 47"/>
                  <a:gd name="T63" fmla="*/ 0 h 47"/>
                  <a:gd name="T64" fmla="*/ 1 w 47"/>
                  <a:gd name="T65" fmla="*/ 0 h 47"/>
                  <a:gd name="T66" fmla="*/ 1 w 47"/>
                  <a:gd name="T67" fmla="*/ 0 h 47"/>
                  <a:gd name="T68" fmla="*/ 1 w 47"/>
                  <a:gd name="T69" fmla="*/ 0 h 47"/>
                  <a:gd name="T70" fmla="*/ 1 w 47"/>
                  <a:gd name="T71" fmla="*/ 0 h 47"/>
                  <a:gd name="T72" fmla="*/ 1 w 47"/>
                  <a:gd name="T73" fmla="*/ 0 h 47"/>
                  <a:gd name="T74" fmla="*/ 1 w 47"/>
                  <a:gd name="T75" fmla="*/ 0 h 47"/>
                  <a:gd name="T76" fmla="*/ 1 w 47"/>
                  <a:gd name="T77" fmla="*/ 0 h 47"/>
                  <a:gd name="T78" fmla="*/ 1 w 47"/>
                  <a:gd name="T79" fmla="*/ 0 h 47"/>
                  <a:gd name="T80" fmla="*/ 1 w 47"/>
                  <a:gd name="T81" fmla="*/ 0 h 47"/>
                  <a:gd name="T82" fmla="*/ 1 w 47"/>
                  <a:gd name="T83" fmla="*/ 0 h 47"/>
                  <a:gd name="T84" fmla="*/ 1 w 47"/>
                  <a:gd name="T85" fmla="*/ 0 h 47"/>
                  <a:gd name="T86" fmla="*/ 1 w 47"/>
                  <a:gd name="T87" fmla="*/ 0 h 47"/>
                  <a:gd name="T88" fmla="*/ 1 w 47"/>
                  <a:gd name="T89" fmla="*/ 0 h 47"/>
                  <a:gd name="T90" fmla="*/ 1 w 47"/>
                  <a:gd name="T91" fmla="*/ 0 h 47"/>
                  <a:gd name="T92" fmla="*/ 1 w 47"/>
                  <a:gd name="T93" fmla="*/ 0 h 47"/>
                  <a:gd name="T94" fmla="*/ 1 w 47"/>
                  <a:gd name="T95" fmla="*/ 0 h 47"/>
                  <a:gd name="T96" fmla="*/ 1 w 47"/>
                  <a:gd name="T97" fmla="*/ 0 h 47"/>
                  <a:gd name="T98" fmla="*/ 1 w 47"/>
                  <a:gd name="T99" fmla="*/ 0 h 47"/>
                  <a:gd name="T100" fmla="*/ 1 w 47"/>
                  <a:gd name="T101" fmla="*/ 0 h 47"/>
                  <a:gd name="T102" fmla="*/ 1 w 47"/>
                  <a:gd name="T103" fmla="*/ 0 h 47"/>
                  <a:gd name="T104" fmla="*/ 1 w 47"/>
                  <a:gd name="T105" fmla="*/ 0 h 47"/>
                  <a:gd name="T106" fmla="*/ 1 w 47"/>
                  <a:gd name="T107" fmla="*/ 0 h 47"/>
                  <a:gd name="T108" fmla="*/ 1 w 47"/>
                  <a:gd name="T109" fmla="*/ 0 h 47"/>
                  <a:gd name="T110" fmla="*/ 1 w 47"/>
                  <a:gd name="T111" fmla="*/ 0 h 47"/>
                  <a:gd name="T112" fmla="*/ 1 w 47"/>
                  <a:gd name="T113" fmla="*/ 0 h 47"/>
                  <a:gd name="T114" fmla="*/ 1 w 47"/>
                  <a:gd name="T115" fmla="*/ 0 h 47"/>
                  <a:gd name="T116" fmla="*/ 1 w 47"/>
                  <a:gd name="T117" fmla="*/ 0 h 47"/>
                  <a:gd name="T118" fmla="*/ 1 w 47"/>
                  <a:gd name="T119" fmla="*/ 0 h 47"/>
                  <a:gd name="T120" fmla="*/ 1 w 47"/>
                  <a:gd name="T121" fmla="*/ 0 h 47"/>
                  <a:gd name="T122" fmla="*/ 1 w 47"/>
                  <a:gd name="T123" fmla="*/ 0 h 47"/>
                  <a:gd name="T124" fmla="*/ 1 w 47"/>
                  <a:gd name="T125" fmla="*/ 0 h 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  <a:moveTo>
                      <a:pt x="45" y="23"/>
                    </a:moveTo>
                    <a:lnTo>
                      <a:pt x="45" y="25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39" y="40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4" y="45"/>
                    </a:lnTo>
                    <a:lnTo>
                      <a:pt x="24" y="47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1" y="42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3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6" name="Freeform 2834"/>
              <p:cNvSpPr>
                <a:spLocks noEditPoints="1"/>
              </p:cNvSpPr>
              <p:nvPr/>
            </p:nvSpPr>
            <p:spPr bwMode="auto">
              <a:xfrm>
                <a:off x="1437" y="2298"/>
                <a:ext cx="23" cy="23"/>
              </a:xfrm>
              <a:custGeom>
                <a:avLst/>
                <a:gdLst>
                  <a:gd name="T0" fmla="*/ 1 w 46"/>
                  <a:gd name="T1" fmla="*/ 0 h 47"/>
                  <a:gd name="T2" fmla="*/ 1 w 46"/>
                  <a:gd name="T3" fmla="*/ 0 h 47"/>
                  <a:gd name="T4" fmla="*/ 1 w 46"/>
                  <a:gd name="T5" fmla="*/ 0 h 47"/>
                  <a:gd name="T6" fmla="*/ 1 w 46"/>
                  <a:gd name="T7" fmla="*/ 0 h 47"/>
                  <a:gd name="T8" fmla="*/ 1 w 46"/>
                  <a:gd name="T9" fmla="*/ 0 h 47"/>
                  <a:gd name="T10" fmla="*/ 1 w 46"/>
                  <a:gd name="T11" fmla="*/ 0 h 47"/>
                  <a:gd name="T12" fmla="*/ 1 w 46"/>
                  <a:gd name="T13" fmla="*/ 0 h 47"/>
                  <a:gd name="T14" fmla="*/ 1 w 46"/>
                  <a:gd name="T15" fmla="*/ 0 h 47"/>
                  <a:gd name="T16" fmla="*/ 1 w 46"/>
                  <a:gd name="T17" fmla="*/ 0 h 47"/>
                  <a:gd name="T18" fmla="*/ 1 w 46"/>
                  <a:gd name="T19" fmla="*/ 0 h 47"/>
                  <a:gd name="T20" fmla="*/ 1 w 46"/>
                  <a:gd name="T21" fmla="*/ 0 h 47"/>
                  <a:gd name="T22" fmla="*/ 1 w 46"/>
                  <a:gd name="T23" fmla="*/ 0 h 47"/>
                  <a:gd name="T24" fmla="*/ 1 w 46"/>
                  <a:gd name="T25" fmla="*/ 0 h 47"/>
                  <a:gd name="T26" fmla="*/ 1 w 46"/>
                  <a:gd name="T27" fmla="*/ 0 h 47"/>
                  <a:gd name="T28" fmla="*/ 0 w 46"/>
                  <a:gd name="T29" fmla="*/ 0 h 47"/>
                  <a:gd name="T30" fmla="*/ 0 w 46"/>
                  <a:gd name="T31" fmla="*/ 0 h 47"/>
                  <a:gd name="T32" fmla="*/ 0 w 46"/>
                  <a:gd name="T33" fmla="*/ 0 h 47"/>
                  <a:gd name="T34" fmla="*/ 0 w 46"/>
                  <a:gd name="T35" fmla="*/ 0 h 47"/>
                  <a:gd name="T36" fmla="*/ 1 w 46"/>
                  <a:gd name="T37" fmla="*/ 0 h 47"/>
                  <a:gd name="T38" fmla="*/ 1 w 46"/>
                  <a:gd name="T39" fmla="*/ 0 h 47"/>
                  <a:gd name="T40" fmla="*/ 1 w 46"/>
                  <a:gd name="T41" fmla="*/ 0 h 47"/>
                  <a:gd name="T42" fmla="*/ 1 w 46"/>
                  <a:gd name="T43" fmla="*/ 0 h 47"/>
                  <a:gd name="T44" fmla="*/ 1 w 46"/>
                  <a:gd name="T45" fmla="*/ 0 h 47"/>
                  <a:gd name="T46" fmla="*/ 1 w 46"/>
                  <a:gd name="T47" fmla="*/ 0 h 47"/>
                  <a:gd name="T48" fmla="*/ 1 w 46"/>
                  <a:gd name="T49" fmla="*/ 0 h 47"/>
                  <a:gd name="T50" fmla="*/ 1 w 46"/>
                  <a:gd name="T51" fmla="*/ 0 h 47"/>
                  <a:gd name="T52" fmla="*/ 1 w 46"/>
                  <a:gd name="T53" fmla="*/ 0 h 47"/>
                  <a:gd name="T54" fmla="*/ 1 w 46"/>
                  <a:gd name="T55" fmla="*/ 0 h 47"/>
                  <a:gd name="T56" fmla="*/ 1 w 46"/>
                  <a:gd name="T57" fmla="*/ 0 h 47"/>
                  <a:gd name="T58" fmla="*/ 1 w 46"/>
                  <a:gd name="T59" fmla="*/ 0 h 47"/>
                  <a:gd name="T60" fmla="*/ 1 w 46"/>
                  <a:gd name="T61" fmla="*/ 0 h 47"/>
                  <a:gd name="T62" fmla="*/ 1 w 46"/>
                  <a:gd name="T63" fmla="*/ 0 h 47"/>
                  <a:gd name="T64" fmla="*/ 1 w 46"/>
                  <a:gd name="T65" fmla="*/ 0 h 47"/>
                  <a:gd name="T66" fmla="*/ 1 w 46"/>
                  <a:gd name="T67" fmla="*/ 0 h 47"/>
                  <a:gd name="T68" fmla="*/ 1 w 46"/>
                  <a:gd name="T69" fmla="*/ 0 h 47"/>
                  <a:gd name="T70" fmla="*/ 1 w 46"/>
                  <a:gd name="T71" fmla="*/ 0 h 47"/>
                  <a:gd name="T72" fmla="*/ 1 w 46"/>
                  <a:gd name="T73" fmla="*/ 0 h 47"/>
                  <a:gd name="T74" fmla="*/ 1 w 46"/>
                  <a:gd name="T75" fmla="*/ 0 h 47"/>
                  <a:gd name="T76" fmla="*/ 1 w 46"/>
                  <a:gd name="T77" fmla="*/ 0 h 47"/>
                  <a:gd name="T78" fmla="*/ 1 w 46"/>
                  <a:gd name="T79" fmla="*/ 0 h 47"/>
                  <a:gd name="T80" fmla="*/ 1 w 46"/>
                  <a:gd name="T81" fmla="*/ 0 h 47"/>
                  <a:gd name="T82" fmla="*/ 1 w 46"/>
                  <a:gd name="T83" fmla="*/ 0 h 47"/>
                  <a:gd name="T84" fmla="*/ 1 w 46"/>
                  <a:gd name="T85" fmla="*/ 0 h 47"/>
                  <a:gd name="T86" fmla="*/ 1 w 46"/>
                  <a:gd name="T87" fmla="*/ 0 h 47"/>
                  <a:gd name="T88" fmla="*/ 1 w 46"/>
                  <a:gd name="T89" fmla="*/ 0 h 47"/>
                  <a:gd name="T90" fmla="*/ 1 w 46"/>
                  <a:gd name="T91" fmla="*/ 0 h 47"/>
                  <a:gd name="T92" fmla="*/ 1 w 46"/>
                  <a:gd name="T93" fmla="*/ 0 h 47"/>
                  <a:gd name="T94" fmla="*/ 0 w 46"/>
                  <a:gd name="T95" fmla="*/ 0 h 47"/>
                  <a:gd name="T96" fmla="*/ 0 w 46"/>
                  <a:gd name="T97" fmla="*/ 0 h 47"/>
                  <a:gd name="T98" fmla="*/ 1 w 46"/>
                  <a:gd name="T99" fmla="*/ 0 h 47"/>
                  <a:gd name="T100" fmla="*/ 1 w 46"/>
                  <a:gd name="T101" fmla="*/ 0 h 47"/>
                  <a:gd name="T102" fmla="*/ 1 w 46"/>
                  <a:gd name="T103" fmla="*/ 0 h 47"/>
                  <a:gd name="T104" fmla="*/ 1 w 46"/>
                  <a:gd name="T105" fmla="*/ 0 h 47"/>
                  <a:gd name="T106" fmla="*/ 1 w 46"/>
                  <a:gd name="T107" fmla="*/ 0 h 47"/>
                  <a:gd name="T108" fmla="*/ 1 w 46"/>
                  <a:gd name="T109" fmla="*/ 0 h 47"/>
                  <a:gd name="T110" fmla="*/ 1 w 46"/>
                  <a:gd name="T111" fmla="*/ 0 h 47"/>
                  <a:gd name="T112" fmla="*/ 1 w 46"/>
                  <a:gd name="T113" fmla="*/ 0 h 47"/>
                  <a:gd name="T114" fmla="*/ 1 w 46"/>
                  <a:gd name="T115" fmla="*/ 0 h 47"/>
                  <a:gd name="T116" fmla="*/ 1 w 46"/>
                  <a:gd name="T117" fmla="*/ 0 h 47"/>
                  <a:gd name="T118" fmla="*/ 1 w 46"/>
                  <a:gd name="T119" fmla="*/ 0 h 47"/>
                  <a:gd name="T120" fmla="*/ 1 w 46"/>
                  <a:gd name="T121" fmla="*/ 0 h 47"/>
                  <a:gd name="T122" fmla="*/ 1 w 46"/>
                  <a:gd name="T123" fmla="*/ 0 h 47"/>
                  <a:gd name="T124" fmla="*/ 1 w 46"/>
                  <a:gd name="T125" fmla="*/ 0 h 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lnTo>
                      <a:pt x="46" y="22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4" y="15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1" y="10"/>
                    </a:lnTo>
                    <a:lnTo>
                      <a:pt x="39" y="9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5" y="38"/>
                    </a:lnTo>
                    <a:lnTo>
                      <a:pt x="7" y="4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6" y="47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1" y="45"/>
                    </a:lnTo>
                    <a:lnTo>
                      <a:pt x="33" y="45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41" y="37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7"/>
                    </a:lnTo>
                    <a:lnTo>
                      <a:pt x="46" y="25"/>
                    </a:lnTo>
                    <a:lnTo>
                      <a:pt x="46" y="23"/>
                    </a:lnTo>
                    <a:close/>
                    <a:moveTo>
                      <a:pt x="44" y="23"/>
                    </a:moveTo>
                    <a:lnTo>
                      <a:pt x="44" y="25"/>
                    </a:lnTo>
                    <a:lnTo>
                      <a:pt x="44" y="27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39" y="37"/>
                    </a:lnTo>
                    <a:lnTo>
                      <a:pt x="38" y="38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3"/>
                    </a:lnTo>
                    <a:lnTo>
                      <a:pt x="31" y="43"/>
                    </a:lnTo>
                    <a:lnTo>
                      <a:pt x="30" y="43"/>
                    </a:lnTo>
                    <a:lnTo>
                      <a:pt x="30" y="45"/>
                    </a:lnTo>
                    <a:lnTo>
                      <a:pt x="28" y="45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5" y="43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38" y="9"/>
                    </a:lnTo>
                    <a:lnTo>
                      <a:pt x="39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7" name="Freeform 2835"/>
              <p:cNvSpPr>
                <a:spLocks noEditPoints="1"/>
              </p:cNvSpPr>
              <p:nvPr/>
            </p:nvSpPr>
            <p:spPr bwMode="auto">
              <a:xfrm>
                <a:off x="1437" y="2298"/>
                <a:ext cx="22" cy="23"/>
              </a:xfrm>
              <a:custGeom>
                <a:avLst/>
                <a:gdLst>
                  <a:gd name="T0" fmla="*/ 1 w 44"/>
                  <a:gd name="T1" fmla="*/ 0 h 47"/>
                  <a:gd name="T2" fmla="*/ 1 w 44"/>
                  <a:gd name="T3" fmla="*/ 0 h 47"/>
                  <a:gd name="T4" fmla="*/ 1 w 44"/>
                  <a:gd name="T5" fmla="*/ 0 h 47"/>
                  <a:gd name="T6" fmla="*/ 1 w 44"/>
                  <a:gd name="T7" fmla="*/ 0 h 47"/>
                  <a:gd name="T8" fmla="*/ 1 w 44"/>
                  <a:gd name="T9" fmla="*/ 0 h 47"/>
                  <a:gd name="T10" fmla="*/ 1 w 44"/>
                  <a:gd name="T11" fmla="*/ 0 h 47"/>
                  <a:gd name="T12" fmla="*/ 1 w 44"/>
                  <a:gd name="T13" fmla="*/ 0 h 47"/>
                  <a:gd name="T14" fmla="*/ 1 w 44"/>
                  <a:gd name="T15" fmla="*/ 0 h 47"/>
                  <a:gd name="T16" fmla="*/ 1 w 44"/>
                  <a:gd name="T17" fmla="*/ 0 h 47"/>
                  <a:gd name="T18" fmla="*/ 1 w 44"/>
                  <a:gd name="T19" fmla="*/ 0 h 47"/>
                  <a:gd name="T20" fmla="*/ 1 w 44"/>
                  <a:gd name="T21" fmla="*/ 0 h 47"/>
                  <a:gd name="T22" fmla="*/ 1 w 44"/>
                  <a:gd name="T23" fmla="*/ 0 h 47"/>
                  <a:gd name="T24" fmla="*/ 1 w 44"/>
                  <a:gd name="T25" fmla="*/ 0 h 47"/>
                  <a:gd name="T26" fmla="*/ 0 w 44"/>
                  <a:gd name="T27" fmla="*/ 0 h 47"/>
                  <a:gd name="T28" fmla="*/ 0 w 44"/>
                  <a:gd name="T29" fmla="*/ 0 h 47"/>
                  <a:gd name="T30" fmla="*/ 0 w 44"/>
                  <a:gd name="T31" fmla="*/ 0 h 47"/>
                  <a:gd name="T32" fmla="*/ 1 w 44"/>
                  <a:gd name="T33" fmla="*/ 0 h 47"/>
                  <a:gd name="T34" fmla="*/ 1 w 44"/>
                  <a:gd name="T35" fmla="*/ 0 h 47"/>
                  <a:gd name="T36" fmla="*/ 1 w 44"/>
                  <a:gd name="T37" fmla="*/ 0 h 47"/>
                  <a:gd name="T38" fmla="*/ 1 w 44"/>
                  <a:gd name="T39" fmla="*/ 0 h 47"/>
                  <a:gd name="T40" fmla="*/ 1 w 44"/>
                  <a:gd name="T41" fmla="*/ 0 h 47"/>
                  <a:gd name="T42" fmla="*/ 1 w 44"/>
                  <a:gd name="T43" fmla="*/ 0 h 47"/>
                  <a:gd name="T44" fmla="*/ 1 w 44"/>
                  <a:gd name="T45" fmla="*/ 0 h 47"/>
                  <a:gd name="T46" fmla="*/ 1 w 44"/>
                  <a:gd name="T47" fmla="*/ 0 h 47"/>
                  <a:gd name="T48" fmla="*/ 1 w 44"/>
                  <a:gd name="T49" fmla="*/ 0 h 47"/>
                  <a:gd name="T50" fmla="*/ 1 w 44"/>
                  <a:gd name="T51" fmla="*/ 0 h 47"/>
                  <a:gd name="T52" fmla="*/ 1 w 44"/>
                  <a:gd name="T53" fmla="*/ 0 h 47"/>
                  <a:gd name="T54" fmla="*/ 1 w 44"/>
                  <a:gd name="T55" fmla="*/ 0 h 47"/>
                  <a:gd name="T56" fmla="*/ 1 w 44"/>
                  <a:gd name="T57" fmla="*/ 0 h 47"/>
                  <a:gd name="T58" fmla="*/ 1 w 44"/>
                  <a:gd name="T59" fmla="*/ 0 h 47"/>
                  <a:gd name="T60" fmla="*/ 1 w 44"/>
                  <a:gd name="T61" fmla="*/ 0 h 47"/>
                  <a:gd name="T62" fmla="*/ 1 w 44"/>
                  <a:gd name="T63" fmla="*/ 0 h 47"/>
                  <a:gd name="T64" fmla="*/ 1 w 44"/>
                  <a:gd name="T65" fmla="*/ 0 h 47"/>
                  <a:gd name="T66" fmla="*/ 1 w 44"/>
                  <a:gd name="T67" fmla="*/ 0 h 47"/>
                  <a:gd name="T68" fmla="*/ 1 w 44"/>
                  <a:gd name="T69" fmla="*/ 0 h 47"/>
                  <a:gd name="T70" fmla="*/ 1 w 44"/>
                  <a:gd name="T71" fmla="*/ 0 h 47"/>
                  <a:gd name="T72" fmla="*/ 1 w 44"/>
                  <a:gd name="T73" fmla="*/ 0 h 47"/>
                  <a:gd name="T74" fmla="*/ 1 w 44"/>
                  <a:gd name="T75" fmla="*/ 0 h 47"/>
                  <a:gd name="T76" fmla="*/ 1 w 44"/>
                  <a:gd name="T77" fmla="*/ 0 h 47"/>
                  <a:gd name="T78" fmla="*/ 1 w 44"/>
                  <a:gd name="T79" fmla="*/ 0 h 47"/>
                  <a:gd name="T80" fmla="*/ 1 w 44"/>
                  <a:gd name="T81" fmla="*/ 0 h 47"/>
                  <a:gd name="T82" fmla="*/ 1 w 44"/>
                  <a:gd name="T83" fmla="*/ 0 h 47"/>
                  <a:gd name="T84" fmla="*/ 1 w 44"/>
                  <a:gd name="T85" fmla="*/ 0 h 47"/>
                  <a:gd name="T86" fmla="*/ 1 w 44"/>
                  <a:gd name="T87" fmla="*/ 0 h 47"/>
                  <a:gd name="T88" fmla="*/ 1 w 44"/>
                  <a:gd name="T89" fmla="*/ 0 h 47"/>
                  <a:gd name="T90" fmla="*/ 1 w 44"/>
                  <a:gd name="T91" fmla="*/ 0 h 47"/>
                  <a:gd name="T92" fmla="*/ 1 w 44"/>
                  <a:gd name="T93" fmla="*/ 0 h 47"/>
                  <a:gd name="T94" fmla="*/ 1 w 44"/>
                  <a:gd name="T95" fmla="*/ 0 h 47"/>
                  <a:gd name="T96" fmla="*/ 1 w 44"/>
                  <a:gd name="T97" fmla="*/ 0 h 47"/>
                  <a:gd name="T98" fmla="*/ 1 w 44"/>
                  <a:gd name="T99" fmla="*/ 0 h 47"/>
                  <a:gd name="T100" fmla="*/ 1 w 44"/>
                  <a:gd name="T101" fmla="*/ 0 h 47"/>
                  <a:gd name="T102" fmla="*/ 1 w 44"/>
                  <a:gd name="T103" fmla="*/ 0 h 47"/>
                  <a:gd name="T104" fmla="*/ 1 w 44"/>
                  <a:gd name="T105" fmla="*/ 0 h 47"/>
                  <a:gd name="T106" fmla="*/ 1 w 44"/>
                  <a:gd name="T107" fmla="*/ 0 h 47"/>
                  <a:gd name="T108" fmla="*/ 1 w 44"/>
                  <a:gd name="T109" fmla="*/ 0 h 47"/>
                  <a:gd name="T110" fmla="*/ 1 w 44"/>
                  <a:gd name="T111" fmla="*/ 0 h 47"/>
                  <a:gd name="T112" fmla="*/ 1 w 44"/>
                  <a:gd name="T113" fmla="*/ 0 h 47"/>
                  <a:gd name="T114" fmla="*/ 1 w 44"/>
                  <a:gd name="T115" fmla="*/ 0 h 47"/>
                  <a:gd name="T116" fmla="*/ 1 w 44"/>
                  <a:gd name="T117" fmla="*/ 0 h 47"/>
                  <a:gd name="T118" fmla="*/ 1 w 44"/>
                  <a:gd name="T119" fmla="*/ 0 h 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" h="47">
                    <a:moveTo>
                      <a:pt x="44" y="23"/>
                    </a:moveTo>
                    <a:lnTo>
                      <a:pt x="44" y="22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39" y="9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5" y="45"/>
                    </a:lnTo>
                    <a:lnTo>
                      <a:pt x="26" y="45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1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9" y="38"/>
                    </a:lnTo>
                    <a:lnTo>
                      <a:pt x="39" y="37"/>
                    </a:lnTo>
                    <a:lnTo>
                      <a:pt x="41" y="37"/>
                    </a:lnTo>
                    <a:lnTo>
                      <a:pt x="41" y="35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4" y="23"/>
                    </a:lnTo>
                    <a:close/>
                    <a:moveTo>
                      <a:pt x="42" y="23"/>
                    </a:moveTo>
                    <a:lnTo>
                      <a:pt x="42" y="25"/>
                    </a:lnTo>
                    <a:lnTo>
                      <a:pt x="42" y="27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1" y="32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8" y="37"/>
                    </a:lnTo>
                    <a:lnTo>
                      <a:pt x="38" y="38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31" y="43"/>
                    </a:lnTo>
                    <a:lnTo>
                      <a:pt x="30" y="43"/>
                    </a:lnTo>
                    <a:lnTo>
                      <a:pt x="28" y="43"/>
                    </a:lnTo>
                    <a:lnTo>
                      <a:pt x="26" y="43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0" y="45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8" name="Freeform 2836"/>
              <p:cNvSpPr>
                <a:spLocks noEditPoints="1"/>
              </p:cNvSpPr>
              <p:nvPr/>
            </p:nvSpPr>
            <p:spPr bwMode="auto">
              <a:xfrm>
                <a:off x="1437" y="2299"/>
                <a:ext cx="22" cy="21"/>
              </a:xfrm>
              <a:custGeom>
                <a:avLst/>
                <a:gdLst>
                  <a:gd name="T0" fmla="*/ 1 w 44"/>
                  <a:gd name="T1" fmla="*/ 0 h 43"/>
                  <a:gd name="T2" fmla="*/ 1 w 44"/>
                  <a:gd name="T3" fmla="*/ 0 h 43"/>
                  <a:gd name="T4" fmla="*/ 1 w 44"/>
                  <a:gd name="T5" fmla="*/ 0 h 43"/>
                  <a:gd name="T6" fmla="*/ 1 w 44"/>
                  <a:gd name="T7" fmla="*/ 0 h 43"/>
                  <a:gd name="T8" fmla="*/ 1 w 44"/>
                  <a:gd name="T9" fmla="*/ 0 h 43"/>
                  <a:gd name="T10" fmla="*/ 1 w 44"/>
                  <a:gd name="T11" fmla="*/ 0 h 43"/>
                  <a:gd name="T12" fmla="*/ 1 w 44"/>
                  <a:gd name="T13" fmla="*/ 0 h 43"/>
                  <a:gd name="T14" fmla="*/ 1 w 44"/>
                  <a:gd name="T15" fmla="*/ 0 h 43"/>
                  <a:gd name="T16" fmla="*/ 1 w 44"/>
                  <a:gd name="T17" fmla="*/ 0 h 43"/>
                  <a:gd name="T18" fmla="*/ 1 w 44"/>
                  <a:gd name="T19" fmla="*/ 0 h 43"/>
                  <a:gd name="T20" fmla="*/ 1 w 44"/>
                  <a:gd name="T21" fmla="*/ 0 h 43"/>
                  <a:gd name="T22" fmla="*/ 1 w 44"/>
                  <a:gd name="T23" fmla="*/ 0 h 43"/>
                  <a:gd name="T24" fmla="*/ 1 w 44"/>
                  <a:gd name="T25" fmla="*/ 0 h 43"/>
                  <a:gd name="T26" fmla="*/ 1 w 44"/>
                  <a:gd name="T27" fmla="*/ 0 h 43"/>
                  <a:gd name="T28" fmla="*/ 0 w 44"/>
                  <a:gd name="T29" fmla="*/ 0 h 43"/>
                  <a:gd name="T30" fmla="*/ 1 w 44"/>
                  <a:gd name="T31" fmla="*/ 0 h 43"/>
                  <a:gd name="T32" fmla="*/ 1 w 44"/>
                  <a:gd name="T33" fmla="*/ 0 h 43"/>
                  <a:gd name="T34" fmla="*/ 1 w 44"/>
                  <a:gd name="T35" fmla="*/ 0 h 43"/>
                  <a:gd name="T36" fmla="*/ 1 w 44"/>
                  <a:gd name="T37" fmla="*/ 0 h 43"/>
                  <a:gd name="T38" fmla="*/ 1 w 44"/>
                  <a:gd name="T39" fmla="*/ 0 h 43"/>
                  <a:gd name="T40" fmla="*/ 1 w 44"/>
                  <a:gd name="T41" fmla="*/ 0 h 43"/>
                  <a:gd name="T42" fmla="*/ 1 w 44"/>
                  <a:gd name="T43" fmla="*/ 0 h 43"/>
                  <a:gd name="T44" fmla="*/ 1 w 44"/>
                  <a:gd name="T45" fmla="*/ 0 h 43"/>
                  <a:gd name="T46" fmla="*/ 1 w 44"/>
                  <a:gd name="T47" fmla="*/ 0 h 43"/>
                  <a:gd name="T48" fmla="*/ 1 w 44"/>
                  <a:gd name="T49" fmla="*/ 0 h 43"/>
                  <a:gd name="T50" fmla="*/ 1 w 44"/>
                  <a:gd name="T51" fmla="*/ 0 h 43"/>
                  <a:gd name="T52" fmla="*/ 1 w 44"/>
                  <a:gd name="T53" fmla="*/ 0 h 43"/>
                  <a:gd name="T54" fmla="*/ 1 w 44"/>
                  <a:gd name="T55" fmla="*/ 0 h 43"/>
                  <a:gd name="T56" fmla="*/ 1 w 44"/>
                  <a:gd name="T57" fmla="*/ 0 h 43"/>
                  <a:gd name="T58" fmla="*/ 1 w 44"/>
                  <a:gd name="T59" fmla="*/ 0 h 43"/>
                  <a:gd name="T60" fmla="*/ 1 w 44"/>
                  <a:gd name="T61" fmla="*/ 0 h 43"/>
                  <a:gd name="T62" fmla="*/ 1 w 44"/>
                  <a:gd name="T63" fmla="*/ 0 h 43"/>
                  <a:gd name="T64" fmla="*/ 1 w 44"/>
                  <a:gd name="T65" fmla="*/ 0 h 43"/>
                  <a:gd name="T66" fmla="*/ 1 w 44"/>
                  <a:gd name="T67" fmla="*/ 0 h 43"/>
                  <a:gd name="T68" fmla="*/ 1 w 44"/>
                  <a:gd name="T69" fmla="*/ 0 h 43"/>
                  <a:gd name="T70" fmla="*/ 1 w 44"/>
                  <a:gd name="T71" fmla="*/ 0 h 43"/>
                  <a:gd name="T72" fmla="*/ 1 w 44"/>
                  <a:gd name="T73" fmla="*/ 0 h 43"/>
                  <a:gd name="T74" fmla="*/ 1 w 44"/>
                  <a:gd name="T75" fmla="*/ 0 h 43"/>
                  <a:gd name="T76" fmla="*/ 1 w 44"/>
                  <a:gd name="T77" fmla="*/ 0 h 43"/>
                  <a:gd name="T78" fmla="*/ 1 w 44"/>
                  <a:gd name="T79" fmla="*/ 0 h 43"/>
                  <a:gd name="T80" fmla="*/ 1 w 44"/>
                  <a:gd name="T81" fmla="*/ 0 h 43"/>
                  <a:gd name="T82" fmla="*/ 1 w 44"/>
                  <a:gd name="T83" fmla="*/ 0 h 43"/>
                  <a:gd name="T84" fmla="*/ 1 w 44"/>
                  <a:gd name="T85" fmla="*/ 0 h 43"/>
                  <a:gd name="T86" fmla="*/ 1 w 44"/>
                  <a:gd name="T87" fmla="*/ 0 h 43"/>
                  <a:gd name="T88" fmla="*/ 1 w 44"/>
                  <a:gd name="T89" fmla="*/ 0 h 43"/>
                  <a:gd name="T90" fmla="*/ 1 w 44"/>
                  <a:gd name="T91" fmla="*/ 0 h 43"/>
                  <a:gd name="T92" fmla="*/ 1 w 44"/>
                  <a:gd name="T93" fmla="*/ 0 h 43"/>
                  <a:gd name="T94" fmla="*/ 1 w 44"/>
                  <a:gd name="T95" fmla="*/ 0 h 43"/>
                  <a:gd name="T96" fmla="*/ 1 w 44"/>
                  <a:gd name="T97" fmla="*/ 0 h 43"/>
                  <a:gd name="T98" fmla="*/ 1 w 44"/>
                  <a:gd name="T99" fmla="*/ 0 h 43"/>
                  <a:gd name="T100" fmla="*/ 1 w 44"/>
                  <a:gd name="T101" fmla="*/ 0 h 43"/>
                  <a:gd name="T102" fmla="*/ 1 w 44"/>
                  <a:gd name="T103" fmla="*/ 0 h 43"/>
                  <a:gd name="T104" fmla="*/ 1 w 44"/>
                  <a:gd name="T105" fmla="*/ 0 h 43"/>
                  <a:gd name="T106" fmla="*/ 1 w 44"/>
                  <a:gd name="T107" fmla="*/ 0 h 43"/>
                  <a:gd name="T108" fmla="*/ 1 w 44"/>
                  <a:gd name="T109" fmla="*/ 0 h 43"/>
                  <a:gd name="T110" fmla="*/ 1 w 44"/>
                  <a:gd name="T111" fmla="*/ 0 h 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4" h="43">
                    <a:moveTo>
                      <a:pt x="44" y="21"/>
                    </a:moveTo>
                    <a:lnTo>
                      <a:pt x="44" y="20"/>
                    </a:lnTo>
                    <a:lnTo>
                      <a:pt x="44" y="18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39" y="8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7" y="43"/>
                    </a:lnTo>
                    <a:lnTo>
                      <a:pt x="18" y="43"/>
                    </a:lnTo>
                    <a:lnTo>
                      <a:pt x="20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5" y="43"/>
                    </a:lnTo>
                    <a:lnTo>
                      <a:pt x="26" y="43"/>
                    </a:lnTo>
                    <a:lnTo>
                      <a:pt x="28" y="43"/>
                    </a:lnTo>
                    <a:lnTo>
                      <a:pt x="30" y="43"/>
                    </a:lnTo>
                    <a:lnTo>
                      <a:pt x="30" y="41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6" y="38"/>
                    </a:lnTo>
                    <a:lnTo>
                      <a:pt x="38" y="36"/>
                    </a:lnTo>
                    <a:lnTo>
                      <a:pt x="39" y="35"/>
                    </a:lnTo>
                    <a:lnTo>
                      <a:pt x="41" y="33"/>
                    </a:lnTo>
                    <a:lnTo>
                      <a:pt x="41" y="31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4" y="21"/>
                    </a:lnTo>
                    <a:close/>
                    <a:moveTo>
                      <a:pt x="42" y="21"/>
                    </a:moveTo>
                    <a:lnTo>
                      <a:pt x="42" y="23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1"/>
                    </a:lnTo>
                    <a:lnTo>
                      <a:pt x="39" y="33"/>
                    </a:lnTo>
                    <a:lnTo>
                      <a:pt x="38" y="35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3" y="38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0" y="41"/>
                    </a:lnTo>
                    <a:lnTo>
                      <a:pt x="28" y="41"/>
                    </a:lnTo>
                    <a:lnTo>
                      <a:pt x="26" y="41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8" y="8"/>
                    </a:lnTo>
                    <a:lnTo>
                      <a:pt x="39" y="10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49" name="Freeform 2837"/>
              <p:cNvSpPr>
                <a:spLocks noEditPoints="1"/>
              </p:cNvSpPr>
              <p:nvPr/>
            </p:nvSpPr>
            <p:spPr bwMode="auto">
              <a:xfrm>
                <a:off x="1438" y="2299"/>
                <a:ext cx="20" cy="21"/>
              </a:xfrm>
              <a:custGeom>
                <a:avLst/>
                <a:gdLst>
                  <a:gd name="T0" fmla="*/ 1 w 40"/>
                  <a:gd name="T1" fmla="*/ 0 h 43"/>
                  <a:gd name="T2" fmla="*/ 1 w 40"/>
                  <a:gd name="T3" fmla="*/ 0 h 43"/>
                  <a:gd name="T4" fmla="*/ 1 w 40"/>
                  <a:gd name="T5" fmla="*/ 0 h 43"/>
                  <a:gd name="T6" fmla="*/ 1 w 40"/>
                  <a:gd name="T7" fmla="*/ 0 h 43"/>
                  <a:gd name="T8" fmla="*/ 1 w 40"/>
                  <a:gd name="T9" fmla="*/ 0 h 43"/>
                  <a:gd name="T10" fmla="*/ 1 w 40"/>
                  <a:gd name="T11" fmla="*/ 0 h 43"/>
                  <a:gd name="T12" fmla="*/ 1 w 40"/>
                  <a:gd name="T13" fmla="*/ 0 h 43"/>
                  <a:gd name="T14" fmla="*/ 1 w 40"/>
                  <a:gd name="T15" fmla="*/ 0 h 43"/>
                  <a:gd name="T16" fmla="*/ 1 w 40"/>
                  <a:gd name="T17" fmla="*/ 0 h 43"/>
                  <a:gd name="T18" fmla="*/ 1 w 40"/>
                  <a:gd name="T19" fmla="*/ 0 h 43"/>
                  <a:gd name="T20" fmla="*/ 1 w 40"/>
                  <a:gd name="T21" fmla="*/ 0 h 43"/>
                  <a:gd name="T22" fmla="*/ 1 w 40"/>
                  <a:gd name="T23" fmla="*/ 0 h 43"/>
                  <a:gd name="T24" fmla="*/ 0 w 40"/>
                  <a:gd name="T25" fmla="*/ 0 h 43"/>
                  <a:gd name="T26" fmla="*/ 0 w 40"/>
                  <a:gd name="T27" fmla="*/ 0 h 43"/>
                  <a:gd name="T28" fmla="*/ 0 w 40"/>
                  <a:gd name="T29" fmla="*/ 0 h 43"/>
                  <a:gd name="T30" fmla="*/ 1 w 40"/>
                  <a:gd name="T31" fmla="*/ 0 h 43"/>
                  <a:gd name="T32" fmla="*/ 1 w 40"/>
                  <a:gd name="T33" fmla="*/ 0 h 43"/>
                  <a:gd name="T34" fmla="*/ 1 w 40"/>
                  <a:gd name="T35" fmla="*/ 0 h 43"/>
                  <a:gd name="T36" fmla="*/ 1 w 40"/>
                  <a:gd name="T37" fmla="*/ 0 h 43"/>
                  <a:gd name="T38" fmla="*/ 1 w 40"/>
                  <a:gd name="T39" fmla="*/ 0 h 43"/>
                  <a:gd name="T40" fmla="*/ 1 w 40"/>
                  <a:gd name="T41" fmla="*/ 0 h 43"/>
                  <a:gd name="T42" fmla="*/ 1 w 40"/>
                  <a:gd name="T43" fmla="*/ 0 h 43"/>
                  <a:gd name="T44" fmla="*/ 1 w 40"/>
                  <a:gd name="T45" fmla="*/ 0 h 43"/>
                  <a:gd name="T46" fmla="*/ 1 w 40"/>
                  <a:gd name="T47" fmla="*/ 0 h 43"/>
                  <a:gd name="T48" fmla="*/ 1 w 40"/>
                  <a:gd name="T49" fmla="*/ 0 h 43"/>
                  <a:gd name="T50" fmla="*/ 1 w 40"/>
                  <a:gd name="T51" fmla="*/ 0 h 43"/>
                  <a:gd name="T52" fmla="*/ 1 w 40"/>
                  <a:gd name="T53" fmla="*/ 0 h 43"/>
                  <a:gd name="T54" fmla="*/ 1 w 40"/>
                  <a:gd name="T55" fmla="*/ 0 h 43"/>
                  <a:gd name="T56" fmla="*/ 1 w 40"/>
                  <a:gd name="T57" fmla="*/ 0 h 43"/>
                  <a:gd name="T58" fmla="*/ 1 w 40"/>
                  <a:gd name="T59" fmla="*/ 0 h 43"/>
                  <a:gd name="T60" fmla="*/ 1 w 40"/>
                  <a:gd name="T61" fmla="*/ 0 h 43"/>
                  <a:gd name="T62" fmla="*/ 1 w 40"/>
                  <a:gd name="T63" fmla="*/ 0 h 43"/>
                  <a:gd name="T64" fmla="*/ 1 w 40"/>
                  <a:gd name="T65" fmla="*/ 0 h 43"/>
                  <a:gd name="T66" fmla="*/ 1 w 40"/>
                  <a:gd name="T67" fmla="*/ 0 h 43"/>
                  <a:gd name="T68" fmla="*/ 1 w 40"/>
                  <a:gd name="T69" fmla="*/ 0 h 43"/>
                  <a:gd name="T70" fmla="*/ 1 w 40"/>
                  <a:gd name="T71" fmla="*/ 0 h 43"/>
                  <a:gd name="T72" fmla="*/ 1 w 40"/>
                  <a:gd name="T73" fmla="*/ 0 h 43"/>
                  <a:gd name="T74" fmla="*/ 1 w 40"/>
                  <a:gd name="T75" fmla="*/ 0 h 43"/>
                  <a:gd name="T76" fmla="*/ 1 w 40"/>
                  <a:gd name="T77" fmla="*/ 0 h 43"/>
                  <a:gd name="T78" fmla="*/ 1 w 40"/>
                  <a:gd name="T79" fmla="*/ 0 h 43"/>
                  <a:gd name="T80" fmla="*/ 1 w 40"/>
                  <a:gd name="T81" fmla="*/ 0 h 43"/>
                  <a:gd name="T82" fmla="*/ 1 w 40"/>
                  <a:gd name="T83" fmla="*/ 0 h 43"/>
                  <a:gd name="T84" fmla="*/ 1 w 40"/>
                  <a:gd name="T85" fmla="*/ 0 h 43"/>
                  <a:gd name="T86" fmla="*/ 1 w 40"/>
                  <a:gd name="T87" fmla="*/ 0 h 43"/>
                  <a:gd name="T88" fmla="*/ 1 w 40"/>
                  <a:gd name="T89" fmla="*/ 0 h 43"/>
                  <a:gd name="T90" fmla="*/ 1 w 40"/>
                  <a:gd name="T91" fmla="*/ 0 h 43"/>
                  <a:gd name="T92" fmla="*/ 1 w 40"/>
                  <a:gd name="T93" fmla="*/ 0 h 43"/>
                  <a:gd name="T94" fmla="*/ 1 w 40"/>
                  <a:gd name="T95" fmla="*/ 0 h 43"/>
                  <a:gd name="T96" fmla="*/ 1 w 40"/>
                  <a:gd name="T97" fmla="*/ 0 h 43"/>
                  <a:gd name="T98" fmla="*/ 1 w 40"/>
                  <a:gd name="T99" fmla="*/ 0 h 43"/>
                  <a:gd name="T100" fmla="*/ 1 w 40"/>
                  <a:gd name="T101" fmla="*/ 0 h 43"/>
                  <a:gd name="T102" fmla="*/ 1 w 40"/>
                  <a:gd name="T103" fmla="*/ 0 h 4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" h="43">
                    <a:moveTo>
                      <a:pt x="40" y="21"/>
                    </a:moveTo>
                    <a:lnTo>
                      <a:pt x="40" y="20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1" y="40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4" y="41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39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40" y="21"/>
                    </a:moveTo>
                    <a:lnTo>
                      <a:pt x="40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39" y="30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9" y="13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40" y="20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0" name="Freeform 2838"/>
              <p:cNvSpPr>
                <a:spLocks noEditPoints="1"/>
              </p:cNvSpPr>
              <p:nvPr/>
            </p:nvSpPr>
            <p:spPr bwMode="auto">
              <a:xfrm>
                <a:off x="1438" y="2299"/>
                <a:ext cx="20" cy="20"/>
              </a:xfrm>
              <a:custGeom>
                <a:avLst/>
                <a:gdLst>
                  <a:gd name="T0" fmla="*/ 1 w 40"/>
                  <a:gd name="T1" fmla="*/ 0 h 41"/>
                  <a:gd name="T2" fmla="*/ 1 w 40"/>
                  <a:gd name="T3" fmla="*/ 0 h 41"/>
                  <a:gd name="T4" fmla="*/ 1 w 40"/>
                  <a:gd name="T5" fmla="*/ 0 h 41"/>
                  <a:gd name="T6" fmla="*/ 1 w 40"/>
                  <a:gd name="T7" fmla="*/ 0 h 41"/>
                  <a:gd name="T8" fmla="*/ 1 w 40"/>
                  <a:gd name="T9" fmla="*/ 0 h 41"/>
                  <a:gd name="T10" fmla="*/ 1 w 40"/>
                  <a:gd name="T11" fmla="*/ 0 h 41"/>
                  <a:gd name="T12" fmla="*/ 1 w 40"/>
                  <a:gd name="T13" fmla="*/ 0 h 41"/>
                  <a:gd name="T14" fmla="*/ 1 w 40"/>
                  <a:gd name="T15" fmla="*/ 0 h 41"/>
                  <a:gd name="T16" fmla="*/ 1 w 40"/>
                  <a:gd name="T17" fmla="*/ 0 h 41"/>
                  <a:gd name="T18" fmla="*/ 1 w 40"/>
                  <a:gd name="T19" fmla="*/ 0 h 41"/>
                  <a:gd name="T20" fmla="*/ 1 w 40"/>
                  <a:gd name="T21" fmla="*/ 0 h 41"/>
                  <a:gd name="T22" fmla="*/ 1 w 40"/>
                  <a:gd name="T23" fmla="*/ 0 h 41"/>
                  <a:gd name="T24" fmla="*/ 1 w 40"/>
                  <a:gd name="T25" fmla="*/ 0 h 41"/>
                  <a:gd name="T26" fmla="*/ 0 w 40"/>
                  <a:gd name="T27" fmla="*/ 0 h 41"/>
                  <a:gd name="T28" fmla="*/ 0 w 40"/>
                  <a:gd name="T29" fmla="*/ 0 h 41"/>
                  <a:gd name="T30" fmla="*/ 0 w 40"/>
                  <a:gd name="T31" fmla="*/ 0 h 41"/>
                  <a:gd name="T32" fmla="*/ 1 w 40"/>
                  <a:gd name="T33" fmla="*/ 0 h 41"/>
                  <a:gd name="T34" fmla="*/ 1 w 40"/>
                  <a:gd name="T35" fmla="*/ 0 h 41"/>
                  <a:gd name="T36" fmla="*/ 1 w 40"/>
                  <a:gd name="T37" fmla="*/ 0 h 41"/>
                  <a:gd name="T38" fmla="*/ 1 w 40"/>
                  <a:gd name="T39" fmla="*/ 0 h 41"/>
                  <a:gd name="T40" fmla="*/ 1 w 40"/>
                  <a:gd name="T41" fmla="*/ 0 h 41"/>
                  <a:gd name="T42" fmla="*/ 1 w 40"/>
                  <a:gd name="T43" fmla="*/ 0 h 41"/>
                  <a:gd name="T44" fmla="*/ 1 w 40"/>
                  <a:gd name="T45" fmla="*/ 0 h 41"/>
                  <a:gd name="T46" fmla="*/ 1 w 40"/>
                  <a:gd name="T47" fmla="*/ 0 h 41"/>
                  <a:gd name="T48" fmla="*/ 1 w 40"/>
                  <a:gd name="T49" fmla="*/ 0 h 41"/>
                  <a:gd name="T50" fmla="*/ 1 w 40"/>
                  <a:gd name="T51" fmla="*/ 0 h 41"/>
                  <a:gd name="T52" fmla="*/ 1 w 40"/>
                  <a:gd name="T53" fmla="*/ 0 h 41"/>
                  <a:gd name="T54" fmla="*/ 1 w 40"/>
                  <a:gd name="T55" fmla="*/ 0 h 41"/>
                  <a:gd name="T56" fmla="*/ 1 w 40"/>
                  <a:gd name="T57" fmla="*/ 0 h 41"/>
                  <a:gd name="T58" fmla="*/ 1 w 40"/>
                  <a:gd name="T59" fmla="*/ 0 h 41"/>
                  <a:gd name="T60" fmla="*/ 1 w 40"/>
                  <a:gd name="T61" fmla="*/ 0 h 41"/>
                  <a:gd name="T62" fmla="*/ 1 w 40"/>
                  <a:gd name="T63" fmla="*/ 0 h 41"/>
                  <a:gd name="T64" fmla="*/ 1 w 40"/>
                  <a:gd name="T65" fmla="*/ 0 h 41"/>
                  <a:gd name="T66" fmla="*/ 1 w 40"/>
                  <a:gd name="T67" fmla="*/ 0 h 41"/>
                  <a:gd name="T68" fmla="*/ 1 w 40"/>
                  <a:gd name="T69" fmla="*/ 0 h 41"/>
                  <a:gd name="T70" fmla="*/ 1 w 40"/>
                  <a:gd name="T71" fmla="*/ 0 h 41"/>
                  <a:gd name="T72" fmla="*/ 1 w 40"/>
                  <a:gd name="T73" fmla="*/ 0 h 41"/>
                  <a:gd name="T74" fmla="*/ 1 w 40"/>
                  <a:gd name="T75" fmla="*/ 0 h 41"/>
                  <a:gd name="T76" fmla="*/ 1 w 40"/>
                  <a:gd name="T77" fmla="*/ 0 h 41"/>
                  <a:gd name="T78" fmla="*/ 1 w 40"/>
                  <a:gd name="T79" fmla="*/ 0 h 41"/>
                  <a:gd name="T80" fmla="*/ 1 w 40"/>
                  <a:gd name="T81" fmla="*/ 0 h 41"/>
                  <a:gd name="T82" fmla="*/ 1 w 40"/>
                  <a:gd name="T83" fmla="*/ 0 h 41"/>
                  <a:gd name="T84" fmla="*/ 1 w 40"/>
                  <a:gd name="T85" fmla="*/ 0 h 41"/>
                  <a:gd name="T86" fmla="*/ 1 w 40"/>
                  <a:gd name="T87" fmla="*/ 0 h 41"/>
                  <a:gd name="T88" fmla="*/ 1 w 40"/>
                  <a:gd name="T89" fmla="*/ 0 h 41"/>
                  <a:gd name="T90" fmla="*/ 1 w 40"/>
                  <a:gd name="T91" fmla="*/ 0 h 41"/>
                  <a:gd name="T92" fmla="*/ 1 w 40"/>
                  <a:gd name="T93" fmla="*/ 0 h 41"/>
                  <a:gd name="T94" fmla="*/ 1 w 40"/>
                  <a:gd name="T95" fmla="*/ 0 h 41"/>
                  <a:gd name="T96" fmla="*/ 1 w 40"/>
                  <a:gd name="T97" fmla="*/ 0 h 41"/>
                  <a:gd name="T98" fmla="*/ 1 w 40"/>
                  <a:gd name="T99" fmla="*/ 0 h 41"/>
                  <a:gd name="T100" fmla="*/ 1 w 40"/>
                  <a:gd name="T101" fmla="*/ 0 h 41"/>
                  <a:gd name="T102" fmla="*/ 1 w 40"/>
                  <a:gd name="T103" fmla="*/ 0 h 41"/>
                  <a:gd name="T104" fmla="*/ 1 w 40"/>
                  <a:gd name="T105" fmla="*/ 0 h 41"/>
                  <a:gd name="T106" fmla="*/ 1 w 40"/>
                  <a:gd name="T107" fmla="*/ 0 h 41"/>
                  <a:gd name="T108" fmla="*/ 1 w 40"/>
                  <a:gd name="T109" fmla="*/ 0 h 41"/>
                  <a:gd name="T110" fmla="*/ 1 w 40"/>
                  <a:gd name="T111" fmla="*/ 0 h 41"/>
                  <a:gd name="T112" fmla="*/ 1 w 40"/>
                  <a:gd name="T113" fmla="*/ 0 h 41"/>
                  <a:gd name="T114" fmla="*/ 1 w 40"/>
                  <a:gd name="T115" fmla="*/ 0 h 41"/>
                  <a:gd name="T116" fmla="*/ 1 w 40"/>
                  <a:gd name="T117" fmla="*/ 0 h 41"/>
                  <a:gd name="T118" fmla="*/ 1 w 40"/>
                  <a:gd name="T119" fmla="*/ 0 h 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" h="41">
                    <a:moveTo>
                      <a:pt x="40" y="21"/>
                    </a:moveTo>
                    <a:lnTo>
                      <a:pt x="40" y="20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6" y="8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7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4" y="41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4" y="38"/>
                    </a:lnTo>
                    <a:lnTo>
                      <a:pt x="34" y="36"/>
                    </a:lnTo>
                    <a:lnTo>
                      <a:pt x="36" y="35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30"/>
                    </a:lnTo>
                    <a:lnTo>
                      <a:pt x="39" y="28"/>
                    </a:lnTo>
                    <a:lnTo>
                      <a:pt x="40" y="26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39" y="21"/>
                    </a:move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9" y="15"/>
                    </a:lnTo>
                    <a:lnTo>
                      <a:pt x="39" y="18"/>
                    </a:lnTo>
                    <a:lnTo>
                      <a:pt x="39" y="20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1" name="Freeform 2839"/>
              <p:cNvSpPr>
                <a:spLocks noEditPoints="1"/>
              </p:cNvSpPr>
              <p:nvPr/>
            </p:nvSpPr>
            <p:spPr bwMode="auto">
              <a:xfrm>
                <a:off x="1439" y="2299"/>
                <a:ext cx="19" cy="20"/>
              </a:xfrm>
              <a:custGeom>
                <a:avLst/>
                <a:gdLst>
                  <a:gd name="T0" fmla="*/ 1 w 38"/>
                  <a:gd name="T1" fmla="*/ 1 h 39"/>
                  <a:gd name="T2" fmla="*/ 1 w 38"/>
                  <a:gd name="T3" fmla="*/ 1 h 39"/>
                  <a:gd name="T4" fmla="*/ 1 w 38"/>
                  <a:gd name="T5" fmla="*/ 1 h 39"/>
                  <a:gd name="T6" fmla="*/ 1 w 38"/>
                  <a:gd name="T7" fmla="*/ 1 h 39"/>
                  <a:gd name="T8" fmla="*/ 1 w 38"/>
                  <a:gd name="T9" fmla="*/ 1 h 39"/>
                  <a:gd name="T10" fmla="*/ 1 w 38"/>
                  <a:gd name="T11" fmla="*/ 0 h 39"/>
                  <a:gd name="T12" fmla="*/ 1 w 38"/>
                  <a:gd name="T13" fmla="*/ 0 h 39"/>
                  <a:gd name="T14" fmla="*/ 1 w 38"/>
                  <a:gd name="T15" fmla="*/ 0 h 39"/>
                  <a:gd name="T16" fmla="*/ 1 w 38"/>
                  <a:gd name="T17" fmla="*/ 1 h 39"/>
                  <a:gd name="T18" fmla="*/ 1 w 38"/>
                  <a:gd name="T19" fmla="*/ 1 h 39"/>
                  <a:gd name="T20" fmla="*/ 1 w 38"/>
                  <a:gd name="T21" fmla="*/ 1 h 39"/>
                  <a:gd name="T22" fmla="*/ 0 w 38"/>
                  <a:gd name="T23" fmla="*/ 1 h 39"/>
                  <a:gd name="T24" fmla="*/ 0 w 38"/>
                  <a:gd name="T25" fmla="*/ 1 h 39"/>
                  <a:gd name="T26" fmla="*/ 0 w 38"/>
                  <a:gd name="T27" fmla="*/ 1 h 39"/>
                  <a:gd name="T28" fmla="*/ 0 w 38"/>
                  <a:gd name="T29" fmla="*/ 1 h 39"/>
                  <a:gd name="T30" fmla="*/ 0 w 38"/>
                  <a:gd name="T31" fmla="*/ 1 h 39"/>
                  <a:gd name="T32" fmla="*/ 1 w 38"/>
                  <a:gd name="T33" fmla="*/ 1 h 39"/>
                  <a:gd name="T34" fmla="*/ 1 w 38"/>
                  <a:gd name="T35" fmla="*/ 1 h 39"/>
                  <a:gd name="T36" fmla="*/ 1 w 38"/>
                  <a:gd name="T37" fmla="*/ 1 h 39"/>
                  <a:gd name="T38" fmla="*/ 1 w 38"/>
                  <a:gd name="T39" fmla="*/ 1 h 39"/>
                  <a:gd name="T40" fmla="*/ 1 w 38"/>
                  <a:gd name="T41" fmla="*/ 1 h 39"/>
                  <a:gd name="T42" fmla="*/ 1 w 38"/>
                  <a:gd name="T43" fmla="*/ 1 h 39"/>
                  <a:gd name="T44" fmla="*/ 1 w 38"/>
                  <a:gd name="T45" fmla="*/ 1 h 39"/>
                  <a:gd name="T46" fmla="*/ 1 w 38"/>
                  <a:gd name="T47" fmla="*/ 1 h 39"/>
                  <a:gd name="T48" fmla="*/ 1 w 38"/>
                  <a:gd name="T49" fmla="*/ 1 h 39"/>
                  <a:gd name="T50" fmla="*/ 1 w 38"/>
                  <a:gd name="T51" fmla="*/ 1 h 39"/>
                  <a:gd name="T52" fmla="*/ 1 w 38"/>
                  <a:gd name="T53" fmla="*/ 1 h 39"/>
                  <a:gd name="T54" fmla="*/ 1 w 38"/>
                  <a:gd name="T55" fmla="*/ 1 h 39"/>
                  <a:gd name="T56" fmla="*/ 1 w 38"/>
                  <a:gd name="T57" fmla="*/ 1 h 39"/>
                  <a:gd name="T58" fmla="*/ 1 w 38"/>
                  <a:gd name="T59" fmla="*/ 1 h 39"/>
                  <a:gd name="T60" fmla="*/ 1 w 38"/>
                  <a:gd name="T61" fmla="*/ 1 h 39"/>
                  <a:gd name="T62" fmla="*/ 1 w 38"/>
                  <a:gd name="T63" fmla="*/ 1 h 39"/>
                  <a:gd name="T64" fmla="*/ 1 w 38"/>
                  <a:gd name="T65" fmla="*/ 1 h 39"/>
                  <a:gd name="T66" fmla="*/ 1 w 38"/>
                  <a:gd name="T67" fmla="*/ 1 h 39"/>
                  <a:gd name="T68" fmla="*/ 1 w 38"/>
                  <a:gd name="T69" fmla="*/ 1 h 39"/>
                  <a:gd name="T70" fmla="*/ 1 w 38"/>
                  <a:gd name="T71" fmla="*/ 1 h 39"/>
                  <a:gd name="T72" fmla="*/ 1 w 38"/>
                  <a:gd name="T73" fmla="*/ 1 h 39"/>
                  <a:gd name="T74" fmla="*/ 1 w 38"/>
                  <a:gd name="T75" fmla="*/ 1 h 39"/>
                  <a:gd name="T76" fmla="*/ 1 w 38"/>
                  <a:gd name="T77" fmla="*/ 1 h 39"/>
                  <a:gd name="T78" fmla="*/ 1 w 38"/>
                  <a:gd name="T79" fmla="*/ 1 h 39"/>
                  <a:gd name="T80" fmla="*/ 1 w 38"/>
                  <a:gd name="T81" fmla="*/ 1 h 39"/>
                  <a:gd name="T82" fmla="*/ 0 w 38"/>
                  <a:gd name="T83" fmla="*/ 1 h 39"/>
                  <a:gd name="T84" fmla="*/ 1 w 38"/>
                  <a:gd name="T85" fmla="*/ 1 h 39"/>
                  <a:gd name="T86" fmla="*/ 1 w 38"/>
                  <a:gd name="T87" fmla="*/ 1 h 39"/>
                  <a:gd name="T88" fmla="*/ 1 w 38"/>
                  <a:gd name="T89" fmla="*/ 1 h 39"/>
                  <a:gd name="T90" fmla="*/ 1 w 38"/>
                  <a:gd name="T91" fmla="*/ 1 h 39"/>
                  <a:gd name="T92" fmla="*/ 1 w 38"/>
                  <a:gd name="T93" fmla="*/ 1 h 39"/>
                  <a:gd name="T94" fmla="*/ 1 w 38"/>
                  <a:gd name="T95" fmla="*/ 1 h 39"/>
                  <a:gd name="T96" fmla="*/ 1 w 38"/>
                  <a:gd name="T97" fmla="*/ 1 h 39"/>
                  <a:gd name="T98" fmla="*/ 1 w 38"/>
                  <a:gd name="T99" fmla="*/ 1 h 39"/>
                  <a:gd name="T100" fmla="*/ 1 w 38"/>
                  <a:gd name="T101" fmla="*/ 1 h 39"/>
                  <a:gd name="T102" fmla="*/ 1 w 38"/>
                  <a:gd name="T103" fmla="*/ 1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8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9" y="39"/>
                    </a:lnTo>
                    <a:lnTo>
                      <a:pt x="21" y="39"/>
                    </a:lnTo>
                    <a:lnTo>
                      <a:pt x="22" y="39"/>
                    </a:lnTo>
                    <a:lnTo>
                      <a:pt x="24" y="39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8"/>
                    </a:lnTo>
                    <a:lnTo>
                      <a:pt x="37" y="24"/>
                    </a:lnTo>
                    <a:lnTo>
                      <a:pt x="37" y="23"/>
                    </a:lnTo>
                    <a:lnTo>
                      <a:pt x="38" y="21"/>
                    </a:lnTo>
                    <a:lnTo>
                      <a:pt x="38" y="19"/>
                    </a:lnTo>
                    <a:close/>
                    <a:moveTo>
                      <a:pt x="37" y="19"/>
                    </a:moveTo>
                    <a:lnTo>
                      <a:pt x="37" y="21"/>
                    </a:lnTo>
                    <a:lnTo>
                      <a:pt x="37" y="23"/>
                    </a:lnTo>
                    <a:lnTo>
                      <a:pt x="35" y="24"/>
                    </a:lnTo>
                    <a:lnTo>
                      <a:pt x="35" y="26"/>
                    </a:lnTo>
                    <a:lnTo>
                      <a:pt x="34" y="28"/>
                    </a:lnTo>
                    <a:lnTo>
                      <a:pt x="34" y="29"/>
                    </a:lnTo>
                    <a:lnTo>
                      <a:pt x="32" y="31"/>
                    </a:lnTo>
                    <a:lnTo>
                      <a:pt x="32" y="33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26" y="36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2" name="Freeform 2840"/>
              <p:cNvSpPr>
                <a:spLocks noEditPoints="1"/>
              </p:cNvSpPr>
              <p:nvPr/>
            </p:nvSpPr>
            <p:spPr bwMode="auto">
              <a:xfrm>
                <a:off x="1439" y="2299"/>
                <a:ext cx="18" cy="20"/>
              </a:xfrm>
              <a:custGeom>
                <a:avLst/>
                <a:gdLst>
                  <a:gd name="T0" fmla="*/ 0 w 37"/>
                  <a:gd name="T1" fmla="*/ 1 h 39"/>
                  <a:gd name="T2" fmla="*/ 0 w 37"/>
                  <a:gd name="T3" fmla="*/ 1 h 39"/>
                  <a:gd name="T4" fmla="*/ 0 w 37"/>
                  <a:gd name="T5" fmla="*/ 1 h 39"/>
                  <a:gd name="T6" fmla="*/ 0 w 37"/>
                  <a:gd name="T7" fmla="*/ 1 h 39"/>
                  <a:gd name="T8" fmla="*/ 0 w 37"/>
                  <a:gd name="T9" fmla="*/ 0 h 39"/>
                  <a:gd name="T10" fmla="*/ 0 w 37"/>
                  <a:gd name="T11" fmla="*/ 0 h 39"/>
                  <a:gd name="T12" fmla="*/ 0 w 37"/>
                  <a:gd name="T13" fmla="*/ 0 h 39"/>
                  <a:gd name="T14" fmla="*/ 0 w 37"/>
                  <a:gd name="T15" fmla="*/ 1 h 39"/>
                  <a:gd name="T16" fmla="*/ 0 w 37"/>
                  <a:gd name="T17" fmla="*/ 1 h 39"/>
                  <a:gd name="T18" fmla="*/ 0 w 37"/>
                  <a:gd name="T19" fmla="*/ 1 h 39"/>
                  <a:gd name="T20" fmla="*/ 0 w 37"/>
                  <a:gd name="T21" fmla="*/ 1 h 39"/>
                  <a:gd name="T22" fmla="*/ 0 w 37"/>
                  <a:gd name="T23" fmla="*/ 1 h 39"/>
                  <a:gd name="T24" fmla="*/ 0 w 37"/>
                  <a:gd name="T25" fmla="*/ 1 h 39"/>
                  <a:gd name="T26" fmla="*/ 0 w 37"/>
                  <a:gd name="T27" fmla="*/ 1 h 39"/>
                  <a:gd name="T28" fmla="*/ 0 w 37"/>
                  <a:gd name="T29" fmla="*/ 1 h 39"/>
                  <a:gd name="T30" fmla="*/ 0 w 37"/>
                  <a:gd name="T31" fmla="*/ 1 h 39"/>
                  <a:gd name="T32" fmla="*/ 0 w 37"/>
                  <a:gd name="T33" fmla="*/ 1 h 39"/>
                  <a:gd name="T34" fmla="*/ 0 w 37"/>
                  <a:gd name="T35" fmla="*/ 1 h 39"/>
                  <a:gd name="T36" fmla="*/ 0 w 37"/>
                  <a:gd name="T37" fmla="*/ 1 h 39"/>
                  <a:gd name="T38" fmla="*/ 0 w 37"/>
                  <a:gd name="T39" fmla="*/ 1 h 39"/>
                  <a:gd name="T40" fmla="*/ 0 w 37"/>
                  <a:gd name="T41" fmla="*/ 1 h 39"/>
                  <a:gd name="T42" fmla="*/ 0 w 37"/>
                  <a:gd name="T43" fmla="*/ 1 h 39"/>
                  <a:gd name="T44" fmla="*/ 0 w 37"/>
                  <a:gd name="T45" fmla="*/ 1 h 39"/>
                  <a:gd name="T46" fmla="*/ 0 w 37"/>
                  <a:gd name="T47" fmla="*/ 1 h 39"/>
                  <a:gd name="T48" fmla="*/ 0 w 37"/>
                  <a:gd name="T49" fmla="*/ 1 h 39"/>
                  <a:gd name="T50" fmla="*/ 0 w 37"/>
                  <a:gd name="T51" fmla="*/ 1 h 39"/>
                  <a:gd name="T52" fmla="*/ 0 w 37"/>
                  <a:gd name="T53" fmla="*/ 1 h 39"/>
                  <a:gd name="T54" fmla="*/ 0 w 37"/>
                  <a:gd name="T55" fmla="*/ 1 h 39"/>
                  <a:gd name="T56" fmla="*/ 0 w 37"/>
                  <a:gd name="T57" fmla="*/ 1 h 39"/>
                  <a:gd name="T58" fmla="*/ 0 w 37"/>
                  <a:gd name="T59" fmla="*/ 1 h 39"/>
                  <a:gd name="T60" fmla="*/ 0 w 37"/>
                  <a:gd name="T61" fmla="*/ 1 h 39"/>
                  <a:gd name="T62" fmla="*/ 0 w 37"/>
                  <a:gd name="T63" fmla="*/ 1 h 39"/>
                  <a:gd name="T64" fmla="*/ 0 w 37"/>
                  <a:gd name="T65" fmla="*/ 1 h 39"/>
                  <a:gd name="T66" fmla="*/ 0 w 37"/>
                  <a:gd name="T67" fmla="*/ 1 h 39"/>
                  <a:gd name="T68" fmla="*/ 0 w 37"/>
                  <a:gd name="T69" fmla="*/ 1 h 39"/>
                  <a:gd name="T70" fmla="*/ 0 w 37"/>
                  <a:gd name="T71" fmla="*/ 1 h 39"/>
                  <a:gd name="T72" fmla="*/ 0 w 37"/>
                  <a:gd name="T73" fmla="*/ 1 h 39"/>
                  <a:gd name="T74" fmla="*/ 0 w 37"/>
                  <a:gd name="T75" fmla="*/ 1 h 39"/>
                  <a:gd name="T76" fmla="*/ 0 w 37"/>
                  <a:gd name="T77" fmla="*/ 1 h 39"/>
                  <a:gd name="T78" fmla="*/ 0 w 37"/>
                  <a:gd name="T79" fmla="*/ 1 h 39"/>
                  <a:gd name="T80" fmla="*/ 0 w 37"/>
                  <a:gd name="T81" fmla="*/ 1 h 39"/>
                  <a:gd name="T82" fmla="*/ 0 w 37"/>
                  <a:gd name="T83" fmla="*/ 1 h 39"/>
                  <a:gd name="T84" fmla="*/ 0 w 37"/>
                  <a:gd name="T85" fmla="*/ 1 h 39"/>
                  <a:gd name="T86" fmla="*/ 0 w 37"/>
                  <a:gd name="T87" fmla="*/ 1 h 39"/>
                  <a:gd name="T88" fmla="*/ 0 w 37"/>
                  <a:gd name="T89" fmla="*/ 1 h 39"/>
                  <a:gd name="T90" fmla="*/ 0 w 37"/>
                  <a:gd name="T91" fmla="*/ 1 h 39"/>
                  <a:gd name="T92" fmla="*/ 0 w 37"/>
                  <a:gd name="T93" fmla="*/ 1 h 39"/>
                  <a:gd name="T94" fmla="*/ 0 w 37"/>
                  <a:gd name="T95" fmla="*/ 1 h 39"/>
                  <a:gd name="T96" fmla="*/ 0 w 37"/>
                  <a:gd name="T97" fmla="*/ 1 h 39"/>
                  <a:gd name="T98" fmla="*/ 0 w 37"/>
                  <a:gd name="T99" fmla="*/ 1 h 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8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8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7" y="39"/>
                    </a:lnTo>
                    <a:lnTo>
                      <a:pt x="19" y="39"/>
                    </a:lnTo>
                    <a:lnTo>
                      <a:pt x="21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4" y="29"/>
                    </a:lnTo>
                    <a:lnTo>
                      <a:pt x="35" y="28"/>
                    </a:lnTo>
                    <a:lnTo>
                      <a:pt x="35" y="26"/>
                    </a:lnTo>
                    <a:lnTo>
                      <a:pt x="37" y="24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close/>
                    <a:moveTo>
                      <a:pt x="35" y="19"/>
                    </a:moveTo>
                    <a:lnTo>
                      <a:pt x="35" y="21"/>
                    </a:lnTo>
                    <a:lnTo>
                      <a:pt x="35" y="23"/>
                    </a:lnTo>
                    <a:lnTo>
                      <a:pt x="35" y="24"/>
                    </a:lnTo>
                    <a:lnTo>
                      <a:pt x="35" y="26"/>
                    </a:lnTo>
                    <a:lnTo>
                      <a:pt x="34" y="28"/>
                    </a:lnTo>
                    <a:lnTo>
                      <a:pt x="34" y="29"/>
                    </a:lnTo>
                    <a:lnTo>
                      <a:pt x="32" y="31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3" name="Freeform 2841"/>
              <p:cNvSpPr>
                <a:spLocks noEditPoints="1"/>
              </p:cNvSpPr>
              <p:nvPr/>
            </p:nvSpPr>
            <p:spPr bwMode="auto">
              <a:xfrm>
                <a:off x="1439" y="2300"/>
                <a:ext cx="18" cy="18"/>
              </a:xfrm>
              <a:custGeom>
                <a:avLst/>
                <a:gdLst>
                  <a:gd name="T0" fmla="*/ 0 w 37"/>
                  <a:gd name="T1" fmla="*/ 0 h 37"/>
                  <a:gd name="T2" fmla="*/ 0 w 37"/>
                  <a:gd name="T3" fmla="*/ 0 h 37"/>
                  <a:gd name="T4" fmla="*/ 0 w 37"/>
                  <a:gd name="T5" fmla="*/ 0 h 37"/>
                  <a:gd name="T6" fmla="*/ 0 w 37"/>
                  <a:gd name="T7" fmla="*/ 0 h 37"/>
                  <a:gd name="T8" fmla="*/ 0 w 37"/>
                  <a:gd name="T9" fmla="*/ 0 h 37"/>
                  <a:gd name="T10" fmla="*/ 0 w 37"/>
                  <a:gd name="T11" fmla="*/ 0 h 37"/>
                  <a:gd name="T12" fmla="*/ 0 w 37"/>
                  <a:gd name="T13" fmla="*/ 0 h 37"/>
                  <a:gd name="T14" fmla="*/ 0 w 37"/>
                  <a:gd name="T15" fmla="*/ 0 h 37"/>
                  <a:gd name="T16" fmla="*/ 0 w 37"/>
                  <a:gd name="T17" fmla="*/ 0 h 37"/>
                  <a:gd name="T18" fmla="*/ 0 w 37"/>
                  <a:gd name="T19" fmla="*/ 0 h 37"/>
                  <a:gd name="T20" fmla="*/ 0 w 37"/>
                  <a:gd name="T21" fmla="*/ 0 h 37"/>
                  <a:gd name="T22" fmla="*/ 0 w 37"/>
                  <a:gd name="T23" fmla="*/ 0 h 37"/>
                  <a:gd name="T24" fmla="*/ 0 w 37"/>
                  <a:gd name="T25" fmla="*/ 0 h 37"/>
                  <a:gd name="T26" fmla="*/ 0 w 37"/>
                  <a:gd name="T27" fmla="*/ 0 h 37"/>
                  <a:gd name="T28" fmla="*/ 0 w 37"/>
                  <a:gd name="T29" fmla="*/ 0 h 37"/>
                  <a:gd name="T30" fmla="*/ 0 w 37"/>
                  <a:gd name="T31" fmla="*/ 0 h 37"/>
                  <a:gd name="T32" fmla="*/ 0 w 37"/>
                  <a:gd name="T33" fmla="*/ 0 h 37"/>
                  <a:gd name="T34" fmla="*/ 0 w 37"/>
                  <a:gd name="T35" fmla="*/ 0 h 37"/>
                  <a:gd name="T36" fmla="*/ 0 w 37"/>
                  <a:gd name="T37" fmla="*/ 0 h 37"/>
                  <a:gd name="T38" fmla="*/ 0 w 37"/>
                  <a:gd name="T39" fmla="*/ 0 h 37"/>
                  <a:gd name="T40" fmla="*/ 0 w 37"/>
                  <a:gd name="T41" fmla="*/ 0 h 37"/>
                  <a:gd name="T42" fmla="*/ 0 w 37"/>
                  <a:gd name="T43" fmla="*/ 0 h 37"/>
                  <a:gd name="T44" fmla="*/ 0 w 37"/>
                  <a:gd name="T45" fmla="*/ 0 h 37"/>
                  <a:gd name="T46" fmla="*/ 0 w 37"/>
                  <a:gd name="T47" fmla="*/ 0 h 37"/>
                  <a:gd name="T48" fmla="*/ 0 w 37"/>
                  <a:gd name="T49" fmla="*/ 0 h 37"/>
                  <a:gd name="T50" fmla="*/ 0 w 37"/>
                  <a:gd name="T51" fmla="*/ 0 h 37"/>
                  <a:gd name="T52" fmla="*/ 0 w 37"/>
                  <a:gd name="T53" fmla="*/ 0 h 37"/>
                  <a:gd name="T54" fmla="*/ 0 w 37"/>
                  <a:gd name="T55" fmla="*/ 0 h 37"/>
                  <a:gd name="T56" fmla="*/ 0 w 37"/>
                  <a:gd name="T57" fmla="*/ 0 h 37"/>
                  <a:gd name="T58" fmla="*/ 0 w 37"/>
                  <a:gd name="T59" fmla="*/ 0 h 37"/>
                  <a:gd name="T60" fmla="*/ 0 w 37"/>
                  <a:gd name="T61" fmla="*/ 0 h 37"/>
                  <a:gd name="T62" fmla="*/ 0 w 37"/>
                  <a:gd name="T63" fmla="*/ 0 h 37"/>
                  <a:gd name="T64" fmla="*/ 0 w 37"/>
                  <a:gd name="T65" fmla="*/ 0 h 37"/>
                  <a:gd name="T66" fmla="*/ 0 w 37"/>
                  <a:gd name="T67" fmla="*/ 0 h 37"/>
                  <a:gd name="T68" fmla="*/ 0 w 37"/>
                  <a:gd name="T69" fmla="*/ 0 h 37"/>
                  <a:gd name="T70" fmla="*/ 0 w 37"/>
                  <a:gd name="T71" fmla="*/ 0 h 37"/>
                  <a:gd name="T72" fmla="*/ 0 w 37"/>
                  <a:gd name="T73" fmla="*/ 0 h 37"/>
                  <a:gd name="T74" fmla="*/ 0 w 37"/>
                  <a:gd name="T75" fmla="*/ 0 h 37"/>
                  <a:gd name="T76" fmla="*/ 0 w 37"/>
                  <a:gd name="T77" fmla="*/ 0 h 37"/>
                  <a:gd name="T78" fmla="*/ 0 w 37"/>
                  <a:gd name="T79" fmla="*/ 0 h 37"/>
                  <a:gd name="T80" fmla="*/ 0 w 37"/>
                  <a:gd name="T81" fmla="*/ 0 h 37"/>
                  <a:gd name="T82" fmla="*/ 0 w 37"/>
                  <a:gd name="T83" fmla="*/ 0 h 37"/>
                  <a:gd name="T84" fmla="*/ 0 w 37"/>
                  <a:gd name="T85" fmla="*/ 0 h 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7"/>
                    </a:lnTo>
                    <a:lnTo>
                      <a:pt x="37" y="15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4" y="9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5" y="30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22" y="37"/>
                    </a:lnTo>
                    <a:lnTo>
                      <a:pt x="24" y="37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0" y="33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28"/>
                    </a:lnTo>
                    <a:lnTo>
                      <a:pt x="34" y="27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5" y="18"/>
                    </a:moveTo>
                    <a:lnTo>
                      <a:pt x="35" y="20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29" y="32"/>
                    </a:lnTo>
                    <a:lnTo>
                      <a:pt x="27" y="33"/>
                    </a:lnTo>
                    <a:lnTo>
                      <a:pt x="26" y="35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28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4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5" y="14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4" name="Freeform 2842"/>
              <p:cNvSpPr>
                <a:spLocks noEditPoints="1"/>
              </p:cNvSpPr>
              <p:nvPr/>
            </p:nvSpPr>
            <p:spPr bwMode="auto">
              <a:xfrm>
                <a:off x="1440" y="2300"/>
                <a:ext cx="17" cy="18"/>
              </a:xfrm>
              <a:custGeom>
                <a:avLst/>
                <a:gdLst>
                  <a:gd name="T0" fmla="*/ 1 w 34"/>
                  <a:gd name="T1" fmla="*/ 0 h 37"/>
                  <a:gd name="T2" fmla="*/ 1 w 34"/>
                  <a:gd name="T3" fmla="*/ 0 h 37"/>
                  <a:gd name="T4" fmla="*/ 1 w 34"/>
                  <a:gd name="T5" fmla="*/ 0 h 37"/>
                  <a:gd name="T6" fmla="*/ 1 w 34"/>
                  <a:gd name="T7" fmla="*/ 0 h 37"/>
                  <a:gd name="T8" fmla="*/ 1 w 34"/>
                  <a:gd name="T9" fmla="*/ 0 h 37"/>
                  <a:gd name="T10" fmla="*/ 1 w 34"/>
                  <a:gd name="T11" fmla="*/ 0 h 37"/>
                  <a:gd name="T12" fmla="*/ 1 w 34"/>
                  <a:gd name="T13" fmla="*/ 0 h 37"/>
                  <a:gd name="T14" fmla="*/ 1 w 34"/>
                  <a:gd name="T15" fmla="*/ 0 h 37"/>
                  <a:gd name="T16" fmla="*/ 1 w 34"/>
                  <a:gd name="T17" fmla="*/ 0 h 37"/>
                  <a:gd name="T18" fmla="*/ 0 w 34"/>
                  <a:gd name="T19" fmla="*/ 0 h 37"/>
                  <a:gd name="T20" fmla="*/ 0 w 34"/>
                  <a:gd name="T21" fmla="*/ 0 h 37"/>
                  <a:gd name="T22" fmla="*/ 0 w 34"/>
                  <a:gd name="T23" fmla="*/ 0 h 37"/>
                  <a:gd name="T24" fmla="*/ 1 w 34"/>
                  <a:gd name="T25" fmla="*/ 0 h 37"/>
                  <a:gd name="T26" fmla="*/ 1 w 34"/>
                  <a:gd name="T27" fmla="*/ 0 h 37"/>
                  <a:gd name="T28" fmla="*/ 1 w 34"/>
                  <a:gd name="T29" fmla="*/ 0 h 37"/>
                  <a:gd name="T30" fmla="*/ 1 w 34"/>
                  <a:gd name="T31" fmla="*/ 0 h 37"/>
                  <a:gd name="T32" fmla="*/ 1 w 34"/>
                  <a:gd name="T33" fmla="*/ 0 h 37"/>
                  <a:gd name="T34" fmla="*/ 1 w 34"/>
                  <a:gd name="T35" fmla="*/ 0 h 37"/>
                  <a:gd name="T36" fmla="*/ 1 w 34"/>
                  <a:gd name="T37" fmla="*/ 0 h 37"/>
                  <a:gd name="T38" fmla="*/ 1 w 34"/>
                  <a:gd name="T39" fmla="*/ 0 h 37"/>
                  <a:gd name="T40" fmla="*/ 1 w 34"/>
                  <a:gd name="T41" fmla="*/ 0 h 37"/>
                  <a:gd name="T42" fmla="*/ 1 w 34"/>
                  <a:gd name="T43" fmla="*/ 0 h 37"/>
                  <a:gd name="T44" fmla="*/ 1 w 34"/>
                  <a:gd name="T45" fmla="*/ 0 h 37"/>
                  <a:gd name="T46" fmla="*/ 1 w 34"/>
                  <a:gd name="T47" fmla="*/ 0 h 37"/>
                  <a:gd name="T48" fmla="*/ 1 w 34"/>
                  <a:gd name="T49" fmla="*/ 0 h 37"/>
                  <a:gd name="T50" fmla="*/ 1 w 34"/>
                  <a:gd name="T51" fmla="*/ 0 h 37"/>
                  <a:gd name="T52" fmla="*/ 1 w 34"/>
                  <a:gd name="T53" fmla="*/ 0 h 37"/>
                  <a:gd name="T54" fmla="*/ 1 w 34"/>
                  <a:gd name="T55" fmla="*/ 0 h 37"/>
                  <a:gd name="T56" fmla="*/ 1 w 34"/>
                  <a:gd name="T57" fmla="*/ 0 h 37"/>
                  <a:gd name="T58" fmla="*/ 1 w 34"/>
                  <a:gd name="T59" fmla="*/ 0 h 37"/>
                  <a:gd name="T60" fmla="*/ 1 w 34"/>
                  <a:gd name="T61" fmla="*/ 0 h 37"/>
                  <a:gd name="T62" fmla="*/ 1 w 34"/>
                  <a:gd name="T63" fmla="*/ 0 h 37"/>
                  <a:gd name="T64" fmla="*/ 1 w 34"/>
                  <a:gd name="T65" fmla="*/ 0 h 37"/>
                  <a:gd name="T66" fmla="*/ 1 w 34"/>
                  <a:gd name="T67" fmla="*/ 0 h 37"/>
                  <a:gd name="T68" fmla="*/ 1 w 34"/>
                  <a:gd name="T69" fmla="*/ 0 h 37"/>
                  <a:gd name="T70" fmla="*/ 1 w 34"/>
                  <a:gd name="T71" fmla="*/ 0 h 37"/>
                  <a:gd name="T72" fmla="*/ 1 w 34"/>
                  <a:gd name="T73" fmla="*/ 0 h 37"/>
                  <a:gd name="T74" fmla="*/ 1 w 34"/>
                  <a:gd name="T75" fmla="*/ 0 h 37"/>
                  <a:gd name="T76" fmla="*/ 1 w 34"/>
                  <a:gd name="T77" fmla="*/ 0 h 37"/>
                  <a:gd name="T78" fmla="*/ 1 w 34"/>
                  <a:gd name="T79" fmla="*/ 0 h 37"/>
                  <a:gd name="T80" fmla="*/ 1 w 34"/>
                  <a:gd name="T81" fmla="*/ 0 h 37"/>
                  <a:gd name="T82" fmla="*/ 1 w 34"/>
                  <a:gd name="T83" fmla="*/ 0 h 37"/>
                  <a:gd name="T84" fmla="*/ 1 w 34"/>
                  <a:gd name="T85" fmla="*/ 0 h 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7">
                    <a:moveTo>
                      <a:pt x="34" y="18"/>
                    </a:moveTo>
                    <a:lnTo>
                      <a:pt x="34" y="17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28" y="32"/>
                    </a:lnTo>
                    <a:lnTo>
                      <a:pt x="29" y="32"/>
                    </a:lnTo>
                    <a:lnTo>
                      <a:pt x="31" y="30"/>
                    </a:lnTo>
                    <a:lnTo>
                      <a:pt x="33" y="28"/>
                    </a:lnTo>
                    <a:lnTo>
                      <a:pt x="33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4" y="18"/>
                    </a:moveTo>
                    <a:lnTo>
                      <a:pt x="34" y="20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20" y="35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4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4" y="17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5" name="Freeform 2843"/>
              <p:cNvSpPr>
                <a:spLocks noEditPoints="1"/>
              </p:cNvSpPr>
              <p:nvPr/>
            </p:nvSpPr>
            <p:spPr bwMode="auto">
              <a:xfrm>
                <a:off x="1440" y="2300"/>
                <a:ext cx="17" cy="18"/>
              </a:xfrm>
              <a:custGeom>
                <a:avLst/>
                <a:gdLst>
                  <a:gd name="T0" fmla="*/ 1 w 34"/>
                  <a:gd name="T1" fmla="*/ 1 h 35"/>
                  <a:gd name="T2" fmla="*/ 1 w 34"/>
                  <a:gd name="T3" fmla="*/ 1 h 35"/>
                  <a:gd name="T4" fmla="*/ 1 w 34"/>
                  <a:gd name="T5" fmla="*/ 1 h 35"/>
                  <a:gd name="T6" fmla="*/ 1 w 34"/>
                  <a:gd name="T7" fmla="*/ 1 h 35"/>
                  <a:gd name="T8" fmla="*/ 1 w 34"/>
                  <a:gd name="T9" fmla="*/ 1 h 35"/>
                  <a:gd name="T10" fmla="*/ 1 w 34"/>
                  <a:gd name="T11" fmla="*/ 1 h 35"/>
                  <a:gd name="T12" fmla="*/ 1 w 34"/>
                  <a:gd name="T13" fmla="*/ 1 h 35"/>
                  <a:gd name="T14" fmla="*/ 1 w 34"/>
                  <a:gd name="T15" fmla="*/ 1 h 35"/>
                  <a:gd name="T16" fmla="*/ 1 w 34"/>
                  <a:gd name="T17" fmla="*/ 1 h 35"/>
                  <a:gd name="T18" fmla="*/ 1 w 34"/>
                  <a:gd name="T19" fmla="*/ 1 h 35"/>
                  <a:gd name="T20" fmla="*/ 0 w 34"/>
                  <a:gd name="T21" fmla="*/ 1 h 35"/>
                  <a:gd name="T22" fmla="*/ 1 w 34"/>
                  <a:gd name="T23" fmla="*/ 1 h 35"/>
                  <a:gd name="T24" fmla="*/ 1 w 34"/>
                  <a:gd name="T25" fmla="*/ 1 h 35"/>
                  <a:gd name="T26" fmla="*/ 1 w 34"/>
                  <a:gd name="T27" fmla="*/ 1 h 35"/>
                  <a:gd name="T28" fmla="*/ 1 w 34"/>
                  <a:gd name="T29" fmla="*/ 1 h 35"/>
                  <a:gd name="T30" fmla="*/ 1 w 34"/>
                  <a:gd name="T31" fmla="*/ 1 h 35"/>
                  <a:gd name="T32" fmla="*/ 1 w 34"/>
                  <a:gd name="T33" fmla="*/ 1 h 35"/>
                  <a:gd name="T34" fmla="*/ 1 w 34"/>
                  <a:gd name="T35" fmla="*/ 1 h 35"/>
                  <a:gd name="T36" fmla="*/ 1 w 34"/>
                  <a:gd name="T37" fmla="*/ 1 h 35"/>
                  <a:gd name="T38" fmla="*/ 1 w 34"/>
                  <a:gd name="T39" fmla="*/ 1 h 35"/>
                  <a:gd name="T40" fmla="*/ 1 w 34"/>
                  <a:gd name="T41" fmla="*/ 1 h 35"/>
                  <a:gd name="T42" fmla="*/ 1 w 34"/>
                  <a:gd name="T43" fmla="*/ 1 h 35"/>
                  <a:gd name="T44" fmla="*/ 1 w 34"/>
                  <a:gd name="T45" fmla="*/ 1 h 35"/>
                  <a:gd name="T46" fmla="*/ 1 w 34"/>
                  <a:gd name="T47" fmla="*/ 1 h 35"/>
                  <a:gd name="T48" fmla="*/ 1 w 34"/>
                  <a:gd name="T49" fmla="*/ 1 h 35"/>
                  <a:gd name="T50" fmla="*/ 1 w 34"/>
                  <a:gd name="T51" fmla="*/ 1 h 35"/>
                  <a:gd name="T52" fmla="*/ 1 w 34"/>
                  <a:gd name="T53" fmla="*/ 1 h 35"/>
                  <a:gd name="T54" fmla="*/ 1 w 34"/>
                  <a:gd name="T55" fmla="*/ 1 h 35"/>
                  <a:gd name="T56" fmla="*/ 1 w 34"/>
                  <a:gd name="T57" fmla="*/ 1 h 35"/>
                  <a:gd name="T58" fmla="*/ 1 w 34"/>
                  <a:gd name="T59" fmla="*/ 1 h 35"/>
                  <a:gd name="T60" fmla="*/ 1 w 34"/>
                  <a:gd name="T61" fmla="*/ 1 h 35"/>
                  <a:gd name="T62" fmla="*/ 1 w 34"/>
                  <a:gd name="T63" fmla="*/ 1 h 35"/>
                  <a:gd name="T64" fmla="*/ 1 w 34"/>
                  <a:gd name="T65" fmla="*/ 1 h 35"/>
                  <a:gd name="T66" fmla="*/ 1 w 34"/>
                  <a:gd name="T67" fmla="*/ 1 h 35"/>
                  <a:gd name="T68" fmla="*/ 1 w 34"/>
                  <a:gd name="T69" fmla="*/ 1 h 35"/>
                  <a:gd name="T70" fmla="*/ 1 w 34"/>
                  <a:gd name="T71" fmla="*/ 1 h 35"/>
                  <a:gd name="T72" fmla="*/ 1 w 34"/>
                  <a:gd name="T73" fmla="*/ 1 h 35"/>
                  <a:gd name="T74" fmla="*/ 1 w 34"/>
                  <a:gd name="T75" fmla="*/ 1 h 35"/>
                  <a:gd name="T76" fmla="*/ 1 w 34"/>
                  <a:gd name="T77" fmla="*/ 1 h 35"/>
                  <a:gd name="T78" fmla="*/ 1 w 34"/>
                  <a:gd name="T79" fmla="*/ 1 h 35"/>
                  <a:gd name="T80" fmla="*/ 1 w 34"/>
                  <a:gd name="T81" fmla="*/ 1 h 35"/>
                  <a:gd name="T82" fmla="*/ 1 w 34"/>
                  <a:gd name="T83" fmla="*/ 1 h 35"/>
                  <a:gd name="T84" fmla="*/ 1 w 34"/>
                  <a:gd name="T85" fmla="*/ 1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7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29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4" y="28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28" y="32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3" y="18"/>
                    </a:moveTo>
                    <a:lnTo>
                      <a:pt x="33" y="20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8" y="30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18" y="35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8" y="7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3" y="14"/>
                    </a:lnTo>
                    <a:lnTo>
                      <a:pt x="33" y="15"/>
                    </a:lnTo>
                    <a:lnTo>
                      <a:pt x="33" y="17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6" name="Freeform 2844"/>
              <p:cNvSpPr>
                <a:spLocks noEditPoints="1"/>
              </p:cNvSpPr>
              <p:nvPr/>
            </p:nvSpPr>
            <p:spPr bwMode="auto">
              <a:xfrm>
                <a:off x="1440" y="2301"/>
                <a:ext cx="17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1 w 32"/>
                  <a:gd name="T17" fmla="*/ 1 h 33"/>
                  <a:gd name="T18" fmla="*/ 0 w 32"/>
                  <a:gd name="T19" fmla="*/ 1 h 33"/>
                  <a:gd name="T20" fmla="*/ 0 w 32"/>
                  <a:gd name="T21" fmla="*/ 1 h 33"/>
                  <a:gd name="T22" fmla="*/ 0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1 w 32"/>
                  <a:gd name="T35" fmla="*/ 1 h 33"/>
                  <a:gd name="T36" fmla="*/ 1 w 32"/>
                  <a:gd name="T37" fmla="*/ 1 h 33"/>
                  <a:gd name="T38" fmla="*/ 1 w 32"/>
                  <a:gd name="T39" fmla="*/ 1 h 33"/>
                  <a:gd name="T40" fmla="*/ 1 w 32"/>
                  <a:gd name="T41" fmla="*/ 1 h 33"/>
                  <a:gd name="T42" fmla="*/ 1 w 32"/>
                  <a:gd name="T43" fmla="*/ 1 h 33"/>
                  <a:gd name="T44" fmla="*/ 1 w 32"/>
                  <a:gd name="T45" fmla="*/ 1 h 33"/>
                  <a:gd name="T46" fmla="*/ 1 w 32"/>
                  <a:gd name="T47" fmla="*/ 1 h 33"/>
                  <a:gd name="T48" fmla="*/ 1 w 32"/>
                  <a:gd name="T49" fmla="*/ 1 h 33"/>
                  <a:gd name="T50" fmla="*/ 1 w 32"/>
                  <a:gd name="T51" fmla="*/ 1 h 33"/>
                  <a:gd name="T52" fmla="*/ 1 w 32"/>
                  <a:gd name="T53" fmla="*/ 1 h 33"/>
                  <a:gd name="T54" fmla="*/ 1 w 32"/>
                  <a:gd name="T55" fmla="*/ 1 h 33"/>
                  <a:gd name="T56" fmla="*/ 1 w 32"/>
                  <a:gd name="T57" fmla="*/ 1 h 33"/>
                  <a:gd name="T58" fmla="*/ 1 w 32"/>
                  <a:gd name="T59" fmla="*/ 1 h 33"/>
                  <a:gd name="T60" fmla="*/ 1 w 32"/>
                  <a:gd name="T61" fmla="*/ 1 h 33"/>
                  <a:gd name="T62" fmla="*/ 1 w 32"/>
                  <a:gd name="T63" fmla="*/ 1 h 33"/>
                  <a:gd name="T64" fmla="*/ 0 w 32"/>
                  <a:gd name="T65" fmla="*/ 1 h 33"/>
                  <a:gd name="T66" fmla="*/ 1 w 32"/>
                  <a:gd name="T67" fmla="*/ 1 h 33"/>
                  <a:gd name="T68" fmla="*/ 1 w 32"/>
                  <a:gd name="T69" fmla="*/ 1 h 33"/>
                  <a:gd name="T70" fmla="*/ 1 w 32"/>
                  <a:gd name="T71" fmla="*/ 1 h 33"/>
                  <a:gd name="T72" fmla="*/ 1 w 32"/>
                  <a:gd name="T73" fmla="*/ 1 h 33"/>
                  <a:gd name="T74" fmla="*/ 1 w 32"/>
                  <a:gd name="T75" fmla="*/ 1 h 33"/>
                  <a:gd name="T76" fmla="*/ 1 w 32"/>
                  <a:gd name="T77" fmla="*/ 1 h 33"/>
                  <a:gd name="T78" fmla="*/ 1 w 32"/>
                  <a:gd name="T79" fmla="*/ 1 h 33"/>
                  <a:gd name="T80" fmla="*/ 1 w 32"/>
                  <a:gd name="T81" fmla="*/ 1 h 33"/>
                  <a:gd name="T82" fmla="*/ 1 w 32"/>
                  <a:gd name="T83" fmla="*/ 1 h 33"/>
                  <a:gd name="T84" fmla="*/ 1 w 32"/>
                  <a:gd name="T85" fmla="*/ 1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" h="33">
                    <a:moveTo>
                      <a:pt x="32" y="16"/>
                    </a:moveTo>
                    <a:lnTo>
                      <a:pt x="32" y="15"/>
                    </a:lnTo>
                    <a:lnTo>
                      <a:pt x="31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2" y="18"/>
                    </a:lnTo>
                    <a:lnTo>
                      <a:pt x="32" y="16"/>
                    </a:lnTo>
                    <a:close/>
                    <a:moveTo>
                      <a:pt x="31" y="16"/>
                    </a:moveTo>
                    <a:lnTo>
                      <a:pt x="31" y="18"/>
                    </a:lnTo>
                    <a:lnTo>
                      <a:pt x="31" y="20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7" y="25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4" y="30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7" name="Freeform 2845"/>
              <p:cNvSpPr>
                <a:spLocks noEditPoints="1"/>
              </p:cNvSpPr>
              <p:nvPr/>
            </p:nvSpPr>
            <p:spPr bwMode="auto">
              <a:xfrm>
                <a:off x="1440" y="2301"/>
                <a:ext cx="16" cy="17"/>
              </a:xfrm>
              <a:custGeom>
                <a:avLst/>
                <a:gdLst>
                  <a:gd name="T0" fmla="*/ 1 w 31"/>
                  <a:gd name="T1" fmla="*/ 1 h 33"/>
                  <a:gd name="T2" fmla="*/ 1 w 31"/>
                  <a:gd name="T3" fmla="*/ 1 h 33"/>
                  <a:gd name="T4" fmla="*/ 1 w 31"/>
                  <a:gd name="T5" fmla="*/ 1 h 33"/>
                  <a:gd name="T6" fmla="*/ 1 w 31"/>
                  <a:gd name="T7" fmla="*/ 1 h 33"/>
                  <a:gd name="T8" fmla="*/ 1 w 31"/>
                  <a:gd name="T9" fmla="*/ 0 h 33"/>
                  <a:gd name="T10" fmla="*/ 1 w 31"/>
                  <a:gd name="T11" fmla="*/ 0 h 33"/>
                  <a:gd name="T12" fmla="*/ 1 w 31"/>
                  <a:gd name="T13" fmla="*/ 1 h 33"/>
                  <a:gd name="T14" fmla="*/ 1 w 31"/>
                  <a:gd name="T15" fmla="*/ 1 h 33"/>
                  <a:gd name="T16" fmla="*/ 1 w 31"/>
                  <a:gd name="T17" fmla="*/ 1 h 33"/>
                  <a:gd name="T18" fmla="*/ 0 w 31"/>
                  <a:gd name="T19" fmla="*/ 1 h 33"/>
                  <a:gd name="T20" fmla="*/ 0 w 31"/>
                  <a:gd name="T21" fmla="*/ 1 h 33"/>
                  <a:gd name="T22" fmla="*/ 0 w 31"/>
                  <a:gd name="T23" fmla="*/ 1 h 33"/>
                  <a:gd name="T24" fmla="*/ 1 w 31"/>
                  <a:gd name="T25" fmla="*/ 1 h 33"/>
                  <a:gd name="T26" fmla="*/ 1 w 31"/>
                  <a:gd name="T27" fmla="*/ 1 h 33"/>
                  <a:gd name="T28" fmla="*/ 1 w 31"/>
                  <a:gd name="T29" fmla="*/ 1 h 33"/>
                  <a:gd name="T30" fmla="*/ 1 w 31"/>
                  <a:gd name="T31" fmla="*/ 1 h 33"/>
                  <a:gd name="T32" fmla="*/ 1 w 31"/>
                  <a:gd name="T33" fmla="*/ 1 h 33"/>
                  <a:gd name="T34" fmla="*/ 1 w 31"/>
                  <a:gd name="T35" fmla="*/ 1 h 33"/>
                  <a:gd name="T36" fmla="*/ 1 w 31"/>
                  <a:gd name="T37" fmla="*/ 1 h 33"/>
                  <a:gd name="T38" fmla="*/ 1 w 31"/>
                  <a:gd name="T39" fmla="*/ 1 h 33"/>
                  <a:gd name="T40" fmla="*/ 1 w 31"/>
                  <a:gd name="T41" fmla="*/ 1 h 33"/>
                  <a:gd name="T42" fmla="*/ 1 w 31"/>
                  <a:gd name="T43" fmla="*/ 1 h 33"/>
                  <a:gd name="T44" fmla="*/ 1 w 31"/>
                  <a:gd name="T45" fmla="*/ 1 h 33"/>
                  <a:gd name="T46" fmla="*/ 1 w 31"/>
                  <a:gd name="T47" fmla="*/ 1 h 33"/>
                  <a:gd name="T48" fmla="*/ 1 w 31"/>
                  <a:gd name="T49" fmla="*/ 1 h 33"/>
                  <a:gd name="T50" fmla="*/ 1 w 31"/>
                  <a:gd name="T51" fmla="*/ 1 h 33"/>
                  <a:gd name="T52" fmla="*/ 1 w 31"/>
                  <a:gd name="T53" fmla="*/ 1 h 33"/>
                  <a:gd name="T54" fmla="*/ 1 w 31"/>
                  <a:gd name="T55" fmla="*/ 1 h 33"/>
                  <a:gd name="T56" fmla="*/ 1 w 31"/>
                  <a:gd name="T57" fmla="*/ 1 h 33"/>
                  <a:gd name="T58" fmla="*/ 1 w 31"/>
                  <a:gd name="T59" fmla="*/ 1 h 33"/>
                  <a:gd name="T60" fmla="*/ 1 w 31"/>
                  <a:gd name="T61" fmla="*/ 1 h 33"/>
                  <a:gd name="T62" fmla="*/ 1 w 31"/>
                  <a:gd name="T63" fmla="*/ 1 h 33"/>
                  <a:gd name="T64" fmla="*/ 1 w 31"/>
                  <a:gd name="T65" fmla="*/ 1 h 33"/>
                  <a:gd name="T66" fmla="*/ 1 w 31"/>
                  <a:gd name="T67" fmla="*/ 1 h 33"/>
                  <a:gd name="T68" fmla="*/ 1 w 31"/>
                  <a:gd name="T69" fmla="*/ 1 h 33"/>
                  <a:gd name="T70" fmla="*/ 1 w 31"/>
                  <a:gd name="T71" fmla="*/ 1 h 33"/>
                  <a:gd name="T72" fmla="*/ 1 w 31"/>
                  <a:gd name="T73" fmla="*/ 1 h 33"/>
                  <a:gd name="T74" fmla="*/ 1 w 31"/>
                  <a:gd name="T75" fmla="*/ 1 h 33"/>
                  <a:gd name="T76" fmla="*/ 1 w 31"/>
                  <a:gd name="T77" fmla="*/ 1 h 33"/>
                  <a:gd name="T78" fmla="*/ 1 w 31"/>
                  <a:gd name="T79" fmla="*/ 1 h 33"/>
                  <a:gd name="T80" fmla="*/ 1 w 31"/>
                  <a:gd name="T81" fmla="*/ 1 h 33"/>
                  <a:gd name="T82" fmla="*/ 1 w 31"/>
                  <a:gd name="T83" fmla="*/ 1 h 33"/>
                  <a:gd name="T84" fmla="*/ 1 w 31"/>
                  <a:gd name="T85" fmla="*/ 1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33">
                    <a:moveTo>
                      <a:pt x="31" y="16"/>
                    </a:moveTo>
                    <a:lnTo>
                      <a:pt x="31" y="15"/>
                    </a:lnTo>
                    <a:lnTo>
                      <a:pt x="31" y="13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7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5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6" y="28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1" y="16"/>
                    </a:lnTo>
                    <a:close/>
                    <a:moveTo>
                      <a:pt x="29" y="16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29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6" y="26"/>
                    </a:lnTo>
                    <a:lnTo>
                      <a:pt x="24" y="28"/>
                    </a:lnTo>
                    <a:lnTo>
                      <a:pt x="23" y="28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30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8" name="Freeform 2846"/>
              <p:cNvSpPr>
                <a:spLocks noEditPoints="1"/>
              </p:cNvSpPr>
              <p:nvPr/>
            </p:nvSpPr>
            <p:spPr bwMode="auto">
              <a:xfrm>
                <a:off x="1440" y="2302"/>
                <a:ext cx="16" cy="15"/>
              </a:xfrm>
              <a:custGeom>
                <a:avLst/>
                <a:gdLst>
                  <a:gd name="T0" fmla="*/ 1 w 31"/>
                  <a:gd name="T1" fmla="*/ 1 h 29"/>
                  <a:gd name="T2" fmla="*/ 1 w 31"/>
                  <a:gd name="T3" fmla="*/ 1 h 29"/>
                  <a:gd name="T4" fmla="*/ 1 w 31"/>
                  <a:gd name="T5" fmla="*/ 1 h 29"/>
                  <a:gd name="T6" fmla="*/ 1 w 31"/>
                  <a:gd name="T7" fmla="*/ 1 h 29"/>
                  <a:gd name="T8" fmla="*/ 1 w 31"/>
                  <a:gd name="T9" fmla="*/ 0 h 29"/>
                  <a:gd name="T10" fmla="*/ 1 w 31"/>
                  <a:gd name="T11" fmla="*/ 0 h 29"/>
                  <a:gd name="T12" fmla="*/ 1 w 31"/>
                  <a:gd name="T13" fmla="*/ 0 h 29"/>
                  <a:gd name="T14" fmla="*/ 1 w 31"/>
                  <a:gd name="T15" fmla="*/ 1 h 29"/>
                  <a:gd name="T16" fmla="*/ 1 w 31"/>
                  <a:gd name="T17" fmla="*/ 1 h 29"/>
                  <a:gd name="T18" fmla="*/ 1 w 31"/>
                  <a:gd name="T19" fmla="*/ 1 h 29"/>
                  <a:gd name="T20" fmla="*/ 0 w 31"/>
                  <a:gd name="T21" fmla="*/ 1 h 29"/>
                  <a:gd name="T22" fmla="*/ 1 w 31"/>
                  <a:gd name="T23" fmla="*/ 1 h 29"/>
                  <a:gd name="T24" fmla="*/ 1 w 31"/>
                  <a:gd name="T25" fmla="*/ 1 h 29"/>
                  <a:gd name="T26" fmla="*/ 1 w 31"/>
                  <a:gd name="T27" fmla="*/ 1 h 29"/>
                  <a:gd name="T28" fmla="*/ 1 w 31"/>
                  <a:gd name="T29" fmla="*/ 1 h 29"/>
                  <a:gd name="T30" fmla="*/ 1 w 31"/>
                  <a:gd name="T31" fmla="*/ 1 h 29"/>
                  <a:gd name="T32" fmla="*/ 1 w 31"/>
                  <a:gd name="T33" fmla="*/ 1 h 29"/>
                  <a:gd name="T34" fmla="*/ 1 w 31"/>
                  <a:gd name="T35" fmla="*/ 1 h 29"/>
                  <a:gd name="T36" fmla="*/ 1 w 31"/>
                  <a:gd name="T37" fmla="*/ 1 h 29"/>
                  <a:gd name="T38" fmla="*/ 1 w 31"/>
                  <a:gd name="T39" fmla="*/ 1 h 29"/>
                  <a:gd name="T40" fmla="*/ 1 w 31"/>
                  <a:gd name="T41" fmla="*/ 1 h 29"/>
                  <a:gd name="T42" fmla="*/ 1 w 31"/>
                  <a:gd name="T43" fmla="*/ 1 h 29"/>
                  <a:gd name="T44" fmla="*/ 1 w 31"/>
                  <a:gd name="T45" fmla="*/ 1 h 29"/>
                  <a:gd name="T46" fmla="*/ 1 w 31"/>
                  <a:gd name="T47" fmla="*/ 1 h 29"/>
                  <a:gd name="T48" fmla="*/ 1 w 31"/>
                  <a:gd name="T49" fmla="*/ 1 h 29"/>
                  <a:gd name="T50" fmla="*/ 1 w 31"/>
                  <a:gd name="T51" fmla="*/ 1 h 29"/>
                  <a:gd name="T52" fmla="*/ 1 w 31"/>
                  <a:gd name="T53" fmla="*/ 1 h 29"/>
                  <a:gd name="T54" fmla="*/ 1 w 31"/>
                  <a:gd name="T55" fmla="*/ 1 h 29"/>
                  <a:gd name="T56" fmla="*/ 1 w 31"/>
                  <a:gd name="T57" fmla="*/ 1 h 29"/>
                  <a:gd name="T58" fmla="*/ 1 w 31"/>
                  <a:gd name="T59" fmla="*/ 1 h 29"/>
                  <a:gd name="T60" fmla="*/ 1 w 31"/>
                  <a:gd name="T61" fmla="*/ 1 h 29"/>
                  <a:gd name="T62" fmla="*/ 1 w 31"/>
                  <a:gd name="T63" fmla="*/ 1 h 29"/>
                  <a:gd name="T64" fmla="*/ 1 w 31"/>
                  <a:gd name="T65" fmla="*/ 1 h 29"/>
                  <a:gd name="T66" fmla="*/ 1 w 31"/>
                  <a:gd name="T67" fmla="*/ 1 h 29"/>
                  <a:gd name="T68" fmla="*/ 1 w 31"/>
                  <a:gd name="T69" fmla="*/ 1 h 29"/>
                  <a:gd name="T70" fmla="*/ 1 w 31"/>
                  <a:gd name="T71" fmla="*/ 1 h 29"/>
                  <a:gd name="T72" fmla="*/ 1 w 31"/>
                  <a:gd name="T73" fmla="*/ 1 h 29"/>
                  <a:gd name="T74" fmla="*/ 1 w 31"/>
                  <a:gd name="T75" fmla="*/ 1 h 29"/>
                  <a:gd name="T76" fmla="*/ 1 w 31"/>
                  <a:gd name="T77" fmla="*/ 1 h 29"/>
                  <a:gd name="T78" fmla="*/ 1 w 31"/>
                  <a:gd name="T79" fmla="*/ 1 h 29"/>
                  <a:gd name="T80" fmla="*/ 1 w 31"/>
                  <a:gd name="T81" fmla="*/ 1 h 29"/>
                  <a:gd name="T82" fmla="*/ 1 w 31"/>
                  <a:gd name="T83" fmla="*/ 1 h 29"/>
                  <a:gd name="T84" fmla="*/ 1 w 31"/>
                  <a:gd name="T85" fmla="*/ 1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29">
                    <a:moveTo>
                      <a:pt x="31" y="14"/>
                    </a:moveTo>
                    <a:lnTo>
                      <a:pt x="31" y="13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9" y="29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4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4"/>
                    </a:lnTo>
                    <a:close/>
                    <a:moveTo>
                      <a:pt x="29" y="14"/>
                    </a:moveTo>
                    <a:lnTo>
                      <a:pt x="29" y="16"/>
                    </a:lnTo>
                    <a:lnTo>
                      <a:pt x="29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3" y="26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59" name="Freeform 2847"/>
              <p:cNvSpPr>
                <a:spLocks noEditPoints="1"/>
              </p:cNvSpPr>
              <p:nvPr/>
            </p:nvSpPr>
            <p:spPr bwMode="auto">
              <a:xfrm>
                <a:off x="1441" y="2302"/>
                <a:ext cx="14" cy="15"/>
              </a:xfrm>
              <a:custGeom>
                <a:avLst/>
                <a:gdLst>
                  <a:gd name="T0" fmla="*/ 1 w 27"/>
                  <a:gd name="T1" fmla="*/ 1 h 29"/>
                  <a:gd name="T2" fmla="*/ 1 w 27"/>
                  <a:gd name="T3" fmla="*/ 1 h 29"/>
                  <a:gd name="T4" fmla="*/ 1 w 27"/>
                  <a:gd name="T5" fmla="*/ 1 h 29"/>
                  <a:gd name="T6" fmla="*/ 1 w 27"/>
                  <a:gd name="T7" fmla="*/ 1 h 29"/>
                  <a:gd name="T8" fmla="*/ 1 w 27"/>
                  <a:gd name="T9" fmla="*/ 0 h 29"/>
                  <a:gd name="T10" fmla="*/ 1 w 27"/>
                  <a:gd name="T11" fmla="*/ 0 h 29"/>
                  <a:gd name="T12" fmla="*/ 1 w 27"/>
                  <a:gd name="T13" fmla="*/ 1 h 29"/>
                  <a:gd name="T14" fmla="*/ 1 w 27"/>
                  <a:gd name="T15" fmla="*/ 1 h 29"/>
                  <a:gd name="T16" fmla="*/ 1 w 27"/>
                  <a:gd name="T17" fmla="*/ 1 h 29"/>
                  <a:gd name="T18" fmla="*/ 0 w 27"/>
                  <a:gd name="T19" fmla="*/ 1 h 29"/>
                  <a:gd name="T20" fmla="*/ 0 w 27"/>
                  <a:gd name="T21" fmla="*/ 1 h 29"/>
                  <a:gd name="T22" fmla="*/ 0 w 27"/>
                  <a:gd name="T23" fmla="*/ 1 h 29"/>
                  <a:gd name="T24" fmla="*/ 1 w 27"/>
                  <a:gd name="T25" fmla="*/ 1 h 29"/>
                  <a:gd name="T26" fmla="*/ 1 w 27"/>
                  <a:gd name="T27" fmla="*/ 1 h 29"/>
                  <a:gd name="T28" fmla="*/ 1 w 27"/>
                  <a:gd name="T29" fmla="*/ 1 h 29"/>
                  <a:gd name="T30" fmla="*/ 1 w 27"/>
                  <a:gd name="T31" fmla="*/ 1 h 29"/>
                  <a:gd name="T32" fmla="*/ 1 w 27"/>
                  <a:gd name="T33" fmla="*/ 1 h 29"/>
                  <a:gd name="T34" fmla="*/ 1 w 27"/>
                  <a:gd name="T35" fmla="*/ 1 h 29"/>
                  <a:gd name="T36" fmla="*/ 1 w 27"/>
                  <a:gd name="T37" fmla="*/ 1 h 29"/>
                  <a:gd name="T38" fmla="*/ 1 w 27"/>
                  <a:gd name="T39" fmla="*/ 1 h 29"/>
                  <a:gd name="T40" fmla="*/ 1 w 27"/>
                  <a:gd name="T41" fmla="*/ 1 h 29"/>
                  <a:gd name="T42" fmla="*/ 1 w 27"/>
                  <a:gd name="T43" fmla="*/ 1 h 29"/>
                  <a:gd name="T44" fmla="*/ 1 w 27"/>
                  <a:gd name="T45" fmla="*/ 1 h 29"/>
                  <a:gd name="T46" fmla="*/ 1 w 27"/>
                  <a:gd name="T47" fmla="*/ 1 h 29"/>
                  <a:gd name="T48" fmla="*/ 1 w 27"/>
                  <a:gd name="T49" fmla="*/ 1 h 29"/>
                  <a:gd name="T50" fmla="*/ 1 w 27"/>
                  <a:gd name="T51" fmla="*/ 1 h 29"/>
                  <a:gd name="T52" fmla="*/ 1 w 27"/>
                  <a:gd name="T53" fmla="*/ 1 h 29"/>
                  <a:gd name="T54" fmla="*/ 1 w 27"/>
                  <a:gd name="T55" fmla="*/ 1 h 29"/>
                  <a:gd name="T56" fmla="*/ 1 w 27"/>
                  <a:gd name="T57" fmla="*/ 1 h 29"/>
                  <a:gd name="T58" fmla="*/ 1 w 27"/>
                  <a:gd name="T59" fmla="*/ 1 h 29"/>
                  <a:gd name="T60" fmla="*/ 1 w 27"/>
                  <a:gd name="T61" fmla="*/ 1 h 29"/>
                  <a:gd name="T62" fmla="*/ 1 w 27"/>
                  <a:gd name="T63" fmla="*/ 1 h 29"/>
                  <a:gd name="T64" fmla="*/ 1 w 27"/>
                  <a:gd name="T65" fmla="*/ 1 h 29"/>
                  <a:gd name="T66" fmla="*/ 1 w 27"/>
                  <a:gd name="T67" fmla="*/ 1 h 29"/>
                  <a:gd name="T68" fmla="*/ 1 w 27"/>
                  <a:gd name="T69" fmla="*/ 1 h 29"/>
                  <a:gd name="T70" fmla="*/ 1 w 27"/>
                  <a:gd name="T71" fmla="*/ 1 h 29"/>
                  <a:gd name="T72" fmla="*/ 1 w 27"/>
                  <a:gd name="T73" fmla="*/ 1 h 29"/>
                  <a:gd name="T74" fmla="*/ 1 w 27"/>
                  <a:gd name="T75" fmla="*/ 1 h 29"/>
                  <a:gd name="T76" fmla="*/ 1 w 27"/>
                  <a:gd name="T77" fmla="*/ 1 h 29"/>
                  <a:gd name="T78" fmla="*/ 1 w 27"/>
                  <a:gd name="T79" fmla="*/ 1 h 29"/>
                  <a:gd name="T80" fmla="*/ 1 w 27"/>
                  <a:gd name="T81" fmla="*/ 1 h 29"/>
                  <a:gd name="T82" fmla="*/ 1 w 27"/>
                  <a:gd name="T83" fmla="*/ 1 h 29"/>
                  <a:gd name="T84" fmla="*/ 1 w 27"/>
                  <a:gd name="T85" fmla="*/ 1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29">
                    <a:moveTo>
                      <a:pt x="27" y="14"/>
                    </a:moveTo>
                    <a:lnTo>
                      <a:pt x="27" y="13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7" y="14"/>
                    </a:lnTo>
                    <a:close/>
                    <a:moveTo>
                      <a:pt x="27" y="14"/>
                    </a:moveTo>
                    <a:lnTo>
                      <a:pt x="27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2" y="24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8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1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7" y="13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0" name="Freeform 2848"/>
              <p:cNvSpPr>
                <a:spLocks noEditPoints="1"/>
              </p:cNvSpPr>
              <p:nvPr/>
            </p:nvSpPr>
            <p:spPr bwMode="auto">
              <a:xfrm>
                <a:off x="1441" y="2303"/>
                <a:ext cx="14" cy="13"/>
              </a:xfrm>
              <a:custGeom>
                <a:avLst/>
                <a:gdLst>
                  <a:gd name="T0" fmla="*/ 1 w 27"/>
                  <a:gd name="T1" fmla="*/ 0 h 27"/>
                  <a:gd name="T2" fmla="*/ 1 w 27"/>
                  <a:gd name="T3" fmla="*/ 0 h 27"/>
                  <a:gd name="T4" fmla="*/ 1 w 27"/>
                  <a:gd name="T5" fmla="*/ 0 h 27"/>
                  <a:gd name="T6" fmla="*/ 1 w 27"/>
                  <a:gd name="T7" fmla="*/ 0 h 27"/>
                  <a:gd name="T8" fmla="*/ 1 w 27"/>
                  <a:gd name="T9" fmla="*/ 0 h 27"/>
                  <a:gd name="T10" fmla="*/ 1 w 27"/>
                  <a:gd name="T11" fmla="*/ 0 h 27"/>
                  <a:gd name="T12" fmla="*/ 1 w 27"/>
                  <a:gd name="T13" fmla="*/ 0 h 27"/>
                  <a:gd name="T14" fmla="*/ 1 w 27"/>
                  <a:gd name="T15" fmla="*/ 0 h 27"/>
                  <a:gd name="T16" fmla="*/ 1 w 27"/>
                  <a:gd name="T17" fmla="*/ 0 h 27"/>
                  <a:gd name="T18" fmla="*/ 1 w 27"/>
                  <a:gd name="T19" fmla="*/ 0 h 27"/>
                  <a:gd name="T20" fmla="*/ 0 w 27"/>
                  <a:gd name="T21" fmla="*/ 0 h 27"/>
                  <a:gd name="T22" fmla="*/ 1 w 27"/>
                  <a:gd name="T23" fmla="*/ 0 h 27"/>
                  <a:gd name="T24" fmla="*/ 1 w 27"/>
                  <a:gd name="T25" fmla="*/ 0 h 27"/>
                  <a:gd name="T26" fmla="*/ 1 w 27"/>
                  <a:gd name="T27" fmla="*/ 0 h 27"/>
                  <a:gd name="T28" fmla="*/ 1 w 27"/>
                  <a:gd name="T29" fmla="*/ 0 h 27"/>
                  <a:gd name="T30" fmla="*/ 1 w 27"/>
                  <a:gd name="T31" fmla="*/ 0 h 27"/>
                  <a:gd name="T32" fmla="*/ 1 w 27"/>
                  <a:gd name="T33" fmla="*/ 0 h 27"/>
                  <a:gd name="T34" fmla="*/ 1 w 27"/>
                  <a:gd name="T35" fmla="*/ 0 h 27"/>
                  <a:gd name="T36" fmla="*/ 1 w 27"/>
                  <a:gd name="T37" fmla="*/ 0 h 27"/>
                  <a:gd name="T38" fmla="*/ 1 w 27"/>
                  <a:gd name="T39" fmla="*/ 0 h 27"/>
                  <a:gd name="T40" fmla="*/ 1 w 27"/>
                  <a:gd name="T41" fmla="*/ 0 h 27"/>
                  <a:gd name="T42" fmla="*/ 1 w 27"/>
                  <a:gd name="T43" fmla="*/ 0 h 27"/>
                  <a:gd name="T44" fmla="*/ 1 w 27"/>
                  <a:gd name="T45" fmla="*/ 0 h 27"/>
                  <a:gd name="T46" fmla="*/ 1 w 27"/>
                  <a:gd name="T47" fmla="*/ 0 h 27"/>
                  <a:gd name="T48" fmla="*/ 1 w 27"/>
                  <a:gd name="T49" fmla="*/ 0 h 27"/>
                  <a:gd name="T50" fmla="*/ 1 w 27"/>
                  <a:gd name="T51" fmla="*/ 0 h 27"/>
                  <a:gd name="T52" fmla="*/ 1 w 27"/>
                  <a:gd name="T53" fmla="*/ 0 h 27"/>
                  <a:gd name="T54" fmla="*/ 1 w 27"/>
                  <a:gd name="T55" fmla="*/ 0 h 27"/>
                  <a:gd name="T56" fmla="*/ 1 w 27"/>
                  <a:gd name="T57" fmla="*/ 0 h 27"/>
                  <a:gd name="T58" fmla="*/ 1 w 27"/>
                  <a:gd name="T59" fmla="*/ 0 h 27"/>
                  <a:gd name="T60" fmla="*/ 1 w 27"/>
                  <a:gd name="T61" fmla="*/ 0 h 27"/>
                  <a:gd name="T62" fmla="*/ 1 w 27"/>
                  <a:gd name="T63" fmla="*/ 0 h 27"/>
                  <a:gd name="T64" fmla="*/ 1 w 27"/>
                  <a:gd name="T65" fmla="*/ 0 h 27"/>
                  <a:gd name="T66" fmla="*/ 1 w 27"/>
                  <a:gd name="T67" fmla="*/ 0 h 27"/>
                  <a:gd name="T68" fmla="*/ 1 w 27"/>
                  <a:gd name="T69" fmla="*/ 0 h 27"/>
                  <a:gd name="T70" fmla="*/ 1 w 27"/>
                  <a:gd name="T71" fmla="*/ 0 h 27"/>
                  <a:gd name="T72" fmla="*/ 1 w 27"/>
                  <a:gd name="T73" fmla="*/ 0 h 27"/>
                  <a:gd name="T74" fmla="*/ 1 w 27"/>
                  <a:gd name="T75" fmla="*/ 0 h 27"/>
                  <a:gd name="T76" fmla="*/ 1 w 27"/>
                  <a:gd name="T77" fmla="*/ 0 h 27"/>
                  <a:gd name="T78" fmla="*/ 1 w 27"/>
                  <a:gd name="T79" fmla="*/ 0 h 27"/>
                  <a:gd name="T80" fmla="*/ 1 w 27"/>
                  <a:gd name="T81" fmla="*/ 0 h 27"/>
                  <a:gd name="T82" fmla="*/ 1 w 27"/>
                  <a:gd name="T83" fmla="*/ 0 h 27"/>
                  <a:gd name="T84" fmla="*/ 1 w 27"/>
                  <a:gd name="T85" fmla="*/ 0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2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7" y="13"/>
                    </a:lnTo>
                    <a:close/>
                    <a:moveTo>
                      <a:pt x="25" y="13"/>
                    </a:moveTo>
                    <a:lnTo>
                      <a:pt x="25" y="15"/>
                    </a:lnTo>
                    <a:lnTo>
                      <a:pt x="25" y="17"/>
                    </a:lnTo>
                    <a:lnTo>
                      <a:pt x="25" y="18"/>
                    </a:lnTo>
                    <a:lnTo>
                      <a:pt x="24" y="20"/>
                    </a:lnTo>
                    <a:lnTo>
                      <a:pt x="22" y="22"/>
                    </a:lnTo>
                    <a:lnTo>
                      <a:pt x="21" y="23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6" y="23"/>
                    </a:lnTo>
                    <a:lnTo>
                      <a:pt x="4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1" name="Freeform 2849"/>
              <p:cNvSpPr>
                <a:spLocks noEditPoints="1"/>
              </p:cNvSpPr>
              <p:nvPr/>
            </p:nvSpPr>
            <p:spPr bwMode="auto">
              <a:xfrm>
                <a:off x="1442" y="2303"/>
                <a:ext cx="13" cy="13"/>
              </a:xfrm>
              <a:custGeom>
                <a:avLst/>
                <a:gdLst>
                  <a:gd name="T0" fmla="*/ 1 w 26"/>
                  <a:gd name="T1" fmla="*/ 0 h 27"/>
                  <a:gd name="T2" fmla="*/ 1 w 26"/>
                  <a:gd name="T3" fmla="*/ 0 h 27"/>
                  <a:gd name="T4" fmla="*/ 1 w 26"/>
                  <a:gd name="T5" fmla="*/ 0 h 27"/>
                  <a:gd name="T6" fmla="*/ 1 w 26"/>
                  <a:gd name="T7" fmla="*/ 0 h 27"/>
                  <a:gd name="T8" fmla="*/ 1 w 26"/>
                  <a:gd name="T9" fmla="*/ 0 h 27"/>
                  <a:gd name="T10" fmla="*/ 1 w 26"/>
                  <a:gd name="T11" fmla="*/ 0 h 27"/>
                  <a:gd name="T12" fmla="*/ 1 w 26"/>
                  <a:gd name="T13" fmla="*/ 0 h 27"/>
                  <a:gd name="T14" fmla="*/ 1 w 26"/>
                  <a:gd name="T15" fmla="*/ 0 h 27"/>
                  <a:gd name="T16" fmla="*/ 1 w 26"/>
                  <a:gd name="T17" fmla="*/ 0 h 27"/>
                  <a:gd name="T18" fmla="*/ 0 w 26"/>
                  <a:gd name="T19" fmla="*/ 0 h 27"/>
                  <a:gd name="T20" fmla="*/ 0 w 26"/>
                  <a:gd name="T21" fmla="*/ 0 h 27"/>
                  <a:gd name="T22" fmla="*/ 0 w 26"/>
                  <a:gd name="T23" fmla="*/ 0 h 27"/>
                  <a:gd name="T24" fmla="*/ 1 w 26"/>
                  <a:gd name="T25" fmla="*/ 0 h 27"/>
                  <a:gd name="T26" fmla="*/ 1 w 26"/>
                  <a:gd name="T27" fmla="*/ 0 h 27"/>
                  <a:gd name="T28" fmla="*/ 1 w 26"/>
                  <a:gd name="T29" fmla="*/ 0 h 27"/>
                  <a:gd name="T30" fmla="*/ 1 w 26"/>
                  <a:gd name="T31" fmla="*/ 0 h 27"/>
                  <a:gd name="T32" fmla="*/ 1 w 26"/>
                  <a:gd name="T33" fmla="*/ 0 h 27"/>
                  <a:gd name="T34" fmla="*/ 1 w 26"/>
                  <a:gd name="T35" fmla="*/ 0 h 27"/>
                  <a:gd name="T36" fmla="*/ 1 w 26"/>
                  <a:gd name="T37" fmla="*/ 0 h 27"/>
                  <a:gd name="T38" fmla="*/ 1 w 26"/>
                  <a:gd name="T39" fmla="*/ 0 h 27"/>
                  <a:gd name="T40" fmla="*/ 1 w 26"/>
                  <a:gd name="T41" fmla="*/ 0 h 27"/>
                  <a:gd name="T42" fmla="*/ 1 w 26"/>
                  <a:gd name="T43" fmla="*/ 0 h 27"/>
                  <a:gd name="T44" fmla="*/ 1 w 26"/>
                  <a:gd name="T45" fmla="*/ 0 h 27"/>
                  <a:gd name="T46" fmla="*/ 1 w 26"/>
                  <a:gd name="T47" fmla="*/ 0 h 27"/>
                  <a:gd name="T48" fmla="*/ 1 w 26"/>
                  <a:gd name="T49" fmla="*/ 0 h 27"/>
                  <a:gd name="T50" fmla="*/ 1 w 26"/>
                  <a:gd name="T51" fmla="*/ 0 h 27"/>
                  <a:gd name="T52" fmla="*/ 1 w 26"/>
                  <a:gd name="T53" fmla="*/ 0 h 27"/>
                  <a:gd name="T54" fmla="*/ 1 w 26"/>
                  <a:gd name="T55" fmla="*/ 0 h 27"/>
                  <a:gd name="T56" fmla="*/ 1 w 26"/>
                  <a:gd name="T57" fmla="*/ 0 h 27"/>
                  <a:gd name="T58" fmla="*/ 1 w 26"/>
                  <a:gd name="T59" fmla="*/ 0 h 27"/>
                  <a:gd name="T60" fmla="*/ 1 w 26"/>
                  <a:gd name="T61" fmla="*/ 0 h 27"/>
                  <a:gd name="T62" fmla="*/ 1 w 26"/>
                  <a:gd name="T63" fmla="*/ 0 h 27"/>
                  <a:gd name="T64" fmla="*/ 0 w 26"/>
                  <a:gd name="T65" fmla="*/ 0 h 27"/>
                  <a:gd name="T66" fmla="*/ 1 w 26"/>
                  <a:gd name="T67" fmla="*/ 0 h 27"/>
                  <a:gd name="T68" fmla="*/ 1 w 26"/>
                  <a:gd name="T69" fmla="*/ 0 h 27"/>
                  <a:gd name="T70" fmla="*/ 1 w 26"/>
                  <a:gd name="T71" fmla="*/ 0 h 27"/>
                  <a:gd name="T72" fmla="*/ 1 w 26"/>
                  <a:gd name="T73" fmla="*/ 0 h 27"/>
                  <a:gd name="T74" fmla="*/ 1 w 26"/>
                  <a:gd name="T75" fmla="*/ 0 h 27"/>
                  <a:gd name="T76" fmla="*/ 1 w 26"/>
                  <a:gd name="T77" fmla="*/ 0 h 27"/>
                  <a:gd name="T78" fmla="*/ 1 w 26"/>
                  <a:gd name="T79" fmla="*/ 0 h 27"/>
                  <a:gd name="T80" fmla="*/ 1 w 26"/>
                  <a:gd name="T81" fmla="*/ 0 h 27"/>
                  <a:gd name="T82" fmla="*/ 1 w 26"/>
                  <a:gd name="T83" fmla="*/ 0 h 27"/>
                  <a:gd name="T84" fmla="*/ 1 w 26"/>
                  <a:gd name="T85" fmla="*/ 0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" h="27">
                    <a:moveTo>
                      <a:pt x="26" y="13"/>
                    </a:moveTo>
                    <a:lnTo>
                      <a:pt x="26" y="12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1" y="23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6" y="15"/>
                    </a:lnTo>
                    <a:lnTo>
                      <a:pt x="26" y="13"/>
                    </a:lnTo>
                    <a:close/>
                    <a:moveTo>
                      <a:pt x="24" y="13"/>
                    </a:moveTo>
                    <a:lnTo>
                      <a:pt x="24" y="15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7" y="23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2F2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2" name="Freeform 2850"/>
              <p:cNvSpPr>
                <a:spLocks noEditPoints="1"/>
              </p:cNvSpPr>
              <p:nvPr/>
            </p:nvSpPr>
            <p:spPr bwMode="auto">
              <a:xfrm>
                <a:off x="1442" y="2303"/>
                <a:ext cx="12" cy="13"/>
              </a:xfrm>
              <a:custGeom>
                <a:avLst/>
                <a:gdLst>
                  <a:gd name="T0" fmla="*/ 1 w 24"/>
                  <a:gd name="T1" fmla="*/ 0 h 27"/>
                  <a:gd name="T2" fmla="*/ 1 w 24"/>
                  <a:gd name="T3" fmla="*/ 0 h 27"/>
                  <a:gd name="T4" fmla="*/ 1 w 24"/>
                  <a:gd name="T5" fmla="*/ 0 h 27"/>
                  <a:gd name="T6" fmla="*/ 1 w 24"/>
                  <a:gd name="T7" fmla="*/ 0 h 27"/>
                  <a:gd name="T8" fmla="*/ 1 w 24"/>
                  <a:gd name="T9" fmla="*/ 0 h 27"/>
                  <a:gd name="T10" fmla="*/ 1 w 24"/>
                  <a:gd name="T11" fmla="*/ 0 h 27"/>
                  <a:gd name="T12" fmla="*/ 1 w 24"/>
                  <a:gd name="T13" fmla="*/ 0 h 27"/>
                  <a:gd name="T14" fmla="*/ 1 w 24"/>
                  <a:gd name="T15" fmla="*/ 0 h 27"/>
                  <a:gd name="T16" fmla="*/ 1 w 24"/>
                  <a:gd name="T17" fmla="*/ 0 h 27"/>
                  <a:gd name="T18" fmla="*/ 0 w 24"/>
                  <a:gd name="T19" fmla="*/ 0 h 27"/>
                  <a:gd name="T20" fmla="*/ 0 w 24"/>
                  <a:gd name="T21" fmla="*/ 0 h 27"/>
                  <a:gd name="T22" fmla="*/ 0 w 24"/>
                  <a:gd name="T23" fmla="*/ 0 h 27"/>
                  <a:gd name="T24" fmla="*/ 1 w 24"/>
                  <a:gd name="T25" fmla="*/ 0 h 27"/>
                  <a:gd name="T26" fmla="*/ 1 w 24"/>
                  <a:gd name="T27" fmla="*/ 0 h 27"/>
                  <a:gd name="T28" fmla="*/ 1 w 24"/>
                  <a:gd name="T29" fmla="*/ 0 h 27"/>
                  <a:gd name="T30" fmla="*/ 1 w 24"/>
                  <a:gd name="T31" fmla="*/ 0 h 27"/>
                  <a:gd name="T32" fmla="*/ 1 w 24"/>
                  <a:gd name="T33" fmla="*/ 0 h 27"/>
                  <a:gd name="T34" fmla="*/ 1 w 24"/>
                  <a:gd name="T35" fmla="*/ 0 h 27"/>
                  <a:gd name="T36" fmla="*/ 1 w 24"/>
                  <a:gd name="T37" fmla="*/ 0 h 27"/>
                  <a:gd name="T38" fmla="*/ 1 w 24"/>
                  <a:gd name="T39" fmla="*/ 0 h 27"/>
                  <a:gd name="T40" fmla="*/ 1 w 24"/>
                  <a:gd name="T41" fmla="*/ 0 h 27"/>
                  <a:gd name="T42" fmla="*/ 1 w 24"/>
                  <a:gd name="T43" fmla="*/ 0 h 27"/>
                  <a:gd name="T44" fmla="*/ 1 w 24"/>
                  <a:gd name="T45" fmla="*/ 0 h 27"/>
                  <a:gd name="T46" fmla="*/ 1 w 24"/>
                  <a:gd name="T47" fmla="*/ 0 h 27"/>
                  <a:gd name="T48" fmla="*/ 1 w 24"/>
                  <a:gd name="T49" fmla="*/ 0 h 27"/>
                  <a:gd name="T50" fmla="*/ 1 w 24"/>
                  <a:gd name="T51" fmla="*/ 0 h 27"/>
                  <a:gd name="T52" fmla="*/ 1 w 24"/>
                  <a:gd name="T53" fmla="*/ 0 h 27"/>
                  <a:gd name="T54" fmla="*/ 1 w 24"/>
                  <a:gd name="T55" fmla="*/ 0 h 27"/>
                  <a:gd name="T56" fmla="*/ 1 w 24"/>
                  <a:gd name="T57" fmla="*/ 0 h 27"/>
                  <a:gd name="T58" fmla="*/ 1 w 24"/>
                  <a:gd name="T59" fmla="*/ 0 h 27"/>
                  <a:gd name="T60" fmla="*/ 1 w 24"/>
                  <a:gd name="T61" fmla="*/ 0 h 27"/>
                  <a:gd name="T62" fmla="*/ 1 w 24"/>
                  <a:gd name="T63" fmla="*/ 0 h 27"/>
                  <a:gd name="T64" fmla="*/ 1 w 24"/>
                  <a:gd name="T65" fmla="*/ 0 h 27"/>
                  <a:gd name="T66" fmla="*/ 1 w 24"/>
                  <a:gd name="T67" fmla="*/ 0 h 27"/>
                  <a:gd name="T68" fmla="*/ 1 w 24"/>
                  <a:gd name="T69" fmla="*/ 0 h 27"/>
                  <a:gd name="T70" fmla="*/ 1 w 24"/>
                  <a:gd name="T71" fmla="*/ 0 h 27"/>
                  <a:gd name="T72" fmla="*/ 1 w 24"/>
                  <a:gd name="T73" fmla="*/ 0 h 27"/>
                  <a:gd name="T74" fmla="*/ 1 w 24"/>
                  <a:gd name="T75" fmla="*/ 0 h 27"/>
                  <a:gd name="T76" fmla="*/ 1 w 24"/>
                  <a:gd name="T77" fmla="*/ 0 h 27"/>
                  <a:gd name="T78" fmla="*/ 1 w 24"/>
                  <a:gd name="T79" fmla="*/ 0 h 27"/>
                  <a:gd name="T80" fmla="*/ 1 w 24"/>
                  <a:gd name="T81" fmla="*/ 0 h 27"/>
                  <a:gd name="T82" fmla="*/ 1 w 24"/>
                  <a:gd name="T83" fmla="*/ 0 h 27"/>
                  <a:gd name="T84" fmla="*/ 1 w 24"/>
                  <a:gd name="T85" fmla="*/ 0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7">
                    <a:moveTo>
                      <a:pt x="24" y="13"/>
                    </a:moveTo>
                    <a:lnTo>
                      <a:pt x="24" y="12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2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1" y="22"/>
                    </a:lnTo>
                    <a:lnTo>
                      <a:pt x="23" y="20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3"/>
                    </a:lnTo>
                    <a:close/>
                    <a:moveTo>
                      <a:pt x="23" y="13"/>
                    </a:moveTo>
                    <a:lnTo>
                      <a:pt x="23" y="15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20" y="22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5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3B3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3" name="Freeform 2851"/>
              <p:cNvSpPr>
                <a:spLocks noEditPoints="1"/>
              </p:cNvSpPr>
              <p:nvPr/>
            </p:nvSpPr>
            <p:spPr bwMode="auto">
              <a:xfrm>
                <a:off x="1442" y="2303"/>
                <a:ext cx="12" cy="12"/>
              </a:xfrm>
              <a:custGeom>
                <a:avLst/>
                <a:gdLst>
                  <a:gd name="T0" fmla="*/ 1 w 24"/>
                  <a:gd name="T1" fmla="*/ 1 h 23"/>
                  <a:gd name="T2" fmla="*/ 1 w 24"/>
                  <a:gd name="T3" fmla="*/ 1 h 23"/>
                  <a:gd name="T4" fmla="*/ 1 w 24"/>
                  <a:gd name="T5" fmla="*/ 1 h 23"/>
                  <a:gd name="T6" fmla="*/ 1 w 24"/>
                  <a:gd name="T7" fmla="*/ 1 h 23"/>
                  <a:gd name="T8" fmla="*/ 1 w 24"/>
                  <a:gd name="T9" fmla="*/ 0 h 23"/>
                  <a:gd name="T10" fmla="*/ 1 w 24"/>
                  <a:gd name="T11" fmla="*/ 0 h 23"/>
                  <a:gd name="T12" fmla="*/ 1 w 24"/>
                  <a:gd name="T13" fmla="*/ 0 h 23"/>
                  <a:gd name="T14" fmla="*/ 1 w 24"/>
                  <a:gd name="T15" fmla="*/ 1 h 23"/>
                  <a:gd name="T16" fmla="*/ 1 w 24"/>
                  <a:gd name="T17" fmla="*/ 1 h 23"/>
                  <a:gd name="T18" fmla="*/ 1 w 24"/>
                  <a:gd name="T19" fmla="*/ 1 h 23"/>
                  <a:gd name="T20" fmla="*/ 0 w 24"/>
                  <a:gd name="T21" fmla="*/ 1 h 23"/>
                  <a:gd name="T22" fmla="*/ 1 w 24"/>
                  <a:gd name="T23" fmla="*/ 1 h 23"/>
                  <a:gd name="T24" fmla="*/ 1 w 24"/>
                  <a:gd name="T25" fmla="*/ 1 h 23"/>
                  <a:gd name="T26" fmla="*/ 1 w 24"/>
                  <a:gd name="T27" fmla="*/ 1 h 23"/>
                  <a:gd name="T28" fmla="*/ 1 w 24"/>
                  <a:gd name="T29" fmla="*/ 1 h 23"/>
                  <a:gd name="T30" fmla="*/ 1 w 24"/>
                  <a:gd name="T31" fmla="*/ 1 h 23"/>
                  <a:gd name="T32" fmla="*/ 1 w 24"/>
                  <a:gd name="T33" fmla="*/ 1 h 23"/>
                  <a:gd name="T34" fmla="*/ 1 w 24"/>
                  <a:gd name="T35" fmla="*/ 1 h 23"/>
                  <a:gd name="T36" fmla="*/ 1 w 24"/>
                  <a:gd name="T37" fmla="*/ 1 h 23"/>
                  <a:gd name="T38" fmla="*/ 1 w 24"/>
                  <a:gd name="T39" fmla="*/ 1 h 23"/>
                  <a:gd name="T40" fmla="*/ 1 w 24"/>
                  <a:gd name="T41" fmla="*/ 1 h 23"/>
                  <a:gd name="T42" fmla="*/ 1 w 24"/>
                  <a:gd name="T43" fmla="*/ 1 h 23"/>
                  <a:gd name="T44" fmla="*/ 1 w 24"/>
                  <a:gd name="T45" fmla="*/ 1 h 23"/>
                  <a:gd name="T46" fmla="*/ 1 w 24"/>
                  <a:gd name="T47" fmla="*/ 1 h 23"/>
                  <a:gd name="T48" fmla="*/ 1 w 24"/>
                  <a:gd name="T49" fmla="*/ 1 h 23"/>
                  <a:gd name="T50" fmla="*/ 1 w 24"/>
                  <a:gd name="T51" fmla="*/ 1 h 23"/>
                  <a:gd name="T52" fmla="*/ 1 w 24"/>
                  <a:gd name="T53" fmla="*/ 1 h 23"/>
                  <a:gd name="T54" fmla="*/ 1 w 24"/>
                  <a:gd name="T55" fmla="*/ 1 h 23"/>
                  <a:gd name="T56" fmla="*/ 1 w 24"/>
                  <a:gd name="T57" fmla="*/ 1 h 23"/>
                  <a:gd name="T58" fmla="*/ 1 w 24"/>
                  <a:gd name="T59" fmla="*/ 1 h 23"/>
                  <a:gd name="T60" fmla="*/ 1 w 24"/>
                  <a:gd name="T61" fmla="*/ 1 h 23"/>
                  <a:gd name="T62" fmla="*/ 1 w 24"/>
                  <a:gd name="T63" fmla="*/ 1 h 23"/>
                  <a:gd name="T64" fmla="*/ 1 w 24"/>
                  <a:gd name="T65" fmla="*/ 1 h 23"/>
                  <a:gd name="T66" fmla="*/ 1 w 24"/>
                  <a:gd name="T67" fmla="*/ 1 h 23"/>
                  <a:gd name="T68" fmla="*/ 1 w 24"/>
                  <a:gd name="T69" fmla="*/ 1 h 23"/>
                  <a:gd name="T70" fmla="*/ 1 w 24"/>
                  <a:gd name="T71" fmla="*/ 1 h 23"/>
                  <a:gd name="T72" fmla="*/ 1 w 24"/>
                  <a:gd name="T73" fmla="*/ 1 h 23"/>
                  <a:gd name="T74" fmla="*/ 1 w 24"/>
                  <a:gd name="T75" fmla="*/ 0 h 23"/>
                  <a:gd name="T76" fmla="*/ 1 w 24"/>
                  <a:gd name="T77" fmla="*/ 1 h 23"/>
                  <a:gd name="T78" fmla="*/ 1 w 24"/>
                  <a:gd name="T79" fmla="*/ 1 h 23"/>
                  <a:gd name="T80" fmla="*/ 1 w 24"/>
                  <a:gd name="T81" fmla="*/ 1 h 23"/>
                  <a:gd name="T82" fmla="*/ 1 w 24"/>
                  <a:gd name="T83" fmla="*/ 1 h 23"/>
                  <a:gd name="T84" fmla="*/ 1 w 24"/>
                  <a:gd name="T85" fmla="*/ 1 h 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3">
                    <a:moveTo>
                      <a:pt x="24" y="11"/>
                    </a:moveTo>
                    <a:lnTo>
                      <a:pt x="24" y="10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4" y="13"/>
                    </a:lnTo>
                    <a:lnTo>
                      <a:pt x="24" y="11"/>
                    </a:lnTo>
                    <a:close/>
                    <a:moveTo>
                      <a:pt x="23" y="11"/>
                    </a:moveTo>
                    <a:lnTo>
                      <a:pt x="23" y="13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454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4" name="Freeform 2852"/>
              <p:cNvSpPr>
                <a:spLocks noEditPoints="1"/>
              </p:cNvSpPr>
              <p:nvPr/>
            </p:nvSpPr>
            <p:spPr bwMode="auto">
              <a:xfrm>
                <a:off x="1443" y="2303"/>
                <a:ext cx="10" cy="12"/>
              </a:xfrm>
              <a:custGeom>
                <a:avLst/>
                <a:gdLst>
                  <a:gd name="T0" fmla="*/ 0 w 21"/>
                  <a:gd name="T1" fmla="*/ 1 h 23"/>
                  <a:gd name="T2" fmla="*/ 0 w 21"/>
                  <a:gd name="T3" fmla="*/ 1 h 23"/>
                  <a:gd name="T4" fmla="*/ 0 w 21"/>
                  <a:gd name="T5" fmla="*/ 1 h 23"/>
                  <a:gd name="T6" fmla="*/ 0 w 21"/>
                  <a:gd name="T7" fmla="*/ 1 h 23"/>
                  <a:gd name="T8" fmla="*/ 0 w 21"/>
                  <a:gd name="T9" fmla="*/ 0 h 23"/>
                  <a:gd name="T10" fmla="*/ 0 w 21"/>
                  <a:gd name="T11" fmla="*/ 0 h 23"/>
                  <a:gd name="T12" fmla="*/ 0 w 21"/>
                  <a:gd name="T13" fmla="*/ 1 h 23"/>
                  <a:gd name="T14" fmla="*/ 0 w 21"/>
                  <a:gd name="T15" fmla="*/ 1 h 23"/>
                  <a:gd name="T16" fmla="*/ 0 w 21"/>
                  <a:gd name="T17" fmla="*/ 1 h 23"/>
                  <a:gd name="T18" fmla="*/ 0 w 21"/>
                  <a:gd name="T19" fmla="*/ 1 h 23"/>
                  <a:gd name="T20" fmla="*/ 0 w 21"/>
                  <a:gd name="T21" fmla="*/ 1 h 23"/>
                  <a:gd name="T22" fmla="*/ 0 w 21"/>
                  <a:gd name="T23" fmla="*/ 1 h 23"/>
                  <a:gd name="T24" fmla="*/ 0 w 21"/>
                  <a:gd name="T25" fmla="*/ 1 h 23"/>
                  <a:gd name="T26" fmla="*/ 0 w 21"/>
                  <a:gd name="T27" fmla="*/ 1 h 23"/>
                  <a:gd name="T28" fmla="*/ 0 w 21"/>
                  <a:gd name="T29" fmla="*/ 1 h 23"/>
                  <a:gd name="T30" fmla="*/ 0 w 21"/>
                  <a:gd name="T31" fmla="*/ 1 h 23"/>
                  <a:gd name="T32" fmla="*/ 0 w 21"/>
                  <a:gd name="T33" fmla="*/ 1 h 23"/>
                  <a:gd name="T34" fmla="*/ 0 w 21"/>
                  <a:gd name="T35" fmla="*/ 1 h 23"/>
                  <a:gd name="T36" fmla="*/ 0 w 21"/>
                  <a:gd name="T37" fmla="*/ 1 h 23"/>
                  <a:gd name="T38" fmla="*/ 0 w 21"/>
                  <a:gd name="T39" fmla="*/ 1 h 23"/>
                  <a:gd name="T40" fmla="*/ 0 w 21"/>
                  <a:gd name="T41" fmla="*/ 1 h 23"/>
                  <a:gd name="T42" fmla="*/ 0 w 21"/>
                  <a:gd name="T43" fmla="*/ 1 h 23"/>
                  <a:gd name="T44" fmla="*/ 0 w 21"/>
                  <a:gd name="T45" fmla="*/ 1 h 23"/>
                  <a:gd name="T46" fmla="*/ 0 w 21"/>
                  <a:gd name="T47" fmla="*/ 1 h 23"/>
                  <a:gd name="T48" fmla="*/ 0 w 21"/>
                  <a:gd name="T49" fmla="*/ 1 h 23"/>
                  <a:gd name="T50" fmla="*/ 0 w 21"/>
                  <a:gd name="T51" fmla="*/ 1 h 23"/>
                  <a:gd name="T52" fmla="*/ 0 w 21"/>
                  <a:gd name="T53" fmla="*/ 1 h 23"/>
                  <a:gd name="T54" fmla="*/ 0 w 21"/>
                  <a:gd name="T55" fmla="*/ 1 h 23"/>
                  <a:gd name="T56" fmla="*/ 0 w 21"/>
                  <a:gd name="T57" fmla="*/ 1 h 23"/>
                  <a:gd name="T58" fmla="*/ 0 w 21"/>
                  <a:gd name="T59" fmla="*/ 1 h 23"/>
                  <a:gd name="T60" fmla="*/ 0 w 21"/>
                  <a:gd name="T61" fmla="*/ 1 h 23"/>
                  <a:gd name="T62" fmla="*/ 0 w 21"/>
                  <a:gd name="T63" fmla="*/ 1 h 23"/>
                  <a:gd name="T64" fmla="*/ 0 w 21"/>
                  <a:gd name="T65" fmla="*/ 1 h 23"/>
                  <a:gd name="T66" fmla="*/ 0 w 21"/>
                  <a:gd name="T67" fmla="*/ 1 h 23"/>
                  <a:gd name="T68" fmla="*/ 0 w 21"/>
                  <a:gd name="T69" fmla="*/ 1 h 23"/>
                  <a:gd name="T70" fmla="*/ 0 w 21"/>
                  <a:gd name="T71" fmla="*/ 1 h 23"/>
                  <a:gd name="T72" fmla="*/ 0 w 21"/>
                  <a:gd name="T73" fmla="*/ 1 h 23"/>
                  <a:gd name="T74" fmla="*/ 0 w 21"/>
                  <a:gd name="T75" fmla="*/ 1 h 23"/>
                  <a:gd name="T76" fmla="*/ 0 w 21"/>
                  <a:gd name="T77" fmla="*/ 1 h 23"/>
                  <a:gd name="T78" fmla="*/ 0 w 21"/>
                  <a:gd name="T79" fmla="*/ 1 h 23"/>
                  <a:gd name="T80" fmla="*/ 0 w 21"/>
                  <a:gd name="T81" fmla="*/ 1 h 23"/>
                  <a:gd name="T82" fmla="*/ 0 w 21"/>
                  <a:gd name="T83" fmla="*/ 1 h 23"/>
                  <a:gd name="T84" fmla="*/ 0 w 21"/>
                  <a:gd name="T85" fmla="*/ 1 h 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3">
                    <a:moveTo>
                      <a:pt x="21" y="11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close/>
                    <a:moveTo>
                      <a:pt x="21" y="11"/>
                    </a:moveTo>
                    <a:lnTo>
                      <a:pt x="21" y="13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8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4D4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5" name="Freeform 2853"/>
              <p:cNvSpPr>
                <a:spLocks noEditPoints="1"/>
              </p:cNvSpPr>
              <p:nvPr/>
            </p:nvSpPr>
            <p:spPr bwMode="auto">
              <a:xfrm>
                <a:off x="1443" y="2303"/>
                <a:ext cx="10" cy="11"/>
              </a:xfrm>
              <a:custGeom>
                <a:avLst/>
                <a:gdLst>
                  <a:gd name="T0" fmla="*/ 0 w 21"/>
                  <a:gd name="T1" fmla="*/ 1 h 21"/>
                  <a:gd name="T2" fmla="*/ 0 w 21"/>
                  <a:gd name="T3" fmla="*/ 1 h 21"/>
                  <a:gd name="T4" fmla="*/ 0 w 21"/>
                  <a:gd name="T5" fmla="*/ 1 h 21"/>
                  <a:gd name="T6" fmla="*/ 0 w 21"/>
                  <a:gd name="T7" fmla="*/ 1 h 21"/>
                  <a:gd name="T8" fmla="*/ 0 w 21"/>
                  <a:gd name="T9" fmla="*/ 1 h 21"/>
                  <a:gd name="T10" fmla="*/ 0 w 21"/>
                  <a:gd name="T11" fmla="*/ 1 h 21"/>
                  <a:gd name="T12" fmla="*/ 0 w 21"/>
                  <a:gd name="T13" fmla="*/ 1 h 21"/>
                  <a:gd name="T14" fmla="*/ 0 w 21"/>
                  <a:gd name="T15" fmla="*/ 1 h 21"/>
                  <a:gd name="T16" fmla="*/ 0 w 21"/>
                  <a:gd name="T17" fmla="*/ 1 h 21"/>
                  <a:gd name="T18" fmla="*/ 0 w 21"/>
                  <a:gd name="T19" fmla="*/ 1 h 21"/>
                  <a:gd name="T20" fmla="*/ 0 w 21"/>
                  <a:gd name="T21" fmla="*/ 1 h 21"/>
                  <a:gd name="T22" fmla="*/ 0 w 21"/>
                  <a:gd name="T23" fmla="*/ 1 h 21"/>
                  <a:gd name="T24" fmla="*/ 0 w 21"/>
                  <a:gd name="T25" fmla="*/ 1 h 21"/>
                  <a:gd name="T26" fmla="*/ 0 w 21"/>
                  <a:gd name="T27" fmla="*/ 1 h 21"/>
                  <a:gd name="T28" fmla="*/ 0 w 21"/>
                  <a:gd name="T29" fmla="*/ 1 h 21"/>
                  <a:gd name="T30" fmla="*/ 0 w 21"/>
                  <a:gd name="T31" fmla="*/ 1 h 21"/>
                  <a:gd name="T32" fmla="*/ 0 w 21"/>
                  <a:gd name="T33" fmla="*/ 1 h 21"/>
                  <a:gd name="T34" fmla="*/ 0 w 21"/>
                  <a:gd name="T35" fmla="*/ 1 h 21"/>
                  <a:gd name="T36" fmla="*/ 0 w 21"/>
                  <a:gd name="T37" fmla="*/ 1 h 21"/>
                  <a:gd name="T38" fmla="*/ 0 w 21"/>
                  <a:gd name="T39" fmla="*/ 1 h 21"/>
                  <a:gd name="T40" fmla="*/ 0 w 21"/>
                  <a:gd name="T41" fmla="*/ 1 h 21"/>
                  <a:gd name="T42" fmla="*/ 0 w 21"/>
                  <a:gd name="T43" fmla="*/ 1 h 21"/>
                  <a:gd name="T44" fmla="*/ 0 w 21"/>
                  <a:gd name="T45" fmla="*/ 1 h 21"/>
                  <a:gd name="T46" fmla="*/ 0 w 21"/>
                  <a:gd name="T47" fmla="*/ 1 h 21"/>
                  <a:gd name="T48" fmla="*/ 0 w 21"/>
                  <a:gd name="T49" fmla="*/ 1 h 21"/>
                  <a:gd name="T50" fmla="*/ 0 w 21"/>
                  <a:gd name="T51" fmla="*/ 1 h 21"/>
                  <a:gd name="T52" fmla="*/ 0 w 21"/>
                  <a:gd name="T53" fmla="*/ 1 h 21"/>
                  <a:gd name="T54" fmla="*/ 0 w 21"/>
                  <a:gd name="T55" fmla="*/ 1 h 21"/>
                  <a:gd name="T56" fmla="*/ 0 w 21"/>
                  <a:gd name="T57" fmla="*/ 1 h 21"/>
                  <a:gd name="T58" fmla="*/ 0 w 21"/>
                  <a:gd name="T59" fmla="*/ 1 h 21"/>
                  <a:gd name="T60" fmla="*/ 0 w 21"/>
                  <a:gd name="T61" fmla="*/ 1 h 21"/>
                  <a:gd name="T62" fmla="*/ 0 w 21"/>
                  <a:gd name="T63" fmla="*/ 1 h 21"/>
                  <a:gd name="T64" fmla="*/ 0 w 21"/>
                  <a:gd name="T65" fmla="*/ 1 h 21"/>
                  <a:gd name="T66" fmla="*/ 0 w 21"/>
                  <a:gd name="T67" fmla="*/ 1 h 21"/>
                  <a:gd name="T68" fmla="*/ 0 w 21"/>
                  <a:gd name="T69" fmla="*/ 1 h 21"/>
                  <a:gd name="T70" fmla="*/ 0 w 21"/>
                  <a:gd name="T71" fmla="*/ 1 h 21"/>
                  <a:gd name="T72" fmla="*/ 0 w 21"/>
                  <a:gd name="T73" fmla="*/ 1 h 21"/>
                  <a:gd name="T74" fmla="*/ 0 w 21"/>
                  <a:gd name="T75" fmla="*/ 1 h 21"/>
                  <a:gd name="T76" fmla="*/ 0 w 21"/>
                  <a:gd name="T77" fmla="*/ 1 h 21"/>
                  <a:gd name="T78" fmla="*/ 0 w 21"/>
                  <a:gd name="T79" fmla="*/ 1 h 21"/>
                  <a:gd name="T80" fmla="*/ 0 w 21"/>
                  <a:gd name="T81" fmla="*/ 1 h 21"/>
                  <a:gd name="T82" fmla="*/ 0 w 21"/>
                  <a:gd name="T83" fmla="*/ 1 h 21"/>
                  <a:gd name="T84" fmla="*/ 0 w 21"/>
                  <a:gd name="T85" fmla="*/ 1 h 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1">
                    <a:moveTo>
                      <a:pt x="21" y="11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close/>
                    <a:moveTo>
                      <a:pt x="19" y="11"/>
                    </a:moveTo>
                    <a:lnTo>
                      <a:pt x="19" y="11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575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6" name="Freeform 2854"/>
              <p:cNvSpPr>
                <a:spLocks noEditPoints="1"/>
              </p:cNvSpPr>
              <p:nvPr/>
            </p:nvSpPr>
            <p:spPr bwMode="auto">
              <a:xfrm>
                <a:off x="1444" y="2304"/>
                <a:ext cx="9" cy="10"/>
              </a:xfrm>
              <a:custGeom>
                <a:avLst/>
                <a:gdLst>
                  <a:gd name="T0" fmla="*/ 0 w 20"/>
                  <a:gd name="T1" fmla="*/ 1 h 19"/>
                  <a:gd name="T2" fmla="*/ 0 w 20"/>
                  <a:gd name="T3" fmla="*/ 1 h 19"/>
                  <a:gd name="T4" fmla="*/ 0 w 20"/>
                  <a:gd name="T5" fmla="*/ 1 h 19"/>
                  <a:gd name="T6" fmla="*/ 0 w 20"/>
                  <a:gd name="T7" fmla="*/ 1 h 19"/>
                  <a:gd name="T8" fmla="*/ 0 w 20"/>
                  <a:gd name="T9" fmla="*/ 0 h 19"/>
                  <a:gd name="T10" fmla="*/ 0 w 20"/>
                  <a:gd name="T11" fmla="*/ 0 h 19"/>
                  <a:gd name="T12" fmla="*/ 0 w 20"/>
                  <a:gd name="T13" fmla="*/ 0 h 19"/>
                  <a:gd name="T14" fmla="*/ 0 w 20"/>
                  <a:gd name="T15" fmla="*/ 1 h 19"/>
                  <a:gd name="T16" fmla="*/ 0 w 20"/>
                  <a:gd name="T17" fmla="*/ 1 h 19"/>
                  <a:gd name="T18" fmla="*/ 0 w 20"/>
                  <a:gd name="T19" fmla="*/ 1 h 19"/>
                  <a:gd name="T20" fmla="*/ 0 w 20"/>
                  <a:gd name="T21" fmla="*/ 1 h 19"/>
                  <a:gd name="T22" fmla="*/ 0 w 20"/>
                  <a:gd name="T23" fmla="*/ 1 h 19"/>
                  <a:gd name="T24" fmla="*/ 0 w 20"/>
                  <a:gd name="T25" fmla="*/ 1 h 19"/>
                  <a:gd name="T26" fmla="*/ 0 w 20"/>
                  <a:gd name="T27" fmla="*/ 1 h 19"/>
                  <a:gd name="T28" fmla="*/ 0 w 20"/>
                  <a:gd name="T29" fmla="*/ 1 h 19"/>
                  <a:gd name="T30" fmla="*/ 0 w 20"/>
                  <a:gd name="T31" fmla="*/ 1 h 19"/>
                  <a:gd name="T32" fmla="*/ 0 w 20"/>
                  <a:gd name="T33" fmla="*/ 1 h 19"/>
                  <a:gd name="T34" fmla="*/ 0 w 20"/>
                  <a:gd name="T35" fmla="*/ 1 h 19"/>
                  <a:gd name="T36" fmla="*/ 0 w 20"/>
                  <a:gd name="T37" fmla="*/ 1 h 19"/>
                  <a:gd name="T38" fmla="*/ 0 w 20"/>
                  <a:gd name="T39" fmla="*/ 1 h 19"/>
                  <a:gd name="T40" fmla="*/ 0 w 20"/>
                  <a:gd name="T41" fmla="*/ 1 h 19"/>
                  <a:gd name="T42" fmla="*/ 0 w 20"/>
                  <a:gd name="T43" fmla="*/ 1 h 19"/>
                  <a:gd name="T44" fmla="*/ 0 w 20"/>
                  <a:gd name="T45" fmla="*/ 1 h 19"/>
                  <a:gd name="T46" fmla="*/ 0 w 20"/>
                  <a:gd name="T47" fmla="*/ 1 h 19"/>
                  <a:gd name="T48" fmla="*/ 0 w 20"/>
                  <a:gd name="T49" fmla="*/ 1 h 19"/>
                  <a:gd name="T50" fmla="*/ 0 w 20"/>
                  <a:gd name="T51" fmla="*/ 1 h 19"/>
                  <a:gd name="T52" fmla="*/ 0 w 20"/>
                  <a:gd name="T53" fmla="*/ 1 h 19"/>
                  <a:gd name="T54" fmla="*/ 0 w 20"/>
                  <a:gd name="T55" fmla="*/ 1 h 19"/>
                  <a:gd name="T56" fmla="*/ 0 w 20"/>
                  <a:gd name="T57" fmla="*/ 1 h 19"/>
                  <a:gd name="T58" fmla="*/ 0 w 20"/>
                  <a:gd name="T59" fmla="*/ 1 h 19"/>
                  <a:gd name="T60" fmla="*/ 0 w 20"/>
                  <a:gd name="T61" fmla="*/ 1 h 19"/>
                  <a:gd name="T62" fmla="*/ 0 w 20"/>
                  <a:gd name="T63" fmla="*/ 1 h 19"/>
                  <a:gd name="T64" fmla="*/ 0 w 20"/>
                  <a:gd name="T65" fmla="*/ 1 h 19"/>
                  <a:gd name="T66" fmla="*/ 0 w 20"/>
                  <a:gd name="T67" fmla="*/ 1 h 19"/>
                  <a:gd name="T68" fmla="*/ 0 w 20"/>
                  <a:gd name="T69" fmla="*/ 1 h 19"/>
                  <a:gd name="T70" fmla="*/ 0 w 20"/>
                  <a:gd name="T71" fmla="*/ 1 h 19"/>
                  <a:gd name="T72" fmla="*/ 0 w 20"/>
                  <a:gd name="T73" fmla="*/ 1 h 19"/>
                  <a:gd name="T74" fmla="*/ 0 w 20"/>
                  <a:gd name="T75" fmla="*/ 1 h 19"/>
                  <a:gd name="T76" fmla="*/ 0 w 20"/>
                  <a:gd name="T77" fmla="*/ 1 h 19"/>
                  <a:gd name="T78" fmla="*/ 0 w 20"/>
                  <a:gd name="T79" fmla="*/ 1 h 19"/>
                  <a:gd name="T80" fmla="*/ 0 w 20"/>
                  <a:gd name="T81" fmla="*/ 1 h 19"/>
                  <a:gd name="T82" fmla="*/ 0 w 20"/>
                  <a:gd name="T83" fmla="*/ 1 h 19"/>
                  <a:gd name="T84" fmla="*/ 0 w 20"/>
                  <a:gd name="T85" fmla="*/ 1 h 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9"/>
                    </a:lnTo>
                    <a:close/>
                    <a:moveTo>
                      <a:pt x="18" y="9"/>
                    </a:moveTo>
                    <a:lnTo>
                      <a:pt x="18" y="9"/>
                    </a:lnTo>
                    <a:lnTo>
                      <a:pt x="18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60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7" name="Freeform 2855"/>
              <p:cNvSpPr>
                <a:spLocks noEditPoints="1"/>
              </p:cNvSpPr>
              <p:nvPr/>
            </p:nvSpPr>
            <p:spPr bwMode="auto">
              <a:xfrm>
                <a:off x="1444" y="2304"/>
                <a:ext cx="9" cy="9"/>
              </a:xfrm>
              <a:custGeom>
                <a:avLst/>
                <a:gdLst>
                  <a:gd name="T0" fmla="*/ 1 w 18"/>
                  <a:gd name="T1" fmla="*/ 1 h 18"/>
                  <a:gd name="T2" fmla="*/ 1 w 18"/>
                  <a:gd name="T3" fmla="*/ 1 h 18"/>
                  <a:gd name="T4" fmla="*/ 1 w 18"/>
                  <a:gd name="T5" fmla="*/ 1 h 18"/>
                  <a:gd name="T6" fmla="*/ 1 w 18"/>
                  <a:gd name="T7" fmla="*/ 1 h 18"/>
                  <a:gd name="T8" fmla="*/ 1 w 18"/>
                  <a:gd name="T9" fmla="*/ 0 h 18"/>
                  <a:gd name="T10" fmla="*/ 1 w 18"/>
                  <a:gd name="T11" fmla="*/ 0 h 18"/>
                  <a:gd name="T12" fmla="*/ 1 w 18"/>
                  <a:gd name="T13" fmla="*/ 1 h 18"/>
                  <a:gd name="T14" fmla="*/ 1 w 18"/>
                  <a:gd name="T15" fmla="*/ 1 h 18"/>
                  <a:gd name="T16" fmla="*/ 1 w 18"/>
                  <a:gd name="T17" fmla="*/ 1 h 18"/>
                  <a:gd name="T18" fmla="*/ 0 w 18"/>
                  <a:gd name="T19" fmla="*/ 1 h 18"/>
                  <a:gd name="T20" fmla="*/ 0 w 18"/>
                  <a:gd name="T21" fmla="*/ 1 h 18"/>
                  <a:gd name="T22" fmla="*/ 0 w 18"/>
                  <a:gd name="T23" fmla="*/ 1 h 18"/>
                  <a:gd name="T24" fmla="*/ 1 w 18"/>
                  <a:gd name="T25" fmla="*/ 1 h 18"/>
                  <a:gd name="T26" fmla="*/ 1 w 18"/>
                  <a:gd name="T27" fmla="*/ 1 h 18"/>
                  <a:gd name="T28" fmla="*/ 1 w 18"/>
                  <a:gd name="T29" fmla="*/ 1 h 18"/>
                  <a:gd name="T30" fmla="*/ 1 w 18"/>
                  <a:gd name="T31" fmla="*/ 1 h 18"/>
                  <a:gd name="T32" fmla="*/ 1 w 18"/>
                  <a:gd name="T33" fmla="*/ 1 h 18"/>
                  <a:gd name="T34" fmla="*/ 1 w 18"/>
                  <a:gd name="T35" fmla="*/ 1 h 18"/>
                  <a:gd name="T36" fmla="*/ 1 w 18"/>
                  <a:gd name="T37" fmla="*/ 1 h 18"/>
                  <a:gd name="T38" fmla="*/ 1 w 18"/>
                  <a:gd name="T39" fmla="*/ 1 h 18"/>
                  <a:gd name="T40" fmla="*/ 1 w 18"/>
                  <a:gd name="T41" fmla="*/ 1 h 18"/>
                  <a:gd name="T42" fmla="*/ 1 w 18"/>
                  <a:gd name="T43" fmla="*/ 1 h 18"/>
                  <a:gd name="T44" fmla="*/ 1 w 18"/>
                  <a:gd name="T45" fmla="*/ 1 h 18"/>
                  <a:gd name="T46" fmla="*/ 1 w 18"/>
                  <a:gd name="T47" fmla="*/ 1 h 18"/>
                  <a:gd name="T48" fmla="*/ 1 w 18"/>
                  <a:gd name="T49" fmla="*/ 1 h 18"/>
                  <a:gd name="T50" fmla="*/ 1 w 18"/>
                  <a:gd name="T51" fmla="*/ 1 h 18"/>
                  <a:gd name="T52" fmla="*/ 1 w 18"/>
                  <a:gd name="T53" fmla="*/ 1 h 18"/>
                  <a:gd name="T54" fmla="*/ 1 w 18"/>
                  <a:gd name="T55" fmla="*/ 1 h 18"/>
                  <a:gd name="T56" fmla="*/ 1 w 18"/>
                  <a:gd name="T57" fmla="*/ 1 h 18"/>
                  <a:gd name="T58" fmla="*/ 1 w 18"/>
                  <a:gd name="T59" fmla="*/ 1 h 18"/>
                  <a:gd name="T60" fmla="*/ 1 w 18"/>
                  <a:gd name="T61" fmla="*/ 1 h 18"/>
                  <a:gd name="T62" fmla="*/ 1 w 18"/>
                  <a:gd name="T63" fmla="*/ 1 h 18"/>
                  <a:gd name="T64" fmla="*/ 1 w 18"/>
                  <a:gd name="T65" fmla="*/ 1 h 18"/>
                  <a:gd name="T66" fmla="*/ 1 w 18"/>
                  <a:gd name="T67" fmla="*/ 1 h 18"/>
                  <a:gd name="T68" fmla="*/ 1 w 18"/>
                  <a:gd name="T69" fmla="*/ 1 h 18"/>
                  <a:gd name="T70" fmla="*/ 1 w 18"/>
                  <a:gd name="T71" fmla="*/ 1 h 18"/>
                  <a:gd name="T72" fmla="*/ 1 w 18"/>
                  <a:gd name="T73" fmla="*/ 1 h 18"/>
                  <a:gd name="T74" fmla="*/ 1 w 18"/>
                  <a:gd name="T75" fmla="*/ 1 h 18"/>
                  <a:gd name="T76" fmla="*/ 1 w 18"/>
                  <a:gd name="T77" fmla="*/ 1 h 18"/>
                  <a:gd name="T78" fmla="*/ 1 w 18"/>
                  <a:gd name="T79" fmla="*/ 1 h 18"/>
                  <a:gd name="T80" fmla="*/ 1 w 18"/>
                  <a:gd name="T81" fmla="*/ 1 h 18"/>
                  <a:gd name="T82" fmla="*/ 1 w 18"/>
                  <a:gd name="T83" fmla="*/ 1 h 18"/>
                  <a:gd name="T84" fmla="*/ 1 w 18"/>
                  <a:gd name="T85" fmla="*/ 1 h 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8" y="9"/>
                    </a:lnTo>
                    <a:close/>
                    <a:moveTo>
                      <a:pt x="17" y="9"/>
                    </a:moveTo>
                    <a:lnTo>
                      <a:pt x="17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8" name="Freeform 2856"/>
              <p:cNvSpPr>
                <a:spLocks noEditPoints="1"/>
              </p:cNvSpPr>
              <p:nvPr/>
            </p:nvSpPr>
            <p:spPr bwMode="auto">
              <a:xfrm>
                <a:off x="1444" y="2305"/>
                <a:ext cx="9" cy="8"/>
              </a:xfrm>
              <a:custGeom>
                <a:avLst/>
                <a:gdLst>
                  <a:gd name="T0" fmla="*/ 1 w 18"/>
                  <a:gd name="T1" fmla="*/ 0 h 17"/>
                  <a:gd name="T2" fmla="*/ 1 w 18"/>
                  <a:gd name="T3" fmla="*/ 0 h 17"/>
                  <a:gd name="T4" fmla="*/ 1 w 18"/>
                  <a:gd name="T5" fmla="*/ 0 h 17"/>
                  <a:gd name="T6" fmla="*/ 1 w 18"/>
                  <a:gd name="T7" fmla="*/ 0 h 17"/>
                  <a:gd name="T8" fmla="*/ 1 w 18"/>
                  <a:gd name="T9" fmla="*/ 0 h 17"/>
                  <a:gd name="T10" fmla="*/ 1 w 18"/>
                  <a:gd name="T11" fmla="*/ 0 h 17"/>
                  <a:gd name="T12" fmla="*/ 1 w 18"/>
                  <a:gd name="T13" fmla="*/ 0 h 17"/>
                  <a:gd name="T14" fmla="*/ 1 w 18"/>
                  <a:gd name="T15" fmla="*/ 0 h 17"/>
                  <a:gd name="T16" fmla="*/ 1 w 18"/>
                  <a:gd name="T17" fmla="*/ 0 h 17"/>
                  <a:gd name="T18" fmla="*/ 1 w 18"/>
                  <a:gd name="T19" fmla="*/ 0 h 17"/>
                  <a:gd name="T20" fmla="*/ 0 w 18"/>
                  <a:gd name="T21" fmla="*/ 0 h 17"/>
                  <a:gd name="T22" fmla="*/ 1 w 18"/>
                  <a:gd name="T23" fmla="*/ 0 h 17"/>
                  <a:gd name="T24" fmla="*/ 1 w 18"/>
                  <a:gd name="T25" fmla="*/ 0 h 17"/>
                  <a:gd name="T26" fmla="*/ 1 w 18"/>
                  <a:gd name="T27" fmla="*/ 0 h 17"/>
                  <a:gd name="T28" fmla="*/ 1 w 18"/>
                  <a:gd name="T29" fmla="*/ 0 h 17"/>
                  <a:gd name="T30" fmla="*/ 1 w 18"/>
                  <a:gd name="T31" fmla="*/ 0 h 17"/>
                  <a:gd name="T32" fmla="*/ 1 w 18"/>
                  <a:gd name="T33" fmla="*/ 0 h 17"/>
                  <a:gd name="T34" fmla="*/ 1 w 18"/>
                  <a:gd name="T35" fmla="*/ 0 h 17"/>
                  <a:gd name="T36" fmla="*/ 1 w 18"/>
                  <a:gd name="T37" fmla="*/ 0 h 17"/>
                  <a:gd name="T38" fmla="*/ 1 w 18"/>
                  <a:gd name="T39" fmla="*/ 0 h 17"/>
                  <a:gd name="T40" fmla="*/ 1 w 18"/>
                  <a:gd name="T41" fmla="*/ 0 h 17"/>
                  <a:gd name="T42" fmla="*/ 1 w 18"/>
                  <a:gd name="T43" fmla="*/ 0 h 17"/>
                  <a:gd name="T44" fmla="*/ 1 w 18"/>
                  <a:gd name="T45" fmla="*/ 0 h 17"/>
                  <a:gd name="T46" fmla="*/ 1 w 18"/>
                  <a:gd name="T47" fmla="*/ 0 h 17"/>
                  <a:gd name="T48" fmla="*/ 1 w 18"/>
                  <a:gd name="T49" fmla="*/ 0 h 17"/>
                  <a:gd name="T50" fmla="*/ 1 w 18"/>
                  <a:gd name="T51" fmla="*/ 0 h 17"/>
                  <a:gd name="T52" fmla="*/ 1 w 18"/>
                  <a:gd name="T53" fmla="*/ 0 h 17"/>
                  <a:gd name="T54" fmla="*/ 1 w 18"/>
                  <a:gd name="T55" fmla="*/ 0 h 17"/>
                  <a:gd name="T56" fmla="*/ 1 w 18"/>
                  <a:gd name="T57" fmla="*/ 0 h 17"/>
                  <a:gd name="T58" fmla="*/ 1 w 18"/>
                  <a:gd name="T59" fmla="*/ 0 h 17"/>
                  <a:gd name="T60" fmla="*/ 1 w 18"/>
                  <a:gd name="T61" fmla="*/ 0 h 17"/>
                  <a:gd name="T62" fmla="*/ 1 w 18"/>
                  <a:gd name="T63" fmla="*/ 0 h 17"/>
                  <a:gd name="T64" fmla="*/ 1 w 18"/>
                  <a:gd name="T65" fmla="*/ 0 h 17"/>
                  <a:gd name="T66" fmla="*/ 1 w 18"/>
                  <a:gd name="T67" fmla="*/ 0 h 17"/>
                  <a:gd name="T68" fmla="*/ 1 w 18"/>
                  <a:gd name="T69" fmla="*/ 0 h 17"/>
                  <a:gd name="T70" fmla="*/ 1 w 18"/>
                  <a:gd name="T71" fmla="*/ 0 h 17"/>
                  <a:gd name="T72" fmla="*/ 1 w 18"/>
                  <a:gd name="T73" fmla="*/ 0 h 17"/>
                  <a:gd name="T74" fmla="*/ 1 w 18"/>
                  <a:gd name="T75" fmla="*/ 0 h 17"/>
                  <a:gd name="T76" fmla="*/ 1 w 18"/>
                  <a:gd name="T77" fmla="*/ 0 h 17"/>
                  <a:gd name="T78" fmla="*/ 1 w 18"/>
                  <a:gd name="T79" fmla="*/ 0 h 17"/>
                  <a:gd name="T80" fmla="*/ 1 w 18"/>
                  <a:gd name="T81" fmla="*/ 0 h 17"/>
                  <a:gd name="T82" fmla="*/ 1 w 18"/>
                  <a:gd name="T83" fmla="*/ 0 h 17"/>
                  <a:gd name="T84" fmla="*/ 1 w 18"/>
                  <a:gd name="T85" fmla="*/ 0 h 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7">
                    <a:moveTo>
                      <a:pt x="18" y="8"/>
                    </a:moveTo>
                    <a:lnTo>
                      <a:pt x="18" y="7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7" y="8"/>
                    </a:moveTo>
                    <a:lnTo>
                      <a:pt x="17" y="8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7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69" name="Freeform 2857"/>
              <p:cNvSpPr>
                <a:spLocks noEditPoints="1"/>
              </p:cNvSpPr>
              <p:nvPr/>
            </p:nvSpPr>
            <p:spPr bwMode="auto">
              <a:xfrm>
                <a:off x="1445" y="2305"/>
                <a:ext cx="7" cy="8"/>
              </a:xfrm>
              <a:custGeom>
                <a:avLst/>
                <a:gdLst>
                  <a:gd name="T0" fmla="*/ 0 w 15"/>
                  <a:gd name="T1" fmla="*/ 0 h 17"/>
                  <a:gd name="T2" fmla="*/ 0 w 15"/>
                  <a:gd name="T3" fmla="*/ 0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0 w 15"/>
                  <a:gd name="T11" fmla="*/ 0 h 17"/>
                  <a:gd name="T12" fmla="*/ 0 w 15"/>
                  <a:gd name="T13" fmla="*/ 0 h 17"/>
                  <a:gd name="T14" fmla="*/ 0 w 15"/>
                  <a:gd name="T15" fmla="*/ 0 h 17"/>
                  <a:gd name="T16" fmla="*/ 0 w 15"/>
                  <a:gd name="T17" fmla="*/ 0 h 17"/>
                  <a:gd name="T18" fmla="*/ 0 w 15"/>
                  <a:gd name="T19" fmla="*/ 0 h 17"/>
                  <a:gd name="T20" fmla="*/ 0 w 15"/>
                  <a:gd name="T21" fmla="*/ 0 h 17"/>
                  <a:gd name="T22" fmla="*/ 0 w 15"/>
                  <a:gd name="T23" fmla="*/ 0 h 17"/>
                  <a:gd name="T24" fmla="*/ 0 w 15"/>
                  <a:gd name="T25" fmla="*/ 0 h 17"/>
                  <a:gd name="T26" fmla="*/ 0 w 15"/>
                  <a:gd name="T27" fmla="*/ 0 h 17"/>
                  <a:gd name="T28" fmla="*/ 0 w 15"/>
                  <a:gd name="T29" fmla="*/ 0 h 17"/>
                  <a:gd name="T30" fmla="*/ 0 w 15"/>
                  <a:gd name="T31" fmla="*/ 0 h 17"/>
                  <a:gd name="T32" fmla="*/ 0 w 15"/>
                  <a:gd name="T33" fmla="*/ 0 h 17"/>
                  <a:gd name="T34" fmla="*/ 0 w 15"/>
                  <a:gd name="T35" fmla="*/ 0 h 17"/>
                  <a:gd name="T36" fmla="*/ 0 w 15"/>
                  <a:gd name="T37" fmla="*/ 0 h 17"/>
                  <a:gd name="T38" fmla="*/ 0 w 15"/>
                  <a:gd name="T39" fmla="*/ 0 h 17"/>
                  <a:gd name="T40" fmla="*/ 0 w 15"/>
                  <a:gd name="T41" fmla="*/ 0 h 17"/>
                  <a:gd name="T42" fmla="*/ 0 w 15"/>
                  <a:gd name="T43" fmla="*/ 0 h 17"/>
                  <a:gd name="T44" fmla="*/ 0 w 15"/>
                  <a:gd name="T45" fmla="*/ 0 h 17"/>
                  <a:gd name="T46" fmla="*/ 0 w 15"/>
                  <a:gd name="T47" fmla="*/ 0 h 17"/>
                  <a:gd name="T48" fmla="*/ 0 w 15"/>
                  <a:gd name="T49" fmla="*/ 0 h 17"/>
                  <a:gd name="T50" fmla="*/ 0 w 15"/>
                  <a:gd name="T51" fmla="*/ 0 h 17"/>
                  <a:gd name="T52" fmla="*/ 0 w 15"/>
                  <a:gd name="T53" fmla="*/ 0 h 17"/>
                  <a:gd name="T54" fmla="*/ 0 w 15"/>
                  <a:gd name="T55" fmla="*/ 0 h 17"/>
                  <a:gd name="T56" fmla="*/ 0 w 15"/>
                  <a:gd name="T57" fmla="*/ 0 h 17"/>
                  <a:gd name="T58" fmla="*/ 0 w 15"/>
                  <a:gd name="T59" fmla="*/ 0 h 17"/>
                  <a:gd name="T60" fmla="*/ 0 w 15"/>
                  <a:gd name="T61" fmla="*/ 0 h 17"/>
                  <a:gd name="T62" fmla="*/ 0 w 15"/>
                  <a:gd name="T63" fmla="*/ 0 h 17"/>
                  <a:gd name="T64" fmla="*/ 0 w 15"/>
                  <a:gd name="T65" fmla="*/ 0 h 17"/>
                  <a:gd name="T66" fmla="*/ 0 w 15"/>
                  <a:gd name="T67" fmla="*/ 0 h 17"/>
                  <a:gd name="T68" fmla="*/ 0 w 15"/>
                  <a:gd name="T69" fmla="*/ 0 h 17"/>
                  <a:gd name="T70" fmla="*/ 0 w 15"/>
                  <a:gd name="T71" fmla="*/ 0 h 17"/>
                  <a:gd name="T72" fmla="*/ 0 w 15"/>
                  <a:gd name="T73" fmla="*/ 0 h 17"/>
                  <a:gd name="T74" fmla="*/ 0 w 15"/>
                  <a:gd name="T75" fmla="*/ 0 h 17"/>
                  <a:gd name="T76" fmla="*/ 0 w 15"/>
                  <a:gd name="T77" fmla="*/ 0 h 17"/>
                  <a:gd name="T78" fmla="*/ 0 w 15"/>
                  <a:gd name="T79" fmla="*/ 0 h 17"/>
                  <a:gd name="T80" fmla="*/ 0 w 15"/>
                  <a:gd name="T81" fmla="*/ 0 h 17"/>
                  <a:gd name="T82" fmla="*/ 0 w 15"/>
                  <a:gd name="T83" fmla="*/ 0 h 17"/>
                  <a:gd name="T84" fmla="*/ 0 w 15"/>
                  <a:gd name="T85" fmla="*/ 0 h 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" h="17">
                    <a:moveTo>
                      <a:pt x="15" y="8"/>
                    </a:moveTo>
                    <a:lnTo>
                      <a:pt x="15" y="7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close/>
                    <a:moveTo>
                      <a:pt x="15" y="8"/>
                    </a:moveTo>
                    <a:lnTo>
                      <a:pt x="15" y="8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0" name="Freeform 2858"/>
              <p:cNvSpPr>
                <a:spLocks noEditPoints="1"/>
              </p:cNvSpPr>
              <p:nvPr/>
            </p:nvSpPr>
            <p:spPr bwMode="auto">
              <a:xfrm>
                <a:off x="1445" y="2305"/>
                <a:ext cx="7" cy="8"/>
              </a:xfrm>
              <a:custGeom>
                <a:avLst/>
                <a:gdLst>
                  <a:gd name="T0" fmla="*/ 0 w 15"/>
                  <a:gd name="T1" fmla="*/ 1 h 15"/>
                  <a:gd name="T2" fmla="*/ 0 w 15"/>
                  <a:gd name="T3" fmla="*/ 1 h 15"/>
                  <a:gd name="T4" fmla="*/ 0 w 15"/>
                  <a:gd name="T5" fmla="*/ 1 h 15"/>
                  <a:gd name="T6" fmla="*/ 0 w 15"/>
                  <a:gd name="T7" fmla="*/ 1 h 15"/>
                  <a:gd name="T8" fmla="*/ 0 w 15"/>
                  <a:gd name="T9" fmla="*/ 1 h 15"/>
                  <a:gd name="T10" fmla="*/ 0 w 15"/>
                  <a:gd name="T11" fmla="*/ 1 h 15"/>
                  <a:gd name="T12" fmla="*/ 0 w 15"/>
                  <a:gd name="T13" fmla="*/ 1 h 15"/>
                  <a:gd name="T14" fmla="*/ 0 w 15"/>
                  <a:gd name="T15" fmla="*/ 1 h 15"/>
                  <a:gd name="T16" fmla="*/ 0 w 15"/>
                  <a:gd name="T17" fmla="*/ 1 h 15"/>
                  <a:gd name="T18" fmla="*/ 0 w 15"/>
                  <a:gd name="T19" fmla="*/ 1 h 15"/>
                  <a:gd name="T20" fmla="*/ 0 w 15"/>
                  <a:gd name="T21" fmla="*/ 1 h 15"/>
                  <a:gd name="T22" fmla="*/ 0 w 15"/>
                  <a:gd name="T23" fmla="*/ 1 h 15"/>
                  <a:gd name="T24" fmla="*/ 0 w 15"/>
                  <a:gd name="T25" fmla="*/ 1 h 15"/>
                  <a:gd name="T26" fmla="*/ 0 w 15"/>
                  <a:gd name="T27" fmla="*/ 1 h 15"/>
                  <a:gd name="T28" fmla="*/ 0 w 15"/>
                  <a:gd name="T29" fmla="*/ 1 h 15"/>
                  <a:gd name="T30" fmla="*/ 0 w 15"/>
                  <a:gd name="T31" fmla="*/ 1 h 15"/>
                  <a:gd name="T32" fmla="*/ 0 w 15"/>
                  <a:gd name="T33" fmla="*/ 1 h 15"/>
                  <a:gd name="T34" fmla="*/ 0 w 15"/>
                  <a:gd name="T35" fmla="*/ 1 h 15"/>
                  <a:gd name="T36" fmla="*/ 0 w 15"/>
                  <a:gd name="T37" fmla="*/ 1 h 15"/>
                  <a:gd name="T38" fmla="*/ 0 w 15"/>
                  <a:gd name="T39" fmla="*/ 1 h 15"/>
                  <a:gd name="T40" fmla="*/ 0 w 15"/>
                  <a:gd name="T41" fmla="*/ 1 h 15"/>
                  <a:gd name="T42" fmla="*/ 0 w 15"/>
                  <a:gd name="T43" fmla="*/ 1 h 15"/>
                  <a:gd name="T44" fmla="*/ 0 w 15"/>
                  <a:gd name="T45" fmla="*/ 1 h 15"/>
                  <a:gd name="T46" fmla="*/ 0 w 15"/>
                  <a:gd name="T47" fmla="*/ 1 h 15"/>
                  <a:gd name="T48" fmla="*/ 0 w 15"/>
                  <a:gd name="T49" fmla="*/ 1 h 15"/>
                  <a:gd name="T50" fmla="*/ 0 w 15"/>
                  <a:gd name="T51" fmla="*/ 1 h 15"/>
                  <a:gd name="T52" fmla="*/ 0 w 15"/>
                  <a:gd name="T53" fmla="*/ 1 h 15"/>
                  <a:gd name="T54" fmla="*/ 0 w 15"/>
                  <a:gd name="T55" fmla="*/ 1 h 15"/>
                  <a:gd name="T56" fmla="*/ 0 w 15"/>
                  <a:gd name="T57" fmla="*/ 1 h 15"/>
                  <a:gd name="T58" fmla="*/ 0 w 15"/>
                  <a:gd name="T59" fmla="*/ 1 h 15"/>
                  <a:gd name="T60" fmla="*/ 0 w 15"/>
                  <a:gd name="T61" fmla="*/ 1 h 15"/>
                  <a:gd name="T62" fmla="*/ 0 w 15"/>
                  <a:gd name="T63" fmla="*/ 1 h 15"/>
                  <a:gd name="T64" fmla="*/ 0 w 15"/>
                  <a:gd name="T65" fmla="*/ 1 h 15"/>
                  <a:gd name="T66" fmla="*/ 0 w 15"/>
                  <a:gd name="T67" fmla="*/ 1 h 15"/>
                  <a:gd name="T68" fmla="*/ 0 w 15"/>
                  <a:gd name="T69" fmla="*/ 1 h 15"/>
                  <a:gd name="T70" fmla="*/ 0 w 15"/>
                  <a:gd name="T71" fmla="*/ 1 h 15"/>
                  <a:gd name="T72" fmla="*/ 0 w 15"/>
                  <a:gd name="T73" fmla="*/ 1 h 15"/>
                  <a:gd name="T74" fmla="*/ 0 w 15"/>
                  <a:gd name="T75" fmla="*/ 1 h 15"/>
                  <a:gd name="T76" fmla="*/ 0 w 15"/>
                  <a:gd name="T77" fmla="*/ 1 h 15"/>
                  <a:gd name="T78" fmla="*/ 0 w 15"/>
                  <a:gd name="T79" fmla="*/ 1 h 15"/>
                  <a:gd name="T80" fmla="*/ 0 w 15"/>
                  <a:gd name="T81" fmla="*/ 1 h 15"/>
                  <a:gd name="T82" fmla="*/ 0 w 15"/>
                  <a:gd name="T83" fmla="*/ 1 h 15"/>
                  <a:gd name="T84" fmla="*/ 0 w 15"/>
                  <a:gd name="T85" fmla="*/ 1 h 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7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close/>
                    <a:moveTo>
                      <a:pt x="13" y="8"/>
                    </a:moveTo>
                    <a:lnTo>
                      <a:pt x="13" y="8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1" name="Freeform 2859"/>
              <p:cNvSpPr>
                <a:spLocks noEditPoints="1"/>
              </p:cNvSpPr>
              <p:nvPr/>
            </p:nvSpPr>
            <p:spPr bwMode="auto">
              <a:xfrm>
                <a:off x="1445" y="2306"/>
                <a:ext cx="7" cy="7"/>
              </a:xfrm>
              <a:custGeom>
                <a:avLst/>
                <a:gdLst>
                  <a:gd name="T0" fmla="*/ 1 w 13"/>
                  <a:gd name="T1" fmla="*/ 1 h 13"/>
                  <a:gd name="T2" fmla="*/ 1 w 13"/>
                  <a:gd name="T3" fmla="*/ 1 h 13"/>
                  <a:gd name="T4" fmla="*/ 1 w 13"/>
                  <a:gd name="T5" fmla="*/ 1 h 13"/>
                  <a:gd name="T6" fmla="*/ 1 w 13"/>
                  <a:gd name="T7" fmla="*/ 1 h 13"/>
                  <a:gd name="T8" fmla="*/ 1 w 13"/>
                  <a:gd name="T9" fmla="*/ 1 h 13"/>
                  <a:gd name="T10" fmla="*/ 1 w 13"/>
                  <a:gd name="T11" fmla="*/ 0 h 13"/>
                  <a:gd name="T12" fmla="*/ 1 w 13"/>
                  <a:gd name="T13" fmla="*/ 0 h 13"/>
                  <a:gd name="T14" fmla="*/ 1 w 13"/>
                  <a:gd name="T15" fmla="*/ 0 h 13"/>
                  <a:gd name="T16" fmla="*/ 1 w 13"/>
                  <a:gd name="T17" fmla="*/ 0 h 13"/>
                  <a:gd name="T18" fmla="*/ 1 w 13"/>
                  <a:gd name="T19" fmla="*/ 0 h 13"/>
                  <a:gd name="T20" fmla="*/ 1 w 13"/>
                  <a:gd name="T21" fmla="*/ 0 h 13"/>
                  <a:gd name="T22" fmla="*/ 1 w 13"/>
                  <a:gd name="T23" fmla="*/ 1 h 13"/>
                  <a:gd name="T24" fmla="*/ 1 w 13"/>
                  <a:gd name="T25" fmla="*/ 1 h 13"/>
                  <a:gd name="T26" fmla="*/ 0 w 13"/>
                  <a:gd name="T27" fmla="*/ 1 h 13"/>
                  <a:gd name="T28" fmla="*/ 0 w 13"/>
                  <a:gd name="T29" fmla="*/ 1 h 13"/>
                  <a:gd name="T30" fmla="*/ 0 w 13"/>
                  <a:gd name="T31" fmla="*/ 1 h 13"/>
                  <a:gd name="T32" fmla="*/ 0 w 13"/>
                  <a:gd name="T33" fmla="*/ 1 h 13"/>
                  <a:gd name="T34" fmla="*/ 0 w 13"/>
                  <a:gd name="T35" fmla="*/ 1 h 13"/>
                  <a:gd name="T36" fmla="*/ 0 w 13"/>
                  <a:gd name="T37" fmla="*/ 1 h 13"/>
                  <a:gd name="T38" fmla="*/ 1 w 13"/>
                  <a:gd name="T39" fmla="*/ 1 h 13"/>
                  <a:gd name="T40" fmla="*/ 1 w 13"/>
                  <a:gd name="T41" fmla="*/ 1 h 13"/>
                  <a:gd name="T42" fmla="*/ 1 w 13"/>
                  <a:gd name="T43" fmla="*/ 1 h 13"/>
                  <a:gd name="T44" fmla="*/ 1 w 13"/>
                  <a:gd name="T45" fmla="*/ 1 h 13"/>
                  <a:gd name="T46" fmla="*/ 1 w 13"/>
                  <a:gd name="T47" fmla="*/ 1 h 13"/>
                  <a:gd name="T48" fmla="*/ 1 w 13"/>
                  <a:gd name="T49" fmla="*/ 1 h 13"/>
                  <a:gd name="T50" fmla="*/ 1 w 13"/>
                  <a:gd name="T51" fmla="*/ 1 h 13"/>
                  <a:gd name="T52" fmla="*/ 1 w 13"/>
                  <a:gd name="T53" fmla="*/ 1 h 13"/>
                  <a:gd name="T54" fmla="*/ 1 w 13"/>
                  <a:gd name="T55" fmla="*/ 1 h 13"/>
                  <a:gd name="T56" fmla="*/ 1 w 13"/>
                  <a:gd name="T57" fmla="*/ 1 h 13"/>
                  <a:gd name="T58" fmla="*/ 1 w 13"/>
                  <a:gd name="T59" fmla="*/ 1 h 13"/>
                  <a:gd name="T60" fmla="*/ 1 w 13"/>
                  <a:gd name="T61" fmla="*/ 1 h 13"/>
                  <a:gd name="T62" fmla="*/ 1 w 13"/>
                  <a:gd name="T63" fmla="*/ 1 h 13"/>
                  <a:gd name="T64" fmla="*/ 1 w 13"/>
                  <a:gd name="T65" fmla="*/ 1 h 13"/>
                  <a:gd name="T66" fmla="*/ 1 w 13"/>
                  <a:gd name="T67" fmla="*/ 1 h 13"/>
                  <a:gd name="T68" fmla="*/ 1 w 13"/>
                  <a:gd name="T69" fmla="*/ 1 h 13"/>
                  <a:gd name="T70" fmla="*/ 1 w 13"/>
                  <a:gd name="T71" fmla="*/ 1 h 13"/>
                  <a:gd name="T72" fmla="*/ 1 w 13"/>
                  <a:gd name="T73" fmla="*/ 1 h 13"/>
                  <a:gd name="T74" fmla="*/ 1 w 13"/>
                  <a:gd name="T75" fmla="*/ 1 h 13"/>
                  <a:gd name="T76" fmla="*/ 1 w 13"/>
                  <a:gd name="T77" fmla="*/ 1 h 13"/>
                  <a:gd name="T78" fmla="*/ 1 w 13"/>
                  <a:gd name="T79" fmla="*/ 1 h 13"/>
                  <a:gd name="T80" fmla="*/ 1 w 13"/>
                  <a:gd name="T81" fmla="*/ 1 h 13"/>
                  <a:gd name="T82" fmla="*/ 1 w 13"/>
                  <a:gd name="T83" fmla="*/ 1 h 13"/>
                  <a:gd name="T84" fmla="*/ 1 w 13"/>
                  <a:gd name="T85" fmla="*/ 1 h 13"/>
                  <a:gd name="T86" fmla="*/ 1 w 13"/>
                  <a:gd name="T87" fmla="*/ 1 h 13"/>
                  <a:gd name="T88" fmla="*/ 1 w 13"/>
                  <a:gd name="T89" fmla="*/ 1 h 13"/>
                  <a:gd name="T90" fmla="*/ 1 w 13"/>
                  <a:gd name="T91" fmla="*/ 1 h 13"/>
                  <a:gd name="T92" fmla="*/ 0 w 13"/>
                  <a:gd name="T93" fmla="*/ 1 h 13"/>
                  <a:gd name="T94" fmla="*/ 0 w 13"/>
                  <a:gd name="T95" fmla="*/ 1 h 13"/>
                  <a:gd name="T96" fmla="*/ 0 w 13"/>
                  <a:gd name="T97" fmla="*/ 1 h 13"/>
                  <a:gd name="T98" fmla="*/ 1 w 13"/>
                  <a:gd name="T99" fmla="*/ 1 h 13"/>
                  <a:gd name="T100" fmla="*/ 1 w 13"/>
                  <a:gd name="T101" fmla="*/ 1 h 13"/>
                  <a:gd name="T102" fmla="*/ 1 w 13"/>
                  <a:gd name="T103" fmla="*/ 1 h 13"/>
                  <a:gd name="T104" fmla="*/ 1 w 13"/>
                  <a:gd name="T105" fmla="*/ 1 h 13"/>
                  <a:gd name="T106" fmla="*/ 1 w 13"/>
                  <a:gd name="T107" fmla="*/ 1 h 13"/>
                  <a:gd name="T108" fmla="*/ 1 w 13"/>
                  <a:gd name="T109" fmla="*/ 1 h 13"/>
                  <a:gd name="T110" fmla="*/ 1 w 13"/>
                  <a:gd name="T111" fmla="*/ 1 h 13"/>
                  <a:gd name="T112" fmla="*/ 1 w 13"/>
                  <a:gd name="T113" fmla="*/ 1 h 13"/>
                  <a:gd name="T114" fmla="*/ 1 w 13"/>
                  <a:gd name="T115" fmla="*/ 1 h 13"/>
                  <a:gd name="T116" fmla="*/ 1 w 13"/>
                  <a:gd name="T117" fmla="*/ 1 h 13"/>
                  <a:gd name="T118" fmla="*/ 1 w 13"/>
                  <a:gd name="T119" fmla="*/ 1 h 13"/>
                  <a:gd name="T120" fmla="*/ 1 w 13"/>
                  <a:gd name="T121" fmla="*/ 1 h 1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6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88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2" name="Freeform 2860"/>
              <p:cNvSpPr>
                <a:spLocks noEditPoints="1"/>
              </p:cNvSpPr>
              <p:nvPr/>
            </p:nvSpPr>
            <p:spPr bwMode="auto">
              <a:xfrm>
                <a:off x="1445" y="2306"/>
                <a:ext cx="6" cy="7"/>
              </a:xfrm>
              <a:custGeom>
                <a:avLst/>
                <a:gdLst>
                  <a:gd name="T0" fmla="*/ 1 w 11"/>
                  <a:gd name="T1" fmla="*/ 1 h 13"/>
                  <a:gd name="T2" fmla="*/ 1 w 11"/>
                  <a:gd name="T3" fmla="*/ 1 h 13"/>
                  <a:gd name="T4" fmla="*/ 1 w 11"/>
                  <a:gd name="T5" fmla="*/ 1 h 13"/>
                  <a:gd name="T6" fmla="*/ 1 w 11"/>
                  <a:gd name="T7" fmla="*/ 1 h 13"/>
                  <a:gd name="T8" fmla="*/ 1 w 11"/>
                  <a:gd name="T9" fmla="*/ 1 h 13"/>
                  <a:gd name="T10" fmla="*/ 1 w 11"/>
                  <a:gd name="T11" fmla="*/ 1 h 13"/>
                  <a:gd name="T12" fmla="*/ 1 w 11"/>
                  <a:gd name="T13" fmla="*/ 0 h 13"/>
                  <a:gd name="T14" fmla="*/ 1 w 11"/>
                  <a:gd name="T15" fmla="*/ 0 h 13"/>
                  <a:gd name="T16" fmla="*/ 1 w 11"/>
                  <a:gd name="T17" fmla="*/ 0 h 13"/>
                  <a:gd name="T18" fmla="*/ 1 w 11"/>
                  <a:gd name="T19" fmla="*/ 0 h 13"/>
                  <a:gd name="T20" fmla="*/ 1 w 11"/>
                  <a:gd name="T21" fmla="*/ 1 h 13"/>
                  <a:gd name="T22" fmla="*/ 1 w 11"/>
                  <a:gd name="T23" fmla="*/ 1 h 13"/>
                  <a:gd name="T24" fmla="*/ 1 w 11"/>
                  <a:gd name="T25" fmla="*/ 1 h 13"/>
                  <a:gd name="T26" fmla="*/ 0 w 11"/>
                  <a:gd name="T27" fmla="*/ 1 h 13"/>
                  <a:gd name="T28" fmla="*/ 0 w 11"/>
                  <a:gd name="T29" fmla="*/ 1 h 13"/>
                  <a:gd name="T30" fmla="*/ 0 w 11"/>
                  <a:gd name="T31" fmla="*/ 1 h 13"/>
                  <a:gd name="T32" fmla="*/ 0 w 11"/>
                  <a:gd name="T33" fmla="*/ 1 h 13"/>
                  <a:gd name="T34" fmla="*/ 0 w 11"/>
                  <a:gd name="T35" fmla="*/ 1 h 13"/>
                  <a:gd name="T36" fmla="*/ 0 w 11"/>
                  <a:gd name="T37" fmla="*/ 1 h 13"/>
                  <a:gd name="T38" fmla="*/ 1 w 11"/>
                  <a:gd name="T39" fmla="*/ 1 h 13"/>
                  <a:gd name="T40" fmla="*/ 1 w 11"/>
                  <a:gd name="T41" fmla="*/ 1 h 13"/>
                  <a:gd name="T42" fmla="*/ 1 w 11"/>
                  <a:gd name="T43" fmla="*/ 1 h 13"/>
                  <a:gd name="T44" fmla="*/ 1 w 11"/>
                  <a:gd name="T45" fmla="*/ 1 h 13"/>
                  <a:gd name="T46" fmla="*/ 1 w 11"/>
                  <a:gd name="T47" fmla="*/ 1 h 13"/>
                  <a:gd name="T48" fmla="*/ 1 w 11"/>
                  <a:gd name="T49" fmla="*/ 1 h 13"/>
                  <a:gd name="T50" fmla="*/ 1 w 11"/>
                  <a:gd name="T51" fmla="*/ 1 h 13"/>
                  <a:gd name="T52" fmla="*/ 1 w 11"/>
                  <a:gd name="T53" fmla="*/ 1 h 13"/>
                  <a:gd name="T54" fmla="*/ 1 w 11"/>
                  <a:gd name="T55" fmla="*/ 1 h 13"/>
                  <a:gd name="T56" fmla="*/ 1 w 11"/>
                  <a:gd name="T57" fmla="*/ 1 h 13"/>
                  <a:gd name="T58" fmla="*/ 1 w 11"/>
                  <a:gd name="T59" fmla="*/ 1 h 13"/>
                  <a:gd name="T60" fmla="*/ 1 w 11"/>
                  <a:gd name="T61" fmla="*/ 1 h 13"/>
                  <a:gd name="T62" fmla="*/ 1 w 11"/>
                  <a:gd name="T63" fmla="*/ 1 h 13"/>
                  <a:gd name="T64" fmla="*/ 1 w 11"/>
                  <a:gd name="T65" fmla="*/ 1 h 13"/>
                  <a:gd name="T66" fmla="*/ 1 w 11"/>
                  <a:gd name="T67" fmla="*/ 1 h 13"/>
                  <a:gd name="T68" fmla="*/ 1 w 11"/>
                  <a:gd name="T69" fmla="*/ 1 h 13"/>
                  <a:gd name="T70" fmla="*/ 1 w 11"/>
                  <a:gd name="T71" fmla="*/ 1 h 13"/>
                  <a:gd name="T72" fmla="*/ 1 w 11"/>
                  <a:gd name="T73" fmla="*/ 1 h 13"/>
                  <a:gd name="T74" fmla="*/ 1 w 11"/>
                  <a:gd name="T75" fmla="*/ 1 h 13"/>
                  <a:gd name="T76" fmla="*/ 1 w 11"/>
                  <a:gd name="T77" fmla="*/ 1 h 13"/>
                  <a:gd name="T78" fmla="*/ 1 w 11"/>
                  <a:gd name="T79" fmla="*/ 1 h 13"/>
                  <a:gd name="T80" fmla="*/ 1 w 11"/>
                  <a:gd name="T81" fmla="*/ 1 h 13"/>
                  <a:gd name="T82" fmla="*/ 1 w 11"/>
                  <a:gd name="T83" fmla="*/ 1 h 13"/>
                  <a:gd name="T84" fmla="*/ 1 w 11"/>
                  <a:gd name="T85" fmla="*/ 1 h 13"/>
                  <a:gd name="T86" fmla="*/ 1 w 11"/>
                  <a:gd name="T87" fmla="*/ 1 h 13"/>
                  <a:gd name="T88" fmla="*/ 1 w 11"/>
                  <a:gd name="T89" fmla="*/ 1 h 13"/>
                  <a:gd name="T90" fmla="*/ 1 w 11"/>
                  <a:gd name="T91" fmla="*/ 1 h 13"/>
                  <a:gd name="T92" fmla="*/ 1 w 11"/>
                  <a:gd name="T93" fmla="*/ 1 h 13"/>
                  <a:gd name="T94" fmla="*/ 1 w 11"/>
                  <a:gd name="T95" fmla="*/ 1 h 13"/>
                  <a:gd name="T96" fmla="*/ 1 w 11"/>
                  <a:gd name="T97" fmla="*/ 1 h 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" h="13">
                    <a:moveTo>
                      <a:pt x="11" y="6"/>
                    </a:moveTo>
                    <a:lnTo>
                      <a:pt x="11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6"/>
                    </a:lnTo>
                    <a:close/>
                    <a:moveTo>
                      <a:pt x="9" y="6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3" name="Freeform 2861"/>
              <p:cNvSpPr>
                <a:spLocks noEditPoints="1"/>
              </p:cNvSpPr>
              <p:nvPr/>
            </p:nvSpPr>
            <p:spPr bwMode="auto">
              <a:xfrm>
                <a:off x="1445" y="2307"/>
                <a:ext cx="6" cy="5"/>
              </a:xfrm>
              <a:custGeom>
                <a:avLst/>
                <a:gdLst>
                  <a:gd name="T0" fmla="*/ 1 w 11"/>
                  <a:gd name="T1" fmla="*/ 1 h 9"/>
                  <a:gd name="T2" fmla="*/ 1 w 11"/>
                  <a:gd name="T3" fmla="*/ 1 h 9"/>
                  <a:gd name="T4" fmla="*/ 1 w 11"/>
                  <a:gd name="T5" fmla="*/ 1 h 9"/>
                  <a:gd name="T6" fmla="*/ 1 w 11"/>
                  <a:gd name="T7" fmla="*/ 0 h 9"/>
                  <a:gd name="T8" fmla="*/ 1 w 11"/>
                  <a:gd name="T9" fmla="*/ 0 h 9"/>
                  <a:gd name="T10" fmla="*/ 1 w 11"/>
                  <a:gd name="T11" fmla="*/ 0 h 9"/>
                  <a:gd name="T12" fmla="*/ 1 w 11"/>
                  <a:gd name="T13" fmla="*/ 0 h 9"/>
                  <a:gd name="T14" fmla="*/ 1 w 11"/>
                  <a:gd name="T15" fmla="*/ 0 h 9"/>
                  <a:gd name="T16" fmla="*/ 1 w 11"/>
                  <a:gd name="T17" fmla="*/ 0 h 9"/>
                  <a:gd name="T18" fmla="*/ 1 w 11"/>
                  <a:gd name="T19" fmla="*/ 1 h 9"/>
                  <a:gd name="T20" fmla="*/ 1 w 11"/>
                  <a:gd name="T21" fmla="*/ 1 h 9"/>
                  <a:gd name="T22" fmla="*/ 1 w 11"/>
                  <a:gd name="T23" fmla="*/ 1 h 9"/>
                  <a:gd name="T24" fmla="*/ 0 w 11"/>
                  <a:gd name="T25" fmla="*/ 1 h 9"/>
                  <a:gd name="T26" fmla="*/ 0 w 11"/>
                  <a:gd name="T27" fmla="*/ 1 h 9"/>
                  <a:gd name="T28" fmla="*/ 1 w 11"/>
                  <a:gd name="T29" fmla="*/ 1 h 9"/>
                  <a:gd name="T30" fmla="*/ 1 w 11"/>
                  <a:gd name="T31" fmla="*/ 1 h 9"/>
                  <a:gd name="T32" fmla="*/ 1 w 11"/>
                  <a:gd name="T33" fmla="*/ 1 h 9"/>
                  <a:gd name="T34" fmla="*/ 1 w 11"/>
                  <a:gd name="T35" fmla="*/ 1 h 9"/>
                  <a:gd name="T36" fmla="*/ 1 w 11"/>
                  <a:gd name="T37" fmla="*/ 1 h 9"/>
                  <a:gd name="T38" fmla="*/ 1 w 11"/>
                  <a:gd name="T39" fmla="*/ 1 h 9"/>
                  <a:gd name="T40" fmla="*/ 1 w 11"/>
                  <a:gd name="T41" fmla="*/ 1 h 9"/>
                  <a:gd name="T42" fmla="*/ 1 w 11"/>
                  <a:gd name="T43" fmla="*/ 1 h 9"/>
                  <a:gd name="T44" fmla="*/ 1 w 11"/>
                  <a:gd name="T45" fmla="*/ 1 h 9"/>
                  <a:gd name="T46" fmla="*/ 1 w 11"/>
                  <a:gd name="T47" fmla="*/ 1 h 9"/>
                  <a:gd name="T48" fmla="*/ 1 w 11"/>
                  <a:gd name="T49" fmla="*/ 1 h 9"/>
                  <a:gd name="T50" fmla="*/ 1 w 11"/>
                  <a:gd name="T51" fmla="*/ 1 h 9"/>
                  <a:gd name="T52" fmla="*/ 1 w 11"/>
                  <a:gd name="T53" fmla="*/ 1 h 9"/>
                  <a:gd name="T54" fmla="*/ 1 w 11"/>
                  <a:gd name="T55" fmla="*/ 1 h 9"/>
                  <a:gd name="T56" fmla="*/ 1 w 11"/>
                  <a:gd name="T57" fmla="*/ 1 h 9"/>
                  <a:gd name="T58" fmla="*/ 1 w 11"/>
                  <a:gd name="T59" fmla="*/ 1 h 9"/>
                  <a:gd name="T60" fmla="*/ 1 w 11"/>
                  <a:gd name="T61" fmla="*/ 1 h 9"/>
                  <a:gd name="T62" fmla="*/ 1 w 11"/>
                  <a:gd name="T63" fmla="*/ 1 h 9"/>
                  <a:gd name="T64" fmla="*/ 1 w 11"/>
                  <a:gd name="T65" fmla="*/ 1 h 9"/>
                  <a:gd name="T66" fmla="*/ 1 w 11"/>
                  <a:gd name="T67" fmla="*/ 1 h 9"/>
                  <a:gd name="T68" fmla="*/ 1 w 11"/>
                  <a:gd name="T69" fmla="*/ 1 h 9"/>
                  <a:gd name="T70" fmla="*/ 1 w 11"/>
                  <a:gd name="T71" fmla="*/ 1 h 9"/>
                  <a:gd name="T72" fmla="*/ 1 w 11"/>
                  <a:gd name="T73" fmla="*/ 1 h 9"/>
                  <a:gd name="T74" fmla="*/ 1 w 11"/>
                  <a:gd name="T75" fmla="*/ 1 h 9"/>
                  <a:gd name="T76" fmla="*/ 1 w 11"/>
                  <a:gd name="T77" fmla="*/ 1 h 9"/>
                  <a:gd name="T78" fmla="*/ 1 w 11"/>
                  <a:gd name="T79" fmla="*/ 1 h 9"/>
                  <a:gd name="T80" fmla="*/ 1 w 11"/>
                  <a:gd name="T81" fmla="*/ 0 h 9"/>
                  <a:gd name="T82" fmla="*/ 1 w 11"/>
                  <a:gd name="T83" fmla="*/ 1 h 9"/>
                  <a:gd name="T84" fmla="*/ 1 w 11"/>
                  <a:gd name="T85" fmla="*/ 1 h 9"/>
                  <a:gd name="T86" fmla="*/ 1 w 11"/>
                  <a:gd name="T87" fmla="*/ 1 h 9"/>
                  <a:gd name="T88" fmla="*/ 1 w 11"/>
                  <a:gd name="T89" fmla="*/ 1 h 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1" h="9">
                    <a:moveTo>
                      <a:pt x="11" y="4"/>
                    </a:moveTo>
                    <a:lnTo>
                      <a:pt x="11" y="4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11" y="4"/>
                    </a:lnTo>
                    <a:close/>
                    <a:moveTo>
                      <a:pt x="9" y="4"/>
                    </a:moveTo>
                    <a:lnTo>
                      <a:pt x="9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9B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4" name="Freeform 2862"/>
              <p:cNvSpPr>
                <a:spLocks noEditPoints="1"/>
              </p:cNvSpPr>
              <p:nvPr/>
            </p:nvSpPr>
            <p:spPr bwMode="auto">
              <a:xfrm>
                <a:off x="1446" y="2307"/>
                <a:ext cx="4" cy="5"/>
              </a:xfrm>
              <a:custGeom>
                <a:avLst/>
                <a:gdLst>
                  <a:gd name="T0" fmla="*/ 1 w 8"/>
                  <a:gd name="T1" fmla="*/ 1 h 9"/>
                  <a:gd name="T2" fmla="*/ 1 w 8"/>
                  <a:gd name="T3" fmla="*/ 1 h 9"/>
                  <a:gd name="T4" fmla="*/ 1 w 8"/>
                  <a:gd name="T5" fmla="*/ 1 h 9"/>
                  <a:gd name="T6" fmla="*/ 1 w 8"/>
                  <a:gd name="T7" fmla="*/ 0 h 9"/>
                  <a:gd name="T8" fmla="*/ 1 w 8"/>
                  <a:gd name="T9" fmla="*/ 0 h 9"/>
                  <a:gd name="T10" fmla="*/ 1 w 8"/>
                  <a:gd name="T11" fmla="*/ 1 h 9"/>
                  <a:gd name="T12" fmla="*/ 0 w 8"/>
                  <a:gd name="T13" fmla="*/ 1 h 9"/>
                  <a:gd name="T14" fmla="*/ 0 w 8"/>
                  <a:gd name="T15" fmla="*/ 1 h 9"/>
                  <a:gd name="T16" fmla="*/ 0 w 8"/>
                  <a:gd name="T17" fmla="*/ 1 h 9"/>
                  <a:gd name="T18" fmla="*/ 0 w 8"/>
                  <a:gd name="T19" fmla="*/ 1 h 9"/>
                  <a:gd name="T20" fmla="*/ 1 w 8"/>
                  <a:gd name="T21" fmla="*/ 1 h 9"/>
                  <a:gd name="T22" fmla="*/ 1 w 8"/>
                  <a:gd name="T23" fmla="*/ 1 h 9"/>
                  <a:gd name="T24" fmla="*/ 1 w 8"/>
                  <a:gd name="T25" fmla="*/ 1 h 9"/>
                  <a:gd name="T26" fmla="*/ 1 w 8"/>
                  <a:gd name="T27" fmla="*/ 1 h 9"/>
                  <a:gd name="T28" fmla="*/ 1 w 8"/>
                  <a:gd name="T29" fmla="*/ 1 h 9"/>
                  <a:gd name="T30" fmla="*/ 1 w 8"/>
                  <a:gd name="T31" fmla="*/ 1 h 9"/>
                  <a:gd name="T32" fmla="*/ 1 w 8"/>
                  <a:gd name="T33" fmla="*/ 1 h 9"/>
                  <a:gd name="T34" fmla="*/ 1 w 8"/>
                  <a:gd name="T35" fmla="*/ 1 h 9"/>
                  <a:gd name="T36" fmla="*/ 1 w 8"/>
                  <a:gd name="T37" fmla="*/ 1 h 9"/>
                  <a:gd name="T38" fmla="*/ 1 w 8"/>
                  <a:gd name="T39" fmla="*/ 1 h 9"/>
                  <a:gd name="T40" fmla="*/ 1 w 8"/>
                  <a:gd name="T41" fmla="*/ 1 h 9"/>
                  <a:gd name="T42" fmla="*/ 1 w 8"/>
                  <a:gd name="T43" fmla="*/ 1 h 9"/>
                  <a:gd name="T44" fmla="*/ 1 w 8"/>
                  <a:gd name="T45" fmla="*/ 1 h 9"/>
                  <a:gd name="T46" fmla="*/ 1 w 8"/>
                  <a:gd name="T47" fmla="*/ 1 h 9"/>
                  <a:gd name="T48" fmla="*/ 1 w 8"/>
                  <a:gd name="T49" fmla="*/ 1 h 9"/>
                  <a:gd name="T50" fmla="*/ 1 w 8"/>
                  <a:gd name="T51" fmla="*/ 1 h 9"/>
                  <a:gd name="T52" fmla="*/ 1 w 8"/>
                  <a:gd name="T53" fmla="*/ 1 h 9"/>
                  <a:gd name="T54" fmla="*/ 1 w 8"/>
                  <a:gd name="T55" fmla="*/ 1 h 9"/>
                  <a:gd name="T56" fmla="*/ 1 w 8"/>
                  <a:gd name="T57" fmla="*/ 1 h 9"/>
                  <a:gd name="T58" fmla="*/ 1 w 8"/>
                  <a:gd name="T59" fmla="*/ 1 h 9"/>
                  <a:gd name="T60" fmla="*/ 1 w 8"/>
                  <a:gd name="T61" fmla="*/ 1 h 9"/>
                  <a:gd name="T62" fmla="*/ 1 w 8"/>
                  <a:gd name="T63" fmla="*/ 1 h 9"/>
                  <a:gd name="T64" fmla="*/ 1 w 8"/>
                  <a:gd name="T65" fmla="*/ 1 h 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5" name="Freeform 2863"/>
              <p:cNvSpPr>
                <a:spLocks noEditPoints="1"/>
              </p:cNvSpPr>
              <p:nvPr/>
            </p:nvSpPr>
            <p:spPr bwMode="auto">
              <a:xfrm>
                <a:off x="1446" y="2307"/>
                <a:ext cx="4" cy="4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1 h 8"/>
                  <a:gd name="T4" fmla="*/ 1 w 8"/>
                  <a:gd name="T5" fmla="*/ 1 h 8"/>
                  <a:gd name="T6" fmla="*/ 1 w 8"/>
                  <a:gd name="T7" fmla="*/ 1 h 8"/>
                  <a:gd name="T8" fmla="*/ 1 w 8"/>
                  <a:gd name="T9" fmla="*/ 1 h 8"/>
                  <a:gd name="T10" fmla="*/ 1 w 8"/>
                  <a:gd name="T11" fmla="*/ 1 h 8"/>
                  <a:gd name="T12" fmla="*/ 1 w 8"/>
                  <a:gd name="T13" fmla="*/ 1 h 8"/>
                  <a:gd name="T14" fmla="*/ 0 w 8"/>
                  <a:gd name="T15" fmla="*/ 1 h 8"/>
                  <a:gd name="T16" fmla="*/ 0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1 h 8"/>
                  <a:gd name="T64" fmla="*/ 1 w 8"/>
                  <a:gd name="T65" fmla="*/ 1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4"/>
                    </a:lnTo>
                    <a:close/>
                    <a:moveTo>
                      <a:pt x="7" y="4"/>
                    </a:move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6" name="Freeform 2864"/>
              <p:cNvSpPr>
                <a:spLocks noEditPoints="1"/>
              </p:cNvSpPr>
              <p:nvPr/>
            </p:nvSpPr>
            <p:spPr bwMode="auto">
              <a:xfrm>
                <a:off x="1447" y="2308"/>
                <a:ext cx="3" cy="3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0 h 7"/>
                  <a:gd name="T4" fmla="*/ 1 w 6"/>
                  <a:gd name="T5" fmla="*/ 0 h 7"/>
                  <a:gd name="T6" fmla="*/ 1 w 6"/>
                  <a:gd name="T7" fmla="*/ 0 h 7"/>
                  <a:gd name="T8" fmla="*/ 1 w 6"/>
                  <a:gd name="T9" fmla="*/ 0 h 7"/>
                  <a:gd name="T10" fmla="*/ 0 w 6"/>
                  <a:gd name="T11" fmla="*/ 0 h 7"/>
                  <a:gd name="T12" fmla="*/ 0 w 6"/>
                  <a:gd name="T13" fmla="*/ 0 h 7"/>
                  <a:gd name="T14" fmla="*/ 0 w 6"/>
                  <a:gd name="T15" fmla="*/ 0 h 7"/>
                  <a:gd name="T16" fmla="*/ 0 w 6"/>
                  <a:gd name="T17" fmla="*/ 0 h 7"/>
                  <a:gd name="T18" fmla="*/ 0 w 6"/>
                  <a:gd name="T19" fmla="*/ 0 h 7"/>
                  <a:gd name="T20" fmla="*/ 0 w 6"/>
                  <a:gd name="T21" fmla="*/ 0 h 7"/>
                  <a:gd name="T22" fmla="*/ 1 w 6"/>
                  <a:gd name="T23" fmla="*/ 0 h 7"/>
                  <a:gd name="T24" fmla="*/ 1 w 6"/>
                  <a:gd name="T25" fmla="*/ 0 h 7"/>
                  <a:gd name="T26" fmla="*/ 1 w 6"/>
                  <a:gd name="T27" fmla="*/ 0 h 7"/>
                  <a:gd name="T28" fmla="*/ 1 w 6"/>
                  <a:gd name="T29" fmla="*/ 0 h 7"/>
                  <a:gd name="T30" fmla="*/ 1 w 6"/>
                  <a:gd name="T31" fmla="*/ 0 h 7"/>
                  <a:gd name="T32" fmla="*/ 1 w 6"/>
                  <a:gd name="T33" fmla="*/ 0 h 7"/>
                  <a:gd name="T34" fmla="*/ 1 w 6"/>
                  <a:gd name="T35" fmla="*/ 0 h 7"/>
                  <a:gd name="T36" fmla="*/ 1 w 6"/>
                  <a:gd name="T37" fmla="*/ 0 h 7"/>
                  <a:gd name="T38" fmla="*/ 1 w 6"/>
                  <a:gd name="T39" fmla="*/ 0 h 7"/>
                  <a:gd name="T40" fmla="*/ 1 w 6"/>
                  <a:gd name="T41" fmla="*/ 0 h 7"/>
                  <a:gd name="T42" fmla="*/ 1 w 6"/>
                  <a:gd name="T43" fmla="*/ 0 h 7"/>
                  <a:gd name="T44" fmla="*/ 1 w 6"/>
                  <a:gd name="T45" fmla="*/ 0 h 7"/>
                  <a:gd name="T46" fmla="*/ 1 w 6"/>
                  <a:gd name="T47" fmla="*/ 0 h 7"/>
                  <a:gd name="T48" fmla="*/ 0 w 6"/>
                  <a:gd name="T49" fmla="*/ 0 h 7"/>
                  <a:gd name="T50" fmla="*/ 1 w 6"/>
                  <a:gd name="T51" fmla="*/ 0 h 7"/>
                  <a:gd name="T52" fmla="*/ 1 w 6"/>
                  <a:gd name="T53" fmla="*/ 0 h 7"/>
                  <a:gd name="T54" fmla="*/ 1 w 6"/>
                  <a:gd name="T55" fmla="*/ 0 h 7"/>
                  <a:gd name="T56" fmla="*/ 1 w 6"/>
                  <a:gd name="T57" fmla="*/ 0 h 7"/>
                  <a:gd name="T58" fmla="*/ 1 w 6"/>
                  <a:gd name="T59" fmla="*/ 0 h 7"/>
                  <a:gd name="T60" fmla="*/ 1 w 6"/>
                  <a:gd name="T61" fmla="*/ 0 h 7"/>
                  <a:gd name="T62" fmla="*/ 1 w 6"/>
                  <a:gd name="T63" fmla="*/ 0 h 7"/>
                  <a:gd name="T64" fmla="*/ 1 w 6"/>
                  <a:gd name="T65" fmla="*/ 0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lnTo>
                      <a:pt x="6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7" name="Freeform 2865"/>
              <p:cNvSpPr>
                <a:spLocks noEditPoints="1"/>
              </p:cNvSpPr>
              <p:nvPr/>
            </p:nvSpPr>
            <p:spPr bwMode="auto">
              <a:xfrm>
                <a:off x="1447" y="2308"/>
                <a:ext cx="2" cy="3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0 h 7"/>
                  <a:gd name="T4" fmla="*/ 0 w 5"/>
                  <a:gd name="T5" fmla="*/ 0 h 7"/>
                  <a:gd name="T6" fmla="*/ 0 w 5"/>
                  <a:gd name="T7" fmla="*/ 0 h 7"/>
                  <a:gd name="T8" fmla="*/ 0 w 5"/>
                  <a:gd name="T9" fmla="*/ 0 h 7"/>
                  <a:gd name="T10" fmla="*/ 0 w 5"/>
                  <a:gd name="T11" fmla="*/ 0 h 7"/>
                  <a:gd name="T12" fmla="*/ 0 w 5"/>
                  <a:gd name="T13" fmla="*/ 0 h 7"/>
                  <a:gd name="T14" fmla="*/ 0 w 5"/>
                  <a:gd name="T15" fmla="*/ 0 h 7"/>
                  <a:gd name="T16" fmla="*/ 0 w 5"/>
                  <a:gd name="T17" fmla="*/ 0 h 7"/>
                  <a:gd name="T18" fmla="*/ 0 w 5"/>
                  <a:gd name="T19" fmla="*/ 0 h 7"/>
                  <a:gd name="T20" fmla="*/ 0 w 5"/>
                  <a:gd name="T21" fmla="*/ 0 h 7"/>
                  <a:gd name="T22" fmla="*/ 0 w 5"/>
                  <a:gd name="T23" fmla="*/ 0 h 7"/>
                  <a:gd name="T24" fmla="*/ 0 w 5"/>
                  <a:gd name="T25" fmla="*/ 0 h 7"/>
                  <a:gd name="T26" fmla="*/ 0 w 5"/>
                  <a:gd name="T27" fmla="*/ 0 h 7"/>
                  <a:gd name="T28" fmla="*/ 0 w 5"/>
                  <a:gd name="T29" fmla="*/ 0 h 7"/>
                  <a:gd name="T30" fmla="*/ 0 w 5"/>
                  <a:gd name="T31" fmla="*/ 0 h 7"/>
                  <a:gd name="T32" fmla="*/ 0 w 5"/>
                  <a:gd name="T33" fmla="*/ 0 h 7"/>
                  <a:gd name="T34" fmla="*/ 0 w 5"/>
                  <a:gd name="T35" fmla="*/ 0 h 7"/>
                  <a:gd name="T36" fmla="*/ 0 w 5"/>
                  <a:gd name="T37" fmla="*/ 0 h 7"/>
                  <a:gd name="T38" fmla="*/ 0 w 5"/>
                  <a:gd name="T39" fmla="*/ 0 h 7"/>
                  <a:gd name="T40" fmla="*/ 0 w 5"/>
                  <a:gd name="T41" fmla="*/ 0 h 7"/>
                  <a:gd name="T42" fmla="*/ 0 w 5"/>
                  <a:gd name="T43" fmla="*/ 0 h 7"/>
                  <a:gd name="T44" fmla="*/ 0 w 5"/>
                  <a:gd name="T45" fmla="*/ 0 h 7"/>
                  <a:gd name="T46" fmla="*/ 0 w 5"/>
                  <a:gd name="T47" fmla="*/ 0 h 7"/>
                  <a:gd name="T48" fmla="*/ 0 w 5"/>
                  <a:gd name="T49" fmla="*/ 0 h 7"/>
                  <a:gd name="T50" fmla="*/ 0 w 5"/>
                  <a:gd name="T51" fmla="*/ 0 h 7"/>
                  <a:gd name="T52" fmla="*/ 0 w 5"/>
                  <a:gd name="T53" fmla="*/ 0 h 7"/>
                  <a:gd name="T54" fmla="*/ 0 w 5"/>
                  <a:gd name="T55" fmla="*/ 0 h 7"/>
                  <a:gd name="T56" fmla="*/ 0 w 5"/>
                  <a:gd name="T57" fmla="*/ 0 h 7"/>
                  <a:gd name="T58" fmla="*/ 0 w 5"/>
                  <a:gd name="T59" fmla="*/ 0 h 7"/>
                  <a:gd name="T60" fmla="*/ 0 w 5"/>
                  <a:gd name="T61" fmla="*/ 0 h 7"/>
                  <a:gd name="T62" fmla="*/ 0 w 5"/>
                  <a:gd name="T63" fmla="*/ 0 h 7"/>
                  <a:gd name="T64" fmla="*/ 0 w 5"/>
                  <a:gd name="T65" fmla="*/ 0 h 7"/>
                  <a:gd name="T66" fmla="*/ 0 w 5"/>
                  <a:gd name="T67" fmla="*/ 0 h 7"/>
                  <a:gd name="T68" fmla="*/ 0 w 5"/>
                  <a:gd name="T69" fmla="*/ 0 h 7"/>
                  <a:gd name="T70" fmla="*/ 0 w 5"/>
                  <a:gd name="T71" fmla="*/ 0 h 7"/>
                  <a:gd name="T72" fmla="*/ 0 w 5"/>
                  <a:gd name="T73" fmla="*/ 0 h 7"/>
                  <a:gd name="T74" fmla="*/ 0 w 5"/>
                  <a:gd name="T75" fmla="*/ 0 h 7"/>
                  <a:gd name="T76" fmla="*/ 0 w 5"/>
                  <a:gd name="T77" fmla="*/ 0 h 7"/>
                  <a:gd name="T78" fmla="*/ 0 w 5"/>
                  <a:gd name="T79" fmla="*/ 0 h 7"/>
                  <a:gd name="T80" fmla="*/ 0 w 5"/>
                  <a:gd name="T81" fmla="*/ 0 h 7"/>
                  <a:gd name="T82" fmla="*/ 0 w 5"/>
                  <a:gd name="T83" fmla="*/ 0 h 7"/>
                  <a:gd name="T84" fmla="*/ 0 w 5"/>
                  <a:gd name="T85" fmla="*/ 0 h 7"/>
                  <a:gd name="T86" fmla="*/ 0 w 5"/>
                  <a:gd name="T87" fmla="*/ 0 h 7"/>
                  <a:gd name="T88" fmla="*/ 0 w 5"/>
                  <a:gd name="T89" fmla="*/ 0 h 7"/>
                  <a:gd name="T90" fmla="*/ 0 w 5"/>
                  <a:gd name="T91" fmla="*/ 0 h 7"/>
                  <a:gd name="T92" fmla="*/ 0 w 5"/>
                  <a:gd name="T93" fmla="*/ 0 h 7"/>
                  <a:gd name="T94" fmla="*/ 0 w 5"/>
                  <a:gd name="T95" fmla="*/ 0 h 7"/>
                  <a:gd name="T96" fmla="*/ 0 w 5"/>
                  <a:gd name="T97" fmla="*/ 0 h 7"/>
                  <a:gd name="T98" fmla="*/ 0 w 5"/>
                  <a:gd name="T99" fmla="*/ 0 h 7"/>
                  <a:gd name="T100" fmla="*/ 0 w 5"/>
                  <a:gd name="T101" fmla="*/ 0 h 7"/>
                  <a:gd name="T102" fmla="*/ 0 w 5"/>
                  <a:gd name="T103" fmla="*/ 0 h 7"/>
                  <a:gd name="T104" fmla="*/ 0 w 5"/>
                  <a:gd name="T105" fmla="*/ 0 h 7"/>
                  <a:gd name="T106" fmla="*/ 0 w 5"/>
                  <a:gd name="T107" fmla="*/ 0 h 7"/>
                  <a:gd name="T108" fmla="*/ 0 w 5"/>
                  <a:gd name="T109" fmla="*/ 0 h 7"/>
                  <a:gd name="T110" fmla="*/ 0 w 5"/>
                  <a:gd name="T111" fmla="*/ 0 h 7"/>
                  <a:gd name="T112" fmla="*/ 0 w 5"/>
                  <a:gd name="T113" fmla="*/ 0 h 7"/>
                  <a:gd name="T114" fmla="*/ 0 w 5"/>
                  <a:gd name="T115" fmla="*/ 0 h 7"/>
                  <a:gd name="T116" fmla="*/ 0 w 5"/>
                  <a:gd name="T117" fmla="*/ 0 h 7"/>
                  <a:gd name="T118" fmla="*/ 0 w 5"/>
                  <a:gd name="T119" fmla="*/ 0 h 7"/>
                  <a:gd name="T120" fmla="*/ 0 w 5"/>
                  <a:gd name="T121" fmla="*/ 0 h 7"/>
                  <a:gd name="T122" fmla="*/ 0 w 5"/>
                  <a:gd name="T123" fmla="*/ 0 h 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lnTo>
                      <a:pt x="5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  <a:moveTo>
                      <a:pt x="3" y="3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8" name="Freeform 2866"/>
              <p:cNvSpPr>
                <a:spLocks/>
              </p:cNvSpPr>
              <p:nvPr/>
            </p:nvSpPr>
            <p:spPr bwMode="auto">
              <a:xfrm>
                <a:off x="1447" y="2308"/>
                <a:ext cx="2" cy="2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0 w 5"/>
                  <a:gd name="T11" fmla="*/ 0 h 3"/>
                  <a:gd name="T12" fmla="*/ 0 w 5"/>
                  <a:gd name="T13" fmla="*/ 0 h 3"/>
                  <a:gd name="T14" fmla="*/ 0 w 5"/>
                  <a:gd name="T15" fmla="*/ 0 h 3"/>
                  <a:gd name="T16" fmla="*/ 0 w 5"/>
                  <a:gd name="T17" fmla="*/ 0 h 3"/>
                  <a:gd name="T18" fmla="*/ 0 w 5"/>
                  <a:gd name="T19" fmla="*/ 0 h 3"/>
                  <a:gd name="T20" fmla="*/ 0 w 5"/>
                  <a:gd name="T21" fmla="*/ 0 h 3"/>
                  <a:gd name="T22" fmla="*/ 0 w 5"/>
                  <a:gd name="T23" fmla="*/ 0 h 3"/>
                  <a:gd name="T24" fmla="*/ 0 w 5"/>
                  <a:gd name="T25" fmla="*/ 0 h 3"/>
                  <a:gd name="T26" fmla="*/ 0 w 5"/>
                  <a:gd name="T27" fmla="*/ 0 h 3"/>
                  <a:gd name="T28" fmla="*/ 0 w 5"/>
                  <a:gd name="T29" fmla="*/ 0 h 3"/>
                  <a:gd name="T30" fmla="*/ 0 w 5"/>
                  <a:gd name="T31" fmla="*/ 1 h 3"/>
                  <a:gd name="T32" fmla="*/ 0 w 5"/>
                  <a:gd name="T33" fmla="*/ 1 h 3"/>
                  <a:gd name="T34" fmla="*/ 0 w 5"/>
                  <a:gd name="T35" fmla="*/ 1 h 3"/>
                  <a:gd name="T36" fmla="*/ 0 w 5"/>
                  <a:gd name="T37" fmla="*/ 1 h 3"/>
                  <a:gd name="T38" fmla="*/ 0 w 5"/>
                  <a:gd name="T39" fmla="*/ 1 h 3"/>
                  <a:gd name="T40" fmla="*/ 0 w 5"/>
                  <a:gd name="T41" fmla="*/ 1 h 3"/>
                  <a:gd name="T42" fmla="*/ 0 w 5"/>
                  <a:gd name="T43" fmla="*/ 1 h 3"/>
                  <a:gd name="T44" fmla="*/ 0 w 5"/>
                  <a:gd name="T45" fmla="*/ 1 h 3"/>
                  <a:gd name="T46" fmla="*/ 0 w 5"/>
                  <a:gd name="T47" fmla="*/ 1 h 3"/>
                  <a:gd name="T48" fmla="*/ 0 w 5"/>
                  <a:gd name="T49" fmla="*/ 1 h 3"/>
                  <a:gd name="T50" fmla="*/ 0 w 5"/>
                  <a:gd name="T51" fmla="*/ 1 h 3"/>
                  <a:gd name="T52" fmla="*/ 0 w 5"/>
                  <a:gd name="T53" fmla="*/ 1 h 3"/>
                  <a:gd name="T54" fmla="*/ 0 w 5"/>
                  <a:gd name="T55" fmla="*/ 1 h 3"/>
                  <a:gd name="T56" fmla="*/ 0 w 5"/>
                  <a:gd name="T57" fmla="*/ 1 h 3"/>
                  <a:gd name="T58" fmla="*/ 0 w 5"/>
                  <a:gd name="T59" fmla="*/ 1 h 3"/>
                  <a:gd name="T60" fmla="*/ 0 w 5"/>
                  <a:gd name="T61" fmla="*/ 1 h 3"/>
                  <a:gd name="T62" fmla="*/ 0 w 5"/>
                  <a:gd name="T63" fmla="*/ 1 h 3"/>
                  <a:gd name="T64" fmla="*/ 0 w 5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79" name="Freeform 2867"/>
              <p:cNvSpPr>
                <a:spLocks/>
              </p:cNvSpPr>
              <p:nvPr/>
            </p:nvSpPr>
            <p:spPr bwMode="auto">
              <a:xfrm>
                <a:off x="1448" y="2308"/>
                <a:ext cx="1" cy="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1 w 2"/>
                  <a:gd name="T9" fmla="*/ 0 h 3"/>
                  <a:gd name="T10" fmla="*/ 1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0 h 3"/>
                  <a:gd name="T20" fmla="*/ 0 w 2"/>
                  <a:gd name="T21" fmla="*/ 0 h 3"/>
                  <a:gd name="T22" fmla="*/ 0 w 2"/>
                  <a:gd name="T23" fmla="*/ 0 h 3"/>
                  <a:gd name="T24" fmla="*/ 0 w 2"/>
                  <a:gd name="T25" fmla="*/ 0 h 3"/>
                  <a:gd name="T26" fmla="*/ 0 w 2"/>
                  <a:gd name="T27" fmla="*/ 0 h 3"/>
                  <a:gd name="T28" fmla="*/ 0 w 2"/>
                  <a:gd name="T29" fmla="*/ 1 h 3"/>
                  <a:gd name="T30" fmla="*/ 0 w 2"/>
                  <a:gd name="T31" fmla="*/ 1 h 3"/>
                  <a:gd name="T32" fmla="*/ 0 w 2"/>
                  <a:gd name="T33" fmla="*/ 1 h 3"/>
                  <a:gd name="T34" fmla="*/ 0 w 2"/>
                  <a:gd name="T35" fmla="*/ 1 h 3"/>
                  <a:gd name="T36" fmla="*/ 0 w 2"/>
                  <a:gd name="T37" fmla="*/ 1 h 3"/>
                  <a:gd name="T38" fmla="*/ 0 w 2"/>
                  <a:gd name="T39" fmla="*/ 1 h 3"/>
                  <a:gd name="T40" fmla="*/ 0 w 2"/>
                  <a:gd name="T41" fmla="*/ 1 h 3"/>
                  <a:gd name="T42" fmla="*/ 0 w 2"/>
                  <a:gd name="T43" fmla="*/ 1 h 3"/>
                  <a:gd name="T44" fmla="*/ 0 w 2"/>
                  <a:gd name="T45" fmla="*/ 1 h 3"/>
                  <a:gd name="T46" fmla="*/ 0 w 2"/>
                  <a:gd name="T47" fmla="*/ 1 h 3"/>
                  <a:gd name="T48" fmla="*/ 1 w 2"/>
                  <a:gd name="T49" fmla="*/ 1 h 3"/>
                  <a:gd name="T50" fmla="*/ 1 w 2"/>
                  <a:gd name="T51" fmla="*/ 1 h 3"/>
                  <a:gd name="T52" fmla="*/ 1 w 2"/>
                  <a:gd name="T53" fmla="*/ 1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1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0" name="Freeform 2868"/>
              <p:cNvSpPr>
                <a:spLocks/>
              </p:cNvSpPr>
              <p:nvPr/>
            </p:nvSpPr>
            <p:spPr bwMode="auto">
              <a:xfrm>
                <a:off x="1448" y="2309"/>
                <a:ext cx="1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1" name="Freeform 2869"/>
              <p:cNvSpPr>
                <a:spLocks/>
              </p:cNvSpPr>
              <p:nvPr/>
            </p:nvSpPr>
            <p:spPr bwMode="auto">
              <a:xfrm>
                <a:off x="1436" y="2298"/>
                <a:ext cx="24" cy="23"/>
              </a:xfrm>
              <a:custGeom>
                <a:avLst/>
                <a:gdLst>
                  <a:gd name="T0" fmla="*/ 1 w 47"/>
                  <a:gd name="T1" fmla="*/ 0 h 47"/>
                  <a:gd name="T2" fmla="*/ 1 w 47"/>
                  <a:gd name="T3" fmla="*/ 0 h 47"/>
                  <a:gd name="T4" fmla="*/ 1 w 47"/>
                  <a:gd name="T5" fmla="*/ 0 h 47"/>
                  <a:gd name="T6" fmla="*/ 1 w 47"/>
                  <a:gd name="T7" fmla="*/ 0 h 47"/>
                  <a:gd name="T8" fmla="*/ 1 w 47"/>
                  <a:gd name="T9" fmla="*/ 0 h 47"/>
                  <a:gd name="T10" fmla="*/ 1 w 47"/>
                  <a:gd name="T11" fmla="*/ 0 h 47"/>
                  <a:gd name="T12" fmla="*/ 1 w 47"/>
                  <a:gd name="T13" fmla="*/ 0 h 47"/>
                  <a:gd name="T14" fmla="*/ 1 w 47"/>
                  <a:gd name="T15" fmla="*/ 0 h 47"/>
                  <a:gd name="T16" fmla="*/ 1 w 47"/>
                  <a:gd name="T17" fmla="*/ 0 h 47"/>
                  <a:gd name="T18" fmla="*/ 1 w 47"/>
                  <a:gd name="T19" fmla="*/ 0 h 47"/>
                  <a:gd name="T20" fmla="*/ 1 w 47"/>
                  <a:gd name="T21" fmla="*/ 0 h 47"/>
                  <a:gd name="T22" fmla="*/ 1 w 47"/>
                  <a:gd name="T23" fmla="*/ 0 h 47"/>
                  <a:gd name="T24" fmla="*/ 1 w 47"/>
                  <a:gd name="T25" fmla="*/ 0 h 47"/>
                  <a:gd name="T26" fmla="*/ 1 w 47"/>
                  <a:gd name="T27" fmla="*/ 0 h 47"/>
                  <a:gd name="T28" fmla="*/ 1 w 47"/>
                  <a:gd name="T29" fmla="*/ 0 h 47"/>
                  <a:gd name="T30" fmla="*/ 1 w 47"/>
                  <a:gd name="T31" fmla="*/ 0 h 47"/>
                  <a:gd name="T32" fmla="*/ 1 w 47"/>
                  <a:gd name="T33" fmla="*/ 0 h 47"/>
                  <a:gd name="T34" fmla="*/ 1 w 47"/>
                  <a:gd name="T35" fmla="*/ 0 h 47"/>
                  <a:gd name="T36" fmla="*/ 1 w 47"/>
                  <a:gd name="T37" fmla="*/ 0 h 47"/>
                  <a:gd name="T38" fmla="*/ 1 w 47"/>
                  <a:gd name="T39" fmla="*/ 0 h 47"/>
                  <a:gd name="T40" fmla="*/ 1 w 47"/>
                  <a:gd name="T41" fmla="*/ 0 h 47"/>
                  <a:gd name="T42" fmla="*/ 1 w 47"/>
                  <a:gd name="T43" fmla="*/ 0 h 47"/>
                  <a:gd name="T44" fmla="*/ 1 w 47"/>
                  <a:gd name="T45" fmla="*/ 0 h 47"/>
                  <a:gd name="T46" fmla="*/ 1 w 47"/>
                  <a:gd name="T47" fmla="*/ 0 h 47"/>
                  <a:gd name="T48" fmla="*/ 1 w 47"/>
                  <a:gd name="T49" fmla="*/ 0 h 47"/>
                  <a:gd name="T50" fmla="*/ 1 w 47"/>
                  <a:gd name="T51" fmla="*/ 0 h 47"/>
                  <a:gd name="T52" fmla="*/ 1 w 47"/>
                  <a:gd name="T53" fmla="*/ 0 h 47"/>
                  <a:gd name="T54" fmla="*/ 1 w 47"/>
                  <a:gd name="T55" fmla="*/ 0 h 47"/>
                  <a:gd name="T56" fmla="*/ 1 w 47"/>
                  <a:gd name="T57" fmla="*/ 0 h 47"/>
                  <a:gd name="T58" fmla="*/ 1 w 47"/>
                  <a:gd name="T59" fmla="*/ 0 h 47"/>
                  <a:gd name="T60" fmla="*/ 1 w 47"/>
                  <a:gd name="T61" fmla="*/ 0 h 47"/>
                  <a:gd name="T62" fmla="*/ 0 w 47"/>
                  <a:gd name="T63" fmla="*/ 0 h 47"/>
                  <a:gd name="T64" fmla="*/ 1 w 47"/>
                  <a:gd name="T65" fmla="*/ 0 h 47"/>
                  <a:gd name="T66" fmla="*/ 1 w 47"/>
                  <a:gd name="T67" fmla="*/ 0 h 47"/>
                  <a:gd name="T68" fmla="*/ 1 w 47"/>
                  <a:gd name="T69" fmla="*/ 0 h 47"/>
                  <a:gd name="T70" fmla="*/ 1 w 47"/>
                  <a:gd name="T71" fmla="*/ 0 h 47"/>
                  <a:gd name="T72" fmla="*/ 1 w 47"/>
                  <a:gd name="T73" fmla="*/ 0 h 47"/>
                  <a:gd name="T74" fmla="*/ 1 w 47"/>
                  <a:gd name="T75" fmla="*/ 0 h 47"/>
                  <a:gd name="T76" fmla="*/ 1 w 47"/>
                  <a:gd name="T77" fmla="*/ 0 h 47"/>
                  <a:gd name="T78" fmla="*/ 1 w 47"/>
                  <a:gd name="T79" fmla="*/ 0 h 47"/>
                  <a:gd name="T80" fmla="*/ 1 w 47"/>
                  <a:gd name="T81" fmla="*/ 0 h 47"/>
                  <a:gd name="T82" fmla="*/ 1 w 47"/>
                  <a:gd name="T83" fmla="*/ 0 h 47"/>
                  <a:gd name="T84" fmla="*/ 1 w 47"/>
                  <a:gd name="T85" fmla="*/ 0 h 4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2" name="Freeform 2870"/>
              <p:cNvSpPr>
                <a:spLocks noEditPoints="1"/>
              </p:cNvSpPr>
              <p:nvPr/>
            </p:nvSpPr>
            <p:spPr bwMode="auto">
              <a:xfrm>
                <a:off x="1713" y="2295"/>
                <a:ext cx="23" cy="23"/>
              </a:xfrm>
              <a:custGeom>
                <a:avLst/>
                <a:gdLst>
                  <a:gd name="T0" fmla="*/ 1 w 45"/>
                  <a:gd name="T1" fmla="*/ 0 h 47"/>
                  <a:gd name="T2" fmla="*/ 1 w 45"/>
                  <a:gd name="T3" fmla="*/ 0 h 47"/>
                  <a:gd name="T4" fmla="*/ 1 w 45"/>
                  <a:gd name="T5" fmla="*/ 0 h 47"/>
                  <a:gd name="T6" fmla="*/ 1 w 45"/>
                  <a:gd name="T7" fmla="*/ 0 h 47"/>
                  <a:gd name="T8" fmla="*/ 1 w 45"/>
                  <a:gd name="T9" fmla="*/ 0 h 47"/>
                  <a:gd name="T10" fmla="*/ 1 w 45"/>
                  <a:gd name="T11" fmla="*/ 0 h 47"/>
                  <a:gd name="T12" fmla="*/ 1 w 45"/>
                  <a:gd name="T13" fmla="*/ 0 h 47"/>
                  <a:gd name="T14" fmla="*/ 1 w 45"/>
                  <a:gd name="T15" fmla="*/ 0 h 47"/>
                  <a:gd name="T16" fmla="*/ 1 w 45"/>
                  <a:gd name="T17" fmla="*/ 0 h 47"/>
                  <a:gd name="T18" fmla="*/ 1 w 45"/>
                  <a:gd name="T19" fmla="*/ 0 h 47"/>
                  <a:gd name="T20" fmla="*/ 1 w 45"/>
                  <a:gd name="T21" fmla="*/ 0 h 47"/>
                  <a:gd name="T22" fmla="*/ 1 w 45"/>
                  <a:gd name="T23" fmla="*/ 0 h 47"/>
                  <a:gd name="T24" fmla="*/ 1 w 45"/>
                  <a:gd name="T25" fmla="*/ 0 h 47"/>
                  <a:gd name="T26" fmla="*/ 1 w 45"/>
                  <a:gd name="T27" fmla="*/ 0 h 47"/>
                  <a:gd name="T28" fmla="*/ 1 w 45"/>
                  <a:gd name="T29" fmla="*/ 0 h 47"/>
                  <a:gd name="T30" fmla="*/ 1 w 45"/>
                  <a:gd name="T31" fmla="*/ 0 h 47"/>
                  <a:gd name="T32" fmla="*/ 1 w 45"/>
                  <a:gd name="T33" fmla="*/ 0 h 47"/>
                  <a:gd name="T34" fmla="*/ 0 w 45"/>
                  <a:gd name="T35" fmla="*/ 0 h 47"/>
                  <a:gd name="T36" fmla="*/ 0 w 45"/>
                  <a:gd name="T37" fmla="*/ 0 h 47"/>
                  <a:gd name="T38" fmla="*/ 0 w 45"/>
                  <a:gd name="T39" fmla="*/ 0 h 47"/>
                  <a:gd name="T40" fmla="*/ 1 w 45"/>
                  <a:gd name="T41" fmla="*/ 0 h 47"/>
                  <a:gd name="T42" fmla="*/ 1 w 45"/>
                  <a:gd name="T43" fmla="*/ 0 h 47"/>
                  <a:gd name="T44" fmla="*/ 1 w 45"/>
                  <a:gd name="T45" fmla="*/ 0 h 47"/>
                  <a:gd name="T46" fmla="*/ 1 w 45"/>
                  <a:gd name="T47" fmla="*/ 0 h 47"/>
                  <a:gd name="T48" fmla="*/ 1 w 45"/>
                  <a:gd name="T49" fmla="*/ 0 h 47"/>
                  <a:gd name="T50" fmla="*/ 1 w 45"/>
                  <a:gd name="T51" fmla="*/ 0 h 47"/>
                  <a:gd name="T52" fmla="*/ 1 w 45"/>
                  <a:gd name="T53" fmla="*/ 0 h 47"/>
                  <a:gd name="T54" fmla="*/ 1 w 45"/>
                  <a:gd name="T55" fmla="*/ 0 h 47"/>
                  <a:gd name="T56" fmla="*/ 1 w 45"/>
                  <a:gd name="T57" fmla="*/ 0 h 47"/>
                  <a:gd name="T58" fmla="*/ 1 w 45"/>
                  <a:gd name="T59" fmla="*/ 0 h 47"/>
                  <a:gd name="T60" fmla="*/ 1 w 45"/>
                  <a:gd name="T61" fmla="*/ 0 h 47"/>
                  <a:gd name="T62" fmla="*/ 1 w 45"/>
                  <a:gd name="T63" fmla="*/ 0 h 47"/>
                  <a:gd name="T64" fmla="*/ 1 w 45"/>
                  <a:gd name="T65" fmla="*/ 0 h 47"/>
                  <a:gd name="T66" fmla="*/ 1 w 45"/>
                  <a:gd name="T67" fmla="*/ 0 h 47"/>
                  <a:gd name="T68" fmla="*/ 1 w 45"/>
                  <a:gd name="T69" fmla="*/ 0 h 47"/>
                  <a:gd name="T70" fmla="*/ 1 w 45"/>
                  <a:gd name="T71" fmla="*/ 0 h 47"/>
                  <a:gd name="T72" fmla="*/ 1 w 45"/>
                  <a:gd name="T73" fmla="*/ 0 h 47"/>
                  <a:gd name="T74" fmla="*/ 0 w 45"/>
                  <a:gd name="T75" fmla="*/ 0 h 47"/>
                  <a:gd name="T76" fmla="*/ 0 w 45"/>
                  <a:gd name="T77" fmla="*/ 0 h 47"/>
                  <a:gd name="T78" fmla="*/ 0 w 45"/>
                  <a:gd name="T79" fmla="*/ 0 h 47"/>
                  <a:gd name="T80" fmla="*/ 1 w 45"/>
                  <a:gd name="T81" fmla="*/ 0 h 47"/>
                  <a:gd name="T82" fmla="*/ 1 w 45"/>
                  <a:gd name="T83" fmla="*/ 0 h 47"/>
                  <a:gd name="T84" fmla="*/ 1 w 45"/>
                  <a:gd name="T85" fmla="*/ 0 h 47"/>
                  <a:gd name="T86" fmla="*/ 1 w 45"/>
                  <a:gd name="T87" fmla="*/ 0 h 47"/>
                  <a:gd name="T88" fmla="*/ 1 w 45"/>
                  <a:gd name="T89" fmla="*/ 0 h 47"/>
                  <a:gd name="T90" fmla="*/ 1 w 45"/>
                  <a:gd name="T91" fmla="*/ 0 h 47"/>
                  <a:gd name="T92" fmla="*/ 1 w 45"/>
                  <a:gd name="T93" fmla="*/ 0 h 47"/>
                  <a:gd name="T94" fmla="*/ 1 w 45"/>
                  <a:gd name="T95" fmla="*/ 0 h 47"/>
                  <a:gd name="T96" fmla="*/ 1 w 45"/>
                  <a:gd name="T97" fmla="*/ 0 h 47"/>
                  <a:gd name="T98" fmla="*/ 1 w 45"/>
                  <a:gd name="T99" fmla="*/ 0 h 47"/>
                  <a:gd name="T100" fmla="*/ 1 w 45"/>
                  <a:gd name="T101" fmla="*/ 0 h 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5" h="47">
                    <a:moveTo>
                      <a:pt x="23" y="0"/>
                    </a:move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3" y="15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  <a:moveTo>
                      <a:pt x="45" y="24"/>
                    </a:moveTo>
                    <a:lnTo>
                      <a:pt x="45" y="25"/>
                    </a:lnTo>
                    <a:lnTo>
                      <a:pt x="45" y="27"/>
                    </a:lnTo>
                    <a:lnTo>
                      <a:pt x="43" y="27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0" y="37"/>
                    </a:lnTo>
                    <a:lnTo>
                      <a:pt x="39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1" y="43"/>
                    </a:lnTo>
                    <a:lnTo>
                      <a:pt x="10" y="43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40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3" y="15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5" y="22"/>
                    </a:lnTo>
                    <a:lnTo>
                      <a:pt x="45" y="24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3" name="Freeform 2871"/>
              <p:cNvSpPr>
                <a:spLocks noEditPoints="1"/>
              </p:cNvSpPr>
              <p:nvPr/>
            </p:nvSpPr>
            <p:spPr bwMode="auto">
              <a:xfrm>
                <a:off x="1713" y="2295"/>
                <a:ext cx="23" cy="23"/>
              </a:xfrm>
              <a:custGeom>
                <a:avLst/>
                <a:gdLst>
                  <a:gd name="T0" fmla="*/ 1 w 45"/>
                  <a:gd name="T1" fmla="*/ 0 h 47"/>
                  <a:gd name="T2" fmla="*/ 1 w 45"/>
                  <a:gd name="T3" fmla="*/ 0 h 47"/>
                  <a:gd name="T4" fmla="*/ 1 w 45"/>
                  <a:gd name="T5" fmla="*/ 0 h 47"/>
                  <a:gd name="T6" fmla="*/ 1 w 45"/>
                  <a:gd name="T7" fmla="*/ 0 h 47"/>
                  <a:gd name="T8" fmla="*/ 1 w 45"/>
                  <a:gd name="T9" fmla="*/ 0 h 47"/>
                  <a:gd name="T10" fmla="*/ 1 w 45"/>
                  <a:gd name="T11" fmla="*/ 0 h 47"/>
                  <a:gd name="T12" fmla="*/ 1 w 45"/>
                  <a:gd name="T13" fmla="*/ 0 h 47"/>
                  <a:gd name="T14" fmla="*/ 1 w 45"/>
                  <a:gd name="T15" fmla="*/ 0 h 47"/>
                  <a:gd name="T16" fmla="*/ 1 w 45"/>
                  <a:gd name="T17" fmla="*/ 0 h 47"/>
                  <a:gd name="T18" fmla="*/ 1 w 45"/>
                  <a:gd name="T19" fmla="*/ 0 h 47"/>
                  <a:gd name="T20" fmla="*/ 1 w 45"/>
                  <a:gd name="T21" fmla="*/ 0 h 47"/>
                  <a:gd name="T22" fmla="*/ 1 w 45"/>
                  <a:gd name="T23" fmla="*/ 0 h 47"/>
                  <a:gd name="T24" fmla="*/ 1 w 45"/>
                  <a:gd name="T25" fmla="*/ 0 h 47"/>
                  <a:gd name="T26" fmla="*/ 1 w 45"/>
                  <a:gd name="T27" fmla="*/ 0 h 47"/>
                  <a:gd name="T28" fmla="*/ 1 w 45"/>
                  <a:gd name="T29" fmla="*/ 0 h 47"/>
                  <a:gd name="T30" fmla="*/ 1 w 45"/>
                  <a:gd name="T31" fmla="*/ 0 h 47"/>
                  <a:gd name="T32" fmla="*/ 1 w 45"/>
                  <a:gd name="T33" fmla="*/ 0 h 47"/>
                  <a:gd name="T34" fmla="*/ 1 w 45"/>
                  <a:gd name="T35" fmla="*/ 0 h 47"/>
                  <a:gd name="T36" fmla="*/ 1 w 45"/>
                  <a:gd name="T37" fmla="*/ 0 h 47"/>
                  <a:gd name="T38" fmla="*/ 1 w 45"/>
                  <a:gd name="T39" fmla="*/ 0 h 47"/>
                  <a:gd name="T40" fmla="*/ 1 w 45"/>
                  <a:gd name="T41" fmla="*/ 0 h 47"/>
                  <a:gd name="T42" fmla="*/ 1 w 45"/>
                  <a:gd name="T43" fmla="*/ 0 h 47"/>
                  <a:gd name="T44" fmla="*/ 0 w 45"/>
                  <a:gd name="T45" fmla="*/ 0 h 47"/>
                  <a:gd name="T46" fmla="*/ 0 w 45"/>
                  <a:gd name="T47" fmla="*/ 0 h 47"/>
                  <a:gd name="T48" fmla="*/ 0 w 45"/>
                  <a:gd name="T49" fmla="*/ 0 h 47"/>
                  <a:gd name="T50" fmla="*/ 0 w 45"/>
                  <a:gd name="T51" fmla="*/ 0 h 47"/>
                  <a:gd name="T52" fmla="*/ 1 w 45"/>
                  <a:gd name="T53" fmla="*/ 0 h 47"/>
                  <a:gd name="T54" fmla="*/ 1 w 45"/>
                  <a:gd name="T55" fmla="*/ 0 h 47"/>
                  <a:gd name="T56" fmla="*/ 1 w 45"/>
                  <a:gd name="T57" fmla="*/ 0 h 47"/>
                  <a:gd name="T58" fmla="*/ 1 w 45"/>
                  <a:gd name="T59" fmla="*/ 0 h 47"/>
                  <a:gd name="T60" fmla="*/ 1 w 45"/>
                  <a:gd name="T61" fmla="*/ 0 h 47"/>
                  <a:gd name="T62" fmla="*/ 1 w 45"/>
                  <a:gd name="T63" fmla="*/ 0 h 47"/>
                  <a:gd name="T64" fmla="*/ 1 w 45"/>
                  <a:gd name="T65" fmla="*/ 0 h 47"/>
                  <a:gd name="T66" fmla="*/ 1 w 45"/>
                  <a:gd name="T67" fmla="*/ 0 h 47"/>
                  <a:gd name="T68" fmla="*/ 1 w 45"/>
                  <a:gd name="T69" fmla="*/ 0 h 47"/>
                  <a:gd name="T70" fmla="*/ 1 w 45"/>
                  <a:gd name="T71" fmla="*/ 0 h 47"/>
                  <a:gd name="T72" fmla="*/ 1 w 45"/>
                  <a:gd name="T73" fmla="*/ 0 h 47"/>
                  <a:gd name="T74" fmla="*/ 1 w 45"/>
                  <a:gd name="T75" fmla="*/ 0 h 47"/>
                  <a:gd name="T76" fmla="*/ 1 w 45"/>
                  <a:gd name="T77" fmla="*/ 0 h 47"/>
                  <a:gd name="T78" fmla="*/ 1 w 45"/>
                  <a:gd name="T79" fmla="*/ 0 h 47"/>
                  <a:gd name="T80" fmla="*/ 1 w 45"/>
                  <a:gd name="T81" fmla="*/ 0 h 47"/>
                  <a:gd name="T82" fmla="*/ 1 w 45"/>
                  <a:gd name="T83" fmla="*/ 0 h 47"/>
                  <a:gd name="T84" fmla="*/ 1 w 45"/>
                  <a:gd name="T85" fmla="*/ 0 h 47"/>
                  <a:gd name="T86" fmla="*/ 1 w 45"/>
                  <a:gd name="T87" fmla="*/ 0 h 47"/>
                  <a:gd name="T88" fmla="*/ 1 w 45"/>
                  <a:gd name="T89" fmla="*/ 0 h 47"/>
                  <a:gd name="T90" fmla="*/ 1 w 45"/>
                  <a:gd name="T91" fmla="*/ 0 h 47"/>
                  <a:gd name="T92" fmla="*/ 1 w 45"/>
                  <a:gd name="T93" fmla="*/ 0 h 47"/>
                  <a:gd name="T94" fmla="*/ 0 w 45"/>
                  <a:gd name="T95" fmla="*/ 0 h 47"/>
                  <a:gd name="T96" fmla="*/ 0 w 45"/>
                  <a:gd name="T97" fmla="*/ 0 h 47"/>
                  <a:gd name="T98" fmla="*/ 1 w 45"/>
                  <a:gd name="T99" fmla="*/ 0 h 47"/>
                  <a:gd name="T100" fmla="*/ 1 w 45"/>
                  <a:gd name="T101" fmla="*/ 0 h 47"/>
                  <a:gd name="T102" fmla="*/ 1 w 45"/>
                  <a:gd name="T103" fmla="*/ 0 h 47"/>
                  <a:gd name="T104" fmla="*/ 1 w 45"/>
                  <a:gd name="T105" fmla="*/ 0 h 47"/>
                  <a:gd name="T106" fmla="*/ 1 w 45"/>
                  <a:gd name="T107" fmla="*/ 0 h 47"/>
                  <a:gd name="T108" fmla="*/ 1 w 45"/>
                  <a:gd name="T109" fmla="*/ 0 h 47"/>
                  <a:gd name="T110" fmla="*/ 1 w 45"/>
                  <a:gd name="T111" fmla="*/ 0 h 47"/>
                  <a:gd name="T112" fmla="*/ 1 w 45"/>
                  <a:gd name="T113" fmla="*/ 0 h 47"/>
                  <a:gd name="T114" fmla="*/ 1 w 45"/>
                  <a:gd name="T115" fmla="*/ 0 h 47"/>
                  <a:gd name="T116" fmla="*/ 1 w 45"/>
                  <a:gd name="T117" fmla="*/ 0 h 47"/>
                  <a:gd name="T118" fmla="*/ 1 w 45"/>
                  <a:gd name="T119" fmla="*/ 0 h 47"/>
                  <a:gd name="T120" fmla="*/ 1 w 45"/>
                  <a:gd name="T121" fmla="*/ 0 h 47"/>
                  <a:gd name="T122" fmla="*/ 1 w 45"/>
                  <a:gd name="T123" fmla="*/ 0 h 47"/>
                  <a:gd name="T124" fmla="*/ 1 w 45"/>
                  <a:gd name="T125" fmla="*/ 0 h 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7">
                    <a:moveTo>
                      <a:pt x="23" y="0"/>
                    </a:move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3" y="15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  <a:moveTo>
                      <a:pt x="43" y="24"/>
                    </a:moveTo>
                    <a:lnTo>
                      <a:pt x="43" y="25"/>
                    </a:lnTo>
                    <a:lnTo>
                      <a:pt x="43" y="27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2" y="32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9" y="38"/>
                    </a:lnTo>
                    <a:lnTo>
                      <a:pt x="37" y="40"/>
                    </a:lnTo>
                    <a:lnTo>
                      <a:pt x="35" y="42"/>
                    </a:lnTo>
                    <a:lnTo>
                      <a:pt x="34" y="42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9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4" name="Freeform 2872"/>
              <p:cNvSpPr>
                <a:spLocks noEditPoints="1"/>
              </p:cNvSpPr>
              <p:nvPr/>
            </p:nvSpPr>
            <p:spPr bwMode="auto">
              <a:xfrm>
                <a:off x="1713" y="2295"/>
                <a:ext cx="23" cy="23"/>
              </a:xfrm>
              <a:custGeom>
                <a:avLst/>
                <a:gdLst>
                  <a:gd name="T0" fmla="*/ 1 w 45"/>
                  <a:gd name="T1" fmla="*/ 0 h 47"/>
                  <a:gd name="T2" fmla="*/ 1 w 45"/>
                  <a:gd name="T3" fmla="*/ 0 h 47"/>
                  <a:gd name="T4" fmla="*/ 1 w 45"/>
                  <a:gd name="T5" fmla="*/ 0 h 47"/>
                  <a:gd name="T6" fmla="*/ 1 w 45"/>
                  <a:gd name="T7" fmla="*/ 0 h 47"/>
                  <a:gd name="T8" fmla="*/ 1 w 45"/>
                  <a:gd name="T9" fmla="*/ 0 h 47"/>
                  <a:gd name="T10" fmla="*/ 1 w 45"/>
                  <a:gd name="T11" fmla="*/ 0 h 47"/>
                  <a:gd name="T12" fmla="*/ 1 w 45"/>
                  <a:gd name="T13" fmla="*/ 0 h 47"/>
                  <a:gd name="T14" fmla="*/ 1 w 45"/>
                  <a:gd name="T15" fmla="*/ 0 h 47"/>
                  <a:gd name="T16" fmla="*/ 1 w 45"/>
                  <a:gd name="T17" fmla="*/ 0 h 47"/>
                  <a:gd name="T18" fmla="*/ 1 w 45"/>
                  <a:gd name="T19" fmla="*/ 0 h 47"/>
                  <a:gd name="T20" fmla="*/ 1 w 45"/>
                  <a:gd name="T21" fmla="*/ 0 h 47"/>
                  <a:gd name="T22" fmla="*/ 1 w 45"/>
                  <a:gd name="T23" fmla="*/ 0 h 47"/>
                  <a:gd name="T24" fmla="*/ 1 w 45"/>
                  <a:gd name="T25" fmla="*/ 0 h 47"/>
                  <a:gd name="T26" fmla="*/ 1 w 45"/>
                  <a:gd name="T27" fmla="*/ 0 h 47"/>
                  <a:gd name="T28" fmla="*/ 0 w 45"/>
                  <a:gd name="T29" fmla="*/ 0 h 47"/>
                  <a:gd name="T30" fmla="*/ 0 w 45"/>
                  <a:gd name="T31" fmla="*/ 0 h 47"/>
                  <a:gd name="T32" fmla="*/ 0 w 45"/>
                  <a:gd name="T33" fmla="*/ 0 h 47"/>
                  <a:gd name="T34" fmla="*/ 1 w 45"/>
                  <a:gd name="T35" fmla="*/ 0 h 47"/>
                  <a:gd name="T36" fmla="*/ 1 w 45"/>
                  <a:gd name="T37" fmla="*/ 0 h 47"/>
                  <a:gd name="T38" fmla="*/ 1 w 45"/>
                  <a:gd name="T39" fmla="*/ 0 h 47"/>
                  <a:gd name="T40" fmla="*/ 1 w 45"/>
                  <a:gd name="T41" fmla="*/ 0 h 47"/>
                  <a:gd name="T42" fmla="*/ 1 w 45"/>
                  <a:gd name="T43" fmla="*/ 0 h 47"/>
                  <a:gd name="T44" fmla="*/ 1 w 45"/>
                  <a:gd name="T45" fmla="*/ 0 h 47"/>
                  <a:gd name="T46" fmla="*/ 1 w 45"/>
                  <a:gd name="T47" fmla="*/ 0 h 47"/>
                  <a:gd name="T48" fmla="*/ 1 w 45"/>
                  <a:gd name="T49" fmla="*/ 0 h 47"/>
                  <a:gd name="T50" fmla="*/ 1 w 45"/>
                  <a:gd name="T51" fmla="*/ 0 h 47"/>
                  <a:gd name="T52" fmla="*/ 1 w 45"/>
                  <a:gd name="T53" fmla="*/ 0 h 47"/>
                  <a:gd name="T54" fmla="*/ 1 w 45"/>
                  <a:gd name="T55" fmla="*/ 0 h 47"/>
                  <a:gd name="T56" fmla="*/ 1 w 45"/>
                  <a:gd name="T57" fmla="*/ 0 h 47"/>
                  <a:gd name="T58" fmla="*/ 1 w 45"/>
                  <a:gd name="T59" fmla="*/ 0 h 47"/>
                  <a:gd name="T60" fmla="*/ 1 w 45"/>
                  <a:gd name="T61" fmla="*/ 0 h 47"/>
                  <a:gd name="T62" fmla="*/ 1 w 45"/>
                  <a:gd name="T63" fmla="*/ 0 h 47"/>
                  <a:gd name="T64" fmla="*/ 1 w 45"/>
                  <a:gd name="T65" fmla="*/ 0 h 47"/>
                  <a:gd name="T66" fmla="*/ 1 w 45"/>
                  <a:gd name="T67" fmla="*/ 0 h 47"/>
                  <a:gd name="T68" fmla="*/ 1 w 45"/>
                  <a:gd name="T69" fmla="*/ 0 h 47"/>
                  <a:gd name="T70" fmla="*/ 1 w 45"/>
                  <a:gd name="T71" fmla="*/ 0 h 47"/>
                  <a:gd name="T72" fmla="*/ 1 w 45"/>
                  <a:gd name="T73" fmla="*/ 0 h 47"/>
                  <a:gd name="T74" fmla="*/ 1 w 45"/>
                  <a:gd name="T75" fmla="*/ 0 h 47"/>
                  <a:gd name="T76" fmla="*/ 1 w 45"/>
                  <a:gd name="T77" fmla="*/ 0 h 47"/>
                  <a:gd name="T78" fmla="*/ 1 w 45"/>
                  <a:gd name="T79" fmla="*/ 0 h 47"/>
                  <a:gd name="T80" fmla="*/ 1 w 45"/>
                  <a:gd name="T81" fmla="*/ 0 h 47"/>
                  <a:gd name="T82" fmla="*/ 1 w 45"/>
                  <a:gd name="T83" fmla="*/ 0 h 47"/>
                  <a:gd name="T84" fmla="*/ 1 w 45"/>
                  <a:gd name="T85" fmla="*/ 0 h 47"/>
                  <a:gd name="T86" fmla="*/ 1 w 45"/>
                  <a:gd name="T87" fmla="*/ 0 h 47"/>
                  <a:gd name="T88" fmla="*/ 1 w 45"/>
                  <a:gd name="T89" fmla="*/ 0 h 47"/>
                  <a:gd name="T90" fmla="*/ 1 w 45"/>
                  <a:gd name="T91" fmla="*/ 0 h 47"/>
                  <a:gd name="T92" fmla="*/ 1 w 45"/>
                  <a:gd name="T93" fmla="*/ 0 h 47"/>
                  <a:gd name="T94" fmla="*/ 1 w 45"/>
                  <a:gd name="T95" fmla="*/ 0 h 47"/>
                  <a:gd name="T96" fmla="*/ 1 w 45"/>
                  <a:gd name="T97" fmla="*/ 0 h 47"/>
                  <a:gd name="T98" fmla="*/ 1 w 45"/>
                  <a:gd name="T99" fmla="*/ 0 h 47"/>
                  <a:gd name="T100" fmla="*/ 1 w 45"/>
                  <a:gd name="T101" fmla="*/ 0 h 47"/>
                  <a:gd name="T102" fmla="*/ 1 w 45"/>
                  <a:gd name="T103" fmla="*/ 0 h 47"/>
                  <a:gd name="T104" fmla="*/ 1 w 45"/>
                  <a:gd name="T105" fmla="*/ 0 h 47"/>
                  <a:gd name="T106" fmla="*/ 1 w 45"/>
                  <a:gd name="T107" fmla="*/ 0 h 47"/>
                  <a:gd name="T108" fmla="*/ 1 w 45"/>
                  <a:gd name="T109" fmla="*/ 0 h 47"/>
                  <a:gd name="T110" fmla="*/ 1 w 45"/>
                  <a:gd name="T111" fmla="*/ 0 h 47"/>
                  <a:gd name="T112" fmla="*/ 1 w 45"/>
                  <a:gd name="T113" fmla="*/ 0 h 47"/>
                  <a:gd name="T114" fmla="*/ 1 w 45"/>
                  <a:gd name="T115" fmla="*/ 0 h 47"/>
                  <a:gd name="T116" fmla="*/ 1 w 45"/>
                  <a:gd name="T117" fmla="*/ 0 h 47"/>
                  <a:gd name="T118" fmla="*/ 1 w 45"/>
                  <a:gd name="T119" fmla="*/ 0 h 47"/>
                  <a:gd name="T120" fmla="*/ 1 w 45"/>
                  <a:gd name="T121" fmla="*/ 0 h 47"/>
                  <a:gd name="T122" fmla="*/ 1 w 45"/>
                  <a:gd name="T123" fmla="*/ 0 h 47"/>
                  <a:gd name="T124" fmla="*/ 1 w 45"/>
                  <a:gd name="T125" fmla="*/ 0 h 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7">
                    <a:moveTo>
                      <a:pt x="45" y="24"/>
                    </a:moveTo>
                    <a:lnTo>
                      <a:pt x="45" y="22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5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0" y="10"/>
                    </a:lnTo>
                    <a:lnTo>
                      <a:pt x="39" y="9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6" y="47"/>
                    </a:lnTo>
                    <a:lnTo>
                      <a:pt x="18" y="47"/>
                    </a:lnTo>
                    <a:lnTo>
                      <a:pt x="19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2" y="43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3" y="33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5" y="24"/>
                    </a:lnTo>
                    <a:close/>
                    <a:moveTo>
                      <a:pt x="43" y="24"/>
                    </a:moveTo>
                    <a:lnTo>
                      <a:pt x="43" y="25"/>
                    </a:lnTo>
                    <a:lnTo>
                      <a:pt x="43" y="27"/>
                    </a:lnTo>
                    <a:lnTo>
                      <a:pt x="43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2" y="33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9" y="37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42"/>
                    </a:lnTo>
                    <a:lnTo>
                      <a:pt x="34" y="42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4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1" y="42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7" y="9"/>
                    </a:lnTo>
                    <a:lnTo>
                      <a:pt x="39" y="10"/>
                    </a:lnTo>
                    <a:lnTo>
                      <a:pt x="40" y="12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5" name="Freeform 2873"/>
              <p:cNvSpPr>
                <a:spLocks noEditPoints="1"/>
              </p:cNvSpPr>
              <p:nvPr/>
            </p:nvSpPr>
            <p:spPr bwMode="auto">
              <a:xfrm>
                <a:off x="1713" y="2295"/>
                <a:ext cx="22" cy="23"/>
              </a:xfrm>
              <a:custGeom>
                <a:avLst/>
                <a:gdLst>
                  <a:gd name="T0" fmla="*/ 1 w 43"/>
                  <a:gd name="T1" fmla="*/ 0 h 47"/>
                  <a:gd name="T2" fmla="*/ 1 w 43"/>
                  <a:gd name="T3" fmla="*/ 0 h 47"/>
                  <a:gd name="T4" fmla="*/ 1 w 43"/>
                  <a:gd name="T5" fmla="*/ 0 h 47"/>
                  <a:gd name="T6" fmla="*/ 1 w 43"/>
                  <a:gd name="T7" fmla="*/ 0 h 47"/>
                  <a:gd name="T8" fmla="*/ 1 w 43"/>
                  <a:gd name="T9" fmla="*/ 0 h 47"/>
                  <a:gd name="T10" fmla="*/ 1 w 43"/>
                  <a:gd name="T11" fmla="*/ 0 h 47"/>
                  <a:gd name="T12" fmla="*/ 1 w 43"/>
                  <a:gd name="T13" fmla="*/ 0 h 47"/>
                  <a:gd name="T14" fmla="*/ 1 w 43"/>
                  <a:gd name="T15" fmla="*/ 0 h 47"/>
                  <a:gd name="T16" fmla="*/ 1 w 43"/>
                  <a:gd name="T17" fmla="*/ 0 h 47"/>
                  <a:gd name="T18" fmla="*/ 1 w 43"/>
                  <a:gd name="T19" fmla="*/ 0 h 47"/>
                  <a:gd name="T20" fmla="*/ 1 w 43"/>
                  <a:gd name="T21" fmla="*/ 0 h 47"/>
                  <a:gd name="T22" fmla="*/ 1 w 43"/>
                  <a:gd name="T23" fmla="*/ 0 h 47"/>
                  <a:gd name="T24" fmla="*/ 1 w 43"/>
                  <a:gd name="T25" fmla="*/ 0 h 47"/>
                  <a:gd name="T26" fmla="*/ 0 w 43"/>
                  <a:gd name="T27" fmla="*/ 0 h 47"/>
                  <a:gd name="T28" fmla="*/ 0 w 43"/>
                  <a:gd name="T29" fmla="*/ 0 h 47"/>
                  <a:gd name="T30" fmla="*/ 0 w 43"/>
                  <a:gd name="T31" fmla="*/ 0 h 47"/>
                  <a:gd name="T32" fmla="*/ 1 w 43"/>
                  <a:gd name="T33" fmla="*/ 0 h 47"/>
                  <a:gd name="T34" fmla="*/ 1 w 43"/>
                  <a:gd name="T35" fmla="*/ 0 h 47"/>
                  <a:gd name="T36" fmla="*/ 1 w 43"/>
                  <a:gd name="T37" fmla="*/ 0 h 47"/>
                  <a:gd name="T38" fmla="*/ 1 w 43"/>
                  <a:gd name="T39" fmla="*/ 0 h 47"/>
                  <a:gd name="T40" fmla="*/ 1 w 43"/>
                  <a:gd name="T41" fmla="*/ 0 h 47"/>
                  <a:gd name="T42" fmla="*/ 1 w 43"/>
                  <a:gd name="T43" fmla="*/ 0 h 47"/>
                  <a:gd name="T44" fmla="*/ 1 w 43"/>
                  <a:gd name="T45" fmla="*/ 0 h 47"/>
                  <a:gd name="T46" fmla="*/ 1 w 43"/>
                  <a:gd name="T47" fmla="*/ 0 h 47"/>
                  <a:gd name="T48" fmla="*/ 1 w 43"/>
                  <a:gd name="T49" fmla="*/ 0 h 47"/>
                  <a:gd name="T50" fmla="*/ 1 w 43"/>
                  <a:gd name="T51" fmla="*/ 0 h 47"/>
                  <a:gd name="T52" fmla="*/ 1 w 43"/>
                  <a:gd name="T53" fmla="*/ 0 h 47"/>
                  <a:gd name="T54" fmla="*/ 1 w 43"/>
                  <a:gd name="T55" fmla="*/ 0 h 47"/>
                  <a:gd name="T56" fmla="*/ 1 w 43"/>
                  <a:gd name="T57" fmla="*/ 0 h 47"/>
                  <a:gd name="T58" fmla="*/ 1 w 43"/>
                  <a:gd name="T59" fmla="*/ 0 h 47"/>
                  <a:gd name="T60" fmla="*/ 1 w 43"/>
                  <a:gd name="T61" fmla="*/ 0 h 47"/>
                  <a:gd name="T62" fmla="*/ 1 w 43"/>
                  <a:gd name="T63" fmla="*/ 0 h 47"/>
                  <a:gd name="T64" fmla="*/ 1 w 43"/>
                  <a:gd name="T65" fmla="*/ 0 h 47"/>
                  <a:gd name="T66" fmla="*/ 1 w 43"/>
                  <a:gd name="T67" fmla="*/ 0 h 47"/>
                  <a:gd name="T68" fmla="*/ 1 w 43"/>
                  <a:gd name="T69" fmla="*/ 0 h 47"/>
                  <a:gd name="T70" fmla="*/ 1 w 43"/>
                  <a:gd name="T71" fmla="*/ 0 h 47"/>
                  <a:gd name="T72" fmla="*/ 1 w 43"/>
                  <a:gd name="T73" fmla="*/ 0 h 47"/>
                  <a:gd name="T74" fmla="*/ 1 w 43"/>
                  <a:gd name="T75" fmla="*/ 0 h 47"/>
                  <a:gd name="T76" fmla="*/ 1 w 43"/>
                  <a:gd name="T77" fmla="*/ 0 h 47"/>
                  <a:gd name="T78" fmla="*/ 1 w 43"/>
                  <a:gd name="T79" fmla="*/ 0 h 47"/>
                  <a:gd name="T80" fmla="*/ 1 w 43"/>
                  <a:gd name="T81" fmla="*/ 0 h 47"/>
                  <a:gd name="T82" fmla="*/ 1 w 43"/>
                  <a:gd name="T83" fmla="*/ 0 h 47"/>
                  <a:gd name="T84" fmla="*/ 1 w 43"/>
                  <a:gd name="T85" fmla="*/ 0 h 47"/>
                  <a:gd name="T86" fmla="*/ 1 w 43"/>
                  <a:gd name="T87" fmla="*/ 0 h 47"/>
                  <a:gd name="T88" fmla="*/ 1 w 43"/>
                  <a:gd name="T89" fmla="*/ 0 h 47"/>
                  <a:gd name="T90" fmla="*/ 1 w 43"/>
                  <a:gd name="T91" fmla="*/ 0 h 47"/>
                  <a:gd name="T92" fmla="*/ 1 w 43"/>
                  <a:gd name="T93" fmla="*/ 0 h 47"/>
                  <a:gd name="T94" fmla="*/ 1 w 43"/>
                  <a:gd name="T95" fmla="*/ 0 h 47"/>
                  <a:gd name="T96" fmla="*/ 1 w 43"/>
                  <a:gd name="T97" fmla="*/ 0 h 47"/>
                  <a:gd name="T98" fmla="*/ 1 w 43"/>
                  <a:gd name="T99" fmla="*/ 0 h 47"/>
                  <a:gd name="T100" fmla="*/ 1 w 43"/>
                  <a:gd name="T101" fmla="*/ 0 h 47"/>
                  <a:gd name="T102" fmla="*/ 1 w 43"/>
                  <a:gd name="T103" fmla="*/ 0 h 47"/>
                  <a:gd name="T104" fmla="*/ 1 w 43"/>
                  <a:gd name="T105" fmla="*/ 0 h 47"/>
                  <a:gd name="T106" fmla="*/ 1 w 43"/>
                  <a:gd name="T107" fmla="*/ 0 h 47"/>
                  <a:gd name="T108" fmla="*/ 1 w 43"/>
                  <a:gd name="T109" fmla="*/ 0 h 47"/>
                  <a:gd name="T110" fmla="*/ 1 w 43"/>
                  <a:gd name="T111" fmla="*/ 0 h 47"/>
                  <a:gd name="T112" fmla="*/ 1 w 43"/>
                  <a:gd name="T113" fmla="*/ 0 h 47"/>
                  <a:gd name="T114" fmla="*/ 1 w 43"/>
                  <a:gd name="T115" fmla="*/ 0 h 47"/>
                  <a:gd name="T116" fmla="*/ 1 w 43"/>
                  <a:gd name="T117" fmla="*/ 0 h 47"/>
                  <a:gd name="T118" fmla="*/ 1 w 43"/>
                  <a:gd name="T119" fmla="*/ 0 h 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3" h="47">
                    <a:moveTo>
                      <a:pt x="43" y="24"/>
                    </a:moveTo>
                    <a:lnTo>
                      <a:pt x="43" y="22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19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45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5" y="42"/>
                    </a:lnTo>
                    <a:lnTo>
                      <a:pt x="37" y="40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43" y="24"/>
                    </a:lnTo>
                    <a:close/>
                    <a:moveTo>
                      <a:pt x="42" y="24"/>
                    </a:moveTo>
                    <a:lnTo>
                      <a:pt x="42" y="25"/>
                    </a:lnTo>
                    <a:lnTo>
                      <a:pt x="42" y="27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7" y="38"/>
                    </a:lnTo>
                    <a:lnTo>
                      <a:pt x="35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4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7" y="9"/>
                    </a:lnTo>
                    <a:lnTo>
                      <a:pt x="39" y="10"/>
                    </a:lnTo>
                    <a:lnTo>
                      <a:pt x="39" y="12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4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6" name="Freeform 2874"/>
              <p:cNvSpPr>
                <a:spLocks noEditPoints="1"/>
              </p:cNvSpPr>
              <p:nvPr/>
            </p:nvSpPr>
            <p:spPr bwMode="auto">
              <a:xfrm>
                <a:off x="1713" y="2296"/>
                <a:ext cx="22" cy="22"/>
              </a:xfrm>
              <a:custGeom>
                <a:avLst/>
                <a:gdLst>
                  <a:gd name="T0" fmla="*/ 1 w 43"/>
                  <a:gd name="T1" fmla="*/ 1 h 43"/>
                  <a:gd name="T2" fmla="*/ 1 w 43"/>
                  <a:gd name="T3" fmla="*/ 1 h 43"/>
                  <a:gd name="T4" fmla="*/ 1 w 43"/>
                  <a:gd name="T5" fmla="*/ 1 h 43"/>
                  <a:gd name="T6" fmla="*/ 1 w 43"/>
                  <a:gd name="T7" fmla="*/ 1 h 43"/>
                  <a:gd name="T8" fmla="*/ 1 w 43"/>
                  <a:gd name="T9" fmla="*/ 1 h 43"/>
                  <a:gd name="T10" fmla="*/ 1 w 43"/>
                  <a:gd name="T11" fmla="*/ 0 h 43"/>
                  <a:gd name="T12" fmla="*/ 1 w 43"/>
                  <a:gd name="T13" fmla="*/ 0 h 43"/>
                  <a:gd name="T14" fmla="*/ 1 w 43"/>
                  <a:gd name="T15" fmla="*/ 0 h 43"/>
                  <a:gd name="T16" fmla="*/ 1 w 43"/>
                  <a:gd name="T17" fmla="*/ 1 h 43"/>
                  <a:gd name="T18" fmla="*/ 1 w 43"/>
                  <a:gd name="T19" fmla="*/ 1 h 43"/>
                  <a:gd name="T20" fmla="*/ 1 w 43"/>
                  <a:gd name="T21" fmla="*/ 1 h 43"/>
                  <a:gd name="T22" fmla="*/ 1 w 43"/>
                  <a:gd name="T23" fmla="*/ 1 h 43"/>
                  <a:gd name="T24" fmla="*/ 1 w 43"/>
                  <a:gd name="T25" fmla="*/ 1 h 43"/>
                  <a:gd name="T26" fmla="*/ 1 w 43"/>
                  <a:gd name="T27" fmla="*/ 1 h 43"/>
                  <a:gd name="T28" fmla="*/ 0 w 43"/>
                  <a:gd name="T29" fmla="*/ 1 h 43"/>
                  <a:gd name="T30" fmla="*/ 1 w 43"/>
                  <a:gd name="T31" fmla="*/ 1 h 43"/>
                  <a:gd name="T32" fmla="*/ 1 w 43"/>
                  <a:gd name="T33" fmla="*/ 1 h 43"/>
                  <a:gd name="T34" fmla="*/ 1 w 43"/>
                  <a:gd name="T35" fmla="*/ 1 h 43"/>
                  <a:gd name="T36" fmla="*/ 1 w 43"/>
                  <a:gd name="T37" fmla="*/ 1 h 43"/>
                  <a:gd name="T38" fmla="*/ 1 w 43"/>
                  <a:gd name="T39" fmla="*/ 1 h 43"/>
                  <a:gd name="T40" fmla="*/ 1 w 43"/>
                  <a:gd name="T41" fmla="*/ 1 h 43"/>
                  <a:gd name="T42" fmla="*/ 1 w 43"/>
                  <a:gd name="T43" fmla="*/ 1 h 43"/>
                  <a:gd name="T44" fmla="*/ 1 w 43"/>
                  <a:gd name="T45" fmla="*/ 1 h 43"/>
                  <a:gd name="T46" fmla="*/ 1 w 43"/>
                  <a:gd name="T47" fmla="*/ 1 h 43"/>
                  <a:gd name="T48" fmla="*/ 1 w 43"/>
                  <a:gd name="T49" fmla="*/ 1 h 43"/>
                  <a:gd name="T50" fmla="*/ 1 w 43"/>
                  <a:gd name="T51" fmla="*/ 1 h 43"/>
                  <a:gd name="T52" fmla="*/ 1 w 43"/>
                  <a:gd name="T53" fmla="*/ 1 h 43"/>
                  <a:gd name="T54" fmla="*/ 1 w 43"/>
                  <a:gd name="T55" fmla="*/ 1 h 43"/>
                  <a:gd name="T56" fmla="*/ 1 w 43"/>
                  <a:gd name="T57" fmla="*/ 1 h 43"/>
                  <a:gd name="T58" fmla="*/ 1 w 43"/>
                  <a:gd name="T59" fmla="*/ 1 h 43"/>
                  <a:gd name="T60" fmla="*/ 1 w 43"/>
                  <a:gd name="T61" fmla="*/ 1 h 43"/>
                  <a:gd name="T62" fmla="*/ 1 w 43"/>
                  <a:gd name="T63" fmla="*/ 1 h 43"/>
                  <a:gd name="T64" fmla="*/ 1 w 43"/>
                  <a:gd name="T65" fmla="*/ 1 h 43"/>
                  <a:gd name="T66" fmla="*/ 1 w 43"/>
                  <a:gd name="T67" fmla="*/ 1 h 43"/>
                  <a:gd name="T68" fmla="*/ 1 w 43"/>
                  <a:gd name="T69" fmla="*/ 1 h 43"/>
                  <a:gd name="T70" fmla="*/ 1 w 43"/>
                  <a:gd name="T71" fmla="*/ 1 h 43"/>
                  <a:gd name="T72" fmla="*/ 1 w 43"/>
                  <a:gd name="T73" fmla="*/ 1 h 43"/>
                  <a:gd name="T74" fmla="*/ 1 w 43"/>
                  <a:gd name="T75" fmla="*/ 1 h 43"/>
                  <a:gd name="T76" fmla="*/ 1 w 43"/>
                  <a:gd name="T77" fmla="*/ 1 h 43"/>
                  <a:gd name="T78" fmla="*/ 1 w 43"/>
                  <a:gd name="T79" fmla="*/ 1 h 43"/>
                  <a:gd name="T80" fmla="*/ 1 w 43"/>
                  <a:gd name="T81" fmla="*/ 1 h 43"/>
                  <a:gd name="T82" fmla="*/ 1 w 43"/>
                  <a:gd name="T83" fmla="*/ 1 h 43"/>
                  <a:gd name="T84" fmla="*/ 1 w 43"/>
                  <a:gd name="T85" fmla="*/ 1 h 43"/>
                  <a:gd name="T86" fmla="*/ 1 w 43"/>
                  <a:gd name="T87" fmla="*/ 1 h 43"/>
                  <a:gd name="T88" fmla="*/ 1 w 43"/>
                  <a:gd name="T89" fmla="*/ 1 h 43"/>
                  <a:gd name="T90" fmla="*/ 1 w 43"/>
                  <a:gd name="T91" fmla="*/ 1 h 43"/>
                  <a:gd name="T92" fmla="*/ 1 w 43"/>
                  <a:gd name="T93" fmla="*/ 1 h 43"/>
                  <a:gd name="T94" fmla="*/ 1 w 43"/>
                  <a:gd name="T95" fmla="*/ 1 h 43"/>
                  <a:gd name="T96" fmla="*/ 1 w 43"/>
                  <a:gd name="T97" fmla="*/ 1 h 43"/>
                  <a:gd name="T98" fmla="*/ 1 w 43"/>
                  <a:gd name="T99" fmla="*/ 1 h 43"/>
                  <a:gd name="T100" fmla="*/ 1 w 43"/>
                  <a:gd name="T101" fmla="*/ 1 h 43"/>
                  <a:gd name="T102" fmla="*/ 1 w 43"/>
                  <a:gd name="T103" fmla="*/ 1 h 43"/>
                  <a:gd name="T104" fmla="*/ 1 w 43"/>
                  <a:gd name="T105" fmla="*/ 1 h 43"/>
                  <a:gd name="T106" fmla="*/ 1 w 43"/>
                  <a:gd name="T107" fmla="*/ 1 h 43"/>
                  <a:gd name="T108" fmla="*/ 1 w 43"/>
                  <a:gd name="T109" fmla="*/ 1 h 43"/>
                  <a:gd name="T110" fmla="*/ 1 w 43"/>
                  <a:gd name="T111" fmla="*/ 1 h 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3" h="43">
                    <a:moveTo>
                      <a:pt x="43" y="22"/>
                    </a:moveTo>
                    <a:lnTo>
                      <a:pt x="43" y="20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9" y="8"/>
                    </a:lnTo>
                    <a:lnTo>
                      <a:pt x="37" y="7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1" y="40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4" y="40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9" y="35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3" y="25"/>
                    </a:lnTo>
                    <a:lnTo>
                      <a:pt x="43" y="23"/>
                    </a:lnTo>
                    <a:lnTo>
                      <a:pt x="43" y="22"/>
                    </a:lnTo>
                    <a:close/>
                    <a:moveTo>
                      <a:pt x="42" y="22"/>
                    </a:moveTo>
                    <a:lnTo>
                      <a:pt x="42" y="23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0" y="28"/>
                    </a:lnTo>
                    <a:lnTo>
                      <a:pt x="40" y="30"/>
                    </a:lnTo>
                    <a:lnTo>
                      <a:pt x="40" y="31"/>
                    </a:lnTo>
                    <a:lnTo>
                      <a:pt x="39" y="33"/>
                    </a:lnTo>
                    <a:lnTo>
                      <a:pt x="37" y="35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4" y="38"/>
                    </a:lnTo>
                    <a:lnTo>
                      <a:pt x="32" y="40"/>
                    </a:lnTo>
                    <a:lnTo>
                      <a:pt x="31" y="41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3" y="43"/>
                    </a:lnTo>
                    <a:lnTo>
                      <a:pt x="21" y="43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7" y="8"/>
                    </a:lnTo>
                    <a:lnTo>
                      <a:pt x="39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7" name="Freeform 2875"/>
              <p:cNvSpPr>
                <a:spLocks noEditPoints="1"/>
              </p:cNvSpPr>
              <p:nvPr/>
            </p:nvSpPr>
            <p:spPr bwMode="auto">
              <a:xfrm>
                <a:off x="1714" y="2296"/>
                <a:ext cx="20" cy="22"/>
              </a:xfrm>
              <a:custGeom>
                <a:avLst/>
                <a:gdLst>
                  <a:gd name="T0" fmla="*/ 1 w 40"/>
                  <a:gd name="T1" fmla="*/ 1 h 43"/>
                  <a:gd name="T2" fmla="*/ 1 w 40"/>
                  <a:gd name="T3" fmla="*/ 1 h 43"/>
                  <a:gd name="T4" fmla="*/ 1 w 40"/>
                  <a:gd name="T5" fmla="*/ 1 h 43"/>
                  <a:gd name="T6" fmla="*/ 1 w 40"/>
                  <a:gd name="T7" fmla="*/ 1 h 43"/>
                  <a:gd name="T8" fmla="*/ 1 w 40"/>
                  <a:gd name="T9" fmla="*/ 1 h 43"/>
                  <a:gd name="T10" fmla="*/ 1 w 40"/>
                  <a:gd name="T11" fmla="*/ 0 h 43"/>
                  <a:gd name="T12" fmla="*/ 1 w 40"/>
                  <a:gd name="T13" fmla="*/ 0 h 43"/>
                  <a:gd name="T14" fmla="*/ 1 w 40"/>
                  <a:gd name="T15" fmla="*/ 1 h 43"/>
                  <a:gd name="T16" fmla="*/ 1 w 40"/>
                  <a:gd name="T17" fmla="*/ 1 h 43"/>
                  <a:gd name="T18" fmla="*/ 1 w 40"/>
                  <a:gd name="T19" fmla="*/ 1 h 43"/>
                  <a:gd name="T20" fmla="*/ 1 w 40"/>
                  <a:gd name="T21" fmla="*/ 1 h 43"/>
                  <a:gd name="T22" fmla="*/ 1 w 40"/>
                  <a:gd name="T23" fmla="*/ 1 h 43"/>
                  <a:gd name="T24" fmla="*/ 0 w 40"/>
                  <a:gd name="T25" fmla="*/ 1 h 43"/>
                  <a:gd name="T26" fmla="*/ 0 w 40"/>
                  <a:gd name="T27" fmla="*/ 1 h 43"/>
                  <a:gd name="T28" fmla="*/ 0 w 40"/>
                  <a:gd name="T29" fmla="*/ 1 h 43"/>
                  <a:gd name="T30" fmla="*/ 1 w 40"/>
                  <a:gd name="T31" fmla="*/ 1 h 43"/>
                  <a:gd name="T32" fmla="*/ 1 w 40"/>
                  <a:gd name="T33" fmla="*/ 1 h 43"/>
                  <a:gd name="T34" fmla="*/ 1 w 40"/>
                  <a:gd name="T35" fmla="*/ 1 h 43"/>
                  <a:gd name="T36" fmla="*/ 1 w 40"/>
                  <a:gd name="T37" fmla="*/ 1 h 43"/>
                  <a:gd name="T38" fmla="*/ 1 w 40"/>
                  <a:gd name="T39" fmla="*/ 1 h 43"/>
                  <a:gd name="T40" fmla="*/ 1 w 40"/>
                  <a:gd name="T41" fmla="*/ 1 h 43"/>
                  <a:gd name="T42" fmla="*/ 1 w 40"/>
                  <a:gd name="T43" fmla="*/ 1 h 43"/>
                  <a:gd name="T44" fmla="*/ 1 w 40"/>
                  <a:gd name="T45" fmla="*/ 1 h 43"/>
                  <a:gd name="T46" fmla="*/ 1 w 40"/>
                  <a:gd name="T47" fmla="*/ 1 h 43"/>
                  <a:gd name="T48" fmla="*/ 1 w 40"/>
                  <a:gd name="T49" fmla="*/ 1 h 43"/>
                  <a:gd name="T50" fmla="*/ 1 w 40"/>
                  <a:gd name="T51" fmla="*/ 1 h 43"/>
                  <a:gd name="T52" fmla="*/ 1 w 40"/>
                  <a:gd name="T53" fmla="*/ 1 h 43"/>
                  <a:gd name="T54" fmla="*/ 1 w 40"/>
                  <a:gd name="T55" fmla="*/ 1 h 43"/>
                  <a:gd name="T56" fmla="*/ 1 w 40"/>
                  <a:gd name="T57" fmla="*/ 1 h 43"/>
                  <a:gd name="T58" fmla="*/ 1 w 40"/>
                  <a:gd name="T59" fmla="*/ 1 h 43"/>
                  <a:gd name="T60" fmla="*/ 1 w 40"/>
                  <a:gd name="T61" fmla="*/ 1 h 43"/>
                  <a:gd name="T62" fmla="*/ 1 w 40"/>
                  <a:gd name="T63" fmla="*/ 1 h 43"/>
                  <a:gd name="T64" fmla="*/ 1 w 40"/>
                  <a:gd name="T65" fmla="*/ 1 h 43"/>
                  <a:gd name="T66" fmla="*/ 1 w 40"/>
                  <a:gd name="T67" fmla="*/ 1 h 43"/>
                  <a:gd name="T68" fmla="*/ 1 w 40"/>
                  <a:gd name="T69" fmla="*/ 1 h 43"/>
                  <a:gd name="T70" fmla="*/ 1 w 40"/>
                  <a:gd name="T71" fmla="*/ 1 h 43"/>
                  <a:gd name="T72" fmla="*/ 1 w 40"/>
                  <a:gd name="T73" fmla="*/ 1 h 43"/>
                  <a:gd name="T74" fmla="*/ 1 w 40"/>
                  <a:gd name="T75" fmla="*/ 1 h 43"/>
                  <a:gd name="T76" fmla="*/ 1 w 40"/>
                  <a:gd name="T77" fmla="*/ 1 h 43"/>
                  <a:gd name="T78" fmla="*/ 1 w 40"/>
                  <a:gd name="T79" fmla="*/ 1 h 43"/>
                  <a:gd name="T80" fmla="*/ 1 w 40"/>
                  <a:gd name="T81" fmla="*/ 1 h 43"/>
                  <a:gd name="T82" fmla="*/ 1 w 40"/>
                  <a:gd name="T83" fmla="*/ 1 h 43"/>
                  <a:gd name="T84" fmla="*/ 1 w 40"/>
                  <a:gd name="T85" fmla="*/ 1 h 43"/>
                  <a:gd name="T86" fmla="*/ 1 w 40"/>
                  <a:gd name="T87" fmla="*/ 1 h 43"/>
                  <a:gd name="T88" fmla="*/ 1 w 40"/>
                  <a:gd name="T89" fmla="*/ 1 h 43"/>
                  <a:gd name="T90" fmla="*/ 1 w 40"/>
                  <a:gd name="T91" fmla="*/ 1 h 43"/>
                  <a:gd name="T92" fmla="*/ 1 w 40"/>
                  <a:gd name="T93" fmla="*/ 1 h 43"/>
                  <a:gd name="T94" fmla="*/ 1 w 40"/>
                  <a:gd name="T95" fmla="*/ 1 h 43"/>
                  <a:gd name="T96" fmla="*/ 1 w 40"/>
                  <a:gd name="T97" fmla="*/ 1 h 43"/>
                  <a:gd name="T98" fmla="*/ 1 w 40"/>
                  <a:gd name="T99" fmla="*/ 1 h 43"/>
                  <a:gd name="T100" fmla="*/ 1 w 40"/>
                  <a:gd name="T101" fmla="*/ 1 h 43"/>
                  <a:gd name="T102" fmla="*/ 1 w 40"/>
                  <a:gd name="T103" fmla="*/ 1 h 4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" h="43">
                    <a:moveTo>
                      <a:pt x="40" y="22"/>
                    </a:moveTo>
                    <a:lnTo>
                      <a:pt x="40" y="20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3" y="38"/>
                    </a:lnTo>
                    <a:lnTo>
                      <a:pt x="35" y="36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2"/>
                    </a:lnTo>
                    <a:close/>
                    <a:moveTo>
                      <a:pt x="40" y="22"/>
                    </a:moveTo>
                    <a:lnTo>
                      <a:pt x="40" y="23"/>
                    </a:lnTo>
                    <a:lnTo>
                      <a:pt x="40" y="25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5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7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8" y="13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8" name="Freeform 2876"/>
              <p:cNvSpPr>
                <a:spLocks noEditPoints="1"/>
              </p:cNvSpPr>
              <p:nvPr/>
            </p:nvSpPr>
            <p:spPr bwMode="auto">
              <a:xfrm>
                <a:off x="1714" y="2297"/>
                <a:ext cx="20" cy="21"/>
              </a:xfrm>
              <a:custGeom>
                <a:avLst/>
                <a:gdLst>
                  <a:gd name="T0" fmla="*/ 1 w 40"/>
                  <a:gd name="T1" fmla="*/ 1 h 41"/>
                  <a:gd name="T2" fmla="*/ 1 w 40"/>
                  <a:gd name="T3" fmla="*/ 1 h 41"/>
                  <a:gd name="T4" fmla="*/ 1 w 40"/>
                  <a:gd name="T5" fmla="*/ 1 h 41"/>
                  <a:gd name="T6" fmla="*/ 1 w 40"/>
                  <a:gd name="T7" fmla="*/ 1 h 41"/>
                  <a:gd name="T8" fmla="*/ 1 w 40"/>
                  <a:gd name="T9" fmla="*/ 1 h 41"/>
                  <a:gd name="T10" fmla="*/ 1 w 40"/>
                  <a:gd name="T11" fmla="*/ 0 h 41"/>
                  <a:gd name="T12" fmla="*/ 1 w 40"/>
                  <a:gd name="T13" fmla="*/ 0 h 41"/>
                  <a:gd name="T14" fmla="*/ 1 w 40"/>
                  <a:gd name="T15" fmla="*/ 0 h 41"/>
                  <a:gd name="T16" fmla="*/ 1 w 40"/>
                  <a:gd name="T17" fmla="*/ 0 h 41"/>
                  <a:gd name="T18" fmla="*/ 1 w 40"/>
                  <a:gd name="T19" fmla="*/ 1 h 41"/>
                  <a:gd name="T20" fmla="*/ 1 w 40"/>
                  <a:gd name="T21" fmla="*/ 1 h 41"/>
                  <a:gd name="T22" fmla="*/ 1 w 40"/>
                  <a:gd name="T23" fmla="*/ 1 h 41"/>
                  <a:gd name="T24" fmla="*/ 1 w 40"/>
                  <a:gd name="T25" fmla="*/ 1 h 41"/>
                  <a:gd name="T26" fmla="*/ 0 w 40"/>
                  <a:gd name="T27" fmla="*/ 1 h 41"/>
                  <a:gd name="T28" fmla="*/ 0 w 40"/>
                  <a:gd name="T29" fmla="*/ 1 h 41"/>
                  <a:gd name="T30" fmla="*/ 0 w 40"/>
                  <a:gd name="T31" fmla="*/ 1 h 41"/>
                  <a:gd name="T32" fmla="*/ 1 w 40"/>
                  <a:gd name="T33" fmla="*/ 1 h 41"/>
                  <a:gd name="T34" fmla="*/ 1 w 40"/>
                  <a:gd name="T35" fmla="*/ 1 h 41"/>
                  <a:gd name="T36" fmla="*/ 1 w 40"/>
                  <a:gd name="T37" fmla="*/ 1 h 41"/>
                  <a:gd name="T38" fmla="*/ 1 w 40"/>
                  <a:gd name="T39" fmla="*/ 1 h 41"/>
                  <a:gd name="T40" fmla="*/ 1 w 40"/>
                  <a:gd name="T41" fmla="*/ 1 h 41"/>
                  <a:gd name="T42" fmla="*/ 1 w 40"/>
                  <a:gd name="T43" fmla="*/ 1 h 41"/>
                  <a:gd name="T44" fmla="*/ 1 w 40"/>
                  <a:gd name="T45" fmla="*/ 1 h 41"/>
                  <a:gd name="T46" fmla="*/ 1 w 40"/>
                  <a:gd name="T47" fmla="*/ 1 h 41"/>
                  <a:gd name="T48" fmla="*/ 1 w 40"/>
                  <a:gd name="T49" fmla="*/ 1 h 41"/>
                  <a:gd name="T50" fmla="*/ 1 w 40"/>
                  <a:gd name="T51" fmla="*/ 1 h 41"/>
                  <a:gd name="T52" fmla="*/ 1 w 40"/>
                  <a:gd name="T53" fmla="*/ 1 h 41"/>
                  <a:gd name="T54" fmla="*/ 1 w 40"/>
                  <a:gd name="T55" fmla="*/ 1 h 41"/>
                  <a:gd name="T56" fmla="*/ 1 w 40"/>
                  <a:gd name="T57" fmla="*/ 1 h 41"/>
                  <a:gd name="T58" fmla="*/ 1 w 40"/>
                  <a:gd name="T59" fmla="*/ 1 h 41"/>
                  <a:gd name="T60" fmla="*/ 1 w 40"/>
                  <a:gd name="T61" fmla="*/ 1 h 41"/>
                  <a:gd name="T62" fmla="*/ 1 w 40"/>
                  <a:gd name="T63" fmla="*/ 1 h 41"/>
                  <a:gd name="T64" fmla="*/ 1 w 40"/>
                  <a:gd name="T65" fmla="*/ 1 h 41"/>
                  <a:gd name="T66" fmla="*/ 1 w 40"/>
                  <a:gd name="T67" fmla="*/ 1 h 41"/>
                  <a:gd name="T68" fmla="*/ 1 w 40"/>
                  <a:gd name="T69" fmla="*/ 1 h 41"/>
                  <a:gd name="T70" fmla="*/ 1 w 40"/>
                  <a:gd name="T71" fmla="*/ 1 h 41"/>
                  <a:gd name="T72" fmla="*/ 1 w 40"/>
                  <a:gd name="T73" fmla="*/ 1 h 41"/>
                  <a:gd name="T74" fmla="*/ 1 w 40"/>
                  <a:gd name="T75" fmla="*/ 1 h 41"/>
                  <a:gd name="T76" fmla="*/ 1 w 40"/>
                  <a:gd name="T77" fmla="*/ 1 h 41"/>
                  <a:gd name="T78" fmla="*/ 1 w 40"/>
                  <a:gd name="T79" fmla="*/ 1 h 41"/>
                  <a:gd name="T80" fmla="*/ 1 w 40"/>
                  <a:gd name="T81" fmla="*/ 1 h 41"/>
                  <a:gd name="T82" fmla="*/ 1 w 40"/>
                  <a:gd name="T83" fmla="*/ 1 h 41"/>
                  <a:gd name="T84" fmla="*/ 1 w 40"/>
                  <a:gd name="T85" fmla="*/ 1 h 41"/>
                  <a:gd name="T86" fmla="*/ 1 w 40"/>
                  <a:gd name="T87" fmla="*/ 1 h 41"/>
                  <a:gd name="T88" fmla="*/ 1 w 40"/>
                  <a:gd name="T89" fmla="*/ 1 h 41"/>
                  <a:gd name="T90" fmla="*/ 1 w 40"/>
                  <a:gd name="T91" fmla="*/ 1 h 41"/>
                  <a:gd name="T92" fmla="*/ 1 w 40"/>
                  <a:gd name="T93" fmla="*/ 1 h 41"/>
                  <a:gd name="T94" fmla="*/ 1 w 40"/>
                  <a:gd name="T95" fmla="*/ 1 h 41"/>
                  <a:gd name="T96" fmla="*/ 1 w 40"/>
                  <a:gd name="T97" fmla="*/ 1 h 41"/>
                  <a:gd name="T98" fmla="*/ 1 w 40"/>
                  <a:gd name="T99" fmla="*/ 1 h 41"/>
                  <a:gd name="T100" fmla="*/ 1 w 40"/>
                  <a:gd name="T101" fmla="*/ 1 h 41"/>
                  <a:gd name="T102" fmla="*/ 1 w 40"/>
                  <a:gd name="T103" fmla="*/ 1 h 41"/>
                  <a:gd name="T104" fmla="*/ 1 w 40"/>
                  <a:gd name="T105" fmla="*/ 1 h 41"/>
                  <a:gd name="T106" fmla="*/ 1 w 40"/>
                  <a:gd name="T107" fmla="*/ 1 h 41"/>
                  <a:gd name="T108" fmla="*/ 1 w 40"/>
                  <a:gd name="T109" fmla="*/ 0 h 41"/>
                  <a:gd name="T110" fmla="*/ 1 w 40"/>
                  <a:gd name="T111" fmla="*/ 1 h 41"/>
                  <a:gd name="T112" fmla="*/ 1 w 40"/>
                  <a:gd name="T113" fmla="*/ 1 h 41"/>
                  <a:gd name="T114" fmla="*/ 1 w 40"/>
                  <a:gd name="T115" fmla="*/ 1 h 41"/>
                  <a:gd name="T116" fmla="*/ 1 w 40"/>
                  <a:gd name="T117" fmla="*/ 1 h 41"/>
                  <a:gd name="T118" fmla="*/ 1 w 40"/>
                  <a:gd name="T119" fmla="*/ 1 h 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40" y="18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7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8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21" y="41"/>
                    </a:lnTo>
                    <a:lnTo>
                      <a:pt x="22" y="39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30" y="38"/>
                    </a:lnTo>
                    <a:lnTo>
                      <a:pt x="32" y="36"/>
                    </a:lnTo>
                    <a:lnTo>
                      <a:pt x="33" y="36"/>
                    </a:lnTo>
                    <a:lnTo>
                      <a:pt x="33" y="34"/>
                    </a:lnTo>
                    <a:lnTo>
                      <a:pt x="35" y="33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20"/>
                    </a:lnTo>
                    <a:close/>
                    <a:moveTo>
                      <a:pt x="38" y="20"/>
                    </a:moveTo>
                    <a:lnTo>
                      <a:pt x="38" y="21"/>
                    </a:lnTo>
                    <a:lnTo>
                      <a:pt x="38" y="23"/>
                    </a:lnTo>
                    <a:lnTo>
                      <a:pt x="38" y="26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5" y="31"/>
                    </a:lnTo>
                    <a:lnTo>
                      <a:pt x="33" y="33"/>
                    </a:lnTo>
                    <a:lnTo>
                      <a:pt x="32" y="34"/>
                    </a:lnTo>
                    <a:lnTo>
                      <a:pt x="30" y="36"/>
                    </a:lnTo>
                    <a:lnTo>
                      <a:pt x="29" y="36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4" y="39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8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3" y="6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8" y="15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2989" name="Freeform 2877"/>
              <p:cNvSpPr>
                <a:spLocks noEditPoints="1"/>
              </p:cNvSpPr>
              <p:nvPr/>
            </p:nvSpPr>
            <p:spPr bwMode="auto">
              <a:xfrm>
                <a:off x="1715" y="2297"/>
                <a:ext cx="19" cy="20"/>
              </a:xfrm>
              <a:custGeom>
                <a:avLst/>
                <a:gdLst>
                  <a:gd name="T0" fmla="*/ 0 w 39"/>
                  <a:gd name="T1" fmla="*/ 1 h 39"/>
                  <a:gd name="T2" fmla="*/ 0 w 39"/>
                  <a:gd name="T3" fmla="*/ 1 h 39"/>
                  <a:gd name="T4" fmla="*/ 0 w 39"/>
                  <a:gd name="T5" fmla="*/ 1 h 39"/>
                  <a:gd name="T6" fmla="*/ 0 w 39"/>
                  <a:gd name="T7" fmla="*/ 1 h 39"/>
                  <a:gd name="T8" fmla="*/ 0 w 39"/>
                  <a:gd name="T9" fmla="*/ 1 h 39"/>
                  <a:gd name="T10" fmla="*/ 0 w 39"/>
                  <a:gd name="T11" fmla="*/ 0 h 39"/>
                  <a:gd name="T12" fmla="*/ 0 w 39"/>
                  <a:gd name="T13" fmla="*/ 0 h 39"/>
                  <a:gd name="T14" fmla="*/ 0 w 39"/>
                  <a:gd name="T15" fmla="*/ 0 h 39"/>
                  <a:gd name="T16" fmla="*/ 0 w 39"/>
                  <a:gd name="T17" fmla="*/ 1 h 39"/>
                  <a:gd name="T18" fmla="*/ 0 w 39"/>
                  <a:gd name="T19" fmla="*/ 1 h 39"/>
                  <a:gd name="T20" fmla="*/ 0 w 39"/>
                  <a:gd name="T21" fmla="*/ 1 h 39"/>
                  <a:gd name="T22" fmla="*/ 0 w 39"/>
                  <a:gd name="T23" fmla="*/ 1 h 39"/>
                  <a:gd name="T24" fmla="*/ 0 w 39"/>
                  <a:gd name="T25" fmla="*/ 1 h 39"/>
                  <a:gd name="T26" fmla="*/ 0 w 39"/>
                  <a:gd name="T27" fmla="*/ 1 h 39"/>
                  <a:gd name="T28" fmla="*/ 0 w 39"/>
                  <a:gd name="T29" fmla="*/ 1 h 39"/>
                  <a:gd name="T30" fmla="*/ 0 w 39"/>
                  <a:gd name="T31" fmla="*/ 1 h 39"/>
                  <a:gd name="T32" fmla="*/ 0 w 39"/>
                  <a:gd name="T33" fmla="*/ 1 h 39"/>
                  <a:gd name="T34" fmla="*/ 0 w 39"/>
                  <a:gd name="T35" fmla="*/ 1 h 39"/>
                  <a:gd name="T36" fmla="*/ 0 w 39"/>
                  <a:gd name="T37" fmla="*/ 1 h 39"/>
                  <a:gd name="T38" fmla="*/ 0 w 39"/>
                  <a:gd name="T39" fmla="*/ 1 h 39"/>
                  <a:gd name="T40" fmla="*/ 0 w 39"/>
                  <a:gd name="T41" fmla="*/ 1 h 39"/>
                  <a:gd name="T42" fmla="*/ 0 w 39"/>
                  <a:gd name="T43" fmla="*/ 1 h 39"/>
                  <a:gd name="T44" fmla="*/ 0 w 39"/>
                  <a:gd name="T45" fmla="*/ 1 h 39"/>
                  <a:gd name="T46" fmla="*/ 0 w 39"/>
                  <a:gd name="T47" fmla="*/ 1 h 39"/>
                  <a:gd name="T48" fmla="*/ 0 w 39"/>
                  <a:gd name="T49" fmla="*/ 1 h 39"/>
                  <a:gd name="T50" fmla="*/ 0 w 39"/>
                  <a:gd name="T51" fmla="*/ 1 h 39"/>
                  <a:gd name="T52" fmla="*/ 0 w 39"/>
                  <a:gd name="T53" fmla="*/ 1 h 39"/>
                  <a:gd name="T54" fmla="*/ 0 w 39"/>
                  <a:gd name="T55" fmla="*/ 1 h 39"/>
                  <a:gd name="T56" fmla="*/ 0 w 39"/>
                  <a:gd name="T57" fmla="*/ 1 h 39"/>
                  <a:gd name="T58" fmla="*/ 0 w 39"/>
                  <a:gd name="T59" fmla="*/ 1 h 39"/>
                  <a:gd name="T60" fmla="*/ 0 w 39"/>
                  <a:gd name="T61" fmla="*/ 1 h 39"/>
                  <a:gd name="T62" fmla="*/ 0 w 39"/>
                  <a:gd name="T63" fmla="*/ 1 h 39"/>
                  <a:gd name="T64" fmla="*/ 0 w 39"/>
                  <a:gd name="T65" fmla="*/ 1 h 39"/>
                  <a:gd name="T66" fmla="*/ 0 w 39"/>
                  <a:gd name="T67" fmla="*/ 1 h 39"/>
                  <a:gd name="T68" fmla="*/ 0 w 39"/>
                  <a:gd name="T69" fmla="*/ 1 h 39"/>
                  <a:gd name="T70" fmla="*/ 0 w 39"/>
                  <a:gd name="T71" fmla="*/ 1 h 39"/>
                  <a:gd name="T72" fmla="*/ 0 w 39"/>
                  <a:gd name="T73" fmla="*/ 1 h 39"/>
                  <a:gd name="T74" fmla="*/ 0 w 39"/>
                  <a:gd name="T75" fmla="*/ 1 h 39"/>
                  <a:gd name="T76" fmla="*/ 0 w 39"/>
                  <a:gd name="T77" fmla="*/ 1 h 39"/>
                  <a:gd name="T78" fmla="*/ 0 w 39"/>
                  <a:gd name="T79" fmla="*/ 1 h 39"/>
                  <a:gd name="T80" fmla="*/ 0 w 39"/>
                  <a:gd name="T81" fmla="*/ 1 h 39"/>
                  <a:gd name="T82" fmla="*/ 0 w 39"/>
                  <a:gd name="T83" fmla="*/ 1 h 39"/>
                  <a:gd name="T84" fmla="*/ 0 w 39"/>
                  <a:gd name="T85" fmla="*/ 1 h 39"/>
                  <a:gd name="T86" fmla="*/ 0 w 39"/>
                  <a:gd name="T87" fmla="*/ 1 h 39"/>
                  <a:gd name="T88" fmla="*/ 0 w 39"/>
                  <a:gd name="T89" fmla="*/ 1 h 39"/>
                  <a:gd name="T90" fmla="*/ 0 w 39"/>
                  <a:gd name="T91" fmla="*/ 1 h 39"/>
                  <a:gd name="T92" fmla="*/ 0 w 39"/>
                  <a:gd name="T93" fmla="*/ 1 h 39"/>
                  <a:gd name="T94" fmla="*/ 0 w 39"/>
                  <a:gd name="T95" fmla="*/ 1 h 39"/>
                  <a:gd name="T96" fmla="*/ 0 w 39"/>
                  <a:gd name="T97" fmla="*/ 1 h 39"/>
                  <a:gd name="T98" fmla="*/ 0 w 39"/>
                  <a:gd name="T99" fmla="*/ 1 h 39"/>
                  <a:gd name="T100" fmla="*/ 0 w 39"/>
                  <a:gd name="T101" fmla="*/ 1 h 39"/>
                  <a:gd name="T102" fmla="*/ 0 w 39"/>
                  <a:gd name="T103" fmla="*/ 1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18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2" y="34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7" y="28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39" y="20"/>
                    </a:lnTo>
                    <a:close/>
                    <a:moveTo>
                      <a:pt x="37" y="20"/>
                    </a:moveTo>
                    <a:lnTo>
                      <a:pt x="37" y="21"/>
                    </a:lnTo>
                    <a:lnTo>
                      <a:pt x="37" y="23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4" y="29"/>
                    </a:lnTo>
                    <a:lnTo>
                      <a:pt x="32" y="31"/>
                    </a:lnTo>
                    <a:lnTo>
                      <a:pt x="32" y="33"/>
                    </a:lnTo>
                    <a:lnTo>
                      <a:pt x="31" y="34"/>
                    </a:lnTo>
                    <a:lnTo>
                      <a:pt x="29" y="34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4" y="38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7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30101" name="Group 2878"/>
            <p:cNvGrpSpPr>
              <a:grpSpLocks/>
            </p:cNvGrpSpPr>
            <p:nvPr/>
          </p:nvGrpSpPr>
          <p:grpSpPr bwMode="auto">
            <a:xfrm>
              <a:off x="4189" y="1525"/>
              <a:ext cx="350" cy="780"/>
              <a:chOff x="1411" y="1632"/>
              <a:chExt cx="350" cy="780"/>
            </a:xfrm>
          </p:grpSpPr>
          <p:sp>
            <p:nvSpPr>
              <p:cNvPr id="132590" name="Rectangle 2879"/>
              <p:cNvSpPr>
                <a:spLocks noChangeArrowheads="1"/>
              </p:cNvSpPr>
              <p:nvPr/>
            </p:nvSpPr>
            <p:spPr bwMode="auto">
              <a:xfrm>
                <a:off x="1413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1" name="Rectangle 2880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2" name="Rectangle 2881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3" name="Rectangle 2882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4" name="Rectangle 2883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5" name="Rectangle 2884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6" name="Rectangle 2885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7" name="Rectangle 2886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8" name="Rectangle 2887"/>
              <p:cNvSpPr>
                <a:spLocks noChangeArrowheads="1"/>
              </p:cNvSpPr>
              <p:nvPr/>
            </p:nvSpPr>
            <p:spPr bwMode="auto">
              <a:xfrm>
                <a:off x="1414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99" name="Rectangle 2888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0" name="Rectangle 2889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1" name="Rectangle 2890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2" name="Rectangle 2891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3" name="Rectangle 2892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4" name="Rectangle 2893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5" name="Rectangle 2894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6" name="Rectangle 2895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7" name="Rectangle 2896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8" name="Rectangle 2897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09" name="Rectangle 2898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0" name="Rectangle 2899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1" name="Rectangle 2900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2" name="Rectangle 2901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3" name="Rectangle 2902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4" name="Rectangle 2903"/>
              <p:cNvSpPr>
                <a:spLocks noChangeArrowheads="1"/>
              </p:cNvSpPr>
              <p:nvPr/>
            </p:nvSpPr>
            <p:spPr bwMode="auto">
              <a:xfrm>
                <a:off x="1415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5" name="Rectangle 2904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6" name="Rectangle 2905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7" name="Rectangle 2906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8" name="Rectangle 2907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19" name="Rectangle 2908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0" name="Rectangle 2909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1" name="Rectangle 2910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2" name="Rectangle 2911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3" name="Rectangle 2912"/>
              <p:cNvSpPr>
                <a:spLocks noChangeArrowheads="1"/>
              </p:cNvSpPr>
              <p:nvPr/>
            </p:nvSpPr>
            <p:spPr bwMode="auto">
              <a:xfrm>
                <a:off x="1416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4" name="Rectangle 2913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5" name="Rectangle 2914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6" name="Rectangle 2915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7" name="Rectangle 2916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8" name="Rectangle 2917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29" name="Rectangle 2918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0" name="Rectangle 2919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1" name="Rectangle 2920"/>
              <p:cNvSpPr>
                <a:spLocks noChangeArrowheads="1"/>
              </p:cNvSpPr>
              <p:nvPr/>
            </p:nvSpPr>
            <p:spPr bwMode="auto">
              <a:xfrm>
                <a:off x="1417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2" name="Rectangle 2921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3" name="Rectangle 2922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4" name="Rectangle 2923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5" name="Rectangle 2924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6" name="Rectangle 2925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7" name="Rectangle 2926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8" name="Rectangle 2927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39" name="Rectangle 2928"/>
              <p:cNvSpPr>
                <a:spLocks noChangeArrowheads="1"/>
              </p:cNvSpPr>
              <p:nvPr/>
            </p:nvSpPr>
            <p:spPr bwMode="auto">
              <a:xfrm>
                <a:off x="1418" y="1632"/>
                <a:ext cx="2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0" name="Rectangle 2929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2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1" name="Rectangle 2930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2" name="Rectangle 2931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3" name="Rectangle 2932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4" name="Rectangle 2933"/>
              <p:cNvSpPr>
                <a:spLocks noChangeArrowheads="1"/>
              </p:cNvSpPr>
              <p:nvPr/>
            </p:nvSpPr>
            <p:spPr bwMode="auto">
              <a:xfrm>
                <a:off x="1428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5" name="Rectangle 2934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6" name="Rectangle 2935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7" name="Rectangle 2936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8" name="Rectangle 2937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49" name="Rectangle 2938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0" name="Rectangle 2939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1" name="Rectangle 2940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2" name="Rectangle 2941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3" name="Rectangle 2942"/>
              <p:cNvSpPr>
                <a:spLocks noChangeArrowheads="1"/>
              </p:cNvSpPr>
              <p:nvPr/>
            </p:nvSpPr>
            <p:spPr bwMode="auto">
              <a:xfrm>
                <a:off x="1427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4" name="Rectangle 2943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5" name="Rectangle 2944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6" name="Rectangle 2945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7" name="Rectangle 2946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8" name="Rectangle 2947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59" name="Rectangle 2948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0" name="Rectangle 2949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1" name="Rectangle 2950"/>
              <p:cNvSpPr>
                <a:spLocks noChangeArrowheads="1"/>
              </p:cNvSpPr>
              <p:nvPr/>
            </p:nvSpPr>
            <p:spPr bwMode="auto">
              <a:xfrm>
                <a:off x="1426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2" name="Rectangle 2951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3" name="Rectangle 2952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4" name="Rectangle 2953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5" name="Rectangle 2954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6" name="Rectangle 2955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7" name="Rectangle 2956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8" name="Rectangle 2957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69" name="Rectangle 2958"/>
              <p:cNvSpPr>
                <a:spLocks noChangeArrowheads="1"/>
              </p:cNvSpPr>
              <p:nvPr/>
            </p:nvSpPr>
            <p:spPr bwMode="auto">
              <a:xfrm>
                <a:off x="1425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0" name="Rectangle 2959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1" name="Rectangle 2960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2" name="Rectangle 2961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3" name="Rectangle 2962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4" name="Rectangle 2963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5" name="Rectangle 2964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6" name="Rectangle 2965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7" name="Rectangle 2966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8" name="Rectangle 2967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79" name="Rectangle 2968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0" name="Rectangle 2969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1" name="Rectangle 2970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2" name="Rectangle 2971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3" name="Rectangle 2972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4" name="Rectangle 2973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5" name="Rectangle 2974"/>
              <p:cNvSpPr>
                <a:spLocks noChangeArrowheads="1"/>
              </p:cNvSpPr>
              <p:nvPr/>
            </p:nvSpPr>
            <p:spPr bwMode="auto">
              <a:xfrm>
                <a:off x="1424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6" name="Rectangle 2975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7" name="Rectangle 2976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8" name="Rectangle 2977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89" name="Rectangle 2978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0" name="Rectangle 2979"/>
              <p:cNvSpPr>
                <a:spLocks noChangeArrowheads="1"/>
              </p:cNvSpPr>
              <p:nvPr/>
            </p:nvSpPr>
            <p:spPr bwMode="auto">
              <a:xfrm>
                <a:off x="1423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1" name="Rectangle 2980"/>
              <p:cNvSpPr>
                <a:spLocks noChangeArrowheads="1"/>
              </p:cNvSpPr>
              <p:nvPr/>
            </p:nvSpPr>
            <p:spPr bwMode="auto">
              <a:xfrm>
                <a:off x="1420" y="1632"/>
                <a:ext cx="3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2" name="Rectangle 2981"/>
              <p:cNvSpPr>
                <a:spLocks noChangeArrowheads="1"/>
              </p:cNvSpPr>
              <p:nvPr/>
            </p:nvSpPr>
            <p:spPr bwMode="auto">
              <a:xfrm>
                <a:off x="1411" y="1632"/>
                <a:ext cx="19" cy="780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3" name="Rectangle 2982"/>
              <p:cNvSpPr>
                <a:spLocks noChangeArrowheads="1"/>
              </p:cNvSpPr>
              <p:nvPr/>
            </p:nvSpPr>
            <p:spPr bwMode="auto">
              <a:xfrm>
                <a:off x="1742" y="1632"/>
                <a:ext cx="2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4" name="Rectangle 2983"/>
              <p:cNvSpPr>
                <a:spLocks noChangeArrowheads="1"/>
              </p:cNvSpPr>
              <p:nvPr/>
            </p:nvSpPr>
            <p:spPr bwMode="auto">
              <a:xfrm>
                <a:off x="1744" y="1632"/>
                <a:ext cx="1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5" name="Rectangle 2984"/>
              <p:cNvSpPr>
                <a:spLocks noChangeArrowheads="1"/>
              </p:cNvSpPr>
              <p:nvPr/>
            </p:nvSpPr>
            <p:spPr bwMode="auto">
              <a:xfrm>
                <a:off x="1744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6" name="Rectangle 2985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7" name="Rectangle 2986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8" name="Rectangle 2987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699" name="Rectangle 2988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0" name="Rectangle 2989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1" name="Rectangle 2990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2" name="Rectangle 2991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3" name="Rectangle 2992"/>
              <p:cNvSpPr>
                <a:spLocks noChangeArrowheads="1"/>
              </p:cNvSpPr>
              <p:nvPr/>
            </p:nvSpPr>
            <p:spPr bwMode="auto">
              <a:xfrm>
                <a:off x="1745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4" name="Rectangle 2993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5" name="Rectangle 2994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6" name="Rectangle 2995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7" name="Rectangle 2996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8" name="Rectangle 2997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09" name="Rectangle 2998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0" name="Rectangle 2999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1" name="Rectangle 3000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2" name="Rectangle 3001"/>
              <p:cNvSpPr>
                <a:spLocks noChangeArrowheads="1"/>
              </p:cNvSpPr>
              <p:nvPr/>
            </p:nvSpPr>
            <p:spPr bwMode="auto">
              <a:xfrm>
                <a:off x="1746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3" name="Rectangle 3002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4" name="Rectangle 3003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5" name="Rectangle 3004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6" name="Rectangle 3005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7" name="Rectangle 3006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8" name="Rectangle 3007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19" name="Rectangle 3008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0" name="Rectangle 3009"/>
              <p:cNvSpPr>
                <a:spLocks noChangeArrowheads="1"/>
              </p:cNvSpPr>
              <p:nvPr/>
            </p:nvSpPr>
            <p:spPr bwMode="auto">
              <a:xfrm>
                <a:off x="1747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1" name="Rectangle 3010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2" name="Rectangle 3011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3" name="Rectangle 3012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4" name="Rectangle 3013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5" name="Rectangle 3014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6" name="Rectangle 3015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7" name="Rectangle 3016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8" name="Rectangle 3017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29" name="Rectangle 3018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0" name="Rectangle 3019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1" name="Rectangle 3020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2" name="Rectangle 3021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3" name="Rectangle 3022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4" name="Rectangle 3023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5" name="Rectangle 3024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6" name="Rectangle 3025"/>
              <p:cNvSpPr>
                <a:spLocks noChangeArrowheads="1"/>
              </p:cNvSpPr>
              <p:nvPr/>
            </p:nvSpPr>
            <p:spPr bwMode="auto">
              <a:xfrm>
                <a:off x="1748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7" name="Rectangle 3026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8" name="Rectangle 3027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39" name="Rectangle 3028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0" name="Rectangle 3029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1" name="Rectangle 3030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2" name="Rectangle 3031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3" name="Rectangle 3032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4" name="Rectangle 3033"/>
              <p:cNvSpPr>
                <a:spLocks noChangeArrowheads="1"/>
              </p:cNvSpPr>
              <p:nvPr/>
            </p:nvSpPr>
            <p:spPr bwMode="auto">
              <a:xfrm>
                <a:off x="1749" y="1632"/>
                <a:ext cx="3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5" name="Rectangle 3034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2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6" name="Rectangle 3035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7" name="Rectangle 3036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8" name="Rectangle 3037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49" name="Rectangle 3038"/>
              <p:cNvSpPr>
                <a:spLocks noChangeArrowheads="1"/>
              </p:cNvSpPr>
              <p:nvPr/>
            </p:nvSpPr>
            <p:spPr bwMode="auto">
              <a:xfrm>
                <a:off x="1759" y="1632"/>
                <a:ext cx="1" cy="780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0" name="Rectangle 3039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1" name="Rectangle 3040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2" name="Rectangle 3041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3" name="Rectangle 3042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4" name="Rectangle 3043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5" name="Rectangle 3044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6" name="Rectangle 3045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7" name="Rectangle 3046"/>
              <p:cNvSpPr>
                <a:spLocks noChangeArrowheads="1"/>
              </p:cNvSpPr>
              <p:nvPr/>
            </p:nvSpPr>
            <p:spPr bwMode="auto">
              <a:xfrm>
                <a:off x="1758" y="1632"/>
                <a:ext cx="1" cy="780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8" name="Rectangle 3047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59" name="Rectangle 3048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0" name="Rectangle 3049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1" name="Rectangle 3050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2" name="Rectangle 3051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3" name="Rectangle 3052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4" name="Rectangle 3053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5" name="Rectangle 3054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6" name="Rectangle 3055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7" name="Rectangle 3056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8" name="Rectangle 3057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69" name="Rectangle 3058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0" name="Rectangle 3059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1" name="Rectangle 3060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2" name="Rectangle 3061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3" name="Rectangle 3062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4" name="Rectangle 3063"/>
              <p:cNvSpPr>
                <a:spLocks noChangeArrowheads="1"/>
              </p:cNvSpPr>
              <p:nvPr/>
            </p:nvSpPr>
            <p:spPr bwMode="auto">
              <a:xfrm>
                <a:off x="1757" y="1632"/>
                <a:ext cx="1" cy="780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5" name="Rectangle 3064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6" name="Rectangle 3065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7" name="Rectangle 3066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8" name="Rectangle 3067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79" name="Rectangle 3068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0" name="Rectangle 3069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1" name="Rectangle 3070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2" name="Rectangle 3071"/>
              <p:cNvSpPr>
                <a:spLocks noChangeArrowheads="1"/>
              </p:cNvSpPr>
              <p:nvPr/>
            </p:nvSpPr>
            <p:spPr bwMode="auto">
              <a:xfrm>
                <a:off x="1756" y="1632"/>
                <a:ext cx="1" cy="780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3" name="Rectangle 3072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4" name="Rectangle 3073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5" name="Rectangle 3074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6" name="Rectangle 3075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7" name="Rectangle 3076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8" name="Rectangle 3077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789" name="Rectangle 3078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2" name="Group 3079"/>
            <p:cNvGrpSpPr>
              <a:grpSpLocks/>
            </p:cNvGrpSpPr>
            <p:nvPr/>
          </p:nvGrpSpPr>
          <p:grpSpPr bwMode="auto">
            <a:xfrm>
              <a:off x="4150" y="1525"/>
              <a:ext cx="428" cy="780"/>
              <a:chOff x="1372" y="1632"/>
              <a:chExt cx="428" cy="780"/>
            </a:xfrm>
          </p:grpSpPr>
          <p:sp>
            <p:nvSpPr>
              <p:cNvPr id="132390" name="Rectangle 3080"/>
              <p:cNvSpPr>
                <a:spLocks noChangeArrowheads="1"/>
              </p:cNvSpPr>
              <p:nvPr/>
            </p:nvSpPr>
            <p:spPr bwMode="auto">
              <a:xfrm>
                <a:off x="1755" y="1632"/>
                <a:ext cx="1" cy="780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1" name="Rectangle 3081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2" name="Rectangle 3082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3" name="Rectangle 3083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4" name="Rectangle 3084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5" name="Rectangle 3085"/>
              <p:cNvSpPr>
                <a:spLocks noChangeArrowheads="1"/>
              </p:cNvSpPr>
              <p:nvPr/>
            </p:nvSpPr>
            <p:spPr bwMode="auto">
              <a:xfrm>
                <a:off x="1754" y="1632"/>
                <a:ext cx="1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6" name="Rectangle 3086"/>
              <p:cNvSpPr>
                <a:spLocks noChangeArrowheads="1"/>
              </p:cNvSpPr>
              <p:nvPr/>
            </p:nvSpPr>
            <p:spPr bwMode="auto">
              <a:xfrm>
                <a:off x="1752" y="1632"/>
                <a:ext cx="2" cy="7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7" name="Rectangle 3087"/>
              <p:cNvSpPr>
                <a:spLocks noChangeArrowheads="1"/>
              </p:cNvSpPr>
              <p:nvPr/>
            </p:nvSpPr>
            <p:spPr bwMode="auto">
              <a:xfrm>
                <a:off x="1742" y="1632"/>
                <a:ext cx="19" cy="780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8" name="Rectangle 3088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99" name="Rectangle 3089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0" name="Rectangle 3090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1" name="Rectangle 3091"/>
              <p:cNvSpPr>
                <a:spLocks noChangeArrowheads="1"/>
              </p:cNvSpPr>
              <p:nvPr/>
            </p:nvSpPr>
            <p:spPr bwMode="auto">
              <a:xfrm>
                <a:off x="1372" y="165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2" name="Rectangle 3092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3" name="Rectangle 3093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4" name="Rectangle 3094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5" name="Rectangle 3095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6" name="Rectangle 3096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7" name="Rectangle 3097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8" name="Rectangle 3098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09" name="Rectangle 3099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0" name="Rectangle 3100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1" name="Rectangle 3101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2" name="Rectangle 3102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3" name="Rectangle 3103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4" name="Rectangle 3104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5" name="Rectangle 3105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6" name="Rectangle 3106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7" name="Rectangle 3107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8" name="Rectangle 3108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19" name="Rectangle 3109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0" name="Rectangle 3110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1" name="Rectangle 3111"/>
              <p:cNvSpPr>
                <a:spLocks noChangeArrowheads="1"/>
              </p:cNvSpPr>
              <p:nvPr/>
            </p:nvSpPr>
            <p:spPr bwMode="auto">
              <a:xfrm>
                <a:off x="1372" y="165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2" name="Rectangle 3112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3" name="Rectangle 3113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4" name="Rectangle 3114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5" name="Rectangle 3115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6" name="Rectangle 3116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7" name="Rectangle 3117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8" name="Rectangle 3118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29" name="Rectangle 3119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0" name="Rectangle 3120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1" name="Rectangle 3121"/>
              <p:cNvSpPr>
                <a:spLocks noChangeArrowheads="1"/>
              </p:cNvSpPr>
              <p:nvPr/>
            </p:nvSpPr>
            <p:spPr bwMode="auto">
              <a:xfrm>
                <a:off x="1372" y="165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2" name="Rectangle 3122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3" name="Rectangle 3123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4" name="Rectangle 3124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5" name="Rectangle 3125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6" name="Rectangle 3126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7" name="Rectangle 3127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8" name="Rectangle 3128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39" name="Rectangle 3129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0" name="Rectangle 3130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1" name="Rectangle 3131"/>
              <p:cNvSpPr>
                <a:spLocks noChangeArrowheads="1"/>
              </p:cNvSpPr>
              <p:nvPr/>
            </p:nvSpPr>
            <p:spPr bwMode="auto">
              <a:xfrm>
                <a:off x="1372" y="165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2" name="Rectangle 3132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3" name="Rectangle 3133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4" name="Rectangle 3134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5" name="Rectangle 3135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6" name="Rectangle 3136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7" name="Rectangle 3137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8" name="Rectangle 3138"/>
              <p:cNvSpPr>
                <a:spLocks noChangeArrowheads="1"/>
              </p:cNvSpPr>
              <p:nvPr/>
            </p:nvSpPr>
            <p:spPr bwMode="auto">
              <a:xfrm>
                <a:off x="1372" y="1652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49" name="Rectangle 3139"/>
              <p:cNvSpPr>
                <a:spLocks noChangeArrowheads="1"/>
              </p:cNvSpPr>
              <p:nvPr/>
            </p:nvSpPr>
            <p:spPr bwMode="auto">
              <a:xfrm>
                <a:off x="1372" y="1650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0" name="Rectangle 3140"/>
              <p:cNvSpPr>
                <a:spLocks noChangeArrowheads="1"/>
              </p:cNvSpPr>
              <p:nvPr/>
            </p:nvSpPr>
            <p:spPr bwMode="auto">
              <a:xfrm>
                <a:off x="1372" y="1642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1" name="Rectangle 3141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2" name="Rectangle 3142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3" name="Rectangle 3143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4" name="Rectangle 3144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5" name="Rectangle 3145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6" name="Rectangle 3146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7" name="Rectangle 3147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8" name="Rectangle 3148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59" name="Rectangle 3149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0" name="Rectangle 3150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1" name="Rectangle 3151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2" name="Rectangle 3152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3" name="Rectangle 3153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4" name="Rectangle 3154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5" name="Rectangle 3155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6" name="Rectangle 3156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7" name="Rectangle 3157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8" name="Rectangle 3158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69" name="Rectangle 3159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0" name="Rectangle 3160"/>
              <p:cNvSpPr>
                <a:spLocks noChangeArrowheads="1"/>
              </p:cNvSpPr>
              <p:nvPr/>
            </p:nvSpPr>
            <p:spPr bwMode="auto">
              <a:xfrm>
                <a:off x="1372" y="164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1" name="Rectangle 3161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2" name="Rectangle 3162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3" name="Rectangle 3163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4" name="Rectangle 3164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5" name="Rectangle 3165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6" name="Rectangle 3166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7" name="Rectangle 3167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8" name="Rectangle 3168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79" name="Rectangle 3169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0" name="Rectangle 3170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1" name="Rectangle 3171"/>
              <p:cNvSpPr>
                <a:spLocks noChangeArrowheads="1"/>
              </p:cNvSpPr>
              <p:nvPr/>
            </p:nvSpPr>
            <p:spPr bwMode="auto">
              <a:xfrm>
                <a:off x="1372" y="164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2" name="Rectangle 3172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3" name="Rectangle 3173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4" name="Rectangle 3174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5" name="Rectangle 3175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6" name="Rectangle 3176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7" name="Rectangle 3177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8" name="Rectangle 3178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89" name="Rectangle 3179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0" name="Rectangle 3180"/>
              <p:cNvSpPr>
                <a:spLocks noChangeArrowheads="1"/>
              </p:cNvSpPr>
              <p:nvPr/>
            </p:nvSpPr>
            <p:spPr bwMode="auto">
              <a:xfrm>
                <a:off x="1372" y="164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1" name="Rectangle 3181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2" name="Rectangle 3182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3" name="Rectangle 3183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4" name="Rectangle 3184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5" name="Rectangle 3185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6" name="Rectangle 3186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7" name="Rectangle 3187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8" name="Rectangle 3188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499" name="Rectangle 3189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0" name="Rectangle 3190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1" name="Rectangle 3191"/>
              <p:cNvSpPr>
                <a:spLocks noChangeArrowheads="1"/>
              </p:cNvSpPr>
              <p:nvPr/>
            </p:nvSpPr>
            <p:spPr bwMode="auto">
              <a:xfrm>
                <a:off x="1372" y="1648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2" name="Rectangle 3192"/>
              <p:cNvSpPr>
                <a:spLocks noChangeArrowheads="1"/>
              </p:cNvSpPr>
              <p:nvPr/>
            </p:nvSpPr>
            <p:spPr bwMode="auto">
              <a:xfrm>
                <a:off x="1372" y="1642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3" name="Rectangle 3193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4" name="Rectangle 3194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5" name="Rectangle 3195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6" name="Rectangle 3196"/>
              <p:cNvSpPr>
                <a:spLocks noChangeArrowheads="1"/>
              </p:cNvSpPr>
              <p:nvPr/>
            </p:nvSpPr>
            <p:spPr bwMode="auto">
              <a:xfrm>
                <a:off x="1372" y="177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7" name="Rectangle 3197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8" name="Rectangle 3198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09" name="Rectangle 3199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0" name="Rectangle 3200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1" name="Rectangle 3201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2" name="Rectangle 3202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3" name="Rectangle 3203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4" name="Rectangle 3204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5" name="Rectangle 3205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6" name="Rectangle 3206"/>
              <p:cNvSpPr>
                <a:spLocks noChangeArrowheads="1"/>
              </p:cNvSpPr>
              <p:nvPr/>
            </p:nvSpPr>
            <p:spPr bwMode="auto">
              <a:xfrm>
                <a:off x="1372" y="177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7" name="Rectangle 3207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8" name="Rectangle 3208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19" name="Rectangle 3209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0" name="Rectangle 3210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1" name="Rectangle 3211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2" name="Rectangle 3212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3" name="Rectangle 3213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4" name="Rectangle 3214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5" name="Rectangle 3215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6" name="Rectangle 3216"/>
              <p:cNvSpPr>
                <a:spLocks noChangeArrowheads="1"/>
              </p:cNvSpPr>
              <p:nvPr/>
            </p:nvSpPr>
            <p:spPr bwMode="auto">
              <a:xfrm>
                <a:off x="1372" y="177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7" name="Rectangle 3217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8" name="Rectangle 3218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29" name="Rectangle 3219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0" name="Rectangle 3220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1" name="Rectangle 3221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2" name="Rectangle 3222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3" name="Rectangle 3223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4" name="Rectangle 3224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5" name="Rectangle 3225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6" name="Rectangle 3226"/>
              <p:cNvSpPr>
                <a:spLocks noChangeArrowheads="1"/>
              </p:cNvSpPr>
              <p:nvPr/>
            </p:nvSpPr>
            <p:spPr bwMode="auto">
              <a:xfrm>
                <a:off x="1372" y="177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7" name="Rectangle 3227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8" name="Rectangle 3228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39" name="Rectangle 3229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0" name="Rectangle 3230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1" name="Rectangle 3231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2" name="Rectangle 3232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3" name="Rectangle 3233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4" name="Rectangle 3234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5" name="Rectangle 3235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6" name="Rectangle 3236"/>
              <p:cNvSpPr>
                <a:spLocks noChangeArrowheads="1"/>
              </p:cNvSpPr>
              <p:nvPr/>
            </p:nvSpPr>
            <p:spPr bwMode="auto">
              <a:xfrm>
                <a:off x="1372" y="176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7" name="Rectangle 3237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8" name="Rectangle 3238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49" name="Rectangle 3239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0" name="Rectangle 3240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1" name="Rectangle 3241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2" name="Rectangle 3242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3" name="Rectangle 3243"/>
              <p:cNvSpPr>
                <a:spLocks noChangeArrowheads="1"/>
              </p:cNvSpPr>
              <p:nvPr/>
            </p:nvSpPr>
            <p:spPr bwMode="auto">
              <a:xfrm>
                <a:off x="1372" y="176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4" name="Rectangle 3244"/>
              <p:cNvSpPr>
                <a:spLocks noChangeArrowheads="1"/>
              </p:cNvSpPr>
              <p:nvPr/>
            </p:nvSpPr>
            <p:spPr bwMode="auto">
              <a:xfrm>
                <a:off x="1372" y="176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5" name="Rectangle 3245"/>
              <p:cNvSpPr>
                <a:spLocks noChangeArrowheads="1"/>
              </p:cNvSpPr>
              <p:nvPr/>
            </p:nvSpPr>
            <p:spPr bwMode="auto">
              <a:xfrm>
                <a:off x="1372" y="1759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6" name="Rectangle 3246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7" name="Rectangle 3247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8" name="Rectangle 3248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59" name="Rectangle 3249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0" name="Rectangle 3250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1" name="Rectangle 3251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2" name="Rectangle 3252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3" name="Rectangle 3253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4" name="Rectangle 3254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5" name="Rectangle 3255"/>
              <p:cNvSpPr>
                <a:spLocks noChangeArrowheads="1"/>
              </p:cNvSpPr>
              <p:nvPr/>
            </p:nvSpPr>
            <p:spPr bwMode="auto">
              <a:xfrm>
                <a:off x="1372" y="176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6" name="Rectangle 3256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7" name="Rectangle 3257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8" name="Rectangle 3258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69" name="Rectangle 3259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0" name="Rectangle 3260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1" name="Rectangle 3261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2" name="Rectangle 3262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3" name="Rectangle 3263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4" name="Rectangle 3264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5" name="Rectangle 3265"/>
              <p:cNvSpPr>
                <a:spLocks noChangeArrowheads="1"/>
              </p:cNvSpPr>
              <p:nvPr/>
            </p:nvSpPr>
            <p:spPr bwMode="auto">
              <a:xfrm>
                <a:off x="1372" y="176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6" name="Rectangle 3266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7" name="Rectangle 3267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8" name="Rectangle 3268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79" name="Rectangle 3269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0" name="Rectangle 3270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1" name="Rectangle 3271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2" name="Rectangle 3272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3" name="Rectangle 3273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4" name="Rectangle 3274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5" name="Rectangle 3275"/>
              <p:cNvSpPr>
                <a:spLocks noChangeArrowheads="1"/>
              </p:cNvSpPr>
              <p:nvPr/>
            </p:nvSpPr>
            <p:spPr bwMode="auto">
              <a:xfrm>
                <a:off x="1372" y="176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6" name="Rectangle 3276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7" name="Rectangle 3277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8" name="Rectangle 3278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589" name="Rectangle 3279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3" name="Group 3280"/>
            <p:cNvGrpSpPr>
              <a:grpSpLocks/>
            </p:cNvGrpSpPr>
            <p:nvPr/>
          </p:nvGrpSpPr>
          <p:grpSpPr bwMode="auto">
            <a:xfrm>
              <a:off x="4150" y="1652"/>
              <a:ext cx="428" cy="260"/>
              <a:chOff x="1372" y="1759"/>
              <a:chExt cx="428" cy="260"/>
            </a:xfrm>
          </p:grpSpPr>
          <p:sp>
            <p:nvSpPr>
              <p:cNvPr id="132190" name="Rectangle 3281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1" name="Rectangle 3282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2" name="Rectangle 3283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3" name="Rectangle 3284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4" name="Rectangle 3285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5" name="Rectangle 3286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6" name="Rectangle 3287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7" name="Rectangle 3288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8" name="Rectangle 3289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99" name="Rectangle 3290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0" name="Rectangle 3291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1" name="Rectangle 3292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2" name="Rectangle 3293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3" name="Rectangle 3294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4" name="Rectangle 3295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5" name="Rectangle 3296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6" name="Rectangle 3297"/>
              <p:cNvSpPr>
                <a:spLocks noChangeArrowheads="1"/>
              </p:cNvSpPr>
              <p:nvPr/>
            </p:nvSpPr>
            <p:spPr bwMode="auto">
              <a:xfrm>
                <a:off x="1372" y="1764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7" name="Rectangle 3298"/>
              <p:cNvSpPr>
                <a:spLocks noChangeArrowheads="1"/>
              </p:cNvSpPr>
              <p:nvPr/>
            </p:nvSpPr>
            <p:spPr bwMode="auto">
              <a:xfrm>
                <a:off x="1372" y="1759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8" name="Rectangle 3299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09" name="Rectangle 3300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0" name="Rectangle 3301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1" name="Rectangle 3302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2" name="Rectangle 3303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3" name="Rectangle 3304"/>
              <p:cNvSpPr>
                <a:spLocks noChangeArrowheads="1"/>
              </p:cNvSpPr>
              <p:nvPr/>
            </p:nvSpPr>
            <p:spPr bwMode="auto">
              <a:xfrm>
                <a:off x="1372" y="189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4" name="Rectangle 3305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5" name="Rectangle 3306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6" name="Rectangle 3307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7" name="Rectangle 3308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8" name="Rectangle 3309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19" name="Rectangle 3310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0" name="Rectangle 3311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1" name="Rectangle 3312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2" name="Rectangle 3313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3" name="Rectangle 3314"/>
              <p:cNvSpPr>
                <a:spLocks noChangeArrowheads="1"/>
              </p:cNvSpPr>
              <p:nvPr/>
            </p:nvSpPr>
            <p:spPr bwMode="auto">
              <a:xfrm>
                <a:off x="1372" y="189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4" name="Rectangle 3315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5" name="Rectangle 3316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6" name="Rectangle 3317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7" name="Rectangle 3318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8" name="Rectangle 3319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29" name="Rectangle 3320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0" name="Rectangle 3321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1" name="Rectangle 3322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2" name="Rectangle 3323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3" name="Rectangle 3324"/>
              <p:cNvSpPr>
                <a:spLocks noChangeArrowheads="1"/>
              </p:cNvSpPr>
              <p:nvPr/>
            </p:nvSpPr>
            <p:spPr bwMode="auto">
              <a:xfrm>
                <a:off x="1372" y="189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4" name="Rectangle 3325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5" name="Rectangle 3326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6" name="Rectangle 3327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7" name="Rectangle 3328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8" name="Rectangle 3329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39" name="Rectangle 3330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0" name="Rectangle 3331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1" name="Rectangle 3332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2" name="Rectangle 3333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3" name="Rectangle 3334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4" name="Rectangle 3335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5" name="Rectangle 3336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6" name="Rectangle 3337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7" name="Rectangle 3338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8" name="Rectangle 3339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49" name="Rectangle 3340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0" name="Rectangle 3341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1" name="Rectangle 3342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2" name="Rectangle 3343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3" name="Rectangle 3344"/>
              <p:cNvSpPr>
                <a:spLocks noChangeArrowheads="1"/>
              </p:cNvSpPr>
              <p:nvPr/>
            </p:nvSpPr>
            <p:spPr bwMode="auto">
              <a:xfrm>
                <a:off x="1372" y="1891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4" name="Rectangle 3345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5" name="Rectangle 3346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6" name="Rectangle 3347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7" name="Rectangle 3348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8" name="Rectangle 3349"/>
              <p:cNvSpPr>
                <a:spLocks noChangeArrowheads="1"/>
              </p:cNvSpPr>
              <p:nvPr/>
            </p:nvSpPr>
            <p:spPr bwMode="auto">
              <a:xfrm>
                <a:off x="1372" y="1890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59" name="Rectangle 3350"/>
              <p:cNvSpPr>
                <a:spLocks noChangeArrowheads="1"/>
              </p:cNvSpPr>
              <p:nvPr/>
            </p:nvSpPr>
            <p:spPr bwMode="auto">
              <a:xfrm>
                <a:off x="1372" y="1888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0" name="Rectangle 3351"/>
              <p:cNvSpPr>
                <a:spLocks noChangeArrowheads="1"/>
              </p:cNvSpPr>
              <p:nvPr/>
            </p:nvSpPr>
            <p:spPr bwMode="auto">
              <a:xfrm>
                <a:off x="1372" y="188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1" name="Rectangle 3352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2" name="Rectangle 3353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3" name="Rectangle 3354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4" name="Rectangle 3355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5" name="Rectangle 3356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6" name="Rectangle 3357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7" name="Rectangle 3358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8" name="Rectangle 3359"/>
              <p:cNvSpPr>
                <a:spLocks noChangeArrowheads="1"/>
              </p:cNvSpPr>
              <p:nvPr/>
            </p:nvSpPr>
            <p:spPr bwMode="auto">
              <a:xfrm>
                <a:off x="1372" y="188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69" name="Rectangle 3360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0" name="Rectangle 3361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1" name="Rectangle 3362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2" name="Rectangle 3363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3" name="Rectangle 3364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4" name="Rectangle 3365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5" name="Rectangle 3366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6" name="Rectangle 3367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7" name="Rectangle 3368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8" name="Rectangle 3369"/>
              <p:cNvSpPr>
                <a:spLocks noChangeArrowheads="1"/>
              </p:cNvSpPr>
              <p:nvPr/>
            </p:nvSpPr>
            <p:spPr bwMode="auto">
              <a:xfrm>
                <a:off x="1372" y="188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79" name="Rectangle 3370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0" name="Rectangle 3371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1" name="Rectangle 3372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2" name="Rectangle 3373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3" name="Rectangle 3374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4" name="Rectangle 3375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5" name="Rectangle 3376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6" name="Rectangle 3377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7" name="Rectangle 3378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8" name="Rectangle 3379"/>
              <p:cNvSpPr>
                <a:spLocks noChangeArrowheads="1"/>
              </p:cNvSpPr>
              <p:nvPr/>
            </p:nvSpPr>
            <p:spPr bwMode="auto">
              <a:xfrm>
                <a:off x="1372" y="188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89" name="Rectangle 3380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0" name="Rectangle 3381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1" name="Rectangle 3382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2" name="Rectangle 3383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3" name="Rectangle 3384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4" name="Rectangle 3385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5" name="Rectangle 3386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6" name="Rectangle 3387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7" name="Rectangle 3388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8" name="Rectangle 3389"/>
              <p:cNvSpPr>
                <a:spLocks noChangeArrowheads="1"/>
              </p:cNvSpPr>
              <p:nvPr/>
            </p:nvSpPr>
            <p:spPr bwMode="auto">
              <a:xfrm>
                <a:off x="1372" y="188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299" name="Rectangle 3390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0" name="Rectangle 3391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1" name="Rectangle 3392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2" name="Rectangle 3393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3" name="Rectangle 3394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4" name="Rectangle 3395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5" name="Rectangle 3396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6" name="Rectangle 3397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7" name="Rectangle 3398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8" name="Rectangle 3399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09" name="Rectangle 3400"/>
              <p:cNvSpPr>
                <a:spLocks noChangeArrowheads="1"/>
              </p:cNvSpPr>
              <p:nvPr/>
            </p:nvSpPr>
            <p:spPr bwMode="auto">
              <a:xfrm>
                <a:off x="1372" y="188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0" name="Rectangle 3401"/>
              <p:cNvSpPr>
                <a:spLocks noChangeArrowheads="1"/>
              </p:cNvSpPr>
              <p:nvPr/>
            </p:nvSpPr>
            <p:spPr bwMode="auto">
              <a:xfrm>
                <a:off x="1372" y="188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1" name="Rectangle 3402"/>
              <p:cNvSpPr>
                <a:spLocks noChangeArrowheads="1"/>
              </p:cNvSpPr>
              <p:nvPr/>
            </p:nvSpPr>
            <p:spPr bwMode="auto">
              <a:xfrm>
                <a:off x="1372" y="188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2" name="Rectangle 3403"/>
              <p:cNvSpPr>
                <a:spLocks noChangeArrowheads="1"/>
              </p:cNvSpPr>
              <p:nvPr/>
            </p:nvSpPr>
            <p:spPr bwMode="auto">
              <a:xfrm>
                <a:off x="1372" y="1880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3" name="Rectangle 3404"/>
              <p:cNvSpPr>
                <a:spLocks noChangeArrowheads="1"/>
              </p:cNvSpPr>
              <p:nvPr/>
            </p:nvSpPr>
            <p:spPr bwMode="auto">
              <a:xfrm>
                <a:off x="1372" y="201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4" name="Rectangle 3405"/>
              <p:cNvSpPr>
                <a:spLocks noChangeArrowheads="1"/>
              </p:cNvSpPr>
              <p:nvPr/>
            </p:nvSpPr>
            <p:spPr bwMode="auto">
              <a:xfrm>
                <a:off x="1372" y="201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5" name="Rectangle 3406"/>
              <p:cNvSpPr>
                <a:spLocks noChangeArrowheads="1"/>
              </p:cNvSpPr>
              <p:nvPr/>
            </p:nvSpPr>
            <p:spPr bwMode="auto">
              <a:xfrm>
                <a:off x="1372" y="201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6" name="Rectangle 3407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7" name="Rectangle 3408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8" name="Rectangle 3409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19" name="Rectangle 3410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0" name="Rectangle 3411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1" name="Rectangle 3412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2" name="Rectangle 3413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3" name="Rectangle 3414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4" name="Rectangle 3415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5" name="Rectangle 3416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6" name="Rectangle 3417"/>
              <p:cNvSpPr>
                <a:spLocks noChangeArrowheads="1"/>
              </p:cNvSpPr>
              <p:nvPr/>
            </p:nvSpPr>
            <p:spPr bwMode="auto">
              <a:xfrm>
                <a:off x="1372" y="201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7" name="Rectangle 3418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8" name="Rectangle 3419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29" name="Rectangle 3420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0" name="Rectangle 3421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1" name="Rectangle 3422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2" name="Rectangle 3423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3" name="Rectangle 3424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4" name="Rectangle 3425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5" name="Rectangle 3426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6" name="Rectangle 3427"/>
              <p:cNvSpPr>
                <a:spLocks noChangeArrowheads="1"/>
              </p:cNvSpPr>
              <p:nvPr/>
            </p:nvSpPr>
            <p:spPr bwMode="auto">
              <a:xfrm>
                <a:off x="1372" y="201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7" name="Rectangle 3428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8" name="Rectangle 3429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39" name="Rectangle 3430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0" name="Rectangle 3431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1" name="Rectangle 3432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2" name="Rectangle 3433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3" name="Rectangle 3434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4" name="Rectangle 3435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5" name="Rectangle 3436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6" name="Rectangle 3437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7" name="Rectangle 3438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8" name="Rectangle 3439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49" name="Rectangle 3440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0" name="Rectangle 3441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1" name="Rectangle 3442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2" name="Rectangle 3443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3" name="Rectangle 3444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4" name="Rectangle 3445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5" name="Rectangle 3446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6" name="Rectangle 3447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7" name="Rectangle 3448"/>
              <p:cNvSpPr>
                <a:spLocks noChangeArrowheads="1"/>
              </p:cNvSpPr>
              <p:nvPr/>
            </p:nvSpPr>
            <p:spPr bwMode="auto">
              <a:xfrm>
                <a:off x="1372" y="201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8" name="Rectangle 3449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59" name="Rectangle 3450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0" name="Rectangle 3451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1" name="Rectangle 3452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2" name="Rectangle 3453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3" name="Rectangle 3454"/>
              <p:cNvSpPr>
                <a:spLocks noChangeArrowheads="1"/>
              </p:cNvSpPr>
              <p:nvPr/>
            </p:nvSpPr>
            <p:spPr bwMode="auto">
              <a:xfrm>
                <a:off x="1372" y="201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4" name="Rectangle 3455"/>
              <p:cNvSpPr>
                <a:spLocks noChangeArrowheads="1"/>
              </p:cNvSpPr>
              <p:nvPr/>
            </p:nvSpPr>
            <p:spPr bwMode="auto">
              <a:xfrm>
                <a:off x="1372" y="201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5" name="Rectangle 3456"/>
              <p:cNvSpPr>
                <a:spLocks noChangeArrowheads="1"/>
              </p:cNvSpPr>
              <p:nvPr/>
            </p:nvSpPr>
            <p:spPr bwMode="auto">
              <a:xfrm>
                <a:off x="1372" y="2003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6" name="Rectangle 3457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7" name="Rectangle 3458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8" name="Rectangle 3459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69" name="Rectangle 3460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0" name="Rectangle 3461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1" name="Rectangle 3462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2" name="Rectangle 3463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3" name="Rectangle 3464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4" name="Rectangle 3465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5" name="Rectangle 3466"/>
              <p:cNvSpPr>
                <a:spLocks noChangeArrowheads="1"/>
              </p:cNvSpPr>
              <p:nvPr/>
            </p:nvSpPr>
            <p:spPr bwMode="auto">
              <a:xfrm>
                <a:off x="1372" y="200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6" name="Rectangle 3467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7" name="Rectangle 3468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8" name="Rectangle 3469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79" name="Rectangle 3470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0" name="Rectangle 3471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1" name="Rectangle 3472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2" name="Rectangle 3473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3" name="Rectangle 3474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4" name="Rectangle 3475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5" name="Rectangle 3476"/>
              <p:cNvSpPr>
                <a:spLocks noChangeArrowheads="1"/>
              </p:cNvSpPr>
              <p:nvPr/>
            </p:nvSpPr>
            <p:spPr bwMode="auto">
              <a:xfrm>
                <a:off x="1372" y="2006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6" name="Rectangle 3477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7" name="Rectangle 3478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8" name="Rectangle 3479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389" name="Rectangle 3480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4" name="Group 3481"/>
            <p:cNvGrpSpPr>
              <a:grpSpLocks/>
            </p:cNvGrpSpPr>
            <p:nvPr/>
          </p:nvGrpSpPr>
          <p:grpSpPr bwMode="auto">
            <a:xfrm>
              <a:off x="4150" y="1896"/>
              <a:ext cx="428" cy="243"/>
              <a:chOff x="1372" y="2003"/>
              <a:chExt cx="428" cy="243"/>
            </a:xfrm>
          </p:grpSpPr>
          <p:sp>
            <p:nvSpPr>
              <p:cNvPr id="131990" name="Rectangle 3482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1" name="Rectangle 3483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2" name="Rectangle 3484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3" name="Rectangle 3485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4" name="Rectangle 3486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5" name="Rectangle 3487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6" name="Rectangle 3488"/>
              <p:cNvSpPr>
                <a:spLocks noChangeArrowheads="1"/>
              </p:cNvSpPr>
              <p:nvPr/>
            </p:nvSpPr>
            <p:spPr bwMode="auto">
              <a:xfrm>
                <a:off x="1372" y="2007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7" name="Rectangle 3489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8" name="Rectangle 3490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99" name="Rectangle 3491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0" name="Rectangle 3492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1" name="Rectangle 3493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2" name="Rectangle 3494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3" name="Rectangle 3495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4" name="Rectangle 3496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5" name="Rectangle 3497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6" name="Rectangle 3498"/>
              <p:cNvSpPr>
                <a:spLocks noChangeArrowheads="1"/>
              </p:cNvSpPr>
              <p:nvPr/>
            </p:nvSpPr>
            <p:spPr bwMode="auto">
              <a:xfrm>
                <a:off x="1372" y="200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7" name="Rectangle 3499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8" name="Rectangle 3500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09" name="Rectangle 3501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0" name="Rectangle 3502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1" name="Rectangle 3503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2" name="Rectangle 3504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3" name="Rectangle 3505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4" name="Rectangle 3506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5" name="Rectangle 3507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6" name="Rectangle 3508"/>
              <p:cNvSpPr>
                <a:spLocks noChangeArrowheads="1"/>
              </p:cNvSpPr>
              <p:nvPr/>
            </p:nvSpPr>
            <p:spPr bwMode="auto">
              <a:xfrm>
                <a:off x="1372" y="200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7" name="Rectangle 3509"/>
              <p:cNvSpPr>
                <a:spLocks noChangeArrowheads="1"/>
              </p:cNvSpPr>
              <p:nvPr/>
            </p:nvSpPr>
            <p:spPr bwMode="auto">
              <a:xfrm>
                <a:off x="1372" y="2003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8" name="Rectangle 3510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19" name="Rectangle 3511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0" name="Rectangle 3512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1" name="Rectangle 3513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2" name="Rectangle 3514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3" name="Rectangle 3515"/>
              <p:cNvSpPr>
                <a:spLocks noChangeArrowheads="1"/>
              </p:cNvSpPr>
              <p:nvPr/>
            </p:nvSpPr>
            <p:spPr bwMode="auto">
              <a:xfrm>
                <a:off x="1372" y="213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4" name="Rectangle 3516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5" name="Rectangle 3517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6" name="Rectangle 3518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7" name="Rectangle 3519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8" name="Rectangle 3520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29" name="Rectangle 3521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0" name="Rectangle 3522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1" name="Rectangle 3523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2" name="Rectangle 3524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3" name="Rectangle 3525"/>
              <p:cNvSpPr>
                <a:spLocks noChangeArrowheads="1"/>
              </p:cNvSpPr>
              <p:nvPr/>
            </p:nvSpPr>
            <p:spPr bwMode="auto">
              <a:xfrm>
                <a:off x="1372" y="212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4" name="Rectangle 3526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5" name="Rectangle 3527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6" name="Rectangle 3528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7" name="Rectangle 3529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8" name="Rectangle 3530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39" name="Rectangle 3531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0" name="Rectangle 3532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1" name="Rectangle 3533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2" name="Rectangle 3534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3" name="Rectangle 3535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4" name="Rectangle 3536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5" name="Rectangle 3537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6" name="Rectangle 3538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7" name="Rectangle 3539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8" name="Rectangle 3540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49" name="Rectangle 3541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0" name="Rectangle 3542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1" name="Rectangle 3543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2" name="Rectangle 3544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3" name="Rectangle 3545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4" name="Rectangle 3546"/>
              <p:cNvSpPr>
                <a:spLocks noChangeArrowheads="1"/>
              </p:cNvSpPr>
              <p:nvPr/>
            </p:nvSpPr>
            <p:spPr bwMode="auto">
              <a:xfrm>
                <a:off x="1372" y="212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5" name="Rectangle 3547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6" name="Rectangle 3548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7" name="Rectangle 3549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8" name="Rectangle 3550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59" name="Rectangle 3551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0" name="Rectangle 3552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1" name="Rectangle 3553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2" name="Rectangle 3554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3" name="Rectangle 3555"/>
              <p:cNvSpPr>
                <a:spLocks noChangeArrowheads="1"/>
              </p:cNvSpPr>
              <p:nvPr/>
            </p:nvSpPr>
            <p:spPr bwMode="auto">
              <a:xfrm>
                <a:off x="1372" y="212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4" name="Rectangle 3556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5" name="Rectangle 3557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6" name="Rectangle 3558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7" name="Rectangle 3559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8" name="Rectangle 3560"/>
              <p:cNvSpPr>
                <a:spLocks noChangeArrowheads="1"/>
              </p:cNvSpPr>
              <p:nvPr/>
            </p:nvSpPr>
            <p:spPr bwMode="auto">
              <a:xfrm>
                <a:off x="1372" y="212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69" name="Rectangle 3561"/>
              <p:cNvSpPr>
                <a:spLocks noChangeArrowheads="1"/>
              </p:cNvSpPr>
              <p:nvPr/>
            </p:nvSpPr>
            <p:spPr bwMode="auto">
              <a:xfrm>
                <a:off x="1372" y="2124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0" name="Rectangle 3562"/>
              <p:cNvSpPr>
                <a:spLocks noChangeArrowheads="1"/>
              </p:cNvSpPr>
              <p:nvPr/>
            </p:nvSpPr>
            <p:spPr bwMode="auto">
              <a:xfrm>
                <a:off x="1372" y="2116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1" name="Rectangle 3563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2" name="Rectangle 3564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3" name="Rectangle 3565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4" name="Rectangle 3566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5" name="Rectangle 3567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6" name="Rectangle 3568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7" name="Rectangle 3569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8" name="Rectangle 3570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79" name="Rectangle 3571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0" name="Rectangle 3572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1" name="Rectangle 3573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2" name="Rectangle 3574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3" name="Rectangle 3575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4" name="Rectangle 3576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5" name="Rectangle 3577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6" name="Rectangle 3578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7" name="Rectangle 3579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8" name="Rectangle 3580"/>
              <p:cNvSpPr>
                <a:spLocks noChangeArrowheads="1"/>
              </p:cNvSpPr>
              <p:nvPr/>
            </p:nvSpPr>
            <p:spPr bwMode="auto">
              <a:xfrm>
                <a:off x="1372" y="211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89" name="Rectangle 3581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0" name="Rectangle 3582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1" name="Rectangle 3583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2" name="Rectangle 3584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3" name="Rectangle 3585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4" name="Rectangle 3586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5" name="Rectangle 3587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6" name="Rectangle 3588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7" name="Rectangle 3589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8" name="Rectangle 3590"/>
              <p:cNvSpPr>
                <a:spLocks noChangeArrowheads="1"/>
              </p:cNvSpPr>
              <p:nvPr/>
            </p:nvSpPr>
            <p:spPr bwMode="auto">
              <a:xfrm>
                <a:off x="1372" y="212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099" name="Rectangle 3591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0" name="Rectangle 3592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1" name="Rectangle 3593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2" name="Rectangle 3594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3" name="Rectangle 3595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4" name="Rectangle 3596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5" name="Rectangle 3597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6" name="Rectangle 3598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7" name="Rectangle 3599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8" name="Rectangle 3600"/>
              <p:cNvSpPr>
                <a:spLocks noChangeArrowheads="1"/>
              </p:cNvSpPr>
              <p:nvPr/>
            </p:nvSpPr>
            <p:spPr bwMode="auto">
              <a:xfrm>
                <a:off x="1372" y="212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09" name="Rectangle 3601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0" name="Rectangle 3602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1" name="Rectangle 3603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2" name="Rectangle 3604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3" name="Rectangle 3605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4" name="Rectangle 3606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5" name="Rectangle 3607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6" name="Rectangle 3608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7" name="Rectangle 3609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8" name="Rectangle 3610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19" name="Rectangle 3611"/>
              <p:cNvSpPr>
                <a:spLocks noChangeArrowheads="1"/>
              </p:cNvSpPr>
              <p:nvPr/>
            </p:nvSpPr>
            <p:spPr bwMode="auto">
              <a:xfrm>
                <a:off x="1372" y="212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0" name="Rectangle 3612"/>
              <p:cNvSpPr>
                <a:spLocks noChangeArrowheads="1"/>
              </p:cNvSpPr>
              <p:nvPr/>
            </p:nvSpPr>
            <p:spPr bwMode="auto">
              <a:xfrm>
                <a:off x="1372" y="212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1" name="Rectangle 3613"/>
              <p:cNvSpPr>
                <a:spLocks noChangeArrowheads="1"/>
              </p:cNvSpPr>
              <p:nvPr/>
            </p:nvSpPr>
            <p:spPr bwMode="auto">
              <a:xfrm>
                <a:off x="1372" y="212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2" name="Rectangle 3614"/>
              <p:cNvSpPr>
                <a:spLocks noChangeArrowheads="1"/>
              </p:cNvSpPr>
              <p:nvPr/>
            </p:nvSpPr>
            <p:spPr bwMode="auto">
              <a:xfrm>
                <a:off x="1372" y="2116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3" name="Rectangle 3615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4" name="Rectangle 3616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5" name="Rectangle 3617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6" name="Rectangle 3618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7" name="Rectangle 3619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8" name="Rectangle 3620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29" name="Rectangle 3621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0" name="Rectangle 3622"/>
              <p:cNvSpPr>
                <a:spLocks noChangeArrowheads="1"/>
              </p:cNvSpPr>
              <p:nvPr/>
            </p:nvSpPr>
            <p:spPr bwMode="auto">
              <a:xfrm>
                <a:off x="1372" y="224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1" name="Rectangle 3623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2" name="Rectangle 3624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3" name="Rectangle 3625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4" name="Rectangle 3626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5" name="Rectangle 3627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6" name="Rectangle 3628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7" name="Rectangle 3629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8" name="Rectangle 3630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39" name="Rectangle 3631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0" name="Rectangle 3632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1" name="Rectangle 3633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2" name="Rectangle 3634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3" name="Rectangle 3635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4" name="Rectangle 3636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5" name="Rectangle 3637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6" name="Rectangle 3638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7" name="Rectangle 3639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8" name="Rectangle 3640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49" name="Rectangle 3641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0" name="Rectangle 3642"/>
              <p:cNvSpPr>
                <a:spLocks noChangeArrowheads="1"/>
              </p:cNvSpPr>
              <p:nvPr/>
            </p:nvSpPr>
            <p:spPr bwMode="auto">
              <a:xfrm>
                <a:off x="1372" y="224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1" name="Rectangle 3643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2" name="Rectangle 3644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3" name="Rectangle 3645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4" name="Rectangle 3646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5" name="Rectangle 3647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6" name="Rectangle 3648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7" name="Rectangle 3649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8" name="Rectangle 3650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59" name="Rectangle 3651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0" name="Rectangle 3652"/>
              <p:cNvSpPr>
                <a:spLocks noChangeArrowheads="1"/>
              </p:cNvSpPr>
              <p:nvPr/>
            </p:nvSpPr>
            <p:spPr bwMode="auto">
              <a:xfrm>
                <a:off x="1372" y="224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1" name="Rectangle 3653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2" name="Rectangle 3654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3" name="Rectangle 3655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4" name="Rectangle 3656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5" name="Rectangle 3657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6" name="Rectangle 3658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7" name="Rectangle 3659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8" name="Rectangle 3660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69" name="Rectangle 3661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0" name="Rectangle 3662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1" name="Rectangle 3663"/>
              <p:cNvSpPr>
                <a:spLocks noChangeArrowheads="1"/>
              </p:cNvSpPr>
              <p:nvPr/>
            </p:nvSpPr>
            <p:spPr bwMode="auto">
              <a:xfrm>
                <a:off x="1372" y="224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2" name="Rectangle 3664"/>
              <p:cNvSpPr>
                <a:spLocks noChangeArrowheads="1"/>
              </p:cNvSpPr>
              <p:nvPr/>
            </p:nvSpPr>
            <p:spPr bwMode="auto">
              <a:xfrm>
                <a:off x="1372" y="223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3" name="Rectangle 3665"/>
              <p:cNvSpPr>
                <a:spLocks noChangeArrowheads="1"/>
              </p:cNvSpPr>
              <p:nvPr/>
            </p:nvSpPr>
            <p:spPr bwMode="auto">
              <a:xfrm>
                <a:off x="1372" y="223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4" name="Rectangle 3666"/>
              <p:cNvSpPr>
                <a:spLocks noChangeArrowheads="1"/>
              </p:cNvSpPr>
              <p:nvPr/>
            </p:nvSpPr>
            <p:spPr bwMode="auto">
              <a:xfrm>
                <a:off x="1372" y="2237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5" name="Rectangle 3667"/>
              <p:cNvSpPr>
                <a:spLocks noChangeArrowheads="1"/>
              </p:cNvSpPr>
              <p:nvPr/>
            </p:nvSpPr>
            <p:spPr bwMode="auto">
              <a:xfrm>
                <a:off x="1372" y="223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6" name="Rectangle 3668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7" name="Rectangle 3669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8" name="Rectangle 3670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79" name="Rectangle 3671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0" name="Rectangle 3672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1" name="Rectangle 3673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2" name="Rectangle 3674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3" name="Rectangle 3675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4" name="Rectangle 3676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5" name="Rectangle 3677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6" name="Rectangle 3678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7" name="Rectangle 3679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8" name="Rectangle 3680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2189" name="Rectangle 3681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5" name="Group 3682"/>
            <p:cNvGrpSpPr>
              <a:grpSpLocks/>
            </p:cNvGrpSpPr>
            <p:nvPr/>
          </p:nvGrpSpPr>
          <p:grpSpPr bwMode="auto">
            <a:xfrm>
              <a:off x="4150" y="1830"/>
              <a:ext cx="428" cy="422"/>
              <a:chOff x="1372" y="1937"/>
              <a:chExt cx="428" cy="422"/>
            </a:xfrm>
          </p:grpSpPr>
          <p:sp>
            <p:nvSpPr>
              <p:cNvPr id="131790" name="Rectangle 3683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1" name="Rectangle 3684"/>
              <p:cNvSpPr>
                <a:spLocks noChangeArrowheads="1"/>
              </p:cNvSpPr>
              <p:nvPr/>
            </p:nvSpPr>
            <p:spPr bwMode="auto">
              <a:xfrm>
                <a:off x="1372" y="223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2" name="Rectangle 3685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3" name="Rectangle 3686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4" name="Rectangle 3687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5" name="Rectangle 3688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6" name="Rectangle 3689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7" name="Rectangle 3690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8" name="Rectangle 3691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99" name="Rectangle 3692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0" name="Rectangle 3693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1" name="Rectangle 3694"/>
              <p:cNvSpPr>
                <a:spLocks noChangeArrowheads="1"/>
              </p:cNvSpPr>
              <p:nvPr/>
            </p:nvSpPr>
            <p:spPr bwMode="auto">
              <a:xfrm>
                <a:off x="1372" y="223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2" name="Rectangle 3695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3" name="Rectangle 3696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4" name="Rectangle 3697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5" name="Rectangle 3698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6" name="Rectangle 3699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7" name="Rectangle 3700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8" name="Rectangle 3701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09" name="Rectangle 3702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0" name="Rectangle 3703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1" name="Rectangle 3704"/>
              <p:cNvSpPr>
                <a:spLocks noChangeArrowheads="1"/>
              </p:cNvSpPr>
              <p:nvPr/>
            </p:nvSpPr>
            <p:spPr bwMode="auto">
              <a:xfrm>
                <a:off x="1372" y="223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2" name="Rectangle 3705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3" name="Rectangle 3706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4" name="Rectangle 3707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5" name="Rectangle 3708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6" name="Rectangle 3709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7" name="Rectangle 3710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8" name="Rectangle 3711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19" name="Rectangle 3712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0" name="Rectangle 3713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1" name="Rectangle 3714"/>
              <p:cNvSpPr>
                <a:spLocks noChangeArrowheads="1"/>
              </p:cNvSpPr>
              <p:nvPr/>
            </p:nvSpPr>
            <p:spPr bwMode="auto">
              <a:xfrm>
                <a:off x="1372" y="223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2" name="Rectangle 3715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3" name="Rectangle 3716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4" name="Rectangle 3717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5" name="Rectangle 3718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6" name="Rectangle 3719"/>
              <p:cNvSpPr>
                <a:spLocks noChangeArrowheads="1"/>
              </p:cNvSpPr>
              <p:nvPr/>
            </p:nvSpPr>
            <p:spPr bwMode="auto">
              <a:xfrm>
                <a:off x="1372" y="223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7" name="Rectangle 3720"/>
              <p:cNvSpPr>
                <a:spLocks noChangeArrowheads="1"/>
              </p:cNvSpPr>
              <p:nvPr/>
            </p:nvSpPr>
            <p:spPr bwMode="auto">
              <a:xfrm>
                <a:off x="1372" y="2230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8" name="Rectangle 3721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29" name="Rectangle 3722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0" name="Rectangle 3723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1" name="Rectangle 3724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2" name="Rectangle 3725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3" name="Rectangle 3726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4" name="Rectangle 3727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5" name="Rectangle 3728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6" name="Rectangle 3729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7" name="Rectangle 3730"/>
              <p:cNvSpPr>
                <a:spLocks noChangeArrowheads="1"/>
              </p:cNvSpPr>
              <p:nvPr/>
            </p:nvSpPr>
            <p:spPr bwMode="auto">
              <a:xfrm>
                <a:off x="1372" y="235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8" name="Rectangle 3731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39" name="Rectangle 3732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0" name="Rectangle 3733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1" name="Rectangle 3734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2" name="Rectangle 3735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3" name="Rectangle 3736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4" name="Rectangle 3737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5" name="Rectangle 3738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6" name="Rectangle 3739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7" name="Rectangle 3740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8" name="Rectangle 3741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49" name="Rectangle 3742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0" name="Rectangle 3743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1" name="Rectangle 3744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2" name="Rectangle 3745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3" name="Rectangle 3746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4" name="Rectangle 3747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5" name="Rectangle 3748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6" name="Rectangle 3749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7" name="Rectangle 3750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8" name="Rectangle 3751"/>
              <p:cNvSpPr>
                <a:spLocks noChangeArrowheads="1"/>
              </p:cNvSpPr>
              <p:nvPr/>
            </p:nvSpPr>
            <p:spPr bwMode="auto">
              <a:xfrm>
                <a:off x="1372" y="235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59" name="Rectangle 3752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0" name="Rectangle 3753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1" name="Rectangle 3754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2" name="Rectangle 3755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3" name="Rectangle 3756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4" name="Rectangle 3757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5" name="Rectangle 3758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6" name="Rectangle 3759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7" name="Rectangle 3760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8" name="Rectangle 3761"/>
              <p:cNvSpPr>
                <a:spLocks noChangeArrowheads="1"/>
              </p:cNvSpPr>
              <p:nvPr/>
            </p:nvSpPr>
            <p:spPr bwMode="auto">
              <a:xfrm>
                <a:off x="1372" y="235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69" name="Rectangle 3762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0" name="Rectangle 3763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1" name="Rectangle 3764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2" name="Rectangle 3765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3" name="Rectangle 3766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4" name="Rectangle 3767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5" name="Rectangle 3768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6" name="Rectangle 3769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7" name="Rectangle 3770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8" name="Rectangle 3771"/>
              <p:cNvSpPr>
                <a:spLocks noChangeArrowheads="1"/>
              </p:cNvSpPr>
              <p:nvPr/>
            </p:nvSpPr>
            <p:spPr bwMode="auto">
              <a:xfrm>
                <a:off x="1372" y="235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79" name="Rectangle 3772"/>
              <p:cNvSpPr>
                <a:spLocks noChangeArrowheads="1"/>
              </p:cNvSpPr>
              <p:nvPr/>
            </p:nvSpPr>
            <p:spPr bwMode="auto">
              <a:xfrm>
                <a:off x="1372" y="235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0" name="Rectangle 3773"/>
              <p:cNvSpPr>
                <a:spLocks noChangeArrowheads="1"/>
              </p:cNvSpPr>
              <p:nvPr/>
            </p:nvSpPr>
            <p:spPr bwMode="auto">
              <a:xfrm>
                <a:off x="1372" y="2343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1" name="Rectangle 3774"/>
              <p:cNvSpPr>
                <a:spLocks noChangeArrowheads="1"/>
              </p:cNvSpPr>
              <p:nvPr/>
            </p:nvSpPr>
            <p:spPr bwMode="auto">
              <a:xfrm>
                <a:off x="1372" y="234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2" name="Rectangle 3775"/>
              <p:cNvSpPr>
                <a:spLocks noChangeArrowheads="1"/>
              </p:cNvSpPr>
              <p:nvPr/>
            </p:nvSpPr>
            <p:spPr bwMode="auto">
              <a:xfrm>
                <a:off x="1372" y="234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3" name="Rectangle 3776"/>
              <p:cNvSpPr>
                <a:spLocks noChangeArrowheads="1"/>
              </p:cNvSpPr>
              <p:nvPr/>
            </p:nvSpPr>
            <p:spPr bwMode="auto">
              <a:xfrm>
                <a:off x="1372" y="234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4" name="Rectangle 3777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5" name="Rectangle 3778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6" name="Rectangle 3779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7" name="Rectangle 3780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8" name="Rectangle 3781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89" name="Rectangle 3782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0" name="Rectangle 3783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1" name="Rectangle 3784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2" name="Rectangle 3785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3" name="Rectangle 3786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4" name="Rectangle 3787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5" name="Rectangle 3788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6" name="Rectangle 3789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7" name="Rectangle 3790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8" name="Rectangle 3791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899" name="Rectangle 3792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0" name="Rectangle 3793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1" name="Rectangle 3794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2" name="Rectangle 3795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3" name="Rectangle 3796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4" name="Rectangle 3797"/>
              <p:cNvSpPr>
                <a:spLocks noChangeArrowheads="1"/>
              </p:cNvSpPr>
              <p:nvPr/>
            </p:nvSpPr>
            <p:spPr bwMode="auto">
              <a:xfrm>
                <a:off x="1372" y="2346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5" name="Rectangle 3798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6" name="Rectangle 3799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7" name="Rectangle 3800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8" name="Rectangle 3801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09" name="Rectangle 3802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0" name="Rectangle 3803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1" name="Rectangle 3804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2" name="Rectangle 3805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3" name="Rectangle 3806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4" name="Rectangle 3807"/>
              <p:cNvSpPr>
                <a:spLocks noChangeArrowheads="1"/>
              </p:cNvSpPr>
              <p:nvPr/>
            </p:nvSpPr>
            <p:spPr bwMode="auto">
              <a:xfrm>
                <a:off x="1372" y="2347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5" name="Rectangle 3808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6" name="Rectangle 3809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7" name="Rectangle 3810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8" name="Rectangle 3811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19" name="Rectangle 3812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0" name="Rectangle 3813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1" name="Rectangle 3814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2" name="Rectangle 3815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3" name="Rectangle 3816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4" name="Rectangle 3817"/>
              <p:cNvSpPr>
                <a:spLocks noChangeArrowheads="1"/>
              </p:cNvSpPr>
              <p:nvPr/>
            </p:nvSpPr>
            <p:spPr bwMode="auto">
              <a:xfrm>
                <a:off x="1372" y="234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5" name="Rectangle 3818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6" name="Rectangle 3819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7" name="Rectangle 3820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8" name="Rectangle 3821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29" name="Rectangle 3822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0" name="Rectangle 3823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1" name="Rectangle 3824"/>
              <p:cNvSpPr>
                <a:spLocks noChangeArrowheads="1"/>
              </p:cNvSpPr>
              <p:nvPr/>
            </p:nvSpPr>
            <p:spPr bwMode="auto">
              <a:xfrm>
                <a:off x="1372" y="234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2" name="Rectangle 3825"/>
              <p:cNvSpPr>
                <a:spLocks noChangeArrowheads="1"/>
              </p:cNvSpPr>
              <p:nvPr/>
            </p:nvSpPr>
            <p:spPr bwMode="auto">
              <a:xfrm>
                <a:off x="1372" y="2343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3" name="Rectangle 3826"/>
              <p:cNvSpPr>
                <a:spLocks noChangeArrowheads="1"/>
              </p:cNvSpPr>
              <p:nvPr/>
            </p:nvSpPr>
            <p:spPr bwMode="auto">
              <a:xfrm>
                <a:off x="1372" y="1951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4" name="Rectangle 3827"/>
              <p:cNvSpPr>
                <a:spLocks noChangeArrowheads="1"/>
              </p:cNvSpPr>
              <p:nvPr/>
            </p:nvSpPr>
            <p:spPr bwMode="auto">
              <a:xfrm>
                <a:off x="1372" y="195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5" name="Rectangle 3828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6" name="Rectangle 3829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7" name="Rectangle 3830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8" name="Rectangle 3831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39" name="Rectangle 3832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0" name="Rectangle 3833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1" name="Rectangle 3834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2" name="Rectangle 3835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3" name="Rectangle 3836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4" name="Rectangle 3837"/>
              <p:cNvSpPr>
                <a:spLocks noChangeArrowheads="1"/>
              </p:cNvSpPr>
              <p:nvPr/>
            </p:nvSpPr>
            <p:spPr bwMode="auto">
              <a:xfrm>
                <a:off x="1372" y="195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5" name="Rectangle 3838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6" name="Rectangle 3839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7" name="Rectangle 3840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8" name="Rectangle 3841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49" name="Rectangle 3842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0" name="Rectangle 3843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1" name="Rectangle 3844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2" name="Rectangle 3845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3" name="Rectangle 3846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4" name="Rectangle 3847"/>
              <p:cNvSpPr>
                <a:spLocks noChangeArrowheads="1"/>
              </p:cNvSpPr>
              <p:nvPr/>
            </p:nvSpPr>
            <p:spPr bwMode="auto">
              <a:xfrm>
                <a:off x="1372" y="194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5" name="Rectangle 3848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6" name="Rectangle 3849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7" name="Rectangle 3850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8" name="Rectangle 3851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59" name="Rectangle 3852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0" name="Rectangle 3853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1" name="Rectangle 3854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2" name="Rectangle 3855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3" name="Rectangle 3856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4" name="Rectangle 3857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5" name="Rectangle 3858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6" name="Rectangle 3859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7" name="Rectangle 3860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8" name="Rectangle 3861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69" name="Rectangle 3862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0" name="Rectangle 3863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1" name="Rectangle 3864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2" name="Rectangle 3865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3" name="Rectangle 3866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4" name="Rectangle 3867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5" name="Rectangle 3868"/>
              <p:cNvSpPr>
                <a:spLocks noChangeArrowheads="1"/>
              </p:cNvSpPr>
              <p:nvPr/>
            </p:nvSpPr>
            <p:spPr bwMode="auto">
              <a:xfrm>
                <a:off x="1372" y="194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6" name="Rectangle 3869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7" name="Rectangle 3870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8" name="Rectangle 3871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79" name="Rectangle 3872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0" name="Rectangle 3873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1" name="Rectangle 3874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2" name="Rectangle 3875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3" name="Rectangle 3876"/>
              <p:cNvSpPr>
                <a:spLocks noChangeArrowheads="1"/>
              </p:cNvSpPr>
              <p:nvPr/>
            </p:nvSpPr>
            <p:spPr bwMode="auto">
              <a:xfrm>
                <a:off x="1372" y="194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4" name="Rectangle 3877"/>
              <p:cNvSpPr>
                <a:spLocks noChangeArrowheads="1"/>
              </p:cNvSpPr>
              <p:nvPr/>
            </p:nvSpPr>
            <p:spPr bwMode="auto">
              <a:xfrm>
                <a:off x="1372" y="1945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5" name="Rectangle 3878"/>
              <p:cNvSpPr>
                <a:spLocks noChangeArrowheads="1"/>
              </p:cNvSpPr>
              <p:nvPr/>
            </p:nvSpPr>
            <p:spPr bwMode="auto">
              <a:xfrm>
                <a:off x="1372" y="193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6" name="Rectangle 3879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7" name="Rectangle 3880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8" name="Rectangle 3881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989" name="Rectangle 3882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6" name="Group 3883"/>
            <p:cNvGrpSpPr>
              <a:grpSpLocks/>
            </p:cNvGrpSpPr>
            <p:nvPr/>
          </p:nvGrpSpPr>
          <p:grpSpPr bwMode="auto">
            <a:xfrm>
              <a:off x="4150" y="1830"/>
              <a:ext cx="428" cy="252"/>
              <a:chOff x="1372" y="1937"/>
              <a:chExt cx="428" cy="252"/>
            </a:xfrm>
          </p:grpSpPr>
          <p:sp>
            <p:nvSpPr>
              <p:cNvPr id="131590" name="Rectangle 3884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1" name="Rectangle 3885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2" name="Rectangle 3886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3" name="Rectangle 3887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4" name="Rectangle 3888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5" name="Rectangle 3889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6" name="Rectangle 3890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7" name="Rectangle 3891"/>
              <p:cNvSpPr>
                <a:spLocks noChangeArrowheads="1"/>
              </p:cNvSpPr>
              <p:nvPr/>
            </p:nvSpPr>
            <p:spPr bwMode="auto">
              <a:xfrm>
                <a:off x="1372" y="193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8" name="Rectangle 3892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99" name="Rectangle 3893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0" name="Rectangle 3894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1" name="Rectangle 3895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2" name="Rectangle 3896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3" name="Rectangle 3897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4" name="Rectangle 3898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5" name="Rectangle 3899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6" name="Rectangle 3900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7" name="Rectangle 3901"/>
              <p:cNvSpPr>
                <a:spLocks noChangeArrowheads="1"/>
              </p:cNvSpPr>
              <p:nvPr/>
            </p:nvSpPr>
            <p:spPr bwMode="auto">
              <a:xfrm>
                <a:off x="1372" y="194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8" name="Rectangle 3902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09" name="Rectangle 3903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0" name="Rectangle 3904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1" name="Rectangle 3905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2" name="Rectangle 3906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3" name="Rectangle 3907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4" name="Rectangle 3908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5" name="Rectangle 3909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6" name="Rectangle 3910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7" name="Rectangle 3911"/>
              <p:cNvSpPr>
                <a:spLocks noChangeArrowheads="1"/>
              </p:cNvSpPr>
              <p:nvPr/>
            </p:nvSpPr>
            <p:spPr bwMode="auto">
              <a:xfrm>
                <a:off x="1372" y="194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8" name="Rectangle 3912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19" name="Rectangle 3913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0" name="Rectangle 3914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1" name="Rectangle 3915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2" name="Rectangle 3916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3" name="Rectangle 3917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4" name="Rectangle 3918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5" name="Rectangle 3919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6" name="Rectangle 3920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7" name="Rectangle 3921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8" name="Rectangle 3922"/>
              <p:cNvSpPr>
                <a:spLocks noChangeArrowheads="1"/>
              </p:cNvSpPr>
              <p:nvPr/>
            </p:nvSpPr>
            <p:spPr bwMode="auto">
              <a:xfrm>
                <a:off x="1372" y="194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29" name="Rectangle 3923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0" name="Rectangle 3924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1" name="Rectangle 3925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2" name="Rectangle 3926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3" name="Rectangle 3927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4" name="Rectangle 3928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5" name="Rectangle 3929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6" name="Rectangle 3930"/>
              <p:cNvSpPr>
                <a:spLocks noChangeArrowheads="1"/>
              </p:cNvSpPr>
              <p:nvPr/>
            </p:nvSpPr>
            <p:spPr bwMode="auto">
              <a:xfrm>
                <a:off x="1372" y="1943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7" name="Rectangle 3931"/>
              <p:cNvSpPr>
                <a:spLocks noChangeArrowheads="1"/>
              </p:cNvSpPr>
              <p:nvPr/>
            </p:nvSpPr>
            <p:spPr bwMode="auto">
              <a:xfrm>
                <a:off x="1372" y="1937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8" name="Rectangle 3932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39" name="Rectangle 3933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0" name="Rectangle 3934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1" name="Rectangle 3935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2" name="Rectangle 3936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3" name="Rectangle 3937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4" name="Rectangle 3938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5" name="Rectangle 3939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6" name="Rectangle 3940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7" name="Rectangle 3941"/>
              <p:cNvSpPr>
                <a:spLocks noChangeArrowheads="1"/>
              </p:cNvSpPr>
              <p:nvPr/>
            </p:nvSpPr>
            <p:spPr bwMode="auto">
              <a:xfrm>
                <a:off x="1372" y="207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8" name="Rectangle 3942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49" name="Rectangle 3943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0" name="Rectangle 3944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1" name="Rectangle 3945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2" name="Rectangle 3946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3" name="Rectangle 3947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4" name="Rectangle 3948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5" name="Rectangle 3949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6" name="Rectangle 3950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7" name="Rectangle 3951"/>
              <p:cNvSpPr>
                <a:spLocks noChangeArrowheads="1"/>
              </p:cNvSpPr>
              <p:nvPr/>
            </p:nvSpPr>
            <p:spPr bwMode="auto">
              <a:xfrm>
                <a:off x="1372" y="207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8" name="Rectangle 3952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59" name="Rectangle 3953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0" name="Rectangle 3954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1" name="Rectangle 3955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2" name="Rectangle 3956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3" name="Rectangle 3957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4" name="Rectangle 3958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5" name="Rectangle 3959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6" name="Rectangle 3960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7" name="Rectangle 3961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8" name="Rectangle 3962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69" name="Rectangle 3963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0" name="Rectangle 3964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1" name="Rectangle 3965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2" name="Rectangle 3966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3" name="Rectangle 3967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4" name="Rectangle 3968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5" name="Rectangle 3969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6" name="Rectangle 3970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7" name="Rectangle 3971"/>
              <p:cNvSpPr>
                <a:spLocks noChangeArrowheads="1"/>
              </p:cNvSpPr>
              <p:nvPr/>
            </p:nvSpPr>
            <p:spPr bwMode="auto">
              <a:xfrm>
                <a:off x="1372" y="207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8" name="Rectangle 3972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79" name="Rectangle 3973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0" name="Rectangle 3974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1" name="Rectangle 3975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2" name="Rectangle 3976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3" name="Rectangle 3977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4" name="Rectangle 3978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5" name="Rectangle 3979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6" name="Rectangle 3980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7" name="Rectangle 3981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8" name="Rectangle 3982"/>
              <p:cNvSpPr>
                <a:spLocks noChangeArrowheads="1"/>
              </p:cNvSpPr>
              <p:nvPr/>
            </p:nvSpPr>
            <p:spPr bwMode="auto">
              <a:xfrm>
                <a:off x="1372" y="2070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89" name="Rectangle 3983"/>
              <p:cNvSpPr>
                <a:spLocks noChangeArrowheads="1"/>
              </p:cNvSpPr>
              <p:nvPr/>
            </p:nvSpPr>
            <p:spPr bwMode="auto">
              <a:xfrm>
                <a:off x="1372" y="2067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0" name="Rectangle 3984"/>
              <p:cNvSpPr>
                <a:spLocks noChangeArrowheads="1"/>
              </p:cNvSpPr>
              <p:nvPr/>
            </p:nvSpPr>
            <p:spPr bwMode="auto">
              <a:xfrm>
                <a:off x="1372" y="206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1" name="Rectangle 3985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2" name="Rectangle 3986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3" name="Rectangle 3987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4" name="Rectangle 3988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5" name="Rectangle 3989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6" name="Rectangle 3990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7" name="Rectangle 3991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8" name="Rectangle 3992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699" name="Rectangle 3993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0" name="Rectangle 3994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1" name="Rectangle 3995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2" name="Rectangle 3996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3" name="Rectangle 3997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4" name="Rectangle 3998"/>
              <p:cNvSpPr>
                <a:spLocks noChangeArrowheads="1"/>
              </p:cNvSpPr>
              <p:nvPr/>
            </p:nvSpPr>
            <p:spPr bwMode="auto">
              <a:xfrm>
                <a:off x="1372" y="206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5" name="Rectangle 3999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6" name="Rectangle 4000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7" name="Rectangle 4001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8" name="Rectangle 4002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09" name="Rectangle 4003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0" name="Rectangle 4004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1" name="Rectangle 4005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2" name="Rectangle 4006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3" name="Rectangle 4007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4" name="Rectangle 4008"/>
              <p:cNvSpPr>
                <a:spLocks noChangeArrowheads="1"/>
              </p:cNvSpPr>
              <p:nvPr/>
            </p:nvSpPr>
            <p:spPr bwMode="auto">
              <a:xfrm>
                <a:off x="1372" y="206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5" name="Rectangle 4009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6" name="Rectangle 4010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7" name="Rectangle 4011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8" name="Rectangle 4012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19" name="Rectangle 4013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0" name="Rectangle 4014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1" name="Rectangle 4015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2" name="Rectangle 4016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3" name="Rectangle 4017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4" name="Rectangle 4018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5" name="Rectangle 4019"/>
              <p:cNvSpPr>
                <a:spLocks noChangeArrowheads="1"/>
              </p:cNvSpPr>
              <p:nvPr/>
            </p:nvSpPr>
            <p:spPr bwMode="auto">
              <a:xfrm>
                <a:off x="1372" y="206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6" name="Rectangle 4020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7" name="Rectangle 4021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8" name="Rectangle 4022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29" name="Rectangle 4023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0" name="Rectangle 4024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1" name="Rectangle 4025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2" name="Rectangle 4026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3" name="Rectangle 4027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4" name="Rectangle 4028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5" name="Rectangle 4029"/>
              <p:cNvSpPr>
                <a:spLocks noChangeArrowheads="1"/>
              </p:cNvSpPr>
              <p:nvPr/>
            </p:nvSpPr>
            <p:spPr bwMode="auto">
              <a:xfrm>
                <a:off x="1372" y="206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6" name="Rectangle 4030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7" name="Rectangle 4031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8" name="Rectangle 4032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39" name="Rectangle 4033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0" name="Rectangle 4034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1" name="Rectangle 4035"/>
              <p:cNvSpPr>
                <a:spLocks noChangeArrowheads="1"/>
              </p:cNvSpPr>
              <p:nvPr/>
            </p:nvSpPr>
            <p:spPr bwMode="auto">
              <a:xfrm>
                <a:off x="1372" y="206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2" name="Rectangle 4036"/>
              <p:cNvSpPr>
                <a:spLocks noChangeArrowheads="1"/>
              </p:cNvSpPr>
              <p:nvPr/>
            </p:nvSpPr>
            <p:spPr bwMode="auto">
              <a:xfrm>
                <a:off x="1372" y="2060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3" name="Rectangle 4037"/>
              <p:cNvSpPr>
                <a:spLocks noChangeArrowheads="1"/>
              </p:cNvSpPr>
              <p:nvPr/>
            </p:nvSpPr>
            <p:spPr bwMode="auto">
              <a:xfrm>
                <a:off x="1372" y="218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4" name="Rectangle 4038"/>
              <p:cNvSpPr>
                <a:spLocks noChangeArrowheads="1"/>
              </p:cNvSpPr>
              <p:nvPr/>
            </p:nvSpPr>
            <p:spPr bwMode="auto">
              <a:xfrm>
                <a:off x="1372" y="218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5" name="Rectangle 4039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6" name="Rectangle 4040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7" name="Rectangle 4041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8" name="Rectangle 4042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49" name="Rectangle 4043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0" name="Rectangle 4044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1" name="Rectangle 4045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2" name="Rectangle 4046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3" name="Rectangle 4047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4" name="Rectangle 4048"/>
              <p:cNvSpPr>
                <a:spLocks noChangeArrowheads="1"/>
              </p:cNvSpPr>
              <p:nvPr/>
            </p:nvSpPr>
            <p:spPr bwMode="auto">
              <a:xfrm>
                <a:off x="1372" y="2186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5" name="Rectangle 4049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6" name="Rectangle 4050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7" name="Rectangle 4051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8" name="Rectangle 4052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59" name="Rectangle 4053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0" name="Rectangle 4054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1" name="Rectangle 4055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2" name="Rectangle 4056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3" name="Rectangle 4057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4" name="Rectangle 4058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5" name="Rectangle 4059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6" name="Rectangle 4060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7" name="Rectangle 4061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8" name="Rectangle 4062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69" name="Rectangle 4063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0" name="Rectangle 4064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1" name="Rectangle 4065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2" name="Rectangle 4066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3" name="Rectangle 4067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4" name="Rectangle 4068"/>
              <p:cNvSpPr>
                <a:spLocks noChangeArrowheads="1"/>
              </p:cNvSpPr>
              <p:nvPr/>
            </p:nvSpPr>
            <p:spPr bwMode="auto">
              <a:xfrm>
                <a:off x="1372" y="2185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5" name="Rectangle 4069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6" name="Rectangle 4070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7" name="Rectangle 4071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8" name="Rectangle 4072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79" name="Rectangle 4073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0" name="Rectangle 4074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1" name="Rectangle 4075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2" name="Rectangle 4076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3" name="Rectangle 4077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4" name="Rectangle 4078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5" name="Rectangle 4079"/>
              <p:cNvSpPr>
                <a:spLocks noChangeArrowheads="1"/>
              </p:cNvSpPr>
              <p:nvPr/>
            </p:nvSpPr>
            <p:spPr bwMode="auto">
              <a:xfrm>
                <a:off x="1372" y="218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6" name="Rectangle 4080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7" name="Rectangle 4081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8" name="Rectangle 4082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789" name="Rectangle 4083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7" name="Group 4084"/>
            <p:cNvGrpSpPr>
              <a:grpSpLocks/>
            </p:cNvGrpSpPr>
            <p:nvPr/>
          </p:nvGrpSpPr>
          <p:grpSpPr bwMode="auto">
            <a:xfrm>
              <a:off x="4150" y="1575"/>
              <a:ext cx="428" cy="620"/>
              <a:chOff x="1372" y="1682"/>
              <a:chExt cx="428" cy="620"/>
            </a:xfrm>
          </p:grpSpPr>
          <p:sp>
            <p:nvSpPr>
              <p:cNvPr id="131390" name="Rectangle 4085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1" name="Rectangle 4086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2" name="Rectangle 4087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3" name="Rectangle 4088"/>
              <p:cNvSpPr>
                <a:spLocks noChangeArrowheads="1"/>
              </p:cNvSpPr>
              <p:nvPr/>
            </p:nvSpPr>
            <p:spPr bwMode="auto">
              <a:xfrm>
                <a:off x="1372" y="218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4" name="Rectangle 4089"/>
              <p:cNvSpPr>
                <a:spLocks noChangeArrowheads="1"/>
              </p:cNvSpPr>
              <p:nvPr/>
            </p:nvSpPr>
            <p:spPr bwMode="auto">
              <a:xfrm>
                <a:off x="1372" y="218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5" name="Rectangle 4090"/>
              <p:cNvSpPr>
                <a:spLocks noChangeArrowheads="1"/>
              </p:cNvSpPr>
              <p:nvPr/>
            </p:nvSpPr>
            <p:spPr bwMode="auto">
              <a:xfrm>
                <a:off x="1372" y="2173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6" name="Rectangle 4091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7" name="Rectangle 4092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8" name="Rectangle 4093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99" name="Rectangle 4094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0" name="Rectangle 4095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1" name="Rectangle 4096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2" name="Rectangle 4097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3" name="Rectangle 4098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4" name="Rectangle 4099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5" name="Rectangle 4100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6" name="Rectangle 4101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7" name="Rectangle 4102"/>
              <p:cNvSpPr>
                <a:spLocks noChangeArrowheads="1"/>
              </p:cNvSpPr>
              <p:nvPr/>
            </p:nvSpPr>
            <p:spPr bwMode="auto">
              <a:xfrm>
                <a:off x="1372" y="2175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8" name="Rectangle 4103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09" name="Rectangle 4104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0" name="Rectangle 4105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1" name="Rectangle 4106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2" name="Rectangle 4107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3" name="Rectangle 4108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4" name="Rectangle 4109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5" name="Rectangle 4110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6" name="Rectangle 4111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7" name="Rectangle 4112"/>
              <p:cNvSpPr>
                <a:spLocks noChangeArrowheads="1"/>
              </p:cNvSpPr>
              <p:nvPr/>
            </p:nvSpPr>
            <p:spPr bwMode="auto">
              <a:xfrm>
                <a:off x="1372" y="2176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8" name="Rectangle 4113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19" name="Rectangle 4114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0" name="Rectangle 4115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1" name="Rectangle 4116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2" name="Rectangle 4117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3" name="Rectangle 4118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4" name="Rectangle 4119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5" name="Rectangle 4120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6" name="Rectangle 4121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7" name="Rectangle 4122"/>
              <p:cNvSpPr>
                <a:spLocks noChangeArrowheads="1"/>
              </p:cNvSpPr>
              <p:nvPr/>
            </p:nvSpPr>
            <p:spPr bwMode="auto">
              <a:xfrm>
                <a:off x="1372" y="2177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8" name="Rectangle 4123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29" name="Rectangle 4124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0" name="Rectangle 4125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1" name="Rectangle 4126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2" name="Rectangle 4127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3" name="Rectangle 4128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4" name="Rectangle 4129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5" name="Rectangle 4130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6" name="Rectangle 4131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7" name="Rectangle 4132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8" name="Rectangle 4133"/>
              <p:cNvSpPr>
                <a:spLocks noChangeArrowheads="1"/>
              </p:cNvSpPr>
              <p:nvPr/>
            </p:nvSpPr>
            <p:spPr bwMode="auto">
              <a:xfrm>
                <a:off x="1372" y="217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39" name="Rectangle 4134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0" name="Rectangle 4135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1" name="Rectangle 4136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2" name="Rectangle 4137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3" name="Rectangle 4138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4" name="Rectangle 4139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5" name="Rectangle 4140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6" name="Rectangle 4141"/>
              <p:cNvSpPr>
                <a:spLocks noChangeArrowheads="1"/>
              </p:cNvSpPr>
              <p:nvPr/>
            </p:nvSpPr>
            <p:spPr bwMode="auto">
              <a:xfrm>
                <a:off x="1372" y="217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7" name="Rectangle 4142"/>
              <p:cNvSpPr>
                <a:spLocks noChangeArrowheads="1"/>
              </p:cNvSpPr>
              <p:nvPr/>
            </p:nvSpPr>
            <p:spPr bwMode="auto">
              <a:xfrm>
                <a:off x="1372" y="2173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8" name="Rectangle 4143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49" name="Rectangle 4144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0" name="Rectangle 4145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1" name="Rectangle 4146"/>
              <p:cNvSpPr>
                <a:spLocks noChangeArrowheads="1"/>
              </p:cNvSpPr>
              <p:nvPr/>
            </p:nvSpPr>
            <p:spPr bwMode="auto">
              <a:xfrm>
                <a:off x="1372" y="230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2" name="Rectangle 4147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3" name="Rectangle 4148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4" name="Rectangle 4149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5" name="Rectangle 4150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6" name="Rectangle 4151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7" name="Rectangle 4152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8" name="Rectangle 4153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59" name="Rectangle 4154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0" name="Rectangle 4155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1" name="Rectangle 4156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2" name="Rectangle 4157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3" name="Rectangle 4158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4" name="Rectangle 4159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5" name="Rectangle 4160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6" name="Rectangle 4161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7" name="Rectangle 4162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8" name="Rectangle 4163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69" name="Rectangle 4164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0" name="Rectangle 4165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1" name="Rectangle 4166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2" name="Rectangle 4167"/>
              <p:cNvSpPr>
                <a:spLocks noChangeArrowheads="1"/>
              </p:cNvSpPr>
              <p:nvPr/>
            </p:nvSpPr>
            <p:spPr bwMode="auto">
              <a:xfrm>
                <a:off x="1372" y="2299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3" name="Rectangle 4168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4" name="Rectangle 4169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5" name="Rectangle 4170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6" name="Rectangle 4171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7" name="Rectangle 4172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8" name="Rectangle 4173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79" name="Rectangle 4174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0" name="Rectangle 4175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1" name="Rectangle 4176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2" name="Rectangle 4177"/>
              <p:cNvSpPr>
                <a:spLocks noChangeArrowheads="1"/>
              </p:cNvSpPr>
              <p:nvPr/>
            </p:nvSpPr>
            <p:spPr bwMode="auto">
              <a:xfrm>
                <a:off x="1372" y="229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3" name="Rectangle 4178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4" name="Rectangle 4179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5" name="Rectangle 4180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6" name="Rectangle 4181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7" name="Rectangle 4182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8" name="Rectangle 4183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89" name="Rectangle 4184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0" name="Rectangle 4185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1" name="Rectangle 4186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2" name="Rectangle 4187"/>
              <p:cNvSpPr>
                <a:spLocks noChangeArrowheads="1"/>
              </p:cNvSpPr>
              <p:nvPr/>
            </p:nvSpPr>
            <p:spPr bwMode="auto">
              <a:xfrm>
                <a:off x="1372" y="229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3" name="Rectangle 4188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4" name="Rectangle 4189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5" name="Rectangle 4190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6" name="Rectangle 4191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7" name="Rectangle 4192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8" name="Rectangle 4193"/>
              <p:cNvSpPr>
                <a:spLocks noChangeArrowheads="1"/>
              </p:cNvSpPr>
              <p:nvPr/>
            </p:nvSpPr>
            <p:spPr bwMode="auto">
              <a:xfrm>
                <a:off x="1372" y="2296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499" name="Rectangle 4194"/>
              <p:cNvSpPr>
                <a:spLocks noChangeArrowheads="1"/>
              </p:cNvSpPr>
              <p:nvPr/>
            </p:nvSpPr>
            <p:spPr bwMode="auto">
              <a:xfrm>
                <a:off x="1372" y="2294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0" name="Rectangle 4195"/>
              <p:cNvSpPr>
                <a:spLocks noChangeArrowheads="1"/>
              </p:cNvSpPr>
              <p:nvPr/>
            </p:nvSpPr>
            <p:spPr bwMode="auto">
              <a:xfrm>
                <a:off x="1372" y="2286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1" name="Rectangle 4196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2" name="Rectangle 4197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3" name="Rectangle 4198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4" name="Rectangle 4199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5" name="Rectangle 4200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6" name="Rectangle 4201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7" name="Rectangle 4202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8" name="Rectangle 4203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09" name="Rectangle 4204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0" name="Rectangle 4205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1" name="Rectangle 4206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2" name="Rectangle 4207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3" name="Rectangle 4208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4" name="Rectangle 4209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5" name="Rectangle 4210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6" name="Rectangle 4211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7" name="Rectangle 4212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8" name="Rectangle 4213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19" name="Rectangle 4214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0" name="Rectangle 4215"/>
              <p:cNvSpPr>
                <a:spLocks noChangeArrowheads="1"/>
              </p:cNvSpPr>
              <p:nvPr/>
            </p:nvSpPr>
            <p:spPr bwMode="auto">
              <a:xfrm>
                <a:off x="1372" y="228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1" name="Rectangle 4216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2" name="Rectangle 4217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3" name="Rectangle 4218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4" name="Rectangle 4219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5" name="Rectangle 4220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6" name="Rectangle 4221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7" name="Rectangle 4222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8" name="Rectangle 4223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29" name="Rectangle 4224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0" name="Rectangle 4225"/>
              <p:cNvSpPr>
                <a:spLocks noChangeArrowheads="1"/>
              </p:cNvSpPr>
              <p:nvPr/>
            </p:nvSpPr>
            <p:spPr bwMode="auto">
              <a:xfrm>
                <a:off x="1372" y="229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1" name="Rectangle 4226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2" name="Rectangle 4227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3" name="Rectangle 4228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4" name="Rectangle 4229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5" name="Rectangle 4230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6" name="Rectangle 4231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7" name="Rectangle 4232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8" name="Rectangle 4233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39" name="Rectangle 4234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0" name="Rectangle 4235"/>
              <p:cNvSpPr>
                <a:spLocks noChangeArrowheads="1"/>
              </p:cNvSpPr>
              <p:nvPr/>
            </p:nvSpPr>
            <p:spPr bwMode="auto">
              <a:xfrm>
                <a:off x="1372" y="2291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1" name="Rectangle 4236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2" name="Rectangle 4237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3" name="Rectangle 4238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4" name="Rectangle 4239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5" name="Rectangle 4240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6" name="Rectangle 4241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7" name="Rectangle 4242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8" name="Rectangle 4243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49" name="Rectangle 4244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0" name="Rectangle 4245"/>
              <p:cNvSpPr>
                <a:spLocks noChangeArrowheads="1"/>
              </p:cNvSpPr>
              <p:nvPr/>
            </p:nvSpPr>
            <p:spPr bwMode="auto">
              <a:xfrm>
                <a:off x="1372" y="2292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1" name="Rectangle 4246"/>
              <p:cNvSpPr>
                <a:spLocks noChangeArrowheads="1"/>
              </p:cNvSpPr>
              <p:nvPr/>
            </p:nvSpPr>
            <p:spPr bwMode="auto">
              <a:xfrm>
                <a:off x="1372" y="229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2" name="Rectangle 4247"/>
              <p:cNvSpPr>
                <a:spLocks noChangeArrowheads="1"/>
              </p:cNvSpPr>
              <p:nvPr/>
            </p:nvSpPr>
            <p:spPr bwMode="auto">
              <a:xfrm>
                <a:off x="1372" y="2286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3" name="Rectangle 4248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4" name="Rectangle 4249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5" name="Rectangle 4250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6" name="Rectangle 4251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7" name="Rectangle 4252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8" name="Rectangle 4253"/>
              <p:cNvSpPr>
                <a:spLocks noChangeArrowheads="1"/>
              </p:cNvSpPr>
              <p:nvPr/>
            </p:nvSpPr>
            <p:spPr bwMode="auto">
              <a:xfrm>
                <a:off x="1372" y="168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59" name="Rectangle 4254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0" name="Rectangle 4255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1" name="Rectangle 4256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2" name="Rectangle 4257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3" name="Rectangle 4258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4" name="Rectangle 4259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5" name="Rectangle 4260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6" name="Rectangle 4261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7" name="Rectangle 4262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8" name="Rectangle 4263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69" name="Rectangle 4264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0" name="Rectangle 4265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1" name="Rectangle 4266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2" name="Rectangle 4267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3" name="Rectangle 4268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4" name="Rectangle 4269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5" name="Rectangle 4270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6" name="Rectangle 4271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7" name="Rectangle 4272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8" name="Rectangle 4273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79" name="Rectangle 4274"/>
              <p:cNvSpPr>
                <a:spLocks noChangeArrowheads="1"/>
              </p:cNvSpPr>
              <p:nvPr/>
            </p:nvSpPr>
            <p:spPr bwMode="auto">
              <a:xfrm>
                <a:off x="1372" y="168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0" name="Rectangle 4275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1" name="Rectangle 4276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2" name="Rectangle 4277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3" name="Rectangle 4278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4" name="Rectangle 4279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5" name="Rectangle 4280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6" name="Rectangle 4281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7" name="Rectangle 4282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8" name="Rectangle 4283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589" name="Rectangle 4284"/>
              <p:cNvSpPr>
                <a:spLocks noChangeArrowheads="1"/>
              </p:cNvSpPr>
              <p:nvPr/>
            </p:nvSpPr>
            <p:spPr bwMode="auto">
              <a:xfrm>
                <a:off x="1372" y="168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8" name="Group 4285"/>
            <p:cNvGrpSpPr>
              <a:grpSpLocks/>
            </p:cNvGrpSpPr>
            <p:nvPr/>
          </p:nvGrpSpPr>
          <p:grpSpPr bwMode="auto">
            <a:xfrm>
              <a:off x="4150" y="1564"/>
              <a:ext cx="428" cy="254"/>
              <a:chOff x="1372" y="1671"/>
              <a:chExt cx="428" cy="254"/>
            </a:xfrm>
          </p:grpSpPr>
          <p:sp>
            <p:nvSpPr>
              <p:cNvPr id="131190" name="Rectangle 4286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1" name="Rectangle 4287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2" name="Rectangle 4288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3" name="Rectangle 4289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4" name="Rectangle 4290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5" name="Rectangle 4291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6" name="Rectangle 4292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7" name="Rectangle 4293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8" name="Rectangle 4294"/>
              <p:cNvSpPr>
                <a:spLocks noChangeArrowheads="1"/>
              </p:cNvSpPr>
              <p:nvPr/>
            </p:nvSpPr>
            <p:spPr bwMode="auto">
              <a:xfrm>
                <a:off x="1372" y="1681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99" name="Rectangle 4295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0" name="Rectangle 4296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1" name="Rectangle 4297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2" name="Rectangle 4298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3" name="Rectangle 4299"/>
              <p:cNvSpPr>
                <a:spLocks noChangeArrowheads="1"/>
              </p:cNvSpPr>
              <p:nvPr/>
            </p:nvSpPr>
            <p:spPr bwMode="auto">
              <a:xfrm>
                <a:off x="1372" y="1680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4" name="Rectangle 4300"/>
              <p:cNvSpPr>
                <a:spLocks noChangeArrowheads="1"/>
              </p:cNvSpPr>
              <p:nvPr/>
            </p:nvSpPr>
            <p:spPr bwMode="auto">
              <a:xfrm>
                <a:off x="1372" y="1678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5" name="Rectangle 4301"/>
              <p:cNvSpPr>
                <a:spLocks noChangeArrowheads="1"/>
              </p:cNvSpPr>
              <p:nvPr/>
            </p:nvSpPr>
            <p:spPr bwMode="auto">
              <a:xfrm>
                <a:off x="1372" y="1671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6" name="Rectangle 4302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7" name="Rectangle 4303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8" name="Rectangle 4304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09" name="Rectangle 4305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0" name="Rectangle 4306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1" name="Rectangle 4307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2" name="Rectangle 4308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3" name="Rectangle 4309"/>
              <p:cNvSpPr>
                <a:spLocks noChangeArrowheads="1"/>
              </p:cNvSpPr>
              <p:nvPr/>
            </p:nvSpPr>
            <p:spPr bwMode="auto">
              <a:xfrm>
                <a:off x="1372" y="1673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4" name="Rectangle 4310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5" name="Rectangle 4311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6" name="Rectangle 4312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7" name="Rectangle 4313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8" name="Rectangle 4314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19" name="Rectangle 4315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0" name="Rectangle 4316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1" name="Rectangle 4317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2" name="Rectangle 4318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3" name="Rectangle 4319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4" name="Rectangle 4320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5" name="Rectangle 4321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6" name="Rectangle 4322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7" name="Rectangle 4323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8" name="Rectangle 4324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29" name="Rectangle 4325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0" name="Rectangle 4326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1" name="Rectangle 4327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2" name="Rectangle 4328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3" name="Rectangle 4329"/>
              <p:cNvSpPr>
                <a:spLocks noChangeArrowheads="1"/>
              </p:cNvSpPr>
              <p:nvPr/>
            </p:nvSpPr>
            <p:spPr bwMode="auto">
              <a:xfrm>
                <a:off x="1372" y="1674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4" name="Rectangle 4330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5" name="Rectangle 4331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6" name="Rectangle 4332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7" name="Rectangle 4333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8" name="Rectangle 4334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39" name="Rectangle 4335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0" name="Rectangle 4336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1" name="Rectangle 4337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2" name="Rectangle 4338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3" name="Rectangle 4339"/>
              <p:cNvSpPr>
                <a:spLocks noChangeArrowheads="1"/>
              </p:cNvSpPr>
              <p:nvPr/>
            </p:nvSpPr>
            <p:spPr bwMode="auto">
              <a:xfrm>
                <a:off x="1372" y="167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4" name="Rectangle 4340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5" name="Rectangle 4341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6" name="Rectangle 4342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7" name="Rectangle 4343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8" name="Rectangle 4344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49" name="Rectangle 4345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0" name="Rectangle 4346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1" name="Rectangle 4347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2" name="Rectangle 4348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3" name="Rectangle 4349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4" name="Rectangle 4350"/>
              <p:cNvSpPr>
                <a:spLocks noChangeArrowheads="1"/>
              </p:cNvSpPr>
              <p:nvPr/>
            </p:nvSpPr>
            <p:spPr bwMode="auto">
              <a:xfrm>
                <a:off x="1372" y="1676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5" name="Rectangle 4351"/>
              <p:cNvSpPr>
                <a:spLocks noChangeArrowheads="1"/>
              </p:cNvSpPr>
              <p:nvPr/>
            </p:nvSpPr>
            <p:spPr bwMode="auto">
              <a:xfrm>
                <a:off x="1372" y="167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6" name="Rectangle 4352"/>
              <p:cNvSpPr>
                <a:spLocks noChangeArrowheads="1"/>
              </p:cNvSpPr>
              <p:nvPr/>
            </p:nvSpPr>
            <p:spPr bwMode="auto">
              <a:xfrm>
                <a:off x="1372" y="167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7" name="Rectangle 4353"/>
              <p:cNvSpPr>
                <a:spLocks noChangeArrowheads="1"/>
              </p:cNvSpPr>
              <p:nvPr/>
            </p:nvSpPr>
            <p:spPr bwMode="auto">
              <a:xfrm>
                <a:off x="1372" y="1671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8" name="Rectangle 4354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59" name="Rectangle 4355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0" name="Rectangle 4356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1" name="Rectangle 4357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2" name="Rectangle 4358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3" name="Rectangle 4359"/>
              <p:cNvSpPr>
                <a:spLocks noChangeArrowheads="1"/>
              </p:cNvSpPr>
              <p:nvPr/>
            </p:nvSpPr>
            <p:spPr bwMode="auto">
              <a:xfrm>
                <a:off x="1372" y="180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4" name="Rectangle 4360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5" name="Rectangle 4361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6" name="Rectangle 4362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7" name="Rectangle 4363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8" name="Rectangle 4364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69" name="Rectangle 4365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0" name="Rectangle 4366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1" name="Rectangle 4367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2" name="Rectangle 4368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3" name="Rectangle 4369"/>
              <p:cNvSpPr>
                <a:spLocks noChangeArrowheads="1"/>
              </p:cNvSpPr>
              <p:nvPr/>
            </p:nvSpPr>
            <p:spPr bwMode="auto">
              <a:xfrm>
                <a:off x="1372" y="180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4" name="Rectangle 4370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5" name="Rectangle 4371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6" name="Rectangle 4372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7" name="Rectangle 4373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8" name="Rectangle 4374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79" name="Rectangle 4375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0" name="Rectangle 4376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1" name="Rectangle 4377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2" name="Rectangle 4378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3" name="Rectangle 4379"/>
              <p:cNvSpPr>
                <a:spLocks noChangeArrowheads="1"/>
              </p:cNvSpPr>
              <p:nvPr/>
            </p:nvSpPr>
            <p:spPr bwMode="auto">
              <a:xfrm>
                <a:off x="1372" y="1799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4" name="Rectangle 4380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5" name="Rectangle 4381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6" name="Rectangle 4382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7" name="Rectangle 4383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8" name="Rectangle 4384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89" name="Rectangle 4385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0" name="Rectangle 4386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1" name="Rectangle 4387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2" name="Rectangle 4388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3" name="Rectangle 4389"/>
              <p:cNvSpPr>
                <a:spLocks noChangeArrowheads="1"/>
              </p:cNvSpPr>
              <p:nvPr/>
            </p:nvSpPr>
            <p:spPr bwMode="auto">
              <a:xfrm>
                <a:off x="1372" y="1798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4" name="Rectangle 4390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5" name="Rectangle 4391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6" name="Rectangle 4392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7" name="Rectangle 4393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8" name="Rectangle 4394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299" name="Rectangle 4395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0" name="Rectangle 4396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1" name="Rectangle 4397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2" name="Rectangle 4398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3" name="Rectangle 4399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4" name="Rectangle 4400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5" name="Rectangle 4401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6" name="Rectangle 4402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7" name="Rectangle 4403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8" name="Rectangle 4404"/>
              <p:cNvSpPr>
                <a:spLocks noChangeArrowheads="1"/>
              </p:cNvSpPr>
              <p:nvPr/>
            </p:nvSpPr>
            <p:spPr bwMode="auto">
              <a:xfrm>
                <a:off x="1372" y="179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09" name="Rectangle 4405"/>
              <p:cNvSpPr>
                <a:spLocks noChangeArrowheads="1"/>
              </p:cNvSpPr>
              <p:nvPr/>
            </p:nvSpPr>
            <p:spPr bwMode="auto">
              <a:xfrm>
                <a:off x="1372" y="1795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0" name="Rectangle 4406"/>
              <p:cNvSpPr>
                <a:spLocks noChangeArrowheads="1"/>
              </p:cNvSpPr>
              <p:nvPr/>
            </p:nvSpPr>
            <p:spPr bwMode="auto">
              <a:xfrm>
                <a:off x="1372" y="1787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1" name="Rectangle 4407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2" name="Rectangle 4408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3" name="Rectangle 4409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4" name="Rectangle 4410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5" name="Rectangle 4411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6" name="Rectangle 4412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7" name="Rectangle 4413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8" name="Rectangle 4414"/>
              <p:cNvSpPr>
                <a:spLocks noChangeArrowheads="1"/>
              </p:cNvSpPr>
              <p:nvPr/>
            </p:nvSpPr>
            <p:spPr bwMode="auto">
              <a:xfrm>
                <a:off x="1372" y="1789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19" name="Rectangle 4415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0" name="Rectangle 4416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1" name="Rectangle 4417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2" name="Rectangle 4418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3" name="Rectangle 4419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4" name="Rectangle 4420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5" name="Rectangle 4421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6" name="Rectangle 4422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7" name="Rectangle 4423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8" name="Rectangle 4424"/>
              <p:cNvSpPr>
                <a:spLocks noChangeArrowheads="1"/>
              </p:cNvSpPr>
              <p:nvPr/>
            </p:nvSpPr>
            <p:spPr bwMode="auto">
              <a:xfrm>
                <a:off x="1372" y="179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29" name="Rectangle 4425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0" name="Rectangle 4426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1" name="Rectangle 4427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2" name="Rectangle 4428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3" name="Rectangle 4429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4" name="Rectangle 4430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5" name="Rectangle 4431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6" name="Rectangle 4432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7" name="Rectangle 4433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8" name="Rectangle 4434"/>
              <p:cNvSpPr>
                <a:spLocks noChangeArrowheads="1"/>
              </p:cNvSpPr>
              <p:nvPr/>
            </p:nvSpPr>
            <p:spPr bwMode="auto">
              <a:xfrm>
                <a:off x="1372" y="179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39" name="Rectangle 4435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0" name="Rectangle 4436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1" name="Rectangle 4437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2" name="Rectangle 4438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3" name="Rectangle 4439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4" name="Rectangle 4440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5" name="Rectangle 4441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6" name="Rectangle 4442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7" name="Rectangle 4443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8" name="Rectangle 4444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49" name="Rectangle 4445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0" name="Rectangle 4446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1" name="Rectangle 4447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2" name="Rectangle 4448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3" name="Rectangle 4449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4" name="Rectangle 4450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5" name="Rectangle 4451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6" name="Rectangle 4452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7" name="Rectangle 4453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8" name="Rectangle 4454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59" name="Rectangle 4455"/>
              <p:cNvSpPr>
                <a:spLocks noChangeArrowheads="1"/>
              </p:cNvSpPr>
              <p:nvPr/>
            </p:nvSpPr>
            <p:spPr bwMode="auto">
              <a:xfrm>
                <a:off x="1372" y="1792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0" name="Rectangle 4456"/>
              <p:cNvSpPr>
                <a:spLocks noChangeArrowheads="1"/>
              </p:cNvSpPr>
              <p:nvPr/>
            </p:nvSpPr>
            <p:spPr bwMode="auto">
              <a:xfrm>
                <a:off x="1372" y="1793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1" name="Rectangle 4457"/>
              <p:cNvSpPr>
                <a:spLocks noChangeArrowheads="1"/>
              </p:cNvSpPr>
              <p:nvPr/>
            </p:nvSpPr>
            <p:spPr bwMode="auto">
              <a:xfrm>
                <a:off x="1372" y="1793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2" name="Rectangle 4458"/>
              <p:cNvSpPr>
                <a:spLocks noChangeArrowheads="1"/>
              </p:cNvSpPr>
              <p:nvPr/>
            </p:nvSpPr>
            <p:spPr bwMode="auto">
              <a:xfrm>
                <a:off x="1372" y="1787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3" name="Rectangle 4459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4" name="Rectangle 4460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5" name="Rectangle 4461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6" name="Rectangle 4462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7" name="Rectangle 4463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8" name="Rectangle 4464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69" name="Rectangle 4465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0" name="Rectangle 4466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1" name="Rectangle 4467"/>
              <p:cNvSpPr>
                <a:spLocks noChangeArrowheads="1"/>
              </p:cNvSpPr>
              <p:nvPr/>
            </p:nvSpPr>
            <p:spPr bwMode="auto">
              <a:xfrm>
                <a:off x="1372" y="192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2" name="Rectangle 4468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3" name="Rectangle 4469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4" name="Rectangle 4470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5" name="Rectangle 4471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6" name="Rectangle 4472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7" name="Rectangle 4473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8" name="Rectangle 4474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79" name="Rectangle 4475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0" name="Rectangle 4476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1" name="Rectangle 4477"/>
              <p:cNvSpPr>
                <a:spLocks noChangeArrowheads="1"/>
              </p:cNvSpPr>
              <p:nvPr/>
            </p:nvSpPr>
            <p:spPr bwMode="auto">
              <a:xfrm>
                <a:off x="1372" y="192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2" name="Rectangle 4478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3" name="Rectangle 4479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4" name="Rectangle 4480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5" name="Rectangle 4481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6" name="Rectangle 4482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7" name="Rectangle 4483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8" name="Rectangle 4484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389" name="Rectangle 4485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09" name="Group 4486"/>
            <p:cNvGrpSpPr>
              <a:grpSpLocks/>
            </p:cNvGrpSpPr>
            <p:nvPr/>
          </p:nvGrpSpPr>
          <p:grpSpPr bwMode="auto">
            <a:xfrm>
              <a:off x="4150" y="1802"/>
              <a:ext cx="428" cy="252"/>
              <a:chOff x="1372" y="1909"/>
              <a:chExt cx="428" cy="252"/>
            </a:xfrm>
          </p:grpSpPr>
          <p:sp>
            <p:nvSpPr>
              <p:cNvPr id="130990" name="Rectangle 4487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1" name="Rectangle 4488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2" name="Rectangle 4489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3" name="Rectangle 4490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4" name="Rectangle 4491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5" name="Rectangle 4492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6" name="Rectangle 4493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7" name="Rectangle 4494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8" name="Rectangle 4495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99" name="Rectangle 4496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0" name="Rectangle 4497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1" name="Rectangle 4498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2" name="Rectangle 4499"/>
              <p:cNvSpPr>
                <a:spLocks noChangeArrowheads="1"/>
              </p:cNvSpPr>
              <p:nvPr/>
            </p:nvSpPr>
            <p:spPr bwMode="auto">
              <a:xfrm>
                <a:off x="1372" y="192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3" name="Rectangle 4500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4" name="Rectangle 4501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5" name="Rectangle 4502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6" name="Rectangle 4503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7" name="Rectangle 4504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8" name="Rectangle 4505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09" name="Rectangle 4506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0" name="Rectangle 4507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1" name="Rectangle 4508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2" name="Rectangle 4509"/>
              <p:cNvSpPr>
                <a:spLocks noChangeArrowheads="1"/>
              </p:cNvSpPr>
              <p:nvPr/>
            </p:nvSpPr>
            <p:spPr bwMode="auto">
              <a:xfrm>
                <a:off x="1372" y="1919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3" name="Rectangle 4510"/>
              <p:cNvSpPr>
                <a:spLocks noChangeArrowheads="1"/>
              </p:cNvSpPr>
              <p:nvPr/>
            </p:nvSpPr>
            <p:spPr bwMode="auto">
              <a:xfrm>
                <a:off x="1372" y="191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4" name="Rectangle 4511"/>
              <p:cNvSpPr>
                <a:spLocks noChangeArrowheads="1"/>
              </p:cNvSpPr>
              <p:nvPr/>
            </p:nvSpPr>
            <p:spPr bwMode="auto">
              <a:xfrm>
                <a:off x="1372" y="1916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5" name="Rectangle 4512"/>
              <p:cNvSpPr>
                <a:spLocks noChangeArrowheads="1"/>
              </p:cNvSpPr>
              <p:nvPr/>
            </p:nvSpPr>
            <p:spPr bwMode="auto">
              <a:xfrm>
                <a:off x="1372" y="190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6" name="Rectangle 4513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7" name="Rectangle 4514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8" name="Rectangle 4515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19" name="Rectangle 4516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0" name="Rectangle 4517"/>
              <p:cNvSpPr>
                <a:spLocks noChangeArrowheads="1"/>
              </p:cNvSpPr>
              <p:nvPr/>
            </p:nvSpPr>
            <p:spPr bwMode="auto">
              <a:xfrm>
                <a:off x="1372" y="191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1" name="Rectangle 4518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2" name="Rectangle 4519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3" name="Rectangle 4520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4" name="Rectangle 4521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5" name="Rectangle 4522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6" name="Rectangle 4523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7" name="Rectangle 4524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8" name="Rectangle 4525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29" name="Rectangle 4526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0" name="Rectangle 4527"/>
              <p:cNvSpPr>
                <a:spLocks noChangeArrowheads="1"/>
              </p:cNvSpPr>
              <p:nvPr/>
            </p:nvSpPr>
            <p:spPr bwMode="auto">
              <a:xfrm>
                <a:off x="1372" y="191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1" name="Rectangle 4528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2" name="Rectangle 4529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3" name="Rectangle 4530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4" name="Rectangle 4531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5" name="Rectangle 4532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6" name="Rectangle 4533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7" name="Rectangle 4534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8" name="Rectangle 4535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39" name="Rectangle 4536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0" name="Rectangle 4537"/>
              <p:cNvSpPr>
                <a:spLocks noChangeArrowheads="1"/>
              </p:cNvSpPr>
              <p:nvPr/>
            </p:nvSpPr>
            <p:spPr bwMode="auto">
              <a:xfrm>
                <a:off x="1372" y="191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1" name="Rectangle 4538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2" name="Rectangle 4539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3" name="Rectangle 4540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4" name="Rectangle 4541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5" name="Rectangle 4542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6" name="Rectangle 4543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7" name="Rectangle 4544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8" name="Rectangle 4545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49" name="Rectangle 4546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0" name="Rectangle 4547"/>
              <p:cNvSpPr>
                <a:spLocks noChangeArrowheads="1"/>
              </p:cNvSpPr>
              <p:nvPr/>
            </p:nvSpPr>
            <p:spPr bwMode="auto">
              <a:xfrm>
                <a:off x="1372" y="191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1" name="Rectangle 4548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2" name="Rectangle 4549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3" name="Rectangle 4550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4" name="Rectangle 4551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5" name="Rectangle 4552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6" name="Rectangle 4553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7" name="Rectangle 4554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8" name="Rectangle 4555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59" name="Rectangle 4556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0" name="Rectangle 4557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1" name="Rectangle 4558"/>
              <p:cNvSpPr>
                <a:spLocks noChangeArrowheads="1"/>
              </p:cNvSpPr>
              <p:nvPr/>
            </p:nvSpPr>
            <p:spPr bwMode="auto">
              <a:xfrm>
                <a:off x="1372" y="191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2" name="Rectangle 4559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3" name="Rectangle 4560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4" name="Rectangle 4561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5" name="Rectangle 4562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6" name="Rectangle 4563"/>
              <p:cNvSpPr>
                <a:spLocks noChangeArrowheads="1"/>
              </p:cNvSpPr>
              <p:nvPr/>
            </p:nvSpPr>
            <p:spPr bwMode="auto">
              <a:xfrm>
                <a:off x="1372" y="191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7" name="Rectangle 4564"/>
              <p:cNvSpPr>
                <a:spLocks noChangeArrowheads="1"/>
              </p:cNvSpPr>
              <p:nvPr/>
            </p:nvSpPr>
            <p:spPr bwMode="auto">
              <a:xfrm>
                <a:off x="1372" y="1909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8" name="Rectangle 4565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69" name="Rectangle 4566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0" name="Rectangle 4567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1" name="Rectangle 4568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2" name="Rectangle 4569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3" name="Rectangle 4570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4" name="Rectangle 4571"/>
              <p:cNvSpPr>
                <a:spLocks noChangeArrowheads="1"/>
              </p:cNvSpPr>
              <p:nvPr/>
            </p:nvSpPr>
            <p:spPr bwMode="auto">
              <a:xfrm>
                <a:off x="1372" y="2045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5" name="Rectangle 4572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6" name="Rectangle 4573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7" name="Rectangle 4574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8" name="Rectangle 4575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79" name="Rectangle 4576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0" name="Rectangle 4577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1" name="Rectangle 4578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2" name="Rectangle 4579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3" name="Rectangle 4580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4" name="Rectangle 4581"/>
              <p:cNvSpPr>
                <a:spLocks noChangeArrowheads="1"/>
              </p:cNvSpPr>
              <p:nvPr/>
            </p:nvSpPr>
            <p:spPr bwMode="auto">
              <a:xfrm>
                <a:off x="1372" y="204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5" name="Rectangle 4582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6" name="Rectangle 4583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7" name="Rectangle 4584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8" name="Rectangle 4585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89" name="Rectangle 4586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0" name="Rectangle 4587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1" name="Rectangle 4588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2" name="Rectangle 4589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3" name="Rectangle 4590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4" name="Rectangle 4591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5" name="Rectangle 4592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6" name="Rectangle 4593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7" name="Rectangle 4594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8" name="Rectangle 4595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099" name="Rectangle 4596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0" name="Rectangle 4597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1" name="Rectangle 4598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2" name="Rectangle 4599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3" name="Rectangle 4600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4" name="Rectangle 4601"/>
              <p:cNvSpPr>
                <a:spLocks noChangeArrowheads="1"/>
              </p:cNvSpPr>
              <p:nvPr/>
            </p:nvSpPr>
            <p:spPr bwMode="auto">
              <a:xfrm>
                <a:off x="1372" y="204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5" name="Rectangle 4602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6" name="Rectangle 4603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7" name="Rectangle 4604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8" name="Rectangle 4605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09" name="Rectangle 4606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0" name="Rectangle 4607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1" name="Rectangle 4608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2" name="Rectangle 4609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3" name="Rectangle 4610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4" name="Rectangle 4611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5" name="Rectangle 4612"/>
              <p:cNvSpPr>
                <a:spLocks noChangeArrowheads="1"/>
              </p:cNvSpPr>
              <p:nvPr/>
            </p:nvSpPr>
            <p:spPr bwMode="auto">
              <a:xfrm>
                <a:off x="1372" y="2042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6" name="Rectangle 4613"/>
              <p:cNvSpPr>
                <a:spLocks noChangeArrowheads="1"/>
              </p:cNvSpPr>
              <p:nvPr/>
            </p:nvSpPr>
            <p:spPr bwMode="auto">
              <a:xfrm>
                <a:off x="1372" y="204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7" name="Rectangle 4614"/>
              <p:cNvSpPr>
                <a:spLocks noChangeArrowheads="1"/>
              </p:cNvSpPr>
              <p:nvPr/>
            </p:nvSpPr>
            <p:spPr bwMode="auto">
              <a:xfrm>
                <a:off x="1372" y="204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8" name="Rectangle 4615"/>
              <p:cNvSpPr>
                <a:spLocks noChangeArrowheads="1"/>
              </p:cNvSpPr>
              <p:nvPr/>
            </p:nvSpPr>
            <p:spPr bwMode="auto">
              <a:xfrm>
                <a:off x="1372" y="204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19" name="Rectangle 4616"/>
              <p:cNvSpPr>
                <a:spLocks noChangeArrowheads="1"/>
              </p:cNvSpPr>
              <p:nvPr/>
            </p:nvSpPr>
            <p:spPr bwMode="auto">
              <a:xfrm>
                <a:off x="1372" y="203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0" name="Rectangle 4617"/>
              <p:cNvSpPr>
                <a:spLocks noChangeArrowheads="1"/>
              </p:cNvSpPr>
              <p:nvPr/>
            </p:nvSpPr>
            <p:spPr bwMode="auto">
              <a:xfrm>
                <a:off x="1372" y="203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1" name="Rectangle 4618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2" name="Rectangle 4619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3" name="Rectangle 4620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4" name="Rectangle 4621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5" name="Rectangle 4622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6" name="Rectangle 4623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7" name="Rectangle 4624"/>
              <p:cNvSpPr>
                <a:spLocks noChangeArrowheads="1"/>
              </p:cNvSpPr>
              <p:nvPr/>
            </p:nvSpPr>
            <p:spPr bwMode="auto">
              <a:xfrm>
                <a:off x="1372" y="2033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8" name="Rectangle 4625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29" name="Rectangle 4626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0" name="Rectangle 4627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1" name="Rectangle 4628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2" name="Rectangle 4629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3" name="Rectangle 4630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4" name="Rectangle 4631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5" name="Rectangle 4632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6" name="Rectangle 4633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7" name="Rectangle 4634"/>
              <p:cNvSpPr>
                <a:spLocks noChangeArrowheads="1"/>
              </p:cNvSpPr>
              <p:nvPr/>
            </p:nvSpPr>
            <p:spPr bwMode="auto">
              <a:xfrm>
                <a:off x="1372" y="2034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8" name="Rectangle 4635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39" name="Rectangle 4636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0" name="Rectangle 4637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1" name="Rectangle 4638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2" name="Rectangle 4639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3" name="Rectangle 4640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4" name="Rectangle 4641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5" name="Rectangle 4642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6" name="Rectangle 4643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7" name="Rectangle 4644"/>
              <p:cNvSpPr>
                <a:spLocks noChangeArrowheads="1"/>
              </p:cNvSpPr>
              <p:nvPr/>
            </p:nvSpPr>
            <p:spPr bwMode="auto">
              <a:xfrm>
                <a:off x="1372" y="203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8" name="Rectangle 4645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49" name="Rectangle 4646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0" name="Rectangle 4647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1" name="Rectangle 4648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2" name="Rectangle 4649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3" name="Rectangle 4650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4" name="Rectangle 4651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5" name="Rectangle 4652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6" name="Rectangle 4653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7" name="Rectangle 4654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8" name="Rectangle 4655"/>
              <p:cNvSpPr>
                <a:spLocks noChangeArrowheads="1"/>
              </p:cNvSpPr>
              <p:nvPr/>
            </p:nvSpPr>
            <p:spPr bwMode="auto">
              <a:xfrm>
                <a:off x="1372" y="2036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59" name="Rectangle 4656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0" name="Rectangle 4657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1" name="Rectangle 4658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2" name="Rectangle 4659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3" name="Rectangle 4660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4" name="Rectangle 4661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5" name="Rectangle 4662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6" name="Rectangle 4663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7" name="Rectangle 4664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8" name="Rectangle 4665"/>
              <p:cNvSpPr>
                <a:spLocks noChangeArrowheads="1"/>
              </p:cNvSpPr>
              <p:nvPr/>
            </p:nvSpPr>
            <p:spPr bwMode="auto">
              <a:xfrm>
                <a:off x="1372" y="203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69" name="Rectangle 4666"/>
              <p:cNvSpPr>
                <a:spLocks noChangeArrowheads="1"/>
              </p:cNvSpPr>
              <p:nvPr/>
            </p:nvSpPr>
            <p:spPr bwMode="auto">
              <a:xfrm>
                <a:off x="1372" y="203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0" name="Rectangle 4667"/>
              <p:cNvSpPr>
                <a:spLocks noChangeArrowheads="1"/>
              </p:cNvSpPr>
              <p:nvPr/>
            </p:nvSpPr>
            <p:spPr bwMode="auto">
              <a:xfrm>
                <a:off x="1372" y="203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1" name="Rectangle 4668"/>
              <p:cNvSpPr>
                <a:spLocks noChangeArrowheads="1"/>
              </p:cNvSpPr>
              <p:nvPr/>
            </p:nvSpPr>
            <p:spPr bwMode="auto">
              <a:xfrm>
                <a:off x="1372" y="203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2" name="Rectangle 4669"/>
              <p:cNvSpPr>
                <a:spLocks noChangeArrowheads="1"/>
              </p:cNvSpPr>
              <p:nvPr/>
            </p:nvSpPr>
            <p:spPr bwMode="auto">
              <a:xfrm>
                <a:off x="1372" y="2032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3" name="Rectangle 4670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4" name="Rectangle 4671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5" name="Rectangle 4672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6" name="Rectangle 4673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7" name="Rectangle 4674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8" name="Rectangle 4675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79" name="Rectangle 4676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0" name="Rectangle 4677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1" name="Rectangle 4678"/>
              <p:cNvSpPr>
                <a:spLocks noChangeArrowheads="1"/>
              </p:cNvSpPr>
              <p:nvPr/>
            </p:nvSpPr>
            <p:spPr bwMode="auto">
              <a:xfrm>
                <a:off x="1372" y="215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2" name="Rectangle 4679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3" name="Rectangle 4680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4" name="Rectangle 4681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5" name="Rectangle 4682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6" name="Rectangle 4683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7" name="Rectangle 4684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8" name="Rectangle 4685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1189" name="Rectangle 4686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10" name="Group 4687"/>
            <p:cNvGrpSpPr>
              <a:grpSpLocks/>
            </p:cNvGrpSpPr>
            <p:nvPr/>
          </p:nvGrpSpPr>
          <p:grpSpPr bwMode="auto">
            <a:xfrm>
              <a:off x="4150" y="1994"/>
              <a:ext cx="428" cy="173"/>
              <a:chOff x="1372" y="2101"/>
              <a:chExt cx="428" cy="173"/>
            </a:xfrm>
          </p:grpSpPr>
          <p:sp>
            <p:nvSpPr>
              <p:cNvPr id="130790" name="Rectangle 4688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1" name="Rectangle 4689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2" name="Rectangle 4690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3" name="Rectangle 4691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4" name="Rectangle 4692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5" name="Rectangle 4693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6" name="Rectangle 4694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7" name="Rectangle 4695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8" name="Rectangle 4696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99" name="Rectangle 4697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0" name="Rectangle 4698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1" name="Rectangle 4699"/>
              <p:cNvSpPr>
                <a:spLocks noChangeArrowheads="1"/>
              </p:cNvSpPr>
              <p:nvPr/>
            </p:nvSpPr>
            <p:spPr bwMode="auto">
              <a:xfrm>
                <a:off x="1372" y="2157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2" name="Rectangle 4700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3" name="Rectangle 4701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4" name="Rectangle 4702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5" name="Rectangle 4703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6" name="Rectangle 4704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7" name="Rectangle 4705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8" name="Rectangle 4706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09" name="Rectangle 4707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0" name="Rectangle 4708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1" name="Rectangle 4709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2" name="Rectangle 4710"/>
              <p:cNvSpPr>
                <a:spLocks noChangeArrowheads="1"/>
              </p:cNvSpPr>
              <p:nvPr/>
            </p:nvSpPr>
            <p:spPr bwMode="auto">
              <a:xfrm>
                <a:off x="1372" y="215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3" name="Rectangle 4711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4" name="Rectangle 4712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5" name="Rectangle 4713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6" name="Rectangle 4714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7" name="Rectangle 4715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8" name="Rectangle 4716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19" name="Rectangle 4717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0" name="Rectangle 4718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1" name="Rectangle 4719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2" name="Rectangle 4720"/>
              <p:cNvSpPr>
                <a:spLocks noChangeArrowheads="1"/>
              </p:cNvSpPr>
              <p:nvPr/>
            </p:nvSpPr>
            <p:spPr bwMode="auto">
              <a:xfrm>
                <a:off x="1372" y="215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3" name="Rectangle 4721"/>
              <p:cNvSpPr>
                <a:spLocks noChangeArrowheads="1"/>
              </p:cNvSpPr>
              <p:nvPr/>
            </p:nvSpPr>
            <p:spPr bwMode="auto">
              <a:xfrm>
                <a:off x="1372" y="215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4" name="Rectangle 4722"/>
              <p:cNvSpPr>
                <a:spLocks noChangeArrowheads="1"/>
              </p:cNvSpPr>
              <p:nvPr/>
            </p:nvSpPr>
            <p:spPr bwMode="auto">
              <a:xfrm>
                <a:off x="1372" y="2152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5" name="Rectangle 4723"/>
              <p:cNvSpPr>
                <a:spLocks noChangeArrowheads="1"/>
              </p:cNvSpPr>
              <p:nvPr/>
            </p:nvSpPr>
            <p:spPr bwMode="auto">
              <a:xfrm>
                <a:off x="1372" y="214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6" name="Rectangle 4724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7" name="Rectangle 4725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8" name="Rectangle 4726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29" name="Rectangle 4727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0" name="Rectangle 4728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1" name="Rectangle 4729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2" name="Rectangle 4730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3" name="Rectangle 4731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4" name="Rectangle 4732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5" name="Rectangle 4733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6" name="Rectangle 4734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7" name="Rectangle 4735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8" name="Rectangle 4736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39" name="Rectangle 4737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0" name="Rectangle 4738"/>
              <p:cNvSpPr>
                <a:spLocks noChangeArrowheads="1"/>
              </p:cNvSpPr>
              <p:nvPr/>
            </p:nvSpPr>
            <p:spPr bwMode="auto">
              <a:xfrm>
                <a:off x="1372" y="2147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1" name="Rectangle 4739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2" name="Rectangle 4740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3" name="Rectangle 4741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4" name="Rectangle 4742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5" name="Rectangle 4743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6" name="Rectangle 4744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7" name="Rectangle 4745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8" name="Rectangle 4746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49" name="Rectangle 4747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0" name="Rectangle 4748"/>
              <p:cNvSpPr>
                <a:spLocks noChangeArrowheads="1"/>
              </p:cNvSpPr>
              <p:nvPr/>
            </p:nvSpPr>
            <p:spPr bwMode="auto">
              <a:xfrm>
                <a:off x="1372" y="214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1" name="Rectangle 4749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2" name="Rectangle 4750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3" name="Rectangle 4751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4" name="Rectangle 4752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5" name="Rectangle 4753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6" name="Rectangle 4754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7" name="Rectangle 4755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8" name="Rectangle 4756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59" name="Rectangle 4757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0" name="Rectangle 4758"/>
              <p:cNvSpPr>
                <a:spLocks noChangeArrowheads="1"/>
              </p:cNvSpPr>
              <p:nvPr/>
            </p:nvSpPr>
            <p:spPr bwMode="auto">
              <a:xfrm>
                <a:off x="1372" y="214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1" name="Rectangle 4759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2" name="Rectangle 4760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3" name="Rectangle 4761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4" name="Rectangle 4762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5" name="Rectangle 4763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6" name="Rectangle 4764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7" name="Rectangle 4765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8" name="Rectangle 4766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69" name="Rectangle 4767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0" name="Rectangle 4768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1" name="Rectangle 4769"/>
              <p:cNvSpPr>
                <a:spLocks noChangeArrowheads="1"/>
              </p:cNvSpPr>
              <p:nvPr/>
            </p:nvSpPr>
            <p:spPr bwMode="auto">
              <a:xfrm>
                <a:off x="1372" y="215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2" name="Rectangle 4770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3" name="Rectangle 4771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4" name="Rectangle 4772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5" name="Rectangle 4773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6" name="Rectangle 4774"/>
              <p:cNvSpPr>
                <a:spLocks noChangeArrowheads="1"/>
              </p:cNvSpPr>
              <p:nvPr/>
            </p:nvSpPr>
            <p:spPr bwMode="auto">
              <a:xfrm>
                <a:off x="1372" y="215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7" name="Rectangle 4775"/>
              <p:cNvSpPr>
                <a:spLocks noChangeArrowheads="1"/>
              </p:cNvSpPr>
              <p:nvPr/>
            </p:nvSpPr>
            <p:spPr bwMode="auto">
              <a:xfrm>
                <a:off x="1372" y="2145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8" name="Rectangle 4776"/>
              <p:cNvSpPr>
                <a:spLocks noChangeArrowheads="1"/>
              </p:cNvSpPr>
              <p:nvPr/>
            </p:nvSpPr>
            <p:spPr bwMode="auto">
              <a:xfrm>
                <a:off x="1372" y="2272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79" name="Rectangle 4777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0" name="Rectangle 4778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1" name="Rectangle 4779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2" name="Rectangle 4780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3" name="Rectangle 4781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4" name="Rectangle 4782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5" name="Rectangle 4783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6" name="Rectangle 4784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7" name="Rectangle 4785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8" name="Rectangle 4786"/>
              <p:cNvSpPr>
                <a:spLocks noChangeArrowheads="1"/>
              </p:cNvSpPr>
              <p:nvPr/>
            </p:nvSpPr>
            <p:spPr bwMode="auto">
              <a:xfrm>
                <a:off x="1372" y="227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89" name="Rectangle 4787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0" name="Rectangle 4788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1" name="Rectangle 4789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2" name="Rectangle 4790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3" name="Rectangle 4791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4" name="Rectangle 4792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5" name="Rectangle 4793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6" name="Rectangle 4794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7" name="Rectangle 4795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8" name="Rectangle 4796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899" name="Rectangle 4797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0" name="Rectangle 4798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1" name="Rectangle 4799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2" name="Rectangle 4800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3" name="Rectangle 4801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4" name="Rectangle 4802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5" name="Rectangle 4803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6" name="Rectangle 4804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7" name="Rectangle 4805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8" name="Rectangle 4806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09" name="Rectangle 4807"/>
              <p:cNvSpPr>
                <a:spLocks noChangeArrowheads="1"/>
              </p:cNvSpPr>
              <p:nvPr/>
            </p:nvSpPr>
            <p:spPr bwMode="auto">
              <a:xfrm>
                <a:off x="1372" y="227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0" name="Rectangle 4808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1" name="Rectangle 4809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2" name="Rectangle 4810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3" name="Rectangle 4811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4" name="Rectangle 4812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5" name="Rectangle 4813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6" name="Rectangle 4814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7" name="Rectangle 4815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8" name="Rectangle 4816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19" name="Rectangle 4817"/>
              <p:cNvSpPr>
                <a:spLocks noChangeArrowheads="1"/>
              </p:cNvSpPr>
              <p:nvPr/>
            </p:nvSpPr>
            <p:spPr bwMode="auto">
              <a:xfrm>
                <a:off x="1372" y="226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0" name="Rectangle 4818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1" name="Rectangle 4819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2" name="Rectangle 4820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3" name="Rectangle 4821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4" name="Rectangle 4822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5" name="Rectangle 4823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6" name="Rectangle 4824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7" name="Rectangle 4825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8" name="Rectangle 4826"/>
              <p:cNvSpPr>
                <a:spLocks noChangeArrowheads="1"/>
              </p:cNvSpPr>
              <p:nvPr/>
            </p:nvSpPr>
            <p:spPr bwMode="auto">
              <a:xfrm>
                <a:off x="1372" y="226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29" name="Rectangle 4827"/>
              <p:cNvSpPr>
                <a:spLocks noChangeArrowheads="1"/>
              </p:cNvSpPr>
              <p:nvPr/>
            </p:nvSpPr>
            <p:spPr bwMode="auto">
              <a:xfrm>
                <a:off x="1372" y="2265"/>
                <a:ext cx="428" cy="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0" name="Rectangle 4828"/>
              <p:cNvSpPr>
                <a:spLocks noChangeArrowheads="1"/>
              </p:cNvSpPr>
              <p:nvPr/>
            </p:nvSpPr>
            <p:spPr bwMode="auto">
              <a:xfrm>
                <a:off x="1372" y="2258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1" name="Rectangle 4829"/>
              <p:cNvSpPr>
                <a:spLocks noChangeArrowheads="1"/>
              </p:cNvSpPr>
              <p:nvPr/>
            </p:nvSpPr>
            <p:spPr bwMode="auto">
              <a:xfrm>
                <a:off x="1372" y="226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2" name="Rectangle 4830"/>
              <p:cNvSpPr>
                <a:spLocks noChangeArrowheads="1"/>
              </p:cNvSpPr>
              <p:nvPr/>
            </p:nvSpPr>
            <p:spPr bwMode="auto">
              <a:xfrm>
                <a:off x="1372" y="226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3" name="Rectangle 4831"/>
              <p:cNvSpPr>
                <a:spLocks noChangeArrowheads="1"/>
              </p:cNvSpPr>
              <p:nvPr/>
            </p:nvSpPr>
            <p:spPr bwMode="auto">
              <a:xfrm>
                <a:off x="1372" y="226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4" name="Rectangle 4832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5" name="Rectangle 4833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6" name="Rectangle 4834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7" name="Rectangle 4835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8" name="Rectangle 4836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39" name="Rectangle 4837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0" name="Rectangle 4838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1" name="Rectangle 4839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2" name="Rectangle 4840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3" name="Rectangle 4841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4" name="Rectangle 4842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5" name="Rectangle 4843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6" name="Rectangle 4844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7" name="Rectangle 4845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8" name="Rectangle 4846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49" name="Rectangle 4847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0" name="Rectangle 4848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1" name="Rectangle 4849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2" name="Rectangle 4850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3" name="Rectangle 4851"/>
              <p:cNvSpPr>
                <a:spLocks noChangeArrowheads="1"/>
              </p:cNvSpPr>
              <p:nvPr/>
            </p:nvSpPr>
            <p:spPr bwMode="auto">
              <a:xfrm>
                <a:off x="1372" y="226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4" name="Rectangle 4852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5" name="Rectangle 4853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6" name="Rectangle 4854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7" name="Rectangle 4855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8" name="Rectangle 4856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59" name="Rectangle 4857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0" name="Rectangle 4858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1" name="Rectangle 4859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2" name="Rectangle 4860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3" name="Rectangle 4861"/>
              <p:cNvSpPr>
                <a:spLocks noChangeArrowheads="1"/>
              </p:cNvSpPr>
              <p:nvPr/>
            </p:nvSpPr>
            <p:spPr bwMode="auto">
              <a:xfrm>
                <a:off x="1372" y="2262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4" name="Rectangle 4862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5" name="Rectangle 4863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6" name="Rectangle 4864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7" name="Rectangle 4865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8" name="Rectangle 4866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69" name="Rectangle 4867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0" name="Rectangle 4868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1" name="Rectangle 4869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2" name="Rectangle 4870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3" name="Rectangle 4871"/>
              <p:cNvSpPr>
                <a:spLocks noChangeArrowheads="1"/>
              </p:cNvSpPr>
              <p:nvPr/>
            </p:nvSpPr>
            <p:spPr bwMode="auto">
              <a:xfrm>
                <a:off x="1372" y="2263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4" name="Rectangle 4872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5" name="Rectangle 4873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6" name="Rectangle 4874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7" name="Rectangle 4875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8" name="Rectangle 4876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79" name="Rectangle 4877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0" name="Rectangle 4878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1" name="Rectangle 4879"/>
              <p:cNvSpPr>
                <a:spLocks noChangeArrowheads="1"/>
              </p:cNvSpPr>
              <p:nvPr/>
            </p:nvSpPr>
            <p:spPr bwMode="auto">
              <a:xfrm>
                <a:off x="1372" y="226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2" name="Rectangle 4880"/>
              <p:cNvSpPr>
                <a:spLocks noChangeArrowheads="1"/>
              </p:cNvSpPr>
              <p:nvPr/>
            </p:nvSpPr>
            <p:spPr bwMode="auto">
              <a:xfrm>
                <a:off x="1372" y="2258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3" name="Rectangle 4881"/>
              <p:cNvSpPr>
                <a:spLocks noChangeArrowheads="1"/>
              </p:cNvSpPr>
              <p:nvPr/>
            </p:nvSpPr>
            <p:spPr bwMode="auto">
              <a:xfrm>
                <a:off x="1372" y="2102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4" name="Rectangle 4882"/>
              <p:cNvSpPr>
                <a:spLocks noChangeArrowheads="1"/>
              </p:cNvSpPr>
              <p:nvPr/>
            </p:nvSpPr>
            <p:spPr bwMode="auto">
              <a:xfrm>
                <a:off x="1372" y="210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5" name="Rectangle 4883"/>
              <p:cNvSpPr>
                <a:spLocks noChangeArrowheads="1"/>
              </p:cNvSpPr>
              <p:nvPr/>
            </p:nvSpPr>
            <p:spPr bwMode="auto">
              <a:xfrm>
                <a:off x="1372" y="210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6" name="Rectangle 4884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7" name="Rectangle 4885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8" name="Rectangle 4886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989" name="Rectangle 4887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11" name="Group 4888"/>
            <p:cNvGrpSpPr>
              <a:grpSpLocks/>
            </p:cNvGrpSpPr>
            <p:nvPr/>
          </p:nvGrpSpPr>
          <p:grpSpPr bwMode="auto">
            <a:xfrm>
              <a:off x="4150" y="1981"/>
              <a:ext cx="428" cy="129"/>
              <a:chOff x="1372" y="2088"/>
              <a:chExt cx="428" cy="129"/>
            </a:xfrm>
          </p:grpSpPr>
          <p:sp>
            <p:nvSpPr>
              <p:cNvPr id="130590" name="Rectangle 4889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1" name="Rectangle 4890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2" name="Rectangle 4891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3" name="Rectangle 4892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4" name="Rectangle 4893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5" name="Rectangle 4894"/>
              <p:cNvSpPr>
                <a:spLocks noChangeArrowheads="1"/>
              </p:cNvSpPr>
              <p:nvPr/>
            </p:nvSpPr>
            <p:spPr bwMode="auto">
              <a:xfrm>
                <a:off x="1372" y="210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6" name="Rectangle 4895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7" name="Rectangle 4896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8" name="Rectangle 4897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99" name="Rectangle 4898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0" name="Rectangle 4899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1" name="Rectangle 4900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2" name="Rectangle 4901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3" name="Rectangle 4902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4" name="Rectangle 4903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5" name="Rectangle 4904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6" name="Rectangle 4905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7" name="Rectangle 4906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8" name="Rectangle 4907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09" name="Rectangle 4908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0" name="Rectangle 4909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1" name="Rectangle 4910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2" name="Rectangle 4911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3" name="Rectangle 4912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4" name="Rectangle 4913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5" name="Rectangle 4914"/>
              <p:cNvSpPr>
                <a:spLocks noChangeArrowheads="1"/>
              </p:cNvSpPr>
              <p:nvPr/>
            </p:nvSpPr>
            <p:spPr bwMode="auto">
              <a:xfrm>
                <a:off x="1372" y="210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6" name="Rectangle 4915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7" name="Rectangle 4916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8" name="Rectangle 4917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19" name="Rectangle 4918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0" name="Rectangle 4919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1" name="Rectangle 4920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2" name="Rectangle 4921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3" name="Rectangle 4922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4" name="Rectangle 4923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5" name="Rectangle 4924"/>
              <p:cNvSpPr>
                <a:spLocks noChangeArrowheads="1"/>
              </p:cNvSpPr>
              <p:nvPr/>
            </p:nvSpPr>
            <p:spPr bwMode="auto">
              <a:xfrm>
                <a:off x="1372" y="209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6" name="Rectangle 4925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7" name="Rectangle 4926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8" name="Rectangle 4927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29" name="Rectangle 4928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0" name="Rectangle 4929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1" name="Rectangle 4930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2" name="Rectangle 4931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3" name="Rectangle 4932"/>
              <p:cNvSpPr>
                <a:spLocks noChangeArrowheads="1"/>
              </p:cNvSpPr>
              <p:nvPr/>
            </p:nvSpPr>
            <p:spPr bwMode="auto">
              <a:xfrm>
                <a:off x="1372" y="209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4" name="Rectangle 4933"/>
              <p:cNvSpPr>
                <a:spLocks noChangeArrowheads="1"/>
              </p:cNvSpPr>
              <p:nvPr/>
            </p:nvSpPr>
            <p:spPr bwMode="auto">
              <a:xfrm>
                <a:off x="1372" y="2096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5" name="Rectangle 4934"/>
              <p:cNvSpPr>
                <a:spLocks noChangeArrowheads="1"/>
              </p:cNvSpPr>
              <p:nvPr/>
            </p:nvSpPr>
            <p:spPr bwMode="auto">
              <a:xfrm>
                <a:off x="1372" y="2088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6" name="Rectangle 4935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7" name="Rectangle 4936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8" name="Rectangle 4937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39" name="Rectangle 4938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0" name="Rectangle 4939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1" name="Rectangle 4940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2" name="Rectangle 4941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3" name="Rectangle 4942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4" name="Rectangle 4943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5" name="Rectangle 4944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6" name="Rectangle 4945"/>
              <p:cNvSpPr>
                <a:spLocks noChangeArrowheads="1"/>
              </p:cNvSpPr>
              <p:nvPr/>
            </p:nvSpPr>
            <p:spPr bwMode="auto">
              <a:xfrm>
                <a:off x="1372" y="2090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7" name="Rectangle 4946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8" name="Rectangle 4947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49" name="Rectangle 4948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0" name="Rectangle 4949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1" name="Rectangle 4950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2" name="Rectangle 4951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3" name="Rectangle 4952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4" name="Rectangle 4953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5" name="Rectangle 4954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6" name="Rectangle 4955"/>
              <p:cNvSpPr>
                <a:spLocks noChangeArrowheads="1"/>
              </p:cNvSpPr>
              <p:nvPr/>
            </p:nvSpPr>
            <p:spPr bwMode="auto">
              <a:xfrm>
                <a:off x="1372" y="209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7" name="Rectangle 4956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8" name="Rectangle 4957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59" name="Rectangle 4958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0" name="Rectangle 4959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1" name="Rectangle 4960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2" name="Rectangle 4961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3" name="Rectangle 4962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4" name="Rectangle 4963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5" name="Rectangle 4964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6" name="Rectangle 4965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7" name="Rectangle 4966"/>
              <p:cNvSpPr>
                <a:spLocks noChangeArrowheads="1"/>
              </p:cNvSpPr>
              <p:nvPr/>
            </p:nvSpPr>
            <p:spPr bwMode="auto">
              <a:xfrm>
                <a:off x="1372" y="2092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8" name="Rectangle 4967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69" name="Rectangle 4968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0" name="Rectangle 4969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1" name="Rectangle 4970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2" name="Rectangle 4971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3" name="Rectangle 4972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4" name="Rectangle 4973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5" name="Rectangle 4974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6" name="Rectangle 4975"/>
              <p:cNvSpPr>
                <a:spLocks noChangeArrowheads="1"/>
              </p:cNvSpPr>
              <p:nvPr/>
            </p:nvSpPr>
            <p:spPr bwMode="auto">
              <a:xfrm>
                <a:off x="1372" y="2093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7" name="Rectangle 4976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8" name="Rectangle 4977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79" name="Rectangle 4978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0" name="Rectangle 4979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1" name="Rectangle 4980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2" name="Rectangle 4981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3" name="Rectangle 4982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4" name="Rectangle 4983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5" name="Rectangle 4984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6" name="Rectangle 4985"/>
              <p:cNvSpPr>
                <a:spLocks noChangeArrowheads="1"/>
              </p:cNvSpPr>
              <p:nvPr/>
            </p:nvSpPr>
            <p:spPr bwMode="auto">
              <a:xfrm>
                <a:off x="1372" y="2094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7" name="Rectangle 4986"/>
              <p:cNvSpPr>
                <a:spLocks noChangeArrowheads="1"/>
              </p:cNvSpPr>
              <p:nvPr/>
            </p:nvSpPr>
            <p:spPr bwMode="auto">
              <a:xfrm>
                <a:off x="1372" y="2088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8" name="Rectangle 4987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89" name="Rectangle 4988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0" name="Rectangle 4989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1" name="Rectangle 4990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2" name="Rectangle 4991"/>
              <p:cNvSpPr>
                <a:spLocks noChangeArrowheads="1"/>
              </p:cNvSpPr>
              <p:nvPr/>
            </p:nvSpPr>
            <p:spPr bwMode="auto">
              <a:xfrm>
                <a:off x="1372" y="2215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3" name="Rectangle 4992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4" name="Rectangle 4993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5" name="Rectangle 4994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6" name="Rectangle 4995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7" name="Rectangle 4996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8" name="Rectangle 4997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699" name="Rectangle 4998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0" name="Rectangle 4999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1" name="Rectangle 5000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2" name="Rectangle 5001"/>
              <p:cNvSpPr>
                <a:spLocks noChangeArrowheads="1"/>
              </p:cNvSpPr>
              <p:nvPr/>
            </p:nvSpPr>
            <p:spPr bwMode="auto">
              <a:xfrm>
                <a:off x="1372" y="221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3" name="Rectangle 5002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4" name="Rectangle 5003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5" name="Rectangle 5004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6" name="Rectangle 5005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7" name="Rectangle 5006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8" name="Rectangle 5007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09" name="Rectangle 5008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0" name="Rectangle 5009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1" name="Rectangle 5010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2" name="Rectangle 5011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3" name="Rectangle 5012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4" name="Rectangle 5013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5" name="Rectangle 5014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6" name="Rectangle 5015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7" name="Rectangle 5016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8" name="Rectangle 5017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19" name="Rectangle 5018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0" name="Rectangle 5019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1" name="Rectangle 5020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2" name="Rectangle 5021"/>
              <p:cNvSpPr>
                <a:spLocks noChangeArrowheads="1"/>
              </p:cNvSpPr>
              <p:nvPr/>
            </p:nvSpPr>
            <p:spPr bwMode="auto">
              <a:xfrm>
                <a:off x="1372" y="221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3" name="Rectangle 5022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4" name="Rectangle 5023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5" name="Rectangle 5024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6" name="Rectangle 5025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7" name="Rectangle 5026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8" name="Rectangle 5027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29" name="Rectangle 5028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0" name="Rectangle 5029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1" name="Rectangle 5030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2" name="Rectangle 5031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3" name="Rectangle 5032"/>
              <p:cNvSpPr>
                <a:spLocks noChangeArrowheads="1"/>
              </p:cNvSpPr>
              <p:nvPr/>
            </p:nvSpPr>
            <p:spPr bwMode="auto">
              <a:xfrm>
                <a:off x="1372" y="2212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4" name="Rectangle 5033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5" name="Rectangle 5034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6" name="Rectangle 5035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7" name="Rectangle 5036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8" name="Rectangle 5037"/>
              <p:cNvSpPr>
                <a:spLocks noChangeArrowheads="1"/>
              </p:cNvSpPr>
              <p:nvPr/>
            </p:nvSpPr>
            <p:spPr bwMode="auto">
              <a:xfrm>
                <a:off x="1372" y="221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39" name="Rectangle 5038"/>
              <p:cNvSpPr>
                <a:spLocks noChangeArrowheads="1"/>
              </p:cNvSpPr>
              <p:nvPr/>
            </p:nvSpPr>
            <p:spPr bwMode="auto">
              <a:xfrm>
                <a:off x="1372" y="2209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0" name="Rectangle 5039"/>
              <p:cNvSpPr>
                <a:spLocks noChangeArrowheads="1"/>
              </p:cNvSpPr>
              <p:nvPr/>
            </p:nvSpPr>
            <p:spPr bwMode="auto">
              <a:xfrm>
                <a:off x="1372" y="2201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1" name="Rectangle 5040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2" name="Rectangle 5041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3" name="Rectangle 5042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4" name="Rectangle 5043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5" name="Rectangle 5044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6" name="Rectangle 5045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7" name="Rectangle 5046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8" name="Rectangle 5047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49" name="Rectangle 5048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0" name="Rectangle 5049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1" name="Rectangle 5050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2" name="Rectangle 5051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3" name="Rectangle 5052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4" name="Rectangle 5053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5" name="Rectangle 5054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6" name="Rectangle 5055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7" name="Rectangle 5056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8" name="Rectangle 5057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59" name="Rectangle 5058"/>
              <p:cNvSpPr>
                <a:spLocks noChangeArrowheads="1"/>
              </p:cNvSpPr>
              <p:nvPr/>
            </p:nvSpPr>
            <p:spPr bwMode="auto">
              <a:xfrm>
                <a:off x="1372" y="2204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0" name="Rectangle 5059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1" name="Rectangle 5060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2" name="Rectangle 5061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3" name="Rectangle 5062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4" name="Rectangle 5063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5" name="Rectangle 5064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6" name="Rectangle 5065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7" name="Rectangle 5066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8" name="Rectangle 5067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69" name="Rectangle 5068"/>
              <p:cNvSpPr>
                <a:spLocks noChangeArrowheads="1"/>
              </p:cNvSpPr>
              <p:nvPr/>
            </p:nvSpPr>
            <p:spPr bwMode="auto">
              <a:xfrm>
                <a:off x="1372" y="2205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0" name="Rectangle 5069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1" name="Rectangle 5070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2" name="Rectangle 5071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3" name="Rectangle 5072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4" name="Rectangle 5073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5" name="Rectangle 5074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6" name="Rectangle 5075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7" name="Rectangle 5076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8" name="Rectangle 5077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79" name="Rectangle 5078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0" name="Rectangle 5079"/>
              <p:cNvSpPr>
                <a:spLocks noChangeArrowheads="1"/>
              </p:cNvSpPr>
              <p:nvPr/>
            </p:nvSpPr>
            <p:spPr bwMode="auto">
              <a:xfrm>
                <a:off x="1372" y="2206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1" name="Rectangle 5080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2" name="Rectangle 5081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3" name="Rectangle 5082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4" name="Rectangle 5083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5" name="Rectangle 5084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6" name="Rectangle 5085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7" name="Rectangle 5086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8" name="Rectangle 5087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789" name="Rectangle 5088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12" name="Group 5089"/>
            <p:cNvGrpSpPr>
              <a:grpSpLocks/>
            </p:cNvGrpSpPr>
            <p:nvPr/>
          </p:nvGrpSpPr>
          <p:grpSpPr bwMode="auto">
            <a:xfrm>
              <a:off x="4150" y="1592"/>
              <a:ext cx="428" cy="632"/>
              <a:chOff x="1372" y="1699"/>
              <a:chExt cx="428" cy="632"/>
            </a:xfrm>
          </p:grpSpPr>
          <p:sp>
            <p:nvSpPr>
              <p:cNvPr id="130390" name="Rectangle 5090"/>
              <p:cNvSpPr>
                <a:spLocks noChangeArrowheads="1"/>
              </p:cNvSpPr>
              <p:nvPr/>
            </p:nvSpPr>
            <p:spPr bwMode="auto">
              <a:xfrm>
                <a:off x="1372" y="220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1" name="Rectangle 5091"/>
              <p:cNvSpPr>
                <a:spLocks noChangeArrowheads="1"/>
              </p:cNvSpPr>
              <p:nvPr/>
            </p:nvSpPr>
            <p:spPr bwMode="auto">
              <a:xfrm>
                <a:off x="1372" y="220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2" name="Rectangle 5092"/>
              <p:cNvSpPr>
                <a:spLocks noChangeArrowheads="1"/>
              </p:cNvSpPr>
              <p:nvPr/>
            </p:nvSpPr>
            <p:spPr bwMode="auto">
              <a:xfrm>
                <a:off x="1372" y="2201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3" name="Rectangle 5093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4" name="Rectangle 5094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5" name="Rectangle 5095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6" name="Rectangle 5096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7" name="Rectangle 5097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8" name="Rectangle 5098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99" name="Rectangle 5099"/>
              <p:cNvSpPr>
                <a:spLocks noChangeArrowheads="1"/>
              </p:cNvSpPr>
              <p:nvPr/>
            </p:nvSpPr>
            <p:spPr bwMode="auto">
              <a:xfrm>
                <a:off x="1372" y="2328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0" name="Rectangle 5100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1" name="Rectangle 5101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2" name="Rectangle 5102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3" name="Rectangle 5103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4" name="Rectangle 5104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5" name="Rectangle 5105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6" name="Rectangle 5106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7" name="Rectangle 5107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8" name="Rectangle 5108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09" name="Rectangle 5109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0" name="Rectangle 5110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1" name="Rectangle 5111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2" name="Rectangle 5112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3" name="Rectangle 5113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4" name="Rectangle 5114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5" name="Rectangle 5115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6" name="Rectangle 5116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7" name="Rectangle 5117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8" name="Rectangle 5118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19" name="Rectangle 5119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0" name="Rectangle 5120"/>
              <p:cNvSpPr>
                <a:spLocks noChangeArrowheads="1"/>
              </p:cNvSpPr>
              <p:nvPr/>
            </p:nvSpPr>
            <p:spPr bwMode="auto">
              <a:xfrm>
                <a:off x="1372" y="232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1" name="Rectangle 5121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2" name="Rectangle 5122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3" name="Rectangle 5123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4" name="Rectangle 5124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5" name="Rectangle 5125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6" name="Rectangle 5126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7" name="Rectangle 5127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8" name="Rectangle 5128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29" name="Rectangle 5129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0" name="Rectangle 5130"/>
              <p:cNvSpPr>
                <a:spLocks noChangeArrowheads="1"/>
              </p:cNvSpPr>
              <p:nvPr/>
            </p:nvSpPr>
            <p:spPr bwMode="auto">
              <a:xfrm>
                <a:off x="1372" y="232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1" name="Rectangle 5131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2" name="Rectangle 5132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3" name="Rectangle 5133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4" name="Rectangle 5134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5" name="Rectangle 5135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6" name="Rectangle 5136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7" name="Rectangle 5137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8" name="Rectangle 5138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39" name="Rectangle 5139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0" name="Rectangle 5140"/>
              <p:cNvSpPr>
                <a:spLocks noChangeArrowheads="1"/>
              </p:cNvSpPr>
              <p:nvPr/>
            </p:nvSpPr>
            <p:spPr bwMode="auto">
              <a:xfrm>
                <a:off x="1372" y="232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1" name="Rectangle 5141"/>
              <p:cNvSpPr>
                <a:spLocks noChangeArrowheads="1"/>
              </p:cNvSpPr>
              <p:nvPr/>
            </p:nvSpPr>
            <p:spPr bwMode="auto">
              <a:xfrm>
                <a:off x="1372" y="2324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2" name="Rectangle 5142"/>
              <p:cNvSpPr>
                <a:spLocks noChangeArrowheads="1"/>
              </p:cNvSpPr>
              <p:nvPr/>
            </p:nvSpPr>
            <p:spPr bwMode="auto">
              <a:xfrm>
                <a:off x="1372" y="2324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3" name="Rectangle 5143"/>
              <p:cNvSpPr>
                <a:spLocks noChangeArrowheads="1"/>
              </p:cNvSpPr>
              <p:nvPr/>
            </p:nvSpPr>
            <p:spPr bwMode="auto">
              <a:xfrm>
                <a:off x="1372" y="2324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4" name="Rectangle 5144"/>
              <p:cNvSpPr>
                <a:spLocks noChangeArrowheads="1"/>
              </p:cNvSpPr>
              <p:nvPr/>
            </p:nvSpPr>
            <p:spPr bwMode="auto">
              <a:xfrm>
                <a:off x="1372" y="2322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5" name="Rectangle 5145"/>
              <p:cNvSpPr>
                <a:spLocks noChangeArrowheads="1"/>
              </p:cNvSpPr>
              <p:nvPr/>
            </p:nvSpPr>
            <p:spPr bwMode="auto">
              <a:xfrm>
                <a:off x="1372" y="2315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6" name="Rectangle 5146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7" name="Rectangle 5147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8" name="Rectangle 5148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49" name="Rectangle 5149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0" name="Rectangle 5150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1" name="Rectangle 5151"/>
              <p:cNvSpPr>
                <a:spLocks noChangeArrowheads="1"/>
              </p:cNvSpPr>
              <p:nvPr/>
            </p:nvSpPr>
            <p:spPr bwMode="auto">
              <a:xfrm>
                <a:off x="1372" y="2317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2" name="Rectangle 5152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3" name="Rectangle 5153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4" name="Rectangle 5154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5" name="Rectangle 5155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6" name="Rectangle 5156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7" name="Rectangle 5157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8" name="Rectangle 5158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59" name="Rectangle 5159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0" name="Rectangle 5160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1" name="Rectangle 5161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2" name="Rectangle 5162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3" name="Rectangle 5163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4" name="Rectangle 5164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5" name="Rectangle 5165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6" name="Rectangle 5166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7" name="Rectangle 5167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8" name="Rectangle 5168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69" name="Rectangle 5169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0" name="Rectangle 5170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1" name="Rectangle 5171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2" name="Rectangle 5172"/>
              <p:cNvSpPr>
                <a:spLocks noChangeArrowheads="1"/>
              </p:cNvSpPr>
              <p:nvPr/>
            </p:nvSpPr>
            <p:spPr bwMode="auto">
              <a:xfrm>
                <a:off x="1372" y="2318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3" name="Rectangle 5173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4" name="Rectangle 5174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5" name="Rectangle 5175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6" name="Rectangle 5176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7" name="Rectangle 5177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8" name="Rectangle 5178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79" name="Rectangle 5179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0" name="Rectangle 5180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1" name="Rectangle 5181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2" name="Rectangle 5182"/>
              <p:cNvSpPr>
                <a:spLocks noChangeArrowheads="1"/>
              </p:cNvSpPr>
              <p:nvPr/>
            </p:nvSpPr>
            <p:spPr bwMode="auto">
              <a:xfrm>
                <a:off x="1372" y="2319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3" name="Rectangle 5183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4" name="Rectangle 5184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5" name="Rectangle 5185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6" name="Rectangle 5186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7" name="Rectangle 5187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8" name="Rectangle 5188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89" name="Rectangle 5189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0" name="Rectangle 5190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1" name="Rectangle 5191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2" name="Rectangle 5192"/>
              <p:cNvSpPr>
                <a:spLocks noChangeArrowheads="1"/>
              </p:cNvSpPr>
              <p:nvPr/>
            </p:nvSpPr>
            <p:spPr bwMode="auto">
              <a:xfrm>
                <a:off x="1372" y="232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3" name="Rectangle 5193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4" name="Rectangle 5194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5" name="Rectangle 5195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6" name="Rectangle 5196"/>
              <p:cNvSpPr>
                <a:spLocks noChangeArrowheads="1"/>
              </p:cNvSpPr>
              <p:nvPr/>
            </p:nvSpPr>
            <p:spPr bwMode="auto">
              <a:xfrm>
                <a:off x="1372" y="232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7" name="Rectangle 5197"/>
              <p:cNvSpPr>
                <a:spLocks noChangeArrowheads="1"/>
              </p:cNvSpPr>
              <p:nvPr/>
            </p:nvSpPr>
            <p:spPr bwMode="auto">
              <a:xfrm>
                <a:off x="1372" y="2315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8" name="Rectangle 5198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3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499" name="Rectangle 5199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0" name="Rectangle 5200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1" name="Rectangle 5201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2" name="Rectangle 5202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3" name="Rectangle 5203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4" name="Rectangle 5204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5" name="Rectangle 5205"/>
              <p:cNvSpPr>
                <a:spLocks noChangeArrowheads="1"/>
              </p:cNvSpPr>
              <p:nvPr/>
            </p:nvSpPr>
            <p:spPr bwMode="auto">
              <a:xfrm>
                <a:off x="1372" y="171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6" name="Rectangle 5206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7" name="Rectangle 5207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8" name="Rectangle 5208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09" name="Rectangle 5209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0" name="Rectangle 5210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1" name="Rectangle 5211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2" name="Rectangle 5212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3" name="Rectangle 5213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4" name="Rectangle 5214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5" name="Rectangle 5215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6" name="Rectangle 5216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7" name="Rectangle 5217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8" name="Rectangle 5218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19" name="Rectangle 5219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0" name="Rectangle 5220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1" name="Rectangle 5221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2" name="Rectangle 5222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3" name="Rectangle 5223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4" name="Rectangle 5224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5" name="Rectangle 5225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6" name="Rectangle 5226"/>
              <p:cNvSpPr>
                <a:spLocks noChangeArrowheads="1"/>
              </p:cNvSpPr>
              <p:nvPr/>
            </p:nvSpPr>
            <p:spPr bwMode="auto">
              <a:xfrm>
                <a:off x="1372" y="1711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7" name="Rectangle 5227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8" name="Rectangle 5228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29" name="Rectangle 5229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0" name="Rectangle 5230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1" name="Rectangle 5231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2" name="Rectangle 5232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3" name="Rectangle 5233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4" name="Rectangle 5234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5" name="Rectangle 5235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6" name="Rectangle 5236"/>
              <p:cNvSpPr>
                <a:spLocks noChangeArrowheads="1"/>
              </p:cNvSpPr>
              <p:nvPr/>
            </p:nvSpPr>
            <p:spPr bwMode="auto">
              <a:xfrm>
                <a:off x="1372" y="171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7" name="Rectangle 5237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8" name="Rectangle 5238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39" name="Rectangle 5239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0" name="Rectangle 5240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1" name="Rectangle 5241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2" name="Rectangle 5242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3" name="Rectangle 5243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4" name="Rectangle 5244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5" name="Rectangle 5245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6" name="Rectangle 5246"/>
              <p:cNvSpPr>
                <a:spLocks noChangeArrowheads="1"/>
              </p:cNvSpPr>
              <p:nvPr/>
            </p:nvSpPr>
            <p:spPr bwMode="auto">
              <a:xfrm>
                <a:off x="1372" y="1709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7" name="Rectangle 5247"/>
              <p:cNvSpPr>
                <a:spLocks noChangeArrowheads="1"/>
              </p:cNvSpPr>
              <p:nvPr/>
            </p:nvSpPr>
            <p:spPr bwMode="auto">
              <a:xfrm>
                <a:off x="1372" y="1708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8" name="Rectangle 5248"/>
              <p:cNvSpPr>
                <a:spLocks noChangeArrowheads="1"/>
              </p:cNvSpPr>
              <p:nvPr/>
            </p:nvSpPr>
            <p:spPr bwMode="auto">
              <a:xfrm>
                <a:off x="1372" y="1708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49" name="Rectangle 5249"/>
              <p:cNvSpPr>
                <a:spLocks noChangeArrowheads="1"/>
              </p:cNvSpPr>
              <p:nvPr/>
            </p:nvSpPr>
            <p:spPr bwMode="auto">
              <a:xfrm>
                <a:off x="1372" y="1707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0" name="Rectangle 5250"/>
              <p:cNvSpPr>
                <a:spLocks noChangeArrowheads="1"/>
              </p:cNvSpPr>
              <p:nvPr/>
            </p:nvSpPr>
            <p:spPr bwMode="auto">
              <a:xfrm>
                <a:off x="1372" y="1699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1" name="Rectangle 5251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2" name="Rectangle 5252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3" name="Rectangle 5253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4" name="Rectangle 5254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5" name="Rectangle 5255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6" name="Rectangle 5256"/>
              <p:cNvSpPr>
                <a:spLocks noChangeArrowheads="1"/>
              </p:cNvSpPr>
              <p:nvPr/>
            </p:nvSpPr>
            <p:spPr bwMode="auto">
              <a:xfrm>
                <a:off x="1372" y="1701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7" name="Rectangle 5257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8" name="Rectangle 5258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59" name="Rectangle 5259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0" name="Rectangle 5260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1" name="Rectangle 5261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2" name="Rectangle 5262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3" name="Rectangle 5263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4" name="Rectangle 5264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5" name="Rectangle 5265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6" name="Rectangle 5266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7" name="Rectangle 5267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8" name="Rectangle 5268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69" name="Rectangle 5269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0" name="Rectangle 5270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1" name="Rectangle 5271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2" name="Rectangle 5272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3" name="Rectangle 5273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4" name="Rectangle 5274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5" name="Rectangle 5275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6" name="Rectangle 5276"/>
              <p:cNvSpPr>
                <a:spLocks noChangeArrowheads="1"/>
              </p:cNvSpPr>
              <p:nvPr/>
            </p:nvSpPr>
            <p:spPr bwMode="auto">
              <a:xfrm>
                <a:off x="1372" y="1702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7" name="Rectangle 5277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8" name="Rectangle 5278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79" name="Rectangle 5279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0" name="Rectangle 5280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1" name="Rectangle 5281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2" name="Rectangle 5282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3" name="Rectangle 5283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4" name="Rectangle 5284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5" name="Rectangle 5285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6" name="Rectangle 5286"/>
              <p:cNvSpPr>
                <a:spLocks noChangeArrowheads="1"/>
              </p:cNvSpPr>
              <p:nvPr/>
            </p:nvSpPr>
            <p:spPr bwMode="auto">
              <a:xfrm>
                <a:off x="1372" y="1703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7" name="Rectangle 5287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8" name="Rectangle 5288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589" name="Rectangle 5289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30113" name="Group 5290"/>
            <p:cNvGrpSpPr>
              <a:grpSpLocks/>
            </p:cNvGrpSpPr>
            <p:nvPr/>
          </p:nvGrpSpPr>
          <p:grpSpPr bwMode="auto">
            <a:xfrm>
              <a:off x="4150" y="1574"/>
              <a:ext cx="428" cy="730"/>
              <a:chOff x="1372" y="1681"/>
              <a:chExt cx="428" cy="730"/>
            </a:xfrm>
          </p:grpSpPr>
          <p:sp>
            <p:nvSpPr>
              <p:cNvPr id="130190" name="Rectangle 5291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1" name="Rectangle 5292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2" name="Rectangle 5293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3" name="Rectangle 5294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4" name="Rectangle 5295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5" name="Rectangle 5296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6" name="Rectangle 5297"/>
              <p:cNvSpPr>
                <a:spLocks noChangeArrowheads="1"/>
              </p:cNvSpPr>
              <p:nvPr/>
            </p:nvSpPr>
            <p:spPr bwMode="auto">
              <a:xfrm>
                <a:off x="1372" y="1704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7" name="Rectangle 5298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8" name="Rectangle 5299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199" name="Rectangle 5300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0" name="Rectangle 5301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1" name="Rectangle 5302"/>
              <p:cNvSpPr>
                <a:spLocks noChangeArrowheads="1"/>
              </p:cNvSpPr>
              <p:nvPr/>
            </p:nvSpPr>
            <p:spPr bwMode="auto">
              <a:xfrm>
                <a:off x="1372" y="1705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2" name="Rectangle 5303"/>
              <p:cNvSpPr>
                <a:spLocks noChangeArrowheads="1"/>
              </p:cNvSpPr>
              <p:nvPr/>
            </p:nvSpPr>
            <p:spPr bwMode="auto">
              <a:xfrm>
                <a:off x="1372" y="1699"/>
                <a:ext cx="428" cy="16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3" name="Rectangle 5304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2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4" name="Rectangle 5305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5" name="Rectangle 5306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6" name="Rectangle 5307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7" name="Rectangle 5308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8" name="Rectangle 5309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09" name="Rectangle 5310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0" name="Rectangle 5311"/>
              <p:cNvSpPr>
                <a:spLocks noChangeArrowheads="1"/>
              </p:cNvSpPr>
              <p:nvPr/>
            </p:nvSpPr>
            <p:spPr bwMode="auto">
              <a:xfrm>
                <a:off x="1372" y="1829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1" name="Rectangle 5312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2" name="Rectangle 5313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3" name="Rectangle 5314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4" name="Rectangle 5315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5" name="Rectangle 5316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6" name="Rectangle 5317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7" name="Rectangle 5318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8" name="Rectangle 5319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19" name="Rectangle 5320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0" name="Rectangle 5321"/>
              <p:cNvSpPr>
                <a:spLocks noChangeArrowheads="1"/>
              </p:cNvSpPr>
              <p:nvPr/>
            </p:nvSpPr>
            <p:spPr bwMode="auto">
              <a:xfrm>
                <a:off x="1372" y="1828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1" name="Rectangle 5322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2" name="Rectangle 5323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3" name="Rectangle 5324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4" name="Rectangle 5325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5" name="Rectangle 5326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6" name="Rectangle 5327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7" name="Rectangle 5328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8" name="Rectangle 5329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29" name="Rectangle 5330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0" name="Rectangle 5331"/>
              <p:cNvSpPr>
                <a:spLocks noChangeArrowheads="1"/>
              </p:cNvSpPr>
              <p:nvPr/>
            </p:nvSpPr>
            <p:spPr bwMode="auto">
              <a:xfrm>
                <a:off x="1372" y="1827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1" name="Rectangle 5332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2" name="Rectangle 5333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3" name="Rectangle 5334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4" name="Rectangle 5335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5" name="Rectangle 5336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6" name="Rectangle 5337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7" name="Rectangle 5338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8" name="Rectangle 5339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39" name="Rectangle 5340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0" name="Rectangle 5341"/>
              <p:cNvSpPr>
                <a:spLocks noChangeArrowheads="1"/>
              </p:cNvSpPr>
              <p:nvPr/>
            </p:nvSpPr>
            <p:spPr bwMode="auto">
              <a:xfrm>
                <a:off x="1372" y="1826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1" name="Rectangle 5342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2" name="Rectangle 5343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3" name="Rectangle 5344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4" name="Rectangle 5345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5" name="Rectangle 5346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6" name="Rectangle 5347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7" name="Rectangle 5348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8" name="Rectangle 5349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49" name="Rectangle 5350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0" name="Rectangle 5351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1" name="Rectangle 5352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2" name="Rectangle 5353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3" name="Rectangle 5354"/>
              <p:cNvSpPr>
                <a:spLocks noChangeArrowheads="1"/>
              </p:cNvSpPr>
              <p:nvPr/>
            </p:nvSpPr>
            <p:spPr bwMode="auto">
              <a:xfrm>
                <a:off x="1372" y="1825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4" name="Rectangle 5355"/>
              <p:cNvSpPr>
                <a:spLocks noChangeArrowheads="1"/>
              </p:cNvSpPr>
              <p:nvPr/>
            </p:nvSpPr>
            <p:spPr bwMode="auto">
              <a:xfrm>
                <a:off x="1372" y="1823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5" name="Rectangle 5356"/>
              <p:cNvSpPr>
                <a:spLocks noChangeArrowheads="1"/>
              </p:cNvSpPr>
              <p:nvPr/>
            </p:nvSpPr>
            <p:spPr bwMode="auto">
              <a:xfrm>
                <a:off x="1372" y="1816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6" name="Rectangle 5357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2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7" name="Rectangle 5358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4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8" name="Rectangle 5359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67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59" name="Rectangle 5360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8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0" name="Rectangle 5361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A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1" name="Rectangle 5362"/>
              <p:cNvSpPr>
                <a:spLocks noChangeArrowheads="1"/>
              </p:cNvSpPr>
              <p:nvPr/>
            </p:nvSpPr>
            <p:spPr bwMode="auto">
              <a:xfrm>
                <a:off x="1372" y="1817"/>
                <a:ext cx="428" cy="1"/>
              </a:xfrm>
              <a:prstGeom prst="rect">
                <a:avLst/>
              </a:prstGeom>
              <a:solidFill>
                <a:srgbClr val="7C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2" name="Rectangle 5363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7E7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3" name="Rectangle 5364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4" name="Rectangle 5365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2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5" name="Rectangle 5366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5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6" name="Rectangle 5367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7" name="Rectangle 5368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98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8" name="Rectangle 5369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B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69" name="Rectangle 5370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0" name="Rectangle 5371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1" name="Rectangle 5372"/>
              <p:cNvSpPr>
                <a:spLocks noChangeArrowheads="1"/>
              </p:cNvSpPr>
              <p:nvPr/>
            </p:nvSpPr>
            <p:spPr bwMode="auto">
              <a:xfrm>
                <a:off x="1372" y="1818"/>
                <a:ext cx="428" cy="1"/>
              </a:xfrm>
              <a:prstGeom prst="rect">
                <a:avLst/>
              </a:pr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2" name="Rectangle 5373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4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3" name="Rectangle 5374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4" name="Rectangle 5375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5" name="Rectangle 5376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6" name="Rectangle 5377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7" name="Rectangle 5378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8" name="Rectangle 5379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79" name="Rectangle 5380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6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0" name="Rectangle 5381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1" name="Rectangle 5382"/>
              <p:cNvSpPr>
                <a:spLocks noChangeArrowheads="1"/>
              </p:cNvSpPr>
              <p:nvPr/>
            </p:nvSpPr>
            <p:spPr bwMode="auto">
              <a:xfrm>
                <a:off x="1372" y="1819"/>
                <a:ext cx="428" cy="1"/>
              </a:xfrm>
              <a:prstGeom prst="rect">
                <a:avLst/>
              </a:prstGeom>
              <a:solidFill>
                <a:srgbClr val="AC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2" name="Rectangle 5383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3" name="Rectangle 5384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1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4" name="Rectangle 5385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4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5" name="Rectangle 5386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7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6" name="Rectangle 5387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7" name="Rectangle 5388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8" name="Rectangle 5389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89" name="Rectangle 5390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3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0" name="Rectangle 5391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6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1" name="Rectangle 5392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2" name="Rectangle 5393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3" name="Rectangle 5394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4" name="Rectangle 5395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5" name="Rectangle 5396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6D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6" name="Rectangle 5397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A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7" name="Rectangle 5398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8" name="Rectangle 5399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3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299" name="Rectangle 5400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7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0" name="Rectangle 5401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B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1" name="Rectangle 5402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2" name="Rectangle 5403"/>
              <p:cNvSpPr>
                <a:spLocks noChangeArrowheads="1"/>
              </p:cNvSpPr>
              <p:nvPr/>
            </p:nvSpPr>
            <p:spPr bwMode="auto">
              <a:xfrm>
                <a:off x="1372" y="1820"/>
                <a:ext cx="428" cy="1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3" name="Rectangle 5404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1"/>
              </a:xfrm>
              <a:prstGeom prst="rect">
                <a:avLst/>
              </a:pr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4" name="Rectangle 5405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1"/>
              </a:xfrm>
              <a:prstGeom prst="rect">
                <a:avLst/>
              </a:pr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5" name="Rectangle 5406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6" name="Rectangle 5407"/>
              <p:cNvSpPr>
                <a:spLocks noChangeArrowheads="1"/>
              </p:cNvSpPr>
              <p:nvPr/>
            </p:nvSpPr>
            <p:spPr bwMode="auto">
              <a:xfrm>
                <a:off x="1372" y="1821"/>
                <a:ext cx="428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7" name="Rectangle 5408"/>
              <p:cNvSpPr>
                <a:spLocks noChangeArrowheads="1"/>
              </p:cNvSpPr>
              <p:nvPr/>
            </p:nvSpPr>
            <p:spPr bwMode="auto">
              <a:xfrm>
                <a:off x="1372" y="1816"/>
                <a:ext cx="428" cy="15"/>
              </a:xfrm>
              <a:prstGeom prst="rect">
                <a:avLst/>
              </a:prstGeom>
              <a:noFill/>
              <a:ln w="4763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0308" name="Freeform 5409"/>
              <p:cNvSpPr>
                <a:spLocks/>
              </p:cNvSpPr>
              <p:nvPr/>
            </p:nvSpPr>
            <p:spPr bwMode="auto">
              <a:xfrm>
                <a:off x="1677" y="2365"/>
                <a:ext cx="59" cy="42"/>
              </a:xfrm>
              <a:custGeom>
                <a:avLst/>
                <a:gdLst>
                  <a:gd name="T0" fmla="*/ 0 w 120"/>
                  <a:gd name="T1" fmla="*/ 0 h 86"/>
                  <a:gd name="T2" fmla="*/ 0 w 120"/>
                  <a:gd name="T3" fmla="*/ 0 h 86"/>
                  <a:gd name="T4" fmla="*/ 0 w 120"/>
                  <a:gd name="T5" fmla="*/ 0 h 86"/>
                  <a:gd name="T6" fmla="*/ 0 w 120"/>
                  <a:gd name="T7" fmla="*/ 0 h 86"/>
                  <a:gd name="T8" fmla="*/ 0 w 120"/>
                  <a:gd name="T9" fmla="*/ 0 h 86"/>
                  <a:gd name="T10" fmla="*/ 0 w 120"/>
                  <a:gd name="T11" fmla="*/ 0 h 86"/>
                  <a:gd name="T12" fmla="*/ 0 w 120"/>
                  <a:gd name="T13" fmla="*/ 0 h 86"/>
                  <a:gd name="T14" fmla="*/ 0 w 120"/>
                  <a:gd name="T15" fmla="*/ 0 h 86"/>
                  <a:gd name="T16" fmla="*/ 0 w 120"/>
                  <a:gd name="T17" fmla="*/ 0 h 86"/>
                  <a:gd name="T18" fmla="*/ 0 w 120"/>
                  <a:gd name="T19" fmla="*/ 0 h 86"/>
                  <a:gd name="T20" fmla="*/ 0 w 120"/>
                  <a:gd name="T21" fmla="*/ 0 h 86"/>
                  <a:gd name="T22" fmla="*/ 0 w 120"/>
                  <a:gd name="T23" fmla="*/ 0 h 86"/>
                  <a:gd name="T24" fmla="*/ 0 w 120"/>
                  <a:gd name="T25" fmla="*/ 0 h 86"/>
                  <a:gd name="T26" fmla="*/ 0 w 120"/>
                  <a:gd name="T27" fmla="*/ 0 h 86"/>
                  <a:gd name="T28" fmla="*/ 0 w 120"/>
                  <a:gd name="T29" fmla="*/ 0 h 86"/>
                  <a:gd name="T30" fmla="*/ 0 w 120"/>
                  <a:gd name="T31" fmla="*/ 0 h 86"/>
                  <a:gd name="T32" fmla="*/ 0 w 120"/>
                  <a:gd name="T33" fmla="*/ 0 h 86"/>
                  <a:gd name="T34" fmla="*/ 0 w 120"/>
                  <a:gd name="T35" fmla="*/ 0 h 86"/>
                  <a:gd name="T36" fmla="*/ 0 w 120"/>
                  <a:gd name="T37" fmla="*/ 0 h 86"/>
                  <a:gd name="T38" fmla="*/ 0 w 120"/>
                  <a:gd name="T39" fmla="*/ 0 h 86"/>
                  <a:gd name="T40" fmla="*/ 0 w 120"/>
                  <a:gd name="T41" fmla="*/ 0 h 86"/>
                  <a:gd name="T42" fmla="*/ 0 w 120"/>
                  <a:gd name="T43" fmla="*/ 0 h 86"/>
                  <a:gd name="T44" fmla="*/ 0 w 120"/>
                  <a:gd name="T45" fmla="*/ 0 h 86"/>
                  <a:gd name="T46" fmla="*/ 0 w 120"/>
                  <a:gd name="T47" fmla="*/ 0 h 86"/>
                  <a:gd name="T48" fmla="*/ 0 w 120"/>
                  <a:gd name="T49" fmla="*/ 0 h 86"/>
                  <a:gd name="T50" fmla="*/ 0 w 120"/>
                  <a:gd name="T51" fmla="*/ 0 h 86"/>
                  <a:gd name="T52" fmla="*/ 0 w 120"/>
                  <a:gd name="T53" fmla="*/ 0 h 86"/>
                  <a:gd name="T54" fmla="*/ 0 w 120"/>
                  <a:gd name="T55" fmla="*/ 0 h 86"/>
                  <a:gd name="T56" fmla="*/ 0 w 120"/>
                  <a:gd name="T57" fmla="*/ 0 h 86"/>
                  <a:gd name="T58" fmla="*/ 0 w 120"/>
                  <a:gd name="T59" fmla="*/ 0 h 86"/>
                  <a:gd name="T60" fmla="*/ 0 w 120"/>
                  <a:gd name="T61" fmla="*/ 0 h 86"/>
                  <a:gd name="T62" fmla="*/ 0 w 120"/>
                  <a:gd name="T63" fmla="*/ 0 h 86"/>
                  <a:gd name="T64" fmla="*/ 0 w 120"/>
                  <a:gd name="T65" fmla="*/ 0 h 86"/>
                  <a:gd name="T66" fmla="*/ 0 w 120"/>
                  <a:gd name="T67" fmla="*/ 0 h 8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86">
                    <a:moveTo>
                      <a:pt x="17" y="0"/>
                    </a:move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3"/>
                    </a:lnTo>
                    <a:lnTo>
                      <a:pt x="113" y="3"/>
                    </a:lnTo>
                    <a:lnTo>
                      <a:pt x="115" y="5"/>
                    </a:lnTo>
                    <a:lnTo>
                      <a:pt x="116" y="7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20" y="12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71"/>
                    </a:lnTo>
                    <a:lnTo>
                      <a:pt x="120" y="73"/>
                    </a:lnTo>
                    <a:lnTo>
                      <a:pt x="120" y="74"/>
                    </a:lnTo>
                    <a:lnTo>
                      <a:pt x="118" y="76"/>
                    </a:lnTo>
                    <a:lnTo>
                      <a:pt x="118" y="78"/>
                    </a:lnTo>
                    <a:lnTo>
                      <a:pt x="116" y="79"/>
                    </a:lnTo>
                    <a:lnTo>
                      <a:pt x="115" y="79"/>
                    </a:lnTo>
                    <a:lnTo>
                      <a:pt x="115" y="81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0" y="84"/>
                    </a:lnTo>
                    <a:lnTo>
                      <a:pt x="108" y="84"/>
                    </a:lnTo>
                    <a:lnTo>
                      <a:pt x="107" y="84"/>
                    </a:lnTo>
                    <a:lnTo>
                      <a:pt x="105" y="84"/>
                    </a:lnTo>
                    <a:lnTo>
                      <a:pt x="104" y="86"/>
                    </a:lnTo>
                    <a:lnTo>
                      <a:pt x="17" y="86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8" y="83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5" y="79"/>
                    </a:lnTo>
                    <a:lnTo>
                      <a:pt x="4" y="79"/>
                    </a:lnTo>
                    <a:lnTo>
                      <a:pt x="4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695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09" name="Freeform 5410"/>
              <p:cNvSpPr>
                <a:spLocks noEditPoints="1"/>
              </p:cNvSpPr>
              <p:nvPr/>
            </p:nvSpPr>
            <p:spPr bwMode="auto">
              <a:xfrm>
                <a:off x="1673" y="2361"/>
                <a:ext cx="67" cy="50"/>
              </a:xfrm>
              <a:custGeom>
                <a:avLst/>
                <a:gdLst>
                  <a:gd name="T0" fmla="*/ 1 w 134"/>
                  <a:gd name="T1" fmla="*/ 1 h 99"/>
                  <a:gd name="T2" fmla="*/ 1 w 134"/>
                  <a:gd name="T3" fmla="*/ 1 h 99"/>
                  <a:gd name="T4" fmla="*/ 1 w 134"/>
                  <a:gd name="T5" fmla="*/ 1 h 99"/>
                  <a:gd name="T6" fmla="*/ 1 w 134"/>
                  <a:gd name="T7" fmla="*/ 1 h 99"/>
                  <a:gd name="T8" fmla="*/ 1 w 134"/>
                  <a:gd name="T9" fmla="*/ 1 h 99"/>
                  <a:gd name="T10" fmla="*/ 1 w 134"/>
                  <a:gd name="T11" fmla="*/ 1 h 99"/>
                  <a:gd name="T12" fmla="*/ 1 w 134"/>
                  <a:gd name="T13" fmla="*/ 0 h 99"/>
                  <a:gd name="T14" fmla="*/ 1 w 134"/>
                  <a:gd name="T15" fmla="*/ 1 h 99"/>
                  <a:gd name="T16" fmla="*/ 1 w 134"/>
                  <a:gd name="T17" fmla="*/ 1 h 99"/>
                  <a:gd name="T18" fmla="*/ 1 w 134"/>
                  <a:gd name="T19" fmla="*/ 1 h 99"/>
                  <a:gd name="T20" fmla="*/ 1 w 134"/>
                  <a:gd name="T21" fmla="*/ 1 h 99"/>
                  <a:gd name="T22" fmla="*/ 1 w 134"/>
                  <a:gd name="T23" fmla="*/ 1 h 99"/>
                  <a:gd name="T24" fmla="*/ 1 w 134"/>
                  <a:gd name="T25" fmla="*/ 1 h 99"/>
                  <a:gd name="T26" fmla="*/ 1 w 134"/>
                  <a:gd name="T27" fmla="*/ 1 h 99"/>
                  <a:gd name="T28" fmla="*/ 1 w 134"/>
                  <a:gd name="T29" fmla="*/ 1 h 99"/>
                  <a:gd name="T30" fmla="*/ 1 w 134"/>
                  <a:gd name="T31" fmla="*/ 1 h 99"/>
                  <a:gd name="T32" fmla="*/ 1 w 134"/>
                  <a:gd name="T33" fmla="*/ 1 h 99"/>
                  <a:gd name="T34" fmla="*/ 1 w 134"/>
                  <a:gd name="T35" fmla="*/ 1 h 99"/>
                  <a:gd name="T36" fmla="*/ 1 w 134"/>
                  <a:gd name="T37" fmla="*/ 1 h 99"/>
                  <a:gd name="T38" fmla="*/ 1 w 134"/>
                  <a:gd name="T39" fmla="*/ 1 h 99"/>
                  <a:gd name="T40" fmla="*/ 1 w 134"/>
                  <a:gd name="T41" fmla="*/ 1 h 99"/>
                  <a:gd name="T42" fmla="*/ 1 w 134"/>
                  <a:gd name="T43" fmla="*/ 1 h 99"/>
                  <a:gd name="T44" fmla="*/ 1 w 134"/>
                  <a:gd name="T45" fmla="*/ 1 h 99"/>
                  <a:gd name="T46" fmla="*/ 1 w 134"/>
                  <a:gd name="T47" fmla="*/ 1 h 99"/>
                  <a:gd name="T48" fmla="*/ 1 w 134"/>
                  <a:gd name="T49" fmla="*/ 1 h 99"/>
                  <a:gd name="T50" fmla="*/ 1 w 134"/>
                  <a:gd name="T51" fmla="*/ 1 h 99"/>
                  <a:gd name="T52" fmla="*/ 1 w 134"/>
                  <a:gd name="T53" fmla="*/ 1 h 99"/>
                  <a:gd name="T54" fmla="*/ 1 w 134"/>
                  <a:gd name="T55" fmla="*/ 1 h 99"/>
                  <a:gd name="T56" fmla="*/ 1 w 134"/>
                  <a:gd name="T57" fmla="*/ 1 h 99"/>
                  <a:gd name="T58" fmla="*/ 1 w 134"/>
                  <a:gd name="T59" fmla="*/ 1 h 99"/>
                  <a:gd name="T60" fmla="*/ 1 w 134"/>
                  <a:gd name="T61" fmla="*/ 1 h 99"/>
                  <a:gd name="T62" fmla="*/ 1 w 134"/>
                  <a:gd name="T63" fmla="*/ 1 h 99"/>
                  <a:gd name="T64" fmla="*/ 1 w 134"/>
                  <a:gd name="T65" fmla="*/ 1 h 99"/>
                  <a:gd name="T66" fmla="*/ 1 w 134"/>
                  <a:gd name="T67" fmla="*/ 1 h 99"/>
                  <a:gd name="T68" fmla="*/ 1 w 134"/>
                  <a:gd name="T69" fmla="*/ 1 h 99"/>
                  <a:gd name="T70" fmla="*/ 1 w 134"/>
                  <a:gd name="T71" fmla="*/ 1 h 99"/>
                  <a:gd name="T72" fmla="*/ 1 w 134"/>
                  <a:gd name="T73" fmla="*/ 1 h 99"/>
                  <a:gd name="T74" fmla="*/ 1 w 134"/>
                  <a:gd name="T75" fmla="*/ 1 h 99"/>
                  <a:gd name="T76" fmla="*/ 1 w 134"/>
                  <a:gd name="T77" fmla="*/ 1 h 99"/>
                  <a:gd name="T78" fmla="*/ 1 w 134"/>
                  <a:gd name="T79" fmla="*/ 1 h 99"/>
                  <a:gd name="T80" fmla="*/ 1 w 134"/>
                  <a:gd name="T81" fmla="*/ 1 h 99"/>
                  <a:gd name="T82" fmla="*/ 0 w 134"/>
                  <a:gd name="T83" fmla="*/ 1 h 99"/>
                  <a:gd name="T84" fmla="*/ 0 w 134"/>
                  <a:gd name="T85" fmla="*/ 1 h 99"/>
                  <a:gd name="T86" fmla="*/ 1 w 134"/>
                  <a:gd name="T87" fmla="*/ 1 h 99"/>
                  <a:gd name="T88" fmla="*/ 1 w 134"/>
                  <a:gd name="T89" fmla="*/ 1 h 99"/>
                  <a:gd name="T90" fmla="*/ 1 w 134"/>
                  <a:gd name="T91" fmla="*/ 1 h 99"/>
                  <a:gd name="T92" fmla="*/ 1 w 134"/>
                  <a:gd name="T93" fmla="*/ 1 h 99"/>
                  <a:gd name="T94" fmla="*/ 1 w 134"/>
                  <a:gd name="T95" fmla="*/ 1 h 99"/>
                  <a:gd name="T96" fmla="*/ 1 w 134"/>
                  <a:gd name="T97" fmla="*/ 1 h 99"/>
                  <a:gd name="T98" fmla="*/ 1 w 134"/>
                  <a:gd name="T99" fmla="*/ 1 h 99"/>
                  <a:gd name="T100" fmla="*/ 0 w 134"/>
                  <a:gd name="T101" fmla="*/ 1 h 99"/>
                  <a:gd name="T102" fmla="*/ 0 w 134"/>
                  <a:gd name="T103" fmla="*/ 1 h 99"/>
                  <a:gd name="T104" fmla="*/ 1 w 134"/>
                  <a:gd name="T105" fmla="*/ 1 h 99"/>
                  <a:gd name="T106" fmla="*/ 1 w 134"/>
                  <a:gd name="T107" fmla="*/ 1 h 99"/>
                  <a:gd name="T108" fmla="*/ 1 w 134"/>
                  <a:gd name="T109" fmla="*/ 1 h 99"/>
                  <a:gd name="T110" fmla="*/ 1 w 134"/>
                  <a:gd name="T111" fmla="*/ 1 h 99"/>
                  <a:gd name="T112" fmla="*/ 1 w 134"/>
                  <a:gd name="T113" fmla="*/ 0 h 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4" h="99">
                    <a:moveTo>
                      <a:pt x="110" y="13"/>
                    </a:moveTo>
                    <a:lnTo>
                      <a:pt x="23" y="13"/>
                    </a:lnTo>
                    <a:lnTo>
                      <a:pt x="23" y="0"/>
                    </a:lnTo>
                    <a:lnTo>
                      <a:pt x="110" y="0"/>
                    </a:lnTo>
                    <a:lnTo>
                      <a:pt x="110" y="13"/>
                    </a:lnTo>
                    <a:close/>
                    <a:moveTo>
                      <a:pt x="134" y="24"/>
                    </a:moveTo>
                    <a:lnTo>
                      <a:pt x="119" y="24"/>
                    </a:lnTo>
                    <a:lnTo>
                      <a:pt x="119" y="23"/>
                    </a:lnTo>
                    <a:lnTo>
                      <a:pt x="119" y="21"/>
                    </a:lnTo>
                    <a:lnTo>
                      <a:pt x="119" y="19"/>
                    </a:lnTo>
                    <a:lnTo>
                      <a:pt x="118" y="19"/>
                    </a:lnTo>
                    <a:lnTo>
                      <a:pt x="118" y="18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4"/>
                    </a:lnTo>
                    <a:lnTo>
                      <a:pt x="113" y="14"/>
                    </a:lnTo>
                    <a:lnTo>
                      <a:pt x="111" y="14"/>
                    </a:lnTo>
                    <a:lnTo>
                      <a:pt x="111" y="13"/>
                    </a:lnTo>
                    <a:lnTo>
                      <a:pt x="110" y="13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18" y="1"/>
                    </a:lnTo>
                    <a:lnTo>
                      <a:pt x="119" y="1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7" y="8"/>
                    </a:lnTo>
                    <a:lnTo>
                      <a:pt x="129" y="9"/>
                    </a:lnTo>
                    <a:lnTo>
                      <a:pt x="129" y="11"/>
                    </a:lnTo>
                    <a:lnTo>
                      <a:pt x="131" y="13"/>
                    </a:lnTo>
                    <a:lnTo>
                      <a:pt x="131" y="14"/>
                    </a:lnTo>
                    <a:lnTo>
                      <a:pt x="132" y="14"/>
                    </a:lnTo>
                    <a:lnTo>
                      <a:pt x="132" y="16"/>
                    </a:lnTo>
                    <a:lnTo>
                      <a:pt x="132" y="18"/>
                    </a:lnTo>
                    <a:lnTo>
                      <a:pt x="132" y="19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4" y="24"/>
                    </a:lnTo>
                    <a:close/>
                    <a:moveTo>
                      <a:pt x="119" y="74"/>
                    </a:moveTo>
                    <a:lnTo>
                      <a:pt x="119" y="24"/>
                    </a:lnTo>
                    <a:lnTo>
                      <a:pt x="134" y="24"/>
                    </a:lnTo>
                    <a:lnTo>
                      <a:pt x="134" y="74"/>
                    </a:lnTo>
                    <a:lnTo>
                      <a:pt x="119" y="74"/>
                    </a:lnTo>
                    <a:close/>
                    <a:moveTo>
                      <a:pt x="110" y="99"/>
                    </a:moveTo>
                    <a:lnTo>
                      <a:pt x="110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4" y="84"/>
                    </a:lnTo>
                    <a:lnTo>
                      <a:pt x="114" y="82"/>
                    </a:lnTo>
                    <a:lnTo>
                      <a:pt x="116" y="82"/>
                    </a:lnTo>
                    <a:lnTo>
                      <a:pt x="116" y="80"/>
                    </a:lnTo>
                    <a:lnTo>
                      <a:pt x="118" y="80"/>
                    </a:lnTo>
                    <a:lnTo>
                      <a:pt x="118" y="79"/>
                    </a:lnTo>
                    <a:lnTo>
                      <a:pt x="119" y="79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9" y="74"/>
                    </a:lnTo>
                    <a:lnTo>
                      <a:pt x="134" y="74"/>
                    </a:lnTo>
                    <a:lnTo>
                      <a:pt x="134" y="75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80"/>
                    </a:lnTo>
                    <a:lnTo>
                      <a:pt x="132" y="82"/>
                    </a:lnTo>
                    <a:lnTo>
                      <a:pt x="131" y="84"/>
                    </a:lnTo>
                    <a:lnTo>
                      <a:pt x="131" y="85"/>
                    </a:lnTo>
                    <a:lnTo>
                      <a:pt x="129" y="87"/>
                    </a:lnTo>
                    <a:lnTo>
                      <a:pt x="129" y="89"/>
                    </a:lnTo>
                    <a:lnTo>
                      <a:pt x="127" y="89"/>
                    </a:lnTo>
                    <a:lnTo>
                      <a:pt x="127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2" y="94"/>
                    </a:lnTo>
                    <a:lnTo>
                      <a:pt x="121" y="95"/>
                    </a:lnTo>
                    <a:lnTo>
                      <a:pt x="119" y="95"/>
                    </a:lnTo>
                    <a:lnTo>
                      <a:pt x="119" y="97"/>
                    </a:lnTo>
                    <a:lnTo>
                      <a:pt x="118" y="97"/>
                    </a:lnTo>
                    <a:lnTo>
                      <a:pt x="116" y="97"/>
                    </a:lnTo>
                    <a:lnTo>
                      <a:pt x="114" y="97"/>
                    </a:lnTo>
                    <a:lnTo>
                      <a:pt x="113" y="99"/>
                    </a:lnTo>
                    <a:lnTo>
                      <a:pt x="111" y="99"/>
                    </a:lnTo>
                    <a:lnTo>
                      <a:pt x="110" y="99"/>
                    </a:lnTo>
                    <a:close/>
                    <a:moveTo>
                      <a:pt x="23" y="84"/>
                    </a:moveTo>
                    <a:lnTo>
                      <a:pt x="110" y="84"/>
                    </a:lnTo>
                    <a:lnTo>
                      <a:pt x="110" y="99"/>
                    </a:lnTo>
                    <a:lnTo>
                      <a:pt x="23" y="99"/>
                    </a:lnTo>
                    <a:lnTo>
                      <a:pt x="23" y="84"/>
                    </a:lnTo>
                    <a:close/>
                    <a:moveTo>
                      <a:pt x="0" y="74"/>
                    </a:moveTo>
                    <a:lnTo>
                      <a:pt x="13" y="74"/>
                    </a:lnTo>
                    <a:lnTo>
                      <a:pt x="13" y="75"/>
                    </a:lnTo>
                    <a:lnTo>
                      <a:pt x="13" y="77"/>
                    </a:lnTo>
                    <a:lnTo>
                      <a:pt x="14" y="79"/>
                    </a:lnTo>
                    <a:lnTo>
                      <a:pt x="14" y="80"/>
                    </a:lnTo>
                    <a:lnTo>
                      <a:pt x="16" y="80"/>
                    </a:lnTo>
                    <a:lnTo>
                      <a:pt x="16" y="82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3" y="84"/>
                    </a:lnTo>
                    <a:lnTo>
                      <a:pt x="23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8" y="97"/>
                    </a:lnTo>
                    <a:lnTo>
                      <a:pt x="16" y="97"/>
                    </a:lnTo>
                    <a:lnTo>
                      <a:pt x="14" y="97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4"/>
                    </a:lnTo>
                    <a:close/>
                    <a:moveTo>
                      <a:pt x="13" y="24"/>
                    </a:moveTo>
                    <a:lnTo>
                      <a:pt x="13" y="74"/>
                    </a:lnTo>
                    <a:lnTo>
                      <a:pt x="0" y="74"/>
                    </a:lnTo>
                    <a:lnTo>
                      <a:pt x="0" y="24"/>
                    </a:lnTo>
                    <a:lnTo>
                      <a:pt x="13" y="24"/>
                    </a:lnTo>
                    <a:close/>
                    <a:moveTo>
                      <a:pt x="23" y="0"/>
                    </a:move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0" name="Freeform 5411"/>
              <p:cNvSpPr>
                <a:spLocks noEditPoints="1"/>
              </p:cNvSpPr>
              <p:nvPr/>
            </p:nvSpPr>
            <p:spPr bwMode="auto">
              <a:xfrm>
                <a:off x="1437" y="1681"/>
                <a:ext cx="24" cy="23"/>
              </a:xfrm>
              <a:custGeom>
                <a:avLst/>
                <a:gdLst>
                  <a:gd name="T0" fmla="*/ 1 w 47"/>
                  <a:gd name="T1" fmla="*/ 0 h 46"/>
                  <a:gd name="T2" fmla="*/ 1 w 47"/>
                  <a:gd name="T3" fmla="*/ 1 h 46"/>
                  <a:gd name="T4" fmla="*/ 1 w 47"/>
                  <a:gd name="T5" fmla="*/ 1 h 46"/>
                  <a:gd name="T6" fmla="*/ 1 w 47"/>
                  <a:gd name="T7" fmla="*/ 1 h 46"/>
                  <a:gd name="T8" fmla="*/ 1 w 47"/>
                  <a:gd name="T9" fmla="*/ 1 h 46"/>
                  <a:gd name="T10" fmla="*/ 1 w 47"/>
                  <a:gd name="T11" fmla="*/ 1 h 46"/>
                  <a:gd name="T12" fmla="*/ 1 w 47"/>
                  <a:gd name="T13" fmla="*/ 1 h 46"/>
                  <a:gd name="T14" fmla="*/ 1 w 47"/>
                  <a:gd name="T15" fmla="*/ 1 h 46"/>
                  <a:gd name="T16" fmla="*/ 1 w 47"/>
                  <a:gd name="T17" fmla="*/ 1 h 46"/>
                  <a:gd name="T18" fmla="*/ 1 w 47"/>
                  <a:gd name="T19" fmla="*/ 1 h 46"/>
                  <a:gd name="T20" fmla="*/ 1 w 47"/>
                  <a:gd name="T21" fmla="*/ 1 h 46"/>
                  <a:gd name="T22" fmla="*/ 1 w 47"/>
                  <a:gd name="T23" fmla="*/ 1 h 46"/>
                  <a:gd name="T24" fmla="*/ 1 w 47"/>
                  <a:gd name="T25" fmla="*/ 1 h 46"/>
                  <a:gd name="T26" fmla="*/ 1 w 47"/>
                  <a:gd name="T27" fmla="*/ 1 h 46"/>
                  <a:gd name="T28" fmla="*/ 1 w 47"/>
                  <a:gd name="T29" fmla="*/ 1 h 46"/>
                  <a:gd name="T30" fmla="*/ 1 w 47"/>
                  <a:gd name="T31" fmla="*/ 1 h 46"/>
                  <a:gd name="T32" fmla="*/ 1 w 47"/>
                  <a:gd name="T33" fmla="*/ 1 h 46"/>
                  <a:gd name="T34" fmla="*/ 1 w 47"/>
                  <a:gd name="T35" fmla="*/ 1 h 46"/>
                  <a:gd name="T36" fmla="*/ 1 w 47"/>
                  <a:gd name="T37" fmla="*/ 1 h 46"/>
                  <a:gd name="T38" fmla="*/ 1 w 47"/>
                  <a:gd name="T39" fmla="*/ 1 h 46"/>
                  <a:gd name="T40" fmla="*/ 1 w 47"/>
                  <a:gd name="T41" fmla="*/ 1 h 46"/>
                  <a:gd name="T42" fmla="*/ 1 w 47"/>
                  <a:gd name="T43" fmla="*/ 1 h 46"/>
                  <a:gd name="T44" fmla="*/ 1 w 47"/>
                  <a:gd name="T45" fmla="*/ 1 h 46"/>
                  <a:gd name="T46" fmla="*/ 1 w 47"/>
                  <a:gd name="T47" fmla="*/ 1 h 46"/>
                  <a:gd name="T48" fmla="*/ 1 w 47"/>
                  <a:gd name="T49" fmla="*/ 0 h 46"/>
                  <a:gd name="T50" fmla="*/ 1 w 47"/>
                  <a:gd name="T51" fmla="*/ 1 h 46"/>
                  <a:gd name="T52" fmla="*/ 1 w 47"/>
                  <a:gd name="T53" fmla="*/ 1 h 46"/>
                  <a:gd name="T54" fmla="*/ 1 w 47"/>
                  <a:gd name="T55" fmla="*/ 1 h 46"/>
                  <a:gd name="T56" fmla="*/ 1 w 47"/>
                  <a:gd name="T57" fmla="*/ 1 h 46"/>
                  <a:gd name="T58" fmla="*/ 1 w 47"/>
                  <a:gd name="T59" fmla="*/ 1 h 46"/>
                  <a:gd name="T60" fmla="*/ 1 w 47"/>
                  <a:gd name="T61" fmla="*/ 1 h 46"/>
                  <a:gd name="T62" fmla="*/ 1 w 47"/>
                  <a:gd name="T63" fmla="*/ 1 h 46"/>
                  <a:gd name="T64" fmla="*/ 1 w 47"/>
                  <a:gd name="T65" fmla="*/ 1 h 46"/>
                  <a:gd name="T66" fmla="*/ 1 w 47"/>
                  <a:gd name="T67" fmla="*/ 1 h 46"/>
                  <a:gd name="T68" fmla="*/ 1 w 47"/>
                  <a:gd name="T69" fmla="*/ 1 h 46"/>
                  <a:gd name="T70" fmla="*/ 1 w 47"/>
                  <a:gd name="T71" fmla="*/ 1 h 46"/>
                  <a:gd name="T72" fmla="*/ 1 w 47"/>
                  <a:gd name="T73" fmla="*/ 1 h 46"/>
                  <a:gd name="T74" fmla="*/ 1 w 47"/>
                  <a:gd name="T75" fmla="*/ 1 h 46"/>
                  <a:gd name="T76" fmla="*/ 1 w 47"/>
                  <a:gd name="T77" fmla="*/ 1 h 46"/>
                  <a:gd name="T78" fmla="*/ 1 w 47"/>
                  <a:gd name="T79" fmla="*/ 1 h 46"/>
                  <a:gd name="T80" fmla="*/ 1 w 47"/>
                  <a:gd name="T81" fmla="*/ 1 h 46"/>
                  <a:gd name="T82" fmla="*/ 1 w 47"/>
                  <a:gd name="T83" fmla="*/ 1 h 46"/>
                  <a:gd name="T84" fmla="*/ 1 w 47"/>
                  <a:gd name="T85" fmla="*/ 1 h 46"/>
                  <a:gd name="T86" fmla="*/ 1 w 47"/>
                  <a:gd name="T87" fmla="*/ 1 h 46"/>
                  <a:gd name="T88" fmla="*/ 1 w 47"/>
                  <a:gd name="T89" fmla="*/ 0 h 46"/>
                  <a:gd name="T90" fmla="*/ 1 w 47"/>
                  <a:gd name="T91" fmla="*/ 0 h 46"/>
                  <a:gd name="T92" fmla="*/ 1 w 47"/>
                  <a:gd name="T93" fmla="*/ 1 h 46"/>
                  <a:gd name="T94" fmla="*/ 1 w 47"/>
                  <a:gd name="T95" fmla="*/ 1 h 46"/>
                  <a:gd name="T96" fmla="*/ 1 w 47"/>
                  <a:gd name="T97" fmla="*/ 1 h 46"/>
                  <a:gd name="T98" fmla="*/ 1 w 47"/>
                  <a:gd name="T99" fmla="*/ 1 h 46"/>
                  <a:gd name="T100" fmla="*/ 1 w 47"/>
                  <a:gd name="T101" fmla="*/ 1 h 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7" h="46">
                    <a:moveTo>
                      <a:pt x="25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  <a:moveTo>
                      <a:pt x="47" y="23"/>
                    </a:moveTo>
                    <a:lnTo>
                      <a:pt x="47" y="25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4" y="15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1"/>
                    </a:lnTo>
                    <a:lnTo>
                      <a:pt x="47" y="21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1" name="Freeform 5412"/>
              <p:cNvSpPr>
                <a:spLocks noEditPoints="1"/>
              </p:cNvSpPr>
              <p:nvPr/>
            </p:nvSpPr>
            <p:spPr bwMode="auto">
              <a:xfrm>
                <a:off x="1437" y="1681"/>
                <a:ext cx="24" cy="23"/>
              </a:xfrm>
              <a:custGeom>
                <a:avLst/>
                <a:gdLst>
                  <a:gd name="T0" fmla="*/ 1 w 47"/>
                  <a:gd name="T1" fmla="*/ 0 h 46"/>
                  <a:gd name="T2" fmla="*/ 1 w 47"/>
                  <a:gd name="T3" fmla="*/ 1 h 46"/>
                  <a:gd name="T4" fmla="*/ 1 w 47"/>
                  <a:gd name="T5" fmla="*/ 1 h 46"/>
                  <a:gd name="T6" fmla="*/ 1 w 47"/>
                  <a:gd name="T7" fmla="*/ 1 h 46"/>
                  <a:gd name="T8" fmla="*/ 1 w 47"/>
                  <a:gd name="T9" fmla="*/ 1 h 46"/>
                  <a:gd name="T10" fmla="*/ 1 w 47"/>
                  <a:gd name="T11" fmla="*/ 1 h 46"/>
                  <a:gd name="T12" fmla="*/ 1 w 47"/>
                  <a:gd name="T13" fmla="*/ 1 h 46"/>
                  <a:gd name="T14" fmla="*/ 1 w 47"/>
                  <a:gd name="T15" fmla="*/ 1 h 46"/>
                  <a:gd name="T16" fmla="*/ 1 w 47"/>
                  <a:gd name="T17" fmla="*/ 1 h 46"/>
                  <a:gd name="T18" fmla="*/ 1 w 47"/>
                  <a:gd name="T19" fmla="*/ 1 h 46"/>
                  <a:gd name="T20" fmla="*/ 1 w 47"/>
                  <a:gd name="T21" fmla="*/ 1 h 46"/>
                  <a:gd name="T22" fmla="*/ 1 w 47"/>
                  <a:gd name="T23" fmla="*/ 1 h 46"/>
                  <a:gd name="T24" fmla="*/ 1 w 47"/>
                  <a:gd name="T25" fmla="*/ 1 h 46"/>
                  <a:gd name="T26" fmla="*/ 1 w 47"/>
                  <a:gd name="T27" fmla="*/ 1 h 46"/>
                  <a:gd name="T28" fmla="*/ 1 w 47"/>
                  <a:gd name="T29" fmla="*/ 1 h 46"/>
                  <a:gd name="T30" fmla="*/ 1 w 47"/>
                  <a:gd name="T31" fmla="*/ 1 h 46"/>
                  <a:gd name="T32" fmla="*/ 1 w 47"/>
                  <a:gd name="T33" fmla="*/ 1 h 46"/>
                  <a:gd name="T34" fmla="*/ 1 w 47"/>
                  <a:gd name="T35" fmla="*/ 1 h 46"/>
                  <a:gd name="T36" fmla="*/ 1 w 47"/>
                  <a:gd name="T37" fmla="*/ 1 h 46"/>
                  <a:gd name="T38" fmla="*/ 1 w 47"/>
                  <a:gd name="T39" fmla="*/ 1 h 46"/>
                  <a:gd name="T40" fmla="*/ 1 w 47"/>
                  <a:gd name="T41" fmla="*/ 1 h 46"/>
                  <a:gd name="T42" fmla="*/ 1 w 47"/>
                  <a:gd name="T43" fmla="*/ 1 h 46"/>
                  <a:gd name="T44" fmla="*/ 1 w 47"/>
                  <a:gd name="T45" fmla="*/ 1 h 46"/>
                  <a:gd name="T46" fmla="*/ 0 w 47"/>
                  <a:gd name="T47" fmla="*/ 1 h 46"/>
                  <a:gd name="T48" fmla="*/ 1 w 47"/>
                  <a:gd name="T49" fmla="*/ 1 h 46"/>
                  <a:gd name="T50" fmla="*/ 1 w 47"/>
                  <a:gd name="T51" fmla="*/ 1 h 46"/>
                  <a:gd name="T52" fmla="*/ 1 w 47"/>
                  <a:gd name="T53" fmla="*/ 1 h 46"/>
                  <a:gd name="T54" fmla="*/ 1 w 47"/>
                  <a:gd name="T55" fmla="*/ 1 h 46"/>
                  <a:gd name="T56" fmla="*/ 1 w 47"/>
                  <a:gd name="T57" fmla="*/ 1 h 46"/>
                  <a:gd name="T58" fmla="*/ 1 w 47"/>
                  <a:gd name="T59" fmla="*/ 1 h 46"/>
                  <a:gd name="T60" fmla="*/ 1 w 47"/>
                  <a:gd name="T61" fmla="*/ 0 h 46"/>
                  <a:gd name="T62" fmla="*/ 1 w 47"/>
                  <a:gd name="T63" fmla="*/ 0 h 46"/>
                  <a:gd name="T64" fmla="*/ 1 w 47"/>
                  <a:gd name="T65" fmla="*/ 1 h 46"/>
                  <a:gd name="T66" fmla="*/ 1 w 47"/>
                  <a:gd name="T67" fmla="*/ 1 h 46"/>
                  <a:gd name="T68" fmla="*/ 1 w 47"/>
                  <a:gd name="T69" fmla="*/ 1 h 46"/>
                  <a:gd name="T70" fmla="*/ 1 w 47"/>
                  <a:gd name="T71" fmla="*/ 1 h 46"/>
                  <a:gd name="T72" fmla="*/ 1 w 47"/>
                  <a:gd name="T73" fmla="*/ 1 h 46"/>
                  <a:gd name="T74" fmla="*/ 1 w 47"/>
                  <a:gd name="T75" fmla="*/ 1 h 46"/>
                  <a:gd name="T76" fmla="*/ 1 w 47"/>
                  <a:gd name="T77" fmla="*/ 1 h 46"/>
                  <a:gd name="T78" fmla="*/ 1 w 47"/>
                  <a:gd name="T79" fmla="*/ 1 h 46"/>
                  <a:gd name="T80" fmla="*/ 1 w 47"/>
                  <a:gd name="T81" fmla="*/ 1 h 46"/>
                  <a:gd name="T82" fmla="*/ 1 w 47"/>
                  <a:gd name="T83" fmla="*/ 1 h 46"/>
                  <a:gd name="T84" fmla="*/ 1 w 47"/>
                  <a:gd name="T85" fmla="*/ 1 h 46"/>
                  <a:gd name="T86" fmla="*/ 1 w 47"/>
                  <a:gd name="T87" fmla="*/ 1 h 46"/>
                  <a:gd name="T88" fmla="*/ 1 w 47"/>
                  <a:gd name="T89" fmla="*/ 1 h 46"/>
                  <a:gd name="T90" fmla="*/ 1 w 47"/>
                  <a:gd name="T91" fmla="*/ 1 h 46"/>
                  <a:gd name="T92" fmla="*/ 1 w 47"/>
                  <a:gd name="T93" fmla="*/ 1 h 46"/>
                  <a:gd name="T94" fmla="*/ 1 w 47"/>
                  <a:gd name="T95" fmla="*/ 1 h 46"/>
                  <a:gd name="T96" fmla="*/ 1 w 47"/>
                  <a:gd name="T97" fmla="*/ 1 h 46"/>
                  <a:gd name="T98" fmla="*/ 1 w 47"/>
                  <a:gd name="T99" fmla="*/ 1 h 46"/>
                  <a:gd name="T100" fmla="*/ 1 w 47"/>
                  <a:gd name="T101" fmla="*/ 1 h 46"/>
                  <a:gd name="T102" fmla="*/ 1 w 47"/>
                  <a:gd name="T103" fmla="*/ 1 h 46"/>
                  <a:gd name="T104" fmla="*/ 1 w 47"/>
                  <a:gd name="T105" fmla="*/ 1 h 46"/>
                  <a:gd name="T106" fmla="*/ 1 w 47"/>
                  <a:gd name="T107" fmla="*/ 1 h 46"/>
                  <a:gd name="T108" fmla="*/ 1 w 47"/>
                  <a:gd name="T109" fmla="*/ 1 h 46"/>
                  <a:gd name="T110" fmla="*/ 1 w 47"/>
                  <a:gd name="T111" fmla="*/ 1 h 46"/>
                  <a:gd name="T112" fmla="*/ 1 w 47"/>
                  <a:gd name="T113" fmla="*/ 1 h 46"/>
                  <a:gd name="T114" fmla="*/ 1 w 47"/>
                  <a:gd name="T115" fmla="*/ 1 h 46"/>
                  <a:gd name="T116" fmla="*/ 1 w 47"/>
                  <a:gd name="T117" fmla="*/ 1 h 46"/>
                  <a:gd name="T118" fmla="*/ 1 w 47"/>
                  <a:gd name="T119" fmla="*/ 1 h 46"/>
                  <a:gd name="T120" fmla="*/ 1 w 47"/>
                  <a:gd name="T121" fmla="*/ 1 h 46"/>
                  <a:gd name="T122" fmla="*/ 1 w 47"/>
                  <a:gd name="T123" fmla="*/ 1 h 46"/>
                  <a:gd name="T124" fmla="*/ 1 w 47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7" h="46">
                    <a:moveTo>
                      <a:pt x="25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  <a:moveTo>
                      <a:pt x="46" y="23"/>
                    </a:moveTo>
                    <a:lnTo>
                      <a:pt x="46" y="25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6"/>
                    </a:lnTo>
                    <a:lnTo>
                      <a:pt x="41" y="36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8" y="41"/>
                    </a:lnTo>
                    <a:lnTo>
                      <a:pt x="36" y="41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5" y="43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0" y="41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4" y="15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1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2" name="Freeform 5413"/>
              <p:cNvSpPr>
                <a:spLocks noEditPoints="1"/>
              </p:cNvSpPr>
              <p:nvPr/>
            </p:nvSpPr>
            <p:spPr bwMode="auto">
              <a:xfrm>
                <a:off x="1438" y="1681"/>
                <a:ext cx="23" cy="23"/>
              </a:xfrm>
              <a:custGeom>
                <a:avLst/>
                <a:gdLst>
                  <a:gd name="T0" fmla="*/ 1 w 45"/>
                  <a:gd name="T1" fmla="*/ 1 h 46"/>
                  <a:gd name="T2" fmla="*/ 1 w 45"/>
                  <a:gd name="T3" fmla="*/ 1 h 46"/>
                  <a:gd name="T4" fmla="*/ 1 w 45"/>
                  <a:gd name="T5" fmla="*/ 1 h 46"/>
                  <a:gd name="T6" fmla="*/ 1 w 45"/>
                  <a:gd name="T7" fmla="*/ 1 h 46"/>
                  <a:gd name="T8" fmla="*/ 1 w 45"/>
                  <a:gd name="T9" fmla="*/ 1 h 46"/>
                  <a:gd name="T10" fmla="*/ 1 w 45"/>
                  <a:gd name="T11" fmla="*/ 1 h 46"/>
                  <a:gd name="T12" fmla="*/ 1 w 45"/>
                  <a:gd name="T13" fmla="*/ 1 h 46"/>
                  <a:gd name="T14" fmla="*/ 1 w 45"/>
                  <a:gd name="T15" fmla="*/ 0 h 46"/>
                  <a:gd name="T16" fmla="*/ 1 w 45"/>
                  <a:gd name="T17" fmla="*/ 0 h 46"/>
                  <a:gd name="T18" fmla="*/ 1 w 45"/>
                  <a:gd name="T19" fmla="*/ 1 h 46"/>
                  <a:gd name="T20" fmla="*/ 1 w 45"/>
                  <a:gd name="T21" fmla="*/ 1 h 46"/>
                  <a:gd name="T22" fmla="*/ 1 w 45"/>
                  <a:gd name="T23" fmla="*/ 1 h 46"/>
                  <a:gd name="T24" fmla="*/ 1 w 45"/>
                  <a:gd name="T25" fmla="*/ 1 h 46"/>
                  <a:gd name="T26" fmla="*/ 1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1 w 45"/>
                  <a:gd name="T37" fmla="*/ 1 h 46"/>
                  <a:gd name="T38" fmla="*/ 1 w 45"/>
                  <a:gd name="T39" fmla="*/ 1 h 46"/>
                  <a:gd name="T40" fmla="*/ 1 w 45"/>
                  <a:gd name="T41" fmla="*/ 1 h 46"/>
                  <a:gd name="T42" fmla="*/ 1 w 45"/>
                  <a:gd name="T43" fmla="*/ 1 h 46"/>
                  <a:gd name="T44" fmla="*/ 1 w 45"/>
                  <a:gd name="T45" fmla="*/ 1 h 46"/>
                  <a:gd name="T46" fmla="*/ 1 w 45"/>
                  <a:gd name="T47" fmla="*/ 1 h 46"/>
                  <a:gd name="T48" fmla="*/ 1 w 45"/>
                  <a:gd name="T49" fmla="*/ 1 h 46"/>
                  <a:gd name="T50" fmla="*/ 1 w 45"/>
                  <a:gd name="T51" fmla="*/ 1 h 46"/>
                  <a:gd name="T52" fmla="*/ 1 w 45"/>
                  <a:gd name="T53" fmla="*/ 1 h 46"/>
                  <a:gd name="T54" fmla="*/ 1 w 45"/>
                  <a:gd name="T55" fmla="*/ 1 h 46"/>
                  <a:gd name="T56" fmla="*/ 1 w 45"/>
                  <a:gd name="T57" fmla="*/ 1 h 46"/>
                  <a:gd name="T58" fmla="*/ 1 w 45"/>
                  <a:gd name="T59" fmla="*/ 1 h 46"/>
                  <a:gd name="T60" fmla="*/ 1 w 45"/>
                  <a:gd name="T61" fmla="*/ 1 h 46"/>
                  <a:gd name="T62" fmla="*/ 1 w 45"/>
                  <a:gd name="T63" fmla="*/ 1 h 46"/>
                  <a:gd name="T64" fmla="*/ 1 w 45"/>
                  <a:gd name="T65" fmla="*/ 1 h 46"/>
                  <a:gd name="T66" fmla="*/ 1 w 45"/>
                  <a:gd name="T67" fmla="*/ 1 h 46"/>
                  <a:gd name="T68" fmla="*/ 1 w 45"/>
                  <a:gd name="T69" fmla="*/ 1 h 46"/>
                  <a:gd name="T70" fmla="*/ 1 w 45"/>
                  <a:gd name="T71" fmla="*/ 1 h 46"/>
                  <a:gd name="T72" fmla="*/ 1 w 45"/>
                  <a:gd name="T73" fmla="*/ 1 h 46"/>
                  <a:gd name="T74" fmla="*/ 1 w 45"/>
                  <a:gd name="T75" fmla="*/ 1 h 46"/>
                  <a:gd name="T76" fmla="*/ 1 w 45"/>
                  <a:gd name="T77" fmla="*/ 1 h 46"/>
                  <a:gd name="T78" fmla="*/ 1 w 45"/>
                  <a:gd name="T79" fmla="*/ 1 h 46"/>
                  <a:gd name="T80" fmla="*/ 1 w 45"/>
                  <a:gd name="T81" fmla="*/ 1 h 46"/>
                  <a:gd name="T82" fmla="*/ 1 w 45"/>
                  <a:gd name="T83" fmla="*/ 1 h 46"/>
                  <a:gd name="T84" fmla="*/ 1 w 45"/>
                  <a:gd name="T85" fmla="*/ 1 h 46"/>
                  <a:gd name="T86" fmla="*/ 1 w 45"/>
                  <a:gd name="T87" fmla="*/ 1 h 46"/>
                  <a:gd name="T88" fmla="*/ 1 w 45"/>
                  <a:gd name="T89" fmla="*/ 1 h 46"/>
                  <a:gd name="T90" fmla="*/ 1 w 45"/>
                  <a:gd name="T91" fmla="*/ 1 h 46"/>
                  <a:gd name="T92" fmla="*/ 1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1 w 45"/>
                  <a:gd name="T99" fmla="*/ 1 h 46"/>
                  <a:gd name="T100" fmla="*/ 1 w 45"/>
                  <a:gd name="T101" fmla="*/ 1 h 46"/>
                  <a:gd name="T102" fmla="*/ 1 w 45"/>
                  <a:gd name="T103" fmla="*/ 1 h 46"/>
                  <a:gd name="T104" fmla="*/ 1 w 45"/>
                  <a:gd name="T105" fmla="*/ 1 h 46"/>
                  <a:gd name="T106" fmla="*/ 1 w 45"/>
                  <a:gd name="T107" fmla="*/ 1 h 46"/>
                  <a:gd name="T108" fmla="*/ 1 w 45"/>
                  <a:gd name="T109" fmla="*/ 1 h 46"/>
                  <a:gd name="T110" fmla="*/ 1 w 45"/>
                  <a:gd name="T111" fmla="*/ 1 h 46"/>
                  <a:gd name="T112" fmla="*/ 1 w 45"/>
                  <a:gd name="T113" fmla="*/ 1 h 46"/>
                  <a:gd name="T114" fmla="*/ 1 w 45"/>
                  <a:gd name="T115" fmla="*/ 1 h 46"/>
                  <a:gd name="T116" fmla="*/ 1 w 45"/>
                  <a:gd name="T117" fmla="*/ 1 h 46"/>
                  <a:gd name="T118" fmla="*/ 1 w 45"/>
                  <a:gd name="T119" fmla="*/ 1 h 46"/>
                  <a:gd name="T120" fmla="*/ 1 w 45"/>
                  <a:gd name="T121" fmla="*/ 1 h 46"/>
                  <a:gd name="T122" fmla="*/ 1 w 45"/>
                  <a:gd name="T123" fmla="*/ 1 h 46"/>
                  <a:gd name="T124" fmla="*/ 1 w 45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45" y="23"/>
                    </a:moveTo>
                    <a:lnTo>
                      <a:pt x="45" y="21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0" y="10"/>
                    </a:lnTo>
                    <a:lnTo>
                      <a:pt x="39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10" y="43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4" y="43"/>
                    </a:lnTo>
                    <a:lnTo>
                      <a:pt x="36" y="41"/>
                    </a:lnTo>
                    <a:lnTo>
                      <a:pt x="37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4" y="31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3"/>
                    </a:lnTo>
                    <a:close/>
                    <a:moveTo>
                      <a:pt x="44" y="23"/>
                    </a:moveTo>
                    <a:lnTo>
                      <a:pt x="44" y="25"/>
                    </a:lnTo>
                    <a:lnTo>
                      <a:pt x="44" y="26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39" y="36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6" y="40"/>
                    </a:lnTo>
                    <a:lnTo>
                      <a:pt x="34" y="41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1"/>
                    </a:lnTo>
                    <a:lnTo>
                      <a:pt x="8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6"/>
                    </a:lnTo>
                    <a:lnTo>
                      <a:pt x="37" y="8"/>
                    </a:lnTo>
                    <a:lnTo>
                      <a:pt x="39" y="10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21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3" name="Freeform 5414"/>
              <p:cNvSpPr>
                <a:spLocks noEditPoints="1"/>
              </p:cNvSpPr>
              <p:nvPr/>
            </p:nvSpPr>
            <p:spPr bwMode="auto">
              <a:xfrm>
                <a:off x="1438" y="1682"/>
                <a:ext cx="22" cy="22"/>
              </a:xfrm>
              <a:custGeom>
                <a:avLst/>
                <a:gdLst>
                  <a:gd name="T0" fmla="*/ 1 w 44"/>
                  <a:gd name="T1" fmla="*/ 1 h 44"/>
                  <a:gd name="T2" fmla="*/ 1 w 44"/>
                  <a:gd name="T3" fmla="*/ 1 h 44"/>
                  <a:gd name="T4" fmla="*/ 1 w 44"/>
                  <a:gd name="T5" fmla="*/ 1 h 44"/>
                  <a:gd name="T6" fmla="*/ 1 w 44"/>
                  <a:gd name="T7" fmla="*/ 1 h 44"/>
                  <a:gd name="T8" fmla="*/ 1 w 44"/>
                  <a:gd name="T9" fmla="*/ 1 h 44"/>
                  <a:gd name="T10" fmla="*/ 1 w 44"/>
                  <a:gd name="T11" fmla="*/ 0 h 44"/>
                  <a:gd name="T12" fmla="*/ 1 w 44"/>
                  <a:gd name="T13" fmla="*/ 0 h 44"/>
                  <a:gd name="T14" fmla="*/ 1 w 44"/>
                  <a:gd name="T15" fmla="*/ 0 h 44"/>
                  <a:gd name="T16" fmla="*/ 1 w 44"/>
                  <a:gd name="T17" fmla="*/ 0 h 44"/>
                  <a:gd name="T18" fmla="*/ 1 w 44"/>
                  <a:gd name="T19" fmla="*/ 1 h 44"/>
                  <a:gd name="T20" fmla="*/ 1 w 44"/>
                  <a:gd name="T21" fmla="*/ 1 h 44"/>
                  <a:gd name="T22" fmla="*/ 1 w 44"/>
                  <a:gd name="T23" fmla="*/ 1 h 44"/>
                  <a:gd name="T24" fmla="*/ 1 w 44"/>
                  <a:gd name="T25" fmla="*/ 1 h 44"/>
                  <a:gd name="T26" fmla="*/ 0 w 44"/>
                  <a:gd name="T27" fmla="*/ 1 h 44"/>
                  <a:gd name="T28" fmla="*/ 0 w 44"/>
                  <a:gd name="T29" fmla="*/ 1 h 44"/>
                  <a:gd name="T30" fmla="*/ 0 w 44"/>
                  <a:gd name="T31" fmla="*/ 1 h 44"/>
                  <a:gd name="T32" fmla="*/ 1 w 44"/>
                  <a:gd name="T33" fmla="*/ 1 h 44"/>
                  <a:gd name="T34" fmla="*/ 1 w 44"/>
                  <a:gd name="T35" fmla="*/ 1 h 44"/>
                  <a:gd name="T36" fmla="*/ 1 w 44"/>
                  <a:gd name="T37" fmla="*/ 1 h 44"/>
                  <a:gd name="T38" fmla="*/ 1 w 44"/>
                  <a:gd name="T39" fmla="*/ 1 h 44"/>
                  <a:gd name="T40" fmla="*/ 1 w 44"/>
                  <a:gd name="T41" fmla="*/ 1 h 44"/>
                  <a:gd name="T42" fmla="*/ 1 w 44"/>
                  <a:gd name="T43" fmla="*/ 1 h 44"/>
                  <a:gd name="T44" fmla="*/ 1 w 44"/>
                  <a:gd name="T45" fmla="*/ 1 h 44"/>
                  <a:gd name="T46" fmla="*/ 1 w 44"/>
                  <a:gd name="T47" fmla="*/ 1 h 44"/>
                  <a:gd name="T48" fmla="*/ 1 w 44"/>
                  <a:gd name="T49" fmla="*/ 1 h 44"/>
                  <a:gd name="T50" fmla="*/ 1 w 44"/>
                  <a:gd name="T51" fmla="*/ 1 h 44"/>
                  <a:gd name="T52" fmla="*/ 1 w 44"/>
                  <a:gd name="T53" fmla="*/ 1 h 44"/>
                  <a:gd name="T54" fmla="*/ 1 w 44"/>
                  <a:gd name="T55" fmla="*/ 1 h 44"/>
                  <a:gd name="T56" fmla="*/ 1 w 44"/>
                  <a:gd name="T57" fmla="*/ 1 h 44"/>
                  <a:gd name="T58" fmla="*/ 1 w 44"/>
                  <a:gd name="T59" fmla="*/ 1 h 44"/>
                  <a:gd name="T60" fmla="*/ 1 w 44"/>
                  <a:gd name="T61" fmla="*/ 1 h 44"/>
                  <a:gd name="T62" fmla="*/ 1 w 44"/>
                  <a:gd name="T63" fmla="*/ 1 h 44"/>
                  <a:gd name="T64" fmla="*/ 1 w 44"/>
                  <a:gd name="T65" fmla="*/ 1 h 44"/>
                  <a:gd name="T66" fmla="*/ 1 w 44"/>
                  <a:gd name="T67" fmla="*/ 1 h 44"/>
                  <a:gd name="T68" fmla="*/ 1 w 44"/>
                  <a:gd name="T69" fmla="*/ 1 h 44"/>
                  <a:gd name="T70" fmla="*/ 1 w 44"/>
                  <a:gd name="T71" fmla="*/ 1 h 44"/>
                  <a:gd name="T72" fmla="*/ 1 w 44"/>
                  <a:gd name="T73" fmla="*/ 1 h 44"/>
                  <a:gd name="T74" fmla="*/ 1 w 44"/>
                  <a:gd name="T75" fmla="*/ 1 h 44"/>
                  <a:gd name="T76" fmla="*/ 1 w 44"/>
                  <a:gd name="T77" fmla="*/ 1 h 44"/>
                  <a:gd name="T78" fmla="*/ 1 w 44"/>
                  <a:gd name="T79" fmla="*/ 1 h 44"/>
                  <a:gd name="T80" fmla="*/ 1 w 44"/>
                  <a:gd name="T81" fmla="*/ 1 h 44"/>
                  <a:gd name="T82" fmla="*/ 1 w 44"/>
                  <a:gd name="T83" fmla="*/ 1 h 44"/>
                  <a:gd name="T84" fmla="*/ 1 w 44"/>
                  <a:gd name="T85" fmla="*/ 1 h 44"/>
                  <a:gd name="T86" fmla="*/ 1 w 44"/>
                  <a:gd name="T87" fmla="*/ 1 h 44"/>
                  <a:gd name="T88" fmla="*/ 1 w 44"/>
                  <a:gd name="T89" fmla="*/ 1 h 44"/>
                  <a:gd name="T90" fmla="*/ 1 w 44"/>
                  <a:gd name="T91" fmla="*/ 1 h 44"/>
                  <a:gd name="T92" fmla="*/ 1 w 44"/>
                  <a:gd name="T93" fmla="*/ 1 h 44"/>
                  <a:gd name="T94" fmla="*/ 1 w 44"/>
                  <a:gd name="T95" fmla="*/ 1 h 44"/>
                  <a:gd name="T96" fmla="*/ 1 w 44"/>
                  <a:gd name="T97" fmla="*/ 1 h 44"/>
                  <a:gd name="T98" fmla="*/ 1 w 44"/>
                  <a:gd name="T99" fmla="*/ 1 h 44"/>
                  <a:gd name="T100" fmla="*/ 1 w 44"/>
                  <a:gd name="T101" fmla="*/ 1 h 44"/>
                  <a:gd name="T102" fmla="*/ 1 w 44"/>
                  <a:gd name="T103" fmla="*/ 1 h 44"/>
                  <a:gd name="T104" fmla="*/ 1 w 44"/>
                  <a:gd name="T105" fmla="*/ 1 h 44"/>
                  <a:gd name="T106" fmla="*/ 1 w 44"/>
                  <a:gd name="T107" fmla="*/ 0 h 44"/>
                  <a:gd name="T108" fmla="*/ 1 w 44"/>
                  <a:gd name="T109" fmla="*/ 0 h 44"/>
                  <a:gd name="T110" fmla="*/ 1 w 44"/>
                  <a:gd name="T111" fmla="*/ 1 h 44"/>
                  <a:gd name="T112" fmla="*/ 1 w 44"/>
                  <a:gd name="T113" fmla="*/ 1 h 44"/>
                  <a:gd name="T114" fmla="*/ 1 w 44"/>
                  <a:gd name="T115" fmla="*/ 1 h 44"/>
                  <a:gd name="T116" fmla="*/ 1 w 44"/>
                  <a:gd name="T117" fmla="*/ 1 h 44"/>
                  <a:gd name="T118" fmla="*/ 1 w 44"/>
                  <a:gd name="T119" fmla="*/ 1 h 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4" y="19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0" y="9"/>
                    </a:lnTo>
                    <a:lnTo>
                      <a:pt x="39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8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41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8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4" y="41"/>
                    </a:lnTo>
                    <a:lnTo>
                      <a:pt x="34" y="39"/>
                    </a:lnTo>
                    <a:lnTo>
                      <a:pt x="36" y="39"/>
                    </a:lnTo>
                    <a:lnTo>
                      <a:pt x="37" y="38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4" y="21"/>
                    </a:lnTo>
                    <a:close/>
                    <a:moveTo>
                      <a:pt x="42" y="21"/>
                    </a:moveTo>
                    <a:lnTo>
                      <a:pt x="42" y="23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6" y="38"/>
                    </a:lnTo>
                    <a:lnTo>
                      <a:pt x="34" y="39"/>
                    </a:lnTo>
                    <a:lnTo>
                      <a:pt x="32" y="39"/>
                    </a:lnTo>
                    <a:lnTo>
                      <a:pt x="31" y="41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8" y="42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5" y="41"/>
                    </a:lnTo>
                    <a:lnTo>
                      <a:pt x="13" y="41"/>
                    </a:lnTo>
                    <a:lnTo>
                      <a:pt x="11" y="39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9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4" name="Freeform 5415"/>
              <p:cNvSpPr>
                <a:spLocks noEditPoints="1"/>
              </p:cNvSpPr>
              <p:nvPr/>
            </p:nvSpPr>
            <p:spPr bwMode="auto">
              <a:xfrm>
                <a:off x="1438" y="1682"/>
                <a:ext cx="22" cy="21"/>
              </a:xfrm>
              <a:custGeom>
                <a:avLst/>
                <a:gdLst>
                  <a:gd name="T0" fmla="*/ 1 w 44"/>
                  <a:gd name="T1" fmla="*/ 1 h 42"/>
                  <a:gd name="T2" fmla="*/ 1 w 44"/>
                  <a:gd name="T3" fmla="*/ 1 h 42"/>
                  <a:gd name="T4" fmla="*/ 1 w 44"/>
                  <a:gd name="T5" fmla="*/ 1 h 42"/>
                  <a:gd name="T6" fmla="*/ 1 w 44"/>
                  <a:gd name="T7" fmla="*/ 1 h 42"/>
                  <a:gd name="T8" fmla="*/ 1 w 44"/>
                  <a:gd name="T9" fmla="*/ 1 h 42"/>
                  <a:gd name="T10" fmla="*/ 1 w 44"/>
                  <a:gd name="T11" fmla="*/ 0 h 42"/>
                  <a:gd name="T12" fmla="*/ 1 w 44"/>
                  <a:gd name="T13" fmla="*/ 0 h 42"/>
                  <a:gd name="T14" fmla="*/ 1 w 44"/>
                  <a:gd name="T15" fmla="*/ 0 h 42"/>
                  <a:gd name="T16" fmla="*/ 1 w 44"/>
                  <a:gd name="T17" fmla="*/ 1 h 42"/>
                  <a:gd name="T18" fmla="*/ 1 w 44"/>
                  <a:gd name="T19" fmla="*/ 1 h 42"/>
                  <a:gd name="T20" fmla="*/ 1 w 44"/>
                  <a:gd name="T21" fmla="*/ 1 h 42"/>
                  <a:gd name="T22" fmla="*/ 1 w 44"/>
                  <a:gd name="T23" fmla="*/ 1 h 42"/>
                  <a:gd name="T24" fmla="*/ 1 w 44"/>
                  <a:gd name="T25" fmla="*/ 1 h 42"/>
                  <a:gd name="T26" fmla="*/ 1 w 44"/>
                  <a:gd name="T27" fmla="*/ 1 h 42"/>
                  <a:gd name="T28" fmla="*/ 0 w 44"/>
                  <a:gd name="T29" fmla="*/ 1 h 42"/>
                  <a:gd name="T30" fmla="*/ 1 w 44"/>
                  <a:gd name="T31" fmla="*/ 1 h 42"/>
                  <a:gd name="T32" fmla="*/ 1 w 44"/>
                  <a:gd name="T33" fmla="*/ 1 h 42"/>
                  <a:gd name="T34" fmla="*/ 1 w 44"/>
                  <a:gd name="T35" fmla="*/ 1 h 42"/>
                  <a:gd name="T36" fmla="*/ 1 w 44"/>
                  <a:gd name="T37" fmla="*/ 1 h 42"/>
                  <a:gd name="T38" fmla="*/ 1 w 44"/>
                  <a:gd name="T39" fmla="*/ 1 h 42"/>
                  <a:gd name="T40" fmla="*/ 1 w 44"/>
                  <a:gd name="T41" fmla="*/ 1 h 42"/>
                  <a:gd name="T42" fmla="*/ 1 w 44"/>
                  <a:gd name="T43" fmla="*/ 1 h 42"/>
                  <a:gd name="T44" fmla="*/ 1 w 44"/>
                  <a:gd name="T45" fmla="*/ 1 h 42"/>
                  <a:gd name="T46" fmla="*/ 1 w 44"/>
                  <a:gd name="T47" fmla="*/ 1 h 42"/>
                  <a:gd name="T48" fmla="*/ 1 w 44"/>
                  <a:gd name="T49" fmla="*/ 1 h 42"/>
                  <a:gd name="T50" fmla="*/ 1 w 44"/>
                  <a:gd name="T51" fmla="*/ 1 h 42"/>
                  <a:gd name="T52" fmla="*/ 1 w 44"/>
                  <a:gd name="T53" fmla="*/ 1 h 42"/>
                  <a:gd name="T54" fmla="*/ 1 w 44"/>
                  <a:gd name="T55" fmla="*/ 1 h 42"/>
                  <a:gd name="T56" fmla="*/ 1 w 44"/>
                  <a:gd name="T57" fmla="*/ 1 h 42"/>
                  <a:gd name="T58" fmla="*/ 1 w 44"/>
                  <a:gd name="T59" fmla="*/ 1 h 42"/>
                  <a:gd name="T60" fmla="*/ 1 w 44"/>
                  <a:gd name="T61" fmla="*/ 1 h 42"/>
                  <a:gd name="T62" fmla="*/ 1 w 44"/>
                  <a:gd name="T63" fmla="*/ 1 h 42"/>
                  <a:gd name="T64" fmla="*/ 1 w 44"/>
                  <a:gd name="T65" fmla="*/ 1 h 42"/>
                  <a:gd name="T66" fmla="*/ 1 w 44"/>
                  <a:gd name="T67" fmla="*/ 1 h 42"/>
                  <a:gd name="T68" fmla="*/ 1 w 44"/>
                  <a:gd name="T69" fmla="*/ 1 h 42"/>
                  <a:gd name="T70" fmla="*/ 1 w 44"/>
                  <a:gd name="T71" fmla="*/ 1 h 42"/>
                  <a:gd name="T72" fmla="*/ 1 w 44"/>
                  <a:gd name="T73" fmla="*/ 1 h 42"/>
                  <a:gd name="T74" fmla="*/ 1 w 44"/>
                  <a:gd name="T75" fmla="*/ 1 h 42"/>
                  <a:gd name="T76" fmla="*/ 1 w 44"/>
                  <a:gd name="T77" fmla="*/ 1 h 42"/>
                  <a:gd name="T78" fmla="*/ 1 w 44"/>
                  <a:gd name="T79" fmla="*/ 1 h 42"/>
                  <a:gd name="T80" fmla="*/ 1 w 44"/>
                  <a:gd name="T81" fmla="*/ 1 h 42"/>
                  <a:gd name="T82" fmla="*/ 1 w 44"/>
                  <a:gd name="T83" fmla="*/ 1 h 42"/>
                  <a:gd name="T84" fmla="*/ 1 w 44"/>
                  <a:gd name="T85" fmla="*/ 1 h 42"/>
                  <a:gd name="T86" fmla="*/ 1 w 44"/>
                  <a:gd name="T87" fmla="*/ 1 h 42"/>
                  <a:gd name="T88" fmla="*/ 1 w 44"/>
                  <a:gd name="T89" fmla="*/ 1 h 42"/>
                  <a:gd name="T90" fmla="*/ 1 w 44"/>
                  <a:gd name="T91" fmla="*/ 1 h 42"/>
                  <a:gd name="T92" fmla="*/ 1 w 44"/>
                  <a:gd name="T93" fmla="*/ 1 h 42"/>
                  <a:gd name="T94" fmla="*/ 1 w 44"/>
                  <a:gd name="T95" fmla="*/ 1 h 42"/>
                  <a:gd name="T96" fmla="*/ 1 w 44"/>
                  <a:gd name="T97" fmla="*/ 1 h 42"/>
                  <a:gd name="T98" fmla="*/ 1 w 44"/>
                  <a:gd name="T99" fmla="*/ 1 h 42"/>
                  <a:gd name="T100" fmla="*/ 1 w 44"/>
                  <a:gd name="T101" fmla="*/ 1 h 42"/>
                  <a:gd name="T102" fmla="*/ 1 w 44"/>
                  <a:gd name="T103" fmla="*/ 1 h 42"/>
                  <a:gd name="T104" fmla="*/ 1 w 44"/>
                  <a:gd name="T105" fmla="*/ 1 h 42"/>
                  <a:gd name="T106" fmla="*/ 1 w 44"/>
                  <a:gd name="T107" fmla="*/ 1 h 42"/>
                  <a:gd name="T108" fmla="*/ 1 w 44"/>
                  <a:gd name="T109" fmla="*/ 1 h 42"/>
                  <a:gd name="T110" fmla="*/ 1 w 44"/>
                  <a:gd name="T111" fmla="*/ 1 h 4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4" h="42">
                    <a:moveTo>
                      <a:pt x="44" y="21"/>
                    </a:moveTo>
                    <a:lnTo>
                      <a:pt x="44" y="19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9" y="8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8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1" y="41"/>
                    </a:lnTo>
                    <a:lnTo>
                      <a:pt x="32" y="41"/>
                    </a:lnTo>
                    <a:lnTo>
                      <a:pt x="34" y="39"/>
                    </a:lnTo>
                    <a:lnTo>
                      <a:pt x="36" y="38"/>
                    </a:lnTo>
                    <a:lnTo>
                      <a:pt x="37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40" y="34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42" y="29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4" y="24"/>
                    </a:lnTo>
                    <a:lnTo>
                      <a:pt x="44" y="23"/>
                    </a:lnTo>
                    <a:lnTo>
                      <a:pt x="44" y="21"/>
                    </a:lnTo>
                    <a:close/>
                    <a:moveTo>
                      <a:pt x="42" y="21"/>
                    </a:moveTo>
                    <a:lnTo>
                      <a:pt x="42" y="23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9" y="33"/>
                    </a:lnTo>
                    <a:lnTo>
                      <a:pt x="37" y="34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1" y="39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19" y="42"/>
                    </a:lnTo>
                    <a:lnTo>
                      <a:pt x="19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5" y="41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5" name="Freeform 5416"/>
              <p:cNvSpPr>
                <a:spLocks noEditPoints="1"/>
              </p:cNvSpPr>
              <p:nvPr/>
            </p:nvSpPr>
            <p:spPr bwMode="auto">
              <a:xfrm>
                <a:off x="1439" y="1682"/>
                <a:ext cx="20" cy="21"/>
              </a:xfrm>
              <a:custGeom>
                <a:avLst/>
                <a:gdLst>
                  <a:gd name="T0" fmla="*/ 1 w 40"/>
                  <a:gd name="T1" fmla="*/ 1 h 42"/>
                  <a:gd name="T2" fmla="*/ 1 w 40"/>
                  <a:gd name="T3" fmla="*/ 1 h 42"/>
                  <a:gd name="T4" fmla="*/ 1 w 40"/>
                  <a:gd name="T5" fmla="*/ 1 h 42"/>
                  <a:gd name="T6" fmla="*/ 1 w 40"/>
                  <a:gd name="T7" fmla="*/ 1 h 42"/>
                  <a:gd name="T8" fmla="*/ 1 w 40"/>
                  <a:gd name="T9" fmla="*/ 1 h 42"/>
                  <a:gd name="T10" fmla="*/ 1 w 40"/>
                  <a:gd name="T11" fmla="*/ 0 h 42"/>
                  <a:gd name="T12" fmla="*/ 1 w 40"/>
                  <a:gd name="T13" fmla="*/ 1 h 42"/>
                  <a:gd name="T14" fmla="*/ 1 w 40"/>
                  <a:gd name="T15" fmla="*/ 1 h 42"/>
                  <a:gd name="T16" fmla="*/ 1 w 40"/>
                  <a:gd name="T17" fmla="*/ 1 h 42"/>
                  <a:gd name="T18" fmla="*/ 1 w 40"/>
                  <a:gd name="T19" fmla="*/ 1 h 42"/>
                  <a:gd name="T20" fmla="*/ 1 w 40"/>
                  <a:gd name="T21" fmla="*/ 1 h 42"/>
                  <a:gd name="T22" fmla="*/ 1 w 40"/>
                  <a:gd name="T23" fmla="*/ 1 h 42"/>
                  <a:gd name="T24" fmla="*/ 0 w 40"/>
                  <a:gd name="T25" fmla="*/ 1 h 42"/>
                  <a:gd name="T26" fmla="*/ 0 w 40"/>
                  <a:gd name="T27" fmla="*/ 1 h 42"/>
                  <a:gd name="T28" fmla="*/ 0 w 40"/>
                  <a:gd name="T29" fmla="*/ 1 h 42"/>
                  <a:gd name="T30" fmla="*/ 1 w 40"/>
                  <a:gd name="T31" fmla="*/ 1 h 42"/>
                  <a:gd name="T32" fmla="*/ 1 w 40"/>
                  <a:gd name="T33" fmla="*/ 1 h 42"/>
                  <a:gd name="T34" fmla="*/ 1 w 40"/>
                  <a:gd name="T35" fmla="*/ 1 h 42"/>
                  <a:gd name="T36" fmla="*/ 1 w 40"/>
                  <a:gd name="T37" fmla="*/ 1 h 42"/>
                  <a:gd name="T38" fmla="*/ 1 w 40"/>
                  <a:gd name="T39" fmla="*/ 1 h 42"/>
                  <a:gd name="T40" fmla="*/ 1 w 40"/>
                  <a:gd name="T41" fmla="*/ 1 h 42"/>
                  <a:gd name="T42" fmla="*/ 1 w 40"/>
                  <a:gd name="T43" fmla="*/ 1 h 42"/>
                  <a:gd name="T44" fmla="*/ 1 w 40"/>
                  <a:gd name="T45" fmla="*/ 1 h 42"/>
                  <a:gd name="T46" fmla="*/ 1 w 40"/>
                  <a:gd name="T47" fmla="*/ 1 h 42"/>
                  <a:gd name="T48" fmla="*/ 1 w 40"/>
                  <a:gd name="T49" fmla="*/ 1 h 42"/>
                  <a:gd name="T50" fmla="*/ 1 w 40"/>
                  <a:gd name="T51" fmla="*/ 1 h 42"/>
                  <a:gd name="T52" fmla="*/ 1 w 40"/>
                  <a:gd name="T53" fmla="*/ 1 h 42"/>
                  <a:gd name="T54" fmla="*/ 1 w 40"/>
                  <a:gd name="T55" fmla="*/ 1 h 42"/>
                  <a:gd name="T56" fmla="*/ 1 w 40"/>
                  <a:gd name="T57" fmla="*/ 1 h 42"/>
                  <a:gd name="T58" fmla="*/ 1 w 40"/>
                  <a:gd name="T59" fmla="*/ 1 h 42"/>
                  <a:gd name="T60" fmla="*/ 1 w 40"/>
                  <a:gd name="T61" fmla="*/ 1 h 42"/>
                  <a:gd name="T62" fmla="*/ 1 w 40"/>
                  <a:gd name="T63" fmla="*/ 1 h 42"/>
                  <a:gd name="T64" fmla="*/ 1 w 40"/>
                  <a:gd name="T65" fmla="*/ 1 h 42"/>
                  <a:gd name="T66" fmla="*/ 1 w 40"/>
                  <a:gd name="T67" fmla="*/ 1 h 42"/>
                  <a:gd name="T68" fmla="*/ 1 w 40"/>
                  <a:gd name="T69" fmla="*/ 1 h 42"/>
                  <a:gd name="T70" fmla="*/ 1 w 40"/>
                  <a:gd name="T71" fmla="*/ 1 h 42"/>
                  <a:gd name="T72" fmla="*/ 1 w 40"/>
                  <a:gd name="T73" fmla="*/ 1 h 42"/>
                  <a:gd name="T74" fmla="*/ 1 w 40"/>
                  <a:gd name="T75" fmla="*/ 1 h 42"/>
                  <a:gd name="T76" fmla="*/ 1 w 40"/>
                  <a:gd name="T77" fmla="*/ 1 h 42"/>
                  <a:gd name="T78" fmla="*/ 1 w 40"/>
                  <a:gd name="T79" fmla="*/ 1 h 42"/>
                  <a:gd name="T80" fmla="*/ 1 w 40"/>
                  <a:gd name="T81" fmla="*/ 1 h 42"/>
                  <a:gd name="T82" fmla="*/ 1 w 40"/>
                  <a:gd name="T83" fmla="*/ 1 h 42"/>
                  <a:gd name="T84" fmla="*/ 1 w 40"/>
                  <a:gd name="T85" fmla="*/ 1 h 42"/>
                  <a:gd name="T86" fmla="*/ 1 w 40"/>
                  <a:gd name="T87" fmla="*/ 1 h 42"/>
                  <a:gd name="T88" fmla="*/ 1 w 40"/>
                  <a:gd name="T89" fmla="*/ 1 h 42"/>
                  <a:gd name="T90" fmla="*/ 1 w 40"/>
                  <a:gd name="T91" fmla="*/ 1 h 42"/>
                  <a:gd name="T92" fmla="*/ 1 w 40"/>
                  <a:gd name="T93" fmla="*/ 1 h 42"/>
                  <a:gd name="T94" fmla="*/ 1 w 40"/>
                  <a:gd name="T95" fmla="*/ 1 h 42"/>
                  <a:gd name="T96" fmla="*/ 1 w 40"/>
                  <a:gd name="T97" fmla="*/ 1 h 42"/>
                  <a:gd name="T98" fmla="*/ 1 w 40"/>
                  <a:gd name="T99" fmla="*/ 1 h 42"/>
                  <a:gd name="T100" fmla="*/ 1 w 40"/>
                  <a:gd name="T101" fmla="*/ 1 h 42"/>
                  <a:gd name="T102" fmla="*/ 1 w 40"/>
                  <a:gd name="T103" fmla="*/ 1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" h="42">
                    <a:moveTo>
                      <a:pt x="40" y="21"/>
                    </a:moveTo>
                    <a:lnTo>
                      <a:pt x="40" y="19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9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1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4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40" y="21"/>
                    </a:moveTo>
                    <a:lnTo>
                      <a:pt x="40" y="23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29" y="39"/>
                    </a:lnTo>
                    <a:lnTo>
                      <a:pt x="27" y="39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9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9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6" name="Freeform 5417"/>
              <p:cNvSpPr>
                <a:spLocks noEditPoints="1"/>
              </p:cNvSpPr>
              <p:nvPr/>
            </p:nvSpPr>
            <p:spPr bwMode="auto">
              <a:xfrm>
                <a:off x="1439" y="1683"/>
                <a:ext cx="20" cy="20"/>
              </a:xfrm>
              <a:custGeom>
                <a:avLst/>
                <a:gdLst>
                  <a:gd name="T0" fmla="*/ 1 w 40"/>
                  <a:gd name="T1" fmla="*/ 0 h 41"/>
                  <a:gd name="T2" fmla="*/ 1 w 40"/>
                  <a:gd name="T3" fmla="*/ 0 h 41"/>
                  <a:gd name="T4" fmla="*/ 1 w 40"/>
                  <a:gd name="T5" fmla="*/ 0 h 41"/>
                  <a:gd name="T6" fmla="*/ 1 w 40"/>
                  <a:gd name="T7" fmla="*/ 0 h 41"/>
                  <a:gd name="T8" fmla="*/ 1 w 40"/>
                  <a:gd name="T9" fmla="*/ 0 h 41"/>
                  <a:gd name="T10" fmla="*/ 1 w 40"/>
                  <a:gd name="T11" fmla="*/ 0 h 41"/>
                  <a:gd name="T12" fmla="*/ 1 w 40"/>
                  <a:gd name="T13" fmla="*/ 0 h 41"/>
                  <a:gd name="T14" fmla="*/ 1 w 40"/>
                  <a:gd name="T15" fmla="*/ 0 h 41"/>
                  <a:gd name="T16" fmla="*/ 1 w 40"/>
                  <a:gd name="T17" fmla="*/ 0 h 41"/>
                  <a:gd name="T18" fmla="*/ 1 w 40"/>
                  <a:gd name="T19" fmla="*/ 0 h 41"/>
                  <a:gd name="T20" fmla="*/ 1 w 40"/>
                  <a:gd name="T21" fmla="*/ 0 h 41"/>
                  <a:gd name="T22" fmla="*/ 1 w 40"/>
                  <a:gd name="T23" fmla="*/ 0 h 41"/>
                  <a:gd name="T24" fmla="*/ 1 w 40"/>
                  <a:gd name="T25" fmla="*/ 0 h 41"/>
                  <a:gd name="T26" fmla="*/ 0 w 40"/>
                  <a:gd name="T27" fmla="*/ 0 h 41"/>
                  <a:gd name="T28" fmla="*/ 0 w 40"/>
                  <a:gd name="T29" fmla="*/ 0 h 41"/>
                  <a:gd name="T30" fmla="*/ 0 w 40"/>
                  <a:gd name="T31" fmla="*/ 0 h 41"/>
                  <a:gd name="T32" fmla="*/ 1 w 40"/>
                  <a:gd name="T33" fmla="*/ 0 h 41"/>
                  <a:gd name="T34" fmla="*/ 1 w 40"/>
                  <a:gd name="T35" fmla="*/ 0 h 41"/>
                  <a:gd name="T36" fmla="*/ 1 w 40"/>
                  <a:gd name="T37" fmla="*/ 0 h 41"/>
                  <a:gd name="T38" fmla="*/ 1 w 40"/>
                  <a:gd name="T39" fmla="*/ 0 h 41"/>
                  <a:gd name="T40" fmla="*/ 1 w 40"/>
                  <a:gd name="T41" fmla="*/ 0 h 41"/>
                  <a:gd name="T42" fmla="*/ 1 w 40"/>
                  <a:gd name="T43" fmla="*/ 0 h 41"/>
                  <a:gd name="T44" fmla="*/ 1 w 40"/>
                  <a:gd name="T45" fmla="*/ 0 h 41"/>
                  <a:gd name="T46" fmla="*/ 1 w 40"/>
                  <a:gd name="T47" fmla="*/ 0 h 41"/>
                  <a:gd name="T48" fmla="*/ 1 w 40"/>
                  <a:gd name="T49" fmla="*/ 0 h 41"/>
                  <a:gd name="T50" fmla="*/ 1 w 40"/>
                  <a:gd name="T51" fmla="*/ 0 h 41"/>
                  <a:gd name="T52" fmla="*/ 1 w 40"/>
                  <a:gd name="T53" fmla="*/ 0 h 41"/>
                  <a:gd name="T54" fmla="*/ 1 w 40"/>
                  <a:gd name="T55" fmla="*/ 0 h 41"/>
                  <a:gd name="T56" fmla="*/ 1 w 40"/>
                  <a:gd name="T57" fmla="*/ 0 h 41"/>
                  <a:gd name="T58" fmla="*/ 1 w 40"/>
                  <a:gd name="T59" fmla="*/ 0 h 41"/>
                  <a:gd name="T60" fmla="*/ 1 w 40"/>
                  <a:gd name="T61" fmla="*/ 0 h 41"/>
                  <a:gd name="T62" fmla="*/ 1 w 40"/>
                  <a:gd name="T63" fmla="*/ 0 h 41"/>
                  <a:gd name="T64" fmla="*/ 1 w 40"/>
                  <a:gd name="T65" fmla="*/ 0 h 41"/>
                  <a:gd name="T66" fmla="*/ 1 w 40"/>
                  <a:gd name="T67" fmla="*/ 0 h 41"/>
                  <a:gd name="T68" fmla="*/ 1 w 40"/>
                  <a:gd name="T69" fmla="*/ 0 h 41"/>
                  <a:gd name="T70" fmla="*/ 1 w 40"/>
                  <a:gd name="T71" fmla="*/ 0 h 41"/>
                  <a:gd name="T72" fmla="*/ 1 w 40"/>
                  <a:gd name="T73" fmla="*/ 0 h 41"/>
                  <a:gd name="T74" fmla="*/ 1 w 40"/>
                  <a:gd name="T75" fmla="*/ 0 h 41"/>
                  <a:gd name="T76" fmla="*/ 1 w 40"/>
                  <a:gd name="T77" fmla="*/ 0 h 41"/>
                  <a:gd name="T78" fmla="*/ 1 w 40"/>
                  <a:gd name="T79" fmla="*/ 0 h 41"/>
                  <a:gd name="T80" fmla="*/ 1 w 40"/>
                  <a:gd name="T81" fmla="*/ 0 h 41"/>
                  <a:gd name="T82" fmla="*/ 1 w 40"/>
                  <a:gd name="T83" fmla="*/ 0 h 41"/>
                  <a:gd name="T84" fmla="*/ 1 w 40"/>
                  <a:gd name="T85" fmla="*/ 0 h 41"/>
                  <a:gd name="T86" fmla="*/ 1 w 40"/>
                  <a:gd name="T87" fmla="*/ 0 h 41"/>
                  <a:gd name="T88" fmla="*/ 1 w 40"/>
                  <a:gd name="T89" fmla="*/ 0 h 41"/>
                  <a:gd name="T90" fmla="*/ 1 w 40"/>
                  <a:gd name="T91" fmla="*/ 0 h 41"/>
                  <a:gd name="T92" fmla="*/ 1 w 40"/>
                  <a:gd name="T93" fmla="*/ 0 h 41"/>
                  <a:gd name="T94" fmla="*/ 1 w 40"/>
                  <a:gd name="T95" fmla="*/ 0 h 41"/>
                  <a:gd name="T96" fmla="*/ 1 w 40"/>
                  <a:gd name="T97" fmla="*/ 0 h 41"/>
                  <a:gd name="T98" fmla="*/ 1 w 40"/>
                  <a:gd name="T99" fmla="*/ 0 h 41"/>
                  <a:gd name="T100" fmla="*/ 1 w 40"/>
                  <a:gd name="T101" fmla="*/ 0 h 41"/>
                  <a:gd name="T102" fmla="*/ 1 w 40"/>
                  <a:gd name="T103" fmla="*/ 0 h 41"/>
                  <a:gd name="T104" fmla="*/ 1 w 40"/>
                  <a:gd name="T105" fmla="*/ 0 h 41"/>
                  <a:gd name="T106" fmla="*/ 1 w 40"/>
                  <a:gd name="T107" fmla="*/ 0 h 41"/>
                  <a:gd name="T108" fmla="*/ 1 w 40"/>
                  <a:gd name="T109" fmla="*/ 0 h 41"/>
                  <a:gd name="T110" fmla="*/ 1 w 40"/>
                  <a:gd name="T111" fmla="*/ 0 h 41"/>
                  <a:gd name="T112" fmla="*/ 1 w 40"/>
                  <a:gd name="T113" fmla="*/ 0 h 41"/>
                  <a:gd name="T114" fmla="*/ 1 w 40"/>
                  <a:gd name="T115" fmla="*/ 0 h 41"/>
                  <a:gd name="T116" fmla="*/ 1 w 40"/>
                  <a:gd name="T117" fmla="*/ 0 h 41"/>
                  <a:gd name="T118" fmla="*/ 1 w 40"/>
                  <a:gd name="T119" fmla="*/ 0 h 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40" y="20"/>
                    </a:lnTo>
                    <a:lnTo>
                      <a:pt x="40" y="18"/>
                    </a:lnTo>
                    <a:lnTo>
                      <a:pt x="40" y="17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7" y="41"/>
                    </a:lnTo>
                    <a:lnTo>
                      <a:pt x="19" y="41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5"/>
                    </a:lnTo>
                    <a:lnTo>
                      <a:pt x="35" y="33"/>
                    </a:lnTo>
                    <a:lnTo>
                      <a:pt x="37" y="32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2"/>
                    </a:lnTo>
                    <a:lnTo>
                      <a:pt x="40" y="20"/>
                    </a:lnTo>
                    <a:close/>
                    <a:moveTo>
                      <a:pt x="38" y="20"/>
                    </a:moveTo>
                    <a:lnTo>
                      <a:pt x="38" y="22"/>
                    </a:lnTo>
                    <a:lnTo>
                      <a:pt x="38" y="23"/>
                    </a:lnTo>
                    <a:lnTo>
                      <a:pt x="38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35" y="32"/>
                    </a:lnTo>
                    <a:lnTo>
                      <a:pt x="35" y="33"/>
                    </a:lnTo>
                    <a:lnTo>
                      <a:pt x="34" y="33"/>
                    </a:lnTo>
                    <a:lnTo>
                      <a:pt x="32" y="35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8" y="35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7" name="Freeform 5418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9" cy="19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0 h 40"/>
                  <a:gd name="T4" fmla="*/ 0 w 39"/>
                  <a:gd name="T5" fmla="*/ 0 h 40"/>
                  <a:gd name="T6" fmla="*/ 0 w 39"/>
                  <a:gd name="T7" fmla="*/ 0 h 40"/>
                  <a:gd name="T8" fmla="*/ 0 w 39"/>
                  <a:gd name="T9" fmla="*/ 0 h 40"/>
                  <a:gd name="T10" fmla="*/ 0 w 39"/>
                  <a:gd name="T11" fmla="*/ 0 h 40"/>
                  <a:gd name="T12" fmla="*/ 0 w 39"/>
                  <a:gd name="T13" fmla="*/ 0 h 40"/>
                  <a:gd name="T14" fmla="*/ 0 w 39"/>
                  <a:gd name="T15" fmla="*/ 0 h 40"/>
                  <a:gd name="T16" fmla="*/ 0 w 39"/>
                  <a:gd name="T17" fmla="*/ 0 h 40"/>
                  <a:gd name="T18" fmla="*/ 0 w 39"/>
                  <a:gd name="T19" fmla="*/ 0 h 40"/>
                  <a:gd name="T20" fmla="*/ 0 w 39"/>
                  <a:gd name="T21" fmla="*/ 0 h 40"/>
                  <a:gd name="T22" fmla="*/ 0 w 39"/>
                  <a:gd name="T23" fmla="*/ 0 h 40"/>
                  <a:gd name="T24" fmla="*/ 0 w 39"/>
                  <a:gd name="T25" fmla="*/ 0 h 40"/>
                  <a:gd name="T26" fmla="*/ 0 w 39"/>
                  <a:gd name="T27" fmla="*/ 0 h 40"/>
                  <a:gd name="T28" fmla="*/ 0 w 39"/>
                  <a:gd name="T29" fmla="*/ 0 h 40"/>
                  <a:gd name="T30" fmla="*/ 0 w 39"/>
                  <a:gd name="T31" fmla="*/ 0 h 40"/>
                  <a:gd name="T32" fmla="*/ 0 w 39"/>
                  <a:gd name="T33" fmla="*/ 0 h 40"/>
                  <a:gd name="T34" fmla="*/ 0 w 39"/>
                  <a:gd name="T35" fmla="*/ 0 h 40"/>
                  <a:gd name="T36" fmla="*/ 0 w 39"/>
                  <a:gd name="T37" fmla="*/ 0 h 40"/>
                  <a:gd name="T38" fmla="*/ 0 w 39"/>
                  <a:gd name="T39" fmla="*/ 0 h 40"/>
                  <a:gd name="T40" fmla="*/ 0 w 39"/>
                  <a:gd name="T41" fmla="*/ 0 h 40"/>
                  <a:gd name="T42" fmla="*/ 0 w 39"/>
                  <a:gd name="T43" fmla="*/ 0 h 40"/>
                  <a:gd name="T44" fmla="*/ 0 w 39"/>
                  <a:gd name="T45" fmla="*/ 0 h 40"/>
                  <a:gd name="T46" fmla="*/ 0 w 39"/>
                  <a:gd name="T47" fmla="*/ 0 h 40"/>
                  <a:gd name="T48" fmla="*/ 0 w 39"/>
                  <a:gd name="T49" fmla="*/ 0 h 40"/>
                  <a:gd name="T50" fmla="*/ 0 w 39"/>
                  <a:gd name="T51" fmla="*/ 0 h 40"/>
                  <a:gd name="T52" fmla="*/ 0 w 39"/>
                  <a:gd name="T53" fmla="*/ 0 h 40"/>
                  <a:gd name="T54" fmla="*/ 0 w 39"/>
                  <a:gd name="T55" fmla="*/ 0 h 40"/>
                  <a:gd name="T56" fmla="*/ 0 w 39"/>
                  <a:gd name="T57" fmla="*/ 0 h 40"/>
                  <a:gd name="T58" fmla="*/ 0 w 39"/>
                  <a:gd name="T59" fmla="*/ 0 h 40"/>
                  <a:gd name="T60" fmla="*/ 0 w 39"/>
                  <a:gd name="T61" fmla="*/ 0 h 40"/>
                  <a:gd name="T62" fmla="*/ 0 w 39"/>
                  <a:gd name="T63" fmla="*/ 0 h 40"/>
                  <a:gd name="T64" fmla="*/ 0 w 39"/>
                  <a:gd name="T65" fmla="*/ 0 h 40"/>
                  <a:gd name="T66" fmla="*/ 0 w 39"/>
                  <a:gd name="T67" fmla="*/ 0 h 40"/>
                  <a:gd name="T68" fmla="*/ 0 w 39"/>
                  <a:gd name="T69" fmla="*/ 0 h 40"/>
                  <a:gd name="T70" fmla="*/ 0 w 39"/>
                  <a:gd name="T71" fmla="*/ 0 h 40"/>
                  <a:gd name="T72" fmla="*/ 0 w 39"/>
                  <a:gd name="T73" fmla="*/ 0 h 40"/>
                  <a:gd name="T74" fmla="*/ 0 w 39"/>
                  <a:gd name="T75" fmla="*/ 0 h 40"/>
                  <a:gd name="T76" fmla="*/ 0 w 39"/>
                  <a:gd name="T77" fmla="*/ 0 h 40"/>
                  <a:gd name="T78" fmla="*/ 0 w 39"/>
                  <a:gd name="T79" fmla="*/ 0 h 40"/>
                  <a:gd name="T80" fmla="*/ 0 w 39"/>
                  <a:gd name="T81" fmla="*/ 0 h 40"/>
                  <a:gd name="T82" fmla="*/ 0 w 39"/>
                  <a:gd name="T83" fmla="*/ 0 h 40"/>
                  <a:gd name="T84" fmla="*/ 0 w 39"/>
                  <a:gd name="T85" fmla="*/ 0 h 40"/>
                  <a:gd name="T86" fmla="*/ 0 w 39"/>
                  <a:gd name="T87" fmla="*/ 0 h 40"/>
                  <a:gd name="T88" fmla="*/ 0 w 39"/>
                  <a:gd name="T89" fmla="*/ 0 h 40"/>
                  <a:gd name="T90" fmla="*/ 0 w 39"/>
                  <a:gd name="T91" fmla="*/ 0 h 40"/>
                  <a:gd name="T92" fmla="*/ 0 w 39"/>
                  <a:gd name="T93" fmla="*/ 0 h 40"/>
                  <a:gd name="T94" fmla="*/ 0 w 39"/>
                  <a:gd name="T95" fmla="*/ 0 h 40"/>
                  <a:gd name="T96" fmla="*/ 0 w 39"/>
                  <a:gd name="T97" fmla="*/ 0 h 40"/>
                  <a:gd name="T98" fmla="*/ 0 w 39"/>
                  <a:gd name="T99" fmla="*/ 0 h 40"/>
                  <a:gd name="T100" fmla="*/ 0 w 39"/>
                  <a:gd name="T101" fmla="*/ 0 h 40"/>
                  <a:gd name="T102" fmla="*/ 0 w 39"/>
                  <a:gd name="T103" fmla="*/ 0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9" y="20"/>
                    </a:lnTo>
                    <a:lnTo>
                      <a:pt x="39" y="18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3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2"/>
                    </a:lnTo>
                    <a:lnTo>
                      <a:pt x="39" y="20"/>
                    </a:lnTo>
                    <a:close/>
                    <a:moveTo>
                      <a:pt x="37" y="20"/>
                    </a:moveTo>
                    <a:lnTo>
                      <a:pt x="37" y="22"/>
                    </a:lnTo>
                    <a:lnTo>
                      <a:pt x="37" y="23"/>
                    </a:lnTo>
                    <a:lnTo>
                      <a:pt x="36" y="27"/>
                    </a:lnTo>
                    <a:lnTo>
                      <a:pt x="36" y="28"/>
                    </a:lnTo>
                    <a:lnTo>
                      <a:pt x="34" y="30"/>
                    </a:lnTo>
                    <a:lnTo>
                      <a:pt x="33" y="32"/>
                    </a:lnTo>
                    <a:lnTo>
                      <a:pt x="33" y="33"/>
                    </a:lnTo>
                    <a:lnTo>
                      <a:pt x="31" y="35"/>
                    </a:lnTo>
                    <a:lnTo>
                      <a:pt x="29" y="35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0" y="38"/>
                    </a:lnTo>
                    <a:lnTo>
                      <a:pt x="16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5" y="32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7" y="17"/>
                    </a:lnTo>
                    <a:lnTo>
                      <a:pt x="37" y="18"/>
                    </a:lnTo>
                    <a:lnTo>
                      <a:pt x="37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8" name="Freeform 5419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8" cy="19"/>
              </a:xfrm>
              <a:custGeom>
                <a:avLst/>
                <a:gdLst>
                  <a:gd name="T0" fmla="*/ 0 w 37"/>
                  <a:gd name="T1" fmla="*/ 1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0 h 38"/>
                  <a:gd name="T10" fmla="*/ 0 w 37"/>
                  <a:gd name="T11" fmla="*/ 0 h 38"/>
                  <a:gd name="T12" fmla="*/ 0 w 37"/>
                  <a:gd name="T13" fmla="*/ 0 h 38"/>
                  <a:gd name="T14" fmla="*/ 0 w 37"/>
                  <a:gd name="T15" fmla="*/ 1 h 38"/>
                  <a:gd name="T16" fmla="*/ 0 w 37"/>
                  <a:gd name="T17" fmla="*/ 1 h 38"/>
                  <a:gd name="T18" fmla="*/ 0 w 37"/>
                  <a:gd name="T19" fmla="*/ 1 h 38"/>
                  <a:gd name="T20" fmla="*/ 0 w 37"/>
                  <a:gd name="T21" fmla="*/ 1 h 38"/>
                  <a:gd name="T22" fmla="*/ 0 w 37"/>
                  <a:gd name="T23" fmla="*/ 1 h 38"/>
                  <a:gd name="T24" fmla="*/ 0 w 37"/>
                  <a:gd name="T25" fmla="*/ 1 h 38"/>
                  <a:gd name="T26" fmla="*/ 0 w 37"/>
                  <a:gd name="T27" fmla="*/ 1 h 38"/>
                  <a:gd name="T28" fmla="*/ 0 w 37"/>
                  <a:gd name="T29" fmla="*/ 1 h 38"/>
                  <a:gd name="T30" fmla="*/ 0 w 37"/>
                  <a:gd name="T31" fmla="*/ 1 h 38"/>
                  <a:gd name="T32" fmla="*/ 0 w 37"/>
                  <a:gd name="T33" fmla="*/ 1 h 38"/>
                  <a:gd name="T34" fmla="*/ 0 w 37"/>
                  <a:gd name="T35" fmla="*/ 1 h 38"/>
                  <a:gd name="T36" fmla="*/ 0 w 37"/>
                  <a:gd name="T37" fmla="*/ 1 h 38"/>
                  <a:gd name="T38" fmla="*/ 0 w 37"/>
                  <a:gd name="T39" fmla="*/ 1 h 38"/>
                  <a:gd name="T40" fmla="*/ 0 w 37"/>
                  <a:gd name="T41" fmla="*/ 1 h 38"/>
                  <a:gd name="T42" fmla="*/ 0 w 37"/>
                  <a:gd name="T43" fmla="*/ 1 h 38"/>
                  <a:gd name="T44" fmla="*/ 0 w 37"/>
                  <a:gd name="T45" fmla="*/ 1 h 38"/>
                  <a:gd name="T46" fmla="*/ 0 w 37"/>
                  <a:gd name="T47" fmla="*/ 1 h 38"/>
                  <a:gd name="T48" fmla="*/ 0 w 37"/>
                  <a:gd name="T49" fmla="*/ 1 h 38"/>
                  <a:gd name="T50" fmla="*/ 0 w 37"/>
                  <a:gd name="T51" fmla="*/ 1 h 38"/>
                  <a:gd name="T52" fmla="*/ 0 w 37"/>
                  <a:gd name="T53" fmla="*/ 1 h 38"/>
                  <a:gd name="T54" fmla="*/ 0 w 37"/>
                  <a:gd name="T55" fmla="*/ 1 h 38"/>
                  <a:gd name="T56" fmla="*/ 0 w 37"/>
                  <a:gd name="T57" fmla="*/ 1 h 38"/>
                  <a:gd name="T58" fmla="*/ 0 w 37"/>
                  <a:gd name="T59" fmla="*/ 1 h 38"/>
                  <a:gd name="T60" fmla="*/ 0 w 37"/>
                  <a:gd name="T61" fmla="*/ 1 h 38"/>
                  <a:gd name="T62" fmla="*/ 0 w 37"/>
                  <a:gd name="T63" fmla="*/ 1 h 38"/>
                  <a:gd name="T64" fmla="*/ 0 w 37"/>
                  <a:gd name="T65" fmla="*/ 1 h 38"/>
                  <a:gd name="T66" fmla="*/ 0 w 37"/>
                  <a:gd name="T67" fmla="*/ 1 h 38"/>
                  <a:gd name="T68" fmla="*/ 0 w 37"/>
                  <a:gd name="T69" fmla="*/ 1 h 38"/>
                  <a:gd name="T70" fmla="*/ 0 w 37"/>
                  <a:gd name="T71" fmla="*/ 1 h 38"/>
                  <a:gd name="T72" fmla="*/ 0 w 37"/>
                  <a:gd name="T73" fmla="*/ 1 h 38"/>
                  <a:gd name="T74" fmla="*/ 0 w 37"/>
                  <a:gd name="T75" fmla="*/ 1 h 38"/>
                  <a:gd name="T76" fmla="*/ 0 w 37"/>
                  <a:gd name="T77" fmla="*/ 1 h 38"/>
                  <a:gd name="T78" fmla="*/ 0 w 37"/>
                  <a:gd name="T79" fmla="*/ 1 h 38"/>
                  <a:gd name="T80" fmla="*/ 0 w 37"/>
                  <a:gd name="T81" fmla="*/ 1 h 38"/>
                  <a:gd name="T82" fmla="*/ 0 w 37"/>
                  <a:gd name="T83" fmla="*/ 1 h 38"/>
                  <a:gd name="T84" fmla="*/ 0 w 37"/>
                  <a:gd name="T85" fmla="*/ 1 h 38"/>
                  <a:gd name="T86" fmla="*/ 0 w 37"/>
                  <a:gd name="T87" fmla="*/ 1 h 38"/>
                  <a:gd name="T88" fmla="*/ 0 w 37"/>
                  <a:gd name="T89" fmla="*/ 0 h 38"/>
                  <a:gd name="T90" fmla="*/ 0 w 37"/>
                  <a:gd name="T91" fmla="*/ 1 h 38"/>
                  <a:gd name="T92" fmla="*/ 0 w 37"/>
                  <a:gd name="T93" fmla="*/ 1 h 38"/>
                  <a:gd name="T94" fmla="*/ 0 w 37"/>
                  <a:gd name="T95" fmla="*/ 1 h 38"/>
                  <a:gd name="T96" fmla="*/ 0 w 37"/>
                  <a:gd name="T97" fmla="*/ 1 h 38"/>
                  <a:gd name="T98" fmla="*/ 0 w 37"/>
                  <a:gd name="T99" fmla="*/ 1 h 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6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6" y="11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6" y="36"/>
                    </a:lnTo>
                    <a:lnTo>
                      <a:pt x="28" y="35"/>
                    </a:lnTo>
                    <a:lnTo>
                      <a:pt x="29" y="35"/>
                    </a:lnTo>
                    <a:lnTo>
                      <a:pt x="31" y="33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6" y="18"/>
                    </a:moveTo>
                    <a:lnTo>
                      <a:pt x="36" y="20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6" y="25"/>
                    </a:lnTo>
                    <a:lnTo>
                      <a:pt x="34" y="26"/>
                    </a:lnTo>
                    <a:lnTo>
                      <a:pt x="34" y="28"/>
                    </a:lnTo>
                    <a:lnTo>
                      <a:pt x="33" y="30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28" y="35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3" y="36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6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19" name="Freeform 5420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8" cy="19"/>
              </a:xfrm>
              <a:custGeom>
                <a:avLst/>
                <a:gdLst>
                  <a:gd name="T0" fmla="*/ 0 w 37"/>
                  <a:gd name="T1" fmla="*/ 1 h 36"/>
                  <a:gd name="T2" fmla="*/ 0 w 37"/>
                  <a:gd name="T3" fmla="*/ 1 h 36"/>
                  <a:gd name="T4" fmla="*/ 0 w 37"/>
                  <a:gd name="T5" fmla="*/ 1 h 36"/>
                  <a:gd name="T6" fmla="*/ 0 w 37"/>
                  <a:gd name="T7" fmla="*/ 1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1 h 36"/>
                  <a:gd name="T14" fmla="*/ 0 w 37"/>
                  <a:gd name="T15" fmla="*/ 1 h 36"/>
                  <a:gd name="T16" fmla="*/ 0 w 37"/>
                  <a:gd name="T17" fmla="*/ 1 h 36"/>
                  <a:gd name="T18" fmla="*/ 0 w 37"/>
                  <a:gd name="T19" fmla="*/ 1 h 36"/>
                  <a:gd name="T20" fmla="*/ 0 w 37"/>
                  <a:gd name="T21" fmla="*/ 1 h 36"/>
                  <a:gd name="T22" fmla="*/ 0 w 37"/>
                  <a:gd name="T23" fmla="*/ 1 h 36"/>
                  <a:gd name="T24" fmla="*/ 0 w 37"/>
                  <a:gd name="T25" fmla="*/ 1 h 36"/>
                  <a:gd name="T26" fmla="*/ 0 w 37"/>
                  <a:gd name="T27" fmla="*/ 1 h 36"/>
                  <a:gd name="T28" fmla="*/ 0 w 37"/>
                  <a:gd name="T29" fmla="*/ 1 h 36"/>
                  <a:gd name="T30" fmla="*/ 0 w 37"/>
                  <a:gd name="T31" fmla="*/ 1 h 36"/>
                  <a:gd name="T32" fmla="*/ 0 w 37"/>
                  <a:gd name="T33" fmla="*/ 1 h 36"/>
                  <a:gd name="T34" fmla="*/ 0 w 37"/>
                  <a:gd name="T35" fmla="*/ 1 h 36"/>
                  <a:gd name="T36" fmla="*/ 0 w 37"/>
                  <a:gd name="T37" fmla="*/ 1 h 36"/>
                  <a:gd name="T38" fmla="*/ 0 w 37"/>
                  <a:gd name="T39" fmla="*/ 1 h 36"/>
                  <a:gd name="T40" fmla="*/ 0 w 37"/>
                  <a:gd name="T41" fmla="*/ 1 h 36"/>
                  <a:gd name="T42" fmla="*/ 0 w 37"/>
                  <a:gd name="T43" fmla="*/ 1 h 36"/>
                  <a:gd name="T44" fmla="*/ 0 w 37"/>
                  <a:gd name="T45" fmla="*/ 1 h 36"/>
                  <a:gd name="T46" fmla="*/ 0 w 37"/>
                  <a:gd name="T47" fmla="*/ 1 h 36"/>
                  <a:gd name="T48" fmla="*/ 0 w 37"/>
                  <a:gd name="T49" fmla="*/ 1 h 36"/>
                  <a:gd name="T50" fmla="*/ 0 w 37"/>
                  <a:gd name="T51" fmla="*/ 1 h 36"/>
                  <a:gd name="T52" fmla="*/ 0 w 37"/>
                  <a:gd name="T53" fmla="*/ 1 h 36"/>
                  <a:gd name="T54" fmla="*/ 0 w 37"/>
                  <a:gd name="T55" fmla="*/ 1 h 36"/>
                  <a:gd name="T56" fmla="*/ 0 w 37"/>
                  <a:gd name="T57" fmla="*/ 1 h 36"/>
                  <a:gd name="T58" fmla="*/ 0 w 37"/>
                  <a:gd name="T59" fmla="*/ 1 h 36"/>
                  <a:gd name="T60" fmla="*/ 0 w 37"/>
                  <a:gd name="T61" fmla="*/ 1 h 36"/>
                  <a:gd name="T62" fmla="*/ 0 w 37"/>
                  <a:gd name="T63" fmla="*/ 1 h 36"/>
                  <a:gd name="T64" fmla="*/ 0 w 37"/>
                  <a:gd name="T65" fmla="*/ 1 h 36"/>
                  <a:gd name="T66" fmla="*/ 0 w 37"/>
                  <a:gd name="T67" fmla="*/ 1 h 36"/>
                  <a:gd name="T68" fmla="*/ 0 w 37"/>
                  <a:gd name="T69" fmla="*/ 1 h 36"/>
                  <a:gd name="T70" fmla="*/ 0 w 37"/>
                  <a:gd name="T71" fmla="*/ 1 h 36"/>
                  <a:gd name="T72" fmla="*/ 0 w 37"/>
                  <a:gd name="T73" fmla="*/ 1 h 36"/>
                  <a:gd name="T74" fmla="*/ 0 w 37"/>
                  <a:gd name="T75" fmla="*/ 1 h 36"/>
                  <a:gd name="T76" fmla="*/ 0 w 37"/>
                  <a:gd name="T77" fmla="*/ 1 h 36"/>
                  <a:gd name="T78" fmla="*/ 0 w 37"/>
                  <a:gd name="T79" fmla="*/ 1 h 36"/>
                  <a:gd name="T80" fmla="*/ 0 w 37"/>
                  <a:gd name="T81" fmla="*/ 1 h 36"/>
                  <a:gd name="T82" fmla="*/ 0 w 37"/>
                  <a:gd name="T83" fmla="*/ 1 h 36"/>
                  <a:gd name="T84" fmla="*/ 0 w 37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6"/>
                    </a:lnTo>
                    <a:lnTo>
                      <a:pt x="37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6" y="35"/>
                    </a:lnTo>
                    <a:lnTo>
                      <a:pt x="28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1"/>
                    </a:lnTo>
                    <a:lnTo>
                      <a:pt x="33" y="30"/>
                    </a:lnTo>
                    <a:lnTo>
                      <a:pt x="34" y="28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6" y="18"/>
                    </a:moveTo>
                    <a:lnTo>
                      <a:pt x="36" y="20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34" y="25"/>
                    </a:lnTo>
                    <a:lnTo>
                      <a:pt x="34" y="26"/>
                    </a:lnTo>
                    <a:lnTo>
                      <a:pt x="33" y="28"/>
                    </a:lnTo>
                    <a:lnTo>
                      <a:pt x="33" y="30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8" y="33"/>
                    </a:lnTo>
                    <a:lnTo>
                      <a:pt x="26" y="33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0" name="Freeform 5421"/>
              <p:cNvSpPr>
                <a:spLocks noEditPoints="1"/>
              </p:cNvSpPr>
              <p:nvPr/>
            </p:nvSpPr>
            <p:spPr bwMode="auto">
              <a:xfrm>
                <a:off x="1440" y="1683"/>
                <a:ext cx="17" cy="19"/>
              </a:xfrm>
              <a:custGeom>
                <a:avLst/>
                <a:gdLst>
                  <a:gd name="T0" fmla="*/ 1 w 34"/>
                  <a:gd name="T1" fmla="*/ 1 h 36"/>
                  <a:gd name="T2" fmla="*/ 1 w 34"/>
                  <a:gd name="T3" fmla="*/ 1 h 36"/>
                  <a:gd name="T4" fmla="*/ 1 w 34"/>
                  <a:gd name="T5" fmla="*/ 1 h 36"/>
                  <a:gd name="T6" fmla="*/ 1 w 34"/>
                  <a:gd name="T7" fmla="*/ 1 h 36"/>
                  <a:gd name="T8" fmla="*/ 1 w 34"/>
                  <a:gd name="T9" fmla="*/ 1 h 36"/>
                  <a:gd name="T10" fmla="*/ 1 w 34"/>
                  <a:gd name="T11" fmla="*/ 0 h 36"/>
                  <a:gd name="T12" fmla="*/ 1 w 34"/>
                  <a:gd name="T13" fmla="*/ 1 h 36"/>
                  <a:gd name="T14" fmla="*/ 1 w 34"/>
                  <a:gd name="T15" fmla="*/ 1 h 36"/>
                  <a:gd name="T16" fmla="*/ 1 w 34"/>
                  <a:gd name="T17" fmla="*/ 1 h 36"/>
                  <a:gd name="T18" fmla="*/ 0 w 34"/>
                  <a:gd name="T19" fmla="*/ 1 h 36"/>
                  <a:gd name="T20" fmla="*/ 0 w 34"/>
                  <a:gd name="T21" fmla="*/ 1 h 36"/>
                  <a:gd name="T22" fmla="*/ 0 w 34"/>
                  <a:gd name="T23" fmla="*/ 1 h 36"/>
                  <a:gd name="T24" fmla="*/ 1 w 34"/>
                  <a:gd name="T25" fmla="*/ 1 h 36"/>
                  <a:gd name="T26" fmla="*/ 1 w 34"/>
                  <a:gd name="T27" fmla="*/ 1 h 36"/>
                  <a:gd name="T28" fmla="*/ 1 w 34"/>
                  <a:gd name="T29" fmla="*/ 1 h 36"/>
                  <a:gd name="T30" fmla="*/ 1 w 34"/>
                  <a:gd name="T31" fmla="*/ 1 h 36"/>
                  <a:gd name="T32" fmla="*/ 1 w 34"/>
                  <a:gd name="T33" fmla="*/ 1 h 36"/>
                  <a:gd name="T34" fmla="*/ 1 w 34"/>
                  <a:gd name="T35" fmla="*/ 1 h 36"/>
                  <a:gd name="T36" fmla="*/ 1 w 34"/>
                  <a:gd name="T37" fmla="*/ 1 h 36"/>
                  <a:gd name="T38" fmla="*/ 1 w 34"/>
                  <a:gd name="T39" fmla="*/ 1 h 36"/>
                  <a:gd name="T40" fmla="*/ 1 w 34"/>
                  <a:gd name="T41" fmla="*/ 1 h 36"/>
                  <a:gd name="T42" fmla="*/ 1 w 34"/>
                  <a:gd name="T43" fmla="*/ 1 h 36"/>
                  <a:gd name="T44" fmla="*/ 1 w 34"/>
                  <a:gd name="T45" fmla="*/ 1 h 36"/>
                  <a:gd name="T46" fmla="*/ 1 w 34"/>
                  <a:gd name="T47" fmla="*/ 1 h 36"/>
                  <a:gd name="T48" fmla="*/ 1 w 34"/>
                  <a:gd name="T49" fmla="*/ 1 h 36"/>
                  <a:gd name="T50" fmla="*/ 1 w 34"/>
                  <a:gd name="T51" fmla="*/ 1 h 36"/>
                  <a:gd name="T52" fmla="*/ 1 w 34"/>
                  <a:gd name="T53" fmla="*/ 1 h 36"/>
                  <a:gd name="T54" fmla="*/ 1 w 34"/>
                  <a:gd name="T55" fmla="*/ 1 h 36"/>
                  <a:gd name="T56" fmla="*/ 1 w 34"/>
                  <a:gd name="T57" fmla="*/ 1 h 36"/>
                  <a:gd name="T58" fmla="*/ 1 w 34"/>
                  <a:gd name="T59" fmla="*/ 1 h 36"/>
                  <a:gd name="T60" fmla="*/ 1 w 34"/>
                  <a:gd name="T61" fmla="*/ 1 h 36"/>
                  <a:gd name="T62" fmla="*/ 1 w 34"/>
                  <a:gd name="T63" fmla="*/ 1 h 36"/>
                  <a:gd name="T64" fmla="*/ 1 w 34"/>
                  <a:gd name="T65" fmla="*/ 1 h 36"/>
                  <a:gd name="T66" fmla="*/ 1 w 34"/>
                  <a:gd name="T67" fmla="*/ 1 h 36"/>
                  <a:gd name="T68" fmla="*/ 1 w 34"/>
                  <a:gd name="T69" fmla="*/ 1 h 36"/>
                  <a:gd name="T70" fmla="*/ 1 w 34"/>
                  <a:gd name="T71" fmla="*/ 1 h 36"/>
                  <a:gd name="T72" fmla="*/ 1 w 34"/>
                  <a:gd name="T73" fmla="*/ 1 h 36"/>
                  <a:gd name="T74" fmla="*/ 1 w 34"/>
                  <a:gd name="T75" fmla="*/ 1 h 36"/>
                  <a:gd name="T76" fmla="*/ 1 w 34"/>
                  <a:gd name="T77" fmla="*/ 1 h 36"/>
                  <a:gd name="T78" fmla="*/ 1 w 34"/>
                  <a:gd name="T79" fmla="*/ 1 h 36"/>
                  <a:gd name="T80" fmla="*/ 1 w 34"/>
                  <a:gd name="T81" fmla="*/ 1 h 36"/>
                  <a:gd name="T82" fmla="*/ 1 w 34"/>
                  <a:gd name="T83" fmla="*/ 1 h 36"/>
                  <a:gd name="T84" fmla="*/ 1 w 34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6">
                    <a:moveTo>
                      <a:pt x="34" y="18"/>
                    </a:move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3" y="35"/>
                    </a:lnTo>
                    <a:lnTo>
                      <a:pt x="24" y="35"/>
                    </a:lnTo>
                    <a:lnTo>
                      <a:pt x="26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4" y="18"/>
                    </a:moveTo>
                    <a:lnTo>
                      <a:pt x="34" y="20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2" y="25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29" y="30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4" y="33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34" y="16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1" name="Freeform 5422"/>
              <p:cNvSpPr>
                <a:spLocks noEditPoints="1"/>
              </p:cNvSpPr>
              <p:nvPr/>
            </p:nvSpPr>
            <p:spPr bwMode="auto">
              <a:xfrm>
                <a:off x="1440" y="1684"/>
                <a:ext cx="17" cy="18"/>
              </a:xfrm>
              <a:custGeom>
                <a:avLst/>
                <a:gdLst>
                  <a:gd name="T0" fmla="*/ 1 w 34"/>
                  <a:gd name="T1" fmla="*/ 1 h 35"/>
                  <a:gd name="T2" fmla="*/ 1 w 34"/>
                  <a:gd name="T3" fmla="*/ 1 h 35"/>
                  <a:gd name="T4" fmla="*/ 1 w 34"/>
                  <a:gd name="T5" fmla="*/ 1 h 35"/>
                  <a:gd name="T6" fmla="*/ 1 w 34"/>
                  <a:gd name="T7" fmla="*/ 1 h 35"/>
                  <a:gd name="T8" fmla="*/ 1 w 34"/>
                  <a:gd name="T9" fmla="*/ 0 h 35"/>
                  <a:gd name="T10" fmla="*/ 1 w 34"/>
                  <a:gd name="T11" fmla="*/ 0 h 35"/>
                  <a:gd name="T12" fmla="*/ 1 w 34"/>
                  <a:gd name="T13" fmla="*/ 1 h 35"/>
                  <a:gd name="T14" fmla="*/ 1 w 34"/>
                  <a:gd name="T15" fmla="*/ 1 h 35"/>
                  <a:gd name="T16" fmla="*/ 1 w 34"/>
                  <a:gd name="T17" fmla="*/ 1 h 35"/>
                  <a:gd name="T18" fmla="*/ 1 w 34"/>
                  <a:gd name="T19" fmla="*/ 1 h 35"/>
                  <a:gd name="T20" fmla="*/ 0 w 34"/>
                  <a:gd name="T21" fmla="*/ 1 h 35"/>
                  <a:gd name="T22" fmla="*/ 1 w 34"/>
                  <a:gd name="T23" fmla="*/ 1 h 35"/>
                  <a:gd name="T24" fmla="*/ 1 w 34"/>
                  <a:gd name="T25" fmla="*/ 1 h 35"/>
                  <a:gd name="T26" fmla="*/ 1 w 34"/>
                  <a:gd name="T27" fmla="*/ 1 h 35"/>
                  <a:gd name="T28" fmla="*/ 1 w 34"/>
                  <a:gd name="T29" fmla="*/ 1 h 35"/>
                  <a:gd name="T30" fmla="*/ 1 w 34"/>
                  <a:gd name="T31" fmla="*/ 1 h 35"/>
                  <a:gd name="T32" fmla="*/ 1 w 34"/>
                  <a:gd name="T33" fmla="*/ 1 h 35"/>
                  <a:gd name="T34" fmla="*/ 1 w 34"/>
                  <a:gd name="T35" fmla="*/ 1 h 35"/>
                  <a:gd name="T36" fmla="*/ 1 w 34"/>
                  <a:gd name="T37" fmla="*/ 1 h 35"/>
                  <a:gd name="T38" fmla="*/ 1 w 34"/>
                  <a:gd name="T39" fmla="*/ 1 h 35"/>
                  <a:gd name="T40" fmla="*/ 1 w 34"/>
                  <a:gd name="T41" fmla="*/ 1 h 35"/>
                  <a:gd name="T42" fmla="*/ 1 w 34"/>
                  <a:gd name="T43" fmla="*/ 1 h 35"/>
                  <a:gd name="T44" fmla="*/ 1 w 34"/>
                  <a:gd name="T45" fmla="*/ 1 h 35"/>
                  <a:gd name="T46" fmla="*/ 1 w 34"/>
                  <a:gd name="T47" fmla="*/ 1 h 35"/>
                  <a:gd name="T48" fmla="*/ 1 w 34"/>
                  <a:gd name="T49" fmla="*/ 1 h 35"/>
                  <a:gd name="T50" fmla="*/ 1 w 34"/>
                  <a:gd name="T51" fmla="*/ 1 h 35"/>
                  <a:gd name="T52" fmla="*/ 1 w 34"/>
                  <a:gd name="T53" fmla="*/ 1 h 35"/>
                  <a:gd name="T54" fmla="*/ 1 w 34"/>
                  <a:gd name="T55" fmla="*/ 1 h 35"/>
                  <a:gd name="T56" fmla="*/ 1 w 34"/>
                  <a:gd name="T57" fmla="*/ 1 h 35"/>
                  <a:gd name="T58" fmla="*/ 1 w 34"/>
                  <a:gd name="T59" fmla="*/ 1 h 35"/>
                  <a:gd name="T60" fmla="*/ 1 w 34"/>
                  <a:gd name="T61" fmla="*/ 1 h 35"/>
                  <a:gd name="T62" fmla="*/ 1 w 34"/>
                  <a:gd name="T63" fmla="*/ 1 h 35"/>
                  <a:gd name="T64" fmla="*/ 1 w 34"/>
                  <a:gd name="T65" fmla="*/ 1 h 35"/>
                  <a:gd name="T66" fmla="*/ 1 w 34"/>
                  <a:gd name="T67" fmla="*/ 1 h 35"/>
                  <a:gd name="T68" fmla="*/ 1 w 34"/>
                  <a:gd name="T69" fmla="*/ 1 h 35"/>
                  <a:gd name="T70" fmla="*/ 1 w 34"/>
                  <a:gd name="T71" fmla="*/ 1 h 35"/>
                  <a:gd name="T72" fmla="*/ 1 w 34"/>
                  <a:gd name="T73" fmla="*/ 1 h 35"/>
                  <a:gd name="T74" fmla="*/ 1 w 34"/>
                  <a:gd name="T75" fmla="*/ 1 h 35"/>
                  <a:gd name="T76" fmla="*/ 1 w 34"/>
                  <a:gd name="T77" fmla="*/ 1 h 35"/>
                  <a:gd name="T78" fmla="*/ 1 w 34"/>
                  <a:gd name="T79" fmla="*/ 1 h 35"/>
                  <a:gd name="T80" fmla="*/ 1 w 34"/>
                  <a:gd name="T81" fmla="*/ 1 h 35"/>
                  <a:gd name="T82" fmla="*/ 1 w 34"/>
                  <a:gd name="T83" fmla="*/ 1 h 35"/>
                  <a:gd name="T84" fmla="*/ 1 w 34"/>
                  <a:gd name="T85" fmla="*/ 1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5">
                    <a:moveTo>
                      <a:pt x="34" y="17"/>
                    </a:moveTo>
                    <a:lnTo>
                      <a:pt x="34" y="15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19"/>
                    </a:lnTo>
                    <a:lnTo>
                      <a:pt x="34" y="17"/>
                    </a:lnTo>
                    <a:close/>
                    <a:moveTo>
                      <a:pt x="32" y="17"/>
                    </a:moveTo>
                    <a:lnTo>
                      <a:pt x="32" y="19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7" y="29"/>
                    </a:lnTo>
                    <a:lnTo>
                      <a:pt x="27" y="30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7" y="5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2" name="Freeform 5423"/>
              <p:cNvSpPr>
                <a:spLocks noEditPoints="1"/>
              </p:cNvSpPr>
              <p:nvPr/>
            </p:nvSpPr>
            <p:spPr bwMode="auto">
              <a:xfrm>
                <a:off x="1441" y="1684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1 w 32"/>
                  <a:gd name="T17" fmla="*/ 1 h 34"/>
                  <a:gd name="T18" fmla="*/ 0 w 32"/>
                  <a:gd name="T19" fmla="*/ 1 h 34"/>
                  <a:gd name="T20" fmla="*/ 0 w 32"/>
                  <a:gd name="T21" fmla="*/ 1 h 34"/>
                  <a:gd name="T22" fmla="*/ 0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1 w 32"/>
                  <a:gd name="T35" fmla="*/ 1 h 34"/>
                  <a:gd name="T36" fmla="*/ 1 w 32"/>
                  <a:gd name="T37" fmla="*/ 1 h 34"/>
                  <a:gd name="T38" fmla="*/ 1 w 32"/>
                  <a:gd name="T39" fmla="*/ 1 h 34"/>
                  <a:gd name="T40" fmla="*/ 1 w 32"/>
                  <a:gd name="T41" fmla="*/ 1 h 34"/>
                  <a:gd name="T42" fmla="*/ 1 w 32"/>
                  <a:gd name="T43" fmla="*/ 1 h 34"/>
                  <a:gd name="T44" fmla="*/ 1 w 32"/>
                  <a:gd name="T45" fmla="*/ 1 h 34"/>
                  <a:gd name="T46" fmla="*/ 1 w 32"/>
                  <a:gd name="T47" fmla="*/ 1 h 34"/>
                  <a:gd name="T48" fmla="*/ 1 w 32"/>
                  <a:gd name="T49" fmla="*/ 1 h 34"/>
                  <a:gd name="T50" fmla="*/ 1 w 32"/>
                  <a:gd name="T51" fmla="*/ 1 h 34"/>
                  <a:gd name="T52" fmla="*/ 1 w 32"/>
                  <a:gd name="T53" fmla="*/ 1 h 34"/>
                  <a:gd name="T54" fmla="*/ 1 w 32"/>
                  <a:gd name="T55" fmla="*/ 1 h 34"/>
                  <a:gd name="T56" fmla="*/ 1 w 32"/>
                  <a:gd name="T57" fmla="*/ 1 h 34"/>
                  <a:gd name="T58" fmla="*/ 1 w 32"/>
                  <a:gd name="T59" fmla="*/ 1 h 34"/>
                  <a:gd name="T60" fmla="*/ 1 w 32"/>
                  <a:gd name="T61" fmla="*/ 1 h 34"/>
                  <a:gd name="T62" fmla="*/ 1 w 32"/>
                  <a:gd name="T63" fmla="*/ 1 h 34"/>
                  <a:gd name="T64" fmla="*/ 0 w 32"/>
                  <a:gd name="T65" fmla="*/ 1 h 34"/>
                  <a:gd name="T66" fmla="*/ 1 w 32"/>
                  <a:gd name="T67" fmla="*/ 1 h 34"/>
                  <a:gd name="T68" fmla="*/ 1 w 32"/>
                  <a:gd name="T69" fmla="*/ 1 h 34"/>
                  <a:gd name="T70" fmla="*/ 1 w 32"/>
                  <a:gd name="T71" fmla="*/ 1 h 34"/>
                  <a:gd name="T72" fmla="*/ 1 w 32"/>
                  <a:gd name="T73" fmla="*/ 1 h 34"/>
                  <a:gd name="T74" fmla="*/ 1 w 32"/>
                  <a:gd name="T75" fmla="*/ 1 h 34"/>
                  <a:gd name="T76" fmla="*/ 1 w 32"/>
                  <a:gd name="T77" fmla="*/ 1 h 34"/>
                  <a:gd name="T78" fmla="*/ 1 w 32"/>
                  <a:gd name="T79" fmla="*/ 1 h 34"/>
                  <a:gd name="T80" fmla="*/ 1 w 32"/>
                  <a:gd name="T81" fmla="*/ 1 h 34"/>
                  <a:gd name="T82" fmla="*/ 1 w 32"/>
                  <a:gd name="T83" fmla="*/ 1 h 34"/>
                  <a:gd name="T84" fmla="*/ 1 w 32"/>
                  <a:gd name="T85" fmla="*/ 1 h 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" h="34">
                    <a:moveTo>
                      <a:pt x="32" y="17"/>
                    </a:moveTo>
                    <a:lnTo>
                      <a:pt x="32" y="15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4" y="30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2" y="19"/>
                    </a:lnTo>
                    <a:lnTo>
                      <a:pt x="32" y="17"/>
                    </a:lnTo>
                    <a:close/>
                    <a:moveTo>
                      <a:pt x="30" y="17"/>
                    </a:moveTo>
                    <a:lnTo>
                      <a:pt x="30" y="19"/>
                    </a:lnTo>
                    <a:lnTo>
                      <a:pt x="30" y="20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5" y="29"/>
                    </a:lnTo>
                    <a:lnTo>
                      <a:pt x="24" y="29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1" y="32"/>
                    </a:lnTo>
                    <a:lnTo>
                      <a:pt x="19" y="32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3" name="Freeform 5424"/>
              <p:cNvSpPr>
                <a:spLocks noEditPoints="1"/>
              </p:cNvSpPr>
              <p:nvPr/>
            </p:nvSpPr>
            <p:spPr bwMode="auto">
              <a:xfrm>
                <a:off x="1441" y="1685"/>
                <a:ext cx="16" cy="16"/>
              </a:xfrm>
              <a:custGeom>
                <a:avLst/>
                <a:gdLst>
                  <a:gd name="T0" fmla="*/ 1 w 30"/>
                  <a:gd name="T1" fmla="*/ 1 h 32"/>
                  <a:gd name="T2" fmla="*/ 1 w 30"/>
                  <a:gd name="T3" fmla="*/ 1 h 32"/>
                  <a:gd name="T4" fmla="*/ 1 w 30"/>
                  <a:gd name="T5" fmla="*/ 1 h 32"/>
                  <a:gd name="T6" fmla="*/ 1 w 30"/>
                  <a:gd name="T7" fmla="*/ 1 h 32"/>
                  <a:gd name="T8" fmla="*/ 1 w 30"/>
                  <a:gd name="T9" fmla="*/ 0 h 32"/>
                  <a:gd name="T10" fmla="*/ 1 w 30"/>
                  <a:gd name="T11" fmla="*/ 0 h 32"/>
                  <a:gd name="T12" fmla="*/ 1 w 30"/>
                  <a:gd name="T13" fmla="*/ 0 h 32"/>
                  <a:gd name="T14" fmla="*/ 1 w 30"/>
                  <a:gd name="T15" fmla="*/ 1 h 32"/>
                  <a:gd name="T16" fmla="*/ 1 w 30"/>
                  <a:gd name="T17" fmla="*/ 1 h 32"/>
                  <a:gd name="T18" fmla="*/ 0 w 30"/>
                  <a:gd name="T19" fmla="*/ 1 h 32"/>
                  <a:gd name="T20" fmla="*/ 0 w 30"/>
                  <a:gd name="T21" fmla="*/ 1 h 32"/>
                  <a:gd name="T22" fmla="*/ 0 w 30"/>
                  <a:gd name="T23" fmla="*/ 1 h 32"/>
                  <a:gd name="T24" fmla="*/ 1 w 30"/>
                  <a:gd name="T25" fmla="*/ 1 h 32"/>
                  <a:gd name="T26" fmla="*/ 1 w 30"/>
                  <a:gd name="T27" fmla="*/ 1 h 32"/>
                  <a:gd name="T28" fmla="*/ 1 w 30"/>
                  <a:gd name="T29" fmla="*/ 1 h 32"/>
                  <a:gd name="T30" fmla="*/ 1 w 30"/>
                  <a:gd name="T31" fmla="*/ 1 h 32"/>
                  <a:gd name="T32" fmla="*/ 1 w 30"/>
                  <a:gd name="T33" fmla="*/ 1 h 32"/>
                  <a:gd name="T34" fmla="*/ 1 w 30"/>
                  <a:gd name="T35" fmla="*/ 1 h 32"/>
                  <a:gd name="T36" fmla="*/ 1 w 30"/>
                  <a:gd name="T37" fmla="*/ 1 h 32"/>
                  <a:gd name="T38" fmla="*/ 1 w 30"/>
                  <a:gd name="T39" fmla="*/ 1 h 32"/>
                  <a:gd name="T40" fmla="*/ 1 w 30"/>
                  <a:gd name="T41" fmla="*/ 1 h 32"/>
                  <a:gd name="T42" fmla="*/ 1 w 30"/>
                  <a:gd name="T43" fmla="*/ 1 h 32"/>
                  <a:gd name="T44" fmla="*/ 1 w 30"/>
                  <a:gd name="T45" fmla="*/ 1 h 32"/>
                  <a:gd name="T46" fmla="*/ 1 w 30"/>
                  <a:gd name="T47" fmla="*/ 1 h 32"/>
                  <a:gd name="T48" fmla="*/ 1 w 30"/>
                  <a:gd name="T49" fmla="*/ 1 h 32"/>
                  <a:gd name="T50" fmla="*/ 1 w 30"/>
                  <a:gd name="T51" fmla="*/ 1 h 32"/>
                  <a:gd name="T52" fmla="*/ 1 w 30"/>
                  <a:gd name="T53" fmla="*/ 1 h 32"/>
                  <a:gd name="T54" fmla="*/ 1 w 30"/>
                  <a:gd name="T55" fmla="*/ 1 h 32"/>
                  <a:gd name="T56" fmla="*/ 1 w 30"/>
                  <a:gd name="T57" fmla="*/ 1 h 32"/>
                  <a:gd name="T58" fmla="*/ 1 w 30"/>
                  <a:gd name="T59" fmla="*/ 1 h 32"/>
                  <a:gd name="T60" fmla="*/ 1 w 30"/>
                  <a:gd name="T61" fmla="*/ 1 h 32"/>
                  <a:gd name="T62" fmla="*/ 1 w 30"/>
                  <a:gd name="T63" fmla="*/ 1 h 32"/>
                  <a:gd name="T64" fmla="*/ 1 w 30"/>
                  <a:gd name="T65" fmla="*/ 1 h 32"/>
                  <a:gd name="T66" fmla="*/ 1 w 30"/>
                  <a:gd name="T67" fmla="*/ 1 h 32"/>
                  <a:gd name="T68" fmla="*/ 1 w 30"/>
                  <a:gd name="T69" fmla="*/ 1 h 32"/>
                  <a:gd name="T70" fmla="*/ 1 w 30"/>
                  <a:gd name="T71" fmla="*/ 1 h 32"/>
                  <a:gd name="T72" fmla="*/ 1 w 30"/>
                  <a:gd name="T73" fmla="*/ 1 h 32"/>
                  <a:gd name="T74" fmla="*/ 1 w 30"/>
                  <a:gd name="T75" fmla="*/ 0 h 32"/>
                  <a:gd name="T76" fmla="*/ 1 w 30"/>
                  <a:gd name="T77" fmla="*/ 1 h 32"/>
                  <a:gd name="T78" fmla="*/ 1 w 30"/>
                  <a:gd name="T79" fmla="*/ 1 h 32"/>
                  <a:gd name="T80" fmla="*/ 1 w 30"/>
                  <a:gd name="T81" fmla="*/ 1 h 32"/>
                  <a:gd name="T82" fmla="*/ 1 w 30"/>
                  <a:gd name="T83" fmla="*/ 1 h 32"/>
                  <a:gd name="T84" fmla="*/ 1 w 30"/>
                  <a:gd name="T85" fmla="*/ 1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5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17"/>
                    </a:lnTo>
                    <a:lnTo>
                      <a:pt x="30" y="15"/>
                    </a:lnTo>
                    <a:close/>
                    <a:moveTo>
                      <a:pt x="29" y="15"/>
                    </a:moveTo>
                    <a:lnTo>
                      <a:pt x="29" y="17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4" name="Freeform 5425"/>
              <p:cNvSpPr>
                <a:spLocks noEditPoints="1"/>
              </p:cNvSpPr>
              <p:nvPr/>
            </p:nvSpPr>
            <p:spPr bwMode="auto">
              <a:xfrm>
                <a:off x="1441" y="1685"/>
                <a:ext cx="16" cy="15"/>
              </a:xfrm>
              <a:custGeom>
                <a:avLst/>
                <a:gdLst>
                  <a:gd name="T0" fmla="*/ 1 w 30"/>
                  <a:gd name="T1" fmla="*/ 1 h 30"/>
                  <a:gd name="T2" fmla="*/ 1 w 30"/>
                  <a:gd name="T3" fmla="*/ 1 h 30"/>
                  <a:gd name="T4" fmla="*/ 1 w 30"/>
                  <a:gd name="T5" fmla="*/ 1 h 30"/>
                  <a:gd name="T6" fmla="*/ 1 w 30"/>
                  <a:gd name="T7" fmla="*/ 1 h 30"/>
                  <a:gd name="T8" fmla="*/ 1 w 30"/>
                  <a:gd name="T9" fmla="*/ 0 h 30"/>
                  <a:gd name="T10" fmla="*/ 1 w 30"/>
                  <a:gd name="T11" fmla="*/ 0 h 30"/>
                  <a:gd name="T12" fmla="*/ 1 w 30"/>
                  <a:gd name="T13" fmla="*/ 1 h 30"/>
                  <a:gd name="T14" fmla="*/ 1 w 30"/>
                  <a:gd name="T15" fmla="*/ 1 h 30"/>
                  <a:gd name="T16" fmla="*/ 1 w 30"/>
                  <a:gd name="T17" fmla="*/ 1 h 30"/>
                  <a:gd name="T18" fmla="*/ 1 w 30"/>
                  <a:gd name="T19" fmla="*/ 1 h 30"/>
                  <a:gd name="T20" fmla="*/ 0 w 30"/>
                  <a:gd name="T21" fmla="*/ 1 h 30"/>
                  <a:gd name="T22" fmla="*/ 1 w 30"/>
                  <a:gd name="T23" fmla="*/ 1 h 30"/>
                  <a:gd name="T24" fmla="*/ 1 w 30"/>
                  <a:gd name="T25" fmla="*/ 1 h 30"/>
                  <a:gd name="T26" fmla="*/ 1 w 30"/>
                  <a:gd name="T27" fmla="*/ 1 h 30"/>
                  <a:gd name="T28" fmla="*/ 1 w 30"/>
                  <a:gd name="T29" fmla="*/ 1 h 30"/>
                  <a:gd name="T30" fmla="*/ 1 w 30"/>
                  <a:gd name="T31" fmla="*/ 1 h 30"/>
                  <a:gd name="T32" fmla="*/ 1 w 30"/>
                  <a:gd name="T33" fmla="*/ 1 h 30"/>
                  <a:gd name="T34" fmla="*/ 1 w 30"/>
                  <a:gd name="T35" fmla="*/ 1 h 30"/>
                  <a:gd name="T36" fmla="*/ 1 w 30"/>
                  <a:gd name="T37" fmla="*/ 1 h 30"/>
                  <a:gd name="T38" fmla="*/ 1 w 30"/>
                  <a:gd name="T39" fmla="*/ 1 h 30"/>
                  <a:gd name="T40" fmla="*/ 1 w 30"/>
                  <a:gd name="T41" fmla="*/ 1 h 30"/>
                  <a:gd name="T42" fmla="*/ 1 w 30"/>
                  <a:gd name="T43" fmla="*/ 1 h 30"/>
                  <a:gd name="T44" fmla="*/ 1 w 30"/>
                  <a:gd name="T45" fmla="*/ 1 h 30"/>
                  <a:gd name="T46" fmla="*/ 1 w 30"/>
                  <a:gd name="T47" fmla="*/ 1 h 30"/>
                  <a:gd name="T48" fmla="*/ 1 w 30"/>
                  <a:gd name="T49" fmla="*/ 1 h 30"/>
                  <a:gd name="T50" fmla="*/ 1 w 30"/>
                  <a:gd name="T51" fmla="*/ 1 h 30"/>
                  <a:gd name="T52" fmla="*/ 1 w 30"/>
                  <a:gd name="T53" fmla="*/ 1 h 30"/>
                  <a:gd name="T54" fmla="*/ 1 w 30"/>
                  <a:gd name="T55" fmla="*/ 1 h 30"/>
                  <a:gd name="T56" fmla="*/ 1 w 30"/>
                  <a:gd name="T57" fmla="*/ 1 h 30"/>
                  <a:gd name="T58" fmla="*/ 1 w 30"/>
                  <a:gd name="T59" fmla="*/ 1 h 30"/>
                  <a:gd name="T60" fmla="*/ 1 w 30"/>
                  <a:gd name="T61" fmla="*/ 1 h 30"/>
                  <a:gd name="T62" fmla="*/ 1 w 30"/>
                  <a:gd name="T63" fmla="*/ 1 h 30"/>
                  <a:gd name="T64" fmla="*/ 1 w 30"/>
                  <a:gd name="T65" fmla="*/ 1 h 30"/>
                  <a:gd name="T66" fmla="*/ 1 w 30"/>
                  <a:gd name="T67" fmla="*/ 1 h 30"/>
                  <a:gd name="T68" fmla="*/ 1 w 30"/>
                  <a:gd name="T69" fmla="*/ 1 h 30"/>
                  <a:gd name="T70" fmla="*/ 1 w 30"/>
                  <a:gd name="T71" fmla="*/ 1 h 30"/>
                  <a:gd name="T72" fmla="*/ 1 w 30"/>
                  <a:gd name="T73" fmla="*/ 1 h 30"/>
                  <a:gd name="T74" fmla="*/ 1 w 30"/>
                  <a:gd name="T75" fmla="*/ 1 h 30"/>
                  <a:gd name="T76" fmla="*/ 1 w 30"/>
                  <a:gd name="T77" fmla="*/ 1 h 30"/>
                  <a:gd name="T78" fmla="*/ 1 w 30"/>
                  <a:gd name="T79" fmla="*/ 1 h 30"/>
                  <a:gd name="T80" fmla="*/ 1 w 30"/>
                  <a:gd name="T81" fmla="*/ 1 h 30"/>
                  <a:gd name="T82" fmla="*/ 1 w 30"/>
                  <a:gd name="T83" fmla="*/ 1 h 30"/>
                  <a:gd name="T84" fmla="*/ 1 w 30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0" y="18"/>
                    </a:lnTo>
                    <a:lnTo>
                      <a:pt x="30" y="17"/>
                    </a:lnTo>
                    <a:lnTo>
                      <a:pt x="30" y="15"/>
                    </a:lnTo>
                    <a:close/>
                    <a:moveTo>
                      <a:pt x="29" y="15"/>
                    </a:moveTo>
                    <a:lnTo>
                      <a:pt x="29" y="17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5" y="25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7" y="28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28"/>
                    </a:lnTo>
                    <a:lnTo>
                      <a:pt x="11" y="28"/>
                    </a:lnTo>
                    <a:lnTo>
                      <a:pt x="9" y="28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5" name="Freeform 5426"/>
              <p:cNvSpPr>
                <a:spLocks noEditPoints="1"/>
              </p:cNvSpPr>
              <p:nvPr/>
            </p:nvSpPr>
            <p:spPr bwMode="auto">
              <a:xfrm>
                <a:off x="1442" y="1685"/>
                <a:ext cx="14" cy="15"/>
              </a:xfrm>
              <a:custGeom>
                <a:avLst/>
                <a:gdLst>
                  <a:gd name="T0" fmla="*/ 1 w 28"/>
                  <a:gd name="T1" fmla="*/ 1 h 30"/>
                  <a:gd name="T2" fmla="*/ 1 w 28"/>
                  <a:gd name="T3" fmla="*/ 1 h 30"/>
                  <a:gd name="T4" fmla="*/ 1 w 28"/>
                  <a:gd name="T5" fmla="*/ 1 h 30"/>
                  <a:gd name="T6" fmla="*/ 1 w 28"/>
                  <a:gd name="T7" fmla="*/ 1 h 30"/>
                  <a:gd name="T8" fmla="*/ 1 w 28"/>
                  <a:gd name="T9" fmla="*/ 1 h 30"/>
                  <a:gd name="T10" fmla="*/ 1 w 28"/>
                  <a:gd name="T11" fmla="*/ 0 h 30"/>
                  <a:gd name="T12" fmla="*/ 1 w 28"/>
                  <a:gd name="T13" fmla="*/ 1 h 30"/>
                  <a:gd name="T14" fmla="*/ 1 w 28"/>
                  <a:gd name="T15" fmla="*/ 1 h 30"/>
                  <a:gd name="T16" fmla="*/ 1 w 28"/>
                  <a:gd name="T17" fmla="*/ 1 h 30"/>
                  <a:gd name="T18" fmla="*/ 0 w 28"/>
                  <a:gd name="T19" fmla="*/ 1 h 30"/>
                  <a:gd name="T20" fmla="*/ 0 w 28"/>
                  <a:gd name="T21" fmla="*/ 1 h 30"/>
                  <a:gd name="T22" fmla="*/ 0 w 28"/>
                  <a:gd name="T23" fmla="*/ 1 h 30"/>
                  <a:gd name="T24" fmla="*/ 1 w 28"/>
                  <a:gd name="T25" fmla="*/ 1 h 30"/>
                  <a:gd name="T26" fmla="*/ 1 w 28"/>
                  <a:gd name="T27" fmla="*/ 1 h 30"/>
                  <a:gd name="T28" fmla="*/ 1 w 28"/>
                  <a:gd name="T29" fmla="*/ 1 h 30"/>
                  <a:gd name="T30" fmla="*/ 1 w 28"/>
                  <a:gd name="T31" fmla="*/ 1 h 30"/>
                  <a:gd name="T32" fmla="*/ 1 w 28"/>
                  <a:gd name="T33" fmla="*/ 1 h 30"/>
                  <a:gd name="T34" fmla="*/ 1 w 28"/>
                  <a:gd name="T35" fmla="*/ 1 h 30"/>
                  <a:gd name="T36" fmla="*/ 1 w 28"/>
                  <a:gd name="T37" fmla="*/ 1 h 30"/>
                  <a:gd name="T38" fmla="*/ 1 w 28"/>
                  <a:gd name="T39" fmla="*/ 1 h 30"/>
                  <a:gd name="T40" fmla="*/ 1 w 28"/>
                  <a:gd name="T41" fmla="*/ 1 h 30"/>
                  <a:gd name="T42" fmla="*/ 1 w 28"/>
                  <a:gd name="T43" fmla="*/ 1 h 30"/>
                  <a:gd name="T44" fmla="*/ 1 w 28"/>
                  <a:gd name="T45" fmla="*/ 1 h 30"/>
                  <a:gd name="T46" fmla="*/ 1 w 28"/>
                  <a:gd name="T47" fmla="*/ 1 h 30"/>
                  <a:gd name="T48" fmla="*/ 1 w 28"/>
                  <a:gd name="T49" fmla="*/ 1 h 30"/>
                  <a:gd name="T50" fmla="*/ 1 w 28"/>
                  <a:gd name="T51" fmla="*/ 1 h 30"/>
                  <a:gd name="T52" fmla="*/ 1 w 28"/>
                  <a:gd name="T53" fmla="*/ 1 h 30"/>
                  <a:gd name="T54" fmla="*/ 1 w 28"/>
                  <a:gd name="T55" fmla="*/ 1 h 30"/>
                  <a:gd name="T56" fmla="*/ 1 w 28"/>
                  <a:gd name="T57" fmla="*/ 1 h 30"/>
                  <a:gd name="T58" fmla="*/ 1 w 28"/>
                  <a:gd name="T59" fmla="*/ 1 h 30"/>
                  <a:gd name="T60" fmla="*/ 1 w 28"/>
                  <a:gd name="T61" fmla="*/ 1 h 30"/>
                  <a:gd name="T62" fmla="*/ 1 w 28"/>
                  <a:gd name="T63" fmla="*/ 1 h 30"/>
                  <a:gd name="T64" fmla="*/ 1 w 28"/>
                  <a:gd name="T65" fmla="*/ 1 h 30"/>
                  <a:gd name="T66" fmla="*/ 1 w 28"/>
                  <a:gd name="T67" fmla="*/ 1 h 30"/>
                  <a:gd name="T68" fmla="*/ 1 w 28"/>
                  <a:gd name="T69" fmla="*/ 1 h 30"/>
                  <a:gd name="T70" fmla="*/ 1 w 28"/>
                  <a:gd name="T71" fmla="*/ 1 h 30"/>
                  <a:gd name="T72" fmla="*/ 1 w 28"/>
                  <a:gd name="T73" fmla="*/ 1 h 30"/>
                  <a:gd name="T74" fmla="*/ 1 w 28"/>
                  <a:gd name="T75" fmla="*/ 1 h 30"/>
                  <a:gd name="T76" fmla="*/ 1 w 28"/>
                  <a:gd name="T77" fmla="*/ 1 h 30"/>
                  <a:gd name="T78" fmla="*/ 1 w 28"/>
                  <a:gd name="T79" fmla="*/ 1 h 30"/>
                  <a:gd name="T80" fmla="*/ 1 w 28"/>
                  <a:gd name="T81" fmla="*/ 1 h 30"/>
                  <a:gd name="T82" fmla="*/ 1 w 28"/>
                  <a:gd name="T83" fmla="*/ 1 h 30"/>
                  <a:gd name="T84" fmla="*/ 1 w 28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" h="30">
                    <a:moveTo>
                      <a:pt x="28" y="15"/>
                    </a:moveTo>
                    <a:lnTo>
                      <a:pt x="28" y="13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6" y="23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8" y="15"/>
                    </a:lnTo>
                    <a:close/>
                    <a:moveTo>
                      <a:pt x="28" y="15"/>
                    </a:moveTo>
                    <a:lnTo>
                      <a:pt x="28" y="17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4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6" name="Freeform 5427"/>
              <p:cNvSpPr>
                <a:spLocks noEditPoints="1"/>
              </p:cNvSpPr>
              <p:nvPr/>
            </p:nvSpPr>
            <p:spPr bwMode="auto">
              <a:xfrm>
                <a:off x="1442" y="1686"/>
                <a:ext cx="14" cy="14"/>
              </a:xfrm>
              <a:custGeom>
                <a:avLst/>
                <a:gdLst>
                  <a:gd name="T0" fmla="*/ 1 w 28"/>
                  <a:gd name="T1" fmla="*/ 1 h 28"/>
                  <a:gd name="T2" fmla="*/ 1 w 28"/>
                  <a:gd name="T3" fmla="*/ 1 h 28"/>
                  <a:gd name="T4" fmla="*/ 1 w 28"/>
                  <a:gd name="T5" fmla="*/ 1 h 28"/>
                  <a:gd name="T6" fmla="*/ 1 w 28"/>
                  <a:gd name="T7" fmla="*/ 1 h 28"/>
                  <a:gd name="T8" fmla="*/ 1 w 28"/>
                  <a:gd name="T9" fmla="*/ 0 h 28"/>
                  <a:gd name="T10" fmla="*/ 1 w 28"/>
                  <a:gd name="T11" fmla="*/ 0 h 28"/>
                  <a:gd name="T12" fmla="*/ 1 w 28"/>
                  <a:gd name="T13" fmla="*/ 0 h 28"/>
                  <a:gd name="T14" fmla="*/ 1 w 28"/>
                  <a:gd name="T15" fmla="*/ 1 h 28"/>
                  <a:gd name="T16" fmla="*/ 1 w 28"/>
                  <a:gd name="T17" fmla="*/ 1 h 28"/>
                  <a:gd name="T18" fmla="*/ 1 w 28"/>
                  <a:gd name="T19" fmla="*/ 1 h 28"/>
                  <a:gd name="T20" fmla="*/ 0 w 28"/>
                  <a:gd name="T21" fmla="*/ 1 h 28"/>
                  <a:gd name="T22" fmla="*/ 1 w 28"/>
                  <a:gd name="T23" fmla="*/ 1 h 28"/>
                  <a:gd name="T24" fmla="*/ 1 w 28"/>
                  <a:gd name="T25" fmla="*/ 1 h 28"/>
                  <a:gd name="T26" fmla="*/ 1 w 28"/>
                  <a:gd name="T27" fmla="*/ 1 h 28"/>
                  <a:gd name="T28" fmla="*/ 1 w 28"/>
                  <a:gd name="T29" fmla="*/ 1 h 28"/>
                  <a:gd name="T30" fmla="*/ 1 w 28"/>
                  <a:gd name="T31" fmla="*/ 1 h 28"/>
                  <a:gd name="T32" fmla="*/ 1 w 28"/>
                  <a:gd name="T33" fmla="*/ 1 h 28"/>
                  <a:gd name="T34" fmla="*/ 1 w 28"/>
                  <a:gd name="T35" fmla="*/ 1 h 28"/>
                  <a:gd name="T36" fmla="*/ 1 w 28"/>
                  <a:gd name="T37" fmla="*/ 1 h 28"/>
                  <a:gd name="T38" fmla="*/ 1 w 28"/>
                  <a:gd name="T39" fmla="*/ 1 h 28"/>
                  <a:gd name="T40" fmla="*/ 1 w 28"/>
                  <a:gd name="T41" fmla="*/ 1 h 28"/>
                  <a:gd name="T42" fmla="*/ 1 w 28"/>
                  <a:gd name="T43" fmla="*/ 1 h 28"/>
                  <a:gd name="T44" fmla="*/ 1 w 28"/>
                  <a:gd name="T45" fmla="*/ 1 h 28"/>
                  <a:gd name="T46" fmla="*/ 1 w 28"/>
                  <a:gd name="T47" fmla="*/ 1 h 28"/>
                  <a:gd name="T48" fmla="*/ 1 w 28"/>
                  <a:gd name="T49" fmla="*/ 1 h 28"/>
                  <a:gd name="T50" fmla="*/ 1 w 28"/>
                  <a:gd name="T51" fmla="*/ 1 h 28"/>
                  <a:gd name="T52" fmla="*/ 1 w 28"/>
                  <a:gd name="T53" fmla="*/ 1 h 28"/>
                  <a:gd name="T54" fmla="*/ 1 w 28"/>
                  <a:gd name="T55" fmla="*/ 1 h 28"/>
                  <a:gd name="T56" fmla="*/ 1 w 28"/>
                  <a:gd name="T57" fmla="*/ 1 h 28"/>
                  <a:gd name="T58" fmla="*/ 1 w 28"/>
                  <a:gd name="T59" fmla="*/ 1 h 28"/>
                  <a:gd name="T60" fmla="*/ 1 w 28"/>
                  <a:gd name="T61" fmla="*/ 1 h 28"/>
                  <a:gd name="T62" fmla="*/ 1 w 28"/>
                  <a:gd name="T63" fmla="*/ 1 h 28"/>
                  <a:gd name="T64" fmla="*/ 1 w 28"/>
                  <a:gd name="T65" fmla="*/ 1 h 28"/>
                  <a:gd name="T66" fmla="*/ 1 w 28"/>
                  <a:gd name="T67" fmla="*/ 1 h 28"/>
                  <a:gd name="T68" fmla="*/ 1 w 28"/>
                  <a:gd name="T69" fmla="*/ 1 h 28"/>
                  <a:gd name="T70" fmla="*/ 1 w 28"/>
                  <a:gd name="T71" fmla="*/ 1 h 28"/>
                  <a:gd name="T72" fmla="*/ 1 w 28"/>
                  <a:gd name="T73" fmla="*/ 1 h 28"/>
                  <a:gd name="T74" fmla="*/ 1 w 28"/>
                  <a:gd name="T75" fmla="*/ 1 h 28"/>
                  <a:gd name="T76" fmla="*/ 1 w 28"/>
                  <a:gd name="T77" fmla="*/ 1 h 28"/>
                  <a:gd name="T78" fmla="*/ 1 w 28"/>
                  <a:gd name="T79" fmla="*/ 1 h 28"/>
                  <a:gd name="T80" fmla="*/ 1 w 28"/>
                  <a:gd name="T81" fmla="*/ 1 h 28"/>
                  <a:gd name="T82" fmla="*/ 1 w 28"/>
                  <a:gd name="T83" fmla="*/ 1 h 28"/>
                  <a:gd name="T84" fmla="*/ 1 w 28"/>
                  <a:gd name="T85" fmla="*/ 1 h 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" h="28">
                    <a:moveTo>
                      <a:pt x="28" y="13"/>
                    </a:moveTo>
                    <a:lnTo>
                      <a:pt x="28" y="11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1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3"/>
                    </a:lnTo>
                    <a:close/>
                    <a:moveTo>
                      <a:pt x="26" y="13"/>
                    </a:moveTo>
                    <a:lnTo>
                      <a:pt x="26" y="15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6" y="26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7" name="Freeform 5428"/>
              <p:cNvSpPr>
                <a:spLocks noEditPoints="1"/>
              </p:cNvSpPr>
              <p:nvPr/>
            </p:nvSpPr>
            <p:spPr bwMode="auto">
              <a:xfrm>
                <a:off x="1443" y="1686"/>
                <a:ext cx="13" cy="13"/>
              </a:xfrm>
              <a:custGeom>
                <a:avLst/>
                <a:gdLst>
                  <a:gd name="T0" fmla="*/ 1 w 26"/>
                  <a:gd name="T1" fmla="*/ 1 h 26"/>
                  <a:gd name="T2" fmla="*/ 1 w 26"/>
                  <a:gd name="T3" fmla="*/ 1 h 26"/>
                  <a:gd name="T4" fmla="*/ 1 w 26"/>
                  <a:gd name="T5" fmla="*/ 1 h 26"/>
                  <a:gd name="T6" fmla="*/ 1 w 26"/>
                  <a:gd name="T7" fmla="*/ 1 h 26"/>
                  <a:gd name="T8" fmla="*/ 1 w 26"/>
                  <a:gd name="T9" fmla="*/ 0 h 26"/>
                  <a:gd name="T10" fmla="*/ 1 w 26"/>
                  <a:gd name="T11" fmla="*/ 0 h 26"/>
                  <a:gd name="T12" fmla="*/ 1 w 26"/>
                  <a:gd name="T13" fmla="*/ 1 h 26"/>
                  <a:gd name="T14" fmla="*/ 1 w 26"/>
                  <a:gd name="T15" fmla="*/ 1 h 26"/>
                  <a:gd name="T16" fmla="*/ 1 w 26"/>
                  <a:gd name="T17" fmla="*/ 1 h 26"/>
                  <a:gd name="T18" fmla="*/ 0 w 26"/>
                  <a:gd name="T19" fmla="*/ 1 h 26"/>
                  <a:gd name="T20" fmla="*/ 0 w 26"/>
                  <a:gd name="T21" fmla="*/ 1 h 26"/>
                  <a:gd name="T22" fmla="*/ 0 w 26"/>
                  <a:gd name="T23" fmla="*/ 1 h 26"/>
                  <a:gd name="T24" fmla="*/ 1 w 26"/>
                  <a:gd name="T25" fmla="*/ 1 h 26"/>
                  <a:gd name="T26" fmla="*/ 1 w 26"/>
                  <a:gd name="T27" fmla="*/ 1 h 26"/>
                  <a:gd name="T28" fmla="*/ 1 w 26"/>
                  <a:gd name="T29" fmla="*/ 1 h 26"/>
                  <a:gd name="T30" fmla="*/ 1 w 26"/>
                  <a:gd name="T31" fmla="*/ 1 h 26"/>
                  <a:gd name="T32" fmla="*/ 1 w 26"/>
                  <a:gd name="T33" fmla="*/ 1 h 26"/>
                  <a:gd name="T34" fmla="*/ 1 w 26"/>
                  <a:gd name="T35" fmla="*/ 1 h 26"/>
                  <a:gd name="T36" fmla="*/ 1 w 26"/>
                  <a:gd name="T37" fmla="*/ 1 h 26"/>
                  <a:gd name="T38" fmla="*/ 1 w 26"/>
                  <a:gd name="T39" fmla="*/ 1 h 26"/>
                  <a:gd name="T40" fmla="*/ 1 w 26"/>
                  <a:gd name="T41" fmla="*/ 1 h 26"/>
                  <a:gd name="T42" fmla="*/ 1 w 26"/>
                  <a:gd name="T43" fmla="*/ 1 h 26"/>
                  <a:gd name="T44" fmla="*/ 1 w 26"/>
                  <a:gd name="T45" fmla="*/ 1 h 26"/>
                  <a:gd name="T46" fmla="*/ 1 w 26"/>
                  <a:gd name="T47" fmla="*/ 1 h 26"/>
                  <a:gd name="T48" fmla="*/ 1 w 26"/>
                  <a:gd name="T49" fmla="*/ 1 h 26"/>
                  <a:gd name="T50" fmla="*/ 1 w 26"/>
                  <a:gd name="T51" fmla="*/ 1 h 26"/>
                  <a:gd name="T52" fmla="*/ 1 w 26"/>
                  <a:gd name="T53" fmla="*/ 1 h 26"/>
                  <a:gd name="T54" fmla="*/ 1 w 26"/>
                  <a:gd name="T55" fmla="*/ 1 h 26"/>
                  <a:gd name="T56" fmla="*/ 1 w 26"/>
                  <a:gd name="T57" fmla="*/ 1 h 26"/>
                  <a:gd name="T58" fmla="*/ 1 w 26"/>
                  <a:gd name="T59" fmla="*/ 1 h 26"/>
                  <a:gd name="T60" fmla="*/ 1 w 26"/>
                  <a:gd name="T61" fmla="*/ 1 h 26"/>
                  <a:gd name="T62" fmla="*/ 0 w 26"/>
                  <a:gd name="T63" fmla="*/ 1 h 26"/>
                  <a:gd name="T64" fmla="*/ 0 w 26"/>
                  <a:gd name="T65" fmla="*/ 1 h 26"/>
                  <a:gd name="T66" fmla="*/ 1 w 26"/>
                  <a:gd name="T67" fmla="*/ 1 h 26"/>
                  <a:gd name="T68" fmla="*/ 1 w 26"/>
                  <a:gd name="T69" fmla="*/ 1 h 26"/>
                  <a:gd name="T70" fmla="*/ 1 w 26"/>
                  <a:gd name="T71" fmla="*/ 1 h 26"/>
                  <a:gd name="T72" fmla="*/ 1 w 26"/>
                  <a:gd name="T73" fmla="*/ 1 h 26"/>
                  <a:gd name="T74" fmla="*/ 1 w 26"/>
                  <a:gd name="T75" fmla="*/ 1 h 26"/>
                  <a:gd name="T76" fmla="*/ 1 w 26"/>
                  <a:gd name="T77" fmla="*/ 1 h 26"/>
                  <a:gd name="T78" fmla="*/ 1 w 26"/>
                  <a:gd name="T79" fmla="*/ 1 h 26"/>
                  <a:gd name="T80" fmla="*/ 1 w 26"/>
                  <a:gd name="T81" fmla="*/ 1 h 26"/>
                  <a:gd name="T82" fmla="*/ 1 w 26"/>
                  <a:gd name="T83" fmla="*/ 1 h 26"/>
                  <a:gd name="T84" fmla="*/ 1 w 26"/>
                  <a:gd name="T85" fmla="*/ 1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6" y="11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2" y="21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6" y="13"/>
                    </a:lnTo>
                    <a:close/>
                    <a:moveTo>
                      <a:pt x="24" y="13"/>
                    </a:moveTo>
                    <a:lnTo>
                      <a:pt x="24" y="15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4" y="1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2F2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8" name="Freeform 5429"/>
              <p:cNvSpPr>
                <a:spLocks noEditPoints="1"/>
              </p:cNvSpPr>
              <p:nvPr/>
            </p:nvSpPr>
            <p:spPr bwMode="auto">
              <a:xfrm>
                <a:off x="1443" y="1687"/>
                <a:ext cx="12" cy="12"/>
              </a:xfrm>
              <a:custGeom>
                <a:avLst/>
                <a:gdLst>
                  <a:gd name="T0" fmla="*/ 1 w 24"/>
                  <a:gd name="T1" fmla="*/ 0 h 25"/>
                  <a:gd name="T2" fmla="*/ 1 w 24"/>
                  <a:gd name="T3" fmla="*/ 0 h 25"/>
                  <a:gd name="T4" fmla="*/ 1 w 24"/>
                  <a:gd name="T5" fmla="*/ 0 h 25"/>
                  <a:gd name="T6" fmla="*/ 1 w 24"/>
                  <a:gd name="T7" fmla="*/ 0 h 25"/>
                  <a:gd name="T8" fmla="*/ 1 w 24"/>
                  <a:gd name="T9" fmla="*/ 0 h 25"/>
                  <a:gd name="T10" fmla="*/ 1 w 24"/>
                  <a:gd name="T11" fmla="*/ 0 h 25"/>
                  <a:gd name="T12" fmla="*/ 1 w 24"/>
                  <a:gd name="T13" fmla="*/ 0 h 25"/>
                  <a:gd name="T14" fmla="*/ 1 w 24"/>
                  <a:gd name="T15" fmla="*/ 0 h 25"/>
                  <a:gd name="T16" fmla="*/ 1 w 24"/>
                  <a:gd name="T17" fmla="*/ 0 h 25"/>
                  <a:gd name="T18" fmla="*/ 0 w 24"/>
                  <a:gd name="T19" fmla="*/ 0 h 25"/>
                  <a:gd name="T20" fmla="*/ 0 w 24"/>
                  <a:gd name="T21" fmla="*/ 0 h 25"/>
                  <a:gd name="T22" fmla="*/ 0 w 24"/>
                  <a:gd name="T23" fmla="*/ 0 h 25"/>
                  <a:gd name="T24" fmla="*/ 1 w 24"/>
                  <a:gd name="T25" fmla="*/ 0 h 25"/>
                  <a:gd name="T26" fmla="*/ 1 w 24"/>
                  <a:gd name="T27" fmla="*/ 0 h 25"/>
                  <a:gd name="T28" fmla="*/ 1 w 24"/>
                  <a:gd name="T29" fmla="*/ 0 h 25"/>
                  <a:gd name="T30" fmla="*/ 1 w 24"/>
                  <a:gd name="T31" fmla="*/ 0 h 25"/>
                  <a:gd name="T32" fmla="*/ 1 w 24"/>
                  <a:gd name="T33" fmla="*/ 0 h 25"/>
                  <a:gd name="T34" fmla="*/ 1 w 24"/>
                  <a:gd name="T35" fmla="*/ 0 h 25"/>
                  <a:gd name="T36" fmla="*/ 1 w 24"/>
                  <a:gd name="T37" fmla="*/ 0 h 25"/>
                  <a:gd name="T38" fmla="*/ 1 w 24"/>
                  <a:gd name="T39" fmla="*/ 0 h 25"/>
                  <a:gd name="T40" fmla="*/ 1 w 24"/>
                  <a:gd name="T41" fmla="*/ 0 h 25"/>
                  <a:gd name="T42" fmla="*/ 1 w 24"/>
                  <a:gd name="T43" fmla="*/ 0 h 25"/>
                  <a:gd name="T44" fmla="*/ 1 w 24"/>
                  <a:gd name="T45" fmla="*/ 0 h 25"/>
                  <a:gd name="T46" fmla="*/ 1 w 24"/>
                  <a:gd name="T47" fmla="*/ 0 h 25"/>
                  <a:gd name="T48" fmla="*/ 1 w 24"/>
                  <a:gd name="T49" fmla="*/ 0 h 25"/>
                  <a:gd name="T50" fmla="*/ 1 w 24"/>
                  <a:gd name="T51" fmla="*/ 0 h 25"/>
                  <a:gd name="T52" fmla="*/ 1 w 24"/>
                  <a:gd name="T53" fmla="*/ 0 h 25"/>
                  <a:gd name="T54" fmla="*/ 1 w 24"/>
                  <a:gd name="T55" fmla="*/ 0 h 25"/>
                  <a:gd name="T56" fmla="*/ 1 w 24"/>
                  <a:gd name="T57" fmla="*/ 0 h 25"/>
                  <a:gd name="T58" fmla="*/ 1 w 24"/>
                  <a:gd name="T59" fmla="*/ 0 h 25"/>
                  <a:gd name="T60" fmla="*/ 1 w 24"/>
                  <a:gd name="T61" fmla="*/ 0 h 25"/>
                  <a:gd name="T62" fmla="*/ 1 w 24"/>
                  <a:gd name="T63" fmla="*/ 0 h 25"/>
                  <a:gd name="T64" fmla="*/ 1 w 24"/>
                  <a:gd name="T65" fmla="*/ 0 h 25"/>
                  <a:gd name="T66" fmla="*/ 1 w 24"/>
                  <a:gd name="T67" fmla="*/ 0 h 25"/>
                  <a:gd name="T68" fmla="*/ 1 w 24"/>
                  <a:gd name="T69" fmla="*/ 0 h 25"/>
                  <a:gd name="T70" fmla="*/ 1 w 24"/>
                  <a:gd name="T71" fmla="*/ 0 h 25"/>
                  <a:gd name="T72" fmla="*/ 1 w 24"/>
                  <a:gd name="T73" fmla="*/ 0 h 25"/>
                  <a:gd name="T74" fmla="*/ 1 w 24"/>
                  <a:gd name="T75" fmla="*/ 0 h 25"/>
                  <a:gd name="T76" fmla="*/ 1 w 24"/>
                  <a:gd name="T77" fmla="*/ 0 h 25"/>
                  <a:gd name="T78" fmla="*/ 1 w 24"/>
                  <a:gd name="T79" fmla="*/ 0 h 25"/>
                  <a:gd name="T80" fmla="*/ 1 w 24"/>
                  <a:gd name="T81" fmla="*/ 0 h 25"/>
                  <a:gd name="T82" fmla="*/ 1 w 24"/>
                  <a:gd name="T83" fmla="*/ 0 h 25"/>
                  <a:gd name="T84" fmla="*/ 1 w 24"/>
                  <a:gd name="T85" fmla="*/ 0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5">
                    <a:moveTo>
                      <a:pt x="24" y="12"/>
                    </a:moveTo>
                    <a:lnTo>
                      <a:pt x="24" y="10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2" y="12"/>
                    </a:moveTo>
                    <a:lnTo>
                      <a:pt x="22" y="14"/>
                    </a:lnTo>
                    <a:lnTo>
                      <a:pt x="22" y="15"/>
                    </a:lnTo>
                    <a:lnTo>
                      <a:pt x="22" y="17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3B3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29" name="Freeform 5430"/>
              <p:cNvSpPr>
                <a:spLocks noEditPoints="1"/>
              </p:cNvSpPr>
              <p:nvPr/>
            </p:nvSpPr>
            <p:spPr bwMode="auto">
              <a:xfrm>
                <a:off x="1443" y="1687"/>
                <a:ext cx="12" cy="11"/>
              </a:xfrm>
              <a:custGeom>
                <a:avLst/>
                <a:gdLst>
                  <a:gd name="T0" fmla="*/ 1 w 24"/>
                  <a:gd name="T1" fmla="*/ 0 h 24"/>
                  <a:gd name="T2" fmla="*/ 1 w 24"/>
                  <a:gd name="T3" fmla="*/ 0 h 24"/>
                  <a:gd name="T4" fmla="*/ 1 w 24"/>
                  <a:gd name="T5" fmla="*/ 0 h 24"/>
                  <a:gd name="T6" fmla="*/ 1 w 24"/>
                  <a:gd name="T7" fmla="*/ 0 h 24"/>
                  <a:gd name="T8" fmla="*/ 1 w 24"/>
                  <a:gd name="T9" fmla="*/ 0 h 24"/>
                  <a:gd name="T10" fmla="*/ 1 w 24"/>
                  <a:gd name="T11" fmla="*/ 0 h 24"/>
                  <a:gd name="T12" fmla="*/ 1 w 24"/>
                  <a:gd name="T13" fmla="*/ 0 h 24"/>
                  <a:gd name="T14" fmla="*/ 1 w 24"/>
                  <a:gd name="T15" fmla="*/ 0 h 24"/>
                  <a:gd name="T16" fmla="*/ 1 w 24"/>
                  <a:gd name="T17" fmla="*/ 0 h 24"/>
                  <a:gd name="T18" fmla="*/ 1 w 24"/>
                  <a:gd name="T19" fmla="*/ 0 h 24"/>
                  <a:gd name="T20" fmla="*/ 0 w 24"/>
                  <a:gd name="T21" fmla="*/ 0 h 24"/>
                  <a:gd name="T22" fmla="*/ 1 w 24"/>
                  <a:gd name="T23" fmla="*/ 0 h 24"/>
                  <a:gd name="T24" fmla="*/ 1 w 24"/>
                  <a:gd name="T25" fmla="*/ 0 h 24"/>
                  <a:gd name="T26" fmla="*/ 1 w 24"/>
                  <a:gd name="T27" fmla="*/ 0 h 24"/>
                  <a:gd name="T28" fmla="*/ 1 w 24"/>
                  <a:gd name="T29" fmla="*/ 0 h 24"/>
                  <a:gd name="T30" fmla="*/ 1 w 24"/>
                  <a:gd name="T31" fmla="*/ 0 h 24"/>
                  <a:gd name="T32" fmla="*/ 1 w 24"/>
                  <a:gd name="T33" fmla="*/ 0 h 24"/>
                  <a:gd name="T34" fmla="*/ 1 w 24"/>
                  <a:gd name="T35" fmla="*/ 0 h 24"/>
                  <a:gd name="T36" fmla="*/ 1 w 24"/>
                  <a:gd name="T37" fmla="*/ 0 h 24"/>
                  <a:gd name="T38" fmla="*/ 1 w 24"/>
                  <a:gd name="T39" fmla="*/ 0 h 24"/>
                  <a:gd name="T40" fmla="*/ 1 w 24"/>
                  <a:gd name="T41" fmla="*/ 0 h 24"/>
                  <a:gd name="T42" fmla="*/ 1 w 24"/>
                  <a:gd name="T43" fmla="*/ 0 h 24"/>
                  <a:gd name="T44" fmla="*/ 1 w 24"/>
                  <a:gd name="T45" fmla="*/ 0 h 24"/>
                  <a:gd name="T46" fmla="*/ 1 w 24"/>
                  <a:gd name="T47" fmla="*/ 0 h 24"/>
                  <a:gd name="T48" fmla="*/ 1 w 24"/>
                  <a:gd name="T49" fmla="*/ 0 h 24"/>
                  <a:gd name="T50" fmla="*/ 1 w 24"/>
                  <a:gd name="T51" fmla="*/ 0 h 24"/>
                  <a:gd name="T52" fmla="*/ 1 w 24"/>
                  <a:gd name="T53" fmla="*/ 0 h 24"/>
                  <a:gd name="T54" fmla="*/ 1 w 24"/>
                  <a:gd name="T55" fmla="*/ 0 h 24"/>
                  <a:gd name="T56" fmla="*/ 1 w 24"/>
                  <a:gd name="T57" fmla="*/ 0 h 24"/>
                  <a:gd name="T58" fmla="*/ 1 w 24"/>
                  <a:gd name="T59" fmla="*/ 0 h 24"/>
                  <a:gd name="T60" fmla="*/ 1 w 24"/>
                  <a:gd name="T61" fmla="*/ 0 h 24"/>
                  <a:gd name="T62" fmla="*/ 1 w 24"/>
                  <a:gd name="T63" fmla="*/ 0 h 24"/>
                  <a:gd name="T64" fmla="*/ 1 w 24"/>
                  <a:gd name="T65" fmla="*/ 0 h 24"/>
                  <a:gd name="T66" fmla="*/ 1 w 24"/>
                  <a:gd name="T67" fmla="*/ 0 h 24"/>
                  <a:gd name="T68" fmla="*/ 1 w 24"/>
                  <a:gd name="T69" fmla="*/ 0 h 24"/>
                  <a:gd name="T70" fmla="*/ 1 w 24"/>
                  <a:gd name="T71" fmla="*/ 0 h 24"/>
                  <a:gd name="T72" fmla="*/ 1 w 24"/>
                  <a:gd name="T73" fmla="*/ 0 h 24"/>
                  <a:gd name="T74" fmla="*/ 1 w 24"/>
                  <a:gd name="T75" fmla="*/ 0 h 24"/>
                  <a:gd name="T76" fmla="*/ 1 w 24"/>
                  <a:gd name="T77" fmla="*/ 0 h 24"/>
                  <a:gd name="T78" fmla="*/ 1 w 24"/>
                  <a:gd name="T79" fmla="*/ 0 h 24"/>
                  <a:gd name="T80" fmla="*/ 1 w 24"/>
                  <a:gd name="T81" fmla="*/ 0 h 24"/>
                  <a:gd name="T82" fmla="*/ 1 w 24"/>
                  <a:gd name="T83" fmla="*/ 0 h 24"/>
                  <a:gd name="T84" fmla="*/ 1 w 24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lnTo>
                      <a:pt x="24" y="10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2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2" y="12"/>
                    </a:moveTo>
                    <a:lnTo>
                      <a:pt x="22" y="14"/>
                    </a:lnTo>
                    <a:lnTo>
                      <a:pt x="22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2" y="9"/>
                    </a:lnTo>
                    <a:lnTo>
                      <a:pt x="22" y="1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454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0" name="Freeform 5431"/>
              <p:cNvSpPr>
                <a:spLocks noEditPoints="1"/>
              </p:cNvSpPr>
              <p:nvPr/>
            </p:nvSpPr>
            <p:spPr bwMode="auto">
              <a:xfrm>
                <a:off x="1444" y="1687"/>
                <a:ext cx="10" cy="11"/>
              </a:xfrm>
              <a:custGeom>
                <a:avLst/>
                <a:gdLst>
                  <a:gd name="T0" fmla="*/ 0 w 21"/>
                  <a:gd name="T1" fmla="*/ 0 h 24"/>
                  <a:gd name="T2" fmla="*/ 0 w 21"/>
                  <a:gd name="T3" fmla="*/ 0 h 24"/>
                  <a:gd name="T4" fmla="*/ 0 w 21"/>
                  <a:gd name="T5" fmla="*/ 0 h 24"/>
                  <a:gd name="T6" fmla="*/ 0 w 21"/>
                  <a:gd name="T7" fmla="*/ 0 h 24"/>
                  <a:gd name="T8" fmla="*/ 0 w 21"/>
                  <a:gd name="T9" fmla="*/ 0 h 24"/>
                  <a:gd name="T10" fmla="*/ 0 w 21"/>
                  <a:gd name="T11" fmla="*/ 0 h 24"/>
                  <a:gd name="T12" fmla="*/ 0 w 21"/>
                  <a:gd name="T13" fmla="*/ 0 h 24"/>
                  <a:gd name="T14" fmla="*/ 0 w 21"/>
                  <a:gd name="T15" fmla="*/ 0 h 24"/>
                  <a:gd name="T16" fmla="*/ 0 w 21"/>
                  <a:gd name="T17" fmla="*/ 0 h 24"/>
                  <a:gd name="T18" fmla="*/ 0 w 21"/>
                  <a:gd name="T19" fmla="*/ 0 h 24"/>
                  <a:gd name="T20" fmla="*/ 0 w 21"/>
                  <a:gd name="T21" fmla="*/ 0 h 24"/>
                  <a:gd name="T22" fmla="*/ 0 w 21"/>
                  <a:gd name="T23" fmla="*/ 0 h 24"/>
                  <a:gd name="T24" fmla="*/ 0 w 21"/>
                  <a:gd name="T25" fmla="*/ 0 h 24"/>
                  <a:gd name="T26" fmla="*/ 0 w 21"/>
                  <a:gd name="T27" fmla="*/ 0 h 24"/>
                  <a:gd name="T28" fmla="*/ 0 w 21"/>
                  <a:gd name="T29" fmla="*/ 0 h 24"/>
                  <a:gd name="T30" fmla="*/ 0 w 21"/>
                  <a:gd name="T31" fmla="*/ 0 h 24"/>
                  <a:gd name="T32" fmla="*/ 0 w 21"/>
                  <a:gd name="T33" fmla="*/ 0 h 24"/>
                  <a:gd name="T34" fmla="*/ 0 w 21"/>
                  <a:gd name="T35" fmla="*/ 0 h 24"/>
                  <a:gd name="T36" fmla="*/ 0 w 21"/>
                  <a:gd name="T37" fmla="*/ 0 h 24"/>
                  <a:gd name="T38" fmla="*/ 0 w 21"/>
                  <a:gd name="T39" fmla="*/ 0 h 24"/>
                  <a:gd name="T40" fmla="*/ 0 w 21"/>
                  <a:gd name="T41" fmla="*/ 0 h 24"/>
                  <a:gd name="T42" fmla="*/ 0 w 21"/>
                  <a:gd name="T43" fmla="*/ 0 h 24"/>
                  <a:gd name="T44" fmla="*/ 0 w 21"/>
                  <a:gd name="T45" fmla="*/ 0 h 24"/>
                  <a:gd name="T46" fmla="*/ 0 w 21"/>
                  <a:gd name="T47" fmla="*/ 0 h 24"/>
                  <a:gd name="T48" fmla="*/ 0 w 21"/>
                  <a:gd name="T49" fmla="*/ 0 h 24"/>
                  <a:gd name="T50" fmla="*/ 0 w 21"/>
                  <a:gd name="T51" fmla="*/ 0 h 24"/>
                  <a:gd name="T52" fmla="*/ 0 w 21"/>
                  <a:gd name="T53" fmla="*/ 0 h 24"/>
                  <a:gd name="T54" fmla="*/ 0 w 21"/>
                  <a:gd name="T55" fmla="*/ 0 h 24"/>
                  <a:gd name="T56" fmla="*/ 0 w 21"/>
                  <a:gd name="T57" fmla="*/ 0 h 24"/>
                  <a:gd name="T58" fmla="*/ 0 w 21"/>
                  <a:gd name="T59" fmla="*/ 0 h 24"/>
                  <a:gd name="T60" fmla="*/ 0 w 21"/>
                  <a:gd name="T61" fmla="*/ 0 h 24"/>
                  <a:gd name="T62" fmla="*/ 0 w 21"/>
                  <a:gd name="T63" fmla="*/ 0 h 24"/>
                  <a:gd name="T64" fmla="*/ 0 w 21"/>
                  <a:gd name="T65" fmla="*/ 0 h 24"/>
                  <a:gd name="T66" fmla="*/ 0 w 21"/>
                  <a:gd name="T67" fmla="*/ 0 h 24"/>
                  <a:gd name="T68" fmla="*/ 0 w 21"/>
                  <a:gd name="T69" fmla="*/ 0 h 24"/>
                  <a:gd name="T70" fmla="*/ 0 w 21"/>
                  <a:gd name="T71" fmla="*/ 0 h 24"/>
                  <a:gd name="T72" fmla="*/ 0 w 21"/>
                  <a:gd name="T73" fmla="*/ 0 h 24"/>
                  <a:gd name="T74" fmla="*/ 0 w 21"/>
                  <a:gd name="T75" fmla="*/ 0 h 24"/>
                  <a:gd name="T76" fmla="*/ 0 w 21"/>
                  <a:gd name="T77" fmla="*/ 0 h 24"/>
                  <a:gd name="T78" fmla="*/ 0 w 21"/>
                  <a:gd name="T79" fmla="*/ 0 h 24"/>
                  <a:gd name="T80" fmla="*/ 0 w 21"/>
                  <a:gd name="T81" fmla="*/ 0 h 24"/>
                  <a:gd name="T82" fmla="*/ 0 w 21"/>
                  <a:gd name="T83" fmla="*/ 0 h 24"/>
                  <a:gd name="T84" fmla="*/ 0 w 21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4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close/>
                    <a:moveTo>
                      <a:pt x="21" y="12"/>
                    </a:moveTo>
                    <a:lnTo>
                      <a:pt x="21" y="14"/>
                    </a:lnTo>
                    <a:lnTo>
                      <a:pt x="20" y="14"/>
                    </a:lnTo>
                    <a:lnTo>
                      <a:pt x="20" y="15"/>
                    </a:lnTo>
                    <a:lnTo>
                      <a:pt x="20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7" y="20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4D4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1" name="Freeform 5432"/>
              <p:cNvSpPr>
                <a:spLocks noEditPoints="1"/>
              </p:cNvSpPr>
              <p:nvPr/>
            </p:nvSpPr>
            <p:spPr bwMode="auto">
              <a:xfrm>
                <a:off x="1444" y="1688"/>
                <a:ext cx="10" cy="10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0 h 22"/>
                  <a:gd name="T4" fmla="*/ 0 w 21"/>
                  <a:gd name="T5" fmla="*/ 0 h 22"/>
                  <a:gd name="T6" fmla="*/ 0 w 21"/>
                  <a:gd name="T7" fmla="*/ 0 h 22"/>
                  <a:gd name="T8" fmla="*/ 0 w 21"/>
                  <a:gd name="T9" fmla="*/ 0 h 22"/>
                  <a:gd name="T10" fmla="*/ 0 w 21"/>
                  <a:gd name="T11" fmla="*/ 0 h 22"/>
                  <a:gd name="T12" fmla="*/ 0 w 21"/>
                  <a:gd name="T13" fmla="*/ 0 h 22"/>
                  <a:gd name="T14" fmla="*/ 0 w 21"/>
                  <a:gd name="T15" fmla="*/ 0 h 22"/>
                  <a:gd name="T16" fmla="*/ 0 w 21"/>
                  <a:gd name="T17" fmla="*/ 0 h 22"/>
                  <a:gd name="T18" fmla="*/ 0 w 21"/>
                  <a:gd name="T19" fmla="*/ 0 h 22"/>
                  <a:gd name="T20" fmla="*/ 0 w 21"/>
                  <a:gd name="T21" fmla="*/ 0 h 22"/>
                  <a:gd name="T22" fmla="*/ 0 w 21"/>
                  <a:gd name="T23" fmla="*/ 0 h 22"/>
                  <a:gd name="T24" fmla="*/ 0 w 21"/>
                  <a:gd name="T25" fmla="*/ 0 h 22"/>
                  <a:gd name="T26" fmla="*/ 0 w 21"/>
                  <a:gd name="T27" fmla="*/ 0 h 22"/>
                  <a:gd name="T28" fmla="*/ 0 w 21"/>
                  <a:gd name="T29" fmla="*/ 0 h 22"/>
                  <a:gd name="T30" fmla="*/ 0 w 21"/>
                  <a:gd name="T31" fmla="*/ 0 h 22"/>
                  <a:gd name="T32" fmla="*/ 0 w 21"/>
                  <a:gd name="T33" fmla="*/ 0 h 22"/>
                  <a:gd name="T34" fmla="*/ 0 w 21"/>
                  <a:gd name="T35" fmla="*/ 0 h 22"/>
                  <a:gd name="T36" fmla="*/ 0 w 21"/>
                  <a:gd name="T37" fmla="*/ 0 h 22"/>
                  <a:gd name="T38" fmla="*/ 0 w 21"/>
                  <a:gd name="T39" fmla="*/ 0 h 22"/>
                  <a:gd name="T40" fmla="*/ 0 w 21"/>
                  <a:gd name="T41" fmla="*/ 0 h 22"/>
                  <a:gd name="T42" fmla="*/ 0 w 21"/>
                  <a:gd name="T43" fmla="*/ 0 h 22"/>
                  <a:gd name="T44" fmla="*/ 0 w 21"/>
                  <a:gd name="T45" fmla="*/ 0 h 22"/>
                  <a:gd name="T46" fmla="*/ 0 w 21"/>
                  <a:gd name="T47" fmla="*/ 0 h 22"/>
                  <a:gd name="T48" fmla="*/ 0 w 21"/>
                  <a:gd name="T49" fmla="*/ 0 h 22"/>
                  <a:gd name="T50" fmla="*/ 0 w 21"/>
                  <a:gd name="T51" fmla="*/ 0 h 22"/>
                  <a:gd name="T52" fmla="*/ 0 w 21"/>
                  <a:gd name="T53" fmla="*/ 0 h 22"/>
                  <a:gd name="T54" fmla="*/ 0 w 21"/>
                  <a:gd name="T55" fmla="*/ 0 h 22"/>
                  <a:gd name="T56" fmla="*/ 0 w 21"/>
                  <a:gd name="T57" fmla="*/ 0 h 22"/>
                  <a:gd name="T58" fmla="*/ 0 w 21"/>
                  <a:gd name="T59" fmla="*/ 0 h 22"/>
                  <a:gd name="T60" fmla="*/ 0 w 21"/>
                  <a:gd name="T61" fmla="*/ 0 h 22"/>
                  <a:gd name="T62" fmla="*/ 0 w 21"/>
                  <a:gd name="T63" fmla="*/ 0 h 22"/>
                  <a:gd name="T64" fmla="*/ 0 w 21"/>
                  <a:gd name="T65" fmla="*/ 0 h 22"/>
                  <a:gd name="T66" fmla="*/ 0 w 21"/>
                  <a:gd name="T67" fmla="*/ 0 h 22"/>
                  <a:gd name="T68" fmla="*/ 0 w 21"/>
                  <a:gd name="T69" fmla="*/ 0 h 22"/>
                  <a:gd name="T70" fmla="*/ 0 w 21"/>
                  <a:gd name="T71" fmla="*/ 0 h 22"/>
                  <a:gd name="T72" fmla="*/ 0 w 21"/>
                  <a:gd name="T73" fmla="*/ 0 h 22"/>
                  <a:gd name="T74" fmla="*/ 0 w 21"/>
                  <a:gd name="T75" fmla="*/ 0 h 22"/>
                  <a:gd name="T76" fmla="*/ 0 w 21"/>
                  <a:gd name="T77" fmla="*/ 0 h 22"/>
                  <a:gd name="T78" fmla="*/ 0 w 21"/>
                  <a:gd name="T79" fmla="*/ 0 h 22"/>
                  <a:gd name="T80" fmla="*/ 0 w 21"/>
                  <a:gd name="T81" fmla="*/ 0 h 22"/>
                  <a:gd name="T82" fmla="*/ 0 w 21"/>
                  <a:gd name="T83" fmla="*/ 0 h 22"/>
                  <a:gd name="T84" fmla="*/ 0 w 21"/>
                  <a:gd name="T85" fmla="*/ 0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2">
                    <a:moveTo>
                      <a:pt x="21" y="10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1" y="10"/>
                    </a:lnTo>
                    <a:close/>
                    <a:moveTo>
                      <a:pt x="20" y="10"/>
                    </a:moveTo>
                    <a:lnTo>
                      <a:pt x="20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575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2" name="Freeform 5433"/>
              <p:cNvSpPr>
                <a:spLocks noEditPoints="1"/>
              </p:cNvSpPr>
              <p:nvPr/>
            </p:nvSpPr>
            <p:spPr bwMode="auto">
              <a:xfrm>
                <a:off x="1445" y="1688"/>
                <a:ext cx="9" cy="9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0 w 19"/>
                  <a:gd name="T7" fmla="*/ 0 h 20"/>
                  <a:gd name="T8" fmla="*/ 0 w 19"/>
                  <a:gd name="T9" fmla="*/ 0 h 20"/>
                  <a:gd name="T10" fmla="*/ 0 w 19"/>
                  <a:gd name="T11" fmla="*/ 0 h 20"/>
                  <a:gd name="T12" fmla="*/ 0 w 19"/>
                  <a:gd name="T13" fmla="*/ 0 h 20"/>
                  <a:gd name="T14" fmla="*/ 0 w 19"/>
                  <a:gd name="T15" fmla="*/ 0 h 20"/>
                  <a:gd name="T16" fmla="*/ 0 w 19"/>
                  <a:gd name="T17" fmla="*/ 0 h 20"/>
                  <a:gd name="T18" fmla="*/ 0 w 19"/>
                  <a:gd name="T19" fmla="*/ 0 h 20"/>
                  <a:gd name="T20" fmla="*/ 0 w 19"/>
                  <a:gd name="T21" fmla="*/ 0 h 20"/>
                  <a:gd name="T22" fmla="*/ 0 w 19"/>
                  <a:gd name="T23" fmla="*/ 0 h 20"/>
                  <a:gd name="T24" fmla="*/ 0 w 19"/>
                  <a:gd name="T25" fmla="*/ 0 h 20"/>
                  <a:gd name="T26" fmla="*/ 0 w 19"/>
                  <a:gd name="T27" fmla="*/ 0 h 20"/>
                  <a:gd name="T28" fmla="*/ 0 w 19"/>
                  <a:gd name="T29" fmla="*/ 0 h 20"/>
                  <a:gd name="T30" fmla="*/ 0 w 19"/>
                  <a:gd name="T31" fmla="*/ 0 h 20"/>
                  <a:gd name="T32" fmla="*/ 0 w 19"/>
                  <a:gd name="T33" fmla="*/ 0 h 20"/>
                  <a:gd name="T34" fmla="*/ 0 w 19"/>
                  <a:gd name="T35" fmla="*/ 0 h 20"/>
                  <a:gd name="T36" fmla="*/ 0 w 19"/>
                  <a:gd name="T37" fmla="*/ 0 h 20"/>
                  <a:gd name="T38" fmla="*/ 0 w 19"/>
                  <a:gd name="T39" fmla="*/ 0 h 20"/>
                  <a:gd name="T40" fmla="*/ 0 w 19"/>
                  <a:gd name="T41" fmla="*/ 0 h 20"/>
                  <a:gd name="T42" fmla="*/ 0 w 19"/>
                  <a:gd name="T43" fmla="*/ 0 h 20"/>
                  <a:gd name="T44" fmla="*/ 0 w 19"/>
                  <a:gd name="T45" fmla="*/ 0 h 20"/>
                  <a:gd name="T46" fmla="*/ 0 w 19"/>
                  <a:gd name="T47" fmla="*/ 0 h 20"/>
                  <a:gd name="T48" fmla="*/ 0 w 19"/>
                  <a:gd name="T49" fmla="*/ 0 h 20"/>
                  <a:gd name="T50" fmla="*/ 0 w 19"/>
                  <a:gd name="T51" fmla="*/ 0 h 20"/>
                  <a:gd name="T52" fmla="*/ 0 w 19"/>
                  <a:gd name="T53" fmla="*/ 0 h 20"/>
                  <a:gd name="T54" fmla="*/ 0 w 19"/>
                  <a:gd name="T55" fmla="*/ 0 h 20"/>
                  <a:gd name="T56" fmla="*/ 0 w 19"/>
                  <a:gd name="T57" fmla="*/ 0 h 20"/>
                  <a:gd name="T58" fmla="*/ 0 w 19"/>
                  <a:gd name="T59" fmla="*/ 0 h 20"/>
                  <a:gd name="T60" fmla="*/ 0 w 19"/>
                  <a:gd name="T61" fmla="*/ 0 h 20"/>
                  <a:gd name="T62" fmla="*/ 0 w 19"/>
                  <a:gd name="T63" fmla="*/ 0 h 20"/>
                  <a:gd name="T64" fmla="*/ 0 w 19"/>
                  <a:gd name="T65" fmla="*/ 0 h 20"/>
                  <a:gd name="T66" fmla="*/ 0 w 19"/>
                  <a:gd name="T67" fmla="*/ 0 h 20"/>
                  <a:gd name="T68" fmla="*/ 0 w 19"/>
                  <a:gd name="T69" fmla="*/ 0 h 20"/>
                  <a:gd name="T70" fmla="*/ 0 w 19"/>
                  <a:gd name="T71" fmla="*/ 0 h 20"/>
                  <a:gd name="T72" fmla="*/ 0 w 19"/>
                  <a:gd name="T73" fmla="*/ 0 h 20"/>
                  <a:gd name="T74" fmla="*/ 0 w 19"/>
                  <a:gd name="T75" fmla="*/ 0 h 20"/>
                  <a:gd name="T76" fmla="*/ 0 w 19"/>
                  <a:gd name="T77" fmla="*/ 0 h 20"/>
                  <a:gd name="T78" fmla="*/ 0 w 19"/>
                  <a:gd name="T79" fmla="*/ 0 h 20"/>
                  <a:gd name="T80" fmla="*/ 0 w 19"/>
                  <a:gd name="T81" fmla="*/ 0 h 20"/>
                  <a:gd name="T82" fmla="*/ 0 w 19"/>
                  <a:gd name="T83" fmla="*/ 0 h 20"/>
                  <a:gd name="T84" fmla="*/ 0 w 19"/>
                  <a:gd name="T85" fmla="*/ 0 h 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20">
                    <a:moveTo>
                      <a:pt x="19" y="10"/>
                    </a:moveTo>
                    <a:lnTo>
                      <a:pt x="19" y="10"/>
                    </a:ln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0"/>
                    </a:lnTo>
                    <a:close/>
                    <a:moveTo>
                      <a:pt x="18" y="10"/>
                    </a:moveTo>
                    <a:lnTo>
                      <a:pt x="18" y="12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60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3" name="Freeform 5434"/>
              <p:cNvSpPr>
                <a:spLocks noEditPoints="1"/>
              </p:cNvSpPr>
              <p:nvPr/>
            </p:nvSpPr>
            <p:spPr bwMode="auto">
              <a:xfrm>
                <a:off x="1445" y="1688"/>
                <a:ext cx="8" cy="9"/>
              </a:xfrm>
              <a:custGeom>
                <a:avLst/>
                <a:gdLst>
                  <a:gd name="T0" fmla="*/ 0 w 18"/>
                  <a:gd name="T1" fmla="*/ 1 h 18"/>
                  <a:gd name="T2" fmla="*/ 0 w 18"/>
                  <a:gd name="T3" fmla="*/ 1 h 18"/>
                  <a:gd name="T4" fmla="*/ 0 w 18"/>
                  <a:gd name="T5" fmla="*/ 1 h 18"/>
                  <a:gd name="T6" fmla="*/ 0 w 18"/>
                  <a:gd name="T7" fmla="*/ 0 h 18"/>
                  <a:gd name="T8" fmla="*/ 0 w 18"/>
                  <a:gd name="T9" fmla="*/ 0 h 18"/>
                  <a:gd name="T10" fmla="*/ 0 w 18"/>
                  <a:gd name="T11" fmla="*/ 0 h 18"/>
                  <a:gd name="T12" fmla="*/ 0 w 18"/>
                  <a:gd name="T13" fmla="*/ 0 h 18"/>
                  <a:gd name="T14" fmla="*/ 0 w 18"/>
                  <a:gd name="T15" fmla="*/ 1 h 18"/>
                  <a:gd name="T16" fmla="*/ 0 w 18"/>
                  <a:gd name="T17" fmla="*/ 1 h 18"/>
                  <a:gd name="T18" fmla="*/ 0 w 18"/>
                  <a:gd name="T19" fmla="*/ 1 h 18"/>
                  <a:gd name="T20" fmla="*/ 0 w 18"/>
                  <a:gd name="T21" fmla="*/ 1 h 18"/>
                  <a:gd name="T22" fmla="*/ 0 w 18"/>
                  <a:gd name="T23" fmla="*/ 1 h 18"/>
                  <a:gd name="T24" fmla="*/ 0 w 18"/>
                  <a:gd name="T25" fmla="*/ 1 h 18"/>
                  <a:gd name="T26" fmla="*/ 0 w 18"/>
                  <a:gd name="T27" fmla="*/ 1 h 18"/>
                  <a:gd name="T28" fmla="*/ 0 w 18"/>
                  <a:gd name="T29" fmla="*/ 1 h 18"/>
                  <a:gd name="T30" fmla="*/ 0 w 18"/>
                  <a:gd name="T31" fmla="*/ 1 h 18"/>
                  <a:gd name="T32" fmla="*/ 0 w 18"/>
                  <a:gd name="T33" fmla="*/ 1 h 18"/>
                  <a:gd name="T34" fmla="*/ 0 w 18"/>
                  <a:gd name="T35" fmla="*/ 1 h 18"/>
                  <a:gd name="T36" fmla="*/ 0 w 18"/>
                  <a:gd name="T37" fmla="*/ 1 h 18"/>
                  <a:gd name="T38" fmla="*/ 0 w 18"/>
                  <a:gd name="T39" fmla="*/ 1 h 18"/>
                  <a:gd name="T40" fmla="*/ 0 w 18"/>
                  <a:gd name="T41" fmla="*/ 1 h 18"/>
                  <a:gd name="T42" fmla="*/ 0 w 18"/>
                  <a:gd name="T43" fmla="*/ 1 h 18"/>
                  <a:gd name="T44" fmla="*/ 0 w 18"/>
                  <a:gd name="T45" fmla="*/ 1 h 18"/>
                  <a:gd name="T46" fmla="*/ 0 w 18"/>
                  <a:gd name="T47" fmla="*/ 1 h 18"/>
                  <a:gd name="T48" fmla="*/ 0 w 18"/>
                  <a:gd name="T49" fmla="*/ 1 h 18"/>
                  <a:gd name="T50" fmla="*/ 0 w 18"/>
                  <a:gd name="T51" fmla="*/ 1 h 18"/>
                  <a:gd name="T52" fmla="*/ 0 w 18"/>
                  <a:gd name="T53" fmla="*/ 1 h 18"/>
                  <a:gd name="T54" fmla="*/ 0 w 18"/>
                  <a:gd name="T55" fmla="*/ 1 h 18"/>
                  <a:gd name="T56" fmla="*/ 0 w 18"/>
                  <a:gd name="T57" fmla="*/ 1 h 18"/>
                  <a:gd name="T58" fmla="*/ 0 w 18"/>
                  <a:gd name="T59" fmla="*/ 1 h 18"/>
                  <a:gd name="T60" fmla="*/ 0 w 18"/>
                  <a:gd name="T61" fmla="*/ 1 h 18"/>
                  <a:gd name="T62" fmla="*/ 0 w 18"/>
                  <a:gd name="T63" fmla="*/ 1 h 18"/>
                  <a:gd name="T64" fmla="*/ 0 w 18"/>
                  <a:gd name="T65" fmla="*/ 1 h 18"/>
                  <a:gd name="T66" fmla="*/ 0 w 18"/>
                  <a:gd name="T67" fmla="*/ 1 h 18"/>
                  <a:gd name="T68" fmla="*/ 0 w 18"/>
                  <a:gd name="T69" fmla="*/ 1 h 18"/>
                  <a:gd name="T70" fmla="*/ 0 w 18"/>
                  <a:gd name="T71" fmla="*/ 1 h 18"/>
                  <a:gd name="T72" fmla="*/ 0 w 18"/>
                  <a:gd name="T73" fmla="*/ 1 h 18"/>
                  <a:gd name="T74" fmla="*/ 0 w 18"/>
                  <a:gd name="T75" fmla="*/ 0 h 18"/>
                  <a:gd name="T76" fmla="*/ 0 w 18"/>
                  <a:gd name="T77" fmla="*/ 1 h 18"/>
                  <a:gd name="T78" fmla="*/ 0 w 18"/>
                  <a:gd name="T79" fmla="*/ 1 h 18"/>
                  <a:gd name="T80" fmla="*/ 0 w 18"/>
                  <a:gd name="T81" fmla="*/ 1 h 18"/>
                  <a:gd name="T82" fmla="*/ 0 w 18"/>
                  <a:gd name="T83" fmla="*/ 1 h 18"/>
                  <a:gd name="T84" fmla="*/ 0 w 18"/>
                  <a:gd name="T85" fmla="*/ 1 h 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8">
                    <a:moveTo>
                      <a:pt x="18" y="8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6" y="8"/>
                    </a:moveTo>
                    <a:lnTo>
                      <a:pt x="16" y="10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4" name="Freeform 5435"/>
              <p:cNvSpPr>
                <a:spLocks noEditPoints="1"/>
              </p:cNvSpPr>
              <p:nvPr/>
            </p:nvSpPr>
            <p:spPr bwMode="auto">
              <a:xfrm>
                <a:off x="1445" y="1688"/>
                <a:ext cx="8" cy="9"/>
              </a:xfrm>
              <a:custGeom>
                <a:avLst/>
                <a:gdLst>
                  <a:gd name="T0" fmla="*/ 0 w 18"/>
                  <a:gd name="T1" fmla="*/ 1 h 16"/>
                  <a:gd name="T2" fmla="*/ 0 w 18"/>
                  <a:gd name="T3" fmla="*/ 1 h 16"/>
                  <a:gd name="T4" fmla="*/ 0 w 18"/>
                  <a:gd name="T5" fmla="*/ 1 h 16"/>
                  <a:gd name="T6" fmla="*/ 0 w 18"/>
                  <a:gd name="T7" fmla="*/ 1 h 16"/>
                  <a:gd name="T8" fmla="*/ 0 w 18"/>
                  <a:gd name="T9" fmla="*/ 0 h 16"/>
                  <a:gd name="T10" fmla="*/ 0 w 18"/>
                  <a:gd name="T11" fmla="*/ 0 h 16"/>
                  <a:gd name="T12" fmla="*/ 0 w 18"/>
                  <a:gd name="T13" fmla="*/ 0 h 16"/>
                  <a:gd name="T14" fmla="*/ 0 w 18"/>
                  <a:gd name="T15" fmla="*/ 1 h 16"/>
                  <a:gd name="T16" fmla="*/ 0 w 18"/>
                  <a:gd name="T17" fmla="*/ 1 h 16"/>
                  <a:gd name="T18" fmla="*/ 0 w 18"/>
                  <a:gd name="T19" fmla="*/ 1 h 16"/>
                  <a:gd name="T20" fmla="*/ 0 w 18"/>
                  <a:gd name="T21" fmla="*/ 1 h 16"/>
                  <a:gd name="T22" fmla="*/ 0 w 18"/>
                  <a:gd name="T23" fmla="*/ 1 h 16"/>
                  <a:gd name="T24" fmla="*/ 0 w 18"/>
                  <a:gd name="T25" fmla="*/ 1 h 16"/>
                  <a:gd name="T26" fmla="*/ 0 w 18"/>
                  <a:gd name="T27" fmla="*/ 1 h 16"/>
                  <a:gd name="T28" fmla="*/ 0 w 18"/>
                  <a:gd name="T29" fmla="*/ 1 h 16"/>
                  <a:gd name="T30" fmla="*/ 0 w 18"/>
                  <a:gd name="T31" fmla="*/ 1 h 16"/>
                  <a:gd name="T32" fmla="*/ 0 w 18"/>
                  <a:gd name="T33" fmla="*/ 1 h 16"/>
                  <a:gd name="T34" fmla="*/ 0 w 18"/>
                  <a:gd name="T35" fmla="*/ 1 h 16"/>
                  <a:gd name="T36" fmla="*/ 0 w 18"/>
                  <a:gd name="T37" fmla="*/ 1 h 16"/>
                  <a:gd name="T38" fmla="*/ 0 w 18"/>
                  <a:gd name="T39" fmla="*/ 1 h 16"/>
                  <a:gd name="T40" fmla="*/ 0 w 18"/>
                  <a:gd name="T41" fmla="*/ 1 h 16"/>
                  <a:gd name="T42" fmla="*/ 0 w 18"/>
                  <a:gd name="T43" fmla="*/ 1 h 16"/>
                  <a:gd name="T44" fmla="*/ 0 w 18"/>
                  <a:gd name="T45" fmla="*/ 1 h 16"/>
                  <a:gd name="T46" fmla="*/ 0 w 18"/>
                  <a:gd name="T47" fmla="*/ 1 h 16"/>
                  <a:gd name="T48" fmla="*/ 0 w 18"/>
                  <a:gd name="T49" fmla="*/ 1 h 16"/>
                  <a:gd name="T50" fmla="*/ 0 w 18"/>
                  <a:gd name="T51" fmla="*/ 1 h 16"/>
                  <a:gd name="T52" fmla="*/ 0 w 18"/>
                  <a:gd name="T53" fmla="*/ 1 h 16"/>
                  <a:gd name="T54" fmla="*/ 0 w 18"/>
                  <a:gd name="T55" fmla="*/ 1 h 16"/>
                  <a:gd name="T56" fmla="*/ 0 w 18"/>
                  <a:gd name="T57" fmla="*/ 1 h 16"/>
                  <a:gd name="T58" fmla="*/ 0 w 18"/>
                  <a:gd name="T59" fmla="*/ 1 h 16"/>
                  <a:gd name="T60" fmla="*/ 0 w 18"/>
                  <a:gd name="T61" fmla="*/ 1 h 16"/>
                  <a:gd name="T62" fmla="*/ 0 w 18"/>
                  <a:gd name="T63" fmla="*/ 1 h 16"/>
                  <a:gd name="T64" fmla="*/ 0 w 18"/>
                  <a:gd name="T65" fmla="*/ 1 h 16"/>
                  <a:gd name="T66" fmla="*/ 0 w 18"/>
                  <a:gd name="T67" fmla="*/ 1 h 16"/>
                  <a:gd name="T68" fmla="*/ 0 w 18"/>
                  <a:gd name="T69" fmla="*/ 1 h 16"/>
                  <a:gd name="T70" fmla="*/ 0 w 18"/>
                  <a:gd name="T71" fmla="*/ 1 h 16"/>
                  <a:gd name="T72" fmla="*/ 0 w 18"/>
                  <a:gd name="T73" fmla="*/ 1 h 16"/>
                  <a:gd name="T74" fmla="*/ 0 w 18"/>
                  <a:gd name="T75" fmla="*/ 1 h 16"/>
                  <a:gd name="T76" fmla="*/ 0 w 18"/>
                  <a:gd name="T77" fmla="*/ 1 h 16"/>
                  <a:gd name="T78" fmla="*/ 0 w 18"/>
                  <a:gd name="T79" fmla="*/ 1 h 16"/>
                  <a:gd name="T80" fmla="*/ 0 w 18"/>
                  <a:gd name="T81" fmla="*/ 1 h 16"/>
                  <a:gd name="T82" fmla="*/ 0 w 18"/>
                  <a:gd name="T83" fmla="*/ 1 h 16"/>
                  <a:gd name="T84" fmla="*/ 0 w 18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6" y="8"/>
                    </a:moveTo>
                    <a:lnTo>
                      <a:pt x="16" y="10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7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5" name="Freeform 5436"/>
              <p:cNvSpPr>
                <a:spLocks noEditPoints="1"/>
              </p:cNvSpPr>
              <p:nvPr/>
            </p:nvSpPr>
            <p:spPr bwMode="auto">
              <a:xfrm>
                <a:off x="1445" y="1688"/>
                <a:ext cx="8" cy="9"/>
              </a:xfrm>
              <a:custGeom>
                <a:avLst/>
                <a:gdLst>
                  <a:gd name="T0" fmla="*/ 1 w 14"/>
                  <a:gd name="T1" fmla="*/ 1 h 16"/>
                  <a:gd name="T2" fmla="*/ 1 w 14"/>
                  <a:gd name="T3" fmla="*/ 1 h 16"/>
                  <a:gd name="T4" fmla="*/ 1 w 14"/>
                  <a:gd name="T5" fmla="*/ 1 h 16"/>
                  <a:gd name="T6" fmla="*/ 1 w 14"/>
                  <a:gd name="T7" fmla="*/ 1 h 16"/>
                  <a:gd name="T8" fmla="*/ 1 w 14"/>
                  <a:gd name="T9" fmla="*/ 0 h 16"/>
                  <a:gd name="T10" fmla="*/ 1 w 14"/>
                  <a:gd name="T11" fmla="*/ 0 h 16"/>
                  <a:gd name="T12" fmla="*/ 1 w 14"/>
                  <a:gd name="T13" fmla="*/ 1 h 16"/>
                  <a:gd name="T14" fmla="*/ 1 w 14"/>
                  <a:gd name="T15" fmla="*/ 1 h 16"/>
                  <a:gd name="T16" fmla="*/ 1 w 14"/>
                  <a:gd name="T17" fmla="*/ 1 h 16"/>
                  <a:gd name="T18" fmla="*/ 0 w 14"/>
                  <a:gd name="T19" fmla="*/ 1 h 16"/>
                  <a:gd name="T20" fmla="*/ 0 w 14"/>
                  <a:gd name="T21" fmla="*/ 1 h 16"/>
                  <a:gd name="T22" fmla="*/ 0 w 14"/>
                  <a:gd name="T23" fmla="*/ 1 h 16"/>
                  <a:gd name="T24" fmla="*/ 1 w 14"/>
                  <a:gd name="T25" fmla="*/ 1 h 16"/>
                  <a:gd name="T26" fmla="*/ 1 w 14"/>
                  <a:gd name="T27" fmla="*/ 1 h 16"/>
                  <a:gd name="T28" fmla="*/ 1 w 14"/>
                  <a:gd name="T29" fmla="*/ 1 h 16"/>
                  <a:gd name="T30" fmla="*/ 1 w 14"/>
                  <a:gd name="T31" fmla="*/ 1 h 16"/>
                  <a:gd name="T32" fmla="*/ 1 w 14"/>
                  <a:gd name="T33" fmla="*/ 1 h 16"/>
                  <a:gd name="T34" fmla="*/ 1 w 14"/>
                  <a:gd name="T35" fmla="*/ 1 h 16"/>
                  <a:gd name="T36" fmla="*/ 1 w 14"/>
                  <a:gd name="T37" fmla="*/ 1 h 16"/>
                  <a:gd name="T38" fmla="*/ 1 w 14"/>
                  <a:gd name="T39" fmla="*/ 1 h 16"/>
                  <a:gd name="T40" fmla="*/ 1 w 14"/>
                  <a:gd name="T41" fmla="*/ 1 h 16"/>
                  <a:gd name="T42" fmla="*/ 1 w 14"/>
                  <a:gd name="T43" fmla="*/ 1 h 16"/>
                  <a:gd name="T44" fmla="*/ 1 w 14"/>
                  <a:gd name="T45" fmla="*/ 1 h 16"/>
                  <a:gd name="T46" fmla="*/ 1 w 14"/>
                  <a:gd name="T47" fmla="*/ 1 h 16"/>
                  <a:gd name="T48" fmla="*/ 1 w 14"/>
                  <a:gd name="T49" fmla="*/ 1 h 16"/>
                  <a:gd name="T50" fmla="*/ 1 w 14"/>
                  <a:gd name="T51" fmla="*/ 1 h 16"/>
                  <a:gd name="T52" fmla="*/ 1 w 14"/>
                  <a:gd name="T53" fmla="*/ 1 h 16"/>
                  <a:gd name="T54" fmla="*/ 1 w 14"/>
                  <a:gd name="T55" fmla="*/ 1 h 16"/>
                  <a:gd name="T56" fmla="*/ 1 w 14"/>
                  <a:gd name="T57" fmla="*/ 1 h 16"/>
                  <a:gd name="T58" fmla="*/ 1 w 14"/>
                  <a:gd name="T59" fmla="*/ 1 h 16"/>
                  <a:gd name="T60" fmla="*/ 1 w 14"/>
                  <a:gd name="T61" fmla="*/ 1 h 16"/>
                  <a:gd name="T62" fmla="*/ 1 w 14"/>
                  <a:gd name="T63" fmla="*/ 1 h 16"/>
                  <a:gd name="T64" fmla="*/ 1 w 14"/>
                  <a:gd name="T65" fmla="*/ 1 h 16"/>
                  <a:gd name="T66" fmla="*/ 1 w 14"/>
                  <a:gd name="T67" fmla="*/ 1 h 16"/>
                  <a:gd name="T68" fmla="*/ 1 w 14"/>
                  <a:gd name="T69" fmla="*/ 1 h 16"/>
                  <a:gd name="T70" fmla="*/ 1 w 14"/>
                  <a:gd name="T71" fmla="*/ 1 h 16"/>
                  <a:gd name="T72" fmla="*/ 1 w 14"/>
                  <a:gd name="T73" fmla="*/ 1 h 16"/>
                  <a:gd name="T74" fmla="*/ 1 w 14"/>
                  <a:gd name="T75" fmla="*/ 1 h 16"/>
                  <a:gd name="T76" fmla="*/ 1 w 14"/>
                  <a:gd name="T77" fmla="*/ 1 h 16"/>
                  <a:gd name="T78" fmla="*/ 1 w 14"/>
                  <a:gd name="T79" fmla="*/ 1 h 16"/>
                  <a:gd name="T80" fmla="*/ 1 w 14"/>
                  <a:gd name="T81" fmla="*/ 1 h 16"/>
                  <a:gd name="T82" fmla="*/ 1 w 14"/>
                  <a:gd name="T83" fmla="*/ 1 h 16"/>
                  <a:gd name="T84" fmla="*/ 1 w 14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lnTo>
                      <a:pt x="14" y="8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8"/>
                    </a:lnTo>
                    <a:close/>
                    <a:moveTo>
                      <a:pt x="14" y="8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6" name="Freeform 5437"/>
              <p:cNvSpPr>
                <a:spLocks noEditPoints="1"/>
              </p:cNvSpPr>
              <p:nvPr/>
            </p:nvSpPr>
            <p:spPr bwMode="auto">
              <a:xfrm>
                <a:off x="1445" y="1689"/>
                <a:ext cx="8" cy="8"/>
              </a:xfrm>
              <a:custGeom>
                <a:avLst/>
                <a:gdLst>
                  <a:gd name="T0" fmla="*/ 1 w 14"/>
                  <a:gd name="T1" fmla="*/ 1 h 15"/>
                  <a:gd name="T2" fmla="*/ 1 w 14"/>
                  <a:gd name="T3" fmla="*/ 1 h 15"/>
                  <a:gd name="T4" fmla="*/ 1 w 14"/>
                  <a:gd name="T5" fmla="*/ 1 h 15"/>
                  <a:gd name="T6" fmla="*/ 1 w 14"/>
                  <a:gd name="T7" fmla="*/ 0 h 15"/>
                  <a:gd name="T8" fmla="*/ 1 w 14"/>
                  <a:gd name="T9" fmla="*/ 0 h 15"/>
                  <a:gd name="T10" fmla="*/ 1 w 14"/>
                  <a:gd name="T11" fmla="*/ 0 h 15"/>
                  <a:gd name="T12" fmla="*/ 1 w 14"/>
                  <a:gd name="T13" fmla="*/ 0 h 15"/>
                  <a:gd name="T14" fmla="*/ 1 w 14"/>
                  <a:gd name="T15" fmla="*/ 1 h 15"/>
                  <a:gd name="T16" fmla="*/ 1 w 14"/>
                  <a:gd name="T17" fmla="*/ 1 h 15"/>
                  <a:gd name="T18" fmla="*/ 0 w 14"/>
                  <a:gd name="T19" fmla="*/ 1 h 15"/>
                  <a:gd name="T20" fmla="*/ 0 w 14"/>
                  <a:gd name="T21" fmla="*/ 1 h 15"/>
                  <a:gd name="T22" fmla="*/ 0 w 14"/>
                  <a:gd name="T23" fmla="*/ 1 h 15"/>
                  <a:gd name="T24" fmla="*/ 1 w 14"/>
                  <a:gd name="T25" fmla="*/ 1 h 15"/>
                  <a:gd name="T26" fmla="*/ 1 w 14"/>
                  <a:gd name="T27" fmla="*/ 1 h 15"/>
                  <a:gd name="T28" fmla="*/ 1 w 14"/>
                  <a:gd name="T29" fmla="*/ 1 h 15"/>
                  <a:gd name="T30" fmla="*/ 1 w 14"/>
                  <a:gd name="T31" fmla="*/ 1 h 15"/>
                  <a:gd name="T32" fmla="*/ 1 w 14"/>
                  <a:gd name="T33" fmla="*/ 1 h 15"/>
                  <a:gd name="T34" fmla="*/ 1 w 14"/>
                  <a:gd name="T35" fmla="*/ 1 h 15"/>
                  <a:gd name="T36" fmla="*/ 1 w 14"/>
                  <a:gd name="T37" fmla="*/ 1 h 15"/>
                  <a:gd name="T38" fmla="*/ 1 w 14"/>
                  <a:gd name="T39" fmla="*/ 1 h 15"/>
                  <a:gd name="T40" fmla="*/ 1 w 14"/>
                  <a:gd name="T41" fmla="*/ 1 h 15"/>
                  <a:gd name="T42" fmla="*/ 1 w 14"/>
                  <a:gd name="T43" fmla="*/ 1 h 15"/>
                  <a:gd name="T44" fmla="*/ 1 w 14"/>
                  <a:gd name="T45" fmla="*/ 1 h 15"/>
                  <a:gd name="T46" fmla="*/ 1 w 14"/>
                  <a:gd name="T47" fmla="*/ 1 h 15"/>
                  <a:gd name="T48" fmla="*/ 1 w 14"/>
                  <a:gd name="T49" fmla="*/ 1 h 15"/>
                  <a:gd name="T50" fmla="*/ 1 w 14"/>
                  <a:gd name="T51" fmla="*/ 1 h 15"/>
                  <a:gd name="T52" fmla="*/ 1 w 14"/>
                  <a:gd name="T53" fmla="*/ 1 h 15"/>
                  <a:gd name="T54" fmla="*/ 1 w 14"/>
                  <a:gd name="T55" fmla="*/ 1 h 15"/>
                  <a:gd name="T56" fmla="*/ 1 w 14"/>
                  <a:gd name="T57" fmla="*/ 1 h 15"/>
                  <a:gd name="T58" fmla="*/ 1 w 14"/>
                  <a:gd name="T59" fmla="*/ 1 h 15"/>
                  <a:gd name="T60" fmla="*/ 1 w 14"/>
                  <a:gd name="T61" fmla="*/ 1 h 15"/>
                  <a:gd name="T62" fmla="*/ 1 w 14"/>
                  <a:gd name="T63" fmla="*/ 1 h 15"/>
                  <a:gd name="T64" fmla="*/ 1 w 14"/>
                  <a:gd name="T65" fmla="*/ 1 h 15"/>
                  <a:gd name="T66" fmla="*/ 1 w 14"/>
                  <a:gd name="T67" fmla="*/ 1 h 15"/>
                  <a:gd name="T68" fmla="*/ 1 w 14"/>
                  <a:gd name="T69" fmla="*/ 1 h 15"/>
                  <a:gd name="T70" fmla="*/ 1 w 14"/>
                  <a:gd name="T71" fmla="*/ 1 h 15"/>
                  <a:gd name="T72" fmla="*/ 1 w 14"/>
                  <a:gd name="T73" fmla="*/ 1 h 15"/>
                  <a:gd name="T74" fmla="*/ 1 w 14"/>
                  <a:gd name="T75" fmla="*/ 1 h 15"/>
                  <a:gd name="T76" fmla="*/ 1 w 14"/>
                  <a:gd name="T77" fmla="*/ 1 h 15"/>
                  <a:gd name="T78" fmla="*/ 1 w 14"/>
                  <a:gd name="T79" fmla="*/ 1 h 15"/>
                  <a:gd name="T80" fmla="*/ 1 w 14"/>
                  <a:gd name="T81" fmla="*/ 1 h 15"/>
                  <a:gd name="T82" fmla="*/ 1 w 14"/>
                  <a:gd name="T83" fmla="*/ 1 h 15"/>
                  <a:gd name="T84" fmla="*/ 1 w 14"/>
                  <a:gd name="T85" fmla="*/ 1 h 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7"/>
                    </a:lnTo>
                    <a:close/>
                    <a:moveTo>
                      <a:pt x="13" y="7"/>
                    </a:moveTo>
                    <a:lnTo>
                      <a:pt x="13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7" name="Freeform 5438"/>
              <p:cNvSpPr>
                <a:spLocks noEditPoints="1"/>
              </p:cNvSpPr>
              <p:nvPr/>
            </p:nvSpPr>
            <p:spPr bwMode="auto">
              <a:xfrm>
                <a:off x="1446" y="1689"/>
                <a:ext cx="7" cy="7"/>
              </a:xfrm>
              <a:custGeom>
                <a:avLst/>
                <a:gdLst>
                  <a:gd name="T0" fmla="*/ 1 w 13"/>
                  <a:gd name="T1" fmla="*/ 1 h 14"/>
                  <a:gd name="T2" fmla="*/ 1 w 13"/>
                  <a:gd name="T3" fmla="*/ 1 h 14"/>
                  <a:gd name="T4" fmla="*/ 1 w 13"/>
                  <a:gd name="T5" fmla="*/ 1 h 14"/>
                  <a:gd name="T6" fmla="*/ 1 w 13"/>
                  <a:gd name="T7" fmla="*/ 1 h 14"/>
                  <a:gd name="T8" fmla="*/ 1 w 13"/>
                  <a:gd name="T9" fmla="*/ 1 h 14"/>
                  <a:gd name="T10" fmla="*/ 1 w 13"/>
                  <a:gd name="T11" fmla="*/ 1 h 14"/>
                  <a:gd name="T12" fmla="*/ 1 w 13"/>
                  <a:gd name="T13" fmla="*/ 0 h 14"/>
                  <a:gd name="T14" fmla="*/ 1 w 13"/>
                  <a:gd name="T15" fmla="*/ 0 h 14"/>
                  <a:gd name="T16" fmla="*/ 1 w 13"/>
                  <a:gd name="T17" fmla="*/ 0 h 14"/>
                  <a:gd name="T18" fmla="*/ 1 w 13"/>
                  <a:gd name="T19" fmla="*/ 0 h 14"/>
                  <a:gd name="T20" fmla="*/ 1 w 13"/>
                  <a:gd name="T21" fmla="*/ 1 h 14"/>
                  <a:gd name="T22" fmla="*/ 1 w 13"/>
                  <a:gd name="T23" fmla="*/ 1 h 14"/>
                  <a:gd name="T24" fmla="*/ 0 w 13"/>
                  <a:gd name="T25" fmla="*/ 1 h 14"/>
                  <a:gd name="T26" fmla="*/ 0 w 13"/>
                  <a:gd name="T27" fmla="*/ 1 h 14"/>
                  <a:gd name="T28" fmla="*/ 0 w 13"/>
                  <a:gd name="T29" fmla="*/ 1 h 14"/>
                  <a:gd name="T30" fmla="*/ 0 w 13"/>
                  <a:gd name="T31" fmla="*/ 1 h 14"/>
                  <a:gd name="T32" fmla="*/ 0 w 13"/>
                  <a:gd name="T33" fmla="*/ 1 h 14"/>
                  <a:gd name="T34" fmla="*/ 0 w 13"/>
                  <a:gd name="T35" fmla="*/ 1 h 14"/>
                  <a:gd name="T36" fmla="*/ 0 w 13"/>
                  <a:gd name="T37" fmla="*/ 1 h 14"/>
                  <a:gd name="T38" fmla="*/ 0 w 13"/>
                  <a:gd name="T39" fmla="*/ 1 h 14"/>
                  <a:gd name="T40" fmla="*/ 1 w 13"/>
                  <a:gd name="T41" fmla="*/ 1 h 14"/>
                  <a:gd name="T42" fmla="*/ 1 w 13"/>
                  <a:gd name="T43" fmla="*/ 1 h 14"/>
                  <a:gd name="T44" fmla="*/ 1 w 13"/>
                  <a:gd name="T45" fmla="*/ 1 h 14"/>
                  <a:gd name="T46" fmla="*/ 1 w 13"/>
                  <a:gd name="T47" fmla="*/ 1 h 14"/>
                  <a:gd name="T48" fmla="*/ 1 w 13"/>
                  <a:gd name="T49" fmla="*/ 1 h 14"/>
                  <a:gd name="T50" fmla="*/ 1 w 13"/>
                  <a:gd name="T51" fmla="*/ 1 h 14"/>
                  <a:gd name="T52" fmla="*/ 1 w 13"/>
                  <a:gd name="T53" fmla="*/ 1 h 14"/>
                  <a:gd name="T54" fmla="*/ 1 w 13"/>
                  <a:gd name="T55" fmla="*/ 1 h 14"/>
                  <a:gd name="T56" fmla="*/ 1 w 13"/>
                  <a:gd name="T57" fmla="*/ 1 h 14"/>
                  <a:gd name="T58" fmla="*/ 1 w 13"/>
                  <a:gd name="T59" fmla="*/ 1 h 14"/>
                  <a:gd name="T60" fmla="*/ 1 w 13"/>
                  <a:gd name="T61" fmla="*/ 1 h 14"/>
                  <a:gd name="T62" fmla="*/ 1 w 13"/>
                  <a:gd name="T63" fmla="*/ 1 h 14"/>
                  <a:gd name="T64" fmla="*/ 1 w 13"/>
                  <a:gd name="T65" fmla="*/ 1 h 14"/>
                  <a:gd name="T66" fmla="*/ 1 w 13"/>
                  <a:gd name="T67" fmla="*/ 1 h 14"/>
                  <a:gd name="T68" fmla="*/ 1 w 13"/>
                  <a:gd name="T69" fmla="*/ 1 h 14"/>
                  <a:gd name="T70" fmla="*/ 1 w 13"/>
                  <a:gd name="T71" fmla="*/ 1 h 14"/>
                  <a:gd name="T72" fmla="*/ 1 w 13"/>
                  <a:gd name="T73" fmla="*/ 1 h 14"/>
                  <a:gd name="T74" fmla="*/ 1 w 13"/>
                  <a:gd name="T75" fmla="*/ 1 h 14"/>
                  <a:gd name="T76" fmla="*/ 1 w 13"/>
                  <a:gd name="T77" fmla="*/ 1 h 14"/>
                  <a:gd name="T78" fmla="*/ 1 w 13"/>
                  <a:gd name="T79" fmla="*/ 1 h 14"/>
                  <a:gd name="T80" fmla="*/ 1 w 13"/>
                  <a:gd name="T81" fmla="*/ 1 h 14"/>
                  <a:gd name="T82" fmla="*/ 1 w 13"/>
                  <a:gd name="T83" fmla="*/ 1 h 14"/>
                  <a:gd name="T84" fmla="*/ 1 w 13"/>
                  <a:gd name="T85" fmla="*/ 1 h 14"/>
                  <a:gd name="T86" fmla="*/ 1 w 13"/>
                  <a:gd name="T87" fmla="*/ 1 h 14"/>
                  <a:gd name="T88" fmla="*/ 1 w 13"/>
                  <a:gd name="T89" fmla="*/ 1 h 14"/>
                  <a:gd name="T90" fmla="*/ 1 w 13"/>
                  <a:gd name="T91" fmla="*/ 1 h 14"/>
                  <a:gd name="T92" fmla="*/ 0 w 13"/>
                  <a:gd name="T93" fmla="*/ 1 h 14"/>
                  <a:gd name="T94" fmla="*/ 0 w 13"/>
                  <a:gd name="T95" fmla="*/ 1 h 14"/>
                  <a:gd name="T96" fmla="*/ 0 w 13"/>
                  <a:gd name="T97" fmla="*/ 1 h 14"/>
                  <a:gd name="T98" fmla="*/ 1 w 13"/>
                  <a:gd name="T99" fmla="*/ 1 h 14"/>
                  <a:gd name="T100" fmla="*/ 1 w 13"/>
                  <a:gd name="T101" fmla="*/ 1 h 14"/>
                  <a:gd name="T102" fmla="*/ 1 w 13"/>
                  <a:gd name="T103" fmla="*/ 1 h 14"/>
                  <a:gd name="T104" fmla="*/ 1 w 13"/>
                  <a:gd name="T105" fmla="*/ 1 h 14"/>
                  <a:gd name="T106" fmla="*/ 1 w 13"/>
                  <a:gd name="T107" fmla="*/ 1 h 14"/>
                  <a:gd name="T108" fmla="*/ 1 w 13"/>
                  <a:gd name="T109" fmla="*/ 1 h 14"/>
                  <a:gd name="T110" fmla="*/ 1 w 13"/>
                  <a:gd name="T111" fmla="*/ 1 h 14"/>
                  <a:gd name="T112" fmla="*/ 1 w 13"/>
                  <a:gd name="T113" fmla="*/ 1 h 14"/>
                  <a:gd name="T114" fmla="*/ 1 w 13"/>
                  <a:gd name="T115" fmla="*/ 1 h 14"/>
                  <a:gd name="T116" fmla="*/ 1 w 13"/>
                  <a:gd name="T117" fmla="*/ 1 h 14"/>
                  <a:gd name="T118" fmla="*/ 1 w 13"/>
                  <a:gd name="T119" fmla="*/ 1 h 14"/>
                  <a:gd name="T120" fmla="*/ 1 w 13"/>
                  <a:gd name="T121" fmla="*/ 1 h 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7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  <a:moveTo>
                      <a:pt x="12" y="7"/>
                    </a:moveTo>
                    <a:lnTo>
                      <a:pt x="12" y="7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88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8" name="Freeform 5439"/>
              <p:cNvSpPr>
                <a:spLocks noEditPoints="1"/>
              </p:cNvSpPr>
              <p:nvPr/>
            </p:nvSpPr>
            <p:spPr bwMode="auto">
              <a:xfrm>
                <a:off x="1446" y="1690"/>
                <a:ext cx="6" cy="6"/>
              </a:xfrm>
              <a:custGeom>
                <a:avLst/>
                <a:gdLst>
                  <a:gd name="T0" fmla="*/ 1 w 12"/>
                  <a:gd name="T1" fmla="*/ 1 h 12"/>
                  <a:gd name="T2" fmla="*/ 1 w 12"/>
                  <a:gd name="T3" fmla="*/ 1 h 12"/>
                  <a:gd name="T4" fmla="*/ 1 w 12"/>
                  <a:gd name="T5" fmla="*/ 1 h 12"/>
                  <a:gd name="T6" fmla="*/ 1 w 12"/>
                  <a:gd name="T7" fmla="*/ 1 h 12"/>
                  <a:gd name="T8" fmla="*/ 1 w 12"/>
                  <a:gd name="T9" fmla="*/ 0 h 12"/>
                  <a:gd name="T10" fmla="*/ 1 w 12"/>
                  <a:gd name="T11" fmla="*/ 0 h 12"/>
                  <a:gd name="T12" fmla="*/ 1 w 12"/>
                  <a:gd name="T13" fmla="*/ 0 h 12"/>
                  <a:gd name="T14" fmla="*/ 1 w 12"/>
                  <a:gd name="T15" fmla="*/ 0 h 12"/>
                  <a:gd name="T16" fmla="*/ 1 w 12"/>
                  <a:gd name="T17" fmla="*/ 0 h 12"/>
                  <a:gd name="T18" fmla="*/ 1 w 12"/>
                  <a:gd name="T19" fmla="*/ 0 h 12"/>
                  <a:gd name="T20" fmla="*/ 1 w 12"/>
                  <a:gd name="T21" fmla="*/ 0 h 12"/>
                  <a:gd name="T22" fmla="*/ 1 w 12"/>
                  <a:gd name="T23" fmla="*/ 0 h 12"/>
                  <a:gd name="T24" fmla="*/ 1 w 12"/>
                  <a:gd name="T25" fmla="*/ 1 h 12"/>
                  <a:gd name="T26" fmla="*/ 0 w 12"/>
                  <a:gd name="T27" fmla="*/ 1 h 12"/>
                  <a:gd name="T28" fmla="*/ 0 w 12"/>
                  <a:gd name="T29" fmla="*/ 1 h 12"/>
                  <a:gd name="T30" fmla="*/ 0 w 12"/>
                  <a:gd name="T31" fmla="*/ 1 h 12"/>
                  <a:gd name="T32" fmla="*/ 0 w 12"/>
                  <a:gd name="T33" fmla="*/ 1 h 12"/>
                  <a:gd name="T34" fmla="*/ 0 w 12"/>
                  <a:gd name="T35" fmla="*/ 1 h 12"/>
                  <a:gd name="T36" fmla="*/ 0 w 12"/>
                  <a:gd name="T37" fmla="*/ 1 h 12"/>
                  <a:gd name="T38" fmla="*/ 1 w 12"/>
                  <a:gd name="T39" fmla="*/ 1 h 12"/>
                  <a:gd name="T40" fmla="*/ 1 w 12"/>
                  <a:gd name="T41" fmla="*/ 1 h 12"/>
                  <a:gd name="T42" fmla="*/ 1 w 12"/>
                  <a:gd name="T43" fmla="*/ 1 h 12"/>
                  <a:gd name="T44" fmla="*/ 1 w 12"/>
                  <a:gd name="T45" fmla="*/ 1 h 12"/>
                  <a:gd name="T46" fmla="*/ 1 w 12"/>
                  <a:gd name="T47" fmla="*/ 1 h 12"/>
                  <a:gd name="T48" fmla="*/ 1 w 12"/>
                  <a:gd name="T49" fmla="*/ 1 h 12"/>
                  <a:gd name="T50" fmla="*/ 1 w 12"/>
                  <a:gd name="T51" fmla="*/ 1 h 12"/>
                  <a:gd name="T52" fmla="*/ 1 w 12"/>
                  <a:gd name="T53" fmla="*/ 1 h 12"/>
                  <a:gd name="T54" fmla="*/ 1 w 12"/>
                  <a:gd name="T55" fmla="*/ 1 h 12"/>
                  <a:gd name="T56" fmla="*/ 1 w 12"/>
                  <a:gd name="T57" fmla="*/ 1 h 12"/>
                  <a:gd name="T58" fmla="*/ 1 w 12"/>
                  <a:gd name="T59" fmla="*/ 1 h 12"/>
                  <a:gd name="T60" fmla="*/ 1 w 12"/>
                  <a:gd name="T61" fmla="*/ 1 h 12"/>
                  <a:gd name="T62" fmla="*/ 1 w 12"/>
                  <a:gd name="T63" fmla="*/ 1 h 12"/>
                  <a:gd name="T64" fmla="*/ 1 w 12"/>
                  <a:gd name="T65" fmla="*/ 1 h 12"/>
                  <a:gd name="T66" fmla="*/ 1 w 12"/>
                  <a:gd name="T67" fmla="*/ 1 h 12"/>
                  <a:gd name="T68" fmla="*/ 1 w 12"/>
                  <a:gd name="T69" fmla="*/ 1 h 12"/>
                  <a:gd name="T70" fmla="*/ 1 w 12"/>
                  <a:gd name="T71" fmla="*/ 1 h 12"/>
                  <a:gd name="T72" fmla="*/ 1 w 12"/>
                  <a:gd name="T73" fmla="*/ 1 h 12"/>
                  <a:gd name="T74" fmla="*/ 1 w 12"/>
                  <a:gd name="T75" fmla="*/ 1 h 12"/>
                  <a:gd name="T76" fmla="*/ 1 w 12"/>
                  <a:gd name="T77" fmla="*/ 1 h 12"/>
                  <a:gd name="T78" fmla="*/ 1 w 12"/>
                  <a:gd name="T79" fmla="*/ 1 h 12"/>
                  <a:gd name="T80" fmla="*/ 1 w 12"/>
                  <a:gd name="T81" fmla="*/ 1 h 12"/>
                  <a:gd name="T82" fmla="*/ 1 w 12"/>
                  <a:gd name="T83" fmla="*/ 1 h 12"/>
                  <a:gd name="T84" fmla="*/ 1 w 12"/>
                  <a:gd name="T85" fmla="*/ 1 h 12"/>
                  <a:gd name="T86" fmla="*/ 1 w 12"/>
                  <a:gd name="T87" fmla="*/ 1 h 12"/>
                  <a:gd name="T88" fmla="*/ 1 w 12"/>
                  <a:gd name="T89" fmla="*/ 0 h 12"/>
                  <a:gd name="T90" fmla="*/ 1 w 12"/>
                  <a:gd name="T91" fmla="*/ 1 h 12"/>
                  <a:gd name="T92" fmla="*/ 1 w 12"/>
                  <a:gd name="T93" fmla="*/ 1 h 12"/>
                  <a:gd name="T94" fmla="*/ 1 w 12"/>
                  <a:gd name="T95" fmla="*/ 1 h 12"/>
                  <a:gd name="T96" fmla="*/ 1 w 12"/>
                  <a:gd name="T97" fmla="*/ 1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2" y="5"/>
                    </a:lnTo>
                    <a:close/>
                    <a:moveTo>
                      <a:pt x="10" y="5"/>
                    </a:moveTo>
                    <a:lnTo>
                      <a:pt x="10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39" name="Freeform 5440"/>
              <p:cNvSpPr>
                <a:spLocks noEditPoints="1"/>
              </p:cNvSpPr>
              <p:nvPr/>
            </p:nvSpPr>
            <p:spPr bwMode="auto">
              <a:xfrm>
                <a:off x="1446" y="1690"/>
                <a:ext cx="6" cy="5"/>
              </a:xfrm>
              <a:custGeom>
                <a:avLst/>
                <a:gdLst>
                  <a:gd name="T0" fmla="*/ 1 w 12"/>
                  <a:gd name="T1" fmla="*/ 1 h 10"/>
                  <a:gd name="T2" fmla="*/ 1 w 12"/>
                  <a:gd name="T3" fmla="*/ 1 h 10"/>
                  <a:gd name="T4" fmla="*/ 1 w 12"/>
                  <a:gd name="T5" fmla="*/ 1 h 10"/>
                  <a:gd name="T6" fmla="*/ 1 w 12"/>
                  <a:gd name="T7" fmla="*/ 1 h 10"/>
                  <a:gd name="T8" fmla="*/ 1 w 12"/>
                  <a:gd name="T9" fmla="*/ 0 h 10"/>
                  <a:gd name="T10" fmla="*/ 1 w 12"/>
                  <a:gd name="T11" fmla="*/ 0 h 10"/>
                  <a:gd name="T12" fmla="*/ 1 w 12"/>
                  <a:gd name="T13" fmla="*/ 0 h 10"/>
                  <a:gd name="T14" fmla="*/ 1 w 12"/>
                  <a:gd name="T15" fmla="*/ 0 h 10"/>
                  <a:gd name="T16" fmla="*/ 1 w 12"/>
                  <a:gd name="T17" fmla="*/ 1 h 10"/>
                  <a:gd name="T18" fmla="*/ 1 w 12"/>
                  <a:gd name="T19" fmla="*/ 1 h 10"/>
                  <a:gd name="T20" fmla="*/ 1 w 12"/>
                  <a:gd name="T21" fmla="*/ 1 h 10"/>
                  <a:gd name="T22" fmla="*/ 1 w 12"/>
                  <a:gd name="T23" fmla="*/ 1 h 10"/>
                  <a:gd name="T24" fmla="*/ 0 w 12"/>
                  <a:gd name="T25" fmla="*/ 1 h 10"/>
                  <a:gd name="T26" fmla="*/ 0 w 12"/>
                  <a:gd name="T27" fmla="*/ 1 h 10"/>
                  <a:gd name="T28" fmla="*/ 1 w 12"/>
                  <a:gd name="T29" fmla="*/ 1 h 10"/>
                  <a:gd name="T30" fmla="*/ 1 w 12"/>
                  <a:gd name="T31" fmla="*/ 1 h 10"/>
                  <a:gd name="T32" fmla="*/ 1 w 12"/>
                  <a:gd name="T33" fmla="*/ 1 h 10"/>
                  <a:gd name="T34" fmla="*/ 1 w 12"/>
                  <a:gd name="T35" fmla="*/ 1 h 10"/>
                  <a:gd name="T36" fmla="*/ 1 w 12"/>
                  <a:gd name="T37" fmla="*/ 1 h 10"/>
                  <a:gd name="T38" fmla="*/ 1 w 12"/>
                  <a:gd name="T39" fmla="*/ 1 h 10"/>
                  <a:gd name="T40" fmla="*/ 1 w 12"/>
                  <a:gd name="T41" fmla="*/ 1 h 10"/>
                  <a:gd name="T42" fmla="*/ 1 w 12"/>
                  <a:gd name="T43" fmla="*/ 1 h 10"/>
                  <a:gd name="T44" fmla="*/ 1 w 12"/>
                  <a:gd name="T45" fmla="*/ 1 h 10"/>
                  <a:gd name="T46" fmla="*/ 1 w 12"/>
                  <a:gd name="T47" fmla="*/ 1 h 10"/>
                  <a:gd name="T48" fmla="*/ 1 w 12"/>
                  <a:gd name="T49" fmla="*/ 1 h 10"/>
                  <a:gd name="T50" fmla="*/ 1 w 12"/>
                  <a:gd name="T51" fmla="*/ 1 h 10"/>
                  <a:gd name="T52" fmla="*/ 1 w 12"/>
                  <a:gd name="T53" fmla="*/ 1 h 10"/>
                  <a:gd name="T54" fmla="*/ 1 w 12"/>
                  <a:gd name="T55" fmla="*/ 1 h 10"/>
                  <a:gd name="T56" fmla="*/ 1 w 12"/>
                  <a:gd name="T57" fmla="*/ 1 h 10"/>
                  <a:gd name="T58" fmla="*/ 1 w 12"/>
                  <a:gd name="T59" fmla="*/ 1 h 10"/>
                  <a:gd name="T60" fmla="*/ 1 w 12"/>
                  <a:gd name="T61" fmla="*/ 1 h 10"/>
                  <a:gd name="T62" fmla="*/ 1 w 12"/>
                  <a:gd name="T63" fmla="*/ 1 h 10"/>
                  <a:gd name="T64" fmla="*/ 1 w 12"/>
                  <a:gd name="T65" fmla="*/ 1 h 10"/>
                  <a:gd name="T66" fmla="*/ 1 w 12"/>
                  <a:gd name="T67" fmla="*/ 1 h 10"/>
                  <a:gd name="T68" fmla="*/ 1 w 12"/>
                  <a:gd name="T69" fmla="*/ 1 h 10"/>
                  <a:gd name="T70" fmla="*/ 1 w 12"/>
                  <a:gd name="T71" fmla="*/ 1 h 10"/>
                  <a:gd name="T72" fmla="*/ 1 w 12"/>
                  <a:gd name="T73" fmla="*/ 1 h 10"/>
                  <a:gd name="T74" fmla="*/ 1 w 12"/>
                  <a:gd name="T75" fmla="*/ 1 h 10"/>
                  <a:gd name="T76" fmla="*/ 1 w 12"/>
                  <a:gd name="T77" fmla="*/ 1 h 10"/>
                  <a:gd name="T78" fmla="*/ 1 w 12"/>
                  <a:gd name="T79" fmla="*/ 1 h 10"/>
                  <a:gd name="T80" fmla="*/ 1 w 12"/>
                  <a:gd name="T81" fmla="*/ 1 h 10"/>
                  <a:gd name="T82" fmla="*/ 1 w 12"/>
                  <a:gd name="T83" fmla="*/ 1 h 10"/>
                  <a:gd name="T84" fmla="*/ 1 w 12"/>
                  <a:gd name="T85" fmla="*/ 1 h 10"/>
                  <a:gd name="T86" fmla="*/ 1 w 12"/>
                  <a:gd name="T87" fmla="*/ 1 h 10"/>
                  <a:gd name="T88" fmla="*/ 1 w 12"/>
                  <a:gd name="T89" fmla="*/ 1 h 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" h="10">
                    <a:moveTo>
                      <a:pt x="12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5"/>
                    </a:lnTo>
                    <a:close/>
                    <a:moveTo>
                      <a:pt x="10" y="5"/>
                    </a:moveTo>
                    <a:lnTo>
                      <a:pt x="10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9B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0" name="Freeform 5441"/>
              <p:cNvSpPr>
                <a:spLocks noEditPoints="1"/>
              </p:cNvSpPr>
              <p:nvPr/>
            </p:nvSpPr>
            <p:spPr bwMode="auto">
              <a:xfrm>
                <a:off x="1447" y="1690"/>
                <a:ext cx="4" cy="5"/>
              </a:xfrm>
              <a:custGeom>
                <a:avLst/>
                <a:gdLst>
                  <a:gd name="T0" fmla="*/ 1 w 8"/>
                  <a:gd name="T1" fmla="*/ 1 h 10"/>
                  <a:gd name="T2" fmla="*/ 1 w 8"/>
                  <a:gd name="T3" fmla="*/ 1 h 10"/>
                  <a:gd name="T4" fmla="*/ 1 w 8"/>
                  <a:gd name="T5" fmla="*/ 1 h 10"/>
                  <a:gd name="T6" fmla="*/ 1 w 8"/>
                  <a:gd name="T7" fmla="*/ 0 h 10"/>
                  <a:gd name="T8" fmla="*/ 1 w 8"/>
                  <a:gd name="T9" fmla="*/ 0 h 10"/>
                  <a:gd name="T10" fmla="*/ 1 w 8"/>
                  <a:gd name="T11" fmla="*/ 1 h 10"/>
                  <a:gd name="T12" fmla="*/ 0 w 8"/>
                  <a:gd name="T13" fmla="*/ 1 h 10"/>
                  <a:gd name="T14" fmla="*/ 0 w 8"/>
                  <a:gd name="T15" fmla="*/ 1 h 10"/>
                  <a:gd name="T16" fmla="*/ 0 w 8"/>
                  <a:gd name="T17" fmla="*/ 1 h 10"/>
                  <a:gd name="T18" fmla="*/ 0 w 8"/>
                  <a:gd name="T19" fmla="*/ 1 h 10"/>
                  <a:gd name="T20" fmla="*/ 1 w 8"/>
                  <a:gd name="T21" fmla="*/ 1 h 10"/>
                  <a:gd name="T22" fmla="*/ 1 w 8"/>
                  <a:gd name="T23" fmla="*/ 1 h 10"/>
                  <a:gd name="T24" fmla="*/ 1 w 8"/>
                  <a:gd name="T25" fmla="*/ 1 h 10"/>
                  <a:gd name="T26" fmla="*/ 1 w 8"/>
                  <a:gd name="T27" fmla="*/ 1 h 10"/>
                  <a:gd name="T28" fmla="*/ 1 w 8"/>
                  <a:gd name="T29" fmla="*/ 1 h 10"/>
                  <a:gd name="T30" fmla="*/ 1 w 8"/>
                  <a:gd name="T31" fmla="*/ 1 h 10"/>
                  <a:gd name="T32" fmla="*/ 1 w 8"/>
                  <a:gd name="T33" fmla="*/ 1 h 10"/>
                  <a:gd name="T34" fmla="*/ 1 w 8"/>
                  <a:gd name="T35" fmla="*/ 1 h 10"/>
                  <a:gd name="T36" fmla="*/ 1 w 8"/>
                  <a:gd name="T37" fmla="*/ 1 h 10"/>
                  <a:gd name="T38" fmla="*/ 1 w 8"/>
                  <a:gd name="T39" fmla="*/ 1 h 10"/>
                  <a:gd name="T40" fmla="*/ 1 w 8"/>
                  <a:gd name="T41" fmla="*/ 1 h 10"/>
                  <a:gd name="T42" fmla="*/ 1 w 8"/>
                  <a:gd name="T43" fmla="*/ 1 h 10"/>
                  <a:gd name="T44" fmla="*/ 1 w 8"/>
                  <a:gd name="T45" fmla="*/ 1 h 10"/>
                  <a:gd name="T46" fmla="*/ 1 w 8"/>
                  <a:gd name="T47" fmla="*/ 1 h 10"/>
                  <a:gd name="T48" fmla="*/ 1 w 8"/>
                  <a:gd name="T49" fmla="*/ 1 h 10"/>
                  <a:gd name="T50" fmla="*/ 1 w 8"/>
                  <a:gd name="T51" fmla="*/ 1 h 10"/>
                  <a:gd name="T52" fmla="*/ 1 w 8"/>
                  <a:gd name="T53" fmla="*/ 1 h 10"/>
                  <a:gd name="T54" fmla="*/ 1 w 8"/>
                  <a:gd name="T55" fmla="*/ 1 h 10"/>
                  <a:gd name="T56" fmla="*/ 1 w 8"/>
                  <a:gd name="T57" fmla="*/ 1 h 10"/>
                  <a:gd name="T58" fmla="*/ 1 w 8"/>
                  <a:gd name="T59" fmla="*/ 1 h 10"/>
                  <a:gd name="T60" fmla="*/ 1 w 8"/>
                  <a:gd name="T61" fmla="*/ 1 h 10"/>
                  <a:gd name="T62" fmla="*/ 1 w 8"/>
                  <a:gd name="T63" fmla="*/ 1 h 10"/>
                  <a:gd name="T64" fmla="*/ 1 w 8"/>
                  <a:gd name="T65" fmla="*/ 1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lnTo>
                      <a:pt x="8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  <a:moveTo>
                      <a:pt x="8" y="5"/>
                    </a:moveTo>
                    <a:lnTo>
                      <a:pt x="8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1" name="Freeform 5442"/>
              <p:cNvSpPr>
                <a:spLocks noEditPoints="1"/>
              </p:cNvSpPr>
              <p:nvPr/>
            </p:nvSpPr>
            <p:spPr bwMode="auto">
              <a:xfrm>
                <a:off x="1447" y="1691"/>
                <a:ext cx="4" cy="4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1 h 8"/>
                  <a:gd name="T4" fmla="*/ 1 w 8"/>
                  <a:gd name="T5" fmla="*/ 0 h 8"/>
                  <a:gd name="T6" fmla="*/ 1 w 8"/>
                  <a:gd name="T7" fmla="*/ 0 h 8"/>
                  <a:gd name="T8" fmla="*/ 1 w 8"/>
                  <a:gd name="T9" fmla="*/ 0 h 8"/>
                  <a:gd name="T10" fmla="*/ 1 w 8"/>
                  <a:gd name="T11" fmla="*/ 0 h 8"/>
                  <a:gd name="T12" fmla="*/ 1 w 8"/>
                  <a:gd name="T13" fmla="*/ 1 h 8"/>
                  <a:gd name="T14" fmla="*/ 0 w 8"/>
                  <a:gd name="T15" fmla="*/ 1 h 8"/>
                  <a:gd name="T16" fmla="*/ 0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1 h 8"/>
                  <a:gd name="T64" fmla="*/ 1 w 8"/>
                  <a:gd name="T65" fmla="*/ 1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lnTo>
                      <a:pt x="8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8" y="3"/>
                    </a:lnTo>
                    <a:close/>
                    <a:moveTo>
                      <a:pt x="6" y="3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2" name="Freeform 5443"/>
              <p:cNvSpPr>
                <a:spLocks noEditPoints="1"/>
              </p:cNvSpPr>
              <p:nvPr/>
            </p:nvSpPr>
            <p:spPr bwMode="auto">
              <a:xfrm>
                <a:off x="1448" y="1691"/>
                <a:ext cx="3" cy="3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1 h 6"/>
                  <a:gd name="T4" fmla="*/ 0 w 7"/>
                  <a:gd name="T5" fmla="*/ 1 h 6"/>
                  <a:gd name="T6" fmla="*/ 0 w 7"/>
                  <a:gd name="T7" fmla="*/ 0 h 6"/>
                  <a:gd name="T8" fmla="*/ 0 w 7"/>
                  <a:gd name="T9" fmla="*/ 0 h 6"/>
                  <a:gd name="T10" fmla="*/ 0 w 7"/>
                  <a:gd name="T11" fmla="*/ 1 h 6"/>
                  <a:gd name="T12" fmla="*/ 0 w 7"/>
                  <a:gd name="T13" fmla="*/ 1 h 6"/>
                  <a:gd name="T14" fmla="*/ 0 w 7"/>
                  <a:gd name="T15" fmla="*/ 1 h 6"/>
                  <a:gd name="T16" fmla="*/ 0 w 7"/>
                  <a:gd name="T17" fmla="*/ 1 h 6"/>
                  <a:gd name="T18" fmla="*/ 0 w 7"/>
                  <a:gd name="T19" fmla="*/ 1 h 6"/>
                  <a:gd name="T20" fmla="*/ 0 w 7"/>
                  <a:gd name="T21" fmla="*/ 1 h 6"/>
                  <a:gd name="T22" fmla="*/ 0 w 7"/>
                  <a:gd name="T23" fmla="*/ 1 h 6"/>
                  <a:gd name="T24" fmla="*/ 0 w 7"/>
                  <a:gd name="T25" fmla="*/ 1 h 6"/>
                  <a:gd name="T26" fmla="*/ 0 w 7"/>
                  <a:gd name="T27" fmla="*/ 1 h 6"/>
                  <a:gd name="T28" fmla="*/ 0 w 7"/>
                  <a:gd name="T29" fmla="*/ 1 h 6"/>
                  <a:gd name="T30" fmla="*/ 0 w 7"/>
                  <a:gd name="T31" fmla="*/ 1 h 6"/>
                  <a:gd name="T32" fmla="*/ 0 w 7"/>
                  <a:gd name="T33" fmla="*/ 1 h 6"/>
                  <a:gd name="T34" fmla="*/ 0 w 7"/>
                  <a:gd name="T35" fmla="*/ 1 h 6"/>
                  <a:gd name="T36" fmla="*/ 0 w 7"/>
                  <a:gd name="T37" fmla="*/ 1 h 6"/>
                  <a:gd name="T38" fmla="*/ 0 w 7"/>
                  <a:gd name="T39" fmla="*/ 1 h 6"/>
                  <a:gd name="T40" fmla="*/ 0 w 7"/>
                  <a:gd name="T41" fmla="*/ 1 h 6"/>
                  <a:gd name="T42" fmla="*/ 0 w 7"/>
                  <a:gd name="T43" fmla="*/ 1 h 6"/>
                  <a:gd name="T44" fmla="*/ 0 w 7"/>
                  <a:gd name="T45" fmla="*/ 1 h 6"/>
                  <a:gd name="T46" fmla="*/ 0 w 7"/>
                  <a:gd name="T47" fmla="*/ 1 h 6"/>
                  <a:gd name="T48" fmla="*/ 0 w 7"/>
                  <a:gd name="T49" fmla="*/ 1 h 6"/>
                  <a:gd name="T50" fmla="*/ 0 w 7"/>
                  <a:gd name="T51" fmla="*/ 1 h 6"/>
                  <a:gd name="T52" fmla="*/ 0 w 7"/>
                  <a:gd name="T53" fmla="*/ 1 h 6"/>
                  <a:gd name="T54" fmla="*/ 0 w 7"/>
                  <a:gd name="T55" fmla="*/ 1 h 6"/>
                  <a:gd name="T56" fmla="*/ 0 w 7"/>
                  <a:gd name="T57" fmla="*/ 1 h 6"/>
                  <a:gd name="T58" fmla="*/ 0 w 7"/>
                  <a:gd name="T59" fmla="*/ 1 h 6"/>
                  <a:gd name="T60" fmla="*/ 0 w 7"/>
                  <a:gd name="T61" fmla="*/ 1 h 6"/>
                  <a:gd name="T62" fmla="*/ 0 w 7"/>
                  <a:gd name="T63" fmla="*/ 1 h 6"/>
                  <a:gd name="T64" fmla="*/ 0 w 7"/>
                  <a:gd name="T65" fmla="*/ 1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lnTo>
                      <a:pt x="7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close/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3" name="Freeform 5444"/>
              <p:cNvSpPr>
                <a:spLocks noEditPoints="1"/>
              </p:cNvSpPr>
              <p:nvPr/>
            </p:nvSpPr>
            <p:spPr bwMode="auto">
              <a:xfrm>
                <a:off x="1448" y="1692"/>
                <a:ext cx="2" cy="2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0 w 5"/>
                  <a:gd name="T7" fmla="*/ 0 h 5"/>
                  <a:gd name="T8" fmla="*/ 0 w 5"/>
                  <a:gd name="T9" fmla="*/ 0 h 5"/>
                  <a:gd name="T10" fmla="*/ 0 w 5"/>
                  <a:gd name="T11" fmla="*/ 0 h 5"/>
                  <a:gd name="T12" fmla="*/ 0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0 h 5"/>
                  <a:gd name="T20" fmla="*/ 0 w 5"/>
                  <a:gd name="T21" fmla="*/ 0 h 5"/>
                  <a:gd name="T22" fmla="*/ 0 w 5"/>
                  <a:gd name="T23" fmla="*/ 0 h 5"/>
                  <a:gd name="T24" fmla="*/ 0 w 5"/>
                  <a:gd name="T25" fmla="*/ 0 h 5"/>
                  <a:gd name="T26" fmla="*/ 0 w 5"/>
                  <a:gd name="T27" fmla="*/ 0 h 5"/>
                  <a:gd name="T28" fmla="*/ 0 w 5"/>
                  <a:gd name="T29" fmla="*/ 0 h 5"/>
                  <a:gd name="T30" fmla="*/ 0 w 5"/>
                  <a:gd name="T31" fmla="*/ 0 h 5"/>
                  <a:gd name="T32" fmla="*/ 0 w 5"/>
                  <a:gd name="T33" fmla="*/ 0 h 5"/>
                  <a:gd name="T34" fmla="*/ 0 w 5"/>
                  <a:gd name="T35" fmla="*/ 0 h 5"/>
                  <a:gd name="T36" fmla="*/ 0 w 5"/>
                  <a:gd name="T37" fmla="*/ 0 h 5"/>
                  <a:gd name="T38" fmla="*/ 0 w 5"/>
                  <a:gd name="T39" fmla="*/ 0 h 5"/>
                  <a:gd name="T40" fmla="*/ 0 w 5"/>
                  <a:gd name="T41" fmla="*/ 0 h 5"/>
                  <a:gd name="T42" fmla="*/ 0 w 5"/>
                  <a:gd name="T43" fmla="*/ 0 h 5"/>
                  <a:gd name="T44" fmla="*/ 0 w 5"/>
                  <a:gd name="T45" fmla="*/ 0 h 5"/>
                  <a:gd name="T46" fmla="*/ 0 w 5"/>
                  <a:gd name="T47" fmla="*/ 0 h 5"/>
                  <a:gd name="T48" fmla="*/ 0 w 5"/>
                  <a:gd name="T49" fmla="*/ 0 h 5"/>
                  <a:gd name="T50" fmla="*/ 0 w 5"/>
                  <a:gd name="T51" fmla="*/ 0 h 5"/>
                  <a:gd name="T52" fmla="*/ 0 w 5"/>
                  <a:gd name="T53" fmla="*/ 0 h 5"/>
                  <a:gd name="T54" fmla="*/ 0 w 5"/>
                  <a:gd name="T55" fmla="*/ 0 h 5"/>
                  <a:gd name="T56" fmla="*/ 0 w 5"/>
                  <a:gd name="T57" fmla="*/ 0 h 5"/>
                  <a:gd name="T58" fmla="*/ 0 w 5"/>
                  <a:gd name="T59" fmla="*/ 0 h 5"/>
                  <a:gd name="T60" fmla="*/ 0 w 5"/>
                  <a:gd name="T61" fmla="*/ 0 h 5"/>
                  <a:gd name="T62" fmla="*/ 0 w 5"/>
                  <a:gd name="T63" fmla="*/ 0 h 5"/>
                  <a:gd name="T64" fmla="*/ 0 w 5"/>
                  <a:gd name="T65" fmla="*/ 0 h 5"/>
                  <a:gd name="T66" fmla="*/ 0 w 5"/>
                  <a:gd name="T67" fmla="*/ 0 h 5"/>
                  <a:gd name="T68" fmla="*/ 0 w 5"/>
                  <a:gd name="T69" fmla="*/ 0 h 5"/>
                  <a:gd name="T70" fmla="*/ 0 w 5"/>
                  <a:gd name="T71" fmla="*/ 0 h 5"/>
                  <a:gd name="T72" fmla="*/ 0 w 5"/>
                  <a:gd name="T73" fmla="*/ 0 h 5"/>
                  <a:gd name="T74" fmla="*/ 0 w 5"/>
                  <a:gd name="T75" fmla="*/ 0 h 5"/>
                  <a:gd name="T76" fmla="*/ 0 w 5"/>
                  <a:gd name="T77" fmla="*/ 0 h 5"/>
                  <a:gd name="T78" fmla="*/ 0 w 5"/>
                  <a:gd name="T79" fmla="*/ 0 h 5"/>
                  <a:gd name="T80" fmla="*/ 0 w 5"/>
                  <a:gd name="T81" fmla="*/ 0 h 5"/>
                  <a:gd name="T82" fmla="*/ 0 w 5"/>
                  <a:gd name="T83" fmla="*/ 0 h 5"/>
                  <a:gd name="T84" fmla="*/ 0 w 5"/>
                  <a:gd name="T85" fmla="*/ 0 h 5"/>
                  <a:gd name="T86" fmla="*/ 0 w 5"/>
                  <a:gd name="T87" fmla="*/ 0 h 5"/>
                  <a:gd name="T88" fmla="*/ 0 w 5"/>
                  <a:gd name="T89" fmla="*/ 0 h 5"/>
                  <a:gd name="T90" fmla="*/ 0 w 5"/>
                  <a:gd name="T91" fmla="*/ 0 h 5"/>
                  <a:gd name="T92" fmla="*/ 0 w 5"/>
                  <a:gd name="T93" fmla="*/ 0 h 5"/>
                  <a:gd name="T94" fmla="*/ 0 w 5"/>
                  <a:gd name="T95" fmla="*/ 0 h 5"/>
                  <a:gd name="T96" fmla="*/ 0 w 5"/>
                  <a:gd name="T97" fmla="*/ 0 h 5"/>
                  <a:gd name="T98" fmla="*/ 0 w 5"/>
                  <a:gd name="T99" fmla="*/ 0 h 5"/>
                  <a:gd name="T100" fmla="*/ 0 w 5"/>
                  <a:gd name="T101" fmla="*/ 0 h 5"/>
                  <a:gd name="T102" fmla="*/ 0 w 5"/>
                  <a:gd name="T103" fmla="*/ 0 h 5"/>
                  <a:gd name="T104" fmla="*/ 0 w 5"/>
                  <a:gd name="T105" fmla="*/ 0 h 5"/>
                  <a:gd name="T106" fmla="*/ 0 w 5"/>
                  <a:gd name="T107" fmla="*/ 0 h 5"/>
                  <a:gd name="T108" fmla="*/ 0 w 5"/>
                  <a:gd name="T109" fmla="*/ 0 h 5"/>
                  <a:gd name="T110" fmla="*/ 0 w 5"/>
                  <a:gd name="T111" fmla="*/ 0 h 5"/>
                  <a:gd name="T112" fmla="*/ 0 w 5"/>
                  <a:gd name="T113" fmla="*/ 0 h 5"/>
                  <a:gd name="T114" fmla="*/ 0 w 5"/>
                  <a:gd name="T115" fmla="*/ 0 h 5"/>
                  <a:gd name="T116" fmla="*/ 0 w 5"/>
                  <a:gd name="T117" fmla="*/ 0 h 5"/>
                  <a:gd name="T118" fmla="*/ 0 w 5"/>
                  <a:gd name="T119" fmla="*/ 0 h 5"/>
                  <a:gd name="T120" fmla="*/ 0 w 5"/>
                  <a:gd name="T121" fmla="*/ 0 h 5"/>
                  <a:gd name="T122" fmla="*/ 0 w 5"/>
                  <a:gd name="T123" fmla="*/ 0 h 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4" name="Freeform 5445"/>
              <p:cNvSpPr>
                <a:spLocks/>
              </p:cNvSpPr>
              <p:nvPr/>
            </p:nvSpPr>
            <p:spPr bwMode="auto">
              <a:xfrm>
                <a:off x="1448" y="1692"/>
                <a:ext cx="2" cy="1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w 5"/>
                  <a:gd name="T23" fmla="*/ 0 h 4"/>
                  <a:gd name="T24" fmla="*/ 0 w 5"/>
                  <a:gd name="T25" fmla="*/ 0 h 4"/>
                  <a:gd name="T26" fmla="*/ 0 w 5"/>
                  <a:gd name="T27" fmla="*/ 0 h 4"/>
                  <a:gd name="T28" fmla="*/ 0 w 5"/>
                  <a:gd name="T29" fmla="*/ 0 h 4"/>
                  <a:gd name="T30" fmla="*/ 0 w 5"/>
                  <a:gd name="T31" fmla="*/ 0 h 4"/>
                  <a:gd name="T32" fmla="*/ 0 w 5"/>
                  <a:gd name="T33" fmla="*/ 0 h 4"/>
                  <a:gd name="T34" fmla="*/ 0 w 5"/>
                  <a:gd name="T35" fmla="*/ 0 h 4"/>
                  <a:gd name="T36" fmla="*/ 0 w 5"/>
                  <a:gd name="T37" fmla="*/ 0 h 4"/>
                  <a:gd name="T38" fmla="*/ 0 w 5"/>
                  <a:gd name="T39" fmla="*/ 0 h 4"/>
                  <a:gd name="T40" fmla="*/ 0 w 5"/>
                  <a:gd name="T41" fmla="*/ 0 h 4"/>
                  <a:gd name="T42" fmla="*/ 0 w 5"/>
                  <a:gd name="T43" fmla="*/ 0 h 4"/>
                  <a:gd name="T44" fmla="*/ 0 w 5"/>
                  <a:gd name="T45" fmla="*/ 0 h 4"/>
                  <a:gd name="T46" fmla="*/ 0 w 5"/>
                  <a:gd name="T47" fmla="*/ 0 h 4"/>
                  <a:gd name="T48" fmla="*/ 0 w 5"/>
                  <a:gd name="T49" fmla="*/ 0 h 4"/>
                  <a:gd name="T50" fmla="*/ 0 w 5"/>
                  <a:gd name="T51" fmla="*/ 0 h 4"/>
                  <a:gd name="T52" fmla="*/ 0 w 5"/>
                  <a:gd name="T53" fmla="*/ 0 h 4"/>
                  <a:gd name="T54" fmla="*/ 0 w 5"/>
                  <a:gd name="T55" fmla="*/ 0 h 4"/>
                  <a:gd name="T56" fmla="*/ 0 w 5"/>
                  <a:gd name="T57" fmla="*/ 0 h 4"/>
                  <a:gd name="T58" fmla="*/ 0 w 5"/>
                  <a:gd name="T59" fmla="*/ 0 h 4"/>
                  <a:gd name="T60" fmla="*/ 0 w 5"/>
                  <a:gd name="T61" fmla="*/ 0 h 4"/>
                  <a:gd name="T62" fmla="*/ 0 w 5"/>
                  <a:gd name="T63" fmla="*/ 0 h 4"/>
                  <a:gd name="T64" fmla="*/ 0 w 5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5" name="Freeform 5446"/>
              <p:cNvSpPr>
                <a:spLocks/>
              </p:cNvSpPr>
              <p:nvPr/>
            </p:nvSpPr>
            <p:spPr bwMode="auto">
              <a:xfrm>
                <a:off x="1449" y="1692"/>
                <a:ext cx="1" cy="1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1 w 2"/>
                  <a:gd name="T9" fmla="*/ 0 h 4"/>
                  <a:gd name="T10" fmla="*/ 1 w 2"/>
                  <a:gd name="T11" fmla="*/ 0 h 4"/>
                  <a:gd name="T12" fmla="*/ 1 w 2"/>
                  <a:gd name="T13" fmla="*/ 0 h 4"/>
                  <a:gd name="T14" fmla="*/ 1 w 2"/>
                  <a:gd name="T15" fmla="*/ 0 h 4"/>
                  <a:gd name="T16" fmla="*/ 1 w 2"/>
                  <a:gd name="T17" fmla="*/ 0 h 4"/>
                  <a:gd name="T18" fmla="*/ 0 w 2"/>
                  <a:gd name="T19" fmla="*/ 0 h 4"/>
                  <a:gd name="T20" fmla="*/ 0 w 2"/>
                  <a:gd name="T21" fmla="*/ 0 h 4"/>
                  <a:gd name="T22" fmla="*/ 0 w 2"/>
                  <a:gd name="T23" fmla="*/ 0 h 4"/>
                  <a:gd name="T24" fmla="*/ 0 w 2"/>
                  <a:gd name="T25" fmla="*/ 0 h 4"/>
                  <a:gd name="T26" fmla="*/ 0 w 2"/>
                  <a:gd name="T27" fmla="*/ 0 h 4"/>
                  <a:gd name="T28" fmla="*/ 0 w 2"/>
                  <a:gd name="T29" fmla="*/ 0 h 4"/>
                  <a:gd name="T30" fmla="*/ 0 w 2"/>
                  <a:gd name="T31" fmla="*/ 0 h 4"/>
                  <a:gd name="T32" fmla="*/ 0 w 2"/>
                  <a:gd name="T33" fmla="*/ 0 h 4"/>
                  <a:gd name="T34" fmla="*/ 0 w 2"/>
                  <a:gd name="T35" fmla="*/ 0 h 4"/>
                  <a:gd name="T36" fmla="*/ 0 w 2"/>
                  <a:gd name="T37" fmla="*/ 0 h 4"/>
                  <a:gd name="T38" fmla="*/ 0 w 2"/>
                  <a:gd name="T39" fmla="*/ 0 h 4"/>
                  <a:gd name="T40" fmla="*/ 0 w 2"/>
                  <a:gd name="T41" fmla="*/ 0 h 4"/>
                  <a:gd name="T42" fmla="*/ 0 w 2"/>
                  <a:gd name="T43" fmla="*/ 0 h 4"/>
                  <a:gd name="T44" fmla="*/ 0 w 2"/>
                  <a:gd name="T45" fmla="*/ 0 h 4"/>
                  <a:gd name="T46" fmla="*/ 0 w 2"/>
                  <a:gd name="T47" fmla="*/ 0 h 4"/>
                  <a:gd name="T48" fmla="*/ 1 w 2"/>
                  <a:gd name="T49" fmla="*/ 0 h 4"/>
                  <a:gd name="T50" fmla="*/ 1 w 2"/>
                  <a:gd name="T51" fmla="*/ 0 h 4"/>
                  <a:gd name="T52" fmla="*/ 1 w 2"/>
                  <a:gd name="T53" fmla="*/ 0 h 4"/>
                  <a:gd name="T54" fmla="*/ 1 w 2"/>
                  <a:gd name="T55" fmla="*/ 0 h 4"/>
                  <a:gd name="T56" fmla="*/ 1 w 2"/>
                  <a:gd name="T57" fmla="*/ 0 h 4"/>
                  <a:gd name="T58" fmla="*/ 1 w 2"/>
                  <a:gd name="T59" fmla="*/ 0 h 4"/>
                  <a:gd name="T60" fmla="*/ 1 w 2"/>
                  <a:gd name="T61" fmla="*/ 0 h 4"/>
                  <a:gd name="T62" fmla="*/ 1 w 2"/>
                  <a:gd name="T63" fmla="*/ 0 h 4"/>
                  <a:gd name="T64" fmla="*/ 1 w 2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6" name="Freeform 5447"/>
              <p:cNvSpPr>
                <a:spLocks/>
              </p:cNvSpPr>
              <p:nvPr/>
            </p:nvSpPr>
            <p:spPr bwMode="auto">
              <a:xfrm>
                <a:off x="1449" y="1693"/>
                <a:ext cx="1" cy="1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1 h 2"/>
                  <a:gd name="T24" fmla="*/ 1 w 2"/>
                  <a:gd name="T25" fmla="*/ 1 h 2"/>
                  <a:gd name="T26" fmla="*/ 1 w 2"/>
                  <a:gd name="T27" fmla="*/ 1 h 2"/>
                  <a:gd name="T28" fmla="*/ 1 w 2"/>
                  <a:gd name="T29" fmla="*/ 0 h 2"/>
                  <a:gd name="T30" fmla="*/ 1 w 2"/>
                  <a:gd name="T31" fmla="*/ 0 h 2"/>
                  <a:gd name="T32" fmla="*/ 1 w 2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7" name="Freeform 5448"/>
              <p:cNvSpPr>
                <a:spLocks/>
              </p:cNvSpPr>
              <p:nvPr/>
            </p:nvSpPr>
            <p:spPr bwMode="auto">
              <a:xfrm>
                <a:off x="1437" y="1681"/>
                <a:ext cx="24" cy="23"/>
              </a:xfrm>
              <a:custGeom>
                <a:avLst/>
                <a:gdLst>
                  <a:gd name="T0" fmla="*/ 1 w 47"/>
                  <a:gd name="T1" fmla="*/ 0 h 46"/>
                  <a:gd name="T2" fmla="*/ 1 w 47"/>
                  <a:gd name="T3" fmla="*/ 0 h 46"/>
                  <a:gd name="T4" fmla="*/ 1 w 47"/>
                  <a:gd name="T5" fmla="*/ 1 h 46"/>
                  <a:gd name="T6" fmla="*/ 1 w 47"/>
                  <a:gd name="T7" fmla="*/ 1 h 46"/>
                  <a:gd name="T8" fmla="*/ 1 w 47"/>
                  <a:gd name="T9" fmla="*/ 1 h 46"/>
                  <a:gd name="T10" fmla="*/ 1 w 47"/>
                  <a:gd name="T11" fmla="*/ 1 h 46"/>
                  <a:gd name="T12" fmla="*/ 1 w 47"/>
                  <a:gd name="T13" fmla="*/ 1 h 46"/>
                  <a:gd name="T14" fmla="*/ 1 w 47"/>
                  <a:gd name="T15" fmla="*/ 1 h 46"/>
                  <a:gd name="T16" fmla="*/ 1 w 47"/>
                  <a:gd name="T17" fmla="*/ 1 h 46"/>
                  <a:gd name="T18" fmla="*/ 1 w 47"/>
                  <a:gd name="T19" fmla="*/ 1 h 46"/>
                  <a:gd name="T20" fmla="*/ 1 w 47"/>
                  <a:gd name="T21" fmla="*/ 1 h 46"/>
                  <a:gd name="T22" fmla="*/ 1 w 47"/>
                  <a:gd name="T23" fmla="*/ 1 h 46"/>
                  <a:gd name="T24" fmla="*/ 1 w 47"/>
                  <a:gd name="T25" fmla="*/ 1 h 46"/>
                  <a:gd name="T26" fmla="*/ 1 w 47"/>
                  <a:gd name="T27" fmla="*/ 1 h 46"/>
                  <a:gd name="T28" fmla="*/ 1 w 47"/>
                  <a:gd name="T29" fmla="*/ 1 h 46"/>
                  <a:gd name="T30" fmla="*/ 1 w 47"/>
                  <a:gd name="T31" fmla="*/ 1 h 46"/>
                  <a:gd name="T32" fmla="*/ 1 w 47"/>
                  <a:gd name="T33" fmla="*/ 1 h 46"/>
                  <a:gd name="T34" fmla="*/ 1 w 47"/>
                  <a:gd name="T35" fmla="*/ 1 h 46"/>
                  <a:gd name="T36" fmla="*/ 1 w 47"/>
                  <a:gd name="T37" fmla="*/ 1 h 46"/>
                  <a:gd name="T38" fmla="*/ 1 w 47"/>
                  <a:gd name="T39" fmla="*/ 1 h 46"/>
                  <a:gd name="T40" fmla="*/ 1 w 47"/>
                  <a:gd name="T41" fmla="*/ 1 h 46"/>
                  <a:gd name="T42" fmla="*/ 1 w 47"/>
                  <a:gd name="T43" fmla="*/ 1 h 46"/>
                  <a:gd name="T44" fmla="*/ 1 w 47"/>
                  <a:gd name="T45" fmla="*/ 1 h 46"/>
                  <a:gd name="T46" fmla="*/ 1 w 47"/>
                  <a:gd name="T47" fmla="*/ 1 h 46"/>
                  <a:gd name="T48" fmla="*/ 1 w 47"/>
                  <a:gd name="T49" fmla="*/ 1 h 46"/>
                  <a:gd name="T50" fmla="*/ 1 w 47"/>
                  <a:gd name="T51" fmla="*/ 1 h 46"/>
                  <a:gd name="T52" fmla="*/ 1 w 47"/>
                  <a:gd name="T53" fmla="*/ 1 h 46"/>
                  <a:gd name="T54" fmla="*/ 1 w 47"/>
                  <a:gd name="T55" fmla="*/ 1 h 46"/>
                  <a:gd name="T56" fmla="*/ 1 w 47"/>
                  <a:gd name="T57" fmla="*/ 1 h 46"/>
                  <a:gd name="T58" fmla="*/ 1 w 47"/>
                  <a:gd name="T59" fmla="*/ 1 h 46"/>
                  <a:gd name="T60" fmla="*/ 1 w 47"/>
                  <a:gd name="T61" fmla="*/ 1 h 46"/>
                  <a:gd name="T62" fmla="*/ 0 w 47"/>
                  <a:gd name="T63" fmla="*/ 1 h 46"/>
                  <a:gd name="T64" fmla="*/ 1 w 47"/>
                  <a:gd name="T65" fmla="*/ 1 h 46"/>
                  <a:gd name="T66" fmla="*/ 1 w 47"/>
                  <a:gd name="T67" fmla="*/ 1 h 46"/>
                  <a:gd name="T68" fmla="*/ 1 w 47"/>
                  <a:gd name="T69" fmla="*/ 1 h 46"/>
                  <a:gd name="T70" fmla="*/ 1 w 47"/>
                  <a:gd name="T71" fmla="*/ 1 h 46"/>
                  <a:gd name="T72" fmla="*/ 1 w 47"/>
                  <a:gd name="T73" fmla="*/ 1 h 46"/>
                  <a:gd name="T74" fmla="*/ 1 w 47"/>
                  <a:gd name="T75" fmla="*/ 1 h 46"/>
                  <a:gd name="T76" fmla="*/ 1 w 47"/>
                  <a:gd name="T77" fmla="*/ 1 h 46"/>
                  <a:gd name="T78" fmla="*/ 1 w 47"/>
                  <a:gd name="T79" fmla="*/ 1 h 46"/>
                  <a:gd name="T80" fmla="*/ 1 w 47"/>
                  <a:gd name="T81" fmla="*/ 1 h 46"/>
                  <a:gd name="T82" fmla="*/ 1 w 47"/>
                  <a:gd name="T83" fmla="*/ 0 h 46"/>
                  <a:gd name="T84" fmla="*/ 1 w 47"/>
                  <a:gd name="T85" fmla="*/ 0 h 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7" h="46">
                    <a:moveTo>
                      <a:pt x="25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6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6" y="31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40"/>
                    </a:lnTo>
                    <a:lnTo>
                      <a:pt x="39" y="41"/>
                    </a:lnTo>
                    <a:lnTo>
                      <a:pt x="38" y="43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8" name="Freeform 5449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0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1 h 46"/>
                  <a:gd name="T62" fmla="*/ 0 w 45"/>
                  <a:gd name="T63" fmla="*/ 1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1 h 46"/>
                  <a:gd name="T82" fmla="*/ 0 w 45"/>
                  <a:gd name="T83" fmla="*/ 1 h 46"/>
                  <a:gd name="T84" fmla="*/ 0 w 45"/>
                  <a:gd name="T85" fmla="*/ 1 h 46"/>
                  <a:gd name="T86" fmla="*/ 0 w 45"/>
                  <a:gd name="T87" fmla="*/ 0 h 46"/>
                  <a:gd name="T88" fmla="*/ 0 w 45"/>
                  <a:gd name="T89" fmla="*/ 0 h 46"/>
                  <a:gd name="T90" fmla="*/ 0 w 45"/>
                  <a:gd name="T91" fmla="*/ 0 h 46"/>
                  <a:gd name="T92" fmla="*/ 0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0 w 45"/>
                  <a:gd name="T99" fmla="*/ 1 h 46"/>
                  <a:gd name="T100" fmla="*/ 0 w 45"/>
                  <a:gd name="T101" fmla="*/ 1 h 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5" h="46">
                    <a:moveTo>
                      <a:pt x="22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  <a:moveTo>
                      <a:pt x="45" y="23"/>
                    </a:moveTo>
                    <a:lnTo>
                      <a:pt x="45" y="25"/>
                    </a:lnTo>
                    <a:lnTo>
                      <a:pt x="45" y="26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49" name="Freeform 5450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1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0 h 46"/>
                  <a:gd name="T62" fmla="*/ 0 w 45"/>
                  <a:gd name="T63" fmla="*/ 0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1 h 46"/>
                  <a:gd name="T82" fmla="*/ 0 w 45"/>
                  <a:gd name="T83" fmla="*/ 1 h 46"/>
                  <a:gd name="T84" fmla="*/ 0 w 45"/>
                  <a:gd name="T85" fmla="*/ 1 h 46"/>
                  <a:gd name="T86" fmla="*/ 0 w 45"/>
                  <a:gd name="T87" fmla="*/ 1 h 46"/>
                  <a:gd name="T88" fmla="*/ 0 w 45"/>
                  <a:gd name="T89" fmla="*/ 1 h 46"/>
                  <a:gd name="T90" fmla="*/ 0 w 45"/>
                  <a:gd name="T91" fmla="*/ 1 h 46"/>
                  <a:gd name="T92" fmla="*/ 0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0 w 45"/>
                  <a:gd name="T99" fmla="*/ 1 h 46"/>
                  <a:gd name="T100" fmla="*/ 0 w 45"/>
                  <a:gd name="T101" fmla="*/ 1 h 46"/>
                  <a:gd name="T102" fmla="*/ 0 w 45"/>
                  <a:gd name="T103" fmla="*/ 1 h 46"/>
                  <a:gd name="T104" fmla="*/ 0 w 45"/>
                  <a:gd name="T105" fmla="*/ 1 h 46"/>
                  <a:gd name="T106" fmla="*/ 0 w 45"/>
                  <a:gd name="T107" fmla="*/ 1 h 46"/>
                  <a:gd name="T108" fmla="*/ 0 w 45"/>
                  <a:gd name="T109" fmla="*/ 1 h 46"/>
                  <a:gd name="T110" fmla="*/ 0 w 45"/>
                  <a:gd name="T111" fmla="*/ 0 h 46"/>
                  <a:gd name="T112" fmla="*/ 0 w 45"/>
                  <a:gd name="T113" fmla="*/ 0 h 46"/>
                  <a:gd name="T114" fmla="*/ 0 w 45"/>
                  <a:gd name="T115" fmla="*/ 1 h 46"/>
                  <a:gd name="T116" fmla="*/ 0 w 45"/>
                  <a:gd name="T117" fmla="*/ 1 h 46"/>
                  <a:gd name="T118" fmla="*/ 0 w 45"/>
                  <a:gd name="T119" fmla="*/ 1 h 46"/>
                  <a:gd name="T120" fmla="*/ 0 w 45"/>
                  <a:gd name="T121" fmla="*/ 1 h 46"/>
                  <a:gd name="T122" fmla="*/ 0 w 45"/>
                  <a:gd name="T123" fmla="*/ 1 h 46"/>
                  <a:gd name="T124" fmla="*/ 0 w 45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22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0" y="35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0" y="43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9" y="41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0" name="Freeform 5451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1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0 h 46"/>
                  <a:gd name="T14" fmla="*/ 0 w 45"/>
                  <a:gd name="T15" fmla="*/ 0 h 46"/>
                  <a:gd name="T16" fmla="*/ 0 w 45"/>
                  <a:gd name="T17" fmla="*/ 0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1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1 h 46"/>
                  <a:gd name="T62" fmla="*/ 0 w 45"/>
                  <a:gd name="T63" fmla="*/ 1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1 h 46"/>
                  <a:gd name="T82" fmla="*/ 0 w 45"/>
                  <a:gd name="T83" fmla="*/ 1 h 46"/>
                  <a:gd name="T84" fmla="*/ 0 w 45"/>
                  <a:gd name="T85" fmla="*/ 1 h 46"/>
                  <a:gd name="T86" fmla="*/ 0 w 45"/>
                  <a:gd name="T87" fmla="*/ 1 h 46"/>
                  <a:gd name="T88" fmla="*/ 0 w 45"/>
                  <a:gd name="T89" fmla="*/ 1 h 46"/>
                  <a:gd name="T90" fmla="*/ 0 w 45"/>
                  <a:gd name="T91" fmla="*/ 1 h 46"/>
                  <a:gd name="T92" fmla="*/ 0 w 45"/>
                  <a:gd name="T93" fmla="*/ 1 h 46"/>
                  <a:gd name="T94" fmla="*/ 0 w 45"/>
                  <a:gd name="T95" fmla="*/ 1 h 46"/>
                  <a:gd name="T96" fmla="*/ 0 w 45"/>
                  <a:gd name="T97" fmla="*/ 1 h 46"/>
                  <a:gd name="T98" fmla="*/ 0 w 45"/>
                  <a:gd name="T99" fmla="*/ 1 h 46"/>
                  <a:gd name="T100" fmla="*/ 0 w 45"/>
                  <a:gd name="T101" fmla="*/ 1 h 46"/>
                  <a:gd name="T102" fmla="*/ 0 w 45"/>
                  <a:gd name="T103" fmla="*/ 1 h 46"/>
                  <a:gd name="T104" fmla="*/ 0 w 45"/>
                  <a:gd name="T105" fmla="*/ 1 h 46"/>
                  <a:gd name="T106" fmla="*/ 0 w 45"/>
                  <a:gd name="T107" fmla="*/ 1 h 46"/>
                  <a:gd name="T108" fmla="*/ 0 w 45"/>
                  <a:gd name="T109" fmla="*/ 1 h 46"/>
                  <a:gd name="T110" fmla="*/ 0 w 45"/>
                  <a:gd name="T111" fmla="*/ 1 h 46"/>
                  <a:gd name="T112" fmla="*/ 0 w 45"/>
                  <a:gd name="T113" fmla="*/ 1 h 46"/>
                  <a:gd name="T114" fmla="*/ 0 w 45"/>
                  <a:gd name="T115" fmla="*/ 1 h 46"/>
                  <a:gd name="T116" fmla="*/ 0 w 45"/>
                  <a:gd name="T117" fmla="*/ 1 h 46"/>
                  <a:gd name="T118" fmla="*/ 0 w 45"/>
                  <a:gd name="T119" fmla="*/ 1 h 46"/>
                  <a:gd name="T120" fmla="*/ 0 w 45"/>
                  <a:gd name="T121" fmla="*/ 1 h 46"/>
                  <a:gd name="T122" fmla="*/ 0 w 45"/>
                  <a:gd name="T123" fmla="*/ 1 h 46"/>
                  <a:gd name="T124" fmla="*/ 0 w 45"/>
                  <a:gd name="T125" fmla="*/ 1 h 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" h="46">
                    <a:moveTo>
                      <a:pt x="45" y="23"/>
                    </a:moveTo>
                    <a:lnTo>
                      <a:pt x="45" y="21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4" y="38"/>
                    </a:lnTo>
                    <a:lnTo>
                      <a:pt x="6" y="40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5" y="41"/>
                    </a:lnTo>
                    <a:lnTo>
                      <a:pt x="37" y="41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40" y="36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5" y="23"/>
                    </a:lnTo>
                    <a:close/>
                    <a:moveTo>
                      <a:pt x="43" y="23"/>
                    </a:moveTo>
                    <a:lnTo>
                      <a:pt x="43" y="23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3" y="41"/>
                    </a:lnTo>
                    <a:lnTo>
                      <a:pt x="32" y="41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3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1" name="Freeform 5452"/>
              <p:cNvSpPr>
                <a:spLocks noEditPoints="1"/>
              </p:cNvSpPr>
              <p:nvPr/>
            </p:nvSpPr>
            <p:spPr bwMode="auto">
              <a:xfrm>
                <a:off x="1714" y="1681"/>
                <a:ext cx="22" cy="22"/>
              </a:xfrm>
              <a:custGeom>
                <a:avLst/>
                <a:gdLst>
                  <a:gd name="T0" fmla="*/ 1 w 43"/>
                  <a:gd name="T1" fmla="*/ 1 h 44"/>
                  <a:gd name="T2" fmla="*/ 1 w 43"/>
                  <a:gd name="T3" fmla="*/ 1 h 44"/>
                  <a:gd name="T4" fmla="*/ 1 w 43"/>
                  <a:gd name="T5" fmla="*/ 1 h 44"/>
                  <a:gd name="T6" fmla="*/ 1 w 43"/>
                  <a:gd name="T7" fmla="*/ 1 h 44"/>
                  <a:gd name="T8" fmla="*/ 1 w 43"/>
                  <a:gd name="T9" fmla="*/ 1 h 44"/>
                  <a:gd name="T10" fmla="*/ 1 w 43"/>
                  <a:gd name="T11" fmla="*/ 1 h 44"/>
                  <a:gd name="T12" fmla="*/ 1 w 43"/>
                  <a:gd name="T13" fmla="*/ 0 h 44"/>
                  <a:gd name="T14" fmla="*/ 1 w 43"/>
                  <a:gd name="T15" fmla="*/ 0 h 44"/>
                  <a:gd name="T16" fmla="*/ 1 w 43"/>
                  <a:gd name="T17" fmla="*/ 1 h 44"/>
                  <a:gd name="T18" fmla="*/ 1 w 43"/>
                  <a:gd name="T19" fmla="*/ 1 h 44"/>
                  <a:gd name="T20" fmla="*/ 1 w 43"/>
                  <a:gd name="T21" fmla="*/ 1 h 44"/>
                  <a:gd name="T22" fmla="*/ 1 w 43"/>
                  <a:gd name="T23" fmla="*/ 1 h 44"/>
                  <a:gd name="T24" fmla="*/ 1 w 43"/>
                  <a:gd name="T25" fmla="*/ 1 h 44"/>
                  <a:gd name="T26" fmla="*/ 0 w 43"/>
                  <a:gd name="T27" fmla="*/ 1 h 44"/>
                  <a:gd name="T28" fmla="*/ 0 w 43"/>
                  <a:gd name="T29" fmla="*/ 1 h 44"/>
                  <a:gd name="T30" fmla="*/ 0 w 43"/>
                  <a:gd name="T31" fmla="*/ 1 h 44"/>
                  <a:gd name="T32" fmla="*/ 1 w 43"/>
                  <a:gd name="T33" fmla="*/ 1 h 44"/>
                  <a:gd name="T34" fmla="*/ 1 w 43"/>
                  <a:gd name="T35" fmla="*/ 1 h 44"/>
                  <a:gd name="T36" fmla="*/ 1 w 43"/>
                  <a:gd name="T37" fmla="*/ 1 h 44"/>
                  <a:gd name="T38" fmla="*/ 1 w 43"/>
                  <a:gd name="T39" fmla="*/ 1 h 44"/>
                  <a:gd name="T40" fmla="*/ 1 w 43"/>
                  <a:gd name="T41" fmla="*/ 1 h 44"/>
                  <a:gd name="T42" fmla="*/ 1 w 43"/>
                  <a:gd name="T43" fmla="*/ 1 h 44"/>
                  <a:gd name="T44" fmla="*/ 1 w 43"/>
                  <a:gd name="T45" fmla="*/ 1 h 44"/>
                  <a:gd name="T46" fmla="*/ 1 w 43"/>
                  <a:gd name="T47" fmla="*/ 1 h 44"/>
                  <a:gd name="T48" fmla="*/ 1 w 43"/>
                  <a:gd name="T49" fmla="*/ 1 h 44"/>
                  <a:gd name="T50" fmla="*/ 1 w 43"/>
                  <a:gd name="T51" fmla="*/ 1 h 44"/>
                  <a:gd name="T52" fmla="*/ 1 w 43"/>
                  <a:gd name="T53" fmla="*/ 1 h 44"/>
                  <a:gd name="T54" fmla="*/ 1 w 43"/>
                  <a:gd name="T55" fmla="*/ 1 h 44"/>
                  <a:gd name="T56" fmla="*/ 1 w 43"/>
                  <a:gd name="T57" fmla="*/ 1 h 44"/>
                  <a:gd name="T58" fmla="*/ 1 w 43"/>
                  <a:gd name="T59" fmla="*/ 1 h 44"/>
                  <a:gd name="T60" fmla="*/ 1 w 43"/>
                  <a:gd name="T61" fmla="*/ 1 h 44"/>
                  <a:gd name="T62" fmla="*/ 1 w 43"/>
                  <a:gd name="T63" fmla="*/ 1 h 44"/>
                  <a:gd name="T64" fmla="*/ 1 w 43"/>
                  <a:gd name="T65" fmla="*/ 1 h 44"/>
                  <a:gd name="T66" fmla="*/ 1 w 43"/>
                  <a:gd name="T67" fmla="*/ 1 h 44"/>
                  <a:gd name="T68" fmla="*/ 1 w 43"/>
                  <a:gd name="T69" fmla="*/ 1 h 44"/>
                  <a:gd name="T70" fmla="*/ 1 w 43"/>
                  <a:gd name="T71" fmla="*/ 1 h 44"/>
                  <a:gd name="T72" fmla="*/ 1 w 43"/>
                  <a:gd name="T73" fmla="*/ 1 h 44"/>
                  <a:gd name="T74" fmla="*/ 1 w 43"/>
                  <a:gd name="T75" fmla="*/ 1 h 44"/>
                  <a:gd name="T76" fmla="*/ 1 w 43"/>
                  <a:gd name="T77" fmla="*/ 1 h 44"/>
                  <a:gd name="T78" fmla="*/ 1 w 43"/>
                  <a:gd name="T79" fmla="*/ 1 h 44"/>
                  <a:gd name="T80" fmla="*/ 1 w 43"/>
                  <a:gd name="T81" fmla="*/ 1 h 44"/>
                  <a:gd name="T82" fmla="*/ 1 w 43"/>
                  <a:gd name="T83" fmla="*/ 1 h 44"/>
                  <a:gd name="T84" fmla="*/ 1 w 43"/>
                  <a:gd name="T85" fmla="*/ 1 h 44"/>
                  <a:gd name="T86" fmla="*/ 1 w 43"/>
                  <a:gd name="T87" fmla="*/ 1 h 44"/>
                  <a:gd name="T88" fmla="*/ 1 w 43"/>
                  <a:gd name="T89" fmla="*/ 1 h 44"/>
                  <a:gd name="T90" fmla="*/ 1 w 43"/>
                  <a:gd name="T91" fmla="*/ 1 h 44"/>
                  <a:gd name="T92" fmla="*/ 1 w 43"/>
                  <a:gd name="T93" fmla="*/ 1 h 44"/>
                  <a:gd name="T94" fmla="*/ 1 w 43"/>
                  <a:gd name="T95" fmla="*/ 1 h 44"/>
                  <a:gd name="T96" fmla="*/ 1 w 43"/>
                  <a:gd name="T97" fmla="*/ 1 h 44"/>
                  <a:gd name="T98" fmla="*/ 1 w 43"/>
                  <a:gd name="T99" fmla="*/ 1 h 44"/>
                  <a:gd name="T100" fmla="*/ 1 w 43"/>
                  <a:gd name="T101" fmla="*/ 1 h 44"/>
                  <a:gd name="T102" fmla="*/ 1 w 43"/>
                  <a:gd name="T103" fmla="*/ 1 h 44"/>
                  <a:gd name="T104" fmla="*/ 1 w 43"/>
                  <a:gd name="T105" fmla="*/ 1 h 44"/>
                  <a:gd name="T106" fmla="*/ 1 w 43"/>
                  <a:gd name="T107" fmla="*/ 1 h 44"/>
                  <a:gd name="T108" fmla="*/ 1 w 43"/>
                  <a:gd name="T109" fmla="*/ 1 h 44"/>
                  <a:gd name="T110" fmla="*/ 1 w 43"/>
                  <a:gd name="T111" fmla="*/ 1 h 44"/>
                  <a:gd name="T112" fmla="*/ 1 w 43"/>
                  <a:gd name="T113" fmla="*/ 1 h 44"/>
                  <a:gd name="T114" fmla="*/ 1 w 43"/>
                  <a:gd name="T115" fmla="*/ 1 h 44"/>
                  <a:gd name="T116" fmla="*/ 1 w 43"/>
                  <a:gd name="T117" fmla="*/ 1 h 44"/>
                  <a:gd name="T118" fmla="*/ 1 w 43"/>
                  <a:gd name="T119" fmla="*/ 1 h 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3" h="44">
                    <a:moveTo>
                      <a:pt x="43" y="23"/>
                    </a:moveTo>
                    <a:lnTo>
                      <a:pt x="43" y="21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2" y="43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0" y="43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5" y="41"/>
                    </a:lnTo>
                    <a:lnTo>
                      <a:pt x="35" y="40"/>
                    </a:lnTo>
                    <a:lnTo>
                      <a:pt x="37" y="40"/>
                    </a:lnTo>
                    <a:lnTo>
                      <a:pt x="37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0" y="35"/>
                    </a:lnTo>
                    <a:lnTo>
                      <a:pt x="41" y="33"/>
                    </a:lnTo>
                    <a:lnTo>
                      <a:pt x="41" y="31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43" y="26"/>
                    </a:ln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1" y="23"/>
                    </a:moveTo>
                    <a:lnTo>
                      <a:pt x="41" y="23"/>
                    </a:lnTo>
                    <a:lnTo>
                      <a:pt x="41" y="25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41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5" y="6"/>
                    </a:lnTo>
                    <a:lnTo>
                      <a:pt x="37" y="8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2" name="Freeform 5453"/>
              <p:cNvSpPr>
                <a:spLocks noEditPoints="1"/>
              </p:cNvSpPr>
              <p:nvPr/>
            </p:nvSpPr>
            <p:spPr bwMode="auto">
              <a:xfrm>
                <a:off x="1714" y="1682"/>
                <a:ext cx="22" cy="21"/>
              </a:xfrm>
              <a:custGeom>
                <a:avLst/>
                <a:gdLst>
                  <a:gd name="T0" fmla="*/ 1 w 43"/>
                  <a:gd name="T1" fmla="*/ 1 h 42"/>
                  <a:gd name="T2" fmla="*/ 1 w 43"/>
                  <a:gd name="T3" fmla="*/ 1 h 42"/>
                  <a:gd name="T4" fmla="*/ 1 w 43"/>
                  <a:gd name="T5" fmla="*/ 1 h 42"/>
                  <a:gd name="T6" fmla="*/ 1 w 43"/>
                  <a:gd name="T7" fmla="*/ 1 h 42"/>
                  <a:gd name="T8" fmla="*/ 1 w 43"/>
                  <a:gd name="T9" fmla="*/ 1 h 42"/>
                  <a:gd name="T10" fmla="*/ 1 w 43"/>
                  <a:gd name="T11" fmla="*/ 0 h 42"/>
                  <a:gd name="T12" fmla="*/ 1 w 43"/>
                  <a:gd name="T13" fmla="*/ 0 h 42"/>
                  <a:gd name="T14" fmla="*/ 1 w 43"/>
                  <a:gd name="T15" fmla="*/ 0 h 42"/>
                  <a:gd name="T16" fmla="*/ 1 w 43"/>
                  <a:gd name="T17" fmla="*/ 0 h 42"/>
                  <a:gd name="T18" fmla="*/ 1 w 43"/>
                  <a:gd name="T19" fmla="*/ 1 h 42"/>
                  <a:gd name="T20" fmla="*/ 1 w 43"/>
                  <a:gd name="T21" fmla="*/ 1 h 42"/>
                  <a:gd name="T22" fmla="*/ 1 w 43"/>
                  <a:gd name="T23" fmla="*/ 1 h 42"/>
                  <a:gd name="T24" fmla="*/ 1 w 43"/>
                  <a:gd name="T25" fmla="*/ 1 h 42"/>
                  <a:gd name="T26" fmla="*/ 1 w 43"/>
                  <a:gd name="T27" fmla="*/ 1 h 42"/>
                  <a:gd name="T28" fmla="*/ 0 w 43"/>
                  <a:gd name="T29" fmla="*/ 1 h 42"/>
                  <a:gd name="T30" fmla="*/ 1 w 43"/>
                  <a:gd name="T31" fmla="*/ 1 h 42"/>
                  <a:gd name="T32" fmla="*/ 1 w 43"/>
                  <a:gd name="T33" fmla="*/ 1 h 42"/>
                  <a:gd name="T34" fmla="*/ 1 w 43"/>
                  <a:gd name="T35" fmla="*/ 1 h 42"/>
                  <a:gd name="T36" fmla="*/ 1 w 43"/>
                  <a:gd name="T37" fmla="*/ 1 h 42"/>
                  <a:gd name="T38" fmla="*/ 1 w 43"/>
                  <a:gd name="T39" fmla="*/ 1 h 42"/>
                  <a:gd name="T40" fmla="*/ 1 w 43"/>
                  <a:gd name="T41" fmla="*/ 1 h 42"/>
                  <a:gd name="T42" fmla="*/ 1 w 43"/>
                  <a:gd name="T43" fmla="*/ 1 h 42"/>
                  <a:gd name="T44" fmla="*/ 1 w 43"/>
                  <a:gd name="T45" fmla="*/ 1 h 42"/>
                  <a:gd name="T46" fmla="*/ 1 w 43"/>
                  <a:gd name="T47" fmla="*/ 1 h 42"/>
                  <a:gd name="T48" fmla="*/ 1 w 43"/>
                  <a:gd name="T49" fmla="*/ 1 h 42"/>
                  <a:gd name="T50" fmla="*/ 1 w 43"/>
                  <a:gd name="T51" fmla="*/ 1 h 42"/>
                  <a:gd name="T52" fmla="*/ 1 w 43"/>
                  <a:gd name="T53" fmla="*/ 1 h 42"/>
                  <a:gd name="T54" fmla="*/ 1 w 43"/>
                  <a:gd name="T55" fmla="*/ 1 h 42"/>
                  <a:gd name="T56" fmla="*/ 1 w 43"/>
                  <a:gd name="T57" fmla="*/ 1 h 42"/>
                  <a:gd name="T58" fmla="*/ 1 w 43"/>
                  <a:gd name="T59" fmla="*/ 1 h 42"/>
                  <a:gd name="T60" fmla="*/ 1 w 43"/>
                  <a:gd name="T61" fmla="*/ 1 h 42"/>
                  <a:gd name="T62" fmla="*/ 1 w 43"/>
                  <a:gd name="T63" fmla="*/ 1 h 42"/>
                  <a:gd name="T64" fmla="*/ 1 w 43"/>
                  <a:gd name="T65" fmla="*/ 1 h 42"/>
                  <a:gd name="T66" fmla="*/ 1 w 43"/>
                  <a:gd name="T67" fmla="*/ 1 h 42"/>
                  <a:gd name="T68" fmla="*/ 1 w 43"/>
                  <a:gd name="T69" fmla="*/ 1 h 42"/>
                  <a:gd name="T70" fmla="*/ 1 w 43"/>
                  <a:gd name="T71" fmla="*/ 1 h 42"/>
                  <a:gd name="T72" fmla="*/ 1 w 43"/>
                  <a:gd name="T73" fmla="*/ 1 h 42"/>
                  <a:gd name="T74" fmla="*/ 1 w 43"/>
                  <a:gd name="T75" fmla="*/ 1 h 42"/>
                  <a:gd name="T76" fmla="*/ 1 w 43"/>
                  <a:gd name="T77" fmla="*/ 1 h 42"/>
                  <a:gd name="T78" fmla="*/ 1 w 43"/>
                  <a:gd name="T79" fmla="*/ 1 h 42"/>
                  <a:gd name="T80" fmla="*/ 1 w 43"/>
                  <a:gd name="T81" fmla="*/ 1 h 42"/>
                  <a:gd name="T82" fmla="*/ 1 w 43"/>
                  <a:gd name="T83" fmla="*/ 1 h 42"/>
                  <a:gd name="T84" fmla="*/ 1 w 43"/>
                  <a:gd name="T85" fmla="*/ 1 h 42"/>
                  <a:gd name="T86" fmla="*/ 1 w 43"/>
                  <a:gd name="T87" fmla="*/ 1 h 42"/>
                  <a:gd name="T88" fmla="*/ 1 w 43"/>
                  <a:gd name="T89" fmla="*/ 1 h 42"/>
                  <a:gd name="T90" fmla="*/ 1 w 43"/>
                  <a:gd name="T91" fmla="*/ 1 h 42"/>
                  <a:gd name="T92" fmla="*/ 1 w 43"/>
                  <a:gd name="T93" fmla="*/ 1 h 42"/>
                  <a:gd name="T94" fmla="*/ 1 w 43"/>
                  <a:gd name="T95" fmla="*/ 1 h 42"/>
                  <a:gd name="T96" fmla="*/ 1 w 43"/>
                  <a:gd name="T97" fmla="*/ 1 h 42"/>
                  <a:gd name="T98" fmla="*/ 1 w 43"/>
                  <a:gd name="T99" fmla="*/ 1 h 42"/>
                  <a:gd name="T100" fmla="*/ 1 w 43"/>
                  <a:gd name="T101" fmla="*/ 0 h 42"/>
                  <a:gd name="T102" fmla="*/ 1 w 43"/>
                  <a:gd name="T103" fmla="*/ 0 h 42"/>
                  <a:gd name="T104" fmla="*/ 1 w 43"/>
                  <a:gd name="T105" fmla="*/ 1 h 42"/>
                  <a:gd name="T106" fmla="*/ 1 w 43"/>
                  <a:gd name="T107" fmla="*/ 1 h 42"/>
                  <a:gd name="T108" fmla="*/ 1 w 43"/>
                  <a:gd name="T109" fmla="*/ 1 h 42"/>
                  <a:gd name="T110" fmla="*/ 1 w 43"/>
                  <a:gd name="T111" fmla="*/ 1 h 4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3" h="42">
                    <a:moveTo>
                      <a:pt x="43" y="21"/>
                    </a:moveTo>
                    <a:lnTo>
                      <a:pt x="43" y="19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1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5" y="38"/>
                    </a:lnTo>
                    <a:lnTo>
                      <a:pt x="37" y="38"/>
                    </a:lnTo>
                    <a:lnTo>
                      <a:pt x="37" y="36"/>
                    </a:lnTo>
                    <a:lnTo>
                      <a:pt x="38" y="34"/>
                    </a:lnTo>
                    <a:lnTo>
                      <a:pt x="40" y="33"/>
                    </a:lnTo>
                    <a:lnTo>
                      <a:pt x="40" y="31"/>
                    </a:lnTo>
                    <a:lnTo>
                      <a:pt x="41" y="31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1" y="26"/>
                    </a:lnTo>
                    <a:lnTo>
                      <a:pt x="43" y="24"/>
                    </a:lnTo>
                    <a:lnTo>
                      <a:pt x="43" y="23"/>
                    </a:lnTo>
                    <a:lnTo>
                      <a:pt x="43" y="21"/>
                    </a:lnTo>
                    <a:close/>
                    <a:moveTo>
                      <a:pt x="41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41" y="24"/>
                    </a:lnTo>
                    <a:lnTo>
                      <a:pt x="41" y="26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0" y="31"/>
                    </a:lnTo>
                    <a:lnTo>
                      <a:pt x="38" y="33"/>
                    </a:lnTo>
                    <a:lnTo>
                      <a:pt x="37" y="34"/>
                    </a:lnTo>
                    <a:lnTo>
                      <a:pt x="35" y="36"/>
                    </a:lnTo>
                    <a:lnTo>
                      <a:pt x="33" y="38"/>
                    </a:lnTo>
                    <a:lnTo>
                      <a:pt x="32" y="39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4" y="39"/>
                    </a:lnTo>
                    <a:lnTo>
                      <a:pt x="12" y="39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7" y="8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1" y="16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1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3" name="Freeform 5454"/>
              <p:cNvSpPr>
                <a:spLocks noEditPoints="1"/>
              </p:cNvSpPr>
              <p:nvPr/>
            </p:nvSpPr>
            <p:spPr bwMode="auto">
              <a:xfrm>
                <a:off x="1715" y="1682"/>
                <a:ext cx="20" cy="21"/>
              </a:xfrm>
              <a:custGeom>
                <a:avLst/>
                <a:gdLst>
                  <a:gd name="T0" fmla="*/ 1 w 40"/>
                  <a:gd name="T1" fmla="*/ 1 h 42"/>
                  <a:gd name="T2" fmla="*/ 1 w 40"/>
                  <a:gd name="T3" fmla="*/ 1 h 42"/>
                  <a:gd name="T4" fmla="*/ 1 w 40"/>
                  <a:gd name="T5" fmla="*/ 1 h 42"/>
                  <a:gd name="T6" fmla="*/ 1 w 40"/>
                  <a:gd name="T7" fmla="*/ 1 h 42"/>
                  <a:gd name="T8" fmla="*/ 1 w 40"/>
                  <a:gd name="T9" fmla="*/ 0 h 42"/>
                  <a:gd name="T10" fmla="*/ 1 w 40"/>
                  <a:gd name="T11" fmla="*/ 0 h 42"/>
                  <a:gd name="T12" fmla="*/ 1 w 40"/>
                  <a:gd name="T13" fmla="*/ 0 h 42"/>
                  <a:gd name="T14" fmla="*/ 1 w 40"/>
                  <a:gd name="T15" fmla="*/ 1 h 42"/>
                  <a:gd name="T16" fmla="*/ 1 w 40"/>
                  <a:gd name="T17" fmla="*/ 1 h 42"/>
                  <a:gd name="T18" fmla="*/ 1 w 40"/>
                  <a:gd name="T19" fmla="*/ 1 h 42"/>
                  <a:gd name="T20" fmla="*/ 1 w 40"/>
                  <a:gd name="T21" fmla="*/ 1 h 42"/>
                  <a:gd name="T22" fmla="*/ 1 w 40"/>
                  <a:gd name="T23" fmla="*/ 1 h 42"/>
                  <a:gd name="T24" fmla="*/ 0 w 40"/>
                  <a:gd name="T25" fmla="*/ 1 h 42"/>
                  <a:gd name="T26" fmla="*/ 0 w 40"/>
                  <a:gd name="T27" fmla="*/ 1 h 42"/>
                  <a:gd name="T28" fmla="*/ 0 w 40"/>
                  <a:gd name="T29" fmla="*/ 1 h 42"/>
                  <a:gd name="T30" fmla="*/ 1 w 40"/>
                  <a:gd name="T31" fmla="*/ 1 h 42"/>
                  <a:gd name="T32" fmla="*/ 1 w 40"/>
                  <a:gd name="T33" fmla="*/ 1 h 42"/>
                  <a:gd name="T34" fmla="*/ 1 w 40"/>
                  <a:gd name="T35" fmla="*/ 1 h 42"/>
                  <a:gd name="T36" fmla="*/ 1 w 40"/>
                  <a:gd name="T37" fmla="*/ 1 h 42"/>
                  <a:gd name="T38" fmla="*/ 1 w 40"/>
                  <a:gd name="T39" fmla="*/ 1 h 42"/>
                  <a:gd name="T40" fmla="*/ 1 w 40"/>
                  <a:gd name="T41" fmla="*/ 1 h 42"/>
                  <a:gd name="T42" fmla="*/ 1 w 40"/>
                  <a:gd name="T43" fmla="*/ 1 h 42"/>
                  <a:gd name="T44" fmla="*/ 1 w 40"/>
                  <a:gd name="T45" fmla="*/ 1 h 42"/>
                  <a:gd name="T46" fmla="*/ 1 w 40"/>
                  <a:gd name="T47" fmla="*/ 1 h 42"/>
                  <a:gd name="T48" fmla="*/ 1 w 40"/>
                  <a:gd name="T49" fmla="*/ 1 h 42"/>
                  <a:gd name="T50" fmla="*/ 1 w 40"/>
                  <a:gd name="T51" fmla="*/ 1 h 42"/>
                  <a:gd name="T52" fmla="*/ 1 w 40"/>
                  <a:gd name="T53" fmla="*/ 1 h 42"/>
                  <a:gd name="T54" fmla="*/ 1 w 40"/>
                  <a:gd name="T55" fmla="*/ 1 h 42"/>
                  <a:gd name="T56" fmla="*/ 1 w 40"/>
                  <a:gd name="T57" fmla="*/ 1 h 42"/>
                  <a:gd name="T58" fmla="*/ 1 w 40"/>
                  <a:gd name="T59" fmla="*/ 1 h 42"/>
                  <a:gd name="T60" fmla="*/ 1 w 40"/>
                  <a:gd name="T61" fmla="*/ 1 h 42"/>
                  <a:gd name="T62" fmla="*/ 1 w 40"/>
                  <a:gd name="T63" fmla="*/ 1 h 42"/>
                  <a:gd name="T64" fmla="*/ 1 w 40"/>
                  <a:gd name="T65" fmla="*/ 1 h 42"/>
                  <a:gd name="T66" fmla="*/ 1 w 40"/>
                  <a:gd name="T67" fmla="*/ 1 h 42"/>
                  <a:gd name="T68" fmla="*/ 1 w 40"/>
                  <a:gd name="T69" fmla="*/ 1 h 42"/>
                  <a:gd name="T70" fmla="*/ 1 w 40"/>
                  <a:gd name="T71" fmla="*/ 1 h 42"/>
                  <a:gd name="T72" fmla="*/ 1 w 40"/>
                  <a:gd name="T73" fmla="*/ 1 h 42"/>
                  <a:gd name="T74" fmla="*/ 1 w 40"/>
                  <a:gd name="T75" fmla="*/ 1 h 42"/>
                  <a:gd name="T76" fmla="*/ 1 w 40"/>
                  <a:gd name="T77" fmla="*/ 1 h 42"/>
                  <a:gd name="T78" fmla="*/ 1 w 40"/>
                  <a:gd name="T79" fmla="*/ 1 h 42"/>
                  <a:gd name="T80" fmla="*/ 1 w 40"/>
                  <a:gd name="T81" fmla="*/ 1 h 42"/>
                  <a:gd name="T82" fmla="*/ 1 w 40"/>
                  <a:gd name="T83" fmla="*/ 1 h 42"/>
                  <a:gd name="T84" fmla="*/ 1 w 40"/>
                  <a:gd name="T85" fmla="*/ 1 h 42"/>
                  <a:gd name="T86" fmla="*/ 1 w 40"/>
                  <a:gd name="T87" fmla="*/ 1 h 42"/>
                  <a:gd name="T88" fmla="*/ 1 w 40"/>
                  <a:gd name="T89" fmla="*/ 1 h 42"/>
                  <a:gd name="T90" fmla="*/ 1 w 40"/>
                  <a:gd name="T91" fmla="*/ 1 h 42"/>
                  <a:gd name="T92" fmla="*/ 1 w 40"/>
                  <a:gd name="T93" fmla="*/ 1 h 42"/>
                  <a:gd name="T94" fmla="*/ 1 w 40"/>
                  <a:gd name="T95" fmla="*/ 1 h 42"/>
                  <a:gd name="T96" fmla="*/ 1 w 40"/>
                  <a:gd name="T97" fmla="*/ 1 h 42"/>
                  <a:gd name="T98" fmla="*/ 1 w 40"/>
                  <a:gd name="T99" fmla="*/ 1 h 42"/>
                  <a:gd name="T100" fmla="*/ 1 w 40"/>
                  <a:gd name="T101" fmla="*/ 1 h 42"/>
                  <a:gd name="T102" fmla="*/ 1 w 40"/>
                  <a:gd name="T103" fmla="*/ 1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" h="42">
                    <a:moveTo>
                      <a:pt x="40" y="21"/>
                    </a:moveTo>
                    <a:lnTo>
                      <a:pt x="40" y="19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40" y="21"/>
                    </a:moveTo>
                    <a:lnTo>
                      <a:pt x="40" y="21"/>
                    </a:lnTo>
                    <a:lnTo>
                      <a:pt x="40" y="23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31"/>
                    </a:lnTo>
                    <a:lnTo>
                      <a:pt x="37" y="33"/>
                    </a:lnTo>
                    <a:lnTo>
                      <a:pt x="36" y="33"/>
                    </a:lnTo>
                    <a:lnTo>
                      <a:pt x="34" y="34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3" y="41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8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8"/>
                    </a:lnTo>
                    <a:lnTo>
                      <a:pt x="40" y="19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26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4" name="Freeform 5455"/>
              <p:cNvSpPr>
                <a:spLocks noEditPoints="1"/>
              </p:cNvSpPr>
              <p:nvPr/>
            </p:nvSpPr>
            <p:spPr bwMode="auto">
              <a:xfrm>
                <a:off x="1715" y="1682"/>
                <a:ext cx="20" cy="20"/>
              </a:xfrm>
              <a:custGeom>
                <a:avLst/>
                <a:gdLst>
                  <a:gd name="T0" fmla="*/ 1 w 40"/>
                  <a:gd name="T1" fmla="*/ 0 h 41"/>
                  <a:gd name="T2" fmla="*/ 1 w 40"/>
                  <a:gd name="T3" fmla="*/ 0 h 41"/>
                  <a:gd name="T4" fmla="*/ 1 w 40"/>
                  <a:gd name="T5" fmla="*/ 0 h 41"/>
                  <a:gd name="T6" fmla="*/ 1 w 40"/>
                  <a:gd name="T7" fmla="*/ 0 h 41"/>
                  <a:gd name="T8" fmla="*/ 1 w 40"/>
                  <a:gd name="T9" fmla="*/ 0 h 41"/>
                  <a:gd name="T10" fmla="*/ 1 w 40"/>
                  <a:gd name="T11" fmla="*/ 0 h 41"/>
                  <a:gd name="T12" fmla="*/ 1 w 40"/>
                  <a:gd name="T13" fmla="*/ 0 h 41"/>
                  <a:gd name="T14" fmla="*/ 1 w 40"/>
                  <a:gd name="T15" fmla="*/ 0 h 41"/>
                  <a:gd name="T16" fmla="*/ 1 w 40"/>
                  <a:gd name="T17" fmla="*/ 0 h 41"/>
                  <a:gd name="T18" fmla="*/ 1 w 40"/>
                  <a:gd name="T19" fmla="*/ 0 h 41"/>
                  <a:gd name="T20" fmla="*/ 1 w 40"/>
                  <a:gd name="T21" fmla="*/ 0 h 41"/>
                  <a:gd name="T22" fmla="*/ 1 w 40"/>
                  <a:gd name="T23" fmla="*/ 0 h 41"/>
                  <a:gd name="T24" fmla="*/ 1 w 40"/>
                  <a:gd name="T25" fmla="*/ 0 h 41"/>
                  <a:gd name="T26" fmla="*/ 0 w 40"/>
                  <a:gd name="T27" fmla="*/ 0 h 41"/>
                  <a:gd name="T28" fmla="*/ 0 w 40"/>
                  <a:gd name="T29" fmla="*/ 0 h 41"/>
                  <a:gd name="T30" fmla="*/ 0 w 40"/>
                  <a:gd name="T31" fmla="*/ 0 h 41"/>
                  <a:gd name="T32" fmla="*/ 1 w 40"/>
                  <a:gd name="T33" fmla="*/ 0 h 41"/>
                  <a:gd name="T34" fmla="*/ 1 w 40"/>
                  <a:gd name="T35" fmla="*/ 0 h 41"/>
                  <a:gd name="T36" fmla="*/ 1 w 40"/>
                  <a:gd name="T37" fmla="*/ 0 h 41"/>
                  <a:gd name="T38" fmla="*/ 1 w 40"/>
                  <a:gd name="T39" fmla="*/ 0 h 41"/>
                  <a:gd name="T40" fmla="*/ 1 w 40"/>
                  <a:gd name="T41" fmla="*/ 0 h 41"/>
                  <a:gd name="T42" fmla="*/ 1 w 40"/>
                  <a:gd name="T43" fmla="*/ 0 h 41"/>
                  <a:gd name="T44" fmla="*/ 1 w 40"/>
                  <a:gd name="T45" fmla="*/ 0 h 41"/>
                  <a:gd name="T46" fmla="*/ 1 w 40"/>
                  <a:gd name="T47" fmla="*/ 0 h 41"/>
                  <a:gd name="T48" fmla="*/ 1 w 40"/>
                  <a:gd name="T49" fmla="*/ 0 h 41"/>
                  <a:gd name="T50" fmla="*/ 1 w 40"/>
                  <a:gd name="T51" fmla="*/ 0 h 41"/>
                  <a:gd name="T52" fmla="*/ 1 w 40"/>
                  <a:gd name="T53" fmla="*/ 0 h 41"/>
                  <a:gd name="T54" fmla="*/ 1 w 40"/>
                  <a:gd name="T55" fmla="*/ 0 h 41"/>
                  <a:gd name="T56" fmla="*/ 1 w 40"/>
                  <a:gd name="T57" fmla="*/ 0 h 41"/>
                  <a:gd name="T58" fmla="*/ 1 w 40"/>
                  <a:gd name="T59" fmla="*/ 0 h 41"/>
                  <a:gd name="T60" fmla="*/ 1 w 40"/>
                  <a:gd name="T61" fmla="*/ 0 h 41"/>
                  <a:gd name="T62" fmla="*/ 1 w 40"/>
                  <a:gd name="T63" fmla="*/ 0 h 41"/>
                  <a:gd name="T64" fmla="*/ 1 w 40"/>
                  <a:gd name="T65" fmla="*/ 0 h 41"/>
                  <a:gd name="T66" fmla="*/ 1 w 40"/>
                  <a:gd name="T67" fmla="*/ 0 h 41"/>
                  <a:gd name="T68" fmla="*/ 1 w 40"/>
                  <a:gd name="T69" fmla="*/ 0 h 41"/>
                  <a:gd name="T70" fmla="*/ 1 w 40"/>
                  <a:gd name="T71" fmla="*/ 0 h 41"/>
                  <a:gd name="T72" fmla="*/ 1 w 40"/>
                  <a:gd name="T73" fmla="*/ 0 h 41"/>
                  <a:gd name="T74" fmla="*/ 1 w 40"/>
                  <a:gd name="T75" fmla="*/ 0 h 41"/>
                  <a:gd name="T76" fmla="*/ 1 w 40"/>
                  <a:gd name="T77" fmla="*/ 0 h 41"/>
                  <a:gd name="T78" fmla="*/ 1 w 40"/>
                  <a:gd name="T79" fmla="*/ 0 h 41"/>
                  <a:gd name="T80" fmla="*/ 1 w 40"/>
                  <a:gd name="T81" fmla="*/ 0 h 41"/>
                  <a:gd name="T82" fmla="*/ 1 w 40"/>
                  <a:gd name="T83" fmla="*/ 0 h 41"/>
                  <a:gd name="T84" fmla="*/ 1 w 40"/>
                  <a:gd name="T85" fmla="*/ 0 h 41"/>
                  <a:gd name="T86" fmla="*/ 1 w 40"/>
                  <a:gd name="T87" fmla="*/ 0 h 41"/>
                  <a:gd name="T88" fmla="*/ 1 w 40"/>
                  <a:gd name="T89" fmla="*/ 0 h 41"/>
                  <a:gd name="T90" fmla="*/ 1 w 40"/>
                  <a:gd name="T91" fmla="*/ 0 h 41"/>
                  <a:gd name="T92" fmla="*/ 1 w 40"/>
                  <a:gd name="T93" fmla="*/ 0 h 41"/>
                  <a:gd name="T94" fmla="*/ 1 w 40"/>
                  <a:gd name="T95" fmla="*/ 0 h 41"/>
                  <a:gd name="T96" fmla="*/ 1 w 40"/>
                  <a:gd name="T97" fmla="*/ 0 h 41"/>
                  <a:gd name="T98" fmla="*/ 1 w 40"/>
                  <a:gd name="T99" fmla="*/ 0 h 41"/>
                  <a:gd name="T100" fmla="*/ 1 w 40"/>
                  <a:gd name="T101" fmla="*/ 0 h 41"/>
                  <a:gd name="T102" fmla="*/ 1 w 40"/>
                  <a:gd name="T103" fmla="*/ 0 h 41"/>
                  <a:gd name="T104" fmla="*/ 1 w 40"/>
                  <a:gd name="T105" fmla="*/ 0 h 41"/>
                  <a:gd name="T106" fmla="*/ 1 w 40"/>
                  <a:gd name="T107" fmla="*/ 0 h 41"/>
                  <a:gd name="T108" fmla="*/ 1 w 40"/>
                  <a:gd name="T109" fmla="*/ 0 h 41"/>
                  <a:gd name="T110" fmla="*/ 1 w 40"/>
                  <a:gd name="T111" fmla="*/ 0 h 41"/>
                  <a:gd name="T112" fmla="*/ 1 w 40"/>
                  <a:gd name="T113" fmla="*/ 0 h 41"/>
                  <a:gd name="T114" fmla="*/ 1 w 40"/>
                  <a:gd name="T115" fmla="*/ 0 h 41"/>
                  <a:gd name="T116" fmla="*/ 1 w 40"/>
                  <a:gd name="T117" fmla="*/ 0 h 41"/>
                  <a:gd name="T118" fmla="*/ 1 w 40"/>
                  <a:gd name="T119" fmla="*/ 0 h 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" h="41">
                    <a:moveTo>
                      <a:pt x="40" y="21"/>
                    </a:moveTo>
                    <a:lnTo>
                      <a:pt x="40" y="19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1" y="39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4" y="41"/>
                    </a:lnTo>
                    <a:lnTo>
                      <a:pt x="26" y="41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4" y="36"/>
                    </a:lnTo>
                    <a:lnTo>
                      <a:pt x="36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39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3"/>
                    </a:lnTo>
                    <a:lnTo>
                      <a:pt x="40" y="21"/>
                    </a:lnTo>
                    <a:close/>
                    <a:moveTo>
                      <a:pt x="39" y="21"/>
                    </a:moveTo>
                    <a:lnTo>
                      <a:pt x="39" y="21"/>
                    </a:lnTo>
                    <a:lnTo>
                      <a:pt x="39" y="23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34" y="34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8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4" y="39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1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9" y="14"/>
                    </a:lnTo>
                    <a:lnTo>
                      <a:pt x="39" y="16"/>
                    </a:lnTo>
                    <a:lnTo>
                      <a:pt x="39" y="19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5" name="Freeform 5456"/>
              <p:cNvSpPr>
                <a:spLocks noEditPoints="1"/>
              </p:cNvSpPr>
              <p:nvPr/>
            </p:nvSpPr>
            <p:spPr bwMode="auto">
              <a:xfrm>
                <a:off x="1715" y="1683"/>
                <a:ext cx="20" cy="19"/>
              </a:xfrm>
              <a:custGeom>
                <a:avLst/>
                <a:gdLst>
                  <a:gd name="T0" fmla="*/ 1 w 38"/>
                  <a:gd name="T1" fmla="*/ 0 h 40"/>
                  <a:gd name="T2" fmla="*/ 1 w 38"/>
                  <a:gd name="T3" fmla="*/ 0 h 40"/>
                  <a:gd name="T4" fmla="*/ 1 w 38"/>
                  <a:gd name="T5" fmla="*/ 0 h 40"/>
                  <a:gd name="T6" fmla="*/ 1 w 38"/>
                  <a:gd name="T7" fmla="*/ 0 h 40"/>
                  <a:gd name="T8" fmla="*/ 1 w 38"/>
                  <a:gd name="T9" fmla="*/ 0 h 40"/>
                  <a:gd name="T10" fmla="*/ 1 w 38"/>
                  <a:gd name="T11" fmla="*/ 0 h 40"/>
                  <a:gd name="T12" fmla="*/ 1 w 38"/>
                  <a:gd name="T13" fmla="*/ 0 h 40"/>
                  <a:gd name="T14" fmla="*/ 1 w 38"/>
                  <a:gd name="T15" fmla="*/ 0 h 40"/>
                  <a:gd name="T16" fmla="*/ 1 w 38"/>
                  <a:gd name="T17" fmla="*/ 0 h 40"/>
                  <a:gd name="T18" fmla="*/ 1 w 38"/>
                  <a:gd name="T19" fmla="*/ 0 h 40"/>
                  <a:gd name="T20" fmla="*/ 1 w 38"/>
                  <a:gd name="T21" fmla="*/ 0 h 40"/>
                  <a:gd name="T22" fmla="*/ 0 w 38"/>
                  <a:gd name="T23" fmla="*/ 0 h 40"/>
                  <a:gd name="T24" fmla="*/ 0 w 38"/>
                  <a:gd name="T25" fmla="*/ 0 h 40"/>
                  <a:gd name="T26" fmla="*/ 0 w 38"/>
                  <a:gd name="T27" fmla="*/ 0 h 40"/>
                  <a:gd name="T28" fmla="*/ 0 w 38"/>
                  <a:gd name="T29" fmla="*/ 0 h 40"/>
                  <a:gd name="T30" fmla="*/ 0 w 38"/>
                  <a:gd name="T31" fmla="*/ 0 h 40"/>
                  <a:gd name="T32" fmla="*/ 1 w 38"/>
                  <a:gd name="T33" fmla="*/ 0 h 40"/>
                  <a:gd name="T34" fmla="*/ 1 w 38"/>
                  <a:gd name="T35" fmla="*/ 0 h 40"/>
                  <a:gd name="T36" fmla="*/ 1 w 38"/>
                  <a:gd name="T37" fmla="*/ 0 h 40"/>
                  <a:gd name="T38" fmla="*/ 1 w 38"/>
                  <a:gd name="T39" fmla="*/ 0 h 40"/>
                  <a:gd name="T40" fmla="*/ 1 w 38"/>
                  <a:gd name="T41" fmla="*/ 0 h 40"/>
                  <a:gd name="T42" fmla="*/ 1 w 38"/>
                  <a:gd name="T43" fmla="*/ 0 h 40"/>
                  <a:gd name="T44" fmla="*/ 1 w 38"/>
                  <a:gd name="T45" fmla="*/ 0 h 40"/>
                  <a:gd name="T46" fmla="*/ 1 w 38"/>
                  <a:gd name="T47" fmla="*/ 0 h 40"/>
                  <a:gd name="T48" fmla="*/ 1 w 38"/>
                  <a:gd name="T49" fmla="*/ 0 h 40"/>
                  <a:gd name="T50" fmla="*/ 1 w 38"/>
                  <a:gd name="T51" fmla="*/ 0 h 40"/>
                  <a:gd name="T52" fmla="*/ 1 w 38"/>
                  <a:gd name="T53" fmla="*/ 0 h 40"/>
                  <a:gd name="T54" fmla="*/ 1 w 38"/>
                  <a:gd name="T55" fmla="*/ 0 h 40"/>
                  <a:gd name="T56" fmla="*/ 1 w 38"/>
                  <a:gd name="T57" fmla="*/ 0 h 40"/>
                  <a:gd name="T58" fmla="*/ 1 w 38"/>
                  <a:gd name="T59" fmla="*/ 0 h 40"/>
                  <a:gd name="T60" fmla="*/ 1 w 38"/>
                  <a:gd name="T61" fmla="*/ 0 h 40"/>
                  <a:gd name="T62" fmla="*/ 1 w 38"/>
                  <a:gd name="T63" fmla="*/ 0 h 40"/>
                  <a:gd name="T64" fmla="*/ 1 w 38"/>
                  <a:gd name="T65" fmla="*/ 0 h 40"/>
                  <a:gd name="T66" fmla="*/ 1 w 38"/>
                  <a:gd name="T67" fmla="*/ 0 h 40"/>
                  <a:gd name="T68" fmla="*/ 1 w 38"/>
                  <a:gd name="T69" fmla="*/ 0 h 40"/>
                  <a:gd name="T70" fmla="*/ 1 w 38"/>
                  <a:gd name="T71" fmla="*/ 0 h 40"/>
                  <a:gd name="T72" fmla="*/ 1 w 38"/>
                  <a:gd name="T73" fmla="*/ 0 h 40"/>
                  <a:gd name="T74" fmla="*/ 1 w 38"/>
                  <a:gd name="T75" fmla="*/ 0 h 40"/>
                  <a:gd name="T76" fmla="*/ 1 w 38"/>
                  <a:gd name="T77" fmla="*/ 0 h 40"/>
                  <a:gd name="T78" fmla="*/ 1 w 38"/>
                  <a:gd name="T79" fmla="*/ 0 h 40"/>
                  <a:gd name="T80" fmla="*/ 1 w 38"/>
                  <a:gd name="T81" fmla="*/ 0 h 40"/>
                  <a:gd name="T82" fmla="*/ 0 w 38"/>
                  <a:gd name="T83" fmla="*/ 0 h 40"/>
                  <a:gd name="T84" fmla="*/ 1 w 38"/>
                  <a:gd name="T85" fmla="*/ 0 h 40"/>
                  <a:gd name="T86" fmla="*/ 1 w 38"/>
                  <a:gd name="T87" fmla="*/ 0 h 40"/>
                  <a:gd name="T88" fmla="*/ 1 w 38"/>
                  <a:gd name="T89" fmla="*/ 0 h 40"/>
                  <a:gd name="T90" fmla="*/ 1 w 38"/>
                  <a:gd name="T91" fmla="*/ 0 h 40"/>
                  <a:gd name="T92" fmla="*/ 1 w 38"/>
                  <a:gd name="T93" fmla="*/ 0 h 40"/>
                  <a:gd name="T94" fmla="*/ 1 w 38"/>
                  <a:gd name="T95" fmla="*/ 0 h 40"/>
                  <a:gd name="T96" fmla="*/ 1 w 38"/>
                  <a:gd name="T97" fmla="*/ 0 h 40"/>
                  <a:gd name="T98" fmla="*/ 1 w 38"/>
                  <a:gd name="T99" fmla="*/ 0 h 40"/>
                  <a:gd name="T100" fmla="*/ 1 w 38"/>
                  <a:gd name="T101" fmla="*/ 0 h 40"/>
                  <a:gd name="T102" fmla="*/ 1 w 38"/>
                  <a:gd name="T103" fmla="*/ 0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8" h="40">
                    <a:moveTo>
                      <a:pt x="38" y="20"/>
                    </a:moveTo>
                    <a:lnTo>
                      <a:pt x="38" y="18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7" y="12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3" y="32"/>
                    </a:lnTo>
                    <a:lnTo>
                      <a:pt x="5" y="33"/>
                    </a:lnTo>
                    <a:lnTo>
                      <a:pt x="6" y="35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2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2"/>
                    </a:lnTo>
                    <a:lnTo>
                      <a:pt x="35" y="32"/>
                    </a:lnTo>
                    <a:lnTo>
                      <a:pt x="35" y="30"/>
                    </a:lnTo>
                    <a:lnTo>
                      <a:pt x="37" y="28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8" y="22"/>
                    </a:lnTo>
                    <a:lnTo>
                      <a:pt x="38" y="20"/>
                    </a:lnTo>
                    <a:close/>
                    <a:moveTo>
                      <a:pt x="37" y="20"/>
                    </a:moveTo>
                    <a:lnTo>
                      <a:pt x="37" y="22"/>
                    </a:lnTo>
                    <a:lnTo>
                      <a:pt x="37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4" y="28"/>
                    </a:lnTo>
                    <a:lnTo>
                      <a:pt x="34" y="30"/>
                    </a:lnTo>
                    <a:lnTo>
                      <a:pt x="32" y="32"/>
                    </a:lnTo>
                    <a:lnTo>
                      <a:pt x="32" y="33"/>
                    </a:lnTo>
                    <a:lnTo>
                      <a:pt x="30" y="33"/>
                    </a:lnTo>
                    <a:lnTo>
                      <a:pt x="29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8" y="35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5"/>
                    </a:lnTo>
                    <a:lnTo>
                      <a:pt x="37" y="17"/>
                    </a:lnTo>
                    <a:lnTo>
                      <a:pt x="37" y="18"/>
                    </a:lnTo>
                    <a:lnTo>
                      <a:pt x="37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6" name="Freeform 5457"/>
              <p:cNvSpPr>
                <a:spLocks noEditPoints="1"/>
              </p:cNvSpPr>
              <p:nvPr/>
            </p:nvSpPr>
            <p:spPr bwMode="auto">
              <a:xfrm>
                <a:off x="1715" y="1683"/>
                <a:ext cx="19" cy="19"/>
              </a:xfrm>
              <a:custGeom>
                <a:avLst/>
                <a:gdLst>
                  <a:gd name="T0" fmla="*/ 1 w 37"/>
                  <a:gd name="T1" fmla="*/ 1 h 38"/>
                  <a:gd name="T2" fmla="*/ 1 w 37"/>
                  <a:gd name="T3" fmla="*/ 1 h 38"/>
                  <a:gd name="T4" fmla="*/ 1 w 37"/>
                  <a:gd name="T5" fmla="*/ 1 h 38"/>
                  <a:gd name="T6" fmla="*/ 1 w 37"/>
                  <a:gd name="T7" fmla="*/ 1 h 38"/>
                  <a:gd name="T8" fmla="*/ 1 w 37"/>
                  <a:gd name="T9" fmla="*/ 0 h 38"/>
                  <a:gd name="T10" fmla="*/ 1 w 37"/>
                  <a:gd name="T11" fmla="*/ 0 h 38"/>
                  <a:gd name="T12" fmla="*/ 1 w 37"/>
                  <a:gd name="T13" fmla="*/ 0 h 38"/>
                  <a:gd name="T14" fmla="*/ 1 w 37"/>
                  <a:gd name="T15" fmla="*/ 1 h 38"/>
                  <a:gd name="T16" fmla="*/ 1 w 37"/>
                  <a:gd name="T17" fmla="*/ 1 h 38"/>
                  <a:gd name="T18" fmla="*/ 1 w 37"/>
                  <a:gd name="T19" fmla="*/ 1 h 38"/>
                  <a:gd name="T20" fmla="*/ 1 w 37"/>
                  <a:gd name="T21" fmla="*/ 1 h 38"/>
                  <a:gd name="T22" fmla="*/ 0 w 37"/>
                  <a:gd name="T23" fmla="*/ 1 h 38"/>
                  <a:gd name="T24" fmla="*/ 0 w 37"/>
                  <a:gd name="T25" fmla="*/ 1 h 38"/>
                  <a:gd name="T26" fmla="*/ 0 w 37"/>
                  <a:gd name="T27" fmla="*/ 1 h 38"/>
                  <a:gd name="T28" fmla="*/ 1 w 37"/>
                  <a:gd name="T29" fmla="*/ 1 h 38"/>
                  <a:gd name="T30" fmla="*/ 1 w 37"/>
                  <a:gd name="T31" fmla="*/ 1 h 38"/>
                  <a:gd name="T32" fmla="*/ 1 w 37"/>
                  <a:gd name="T33" fmla="*/ 1 h 38"/>
                  <a:gd name="T34" fmla="*/ 1 w 37"/>
                  <a:gd name="T35" fmla="*/ 1 h 38"/>
                  <a:gd name="T36" fmla="*/ 1 w 37"/>
                  <a:gd name="T37" fmla="*/ 1 h 38"/>
                  <a:gd name="T38" fmla="*/ 1 w 37"/>
                  <a:gd name="T39" fmla="*/ 1 h 38"/>
                  <a:gd name="T40" fmla="*/ 1 w 37"/>
                  <a:gd name="T41" fmla="*/ 1 h 38"/>
                  <a:gd name="T42" fmla="*/ 1 w 37"/>
                  <a:gd name="T43" fmla="*/ 1 h 38"/>
                  <a:gd name="T44" fmla="*/ 1 w 37"/>
                  <a:gd name="T45" fmla="*/ 1 h 38"/>
                  <a:gd name="T46" fmla="*/ 1 w 37"/>
                  <a:gd name="T47" fmla="*/ 1 h 38"/>
                  <a:gd name="T48" fmla="*/ 1 w 37"/>
                  <a:gd name="T49" fmla="*/ 1 h 38"/>
                  <a:gd name="T50" fmla="*/ 1 w 37"/>
                  <a:gd name="T51" fmla="*/ 1 h 38"/>
                  <a:gd name="T52" fmla="*/ 1 w 37"/>
                  <a:gd name="T53" fmla="*/ 1 h 38"/>
                  <a:gd name="T54" fmla="*/ 1 w 37"/>
                  <a:gd name="T55" fmla="*/ 1 h 38"/>
                  <a:gd name="T56" fmla="*/ 1 w 37"/>
                  <a:gd name="T57" fmla="*/ 1 h 38"/>
                  <a:gd name="T58" fmla="*/ 1 w 37"/>
                  <a:gd name="T59" fmla="*/ 1 h 38"/>
                  <a:gd name="T60" fmla="*/ 1 w 37"/>
                  <a:gd name="T61" fmla="*/ 1 h 38"/>
                  <a:gd name="T62" fmla="*/ 1 w 37"/>
                  <a:gd name="T63" fmla="*/ 1 h 38"/>
                  <a:gd name="T64" fmla="*/ 1 w 37"/>
                  <a:gd name="T65" fmla="*/ 1 h 38"/>
                  <a:gd name="T66" fmla="*/ 1 w 37"/>
                  <a:gd name="T67" fmla="*/ 1 h 38"/>
                  <a:gd name="T68" fmla="*/ 1 w 37"/>
                  <a:gd name="T69" fmla="*/ 1 h 38"/>
                  <a:gd name="T70" fmla="*/ 1 w 37"/>
                  <a:gd name="T71" fmla="*/ 1 h 38"/>
                  <a:gd name="T72" fmla="*/ 1 w 37"/>
                  <a:gd name="T73" fmla="*/ 1 h 38"/>
                  <a:gd name="T74" fmla="*/ 1 w 37"/>
                  <a:gd name="T75" fmla="*/ 1 h 38"/>
                  <a:gd name="T76" fmla="*/ 1 w 37"/>
                  <a:gd name="T77" fmla="*/ 1 h 38"/>
                  <a:gd name="T78" fmla="*/ 1 w 37"/>
                  <a:gd name="T79" fmla="*/ 1 h 38"/>
                  <a:gd name="T80" fmla="*/ 1 w 37"/>
                  <a:gd name="T81" fmla="*/ 1 h 38"/>
                  <a:gd name="T82" fmla="*/ 1 w 37"/>
                  <a:gd name="T83" fmla="*/ 1 h 38"/>
                  <a:gd name="T84" fmla="*/ 1 w 37"/>
                  <a:gd name="T85" fmla="*/ 1 h 38"/>
                  <a:gd name="T86" fmla="*/ 1 w 37"/>
                  <a:gd name="T87" fmla="*/ 1 h 38"/>
                  <a:gd name="T88" fmla="*/ 1 w 37"/>
                  <a:gd name="T89" fmla="*/ 1 h 38"/>
                  <a:gd name="T90" fmla="*/ 1 w 37"/>
                  <a:gd name="T91" fmla="*/ 1 h 38"/>
                  <a:gd name="T92" fmla="*/ 1 w 37"/>
                  <a:gd name="T93" fmla="*/ 1 h 38"/>
                  <a:gd name="T94" fmla="*/ 1 w 37"/>
                  <a:gd name="T95" fmla="*/ 1 h 38"/>
                  <a:gd name="T96" fmla="*/ 1 w 37"/>
                  <a:gd name="T97" fmla="*/ 1 h 38"/>
                  <a:gd name="T98" fmla="*/ 1 w 37"/>
                  <a:gd name="T99" fmla="*/ 1 h 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18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3" y="30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9" y="37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7" y="37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5" y="28"/>
                    </a:lnTo>
                    <a:lnTo>
                      <a:pt x="35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2"/>
                    </a:lnTo>
                    <a:lnTo>
                      <a:pt x="37" y="20"/>
                    </a:lnTo>
                    <a:close/>
                    <a:moveTo>
                      <a:pt x="35" y="20"/>
                    </a:moveTo>
                    <a:lnTo>
                      <a:pt x="35" y="22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4" y="28"/>
                    </a:lnTo>
                    <a:lnTo>
                      <a:pt x="34" y="30"/>
                    </a:lnTo>
                    <a:lnTo>
                      <a:pt x="32" y="32"/>
                    </a:lnTo>
                    <a:lnTo>
                      <a:pt x="30" y="32"/>
                    </a:lnTo>
                    <a:lnTo>
                      <a:pt x="30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2" y="37"/>
                    </a:lnTo>
                    <a:lnTo>
                      <a:pt x="21" y="38"/>
                    </a:lnTo>
                    <a:lnTo>
                      <a:pt x="19" y="38"/>
                    </a:lnTo>
                    <a:lnTo>
                      <a:pt x="18" y="38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5" y="18"/>
                    </a:lnTo>
                    <a:lnTo>
                      <a:pt x="35" y="20"/>
                    </a:lnTo>
                    <a:close/>
                  </a:path>
                </a:pathLst>
              </a:custGeom>
              <a:solidFill>
                <a:srgbClr val="2722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7" name="Freeform 5458"/>
              <p:cNvSpPr>
                <a:spLocks noEditPoints="1"/>
              </p:cNvSpPr>
              <p:nvPr/>
            </p:nvSpPr>
            <p:spPr bwMode="auto">
              <a:xfrm>
                <a:off x="1715" y="1683"/>
                <a:ext cx="19" cy="19"/>
              </a:xfrm>
              <a:custGeom>
                <a:avLst/>
                <a:gdLst>
                  <a:gd name="T0" fmla="*/ 1 w 37"/>
                  <a:gd name="T1" fmla="*/ 1 h 36"/>
                  <a:gd name="T2" fmla="*/ 1 w 37"/>
                  <a:gd name="T3" fmla="*/ 1 h 36"/>
                  <a:gd name="T4" fmla="*/ 1 w 37"/>
                  <a:gd name="T5" fmla="*/ 1 h 36"/>
                  <a:gd name="T6" fmla="*/ 1 w 37"/>
                  <a:gd name="T7" fmla="*/ 1 h 36"/>
                  <a:gd name="T8" fmla="*/ 1 w 37"/>
                  <a:gd name="T9" fmla="*/ 0 h 36"/>
                  <a:gd name="T10" fmla="*/ 1 w 37"/>
                  <a:gd name="T11" fmla="*/ 0 h 36"/>
                  <a:gd name="T12" fmla="*/ 1 w 37"/>
                  <a:gd name="T13" fmla="*/ 0 h 36"/>
                  <a:gd name="T14" fmla="*/ 1 w 37"/>
                  <a:gd name="T15" fmla="*/ 1 h 36"/>
                  <a:gd name="T16" fmla="*/ 1 w 37"/>
                  <a:gd name="T17" fmla="*/ 1 h 36"/>
                  <a:gd name="T18" fmla="*/ 1 w 37"/>
                  <a:gd name="T19" fmla="*/ 1 h 36"/>
                  <a:gd name="T20" fmla="*/ 0 w 37"/>
                  <a:gd name="T21" fmla="*/ 1 h 36"/>
                  <a:gd name="T22" fmla="*/ 1 w 37"/>
                  <a:gd name="T23" fmla="*/ 1 h 36"/>
                  <a:gd name="T24" fmla="*/ 1 w 37"/>
                  <a:gd name="T25" fmla="*/ 1 h 36"/>
                  <a:gd name="T26" fmla="*/ 1 w 37"/>
                  <a:gd name="T27" fmla="*/ 1 h 36"/>
                  <a:gd name="T28" fmla="*/ 1 w 37"/>
                  <a:gd name="T29" fmla="*/ 1 h 36"/>
                  <a:gd name="T30" fmla="*/ 1 w 37"/>
                  <a:gd name="T31" fmla="*/ 1 h 36"/>
                  <a:gd name="T32" fmla="*/ 1 w 37"/>
                  <a:gd name="T33" fmla="*/ 1 h 36"/>
                  <a:gd name="T34" fmla="*/ 1 w 37"/>
                  <a:gd name="T35" fmla="*/ 1 h 36"/>
                  <a:gd name="T36" fmla="*/ 1 w 37"/>
                  <a:gd name="T37" fmla="*/ 1 h 36"/>
                  <a:gd name="T38" fmla="*/ 1 w 37"/>
                  <a:gd name="T39" fmla="*/ 1 h 36"/>
                  <a:gd name="T40" fmla="*/ 1 w 37"/>
                  <a:gd name="T41" fmla="*/ 1 h 36"/>
                  <a:gd name="T42" fmla="*/ 1 w 37"/>
                  <a:gd name="T43" fmla="*/ 1 h 36"/>
                  <a:gd name="T44" fmla="*/ 1 w 37"/>
                  <a:gd name="T45" fmla="*/ 1 h 36"/>
                  <a:gd name="T46" fmla="*/ 1 w 37"/>
                  <a:gd name="T47" fmla="*/ 1 h 36"/>
                  <a:gd name="T48" fmla="*/ 1 w 37"/>
                  <a:gd name="T49" fmla="*/ 1 h 36"/>
                  <a:gd name="T50" fmla="*/ 1 w 37"/>
                  <a:gd name="T51" fmla="*/ 1 h 36"/>
                  <a:gd name="T52" fmla="*/ 1 w 37"/>
                  <a:gd name="T53" fmla="*/ 1 h 36"/>
                  <a:gd name="T54" fmla="*/ 1 w 37"/>
                  <a:gd name="T55" fmla="*/ 1 h 36"/>
                  <a:gd name="T56" fmla="*/ 1 w 37"/>
                  <a:gd name="T57" fmla="*/ 1 h 36"/>
                  <a:gd name="T58" fmla="*/ 1 w 37"/>
                  <a:gd name="T59" fmla="*/ 1 h 36"/>
                  <a:gd name="T60" fmla="*/ 1 w 37"/>
                  <a:gd name="T61" fmla="*/ 1 h 36"/>
                  <a:gd name="T62" fmla="*/ 1 w 37"/>
                  <a:gd name="T63" fmla="*/ 1 h 36"/>
                  <a:gd name="T64" fmla="*/ 1 w 37"/>
                  <a:gd name="T65" fmla="*/ 1 h 36"/>
                  <a:gd name="T66" fmla="*/ 1 w 37"/>
                  <a:gd name="T67" fmla="*/ 1 h 36"/>
                  <a:gd name="T68" fmla="*/ 1 w 37"/>
                  <a:gd name="T69" fmla="*/ 1 h 36"/>
                  <a:gd name="T70" fmla="*/ 1 w 37"/>
                  <a:gd name="T71" fmla="*/ 1 h 36"/>
                  <a:gd name="T72" fmla="*/ 1 w 37"/>
                  <a:gd name="T73" fmla="*/ 1 h 36"/>
                  <a:gd name="T74" fmla="*/ 1 w 37"/>
                  <a:gd name="T75" fmla="*/ 0 h 36"/>
                  <a:gd name="T76" fmla="*/ 1 w 37"/>
                  <a:gd name="T77" fmla="*/ 1 h 36"/>
                  <a:gd name="T78" fmla="*/ 1 w 37"/>
                  <a:gd name="T79" fmla="*/ 1 h 36"/>
                  <a:gd name="T80" fmla="*/ 1 w 37"/>
                  <a:gd name="T81" fmla="*/ 1 h 36"/>
                  <a:gd name="T82" fmla="*/ 1 w 37"/>
                  <a:gd name="T83" fmla="*/ 1 h 36"/>
                  <a:gd name="T84" fmla="*/ 1 w 37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6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5" y="30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8" y="33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0" y="31"/>
                    </a:lnTo>
                    <a:lnTo>
                      <a:pt x="32" y="31"/>
                    </a:lnTo>
                    <a:lnTo>
                      <a:pt x="32" y="30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8"/>
                    </a:lnTo>
                    <a:close/>
                    <a:moveTo>
                      <a:pt x="35" y="18"/>
                    </a:moveTo>
                    <a:lnTo>
                      <a:pt x="35" y="20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4" y="25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30" y="30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6" y="33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5" y="16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8" name="Freeform 5459"/>
              <p:cNvSpPr>
                <a:spLocks noEditPoints="1"/>
              </p:cNvSpPr>
              <p:nvPr/>
            </p:nvSpPr>
            <p:spPr bwMode="auto">
              <a:xfrm>
                <a:off x="1716" y="1683"/>
                <a:ext cx="17" cy="19"/>
              </a:xfrm>
              <a:custGeom>
                <a:avLst/>
                <a:gdLst>
                  <a:gd name="T0" fmla="*/ 1 w 34"/>
                  <a:gd name="T1" fmla="*/ 1 h 36"/>
                  <a:gd name="T2" fmla="*/ 1 w 34"/>
                  <a:gd name="T3" fmla="*/ 1 h 36"/>
                  <a:gd name="T4" fmla="*/ 1 w 34"/>
                  <a:gd name="T5" fmla="*/ 1 h 36"/>
                  <a:gd name="T6" fmla="*/ 1 w 34"/>
                  <a:gd name="T7" fmla="*/ 1 h 36"/>
                  <a:gd name="T8" fmla="*/ 1 w 34"/>
                  <a:gd name="T9" fmla="*/ 0 h 36"/>
                  <a:gd name="T10" fmla="*/ 1 w 34"/>
                  <a:gd name="T11" fmla="*/ 0 h 36"/>
                  <a:gd name="T12" fmla="*/ 1 w 34"/>
                  <a:gd name="T13" fmla="*/ 1 h 36"/>
                  <a:gd name="T14" fmla="*/ 1 w 34"/>
                  <a:gd name="T15" fmla="*/ 1 h 36"/>
                  <a:gd name="T16" fmla="*/ 1 w 34"/>
                  <a:gd name="T17" fmla="*/ 1 h 36"/>
                  <a:gd name="T18" fmla="*/ 0 w 34"/>
                  <a:gd name="T19" fmla="*/ 1 h 36"/>
                  <a:gd name="T20" fmla="*/ 0 w 34"/>
                  <a:gd name="T21" fmla="*/ 1 h 36"/>
                  <a:gd name="T22" fmla="*/ 0 w 34"/>
                  <a:gd name="T23" fmla="*/ 1 h 36"/>
                  <a:gd name="T24" fmla="*/ 1 w 34"/>
                  <a:gd name="T25" fmla="*/ 1 h 36"/>
                  <a:gd name="T26" fmla="*/ 1 w 34"/>
                  <a:gd name="T27" fmla="*/ 1 h 36"/>
                  <a:gd name="T28" fmla="*/ 1 w 34"/>
                  <a:gd name="T29" fmla="*/ 1 h 36"/>
                  <a:gd name="T30" fmla="*/ 1 w 34"/>
                  <a:gd name="T31" fmla="*/ 1 h 36"/>
                  <a:gd name="T32" fmla="*/ 1 w 34"/>
                  <a:gd name="T33" fmla="*/ 1 h 36"/>
                  <a:gd name="T34" fmla="*/ 1 w 34"/>
                  <a:gd name="T35" fmla="*/ 1 h 36"/>
                  <a:gd name="T36" fmla="*/ 1 w 34"/>
                  <a:gd name="T37" fmla="*/ 1 h 36"/>
                  <a:gd name="T38" fmla="*/ 1 w 34"/>
                  <a:gd name="T39" fmla="*/ 1 h 36"/>
                  <a:gd name="T40" fmla="*/ 1 w 34"/>
                  <a:gd name="T41" fmla="*/ 1 h 36"/>
                  <a:gd name="T42" fmla="*/ 1 w 34"/>
                  <a:gd name="T43" fmla="*/ 1 h 36"/>
                  <a:gd name="T44" fmla="*/ 1 w 34"/>
                  <a:gd name="T45" fmla="*/ 1 h 36"/>
                  <a:gd name="T46" fmla="*/ 1 w 34"/>
                  <a:gd name="T47" fmla="*/ 1 h 36"/>
                  <a:gd name="T48" fmla="*/ 1 w 34"/>
                  <a:gd name="T49" fmla="*/ 1 h 36"/>
                  <a:gd name="T50" fmla="*/ 1 w 34"/>
                  <a:gd name="T51" fmla="*/ 1 h 36"/>
                  <a:gd name="T52" fmla="*/ 1 w 34"/>
                  <a:gd name="T53" fmla="*/ 1 h 36"/>
                  <a:gd name="T54" fmla="*/ 1 w 34"/>
                  <a:gd name="T55" fmla="*/ 1 h 36"/>
                  <a:gd name="T56" fmla="*/ 1 w 34"/>
                  <a:gd name="T57" fmla="*/ 1 h 36"/>
                  <a:gd name="T58" fmla="*/ 1 w 34"/>
                  <a:gd name="T59" fmla="*/ 1 h 36"/>
                  <a:gd name="T60" fmla="*/ 1 w 34"/>
                  <a:gd name="T61" fmla="*/ 1 h 36"/>
                  <a:gd name="T62" fmla="*/ 1 w 34"/>
                  <a:gd name="T63" fmla="*/ 1 h 36"/>
                  <a:gd name="T64" fmla="*/ 1 w 34"/>
                  <a:gd name="T65" fmla="*/ 1 h 36"/>
                  <a:gd name="T66" fmla="*/ 1 w 34"/>
                  <a:gd name="T67" fmla="*/ 1 h 36"/>
                  <a:gd name="T68" fmla="*/ 1 w 34"/>
                  <a:gd name="T69" fmla="*/ 1 h 36"/>
                  <a:gd name="T70" fmla="*/ 1 w 34"/>
                  <a:gd name="T71" fmla="*/ 1 h 36"/>
                  <a:gd name="T72" fmla="*/ 1 w 34"/>
                  <a:gd name="T73" fmla="*/ 1 h 36"/>
                  <a:gd name="T74" fmla="*/ 1 w 34"/>
                  <a:gd name="T75" fmla="*/ 1 h 36"/>
                  <a:gd name="T76" fmla="*/ 1 w 34"/>
                  <a:gd name="T77" fmla="*/ 1 h 36"/>
                  <a:gd name="T78" fmla="*/ 1 w 34"/>
                  <a:gd name="T79" fmla="*/ 1 h 36"/>
                  <a:gd name="T80" fmla="*/ 1 w 34"/>
                  <a:gd name="T81" fmla="*/ 1 h 36"/>
                  <a:gd name="T82" fmla="*/ 1 w 34"/>
                  <a:gd name="T83" fmla="*/ 1 h 36"/>
                  <a:gd name="T84" fmla="*/ 1 w 34"/>
                  <a:gd name="T85" fmla="*/ 1 h 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6">
                    <a:moveTo>
                      <a:pt x="34" y="18"/>
                    </a:move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29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3" y="28"/>
                    </a:lnTo>
                    <a:lnTo>
                      <a:pt x="33" y="26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4" y="18"/>
                    </a:moveTo>
                    <a:lnTo>
                      <a:pt x="34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5"/>
                    </a:lnTo>
                    <a:lnTo>
                      <a:pt x="31" y="26"/>
                    </a:lnTo>
                    <a:lnTo>
                      <a:pt x="29" y="28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20" y="35"/>
                    </a:lnTo>
                    <a:lnTo>
                      <a:pt x="18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3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9" y="6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4" y="16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59" name="Freeform 5460"/>
              <p:cNvSpPr>
                <a:spLocks noEditPoints="1"/>
              </p:cNvSpPr>
              <p:nvPr/>
            </p:nvSpPr>
            <p:spPr bwMode="auto">
              <a:xfrm>
                <a:off x="1716" y="1683"/>
                <a:ext cx="17" cy="18"/>
              </a:xfrm>
              <a:custGeom>
                <a:avLst/>
                <a:gdLst>
                  <a:gd name="T0" fmla="*/ 1 w 34"/>
                  <a:gd name="T1" fmla="*/ 1 h 35"/>
                  <a:gd name="T2" fmla="*/ 1 w 34"/>
                  <a:gd name="T3" fmla="*/ 1 h 35"/>
                  <a:gd name="T4" fmla="*/ 1 w 34"/>
                  <a:gd name="T5" fmla="*/ 1 h 35"/>
                  <a:gd name="T6" fmla="*/ 1 w 34"/>
                  <a:gd name="T7" fmla="*/ 1 h 35"/>
                  <a:gd name="T8" fmla="*/ 1 w 34"/>
                  <a:gd name="T9" fmla="*/ 1 h 35"/>
                  <a:gd name="T10" fmla="*/ 1 w 34"/>
                  <a:gd name="T11" fmla="*/ 0 h 35"/>
                  <a:gd name="T12" fmla="*/ 1 w 34"/>
                  <a:gd name="T13" fmla="*/ 1 h 35"/>
                  <a:gd name="T14" fmla="*/ 1 w 34"/>
                  <a:gd name="T15" fmla="*/ 1 h 35"/>
                  <a:gd name="T16" fmla="*/ 1 w 34"/>
                  <a:gd name="T17" fmla="*/ 1 h 35"/>
                  <a:gd name="T18" fmla="*/ 1 w 34"/>
                  <a:gd name="T19" fmla="*/ 1 h 35"/>
                  <a:gd name="T20" fmla="*/ 0 w 34"/>
                  <a:gd name="T21" fmla="*/ 1 h 35"/>
                  <a:gd name="T22" fmla="*/ 1 w 34"/>
                  <a:gd name="T23" fmla="*/ 1 h 35"/>
                  <a:gd name="T24" fmla="*/ 1 w 34"/>
                  <a:gd name="T25" fmla="*/ 1 h 35"/>
                  <a:gd name="T26" fmla="*/ 1 w 34"/>
                  <a:gd name="T27" fmla="*/ 1 h 35"/>
                  <a:gd name="T28" fmla="*/ 1 w 34"/>
                  <a:gd name="T29" fmla="*/ 1 h 35"/>
                  <a:gd name="T30" fmla="*/ 1 w 34"/>
                  <a:gd name="T31" fmla="*/ 1 h 35"/>
                  <a:gd name="T32" fmla="*/ 1 w 34"/>
                  <a:gd name="T33" fmla="*/ 1 h 35"/>
                  <a:gd name="T34" fmla="*/ 1 w 34"/>
                  <a:gd name="T35" fmla="*/ 1 h 35"/>
                  <a:gd name="T36" fmla="*/ 1 w 34"/>
                  <a:gd name="T37" fmla="*/ 1 h 35"/>
                  <a:gd name="T38" fmla="*/ 1 w 34"/>
                  <a:gd name="T39" fmla="*/ 1 h 35"/>
                  <a:gd name="T40" fmla="*/ 1 w 34"/>
                  <a:gd name="T41" fmla="*/ 1 h 35"/>
                  <a:gd name="T42" fmla="*/ 1 w 34"/>
                  <a:gd name="T43" fmla="*/ 1 h 35"/>
                  <a:gd name="T44" fmla="*/ 1 w 34"/>
                  <a:gd name="T45" fmla="*/ 1 h 35"/>
                  <a:gd name="T46" fmla="*/ 1 w 34"/>
                  <a:gd name="T47" fmla="*/ 1 h 35"/>
                  <a:gd name="T48" fmla="*/ 1 w 34"/>
                  <a:gd name="T49" fmla="*/ 1 h 35"/>
                  <a:gd name="T50" fmla="*/ 1 w 34"/>
                  <a:gd name="T51" fmla="*/ 1 h 35"/>
                  <a:gd name="T52" fmla="*/ 1 w 34"/>
                  <a:gd name="T53" fmla="*/ 1 h 35"/>
                  <a:gd name="T54" fmla="*/ 1 w 34"/>
                  <a:gd name="T55" fmla="*/ 1 h 35"/>
                  <a:gd name="T56" fmla="*/ 1 w 34"/>
                  <a:gd name="T57" fmla="*/ 1 h 35"/>
                  <a:gd name="T58" fmla="*/ 1 w 34"/>
                  <a:gd name="T59" fmla="*/ 1 h 35"/>
                  <a:gd name="T60" fmla="*/ 1 w 34"/>
                  <a:gd name="T61" fmla="*/ 1 h 35"/>
                  <a:gd name="T62" fmla="*/ 1 w 34"/>
                  <a:gd name="T63" fmla="*/ 1 h 35"/>
                  <a:gd name="T64" fmla="*/ 1 w 34"/>
                  <a:gd name="T65" fmla="*/ 1 h 35"/>
                  <a:gd name="T66" fmla="*/ 1 w 34"/>
                  <a:gd name="T67" fmla="*/ 1 h 35"/>
                  <a:gd name="T68" fmla="*/ 1 w 34"/>
                  <a:gd name="T69" fmla="*/ 1 h 35"/>
                  <a:gd name="T70" fmla="*/ 1 w 34"/>
                  <a:gd name="T71" fmla="*/ 1 h 35"/>
                  <a:gd name="T72" fmla="*/ 1 w 34"/>
                  <a:gd name="T73" fmla="*/ 1 h 35"/>
                  <a:gd name="T74" fmla="*/ 1 w 34"/>
                  <a:gd name="T75" fmla="*/ 1 h 35"/>
                  <a:gd name="T76" fmla="*/ 1 w 34"/>
                  <a:gd name="T77" fmla="*/ 1 h 35"/>
                  <a:gd name="T78" fmla="*/ 1 w 34"/>
                  <a:gd name="T79" fmla="*/ 1 h 35"/>
                  <a:gd name="T80" fmla="*/ 1 w 34"/>
                  <a:gd name="T81" fmla="*/ 1 h 35"/>
                  <a:gd name="T82" fmla="*/ 1 w 34"/>
                  <a:gd name="T83" fmla="*/ 1 h 35"/>
                  <a:gd name="T84" fmla="*/ 1 w 34"/>
                  <a:gd name="T85" fmla="*/ 1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6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3" y="26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close/>
                    <a:moveTo>
                      <a:pt x="33" y="18"/>
                    </a:moveTo>
                    <a:lnTo>
                      <a:pt x="33" y="20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29" y="28"/>
                    </a:lnTo>
                    <a:lnTo>
                      <a:pt x="28" y="30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3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3" y="16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2823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0" name="Freeform 5461"/>
              <p:cNvSpPr>
                <a:spLocks noEditPoints="1"/>
              </p:cNvSpPr>
              <p:nvPr/>
            </p:nvSpPr>
            <p:spPr bwMode="auto">
              <a:xfrm>
                <a:off x="1717" y="1684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1 w 32"/>
                  <a:gd name="T17" fmla="*/ 1 h 34"/>
                  <a:gd name="T18" fmla="*/ 0 w 32"/>
                  <a:gd name="T19" fmla="*/ 1 h 34"/>
                  <a:gd name="T20" fmla="*/ 0 w 32"/>
                  <a:gd name="T21" fmla="*/ 1 h 34"/>
                  <a:gd name="T22" fmla="*/ 0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1 w 32"/>
                  <a:gd name="T35" fmla="*/ 1 h 34"/>
                  <a:gd name="T36" fmla="*/ 1 w 32"/>
                  <a:gd name="T37" fmla="*/ 1 h 34"/>
                  <a:gd name="T38" fmla="*/ 1 w 32"/>
                  <a:gd name="T39" fmla="*/ 1 h 34"/>
                  <a:gd name="T40" fmla="*/ 1 w 32"/>
                  <a:gd name="T41" fmla="*/ 1 h 34"/>
                  <a:gd name="T42" fmla="*/ 1 w 32"/>
                  <a:gd name="T43" fmla="*/ 1 h 34"/>
                  <a:gd name="T44" fmla="*/ 1 w 32"/>
                  <a:gd name="T45" fmla="*/ 1 h 34"/>
                  <a:gd name="T46" fmla="*/ 1 w 32"/>
                  <a:gd name="T47" fmla="*/ 1 h 34"/>
                  <a:gd name="T48" fmla="*/ 1 w 32"/>
                  <a:gd name="T49" fmla="*/ 1 h 34"/>
                  <a:gd name="T50" fmla="*/ 1 w 32"/>
                  <a:gd name="T51" fmla="*/ 1 h 34"/>
                  <a:gd name="T52" fmla="*/ 1 w 32"/>
                  <a:gd name="T53" fmla="*/ 1 h 34"/>
                  <a:gd name="T54" fmla="*/ 1 w 32"/>
                  <a:gd name="T55" fmla="*/ 1 h 34"/>
                  <a:gd name="T56" fmla="*/ 1 w 32"/>
                  <a:gd name="T57" fmla="*/ 1 h 34"/>
                  <a:gd name="T58" fmla="*/ 1 w 32"/>
                  <a:gd name="T59" fmla="*/ 1 h 34"/>
                  <a:gd name="T60" fmla="*/ 1 w 32"/>
                  <a:gd name="T61" fmla="*/ 1 h 34"/>
                  <a:gd name="T62" fmla="*/ 1 w 32"/>
                  <a:gd name="T63" fmla="*/ 1 h 34"/>
                  <a:gd name="T64" fmla="*/ 0 w 32"/>
                  <a:gd name="T65" fmla="*/ 1 h 34"/>
                  <a:gd name="T66" fmla="*/ 1 w 32"/>
                  <a:gd name="T67" fmla="*/ 1 h 34"/>
                  <a:gd name="T68" fmla="*/ 1 w 32"/>
                  <a:gd name="T69" fmla="*/ 1 h 34"/>
                  <a:gd name="T70" fmla="*/ 1 w 32"/>
                  <a:gd name="T71" fmla="*/ 1 h 34"/>
                  <a:gd name="T72" fmla="*/ 1 w 32"/>
                  <a:gd name="T73" fmla="*/ 1 h 34"/>
                  <a:gd name="T74" fmla="*/ 1 w 32"/>
                  <a:gd name="T75" fmla="*/ 1 h 34"/>
                  <a:gd name="T76" fmla="*/ 1 w 32"/>
                  <a:gd name="T77" fmla="*/ 1 h 34"/>
                  <a:gd name="T78" fmla="*/ 1 w 32"/>
                  <a:gd name="T79" fmla="*/ 1 h 34"/>
                  <a:gd name="T80" fmla="*/ 1 w 32"/>
                  <a:gd name="T81" fmla="*/ 1 h 34"/>
                  <a:gd name="T82" fmla="*/ 1 w 32"/>
                  <a:gd name="T83" fmla="*/ 1 h 34"/>
                  <a:gd name="T84" fmla="*/ 1 w 32"/>
                  <a:gd name="T85" fmla="*/ 1 h 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" h="34">
                    <a:moveTo>
                      <a:pt x="32" y="17"/>
                    </a:moveTo>
                    <a:lnTo>
                      <a:pt x="32" y="15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2" y="19"/>
                    </a:lnTo>
                    <a:lnTo>
                      <a:pt x="32" y="17"/>
                    </a:lnTo>
                    <a:close/>
                    <a:moveTo>
                      <a:pt x="31" y="17"/>
                    </a:moveTo>
                    <a:lnTo>
                      <a:pt x="31" y="19"/>
                    </a:lnTo>
                    <a:lnTo>
                      <a:pt x="31" y="20"/>
                    </a:lnTo>
                    <a:lnTo>
                      <a:pt x="29" y="22"/>
                    </a:lnTo>
                    <a:lnTo>
                      <a:pt x="29" y="24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6" y="29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31" y="14"/>
                    </a:lnTo>
                    <a:lnTo>
                      <a:pt x="31" y="15"/>
                    </a:lnTo>
                    <a:lnTo>
                      <a:pt x="31" y="17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1" name="Freeform 5462"/>
              <p:cNvSpPr>
                <a:spLocks noEditPoints="1"/>
              </p:cNvSpPr>
              <p:nvPr/>
            </p:nvSpPr>
            <p:spPr bwMode="auto">
              <a:xfrm>
                <a:off x="1717" y="1684"/>
                <a:ext cx="15" cy="16"/>
              </a:xfrm>
              <a:custGeom>
                <a:avLst/>
                <a:gdLst>
                  <a:gd name="T0" fmla="*/ 0 w 31"/>
                  <a:gd name="T1" fmla="*/ 1 h 32"/>
                  <a:gd name="T2" fmla="*/ 0 w 31"/>
                  <a:gd name="T3" fmla="*/ 1 h 32"/>
                  <a:gd name="T4" fmla="*/ 0 w 31"/>
                  <a:gd name="T5" fmla="*/ 1 h 32"/>
                  <a:gd name="T6" fmla="*/ 0 w 31"/>
                  <a:gd name="T7" fmla="*/ 1 h 32"/>
                  <a:gd name="T8" fmla="*/ 0 w 31"/>
                  <a:gd name="T9" fmla="*/ 0 h 32"/>
                  <a:gd name="T10" fmla="*/ 0 w 31"/>
                  <a:gd name="T11" fmla="*/ 0 h 32"/>
                  <a:gd name="T12" fmla="*/ 0 w 31"/>
                  <a:gd name="T13" fmla="*/ 1 h 32"/>
                  <a:gd name="T14" fmla="*/ 0 w 31"/>
                  <a:gd name="T15" fmla="*/ 1 h 32"/>
                  <a:gd name="T16" fmla="*/ 0 w 31"/>
                  <a:gd name="T17" fmla="*/ 1 h 32"/>
                  <a:gd name="T18" fmla="*/ 0 w 31"/>
                  <a:gd name="T19" fmla="*/ 1 h 32"/>
                  <a:gd name="T20" fmla="*/ 0 w 31"/>
                  <a:gd name="T21" fmla="*/ 1 h 32"/>
                  <a:gd name="T22" fmla="*/ 0 w 31"/>
                  <a:gd name="T23" fmla="*/ 1 h 32"/>
                  <a:gd name="T24" fmla="*/ 0 w 31"/>
                  <a:gd name="T25" fmla="*/ 1 h 32"/>
                  <a:gd name="T26" fmla="*/ 0 w 31"/>
                  <a:gd name="T27" fmla="*/ 1 h 32"/>
                  <a:gd name="T28" fmla="*/ 0 w 31"/>
                  <a:gd name="T29" fmla="*/ 1 h 32"/>
                  <a:gd name="T30" fmla="*/ 0 w 31"/>
                  <a:gd name="T31" fmla="*/ 1 h 32"/>
                  <a:gd name="T32" fmla="*/ 0 w 31"/>
                  <a:gd name="T33" fmla="*/ 1 h 32"/>
                  <a:gd name="T34" fmla="*/ 0 w 31"/>
                  <a:gd name="T35" fmla="*/ 1 h 32"/>
                  <a:gd name="T36" fmla="*/ 0 w 31"/>
                  <a:gd name="T37" fmla="*/ 1 h 32"/>
                  <a:gd name="T38" fmla="*/ 0 w 31"/>
                  <a:gd name="T39" fmla="*/ 1 h 32"/>
                  <a:gd name="T40" fmla="*/ 0 w 31"/>
                  <a:gd name="T41" fmla="*/ 1 h 32"/>
                  <a:gd name="T42" fmla="*/ 0 w 31"/>
                  <a:gd name="T43" fmla="*/ 1 h 32"/>
                  <a:gd name="T44" fmla="*/ 0 w 31"/>
                  <a:gd name="T45" fmla="*/ 1 h 32"/>
                  <a:gd name="T46" fmla="*/ 0 w 31"/>
                  <a:gd name="T47" fmla="*/ 1 h 32"/>
                  <a:gd name="T48" fmla="*/ 0 w 31"/>
                  <a:gd name="T49" fmla="*/ 1 h 32"/>
                  <a:gd name="T50" fmla="*/ 0 w 31"/>
                  <a:gd name="T51" fmla="*/ 1 h 32"/>
                  <a:gd name="T52" fmla="*/ 0 w 31"/>
                  <a:gd name="T53" fmla="*/ 1 h 32"/>
                  <a:gd name="T54" fmla="*/ 0 w 31"/>
                  <a:gd name="T55" fmla="*/ 1 h 32"/>
                  <a:gd name="T56" fmla="*/ 0 w 31"/>
                  <a:gd name="T57" fmla="*/ 1 h 32"/>
                  <a:gd name="T58" fmla="*/ 0 w 31"/>
                  <a:gd name="T59" fmla="*/ 1 h 32"/>
                  <a:gd name="T60" fmla="*/ 0 w 31"/>
                  <a:gd name="T61" fmla="*/ 1 h 32"/>
                  <a:gd name="T62" fmla="*/ 0 w 31"/>
                  <a:gd name="T63" fmla="*/ 1 h 32"/>
                  <a:gd name="T64" fmla="*/ 0 w 31"/>
                  <a:gd name="T65" fmla="*/ 1 h 32"/>
                  <a:gd name="T66" fmla="*/ 0 w 31"/>
                  <a:gd name="T67" fmla="*/ 1 h 32"/>
                  <a:gd name="T68" fmla="*/ 0 w 31"/>
                  <a:gd name="T69" fmla="*/ 1 h 32"/>
                  <a:gd name="T70" fmla="*/ 0 w 31"/>
                  <a:gd name="T71" fmla="*/ 1 h 32"/>
                  <a:gd name="T72" fmla="*/ 0 w 31"/>
                  <a:gd name="T73" fmla="*/ 1 h 32"/>
                  <a:gd name="T74" fmla="*/ 0 w 31"/>
                  <a:gd name="T75" fmla="*/ 1 h 32"/>
                  <a:gd name="T76" fmla="*/ 0 w 31"/>
                  <a:gd name="T77" fmla="*/ 1 h 32"/>
                  <a:gd name="T78" fmla="*/ 0 w 31"/>
                  <a:gd name="T79" fmla="*/ 1 h 32"/>
                  <a:gd name="T80" fmla="*/ 0 w 31"/>
                  <a:gd name="T81" fmla="*/ 1 h 32"/>
                  <a:gd name="T82" fmla="*/ 0 w 31"/>
                  <a:gd name="T83" fmla="*/ 1 h 32"/>
                  <a:gd name="T84" fmla="*/ 0 w 31"/>
                  <a:gd name="T85" fmla="*/ 1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32"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6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2"/>
                    </a:lnTo>
                    <a:lnTo>
                      <a:pt x="11" y="32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6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1" y="17"/>
                    </a:lnTo>
                    <a:close/>
                    <a:moveTo>
                      <a:pt x="29" y="17"/>
                    </a:moveTo>
                    <a:lnTo>
                      <a:pt x="29" y="19"/>
                    </a:lnTo>
                    <a:lnTo>
                      <a:pt x="29" y="20"/>
                    </a:lnTo>
                    <a:lnTo>
                      <a:pt x="29" y="22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24" y="29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5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29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2" name="Freeform 5463"/>
              <p:cNvSpPr>
                <a:spLocks noEditPoints="1"/>
              </p:cNvSpPr>
              <p:nvPr/>
            </p:nvSpPr>
            <p:spPr bwMode="auto">
              <a:xfrm>
                <a:off x="1717" y="1685"/>
                <a:ext cx="15" cy="15"/>
              </a:xfrm>
              <a:custGeom>
                <a:avLst/>
                <a:gdLst>
                  <a:gd name="T0" fmla="*/ 0 w 31"/>
                  <a:gd name="T1" fmla="*/ 1 h 30"/>
                  <a:gd name="T2" fmla="*/ 0 w 31"/>
                  <a:gd name="T3" fmla="*/ 1 h 30"/>
                  <a:gd name="T4" fmla="*/ 0 w 31"/>
                  <a:gd name="T5" fmla="*/ 1 h 30"/>
                  <a:gd name="T6" fmla="*/ 0 w 31"/>
                  <a:gd name="T7" fmla="*/ 1 h 30"/>
                  <a:gd name="T8" fmla="*/ 0 w 31"/>
                  <a:gd name="T9" fmla="*/ 0 h 30"/>
                  <a:gd name="T10" fmla="*/ 0 w 31"/>
                  <a:gd name="T11" fmla="*/ 0 h 30"/>
                  <a:gd name="T12" fmla="*/ 0 w 31"/>
                  <a:gd name="T13" fmla="*/ 0 h 30"/>
                  <a:gd name="T14" fmla="*/ 0 w 31"/>
                  <a:gd name="T15" fmla="*/ 1 h 30"/>
                  <a:gd name="T16" fmla="*/ 0 w 31"/>
                  <a:gd name="T17" fmla="*/ 1 h 30"/>
                  <a:gd name="T18" fmla="*/ 0 w 31"/>
                  <a:gd name="T19" fmla="*/ 1 h 30"/>
                  <a:gd name="T20" fmla="*/ 0 w 31"/>
                  <a:gd name="T21" fmla="*/ 1 h 30"/>
                  <a:gd name="T22" fmla="*/ 0 w 31"/>
                  <a:gd name="T23" fmla="*/ 1 h 30"/>
                  <a:gd name="T24" fmla="*/ 0 w 31"/>
                  <a:gd name="T25" fmla="*/ 1 h 30"/>
                  <a:gd name="T26" fmla="*/ 0 w 31"/>
                  <a:gd name="T27" fmla="*/ 1 h 30"/>
                  <a:gd name="T28" fmla="*/ 0 w 31"/>
                  <a:gd name="T29" fmla="*/ 1 h 30"/>
                  <a:gd name="T30" fmla="*/ 0 w 31"/>
                  <a:gd name="T31" fmla="*/ 1 h 30"/>
                  <a:gd name="T32" fmla="*/ 0 w 31"/>
                  <a:gd name="T33" fmla="*/ 1 h 30"/>
                  <a:gd name="T34" fmla="*/ 0 w 31"/>
                  <a:gd name="T35" fmla="*/ 1 h 30"/>
                  <a:gd name="T36" fmla="*/ 0 w 31"/>
                  <a:gd name="T37" fmla="*/ 1 h 30"/>
                  <a:gd name="T38" fmla="*/ 0 w 31"/>
                  <a:gd name="T39" fmla="*/ 1 h 30"/>
                  <a:gd name="T40" fmla="*/ 0 w 31"/>
                  <a:gd name="T41" fmla="*/ 1 h 30"/>
                  <a:gd name="T42" fmla="*/ 0 w 31"/>
                  <a:gd name="T43" fmla="*/ 1 h 30"/>
                  <a:gd name="T44" fmla="*/ 0 w 31"/>
                  <a:gd name="T45" fmla="*/ 1 h 30"/>
                  <a:gd name="T46" fmla="*/ 0 w 31"/>
                  <a:gd name="T47" fmla="*/ 1 h 30"/>
                  <a:gd name="T48" fmla="*/ 0 w 31"/>
                  <a:gd name="T49" fmla="*/ 1 h 30"/>
                  <a:gd name="T50" fmla="*/ 0 w 31"/>
                  <a:gd name="T51" fmla="*/ 1 h 30"/>
                  <a:gd name="T52" fmla="*/ 0 w 31"/>
                  <a:gd name="T53" fmla="*/ 1 h 30"/>
                  <a:gd name="T54" fmla="*/ 0 w 31"/>
                  <a:gd name="T55" fmla="*/ 1 h 30"/>
                  <a:gd name="T56" fmla="*/ 0 w 31"/>
                  <a:gd name="T57" fmla="*/ 1 h 30"/>
                  <a:gd name="T58" fmla="*/ 0 w 31"/>
                  <a:gd name="T59" fmla="*/ 1 h 30"/>
                  <a:gd name="T60" fmla="*/ 0 w 31"/>
                  <a:gd name="T61" fmla="*/ 1 h 30"/>
                  <a:gd name="T62" fmla="*/ 0 w 31"/>
                  <a:gd name="T63" fmla="*/ 1 h 30"/>
                  <a:gd name="T64" fmla="*/ 0 w 31"/>
                  <a:gd name="T65" fmla="*/ 1 h 30"/>
                  <a:gd name="T66" fmla="*/ 0 w 31"/>
                  <a:gd name="T67" fmla="*/ 1 h 30"/>
                  <a:gd name="T68" fmla="*/ 0 w 31"/>
                  <a:gd name="T69" fmla="*/ 1 h 30"/>
                  <a:gd name="T70" fmla="*/ 0 w 31"/>
                  <a:gd name="T71" fmla="*/ 1 h 30"/>
                  <a:gd name="T72" fmla="*/ 0 w 31"/>
                  <a:gd name="T73" fmla="*/ 1 h 30"/>
                  <a:gd name="T74" fmla="*/ 0 w 31"/>
                  <a:gd name="T75" fmla="*/ 0 h 30"/>
                  <a:gd name="T76" fmla="*/ 0 w 31"/>
                  <a:gd name="T77" fmla="*/ 1 h 30"/>
                  <a:gd name="T78" fmla="*/ 0 w 31"/>
                  <a:gd name="T79" fmla="*/ 1 h 30"/>
                  <a:gd name="T80" fmla="*/ 0 w 31"/>
                  <a:gd name="T81" fmla="*/ 1 h 30"/>
                  <a:gd name="T82" fmla="*/ 0 w 31"/>
                  <a:gd name="T83" fmla="*/ 1 h 30"/>
                  <a:gd name="T84" fmla="*/ 0 w 31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3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1" y="18"/>
                    </a:ln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29" y="15"/>
                    </a:moveTo>
                    <a:lnTo>
                      <a:pt x="29" y="17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6" y="25"/>
                    </a:lnTo>
                    <a:lnTo>
                      <a:pt x="24" y="25"/>
                    </a:lnTo>
                    <a:lnTo>
                      <a:pt x="23" y="27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5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3" name="Freeform 5464"/>
              <p:cNvSpPr>
                <a:spLocks noEditPoints="1"/>
              </p:cNvSpPr>
              <p:nvPr/>
            </p:nvSpPr>
            <p:spPr bwMode="auto">
              <a:xfrm>
                <a:off x="1718" y="1685"/>
                <a:ext cx="14" cy="15"/>
              </a:xfrm>
              <a:custGeom>
                <a:avLst/>
                <a:gdLst>
                  <a:gd name="T0" fmla="*/ 1 w 27"/>
                  <a:gd name="T1" fmla="*/ 1 h 30"/>
                  <a:gd name="T2" fmla="*/ 1 w 27"/>
                  <a:gd name="T3" fmla="*/ 1 h 30"/>
                  <a:gd name="T4" fmla="*/ 1 w 27"/>
                  <a:gd name="T5" fmla="*/ 1 h 30"/>
                  <a:gd name="T6" fmla="*/ 1 w 27"/>
                  <a:gd name="T7" fmla="*/ 1 h 30"/>
                  <a:gd name="T8" fmla="*/ 1 w 27"/>
                  <a:gd name="T9" fmla="*/ 0 h 30"/>
                  <a:gd name="T10" fmla="*/ 1 w 27"/>
                  <a:gd name="T11" fmla="*/ 0 h 30"/>
                  <a:gd name="T12" fmla="*/ 1 w 27"/>
                  <a:gd name="T13" fmla="*/ 1 h 30"/>
                  <a:gd name="T14" fmla="*/ 1 w 27"/>
                  <a:gd name="T15" fmla="*/ 1 h 30"/>
                  <a:gd name="T16" fmla="*/ 1 w 27"/>
                  <a:gd name="T17" fmla="*/ 1 h 30"/>
                  <a:gd name="T18" fmla="*/ 0 w 27"/>
                  <a:gd name="T19" fmla="*/ 1 h 30"/>
                  <a:gd name="T20" fmla="*/ 0 w 27"/>
                  <a:gd name="T21" fmla="*/ 1 h 30"/>
                  <a:gd name="T22" fmla="*/ 0 w 27"/>
                  <a:gd name="T23" fmla="*/ 1 h 30"/>
                  <a:gd name="T24" fmla="*/ 1 w 27"/>
                  <a:gd name="T25" fmla="*/ 1 h 30"/>
                  <a:gd name="T26" fmla="*/ 1 w 27"/>
                  <a:gd name="T27" fmla="*/ 1 h 30"/>
                  <a:gd name="T28" fmla="*/ 1 w 27"/>
                  <a:gd name="T29" fmla="*/ 1 h 30"/>
                  <a:gd name="T30" fmla="*/ 1 w 27"/>
                  <a:gd name="T31" fmla="*/ 1 h 30"/>
                  <a:gd name="T32" fmla="*/ 1 w 27"/>
                  <a:gd name="T33" fmla="*/ 1 h 30"/>
                  <a:gd name="T34" fmla="*/ 1 w 27"/>
                  <a:gd name="T35" fmla="*/ 1 h 30"/>
                  <a:gd name="T36" fmla="*/ 1 w 27"/>
                  <a:gd name="T37" fmla="*/ 1 h 30"/>
                  <a:gd name="T38" fmla="*/ 1 w 27"/>
                  <a:gd name="T39" fmla="*/ 1 h 30"/>
                  <a:gd name="T40" fmla="*/ 1 w 27"/>
                  <a:gd name="T41" fmla="*/ 1 h 30"/>
                  <a:gd name="T42" fmla="*/ 1 w 27"/>
                  <a:gd name="T43" fmla="*/ 1 h 30"/>
                  <a:gd name="T44" fmla="*/ 1 w 27"/>
                  <a:gd name="T45" fmla="*/ 1 h 30"/>
                  <a:gd name="T46" fmla="*/ 1 w 27"/>
                  <a:gd name="T47" fmla="*/ 1 h 30"/>
                  <a:gd name="T48" fmla="*/ 1 w 27"/>
                  <a:gd name="T49" fmla="*/ 1 h 30"/>
                  <a:gd name="T50" fmla="*/ 1 w 27"/>
                  <a:gd name="T51" fmla="*/ 1 h 30"/>
                  <a:gd name="T52" fmla="*/ 1 w 27"/>
                  <a:gd name="T53" fmla="*/ 1 h 30"/>
                  <a:gd name="T54" fmla="*/ 1 w 27"/>
                  <a:gd name="T55" fmla="*/ 1 h 30"/>
                  <a:gd name="T56" fmla="*/ 1 w 27"/>
                  <a:gd name="T57" fmla="*/ 1 h 30"/>
                  <a:gd name="T58" fmla="*/ 1 w 27"/>
                  <a:gd name="T59" fmla="*/ 1 h 30"/>
                  <a:gd name="T60" fmla="*/ 1 w 27"/>
                  <a:gd name="T61" fmla="*/ 1 h 30"/>
                  <a:gd name="T62" fmla="*/ 1 w 27"/>
                  <a:gd name="T63" fmla="*/ 1 h 30"/>
                  <a:gd name="T64" fmla="*/ 1 w 27"/>
                  <a:gd name="T65" fmla="*/ 1 h 30"/>
                  <a:gd name="T66" fmla="*/ 1 w 27"/>
                  <a:gd name="T67" fmla="*/ 1 h 30"/>
                  <a:gd name="T68" fmla="*/ 1 w 27"/>
                  <a:gd name="T69" fmla="*/ 1 h 30"/>
                  <a:gd name="T70" fmla="*/ 1 w 27"/>
                  <a:gd name="T71" fmla="*/ 1 h 30"/>
                  <a:gd name="T72" fmla="*/ 1 w 27"/>
                  <a:gd name="T73" fmla="*/ 1 h 30"/>
                  <a:gd name="T74" fmla="*/ 1 w 27"/>
                  <a:gd name="T75" fmla="*/ 1 h 30"/>
                  <a:gd name="T76" fmla="*/ 1 w 27"/>
                  <a:gd name="T77" fmla="*/ 1 h 30"/>
                  <a:gd name="T78" fmla="*/ 1 w 27"/>
                  <a:gd name="T79" fmla="*/ 1 h 30"/>
                  <a:gd name="T80" fmla="*/ 1 w 27"/>
                  <a:gd name="T81" fmla="*/ 1 h 30"/>
                  <a:gd name="T82" fmla="*/ 1 w 27"/>
                  <a:gd name="T83" fmla="*/ 1 h 30"/>
                  <a:gd name="T84" fmla="*/ 1 w 27"/>
                  <a:gd name="T85" fmla="*/ 1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30">
                    <a:moveTo>
                      <a:pt x="27" y="15"/>
                    </a:moveTo>
                    <a:lnTo>
                      <a:pt x="27" y="13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3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2" y="27"/>
                    </a:lnTo>
                    <a:lnTo>
                      <a:pt x="24" y="25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5" y="17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1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7" y="13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4" name="Freeform 5465"/>
              <p:cNvSpPr>
                <a:spLocks noEditPoints="1"/>
              </p:cNvSpPr>
              <p:nvPr/>
            </p:nvSpPr>
            <p:spPr bwMode="auto">
              <a:xfrm>
                <a:off x="1718" y="1685"/>
                <a:ext cx="14" cy="14"/>
              </a:xfrm>
              <a:custGeom>
                <a:avLst/>
                <a:gdLst>
                  <a:gd name="T0" fmla="*/ 1 w 27"/>
                  <a:gd name="T1" fmla="*/ 1 h 28"/>
                  <a:gd name="T2" fmla="*/ 1 w 27"/>
                  <a:gd name="T3" fmla="*/ 1 h 28"/>
                  <a:gd name="T4" fmla="*/ 1 w 27"/>
                  <a:gd name="T5" fmla="*/ 1 h 28"/>
                  <a:gd name="T6" fmla="*/ 1 w 27"/>
                  <a:gd name="T7" fmla="*/ 1 h 28"/>
                  <a:gd name="T8" fmla="*/ 1 w 27"/>
                  <a:gd name="T9" fmla="*/ 1 h 28"/>
                  <a:gd name="T10" fmla="*/ 1 w 27"/>
                  <a:gd name="T11" fmla="*/ 0 h 28"/>
                  <a:gd name="T12" fmla="*/ 1 w 27"/>
                  <a:gd name="T13" fmla="*/ 1 h 28"/>
                  <a:gd name="T14" fmla="*/ 1 w 27"/>
                  <a:gd name="T15" fmla="*/ 1 h 28"/>
                  <a:gd name="T16" fmla="*/ 1 w 27"/>
                  <a:gd name="T17" fmla="*/ 1 h 28"/>
                  <a:gd name="T18" fmla="*/ 1 w 27"/>
                  <a:gd name="T19" fmla="*/ 1 h 28"/>
                  <a:gd name="T20" fmla="*/ 0 w 27"/>
                  <a:gd name="T21" fmla="*/ 1 h 28"/>
                  <a:gd name="T22" fmla="*/ 1 w 27"/>
                  <a:gd name="T23" fmla="*/ 1 h 28"/>
                  <a:gd name="T24" fmla="*/ 1 w 27"/>
                  <a:gd name="T25" fmla="*/ 1 h 28"/>
                  <a:gd name="T26" fmla="*/ 1 w 27"/>
                  <a:gd name="T27" fmla="*/ 1 h 28"/>
                  <a:gd name="T28" fmla="*/ 1 w 27"/>
                  <a:gd name="T29" fmla="*/ 1 h 28"/>
                  <a:gd name="T30" fmla="*/ 1 w 27"/>
                  <a:gd name="T31" fmla="*/ 1 h 28"/>
                  <a:gd name="T32" fmla="*/ 1 w 27"/>
                  <a:gd name="T33" fmla="*/ 1 h 28"/>
                  <a:gd name="T34" fmla="*/ 1 w 27"/>
                  <a:gd name="T35" fmla="*/ 1 h 28"/>
                  <a:gd name="T36" fmla="*/ 1 w 27"/>
                  <a:gd name="T37" fmla="*/ 1 h 28"/>
                  <a:gd name="T38" fmla="*/ 1 w 27"/>
                  <a:gd name="T39" fmla="*/ 1 h 28"/>
                  <a:gd name="T40" fmla="*/ 1 w 27"/>
                  <a:gd name="T41" fmla="*/ 1 h 28"/>
                  <a:gd name="T42" fmla="*/ 1 w 27"/>
                  <a:gd name="T43" fmla="*/ 1 h 28"/>
                  <a:gd name="T44" fmla="*/ 1 w 27"/>
                  <a:gd name="T45" fmla="*/ 1 h 28"/>
                  <a:gd name="T46" fmla="*/ 1 w 27"/>
                  <a:gd name="T47" fmla="*/ 1 h 28"/>
                  <a:gd name="T48" fmla="*/ 1 w 27"/>
                  <a:gd name="T49" fmla="*/ 1 h 28"/>
                  <a:gd name="T50" fmla="*/ 1 w 27"/>
                  <a:gd name="T51" fmla="*/ 1 h 28"/>
                  <a:gd name="T52" fmla="*/ 1 w 27"/>
                  <a:gd name="T53" fmla="*/ 1 h 28"/>
                  <a:gd name="T54" fmla="*/ 1 w 27"/>
                  <a:gd name="T55" fmla="*/ 1 h 28"/>
                  <a:gd name="T56" fmla="*/ 1 w 27"/>
                  <a:gd name="T57" fmla="*/ 1 h 28"/>
                  <a:gd name="T58" fmla="*/ 1 w 27"/>
                  <a:gd name="T59" fmla="*/ 1 h 28"/>
                  <a:gd name="T60" fmla="*/ 1 w 27"/>
                  <a:gd name="T61" fmla="*/ 1 h 28"/>
                  <a:gd name="T62" fmla="*/ 1 w 27"/>
                  <a:gd name="T63" fmla="*/ 1 h 28"/>
                  <a:gd name="T64" fmla="*/ 1 w 27"/>
                  <a:gd name="T65" fmla="*/ 1 h 28"/>
                  <a:gd name="T66" fmla="*/ 1 w 27"/>
                  <a:gd name="T67" fmla="*/ 1 h 28"/>
                  <a:gd name="T68" fmla="*/ 1 w 27"/>
                  <a:gd name="T69" fmla="*/ 1 h 28"/>
                  <a:gd name="T70" fmla="*/ 1 w 27"/>
                  <a:gd name="T71" fmla="*/ 1 h 28"/>
                  <a:gd name="T72" fmla="*/ 1 w 27"/>
                  <a:gd name="T73" fmla="*/ 1 h 28"/>
                  <a:gd name="T74" fmla="*/ 1 w 27"/>
                  <a:gd name="T75" fmla="*/ 1 h 28"/>
                  <a:gd name="T76" fmla="*/ 1 w 27"/>
                  <a:gd name="T77" fmla="*/ 1 h 28"/>
                  <a:gd name="T78" fmla="*/ 1 w 27"/>
                  <a:gd name="T79" fmla="*/ 1 h 28"/>
                  <a:gd name="T80" fmla="*/ 1 w 27"/>
                  <a:gd name="T81" fmla="*/ 1 h 28"/>
                  <a:gd name="T82" fmla="*/ 1 w 27"/>
                  <a:gd name="T83" fmla="*/ 1 h 28"/>
                  <a:gd name="T84" fmla="*/ 1 w 27"/>
                  <a:gd name="T85" fmla="*/ 1 h 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28">
                    <a:moveTo>
                      <a:pt x="27" y="15"/>
                    </a:moveTo>
                    <a:lnTo>
                      <a:pt x="27" y="13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5" y="15"/>
                    </a:moveTo>
                    <a:lnTo>
                      <a:pt x="25" y="17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1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5" y="15"/>
                    </a:lnTo>
                    <a:close/>
                  </a:path>
                </a:pathLst>
              </a:custGeom>
              <a:solidFill>
                <a:srgbClr val="2A2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5" name="Freeform 5466"/>
              <p:cNvSpPr>
                <a:spLocks noEditPoints="1"/>
              </p:cNvSpPr>
              <p:nvPr/>
            </p:nvSpPr>
            <p:spPr bwMode="auto">
              <a:xfrm>
                <a:off x="1719" y="1686"/>
                <a:ext cx="13" cy="13"/>
              </a:xfrm>
              <a:custGeom>
                <a:avLst/>
                <a:gdLst>
                  <a:gd name="T0" fmla="*/ 1 w 26"/>
                  <a:gd name="T1" fmla="*/ 1 h 26"/>
                  <a:gd name="T2" fmla="*/ 1 w 26"/>
                  <a:gd name="T3" fmla="*/ 1 h 26"/>
                  <a:gd name="T4" fmla="*/ 1 w 26"/>
                  <a:gd name="T5" fmla="*/ 1 h 26"/>
                  <a:gd name="T6" fmla="*/ 1 w 26"/>
                  <a:gd name="T7" fmla="*/ 1 h 26"/>
                  <a:gd name="T8" fmla="*/ 1 w 26"/>
                  <a:gd name="T9" fmla="*/ 0 h 26"/>
                  <a:gd name="T10" fmla="*/ 1 w 26"/>
                  <a:gd name="T11" fmla="*/ 0 h 26"/>
                  <a:gd name="T12" fmla="*/ 1 w 26"/>
                  <a:gd name="T13" fmla="*/ 0 h 26"/>
                  <a:gd name="T14" fmla="*/ 1 w 26"/>
                  <a:gd name="T15" fmla="*/ 1 h 26"/>
                  <a:gd name="T16" fmla="*/ 1 w 26"/>
                  <a:gd name="T17" fmla="*/ 1 h 26"/>
                  <a:gd name="T18" fmla="*/ 0 w 26"/>
                  <a:gd name="T19" fmla="*/ 1 h 26"/>
                  <a:gd name="T20" fmla="*/ 0 w 26"/>
                  <a:gd name="T21" fmla="*/ 1 h 26"/>
                  <a:gd name="T22" fmla="*/ 0 w 26"/>
                  <a:gd name="T23" fmla="*/ 1 h 26"/>
                  <a:gd name="T24" fmla="*/ 1 w 26"/>
                  <a:gd name="T25" fmla="*/ 1 h 26"/>
                  <a:gd name="T26" fmla="*/ 1 w 26"/>
                  <a:gd name="T27" fmla="*/ 1 h 26"/>
                  <a:gd name="T28" fmla="*/ 1 w 26"/>
                  <a:gd name="T29" fmla="*/ 1 h 26"/>
                  <a:gd name="T30" fmla="*/ 1 w 26"/>
                  <a:gd name="T31" fmla="*/ 1 h 26"/>
                  <a:gd name="T32" fmla="*/ 1 w 26"/>
                  <a:gd name="T33" fmla="*/ 1 h 26"/>
                  <a:gd name="T34" fmla="*/ 1 w 26"/>
                  <a:gd name="T35" fmla="*/ 1 h 26"/>
                  <a:gd name="T36" fmla="*/ 1 w 26"/>
                  <a:gd name="T37" fmla="*/ 1 h 26"/>
                  <a:gd name="T38" fmla="*/ 1 w 26"/>
                  <a:gd name="T39" fmla="*/ 1 h 26"/>
                  <a:gd name="T40" fmla="*/ 1 w 26"/>
                  <a:gd name="T41" fmla="*/ 1 h 26"/>
                  <a:gd name="T42" fmla="*/ 1 w 26"/>
                  <a:gd name="T43" fmla="*/ 1 h 26"/>
                  <a:gd name="T44" fmla="*/ 1 w 26"/>
                  <a:gd name="T45" fmla="*/ 1 h 26"/>
                  <a:gd name="T46" fmla="*/ 1 w 26"/>
                  <a:gd name="T47" fmla="*/ 1 h 26"/>
                  <a:gd name="T48" fmla="*/ 1 w 26"/>
                  <a:gd name="T49" fmla="*/ 1 h 26"/>
                  <a:gd name="T50" fmla="*/ 1 w 26"/>
                  <a:gd name="T51" fmla="*/ 1 h 26"/>
                  <a:gd name="T52" fmla="*/ 1 w 26"/>
                  <a:gd name="T53" fmla="*/ 1 h 26"/>
                  <a:gd name="T54" fmla="*/ 1 w 26"/>
                  <a:gd name="T55" fmla="*/ 1 h 26"/>
                  <a:gd name="T56" fmla="*/ 1 w 26"/>
                  <a:gd name="T57" fmla="*/ 1 h 26"/>
                  <a:gd name="T58" fmla="*/ 1 w 26"/>
                  <a:gd name="T59" fmla="*/ 1 h 26"/>
                  <a:gd name="T60" fmla="*/ 1 w 26"/>
                  <a:gd name="T61" fmla="*/ 1 h 26"/>
                  <a:gd name="T62" fmla="*/ 1 w 26"/>
                  <a:gd name="T63" fmla="*/ 1 h 26"/>
                  <a:gd name="T64" fmla="*/ 1 w 26"/>
                  <a:gd name="T65" fmla="*/ 1 h 26"/>
                  <a:gd name="T66" fmla="*/ 1 w 26"/>
                  <a:gd name="T67" fmla="*/ 1 h 26"/>
                  <a:gd name="T68" fmla="*/ 1 w 26"/>
                  <a:gd name="T69" fmla="*/ 1 h 26"/>
                  <a:gd name="T70" fmla="*/ 1 w 26"/>
                  <a:gd name="T71" fmla="*/ 1 h 26"/>
                  <a:gd name="T72" fmla="*/ 1 w 26"/>
                  <a:gd name="T73" fmla="*/ 1 h 26"/>
                  <a:gd name="T74" fmla="*/ 1 w 26"/>
                  <a:gd name="T75" fmla="*/ 1 h 26"/>
                  <a:gd name="T76" fmla="*/ 1 w 26"/>
                  <a:gd name="T77" fmla="*/ 1 h 26"/>
                  <a:gd name="T78" fmla="*/ 1 w 26"/>
                  <a:gd name="T79" fmla="*/ 1 h 26"/>
                  <a:gd name="T80" fmla="*/ 1 w 26"/>
                  <a:gd name="T81" fmla="*/ 1 h 26"/>
                  <a:gd name="T82" fmla="*/ 1 w 26"/>
                  <a:gd name="T83" fmla="*/ 1 h 26"/>
                  <a:gd name="T84" fmla="*/ 1 w 26"/>
                  <a:gd name="T85" fmla="*/ 1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6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6" y="15"/>
                    </a:lnTo>
                    <a:lnTo>
                      <a:pt x="26" y="13"/>
                    </a:lnTo>
                    <a:close/>
                    <a:moveTo>
                      <a:pt x="24" y="13"/>
                    </a:moveTo>
                    <a:lnTo>
                      <a:pt x="24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2F2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6" name="Freeform 5467"/>
              <p:cNvSpPr>
                <a:spLocks noEditPoints="1"/>
              </p:cNvSpPr>
              <p:nvPr/>
            </p:nvSpPr>
            <p:spPr bwMode="auto">
              <a:xfrm>
                <a:off x="1719" y="1686"/>
                <a:ext cx="12" cy="12"/>
              </a:xfrm>
              <a:custGeom>
                <a:avLst/>
                <a:gdLst>
                  <a:gd name="T0" fmla="*/ 1 w 24"/>
                  <a:gd name="T1" fmla="*/ 0 h 25"/>
                  <a:gd name="T2" fmla="*/ 1 w 24"/>
                  <a:gd name="T3" fmla="*/ 0 h 25"/>
                  <a:gd name="T4" fmla="*/ 1 w 24"/>
                  <a:gd name="T5" fmla="*/ 0 h 25"/>
                  <a:gd name="T6" fmla="*/ 1 w 24"/>
                  <a:gd name="T7" fmla="*/ 0 h 25"/>
                  <a:gd name="T8" fmla="*/ 1 w 24"/>
                  <a:gd name="T9" fmla="*/ 0 h 25"/>
                  <a:gd name="T10" fmla="*/ 1 w 24"/>
                  <a:gd name="T11" fmla="*/ 0 h 25"/>
                  <a:gd name="T12" fmla="*/ 1 w 24"/>
                  <a:gd name="T13" fmla="*/ 0 h 25"/>
                  <a:gd name="T14" fmla="*/ 1 w 24"/>
                  <a:gd name="T15" fmla="*/ 0 h 25"/>
                  <a:gd name="T16" fmla="*/ 1 w 24"/>
                  <a:gd name="T17" fmla="*/ 0 h 25"/>
                  <a:gd name="T18" fmla="*/ 0 w 24"/>
                  <a:gd name="T19" fmla="*/ 0 h 25"/>
                  <a:gd name="T20" fmla="*/ 0 w 24"/>
                  <a:gd name="T21" fmla="*/ 0 h 25"/>
                  <a:gd name="T22" fmla="*/ 0 w 24"/>
                  <a:gd name="T23" fmla="*/ 0 h 25"/>
                  <a:gd name="T24" fmla="*/ 1 w 24"/>
                  <a:gd name="T25" fmla="*/ 0 h 25"/>
                  <a:gd name="T26" fmla="*/ 1 w 24"/>
                  <a:gd name="T27" fmla="*/ 0 h 25"/>
                  <a:gd name="T28" fmla="*/ 1 w 24"/>
                  <a:gd name="T29" fmla="*/ 0 h 25"/>
                  <a:gd name="T30" fmla="*/ 1 w 24"/>
                  <a:gd name="T31" fmla="*/ 0 h 25"/>
                  <a:gd name="T32" fmla="*/ 1 w 24"/>
                  <a:gd name="T33" fmla="*/ 0 h 25"/>
                  <a:gd name="T34" fmla="*/ 1 w 24"/>
                  <a:gd name="T35" fmla="*/ 0 h 25"/>
                  <a:gd name="T36" fmla="*/ 1 w 24"/>
                  <a:gd name="T37" fmla="*/ 0 h 25"/>
                  <a:gd name="T38" fmla="*/ 1 w 24"/>
                  <a:gd name="T39" fmla="*/ 0 h 25"/>
                  <a:gd name="T40" fmla="*/ 1 w 24"/>
                  <a:gd name="T41" fmla="*/ 0 h 25"/>
                  <a:gd name="T42" fmla="*/ 1 w 24"/>
                  <a:gd name="T43" fmla="*/ 0 h 25"/>
                  <a:gd name="T44" fmla="*/ 1 w 24"/>
                  <a:gd name="T45" fmla="*/ 0 h 25"/>
                  <a:gd name="T46" fmla="*/ 1 w 24"/>
                  <a:gd name="T47" fmla="*/ 0 h 25"/>
                  <a:gd name="T48" fmla="*/ 1 w 24"/>
                  <a:gd name="T49" fmla="*/ 0 h 25"/>
                  <a:gd name="T50" fmla="*/ 1 w 24"/>
                  <a:gd name="T51" fmla="*/ 0 h 25"/>
                  <a:gd name="T52" fmla="*/ 1 w 24"/>
                  <a:gd name="T53" fmla="*/ 0 h 25"/>
                  <a:gd name="T54" fmla="*/ 1 w 24"/>
                  <a:gd name="T55" fmla="*/ 0 h 25"/>
                  <a:gd name="T56" fmla="*/ 1 w 24"/>
                  <a:gd name="T57" fmla="*/ 0 h 25"/>
                  <a:gd name="T58" fmla="*/ 1 w 24"/>
                  <a:gd name="T59" fmla="*/ 0 h 25"/>
                  <a:gd name="T60" fmla="*/ 1 w 24"/>
                  <a:gd name="T61" fmla="*/ 0 h 25"/>
                  <a:gd name="T62" fmla="*/ 1 w 24"/>
                  <a:gd name="T63" fmla="*/ 0 h 25"/>
                  <a:gd name="T64" fmla="*/ 1 w 24"/>
                  <a:gd name="T65" fmla="*/ 0 h 25"/>
                  <a:gd name="T66" fmla="*/ 1 w 24"/>
                  <a:gd name="T67" fmla="*/ 0 h 25"/>
                  <a:gd name="T68" fmla="*/ 1 w 24"/>
                  <a:gd name="T69" fmla="*/ 0 h 25"/>
                  <a:gd name="T70" fmla="*/ 1 w 24"/>
                  <a:gd name="T71" fmla="*/ 0 h 25"/>
                  <a:gd name="T72" fmla="*/ 1 w 24"/>
                  <a:gd name="T73" fmla="*/ 0 h 25"/>
                  <a:gd name="T74" fmla="*/ 1 w 24"/>
                  <a:gd name="T75" fmla="*/ 0 h 25"/>
                  <a:gd name="T76" fmla="*/ 1 w 24"/>
                  <a:gd name="T77" fmla="*/ 0 h 25"/>
                  <a:gd name="T78" fmla="*/ 1 w 24"/>
                  <a:gd name="T79" fmla="*/ 0 h 25"/>
                  <a:gd name="T80" fmla="*/ 1 w 24"/>
                  <a:gd name="T81" fmla="*/ 0 h 25"/>
                  <a:gd name="T82" fmla="*/ 1 w 24"/>
                  <a:gd name="T83" fmla="*/ 0 h 25"/>
                  <a:gd name="T84" fmla="*/ 1 w 24"/>
                  <a:gd name="T85" fmla="*/ 0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5">
                    <a:moveTo>
                      <a:pt x="24" y="13"/>
                    </a:moveTo>
                    <a:lnTo>
                      <a:pt x="24" y="11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3"/>
                    </a:lnTo>
                    <a:close/>
                    <a:moveTo>
                      <a:pt x="23" y="13"/>
                    </a:moveTo>
                    <a:lnTo>
                      <a:pt x="23" y="15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1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3B3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7" name="Freeform 5468"/>
              <p:cNvSpPr>
                <a:spLocks noEditPoints="1"/>
              </p:cNvSpPr>
              <p:nvPr/>
            </p:nvSpPr>
            <p:spPr bwMode="auto">
              <a:xfrm>
                <a:off x="1719" y="1687"/>
                <a:ext cx="12" cy="11"/>
              </a:xfrm>
              <a:custGeom>
                <a:avLst/>
                <a:gdLst>
                  <a:gd name="T0" fmla="*/ 1 w 24"/>
                  <a:gd name="T1" fmla="*/ 0 h 24"/>
                  <a:gd name="T2" fmla="*/ 1 w 24"/>
                  <a:gd name="T3" fmla="*/ 0 h 24"/>
                  <a:gd name="T4" fmla="*/ 1 w 24"/>
                  <a:gd name="T5" fmla="*/ 0 h 24"/>
                  <a:gd name="T6" fmla="*/ 1 w 24"/>
                  <a:gd name="T7" fmla="*/ 0 h 24"/>
                  <a:gd name="T8" fmla="*/ 1 w 24"/>
                  <a:gd name="T9" fmla="*/ 0 h 24"/>
                  <a:gd name="T10" fmla="*/ 1 w 24"/>
                  <a:gd name="T11" fmla="*/ 0 h 24"/>
                  <a:gd name="T12" fmla="*/ 1 w 24"/>
                  <a:gd name="T13" fmla="*/ 0 h 24"/>
                  <a:gd name="T14" fmla="*/ 1 w 24"/>
                  <a:gd name="T15" fmla="*/ 0 h 24"/>
                  <a:gd name="T16" fmla="*/ 1 w 24"/>
                  <a:gd name="T17" fmla="*/ 0 h 24"/>
                  <a:gd name="T18" fmla="*/ 1 w 24"/>
                  <a:gd name="T19" fmla="*/ 0 h 24"/>
                  <a:gd name="T20" fmla="*/ 0 w 24"/>
                  <a:gd name="T21" fmla="*/ 0 h 24"/>
                  <a:gd name="T22" fmla="*/ 1 w 24"/>
                  <a:gd name="T23" fmla="*/ 0 h 24"/>
                  <a:gd name="T24" fmla="*/ 1 w 24"/>
                  <a:gd name="T25" fmla="*/ 0 h 24"/>
                  <a:gd name="T26" fmla="*/ 1 w 24"/>
                  <a:gd name="T27" fmla="*/ 0 h 24"/>
                  <a:gd name="T28" fmla="*/ 1 w 24"/>
                  <a:gd name="T29" fmla="*/ 0 h 24"/>
                  <a:gd name="T30" fmla="*/ 1 w 24"/>
                  <a:gd name="T31" fmla="*/ 0 h 24"/>
                  <a:gd name="T32" fmla="*/ 1 w 24"/>
                  <a:gd name="T33" fmla="*/ 0 h 24"/>
                  <a:gd name="T34" fmla="*/ 1 w 24"/>
                  <a:gd name="T35" fmla="*/ 0 h 24"/>
                  <a:gd name="T36" fmla="*/ 1 w 24"/>
                  <a:gd name="T37" fmla="*/ 0 h 24"/>
                  <a:gd name="T38" fmla="*/ 1 w 24"/>
                  <a:gd name="T39" fmla="*/ 0 h 24"/>
                  <a:gd name="T40" fmla="*/ 1 w 24"/>
                  <a:gd name="T41" fmla="*/ 0 h 24"/>
                  <a:gd name="T42" fmla="*/ 1 w 24"/>
                  <a:gd name="T43" fmla="*/ 0 h 24"/>
                  <a:gd name="T44" fmla="*/ 1 w 24"/>
                  <a:gd name="T45" fmla="*/ 0 h 24"/>
                  <a:gd name="T46" fmla="*/ 1 w 24"/>
                  <a:gd name="T47" fmla="*/ 0 h 24"/>
                  <a:gd name="T48" fmla="*/ 1 w 24"/>
                  <a:gd name="T49" fmla="*/ 0 h 24"/>
                  <a:gd name="T50" fmla="*/ 1 w 24"/>
                  <a:gd name="T51" fmla="*/ 0 h 24"/>
                  <a:gd name="T52" fmla="*/ 1 w 24"/>
                  <a:gd name="T53" fmla="*/ 0 h 24"/>
                  <a:gd name="T54" fmla="*/ 1 w 24"/>
                  <a:gd name="T55" fmla="*/ 0 h 24"/>
                  <a:gd name="T56" fmla="*/ 1 w 24"/>
                  <a:gd name="T57" fmla="*/ 0 h 24"/>
                  <a:gd name="T58" fmla="*/ 1 w 24"/>
                  <a:gd name="T59" fmla="*/ 0 h 24"/>
                  <a:gd name="T60" fmla="*/ 1 w 24"/>
                  <a:gd name="T61" fmla="*/ 0 h 24"/>
                  <a:gd name="T62" fmla="*/ 1 w 24"/>
                  <a:gd name="T63" fmla="*/ 0 h 24"/>
                  <a:gd name="T64" fmla="*/ 1 w 24"/>
                  <a:gd name="T65" fmla="*/ 0 h 24"/>
                  <a:gd name="T66" fmla="*/ 1 w 24"/>
                  <a:gd name="T67" fmla="*/ 0 h 24"/>
                  <a:gd name="T68" fmla="*/ 1 w 24"/>
                  <a:gd name="T69" fmla="*/ 0 h 24"/>
                  <a:gd name="T70" fmla="*/ 1 w 24"/>
                  <a:gd name="T71" fmla="*/ 0 h 24"/>
                  <a:gd name="T72" fmla="*/ 1 w 24"/>
                  <a:gd name="T73" fmla="*/ 0 h 24"/>
                  <a:gd name="T74" fmla="*/ 1 w 24"/>
                  <a:gd name="T75" fmla="*/ 0 h 24"/>
                  <a:gd name="T76" fmla="*/ 1 w 24"/>
                  <a:gd name="T77" fmla="*/ 0 h 24"/>
                  <a:gd name="T78" fmla="*/ 1 w 24"/>
                  <a:gd name="T79" fmla="*/ 0 h 24"/>
                  <a:gd name="T80" fmla="*/ 1 w 24"/>
                  <a:gd name="T81" fmla="*/ 0 h 24"/>
                  <a:gd name="T82" fmla="*/ 1 w 24"/>
                  <a:gd name="T83" fmla="*/ 0 h 24"/>
                  <a:gd name="T84" fmla="*/ 1 w 24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lnTo>
                      <a:pt x="24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3" y="12"/>
                    </a:moveTo>
                    <a:lnTo>
                      <a:pt x="23" y="12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454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8" name="Freeform 5469"/>
              <p:cNvSpPr>
                <a:spLocks noEditPoints="1"/>
              </p:cNvSpPr>
              <p:nvPr/>
            </p:nvSpPr>
            <p:spPr bwMode="auto">
              <a:xfrm>
                <a:off x="1719" y="1687"/>
                <a:ext cx="11" cy="11"/>
              </a:xfrm>
              <a:custGeom>
                <a:avLst/>
                <a:gdLst>
                  <a:gd name="T0" fmla="*/ 1 w 21"/>
                  <a:gd name="T1" fmla="*/ 0 h 24"/>
                  <a:gd name="T2" fmla="*/ 1 w 21"/>
                  <a:gd name="T3" fmla="*/ 0 h 24"/>
                  <a:gd name="T4" fmla="*/ 1 w 21"/>
                  <a:gd name="T5" fmla="*/ 0 h 24"/>
                  <a:gd name="T6" fmla="*/ 1 w 21"/>
                  <a:gd name="T7" fmla="*/ 0 h 24"/>
                  <a:gd name="T8" fmla="*/ 1 w 21"/>
                  <a:gd name="T9" fmla="*/ 0 h 24"/>
                  <a:gd name="T10" fmla="*/ 1 w 21"/>
                  <a:gd name="T11" fmla="*/ 0 h 24"/>
                  <a:gd name="T12" fmla="*/ 1 w 21"/>
                  <a:gd name="T13" fmla="*/ 0 h 24"/>
                  <a:gd name="T14" fmla="*/ 1 w 21"/>
                  <a:gd name="T15" fmla="*/ 0 h 24"/>
                  <a:gd name="T16" fmla="*/ 1 w 21"/>
                  <a:gd name="T17" fmla="*/ 0 h 24"/>
                  <a:gd name="T18" fmla="*/ 0 w 21"/>
                  <a:gd name="T19" fmla="*/ 0 h 24"/>
                  <a:gd name="T20" fmla="*/ 0 w 21"/>
                  <a:gd name="T21" fmla="*/ 0 h 24"/>
                  <a:gd name="T22" fmla="*/ 0 w 21"/>
                  <a:gd name="T23" fmla="*/ 0 h 24"/>
                  <a:gd name="T24" fmla="*/ 1 w 21"/>
                  <a:gd name="T25" fmla="*/ 0 h 24"/>
                  <a:gd name="T26" fmla="*/ 1 w 21"/>
                  <a:gd name="T27" fmla="*/ 0 h 24"/>
                  <a:gd name="T28" fmla="*/ 1 w 21"/>
                  <a:gd name="T29" fmla="*/ 0 h 24"/>
                  <a:gd name="T30" fmla="*/ 1 w 21"/>
                  <a:gd name="T31" fmla="*/ 0 h 24"/>
                  <a:gd name="T32" fmla="*/ 1 w 21"/>
                  <a:gd name="T33" fmla="*/ 0 h 24"/>
                  <a:gd name="T34" fmla="*/ 1 w 21"/>
                  <a:gd name="T35" fmla="*/ 0 h 24"/>
                  <a:gd name="T36" fmla="*/ 1 w 21"/>
                  <a:gd name="T37" fmla="*/ 0 h 24"/>
                  <a:gd name="T38" fmla="*/ 1 w 21"/>
                  <a:gd name="T39" fmla="*/ 0 h 24"/>
                  <a:gd name="T40" fmla="*/ 1 w 21"/>
                  <a:gd name="T41" fmla="*/ 0 h 24"/>
                  <a:gd name="T42" fmla="*/ 1 w 21"/>
                  <a:gd name="T43" fmla="*/ 0 h 24"/>
                  <a:gd name="T44" fmla="*/ 1 w 21"/>
                  <a:gd name="T45" fmla="*/ 0 h 24"/>
                  <a:gd name="T46" fmla="*/ 1 w 21"/>
                  <a:gd name="T47" fmla="*/ 0 h 24"/>
                  <a:gd name="T48" fmla="*/ 1 w 21"/>
                  <a:gd name="T49" fmla="*/ 0 h 24"/>
                  <a:gd name="T50" fmla="*/ 1 w 21"/>
                  <a:gd name="T51" fmla="*/ 0 h 24"/>
                  <a:gd name="T52" fmla="*/ 1 w 21"/>
                  <a:gd name="T53" fmla="*/ 0 h 24"/>
                  <a:gd name="T54" fmla="*/ 1 w 21"/>
                  <a:gd name="T55" fmla="*/ 0 h 24"/>
                  <a:gd name="T56" fmla="*/ 1 w 21"/>
                  <a:gd name="T57" fmla="*/ 0 h 24"/>
                  <a:gd name="T58" fmla="*/ 1 w 21"/>
                  <a:gd name="T59" fmla="*/ 0 h 24"/>
                  <a:gd name="T60" fmla="*/ 1 w 21"/>
                  <a:gd name="T61" fmla="*/ 0 h 24"/>
                  <a:gd name="T62" fmla="*/ 1 w 21"/>
                  <a:gd name="T63" fmla="*/ 0 h 24"/>
                  <a:gd name="T64" fmla="*/ 1 w 21"/>
                  <a:gd name="T65" fmla="*/ 0 h 24"/>
                  <a:gd name="T66" fmla="*/ 1 w 21"/>
                  <a:gd name="T67" fmla="*/ 0 h 24"/>
                  <a:gd name="T68" fmla="*/ 1 w 21"/>
                  <a:gd name="T69" fmla="*/ 0 h 24"/>
                  <a:gd name="T70" fmla="*/ 1 w 21"/>
                  <a:gd name="T71" fmla="*/ 0 h 24"/>
                  <a:gd name="T72" fmla="*/ 1 w 21"/>
                  <a:gd name="T73" fmla="*/ 0 h 24"/>
                  <a:gd name="T74" fmla="*/ 1 w 21"/>
                  <a:gd name="T75" fmla="*/ 0 h 24"/>
                  <a:gd name="T76" fmla="*/ 1 w 21"/>
                  <a:gd name="T77" fmla="*/ 0 h 24"/>
                  <a:gd name="T78" fmla="*/ 1 w 21"/>
                  <a:gd name="T79" fmla="*/ 0 h 24"/>
                  <a:gd name="T80" fmla="*/ 1 w 21"/>
                  <a:gd name="T81" fmla="*/ 0 h 24"/>
                  <a:gd name="T82" fmla="*/ 1 w 21"/>
                  <a:gd name="T83" fmla="*/ 0 h 24"/>
                  <a:gd name="T84" fmla="*/ 1 w 21"/>
                  <a:gd name="T85" fmla="*/ 0 h 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4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5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close/>
                    <a:moveTo>
                      <a:pt x="21" y="12"/>
                    </a:moveTo>
                    <a:lnTo>
                      <a:pt x="21" y="12"/>
                    </a:lnTo>
                    <a:lnTo>
                      <a:pt x="21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10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4D4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69" name="Freeform 5470"/>
              <p:cNvSpPr>
                <a:spLocks noEditPoints="1"/>
              </p:cNvSpPr>
              <p:nvPr/>
            </p:nvSpPr>
            <p:spPr bwMode="auto">
              <a:xfrm>
                <a:off x="1719" y="1687"/>
                <a:ext cx="11" cy="10"/>
              </a:xfrm>
              <a:custGeom>
                <a:avLst/>
                <a:gdLst>
                  <a:gd name="T0" fmla="*/ 1 w 21"/>
                  <a:gd name="T1" fmla="*/ 0 h 22"/>
                  <a:gd name="T2" fmla="*/ 1 w 21"/>
                  <a:gd name="T3" fmla="*/ 0 h 22"/>
                  <a:gd name="T4" fmla="*/ 1 w 21"/>
                  <a:gd name="T5" fmla="*/ 0 h 22"/>
                  <a:gd name="T6" fmla="*/ 1 w 21"/>
                  <a:gd name="T7" fmla="*/ 0 h 22"/>
                  <a:gd name="T8" fmla="*/ 1 w 21"/>
                  <a:gd name="T9" fmla="*/ 0 h 22"/>
                  <a:gd name="T10" fmla="*/ 1 w 21"/>
                  <a:gd name="T11" fmla="*/ 0 h 22"/>
                  <a:gd name="T12" fmla="*/ 1 w 21"/>
                  <a:gd name="T13" fmla="*/ 0 h 22"/>
                  <a:gd name="T14" fmla="*/ 1 w 21"/>
                  <a:gd name="T15" fmla="*/ 0 h 22"/>
                  <a:gd name="T16" fmla="*/ 1 w 21"/>
                  <a:gd name="T17" fmla="*/ 0 h 22"/>
                  <a:gd name="T18" fmla="*/ 1 w 21"/>
                  <a:gd name="T19" fmla="*/ 0 h 22"/>
                  <a:gd name="T20" fmla="*/ 0 w 21"/>
                  <a:gd name="T21" fmla="*/ 0 h 22"/>
                  <a:gd name="T22" fmla="*/ 1 w 21"/>
                  <a:gd name="T23" fmla="*/ 0 h 22"/>
                  <a:gd name="T24" fmla="*/ 1 w 21"/>
                  <a:gd name="T25" fmla="*/ 0 h 22"/>
                  <a:gd name="T26" fmla="*/ 1 w 21"/>
                  <a:gd name="T27" fmla="*/ 0 h 22"/>
                  <a:gd name="T28" fmla="*/ 1 w 21"/>
                  <a:gd name="T29" fmla="*/ 0 h 22"/>
                  <a:gd name="T30" fmla="*/ 1 w 21"/>
                  <a:gd name="T31" fmla="*/ 0 h 22"/>
                  <a:gd name="T32" fmla="*/ 1 w 21"/>
                  <a:gd name="T33" fmla="*/ 0 h 22"/>
                  <a:gd name="T34" fmla="*/ 1 w 21"/>
                  <a:gd name="T35" fmla="*/ 0 h 22"/>
                  <a:gd name="T36" fmla="*/ 1 w 21"/>
                  <a:gd name="T37" fmla="*/ 0 h 22"/>
                  <a:gd name="T38" fmla="*/ 1 w 21"/>
                  <a:gd name="T39" fmla="*/ 0 h 22"/>
                  <a:gd name="T40" fmla="*/ 1 w 21"/>
                  <a:gd name="T41" fmla="*/ 0 h 22"/>
                  <a:gd name="T42" fmla="*/ 1 w 21"/>
                  <a:gd name="T43" fmla="*/ 0 h 22"/>
                  <a:gd name="T44" fmla="*/ 1 w 21"/>
                  <a:gd name="T45" fmla="*/ 0 h 22"/>
                  <a:gd name="T46" fmla="*/ 1 w 21"/>
                  <a:gd name="T47" fmla="*/ 0 h 22"/>
                  <a:gd name="T48" fmla="*/ 1 w 21"/>
                  <a:gd name="T49" fmla="*/ 0 h 22"/>
                  <a:gd name="T50" fmla="*/ 1 w 21"/>
                  <a:gd name="T51" fmla="*/ 0 h 22"/>
                  <a:gd name="T52" fmla="*/ 1 w 21"/>
                  <a:gd name="T53" fmla="*/ 0 h 22"/>
                  <a:gd name="T54" fmla="*/ 1 w 21"/>
                  <a:gd name="T55" fmla="*/ 0 h 22"/>
                  <a:gd name="T56" fmla="*/ 1 w 21"/>
                  <a:gd name="T57" fmla="*/ 0 h 22"/>
                  <a:gd name="T58" fmla="*/ 1 w 21"/>
                  <a:gd name="T59" fmla="*/ 0 h 22"/>
                  <a:gd name="T60" fmla="*/ 1 w 21"/>
                  <a:gd name="T61" fmla="*/ 0 h 22"/>
                  <a:gd name="T62" fmla="*/ 1 w 21"/>
                  <a:gd name="T63" fmla="*/ 0 h 22"/>
                  <a:gd name="T64" fmla="*/ 1 w 21"/>
                  <a:gd name="T65" fmla="*/ 0 h 22"/>
                  <a:gd name="T66" fmla="*/ 1 w 21"/>
                  <a:gd name="T67" fmla="*/ 0 h 22"/>
                  <a:gd name="T68" fmla="*/ 1 w 21"/>
                  <a:gd name="T69" fmla="*/ 0 h 22"/>
                  <a:gd name="T70" fmla="*/ 1 w 21"/>
                  <a:gd name="T71" fmla="*/ 0 h 22"/>
                  <a:gd name="T72" fmla="*/ 1 w 21"/>
                  <a:gd name="T73" fmla="*/ 0 h 22"/>
                  <a:gd name="T74" fmla="*/ 1 w 21"/>
                  <a:gd name="T75" fmla="*/ 0 h 22"/>
                  <a:gd name="T76" fmla="*/ 1 w 21"/>
                  <a:gd name="T77" fmla="*/ 0 h 22"/>
                  <a:gd name="T78" fmla="*/ 1 w 21"/>
                  <a:gd name="T79" fmla="*/ 0 h 22"/>
                  <a:gd name="T80" fmla="*/ 1 w 21"/>
                  <a:gd name="T81" fmla="*/ 0 h 22"/>
                  <a:gd name="T82" fmla="*/ 1 w 21"/>
                  <a:gd name="T83" fmla="*/ 0 h 22"/>
                  <a:gd name="T84" fmla="*/ 1 w 21"/>
                  <a:gd name="T85" fmla="*/ 0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22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close/>
                    <a:moveTo>
                      <a:pt x="19" y="12"/>
                    </a:moveTo>
                    <a:lnTo>
                      <a:pt x="19" y="12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8" y="19"/>
                    </a:lnTo>
                    <a:lnTo>
                      <a:pt x="16" y="19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75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0" name="Freeform 5471"/>
              <p:cNvSpPr>
                <a:spLocks noEditPoints="1"/>
              </p:cNvSpPr>
              <p:nvPr/>
            </p:nvSpPr>
            <p:spPr bwMode="auto">
              <a:xfrm>
                <a:off x="1720" y="1688"/>
                <a:ext cx="10" cy="9"/>
              </a:xfrm>
              <a:custGeom>
                <a:avLst/>
                <a:gdLst>
                  <a:gd name="T0" fmla="*/ 1 w 20"/>
                  <a:gd name="T1" fmla="*/ 0 h 20"/>
                  <a:gd name="T2" fmla="*/ 1 w 20"/>
                  <a:gd name="T3" fmla="*/ 0 h 20"/>
                  <a:gd name="T4" fmla="*/ 1 w 20"/>
                  <a:gd name="T5" fmla="*/ 0 h 20"/>
                  <a:gd name="T6" fmla="*/ 1 w 20"/>
                  <a:gd name="T7" fmla="*/ 0 h 20"/>
                  <a:gd name="T8" fmla="*/ 1 w 20"/>
                  <a:gd name="T9" fmla="*/ 0 h 20"/>
                  <a:gd name="T10" fmla="*/ 1 w 20"/>
                  <a:gd name="T11" fmla="*/ 0 h 20"/>
                  <a:gd name="T12" fmla="*/ 1 w 20"/>
                  <a:gd name="T13" fmla="*/ 0 h 20"/>
                  <a:gd name="T14" fmla="*/ 1 w 20"/>
                  <a:gd name="T15" fmla="*/ 0 h 20"/>
                  <a:gd name="T16" fmla="*/ 1 w 20"/>
                  <a:gd name="T17" fmla="*/ 0 h 20"/>
                  <a:gd name="T18" fmla="*/ 0 w 20"/>
                  <a:gd name="T19" fmla="*/ 0 h 20"/>
                  <a:gd name="T20" fmla="*/ 0 w 20"/>
                  <a:gd name="T21" fmla="*/ 0 h 20"/>
                  <a:gd name="T22" fmla="*/ 0 w 20"/>
                  <a:gd name="T23" fmla="*/ 0 h 20"/>
                  <a:gd name="T24" fmla="*/ 1 w 20"/>
                  <a:gd name="T25" fmla="*/ 0 h 20"/>
                  <a:gd name="T26" fmla="*/ 1 w 20"/>
                  <a:gd name="T27" fmla="*/ 0 h 20"/>
                  <a:gd name="T28" fmla="*/ 1 w 20"/>
                  <a:gd name="T29" fmla="*/ 0 h 20"/>
                  <a:gd name="T30" fmla="*/ 1 w 20"/>
                  <a:gd name="T31" fmla="*/ 0 h 20"/>
                  <a:gd name="T32" fmla="*/ 1 w 20"/>
                  <a:gd name="T33" fmla="*/ 0 h 20"/>
                  <a:gd name="T34" fmla="*/ 1 w 20"/>
                  <a:gd name="T35" fmla="*/ 0 h 20"/>
                  <a:gd name="T36" fmla="*/ 1 w 20"/>
                  <a:gd name="T37" fmla="*/ 0 h 20"/>
                  <a:gd name="T38" fmla="*/ 1 w 20"/>
                  <a:gd name="T39" fmla="*/ 0 h 20"/>
                  <a:gd name="T40" fmla="*/ 1 w 20"/>
                  <a:gd name="T41" fmla="*/ 0 h 20"/>
                  <a:gd name="T42" fmla="*/ 1 w 20"/>
                  <a:gd name="T43" fmla="*/ 0 h 20"/>
                  <a:gd name="T44" fmla="*/ 1 w 20"/>
                  <a:gd name="T45" fmla="*/ 0 h 20"/>
                  <a:gd name="T46" fmla="*/ 1 w 20"/>
                  <a:gd name="T47" fmla="*/ 0 h 20"/>
                  <a:gd name="T48" fmla="*/ 1 w 20"/>
                  <a:gd name="T49" fmla="*/ 0 h 20"/>
                  <a:gd name="T50" fmla="*/ 1 w 20"/>
                  <a:gd name="T51" fmla="*/ 0 h 20"/>
                  <a:gd name="T52" fmla="*/ 1 w 20"/>
                  <a:gd name="T53" fmla="*/ 0 h 20"/>
                  <a:gd name="T54" fmla="*/ 1 w 20"/>
                  <a:gd name="T55" fmla="*/ 0 h 20"/>
                  <a:gd name="T56" fmla="*/ 1 w 20"/>
                  <a:gd name="T57" fmla="*/ 0 h 20"/>
                  <a:gd name="T58" fmla="*/ 1 w 20"/>
                  <a:gd name="T59" fmla="*/ 0 h 20"/>
                  <a:gd name="T60" fmla="*/ 1 w 20"/>
                  <a:gd name="T61" fmla="*/ 0 h 20"/>
                  <a:gd name="T62" fmla="*/ 1 w 20"/>
                  <a:gd name="T63" fmla="*/ 0 h 20"/>
                  <a:gd name="T64" fmla="*/ 0 w 20"/>
                  <a:gd name="T65" fmla="*/ 0 h 20"/>
                  <a:gd name="T66" fmla="*/ 1 w 20"/>
                  <a:gd name="T67" fmla="*/ 0 h 20"/>
                  <a:gd name="T68" fmla="*/ 1 w 20"/>
                  <a:gd name="T69" fmla="*/ 0 h 20"/>
                  <a:gd name="T70" fmla="*/ 1 w 20"/>
                  <a:gd name="T71" fmla="*/ 0 h 20"/>
                  <a:gd name="T72" fmla="*/ 1 w 20"/>
                  <a:gd name="T73" fmla="*/ 0 h 20"/>
                  <a:gd name="T74" fmla="*/ 1 w 20"/>
                  <a:gd name="T75" fmla="*/ 0 h 20"/>
                  <a:gd name="T76" fmla="*/ 1 w 20"/>
                  <a:gd name="T77" fmla="*/ 0 h 20"/>
                  <a:gd name="T78" fmla="*/ 1 w 20"/>
                  <a:gd name="T79" fmla="*/ 0 h 20"/>
                  <a:gd name="T80" fmla="*/ 1 w 20"/>
                  <a:gd name="T81" fmla="*/ 0 h 20"/>
                  <a:gd name="T82" fmla="*/ 1 w 20"/>
                  <a:gd name="T83" fmla="*/ 0 h 20"/>
                  <a:gd name="T84" fmla="*/ 1 w 20"/>
                  <a:gd name="T85" fmla="*/ 0 h 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0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60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1" name="Freeform 5472"/>
              <p:cNvSpPr>
                <a:spLocks noEditPoints="1"/>
              </p:cNvSpPr>
              <p:nvPr/>
            </p:nvSpPr>
            <p:spPr bwMode="auto">
              <a:xfrm>
                <a:off x="1720" y="1688"/>
                <a:ext cx="9" cy="9"/>
              </a:xfrm>
              <a:custGeom>
                <a:avLst/>
                <a:gdLst>
                  <a:gd name="T0" fmla="*/ 1 w 18"/>
                  <a:gd name="T1" fmla="*/ 1 h 18"/>
                  <a:gd name="T2" fmla="*/ 1 w 18"/>
                  <a:gd name="T3" fmla="*/ 1 h 18"/>
                  <a:gd name="T4" fmla="*/ 1 w 18"/>
                  <a:gd name="T5" fmla="*/ 1 h 18"/>
                  <a:gd name="T6" fmla="*/ 1 w 18"/>
                  <a:gd name="T7" fmla="*/ 1 h 18"/>
                  <a:gd name="T8" fmla="*/ 1 w 18"/>
                  <a:gd name="T9" fmla="*/ 0 h 18"/>
                  <a:gd name="T10" fmla="*/ 1 w 18"/>
                  <a:gd name="T11" fmla="*/ 0 h 18"/>
                  <a:gd name="T12" fmla="*/ 1 w 18"/>
                  <a:gd name="T13" fmla="*/ 1 h 18"/>
                  <a:gd name="T14" fmla="*/ 1 w 18"/>
                  <a:gd name="T15" fmla="*/ 1 h 18"/>
                  <a:gd name="T16" fmla="*/ 1 w 18"/>
                  <a:gd name="T17" fmla="*/ 1 h 18"/>
                  <a:gd name="T18" fmla="*/ 0 w 18"/>
                  <a:gd name="T19" fmla="*/ 1 h 18"/>
                  <a:gd name="T20" fmla="*/ 0 w 18"/>
                  <a:gd name="T21" fmla="*/ 1 h 18"/>
                  <a:gd name="T22" fmla="*/ 0 w 18"/>
                  <a:gd name="T23" fmla="*/ 1 h 18"/>
                  <a:gd name="T24" fmla="*/ 1 w 18"/>
                  <a:gd name="T25" fmla="*/ 1 h 18"/>
                  <a:gd name="T26" fmla="*/ 1 w 18"/>
                  <a:gd name="T27" fmla="*/ 1 h 18"/>
                  <a:gd name="T28" fmla="*/ 1 w 18"/>
                  <a:gd name="T29" fmla="*/ 1 h 18"/>
                  <a:gd name="T30" fmla="*/ 1 w 18"/>
                  <a:gd name="T31" fmla="*/ 1 h 18"/>
                  <a:gd name="T32" fmla="*/ 1 w 18"/>
                  <a:gd name="T33" fmla="*/ 1 h 18"/>
                  <a:gd name="T34" fmla="*/ 1 w 18"/>
                  <a:gd name="T35" fmla="*/ 1 h 18"/>
                  <a:gd name="T36" fmla="*/ 1 w 18"/>
                  <a:gd name="T37" fmla="*/ 1 h 18"/>
                  <a:gd name="T38" fmla="*/ 1 w 18"/>
                  <a:gd name="T39" fmla="*/ 1 h 18"/>
                  <a:gd name="T40" fmla="*/ 1 w 18"/>
                  <a:gd name="T41" fmla="*/ 1 h 18"/>
                  <a:gd name="T42" fmla="*/ 1 w 18"/>
                  <a:gd name="T43" fmla="*/ 1 h 18"/>
                  <a:gd name="T44" fmla="*/ 1 w 18"/>
                  <a:gd name="T45" fmla="*/ 1 h 18"/>
                  <a:gd name="T46" fmla="*/ 1 w 18"/>
                  <a:gd name="T47" fmla="*/ 1 h 18"/>
                  <a:gd name="T48" fmla="*/ 1 w 18"/>
                  <a:gd name="T49" fmla="*/ 1 h 18"/>
                  <a:gd name="T50" fmla="*/ 1 w 18"/>
                  <a:gd name="T51" fmla="*/ 1 h 18"/>
                  <a:gd name="T52" fmla="*/ 1 w 18"/>
                  <a:gd name="T53" fmla="*/ 1 h 18"/>
                  <a:gd name="T54" fmla="*/ 1 w 18"/>
                  <a:gd name="T55" fmla="*/ 1 h 18"/>
                  <a:gd name="T56" fmla="*/ 1 w 18"/>
                  <a:gd name="T57" fmla="*/ 1 h 18"/>
                  <a:gd name="T58" fmla="*/ 1 w 18"/>
                  <a:gd name="T59" fmla="*/ 1 h 18"/>
                  <a:gd name="T60" fmla="*/ 1 w 18"/>
                  <a:gd name="T61" fmla="*/ 1 h 18"/>
                  <a:gd name="T62" fmla="*/ 1 w 18"/>
                  <a:gd name="T63" fmla="*/ 1 h 18"/>
                  <a:gd name="T64" fmla="*/ 1 w 18"/>
                  <a:gd name="T65" fmla="*/ 1 h 18"/>
                  <a:gd name="T66" fmla="*/ 1 w 18"/>
                  <a:gd name="T67" fmla="*/ 1 h 18"/>
                  <a:gd name="T68" fmla="*/ 1 w 18"/>
                  <a:gd name="T69" fmla="*/ 1 h 18"/>
                  <a:gd name="T70" fmla="*/ 1 w 18"/>
                  <a:gd name="T71" fmla="*/ 1 h 18"/>
                  <a:gd name="T72" fmla="*/ 1 w 18"/>
                  <a:gd name="T73" fmla="*/ 1 h 18"/>
                  <a:gd name="T74" fmla="*/ 1 w 18"/>
                  <a:gd name="T75" fmla="*/ 1 h 18"/>
                  <a:gd name="T76" fmla="*/ 1 w 18"/>
                  <a:gd name="T77" fmla="*/ 1 h 18"/>
                  <a:gd name="T78" fmla="*/ 1 w 18"/>
                  <a:gd name="T79" fmla="*/ 1 h 18"/>
                  <a:gd name="T80" fmla="*/ 1 w 18"/>
                  <a:gd name="T81" fmla="*/ 1 h 18"/>
                  <a:gd name="T82" fmla="*/ 1 w 18"/>
                  <a:gd name="T83" fmla="*/ 1 h 18"/>
                  <a:gd name="T84" fmla="*/ 1 w 18"/>
                  <a:gd name="T85" fmla="*/ 1 h 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8">
                    <a:moveTo>
                      <a:pt x="18" y="10"/>
                    </a:moveTo>
                    <a:lnTo>
                      <a:pt x="18" y="8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0"/>
                    </a:lnTo>
                    <a:close/>
                    <a:moveTo>
                      <a:pt x="17" y="10"/>
                    </a:moveTo>
                    <a:lnTo>
                      <a:pt x="17" y="10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2" name="Freeform 5473"/>
              <p:cNvSpPr>
                <a:spLocks noEditPoints="1"/>
              </p:cNvSpPr>
              <p:nvPr/>
            </p:nvSpPr>
            <p:spPr bwMode="auto">
              <a:xfrm>
                <a:off x="1720" y="1688"/>
                <a:ext cx="9" cy="9"/>
              </a:xfrm>
              <a:custGeom>
                <a:avLst/>
                <a:gdLst>
                  <a:gd name="T0" fmla="*/ 1 w 18"/>
                  <a:gd name="T1" fmla="*/ 1 h 16"/>
                  <a:gd name="T2" fmla="*/ 1 w 18"/>
                  <a:gd name="T3" fmla="*/ 1 h 16"/>
                  <a:gd name="T4" fmla="*/ 1 w 18"/>
                  <a:gd name="T5" fmla="*/ 1 h 16"/>
                  <a:gd name="T6" fmla="*/ 1 w 18"/>
                  <a:gd name="T7" fmla="*/ 0 h 16"/>
                  <a:gd name="T8" fmla="*/ 1 w 18"/>
                  <a:gd name="T9" fmla="*/ 0 h 16"/>
                  <a:gd name="T10" fmla="*/ 1 w 18"/>
                  <a:gd name="T11" fmla="*/ 0 h 16"/>
                  <a:gd name="T12" fmla="*/ 1 w 18"/>
                  <a:gd name="T13" fmla="*/ 0 h 16"/>
                  <a:gd name="T14" fmla="*/ 1 w 18"/>
                  <a:gd name="T15" fmla="*/ 1 h 16"/>
                  <a:gd name="T16" fmla="*/ 1 w 18"/>
                  <a:gd name="T17" fmla="*/ 1 h 16"/>
                  <a:gd name="T18" fmla="*/ 1 w 18"/>
                  <a:gd name="T19" fmla="*/ 1 h 16"/>
                  <a:gd name="T20" fmla="*/ 0 w 18"/>
                  <a:gd name="T21" fmla="*/ 1 h 16"/>
                  <a:gd name="T22" fmla="*/ 1 w 18"/>
                  <a:gd name="T23" fmla="*/ 1 h 16"/>
                  <a:gd name="T24" fmla="*/ 1 w 18"/>
                  <a:gd name="T25" fmla="*/ 1 h 16"/>
                  <a:gd name="T26" fmla="*/ 1 w 18"/>
                  <a:gd name="T27" fmla="*/ 1 h 16"/>
                  <a:gd name="T28" fmla="*/ 1 w 18"/>
                  <a:gd name="T29" fmla="*/ 1 h 16"/>
                  <a:gd name="T30" fmla="*/ 1 w 18"/>
                  <a:gd name="T31" fmla="*/ 1 h 16"/>
                  <a:gd name="T32" fmla="*/ 1 w 18"/>
                  <a:gd name="T33" fmla="*/ 1 h 16"/>
                  <a:gd name="T34" fmla="*/ 1 w 18"/>
                  <a:gd name="T35" fmla="*/ 1 h 16"/>
                  <a:gd name="T36" fmla="*/ 1 w 18"/>
                  <a:gd name="T37" fmla="*/ 1 h 16"/>
                  <a:gd name="T38" fmla="*/ 1 w 18"/>
                  <a:gd name="T39" fmla="*/ 1 h 16"/>
                  <a:gd name="T40" fmla="*/ 1 w 18"/>
                  <a:gd name="T41" fmla="*/ 1 h 16"/>
                  <a:gd name="T42" fmla="*/ 1 w 18"/>
                  <a:gd name="T43" fmla="*/ 1 h 16"/>
                  <a:gd name="T44" fmla="*/ 1 w 18"/>
                  <a:gd name="T45" fmla="*/ 1 h 16"/>
                  <a:gd name="T46" fmla="*/ 1 w 18"/>
                  <a:gd name="T47" fmla="*/ 1 h 16"/>
                  <a:gd name="T48" fmla="*/ 1 w 18"/>
                  <a:gd name="T49" fmla="*/ 1 h 16"/>
                  <a:gd name="T50" fmla="*/ 1 w 18"/>
                  <a:gd name="T51" fmla="*/ 1 h 16"/>
                  <a:gd name="T52" fmla="*/ 1 w 18"/>
                  <a:gd name="T53" fmla="*/ 1 h 16"/>
                  <a:gd name="T54" fmla="*/ 1 w 18"/>
                  <a:gd name="T55" fmla="*/ 1 h 16"/>
                  <a:gd name="T56" fmla="*/ 1 w 18"/>
                  <a:gd name="T57" fmla="*/ 1 h 16"/>
                  <a:gd name="T58" fmla="*/ 1 w 18"/>
                  <a:gd name="T59" fmla="*/ 1 h 16"/>
                  <a:gd name="T60" fmla="*/ 1 w 18"/>
                  <a:gd name="T61" fmla="*/ 1 h 16"/>
                  <a:gd name="T62" fmla="*/ 1 w 18"/>
                  <a:gd name="T63" fmla="*/ 1 h 16"/>
                  <a:gd name="T64" fmla="*/ 1 w 18"/>
                  <a:gd name="T65" fmla="*/ 1 h 16"/>
                  <a:gd name="T66" fmla="*/ 1 w 18"/>
                  <a:gd name="T67" fmla="*/ 1 h 16"/>
                  <a:gd name="T68" fmla="*/ 1 w 18"/>
                  <a:gd name="T69" fmla="*/ 1 h 16"/>
                  <a:gd name="T70" fmla="*/ 1 w 18"/>
                  <a:gd name="T71" fmla="*/ 1 h 16"/>
                  <a:gd name="T72" fmla="*/ 1 w 18"/>
                  <a:gd name="T73" fmla="*/ 1 h 16"/>
                  <a:gd name="T74" fmla="*/ 1 w 18"/>
                  <a:gd name="T75" fmla="*/ 0 h 16"/>
                  <a:gd name="T76" fmla="*/ 1 w 18"/>
                  <a:gd name="T77" fmla="*/ 1 h 16"/>
                  <a:gd name="T78" fmla="*/ 1 w 18"/>
                  <a:gd name="T79" fmla="*/ 1 h 16"/>
                  <a:gd name="T80" fmla="*/ 1 w 18"/>
                  <a:gd name="T81" fmla="*/ 1 h 16"/>
                  <a:gd name="T82" fmla="*/ 1 w 18"/>
                  <a:gd name="T83" fmla="*/ 1 h 16"/>
                  <a:gd name="T84" fmla="*/ 1 w 18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8" y="6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8" y="8"/>
                    </a:lnTo>
                    <a:close/>
                    <a:moveTo>
                      <a:pt x="17" y="8"/>
                    </a:moveTo>
                    <a:lnTo>
                      <a:pt x="17" y="8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7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3" name="Freeform 5474"/>
              <p:cNvSpPr>
                <a:spLocks noEditPoints="1"/>
              </p:cNvSpPr>
              <p:nvPr/>
            </p:nvSpPr>
            <p:spPr bwMode="auto">
              <a:xfrm>
                <a:off x="1721" y="1688"/>
                <a:ext cx="7" cy="9"/>
              </a:xfrm>
              <a:custGeom>
                <a:avLst/>
                <a:gdLst>
                  <a:gd name="T0" fmla="*/ 0 w 15"/>
                  <a:gd name="T1" fmla="*/ 1 h 16"/>
                  <a:gd name="T2" fmla="*/ 0 w 15"/>
                  <a:gd name="T3" fmla="*/ 1 h 16"/>
                  <a:gd name="T4" fmla="*/ 0 w 15"/>
                  <a:gd name="T5" fmla="*/ 1 h 16"/>
                  <a:gd name="T6" fmla="*/ 0 w 15"/>
                  <a:gd name="T7" fmla="*/ 1 h 16"/>
                  <a:gd name="T8" fmla="*/ 0 w 15"/>
                  <a:gd name="T9" fmla="*/ 0 h 16"/>
                  <a:gd name="T10" fmla="*/ 0 w 15"/>
                  <a:gd name="T11" fmla="*/ 0 h 16"/>
                  <a:gd name="T12" fmla="*/ 0 w 15"/>
                  <a:gd name="T13" fmla="*/ 0 h 16"/>
                  <a:gd name="T14" fmla="*/ 0 w 15"/>
                  <a:gd name="T15" fmla="*/ 1 h 16"/>
                  <a:gd name="T16" fmla="*/ 0 w 15"/>
                  <a:gd name="T17" fmla="*/ 1 h 16"/>
                  <a:gd name="T18" fmla="*/ 0 w 15"/>
                  <a:gd name="T19" fmla="*/ 1 h 16"/>
                  <a:gd name="T20" fmla="*/ 0 w 15"/>
                  <a:gd name="T21" fmla="*/ 1 h 16"/>
                  <a:gd name="T22" fmla="*/ 0 w 15"/>
                  <a:gd name="T23" fmla="*/ 1 h 16"/>
                  <a:gd name="T24" fmla="*/ 0 w 15"/>
                  <a:gd name="T25" fmla="*/ 1 h 16"/>
                  <a:gd name="T26" fmla="*/ 0 w 15"/>
                  <a:gd name="T27" fmla="*/ 1 h 16"/>
                  <a:gd name="T28" fmla="*/ 0 w 15"/>
                  <a:gd name="T29" fmla="*/ 1 h 16"/>
                  <a:gd name="T30" fmla="*/ 0 w 15"/>
                  <a:gd name="T31" fmla="*/ 1 h 16"/>
                  <a:gd name="T32" fmla="*/ 0 w 15"/>
                  <a:gd name="T33" fmla="*/ 1 h 16"/>
                  <a:gd name="T34" fmla="*/ 0 w 15"/>
                  <a:gd name="T35" fmla="*/ 1 h 16"/>
                  <a:gd name="T36" fmla="*/ 0 w 15"/>
                  <a:gd name="T37" fmla="*/ 1 h 16"/>
                  <a:gd name="T38" fmla="*/ 0 w 15"/>
                  <a:gd name="T39" fmla="*/ 1 h 16"/>
                  <a:gd name="T40" fmla="*/ 0 w 15"/>
                  <a:gd name="T41" fmla="*/ 1 h 16"/>
                  <a:gd name="T42" fmla="*/ 0 w 15"/>
                  <a:gd name="T43" fmla="*/ 1 h 16"/>
                  <a:gd name="T44" fmla="*/ 0 w 15"/>
                  <a:gd name="T45" fmla="*/ 1 h 16"/>
                  <a:gd name="T46" fmla="*/ 0 w 15"/>
                  <a:gd name="T47" fmla="*/ 1 h 16"/>
                  <a:gd name="T48" fmla="*/ 0 w 15"/>
                  <a:gd name="T49" fmla="*/ 1 h 16"/>
                  <a:gd name="T50" fmla="*/ 0 w 15"/>
                  <a:gd name="T51" fmla="*/ 1 h 16"/>
                  <a:gd name="T52" fmla="*/ 0 w 15"/>
                  <a:gd name="T53" fmla="*/ 1 h 16"/>
                  <a:gd name="T54" fmla="*/ 0 w 15"/>
                  <a:gd name="T55" fmla="*/ 1 h 16"/>
                  <a:gd name="T56" fmla="*/ 0 w 15"/>
                  <a:gd name="T57" fmla="*/ 1 h 16"/>
                  <a:gd name="T58" fmla="*/ 0 w 15"/>
                  <a:gd name="T59" fmla="*/ 1 h 16"/>
                  <a:gd name="T60" fmla="*/ 0 w 15"/>
                  <a:gd name="T61" fmla="*/ 1 h 16"/>
                  <a:gd name="T62" fmla="*/ 0 w 15"/>
                  <a:gd name="T63" fmla="*/ 1 h 16"/>
                  <a:gd name="T64" fmla="*/ 0 w 15"/>
                  <a:gd name="T65" fmla="*/ 1 h 16"/>
                  <a:gd name="T66" fmla="*/ 0 w 15"/>
                  <a:gd name="T67" fmla="*/ 1 h 16"/>
                  <a:gd name="T68" fmla="*/ 0 w 15"/>
                  <a:gd name="T69" fmla="*/ 1 h 16"/>
                  <a:gd name="T70" fmla="*/ 0 w 15"/>
                  <a:gd name="T71" fmla="*/ 1 h 16"/>
                  <a:gd name="T72" fmla="*/ 0 w 15"/>
                  <a:gd name="T73" fmla="*/ 1 h 16"/>
                  <a:gd name="T74" fmla="*/ 0 w 15"/>
                  <a:gd name="T75" fmla="*/ 1 h 16"/>
                  <a:gd name="T76" fmla="*/ 0 w 15"/>
                  <a:gd name="T77" fmla="*/ 1 h 16"/>
                  <a:gd name="T78" fmla="*/ 0 w 15"/>
                  <a:gd name="T79" fmla="*/ 1 h 16"/>
                  <a:gd name="T80" fmla="*/ 0 w 15"/>
                  <a:gd name="T81" fmla="*/ 1 h 16"/>
                  <a:gd name="T82" fmla="*/ 0 w 15"/>
                  <a:gd name="T83" fmla="*/ 1 h 16"/>
                  <a:gd name="T84" fmla="*/ 0 w 15"/>
                  <a:gd name="T85" fmla="*/ 1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5" y="6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close/>
                    <a:moveTo>
                      <a:pt x="15" y="8"/>
                    </a:move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4" name="Freeform 5475"/>
              <p:cNvSpPr>
                <a:spLocks noEditPoints="1"/>
              </p:cNvSpPr>
              <p:nvPr/>
            </p:nvSpPr>
            <p:spPr bwMode="auto">
              <a:xfrm>
                <a:off x="1721" y="1688"/>
                <a:ext cx="7" cy="8"/>
              </a:xfrm>
              <a:custGeom>
                <a:avLst/>
                <a:gdLst>
                  <a:gd name="T0" fmla="*/ 0 w 15"/>
                  <a:gd name="T1" fmla="*/ 1 h 15"/>
                  <a:gd name="T2" fmla="*/ 0 w 15"/>
                  <a:gd name="T3" fmla="*/ 1 h 15"/>
                  <a:gd name="T4" fmla="*/ 0 w 15"/>
                  <a:gd name="T5" fmla="*/ 1 h 15"/>
                  <a:gd name="T6" fmla="*/ 0 w 15"/>
                  <a:gd name="T7" fmla="*/ 1 h 15"/>
                  <a:gd name="T8" fmla="*/ 0 w 15"/>
                  <a:gd name="T9" fmla="*/ 1 h 15"/>
                  <a:gd name="T10" fmla="*/ 0 w 15"/>
                  <a:gd name="T11" fmla="*/ 0 h 15"/>
                  <a:gd name="T12" fmla="*/ 0 w 15"/>
                  <a:gd name="T13" fmla="*/ 1 h 15"/>
                  <a:gd name="T14" fmla="*/ 0 w 15"/>
                  <a:gd name="T15" fmla="*/ 1 h 15"/>
                  <a:gd name="T16" fmla="*/ 0 w 15"/>
                  <a:gd name="T17" fmla="*/ 1 h 15"/>
                  <a:gd name="T18" fmla="*/ 0 w 15"/>
                  <a:gd name="T19" fmla="*/ 1 h 15"/>
                  <a:gd name="T20" fmla="*/ 0 w 15"/>
                  <a:gd name="T21" fmla="*/ 1 h 15"/>
                  <a:gd name="T22" fmla="*/ 0 w 15"/>
                  <a:gd name="T23" fmla="*/ 1 h 15"/>
                  <a:gd name="T24" fmla="*/ 0 w 15"/>
                  <a:gd name="T25" fmla="*/ 1 h 15"/>
                  <a:gd name="T26" fmla="*/ 0 w 15"/>
                  <a:gd name="T27" fmla="*/ 1 h 15"/>
                  <a:gd name="T28" fmla="*/ 0 w 15"/>
                  <a:gd name="T29" fmla="*/ 1 h 15"/>
                  <a:gd name="T30" fmla="*/ 0 w 15"/>
                  <a:gd name="T31" fmla="*/ 1 h 15"/>
                  <a:gd name="T32" fmla="*/ 0 w 15"/>
                  <a:gd name="T33" fmla="*/ 1 h 15"/>
                  <a:gd name="T34" fmla="*/ 0 w 15"/>
                  <a:gd name="T35" fmla="*/ 1 h 15"/>
                  <a:gd name="T36" fmla="*/ 0 w 15"/>
                  <a:gd name="T37" fmla="*/ 1 h 15"/>
                  <a:gd name="T38" fmla="*/ 0 w 15"/>
                  <a:gd name="T39" fmla="*/ 1 h 15"/>
                  <a:gd name="T40" fmla="*/ 0 w 15"/>
                  <a:gd name="T41" fmla="*/ 1 h 15"/>
                  <a:gd name="T42" fmla="*/ 0 w 15"/>
                  <a:gd name="T43" fmla="*/ 1 h 15"/>
                  <a:gd name="T44" fmla="*/ 0 w 15"/>
                  <a:gd name="T45" fmla="*/ 1 h 15"/>
                  <a:gd name="T46" fmla="*/ 0 w 15"/>
                  <a:gd name="T47" fmla="*/ 1 h 15"/>
                  <a:gd name="T48" fmla="*/ 0 w 15"/>
                  <a:gd name="T49" fmla="*/ 1 h 15"/>
                  <a:gd name="T50" fmla="*/ 0 w 15"/>
                  <a:gd name="T51" fmla="*/ 1 h 15"/>
                  <a:gd name="T52" fmla="*/ 0 w 15"/>
                  <a:gd name="T53" fmla="*/ 1 h 15"/>
                  <a:gd name="T54" fmla="*/ 0 w 15"/>
                  <a:gd name="T55" fmla="*/ 1 h 15"/>
                  <a:gd name="T56" fmla="*/ 0 w 15"/>
                  <a:gd name="T57" fmla="*/ 1 h 15"/>
                  <a:gd name="T58" fmla="*/ 0 w 15"/>
                  <a:gd name="T59" fmla="*/ 1 h 15"/>
                  <a:gd name="T60" fmla="*/ 0 w 15"/>
                  <a:gd name="T61" fmla="*/ 1 h 15"/>
                  <a:gd name="T62" fmla="*/ 0 w 15"/>
                  <a:gd name="T63" fmla="*/ 1 h 15"/>
                  <a:gd name="T64" fmla="*/ 0 w 15"/>
                  <a:gd name="T65" fmla="*/ 1 h 15"/>
                  <a:gd name="T66" fmla="*/ 0 w 15"/>
                  <a:gd name="T67" fmla="*/ 1 h 15"/>
                  <a:gd name="T68" fmla="*/ 0 w 15"/>
                  <a:gd name="T69" fmla="*/ 1 h 15"/>
                  <a:gd name="T70" fmla="*/ 0 w 15"/>
                  <a:gd name="T71" fmla="*/ 1 h 15"/>
                  <a:gd name="T72" fmla="*/ 0 w 15"/>
                  <a:gd name="T73" fmla="*/ 1 h 15"/>
                  <a:gd name="T74" fmla="*/ 0 w 15"/>
                  <a:gd name="T75" fmla="*/ 1 h 15"/>
                  <a:gd name="T76" fmla="*/ 0 w 15"/>
                  <a:gd name="T77" fmla="*/ 1 h 15"/>
                  <a:gd name="T78" fmla="*/ 0 w 15"/>
                  <a:gd name="T79" fmla="*/ 1 h 15"/>
                  <a:gd name="T80" fmla="*/ 0 w 15"/>
                  <a:gd name="T81" fmla="*/ 1 h 15"/>
                  <a:gd name="T82" fmla="*/ 0 w 15"/>
                  <a:gd name="T83" fmla="*/ 1 h 15"/>
                  <a:gd name="T84" fmla="*/ 0 w 15"/>
                  <a:gd name="T85" fmla="*/ 1 h 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close/>
                    <a:moveTo>
                      <a:pt x="13" y="8"/>
                    </a:moveTo>
                    <a:lnTo>
                      <a:pt x="13" y="8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81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5" name="Freeform 5476"/>
              <p:cNvSpPr>
                <a:spLocks noEditPoints="1"/>
              </p:cNvSpPr>
              <p:nvPr/>
            </p:nvSpPr>
            <p:spPr bwMode="auto">
              <a:xfrm>
                <a:off x="1722" y="1689"/>
                <a:ext cx="6" cy="7"/>
              </a:xfrm>
              <a:custGeom>
                <a:avLst/>
                <a:gdLst>
                  <a:gd name="T0" fmla="*/ 0 w 13"/>
                  <a:gd name="T1" fmla="*/ 1 h 14"/>
                  <a:gd name="T2" fmla="*/ 0 w 13"/>
                  <a:gd name="T3" fmla="*/ 1 h 14"/>
                  <a:gd name="T4" fmla="*/ 0 w 13"/>
                  <a:gd name="T5" fmla="*/ 1 h 14"/>
                  <a:gd name="T6" fmla="*/ 0 w 13"/>
                  <a:gd name="T7" fmla="*/ 1 h 14"/>
                  <a:gd name="T8" fmla="*/ 0 w 13"/>
                  <a:gd name="T9" fmla="*/ 1 h 14"/>
                  <a:gd name="T10" fmla="*/ 0 w 13"/>
                  <a:gd name="T11" fmla="*/ 0 h 14"/>
                  <a:gd name="T12" fmla="*/ 0 w 13"/>
                  <a:gd name="T13" fmla="*/ 0 h 14"/>
                  <a:gd name="T14" fmla="*/ 0 w 13"/>
                  <a:gd name="T15" fmla="*/ 0 h 14"/>
                  <a:gd name="T16" fmla="*/ 0 w 13"/>
                  <a:gd name="T17" fmla="*/ 0 h 14"/>
                  <a:gd name="T18" fmla="*/ 0 w 13"/>
                  <a:gd name="T19" fmla="*/ 0 h 14"/>
                  <a:gd name="T20" fmla="*/ 0 w 13"/>
                  <a:gd name="T21" fmla="*/ 0 h 14"/>
                  <a:gd name="T22" fmla="*/ 0 w 13"/>
                  <a:gd name="T23" fmla="*/ 1 h 14"/>
                  <a:gd name="T24" fmla="*/ 0 w 13"/>
                  <a:gd name="T25" fmla="*/ 1 h 14"/>
                  <a:gd name="T26" fmla="*/ 0 w 13"/>
                  <a:gd name="T27" fmla="*/ 1 h 14"/>
                  <a:gd name="T28" fmla="*/ 0 w 13"/>
                  <a:gd name="T29" fmla="*/ 1 h 14"/>
                  <a:gd name="T30" fmla="*/ 0 w 13"/>
                  <a:gd name="T31" fmla="*/ 1 h 14"/>
                  <a:gd name="T32" fmla="*/ 0 w 13"/>
                  <a:gd name="T33" fmla="*/ 1 h 14"/>
                  <a:gd name="T34" fmla="*/ 0 w 13"/>
                  <a:gd name="T35" fmla="*/ 1 h 14"/>
                  <a:gd name="T36" fmla="*/ 0 w 13"/>
                  <a:gd name="T37" fmla="*/ 1 h 14"/>
                  <a:gd name="T38" fmla="*/ 0 w 13"/>
                  <a:gd name="T39" fmla="*/ 1 h 14"/>
                  <a:gd name="T40" fmla="*/ 0 w 13"/>
                  <a:gd name="T41" fmla="*/ 1 h 14"/>
                  <a:gd name="T42" fmla="*/ 0 w 13"/>
                  <a:gd name="T43" fmla="*/ 1 h 14"/>
                  <a:gd name="T44" fmla="*/ 0 w 13"/>
                  <a:gd name="T45" fmla="*/ 1 h 14"/>
                  <a:gd name="T46" fmla="*/ 0 w 13"/>
                  <a:gd name="T47" fmla="*/ 1 h 14"/>
                  <a:gd name="T48" fmla="*/ 0 w 13"/>
                  <a:gd name="T49" fmla="*/ 1 h 14"/>
                  <a:gd name="T50" fmla="*/ 0 w 13"/>
                  <a:gd name="T51" fmla="*/ 1 h 14"/>
                  <a:gd name="T52" fmla="*/ 0 w 13"/>
                  <a:gd name="T53" fmla="*/ 1 h 14"/>
                  <a:gd name="T54" fmla="*/ 0 w 13"/>
                  <a:gd name="T55" fmla="*/ 1 h 14"/>
                  <a:gd name="T56" fmla="*/ 0 w 13"/>
                  <a:gd name="T57" fmla="*/ 1 h 14"/>
                  <a:gd name="T58" fmla="*/ 0 w 13"/>
                  <a:gd name="T59" fmla="*/ 1 h 14"/>
                  <a:gd name="T60" fmla="*/ 0 w 13"/>
                  <a:gd name="T61" fmla="*/ 1 h 14"/>
                  <a:gd name="T62" fmla="*/ 0 w 13"/>
                  <a:gd name="T63" fmla="*/ 1 h 14"/>
                  <a:gd name="T64" fmla="*/ 0 w 13"/>
                  <a:gd name="T65" fmla="*/ 1 h 14"/>
                  <a:gd name="T66" fmla="*/ 0 w 13"/>
                  <a:gd name="T67" fmla="*/ 1 h 14"/>
                  <a:gd name="T68" fmla="*/ 0 w 13"/>
                  <a:gd name="T69" fmla="*/ 1 h 14"/>
                  <a:gd name="T70" fmla="*/ 0 w 13"/>
                  <a:gd name="T71" fmla="*/ 1 h 14"/>
                  <a:gd name="T72" fmla="*/ 0 w 13"/>
                  <a:gd name="T73" fmla="*/ 1 h 14"/>
                  <a:gd name="T74" fmla="*/ 0 w 13"/>
                  <a:gd name="T75" fmla="*/ 1 h 14"/>
                  <a:gd name="T76" fmla="*/ 0 w 13"/>
                  <a:gd name="T77" fmla="*/ 1 h 14"/>
                  <a:gd name="T78" fmla="*/ 0 w 13"/>
                  <a:gd name="T79" fmla="*/ 1 h 14"/>
                  <a:gd name="T80" fmla="*/ 0 w 13"/>
                  <a:gd name="T81" fmla="*/ 1 h 14"/>
                  <a:gd name="T82" fmla="*/ 0 w 13"/>
                  <a:gd name="T83" fmla="*/ 1 h 14"/>
                  <a:gd name="T84" fmla="*/ 0 w 13"/>
                  <a:gd name="T85" fmla="*/ 1 h 14"/>
                  <a:gd name="T86" fmla="*/ 0 w 13"/>
                  <a:gd name="T87" fmla="*/ 1 h 14"/>
                  <a:gd name="T88" fmla="*/ 0 w 13"/>
                  <a:gd name="T89" fmla="*/ 1 h 14"/>
                  <a:gd name="T90" fmla="*/ 0 w 13"/>
                  <a:gd name="T91" fmla="*/ 1 h 14"/>
                  <a:gd name="T92" fmla="*/ 0 w 13"/>
                  <a:gd name="T93" fmla="*/ 1 h 14"/>
                  <a:gd name="T94" fmla="*/ 0 w 13"/>
                  <a:gd name="T95" fmla="*/ 1 h 14"/>
                  <a:gd name="T96" fmla="*/ 0 w 13"/>
                  <a:gd name="T97" fmla="*/ 1 h 14"/>
                  <a:gd name="T98" fmla="*/ 0 w 13"/>
                  <a:gd name="T99" fmla="*/ 1 h 14"/>
                  <a:gd name="T100" fmla="*/ 0 w 13"/>
                  <a:gd name="T101" fmla="*/ 1 h 14"/>
                  <a:gd name="T102" fmla="*/ 0 w 13"/>
                  <a:gd name="T103" fmla="*/ 1 h 14"/>
                  <a:gd name="T104" fmla="*/ 0 w 13"/>
                  <a:gd name="T105" fmla="*/ 1 h 14"/>
                  <a:gd name="T106" fmla="*/ 0 w 13"/>
                  <a:gd name="T107" fmla="*/ 1 h 14"/>
                  <a:gd name="T108" fmla="*/ 0 w 13"/>
                  <a:gd name="T109" fmla="*/ 1 h 14"/>
                  <a:gd name="T110" fmla="*/ 0 w 13"/>
                  <a:gd name="T111" fmla="*/ 1 h 14"/>
                  <a:gd name="T112" fmla="*/ 0 w 13"/>
                  <a:gd name="T113" fmla="*/ 1 h 14"/>
                  <a:gd name="T114" fmla="*/ 0 w 13"/>
                  <a:gd name="T115" fmla="*/ 1 h 14"/>
                  <a:gd name="T116" fmla="*/ 0 w 13"/>
                  <a:gd name="T117" fmla="*/ 1 h 14"/>
                  <a:gd name="T118" fmla="*/ 0 w 13"/>
                  <a:gd name="T119" fmla="*/ 1 h 14"/>
                  <a:gd name="T120" fmla="*/ 0 w 13"/>
                  <a:gd name="T121" fmla="*/ 1 h 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88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6" name="Freeform 5477"/>
              <p:cNvSpPr>
                <a:spLocks noEditPoints="1"/>
              </p:cNvSpPr>
              <p:nvPr/>
            </p:nvSpPr>
            <p:spPr bwMode="auto">
              <a:xfrm>
                <a:off x="1722" y="1689"/>
                <a:ext cx="5" cy="6"/>
              </a:xfrm>
              <a:custGeom>
                <a:avLst/>
                <a:gdLst>
                  <a:gd name="T0" fmla="*/ 0 w 11"/>
                  <a:gd name="T1" fmla="*/ 1 h 12"/>
                  <a:gd name="T2" fmla="*/ 0 w 11"/>
                  <a:gd name="T3" fmla="*/ 1 h 12"/>
                  <a:gd name="T4" fmla="*/ 0 w 11"/>
                  <a:gd name="T5" fmla="*/ 1 h 12"/>
                  <a:gd name="T6" fmla="*/ 0 w 11"/>
                  <a:gd name="T7" fmla="*/ 1 h 12"/>
                  <a:gd name="T8" fmla="*/ 0 w 11"/>
                  <a:gd name="T9" fmla="*/ 1 h 12"/>
                  <a:gd name="T10" fmla="*/ 0 w 11"/>
                  <a:gd name="T11" fmla="*/ 1 h 12"/>
                  <a:gd name="T12" fmla="*/ 0 w 11"/>
                  <a:gd name="T13" fmla="*/ 0 h 12"/>
                  <a:gd name="T14" fmla="*/ 0 w 11"/>
                  <a:gd name="T15" fmla="*/ 0 h 12"/>
                  <a:gd name="T16" fmla="*/ 0 w 11"/>
                  <a:gd name="T17" fmla="*/ 0 h 12"/>
                  <a:gd name="T18" fmla="*/ 0 w 11"/>
                  <a:gd name="T19" fmla="*/ 0 h 12"/>
                  <a:gd name="T20" fmla="*/ 0 w 11"/>
                  <a:gd name="T21" fmla="*/ 1 h 12"/>
                  <a:gd name="T22" fmla="*/ 0 w 11"/>
                  <a:gd name="T23" fmla="*/ 1 h 12"/>
                  <a:gd name="T24" fmla="*/ 0 w 11"/>
                  <a:gd name="T25" fmla="*/ 1 h 12"/>
                  <a:gd name="T26" fmla="*/ 0 w 11"/>
                  <a:gd name="T27" fmla="*/ 1 h 12"/>
                  <a:gd name="T28" fmla="*/ 0 w 11"/>
                  <a:gd name="T29" fmla="*/ 1 h 12"/>
                  <a:gd name="T30" fmla="*/ 0 w 11"/>
                  <a:gd name="T31" fmla="*/ 1 h 12"/>
                  <a:gd name="T32" fmla="*/ 0 w 11"/>
                  <a:gd name="T33" fmla="*/ 1 h 12"/>
                  <a:gd name="T34" fmla="*/ 0 w 11"/>
                  <a:gd name="T35" fmla="*/ 1 h 12"/>
                  <a:gd name="T36" fmla="*/ 0 w 11"/>
                  <a:gd name="T37" fmla="*/ 1 h 12"/>
                  <a:gd name="T38" fmla="*/ 0 w 11"/>
                  <a:gd name="T39" fmla="*/ 1 h 12"/>
                  <a:gd name="T40" fmla="*/ 0 w 11"/>
                  <a:gd name="T41" fmla="*/ 1 h 12"/>
                  <a:gd name="T42" fmla="*/ 0 w 11"/>
                  <a:gd name="T43" fmla="*/ 1 h 12"/>
                  <a:gd name="T44" fmla="*/ 0 w 11"/>
                  <a:gd name="T45" fmla="*/ 1 h 12"/>
                  <a:gd name="T46" fmla="*/ 0 w 11"/>
                  <a:gd name="T47" fmla="*/ 1 h 12"/>
                  <a:gd name="T48" fmla="*/ 0 w 11"/>
                  <a:gd name="T49" fmla="*/ 1 h 12"/>
                  <a:gd name="T50" fmla="*/ 0 w 11"/>
                  <a:gd name="T51" fmla="*/ 1 h 12"/>
                  <a:gd name="T52" fmla="*/ 0 w 11"/>
                  <a:gd name="T53" fmla="*/ 1 h 12"/>
                  <a:gd name="T54" fmla="*/ 0 w 11"/>
                  <a:gd name="T55" fmla="*/ 1 h 12"/>
                  <a:gd name="T56" fmla="*/ 0 w 11"/>
                  <a:gd name="T57" fmla="*/ 1 h 12"/>
                  <a:gd name="T58" fmla="*/ 0 w 11"/>
                  <a:gd name="T59" fmla="*/ 1 h 12"/>
                  <a:gd name="T60" fmla="*/ 0 w 11"/>
                  <a:gd name="T61" fmla="*/ 1 h 12"/>
                  <a:gd name="T62" fmla="*/ 0 w 11"/>
                  <a:gd name="T63" fmla="*/ 1 h 12"/>
                  <a:gd name="T64" fmla="*/ 0 w 11"/>
                  <a:gd name="T65" fmla="*/ 1 h 12"/>
                  <a:gd name="T66" fmla="*/ 0 w 11"/>
                  <a:gd name="T67" fmla="*/ 1 h 12"/>
                  <a:gd name="T68" fmla="*/ 0 w 11"/>
                  <a:gd name="T69" fmla="*/ 1 h 12"/>
                  <a:gd name="T70" fmla="*/ 0 w 11"/>
                  <a:gd name="T71" fmla="*/ 1 h 12"/>
                  <a:gd name="T72" fmla="*/ 0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0 w 11"/>
                  <a:gd name="T83" fmla="*/ 1 h 12"/>
                  <a:gd name="T84" fmla="*/ 0 w 11"/>
                  <a:gd name="T85" fmla="*/ 1 h 12"/>
                  <a:gd name="T86" fmla="*/ 0 w 11"/>
                  <a:gd name="T87" fmla="*/ 1 h 12"/>
                  <a:gd name="T88" fmla="*/ 0 w 11"/>
                  <a:gd name="T89" fmla="*/ 1 h 12"/>
                  <a:gd name="T90" fmla="*/ 0 w 11"/>
                  <a:gd name="T91" fmla="*/ 1 h 12"/>
                  <a:gd name="T92" fmla="*/ 0 w 11"/>
                  <a:gd name="T93" fmla="*/ 1 h 12"/>
                  <a:gd name="T94" fmla="*/ 0 w 11"/>
                  <a:gd name="T95" fmla="*/ 1 h 12"/>
                  <a:gd name="T96" fmla="*/ 0 w 11"/>
                  <a:gd name="T97" fmla="*/ 1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" h="12">
                    <a:moveTo>
                      <a:pt x="11" y="7"/>
                    </a:moveTo>
                    <a:lnTo>
                      <a:pt x="11" y="5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1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7" name="Freeform 5478"/>
              <p:cNvSpPr>
                <a:spLocks noEditPoints="1"/>
              </p:cNvSpPr>
              <p:nvPr/>
            </p:nvSpPr>
            <p:spPr bwMode="auto">
              <a:xfrm>
                <a:off x="1722" y="1690"/>
                <a:ext cx="5" cy="5"/>
              </a:xfrm>
              <a:custGeom>
                <a:avLst/>
                <a:gdLst>
                  <a:gd name="T0" fmla="*/ 0 w 11"/>
                  <a:gd name="T1" fmla="*/ 1 h 10"/>
                  <a:gd name="T2" fmla="*/ 0 w 11"/>
                  <a:gd name="T3" fmla="*/ 1 h 10"/>
                  <a:gd name="T4" fmla="*/ 0 w 11"/>
                  <a:gd name="T5" fmla="*/ 1 h 10"/>
                  <a:gd name="T6" fmla="*/ 0 w 11"/>
                  <a:gd name="T7" fmla="*/ 0 h 10"/>
                  <a:gd name="T8" fmla="*/ 0 w 11"/>
                  <a:gd name="T9" fmla="*/ 0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1 h 10"/>
                  <a:gd name="T20" fmla="*/ 0 w 11"/>
                  <a:gd name="T21" fmla="*/ 1 h 10"/>
                  <a:gd name="T22" fmla="*/ 0 w 11"/>
                  <a:gd name="T23" fmla="*/ 1 h 10"/>
                  <a:gd name="T24" fmla="*/ 0 w 11"/>
                  <a:gd name="T25" fmla="*/ 1 h 10"/>
                  <a:gd name="T26" fmla="*/ 0 w 11"/>
                  <a:gd name="T27" fmla="*/ 1 h 10"/>
                  <a:gd name="T28" fmla="*/ 0 w 11"/>
                  <a:gd name="T29" fmla="*/ 1 h 10"/>
                  <a:gd name="T30" fmla="*/ 0 w 11"/>
                  <a:gd name="T31" fmla="*/ 1 h 10"/>
                  <a:gd name="T32" fmla="*/ 0 w 11"/>
                  <a:gd name="T33" fmla="*/ 1 h 10"/>
                  <a:gd name="T34" fmla="*/ 0 w 11"/>
                  <a:gd name="T35" fmla="*/ 1 h 10"/>
                  <a:gd name="T36" fmla="*/ 0 w 11"/>
                  <a:gd name="T37" fmla="*/ 1 h 10"/>
                  <a:gd name="T38" fmla="*/ 0 w 11"/>
                  <a:gd name="T39" fmla="*/ 1 h 10"/>
                  <a:gd name="T40" fmla="*/ 0 w 11"/>
                  <a:gd name="T41" fmla="*/ 1 h 10"/>
                  <a:gd name="T42" fmla="*/ 0 w 11"/>
                  <a:gd name="T43" fmla="*/ 1 h 10"/>
                  <a:gd name="T44" fmla="*/ 0 w 11"/>
                  <a:gd name="T45" fmla="*/ 1 h 10"/>
                  <a:gd name="T46" fmla="*/ 0 w 11"/>
                  <a:gd name="T47" fmla="*/ 1 h 10"/>
                  <a:gd name="T48" fmla="*/ 0 w 11"/>
                  <a:gd name="T49" fmla="*/ 1 h 10"/>
                  <a:gd name="T50" fmla="*/ 0 w 11"/>
                  <a:gd name="T51" fmla="*/ 1 h 10"/>
                  <a:gd name="T52" fmla="*/ 0 w 11"/>
                  <a:gd name="T53" fmla="*/ 1 h 10"/>
                  <a:gd name="T54" fmla="*/ 0 w 11"/>
                  <a:gd name="T55" fmla="*/ 1 h 10"/>
                  <a:gd name="T56" fmla="*/ 0 w 11"/>
                  <a:gd name="T57" fmla="*/ 1 h 10"/>
                  <a:gd name="T58" fmla="*/ 0 w 11"/>
                  <a:gd name="T59" fmla="*/ 1 h 10"/>
                  <a:gd name="T60" fmla="*/ 0 w 11"/>
                  <a:gd name="T61" fmla="*/ 1 h 10"/>
                  <a:gd name="T62" fmla="*/ 0 w 11"/>
                  <a:gd name="T63" fmla="*/ 1 h 10"/>
                  <a:gd name="T64" fmla="*/ 0 w 11"/>
                  <a:gd name="T65" fmla="*/ 1 h 10"/>
                  <a:gd name="T66" fmla="*/ 0 w 11"/>
                  <a:gd name="T67" fmla="*/ 1 h 10"/>
                  <a:gd name="T68" fmla="*/ 0 w 11"/>
                  <a:gd name="T69" fmla="*/ 1 h 10"/>
                  <a:gd name="T70" fmla="*/ 0 w 11"/>
                  <a:gd name="T71" fmla="*/ 1 h 10"/>
                  <a:gd name="T72" fmla="*/ 0 w 11"/>
                  <a:gd name="T73" fmla="*/ 1 h 10"/>
                  <a:gd name="T74" fmla="*/ 0 w 11"/>
                  <a:gd name="T75" fmla="*/ 1 h 10"/>
                  <a:gd name="T76" fmla="*/ 0 w 11"/>
                  <a:gd name="T77" fmla="*/ 1 h 10"/>
                  <a:gd name="T78" fmla="*/ 0 w 11"/>
                  <a:gd name="T79" fmla="*/ 1 h 10"/>
                  <a:gd name="T80" fmla="*/ 0 w 11"/>
                  <a:gd name="T81" fmla="*/ 0 h 10"/>
                  <a:gd name="T82" fmla="*/ 0 w 11"/>
                  <a:gd name="T83" fmla="*/ 1 h 10"/>
                  <a:gd name="T84" fmla="*/ 0 w 11"/>
                  <a:gd name="T85" fmla="*/ 1 h 10"/>
                  <a:gd name="T86" fmla="*/ 0 w 11"/>
                  <a:gd name="T87" fmla="*/ 1 h 10"/>
                  <a:gd name="T88" fmla="*/ 0 w 11"/>
                  <a:gd name="T89" fmla="*/ 1 h 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1" h="10">
                    <a:moveTo>
                      <a:pt x="11" y="5"/>
                    </a:moveTo>
                    <a:lnTo>
                      <a:pt x="11" y="3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  <a:moveTo>
                      <a:pt x="9" y="5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9B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8" name="Freeform 5479"/>
              <p:cNvSpPr>
                <a:spLocks noEditPoints="1"/>
              </p:cNvSpPr>
              <p:nvPr/>
            </p:nvSpPr>
            <p:spPr bwMode="auto">
              <a:xfrm>
                <a:off x="1723" y="1690"/>
                <a:ext cx="4" cy="5"/>
              </a:xfrm>
              <a:custGeom>
                <a:avLst/>
                <a:gdLst>
                  <a:gd name="T0" fmla="*/ 1 w 8"/>
                  <a:gd name="T1" fmla="*/ 1 h 10"/>
                  <a:gd name="T2" fmla="*/ 1 w 8"/>
                  <a:gd name="T3" fmla="*/ 1 h 10"/>
                  <a:gd name="T4" fmla="*/ 1 w 8"/>
                  <a:gd name="T5" fmla="*/ 1 h 10"/>
                  <a:gd name="T6" fmla="*/ 1 w 8"/>
                  <a:gd name="T7" fmla="*/ 0 h 10"/>
                  <a:gd name="T8" fmla="*/ 1 w 8"/>
                  <a:gd name="T9" fmla="*/ 0 h 10"/>
                  <a:gd name="T10" fmla="*/ 1 w 8"/>
                  <a:gd name="T11" fmla="*/ 1 h 10"/>
                  <a:gd name="T12" fmla="*/ 0 w 8"/>
                  <a:gd name="T13" fmla="*/ 1 h 10"/>
                  <a:gd name="T14" fmla="*/ 0 w 8"/>
                  <a:gd name="T15" fmla="*/ 1 h 10"/>
                  <a:gd name="T16" fmla="*/ 0 w 8"/>
                  <a:gd name="T17" fmla="*/ 1 h 10"/>
                  <a:gd name="T18" fmla="*/ 0 w 8"/>
                  <a:gd name="T19" fmla="*/ 1 h 10"/>
                  <a:gd name="T20" fmla="*/ 1 w 8"/>
                  <a:gd name="T21" fmla="*/ 1 h 10"/>
                  <a:gd name="T22" fmla="*/ 1 w 8"/>
                  <a:gd name="T23" fmla="*/ 1 h 10"/>
                  <a:gd name="T24" fmla="*/ 1 w 8"/>
                  <a:gd name="T25" fmla="*/ 1 h 10"/>
                  <a:gd name="T26" fmla="*/ 1 w 8"/>
                  <a:gd name="T27" fmla="*/ 1 h 10"/>
                  <a:gd name="T28" fmla="*/ 1 w 8"/>
                  <a:gd name="T29" fmla="*/ 1 h 10"/>
                  <a:gd name="T30" fmla="*/ 1 w 8"/>
                  <a:gd name="T31" fmla="*/ 1 h 10"/>
                  <a:gd name="T32" fmla="*/ 1 w 8"/>
                  <a:gd name="T33" fmla="*/ 1 h 10"/>
                  <a:gd name="T34" fmla="*/ 1 w 8"/>
                  <a:gd name="T35" fmla="*/ 1 h 10"/>
                  <a:gd name="T36" fmla="*/ 1 w 8"/>
                  <a:gd name="T37" fmla="*/ 1 h 10"/>
                  <a:gd name="T38" fmla="*/ 1 w 8"/>
                  <a:gd name="T39" fmla="*/ 1 h 10"/>
                  <a:gd name="T40" fmla="*/ 1 w 8"/>
                  <a:gd name="T41" fmla="*/ 1 h 10"/>
                  <a:gd name="T42" fmla="*/ 1 w 8"/>
                  <a:gd name="T43" fmla="*/ 1 h 10"/>
                  <a:gd name="T44" fmla="*/ 1 w 8"/>
                  <a:gd name="T45" fmla="*/ 1 h 10"/>
                  <a:gd name="T46" fmla="*/ 1 w 8"/>
                  <a:gd name="T47" fmla="*/ 1 h 10"/>
                  <a:gd name="T48" fmla="*/ 1 w 8"/>
                  <a:gd name="T49" fmla="*/ 1 h 10"/>
                  <a:gd name="T50" fmla="*/ 1 w 8"/>
                  <a:gd name="T51" fmla="*/ 1 h 10"/>
                  <a:gd name="T52" fmla="*/ 1 w 8"/>
                  <a:gd name="T53" fmla="*/ 1 h 10"/>
                  <a:gd name="T54" fmla="*/ 1 w 8"/>
                  <a:gd name="T55" fmla="*/ 1 h 10"/>
                  <a:gd name="T56" fmla="*/ 1 w 8"/>
                  <a:gd name="T57" fmla="*/ 1 h 10"/>
                  <a:gd name="T58" fmla="*/ 1 w 8"/>
                  <a:gd name="T59" fmla="*/ 1 h 10"/>
                  <a:gd name="T60" fmla="*/ 1 w 8"/>
                  <a:gd name="T61" fmla="*/ 1 h 10"/>
                  <a:gd name="T62" fmla="*/ 1 w 8"/>
                  <a:gd name="T63" fmla="*/ 1 h 10"/>
                  <a:gd name="T64" fmla="*/ 1 w 8"/>
                  <a:gd name="T65" fmla="*/ 1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A4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79" name="Freeform 5480"/>
              <p:cNvSpPr>
                <a:spLocks noEditPoints="1"/>
              </p:cNvSpPr>
              <p:nvPr/>
            </p:nvSpPr>
            <p:spPr bwMode="auto">
              <a:xfrm>
                <a:off x="1723" y="1690"/>
                <a:ext cx="4" cy="4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1 h 8"/>
                  <a:gd name="T4" fmla="*/ 1 w 8"/>
                  <a:gd name="T5" fmla="*/ 1 h 8"/>
                  <a:gd name="T6" fmla="*/ 1 w 8"/>
                  <a:gd name="T7" fmla="*/ 0 h 8"/>
                  <a:gd name="T8" fmla="*/ 1 w 8"/>
                  <a:gd name="T9" fmla="*/ 0 h 8"/>
                  <a:gd name="T10" fmla="*/ 1 w 8"/>
                  <a:gd name="T11" fmla="*/ 1 h 8"/>
                  <a:gd name="T12" fmla="*/ 1 w 8"/>
                  <a:gd name="T13" fmla="*/ 1 h 8"/>
                  <a:gd name="T14" fmla="*/ 0 w 8"/>
                  <a:gd name="T15" fmla="*/ 1 h 8"/>
                  <a:gd name="T16" fmla="*/ 0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1 h 8"/>
                  <a:gd name="T64" fmla="*/ 1 w 8"/>
                  <a:gd name="T65" fmla="*/ 1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  <a:moveTo>
                      <a:pt x="7" y="5"/>
                    </a:move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0" name="Freeform 5481"/>
              <p:cNvSpPr>
                <a:spLocks noEditPoints="1"/>
              </p:cNvSpPr>
              <p:nvPr/>
            </p:nvSpPr>
            <p:spPr bwMode="auto">
              <a:xfrm>
                <a:off x="1723" y="1691"/>
                <a:ext cx="4" cy="3"/>
              </a:xfrm>
              <a:custGeom>
                <a:avLst/>
                <a:gdLst>
                  <a:gd name="T0" fmla="*/ 1 w 6"/>
                  <a:gd name="T1" fmla="*/ 1 h 6"/>
                  <a:gd name="T2" fmla="*/ 1 w 6"/>
                  <a:gd name="T3" fmla="*/ 1 h 6"/>
                  <a:gd name="T4" fmla="*/ 1 w 6"/>
                  <a:gd name="T5" fmla="*/ 0 h 6"/>
                  <a:gd name="T6" fmla="*/ 1 w 6"/>
                  <a:gd name="T7" fmla="*/ 0 h 6"/>
                  <a:gd name="T8" fmla="*/ 1 w 6"/>
                  <a:gd name="T9" fmla="*/ 0 h 6"/>
                  <a:gd name="T10" fmla="*/ 1 w 6"/>
                  <a:gd name="T11" fmla="*/ 0 h 6"/>
                  <a:gd name="T12" fmla="*/ 0 w 6"/>
                  <a:gd name="T13" fmla="*/ 1 h 6"/>
                  <a:gd name="T14" fmla="*/ 0 w 6"/>
                  <a:gd name="T15" fmla="*/ 1 h 6"/>
                  <a:gd name="T16" fmla="*/ 0 w 6"/>
                  <a:gd name="T17" fmla="*/ 1 h 6"/>
                  <a:gd name="T18" fmla="*/ 0 w 6"/>
                  <a:gd name="T19" fmla="*/ 1 h 6"/>
                  <a:gd name="T20" fmla="*/ 1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1 w 6"/>
                  <a:gd name="T27" fmla="*/ 1 h 6"/>
                  <a:gd name="T28" fmla="*/ 1 w 6"/>
                  <a:gd name="T29" fmla="*/ 1 h 6"/>
                  <a:gd name="T30" fmla="*/ 1 w 6"/>
                  <a:gd name="T31" fmla="*/ 1 h 6"/>
                  <a:gd name="T32" fmla="*/ 1 w 6"/>
                  <a:gd name="T33" fmla="*/ 1 h 6"/>
                  <a:gd name="T34" fmla="*/ 1 w 6"/>
                  <a:gd name="T35" fmla="*/ 1 h 6"/>
                  <a:gd name="T36" fmla="*/ 1 w 6"/>
                  <a:gd name="T37" fmla="*/ 1 h 6"/>
                  <a:gd name="T38" fmla="*/ 1 w 6"/>
                  <a:gd name="T39" fmla="*/ 1 h 6"/>
                  <a:gd name="T40" fmla="*/ 1 w 6"/>
                  <a:gd name="T41" fmla="*/ 1 h 6"/>
                  <a:gd name="T42" fmla="*/ 1 w 6"/>
                  <a:gd name="T43" fmla="*/ 1 h 6"/>
                  <a:gd name="T44" fmla="*/ 1 w 6"/>
                  <a:gd name="T45" fmla="*/ 1 h 6"/>
                  <a:gd name="T46" fmla="*/ 1 w 6"/>
                  <a:gd name="T47" fmla="*/ 1 h 6"/>
                  <a:gd name="T48" fmla="*/ 0 w 6"/>
                  <a:gd name="T49" fmla="*/ 1 h 6"/>
                  <a:gd name="T50" fmla="*/ 1 w 6"/>
                  <a:gd name="T51" fmla="*/ 1 h 6"/>
                  <a:gd name="T52" fmla="*/ 1 w 6"/>
                  <a:gd name="T53" fmla="*/ 1 h 6"/>
                  <a:gd name="T54" fmla="*/ 1 w 6"/>
                  <a:gd name="T55" fmla="*/ 1 h 6"/>
                  <a:gd name="T56" fmla="*/ 1 w 6"/>
                  <a:gd name="T57" fmla="*/ 1 h 6"/>
                  <a:gd name="T58" fmla="*/ 1 w 6"/>
                  <a:gd name="T59" fmla="*/ 1 h 6"/>
                  <a:gd name="T60" fmla="*/ 1 w 6"/>
                  <a:gd name="T61" fmla="*/ 1 h 6"/>
                  <a:gd name="T62" fmla="*/ 1 w 6"/>
                  <a:gd name="T63" fmla="*/ 1 h 6"/>
                  <a:gd name="T64" fmla="*/ 1 w 6"/>
                  <a:gd name="T65" fmla="*/ 1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  <a:moveTo>
                      <a:pt x="5" y="3"/>
                    </a:moveTo>
                    <a:lnTo>
                      <a:pt x="5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1" name="Freeform 5482"/>
              <p:cNvSpPr>
                <a:spLocks noEditPoints="1"/>
              </p:cNvSpPr>
              <p:nvPr/>
            </p:nvSpPr>
            <p:spPr bwMode="auto">
              <a:xfrm>
                <a:off x="1723" y="1691"/>
                <a:ext cx="3" cy="2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0 h 5"/>
                  <a:gd name="T4" fmla="*/ 1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1 w 5"/>
                  <a:gd name="T21" fmla="*/ 0 h 5"/>
                  <a:gd name="T22" fmla="*/ 1 w 5"/>
                  <a:gd name="T23" fmla="*/ 0 h 5"/>
                  <a:gd name="T24" fmla="*/ 1 w 5"/>
                  <a:gd name="T25" fmla="*/ 0 h 5"/>
                  <a:gd name="T26" fmla="*/ 0 w 5"/>
                  <a:gd name="T27" fmla="*/ 0 h 5"/>
                  <a:gd name="T28" fmla="*/ 0 w 5"/>
                  <a:gd name="T29" fmla="*/ 0 h 5"/>
                  <a:gd name="T30" fmla="*/ 0 w 5"/>
                  <a:gd name="T31" fmla="*/ 0 h 5"/>
                  <a:gd name="T32" fmla="*/ 0 w 5"/>
                  <a:gd name="T33" fmla="*/ 0 h 5"/>
                  <a:gd name="T34" fmla="*/ 0 w 5"/>
                  <a:gd name="T35" fmla="*/ 0 h 5"/>
                  <a:gd name="T36" fmla="*/ 0 w 5"/>
                  <a:gd name="T37" fmla="*/ 0 h 5"/>
                  <a:gd name="T38" fmla="*/ 0 w 5"/>
                  <a:gd name="T39" fmla="*/ 0 h 5"/>
                  <a:gd name="T40" fmla="*/ 1 w 5"/>
                  <a:gd name="T41" fmla="*/ 0 h 5"/>
                  <a:gd name="T42" fmla="*/ 1 w 5"/>
                  <a:gd name="T43" fmla="*/ 0 h 5"/>
                  <a:gd name="T44" fmla="*/ 1 w 5"/>
                  <a:gd name="T45" fmla="*/ 0 h 5"/>
                  <a:gd name="T46" fmla="*/ 1 w 5"/>
                  <a:gd name="T47" fmla="*/ 0 h 5"/>
                  <a:gd name="T48" fmla="*/ 1 w 5"/>
                  <a:gd name="T49" fmla="*/ 0 h 5"/>
                  <a:gd name="T50" fmla="*/ 1 w 5"/>
                  <a:gd name="T51" fmla="*/ 0 h 5"/>
                  <a:gd name="T52" fmla="*/ 1 w 5"/>
                  <a:gd name="T53" fmla="*/ 0 h 5"/>
                  <a:gd name="T54" fmla="*/ 1 w 5"/>
                  <a:gd name="T55" fmla="*/ 0 h 5"/>
                  <a:gd name="T56" fmla="*/ 1 w 5"/>
                  <a:gd name="T57" fmla="*/ 0 h 5"/>
                  <a:gd name="T58" fmla="*/ 1 w 5"/>
                  <a:gd name="T59" fmla="*/ 0 h 5"/>
                  <a:gd name="T60" fmla="*/ 1 w 5"/>
                  <a:gd name="T61" fmla="*/ 0 h 5"/>
                  <a:gd name="T62" fmla="*/ 1 w 5"/>
                  <a:gd name="T63" fmla="*/ 0 h 5"/>
                  <a:gd name="T64" fmla="*/ 1 w 5"/>
                  <a:gd name="T65" fmla="*/ 0 h 5"/>
                  <a:gd name="T66" fmla="*/ 1 w 5"/>
                  <a:gd name="T67" fmla="*/ 0 h 5"/>
                  <a:gd name="T68" fmla="*/ 1 w 5"/>
                  <a:gd name="T69" fmla="*/ 0 h 5"/>
                  <a:gd name="T70" fmla="*/ 1 w 5"/>
                  <a:gd name="T71" fmla="*/ 0 h 5"/>
                  <a:gd name="T72" fmla="*/ 1 w 5"/>
                  <a:gd name="T73" fmla="*/ 0 h 5"/>
                  <a:gd name="T74" fmla="*/ 1 w 5"/>
                  <a:gd name="T75" fmla="*/ 0 h 5"/>
                  <a:gd name="T76" fmla="*/ 1 w 5"/>
                  <a:gd name="T77" fmla="*/ 0 h 5"/>
                  <a:gd name="T78" fmla="*/ 1 w 5"/>
                  <a:gd name="T79" fmla="*/ 0 h 5"/>
                  <a:gd name="T80" fmla="*/ 1 w 5"/>
                  <a:gd name="T81" fmla="*/ 0 h 5"/>
                  <a:gd name="T82" fmla="*/ 1 w 5"/>
                  <a:gd name="T83" fmla="*/ 0 h 5"/>
                  <a:gd name="T84" fmla="*/ 1 w 5"/>
                  <a:gd name="T85" fmla="*/ 0 h 5"/>
                  <a:gd name="T86" fmla="*/ 1 w 5"/>
                  <a:gd name="T87" fmla="*/ 0 h 5"/>
                  <a:gd name="T88" fmla="*/ 1 w 5"/>
                  <a:gd name="T89" fmla="*/ 0 h 5"/>
                  <a:gd name="T90" fmla="*/ 1 w 5"/>
                  <a:gd name="T91" fmla="*/ 0 h 5"/>
                  <a:gd name="T92" fmla="*/ 1 w 5"/>
                  <a:gd name="T93" fmla="*/ 0 h 5"/>
                  <a:gd name="T94" fmla="*/ 1 w 5"/>
                  <a:gd name="T95" fmla="*/ 0 h 5"/>
                  <a:gd name="T96" fmla="*/ 1 w 5"/>
                  <a:gd name="T97" fmla="*/ 0 h 5"/>
                  <a:gd name="T98" fmla="*/ 1 w 5"/>
                  <a:gd name="T99" fmla="*/ 0 h 5"/>
                  <a:gd name="T100" fmla="*/ 1 w 5"/>
                  <a:gd name="T101" fmla="*/ 0 h 5"/>
                  <a:gd name="T102" fmla="*/ 1 w 5"/>
                  <a:gd name="T103" fmla="*/ 0 h 5"/>
                  <a:gd name="T104" fmla="*/ 1 w 5"/>
                  <a:gd name="T105" fmla="*/ 0 h 5"/>
                  <a:gd name="T106" fmla="*/ 1 w 5"/>
                  <a:gd name="T107" fmla="*/ 0 h 5"/>
                  <a:gd name="T108" fmla="*/ 1 w 5"/>
                  <a:gd name="T109" fmla="*/ 0 h 5"/>
                  <a:gd name="T110" fmla="*/ 1 w 5"/>
                  <a:gd name="T111" fmla="*/ 0 h 5"/>
                  <a:gd name="T112" fmla="*/ 1 w 5"/>
                  <a:gd name="T113" fmla="*/ 0 h 5"/>
                  <a:gd name="T114" fmla="*/ 1 w 5"/>
                  <a:gd name="T115" fmla="*/ 0 h 5"/>
                  <a:gd name="T116" fmla="*/ 1 w 5"/>
                  <a:gd name="T117" fmla="*/ 0 h 5"/>
                  <a:gd name="T118" fmla="*/ 1 w 5"/>
                  <a:gd name="T119" fmla="*/ 0 h 5"/>
                  <a:gd name="T120" fmla="*/ 1 w 5"/>
                  <a:gd name="T121" fmla="*/ 0 h 5"/>
                  <a:gd name="T122" fmla="*/ 1 w 5"/>
                  <a:gd name="T123" fmla="*/ 0 h 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  <a:moveTo>
                      <a:pt x="3" y="3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2" name="Freeform 5483"/>
              <p:cNvSpPr>
                <a:spLocks/>
              </p:cNvSpPr>
              <p:nvPr/>
            </p:nvSpPr>
            <p:spPr bwMode="auto">
              <a:xfrm>
                <a:off x="1723" y="1692"/>
                <a:ext cx="3" cy="1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0 h 4"/>
                  <a:gd name="T16" fmla="*/ 1 w 5"/>
                  <a:gd name="T17" fmla="*/ 0 h 4"/>
                  <a:gd name="T18" fmla="*/ 1 w 5"/>
                  <a:gd name="T19" fmla="*/ 0 h 4"/>
                  <a:gd name="T20" fmla="*/ 1 w 5"/>
                  <a:gd name="T21" fmla="*/ 0 h 4"/>
                  <a:gd name="T22" fmla="*/ 1 w 5"/>
                  <a:gd name="T23" fmla="*/ 0 h 4"/>
                  <a:gd name="T24" fmla="*/ 1 w 5"/>
                  <a:gd name="T25" fmla="*/ 0 h 4"/>
                  <a:gd name="T26" fmla="*/ 1 w 5"/>
                  <a:gd name="T27" fmla="*/ 0 h 4"/>
                  <a:gd name="T28" fmla="*/ 1 w 5"/>
                  <a:gd name="T29" fmla="*/ 0 h 4"/>
                  <a:gd name="T30" fmla="*/ 0 w 5"/>
                  <a:gd name="T31" fmla="*/ 0 h 4"/>
                  <a:gd name="T32" fmla="*/ 0 w 5"/>
                  <a:gd name="T33" fmla="*/ 0 h 4"/>
                  <a:gd name="T34" fmla="*/ 0 w 5"/>
                  <a:gd name="T35" fmla="*/ 0 h 4"/>
                  <a:gd name="T36" fmla="*/ 1 w 5"/>
                  <a:gd name="T37" fmla="*/ 0 h 4"/>
                  <a:gd name="T38" fmla="*/ 1 w 5"/>
                  <a:gd name="T39" fmla="*/ 0 h 4"/>
                  <a:gd name="T40" fmla="*/ 1 w 5"/>
                  <a:gd name="T41" fmla="*/ 0 h 4"/>
                  <a:gd name="T42" fmla="*/ 1 w 5"/>
                  <a:gd name="T43" fmla="*/ 0 h 4"/>
                  <a:gd name="T44" fmla="*/ 1 w 5"/>
                  <a:gd name="T45" fmla="*/ 0 h 4"/>
                  <a:gd name="T46" fmla="*/ 1 w 5"/>
                  <a:gd name="T47" fmla="*/ 0 h 4"/>
                  <a:gd name="T48" fmla="*/ 1 w 5"/>
                  <a:gd name="T49" fmla="*/ 0 h 4"/>
                  <a:gd name="T50" fmla="*/ 1 w 5"/>
                  <a:gd name="T51" fmla="*/ 0 h 4"/>
                  <a:gd name="T52" fmla="*/ 1 w 5"/>
                  <a:gd name="T53" fmla="*/ 0 h 4"/>
                  <a:gd name="T54" fmla="*/ 1 w 5"/>
                  <a:gd name="T55" fmla="*/ 0 h 4"/>
                  <a:gd name="T56" fmla="*/ 1 w 5"/>
                  <a:gd name="T57" fmla="*/ 0 h 4"/>
                  <a:gd name="T58" fmla="*/ 1 w 5"/>
                  <a:gd name="T59" fmla="*/ 0 h 4"/>
                  <a:gd name="T60" fmla="*/ 1 w 5"/>
                  <a:gd name="T61" fmla="*/ 0 h 4"/>
                  <a:gd name="T62" fmla="*/ 1 w 5"/>
                  <a:gd name="T63" fmla="*/ 0 h 4"/>
                  <a:gd name="T64" fmla="*/ 1 w 5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3" name="Freeform 5484"/>
              <p:cNvSpPr>
                <a:spLocks/>
              </p:cNvSpPr>
              <p:nvPr/>
            </p:nvSpPr>
            <p:spPr bwMode="auto">
              <a:xfrm>
                <a:off x="1724" y="1692"/>
                <a:ext cx="1" cy="1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0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0 h 4"/>
                  <a:gd name="T20" fmla="*/ 0 w 1"/>
                  <a:gd name="T21" fmla="*/ 0 h 4"/>
                  <a:gd name="T22" fmla="*/ 0 w 1"/>
                  <a:gd name="T23" fmla="*/ 0 h 4"/>
                  <a:gd name="T24" fmla="*/ 0 w 1"/>
                  <a:gd name="T25" fmla="*/ 0 h 4"/>
                  <a:gd name="T26" fmla="*/ 0 w 1"/>
                  <a:gd name="T27" fmla="*/ 0 h 4"/>
                  <a:gd name="T28" fmla="*/ 0 w 1"/>
                  <a:gd name="T29" fmla="*/ 0 h 4"/>
                  <a:gd name="T30" fmla="*/ 0 w 1"/>
                  <a:gd name="T31" fmla="*/ 0 h 4"/>
                  <a:gd name="T32" fmla="*/ 0 w 1"/>
                  <a:gd name="T33" fmla="*/ 0 h 4"/>
                  <a:gd name="T34" fmla="*/ 0 w 1"/>
                  <a:gd name="T35" fmla="*/ 0 h 4"/>
                  <a:gd name="T36" fmla="*/ 0 w 1"/>
                  <a:gd name="T37" fmla="*/ 0 h 4"/>
                  <a:gd name="T38" fmla="*/ 0 w 1"/>
                  <a:gd name="T39" fmla="*/ 0 h 4"/>
                  <a:gd name="T40" fmla="*/ 0 w 1"/>
                  <a:gd name="T41" fmla="*/ 0 h 4"/>
                  <a:gd name="T42" fmla="*/ 0 w 1"/>
                  <a:gd name="T43" fmla="*/ 0 h 4"/>
                  <a:gd name="T44" fmla="*/ 0 w 1"/>
                  <a:gd name="T45" fmla="*/ 0 h 4"/>
                  <a:gd name="T46" fmla="*/ 0 w 1"/>
                  <a:gd name="T47" fmla="*/ 0 h 4"/>
                  <a:gd name="T48" fmla="*/ 1 w 1"/>
                  <a:gd name="T49" fmla="*/ 0 h 4"/>
                  <a:gd name="T50" fmla="*/ 1 w 1"/>
                  <a:gd name="T51" fmla="*/ 0 h 4"/>
                  <a:gd name="T52" fmla="*/ 1 w 1"/>
                  <a:gd name="T53" fmla="*/ 0 h 4"/>
                  <a:gd name="T54" fmla="*/ 1 w 1"/>
                  <a:gd name="T55" fmla="*/ 0 h 4"/>
                  <a:gd name="T56" fmla="*/ 1 w 1"/>
                  <a:gd name="T57" fmla="*/ 0 h 4"/>
                  <a:gd name="T58" fmla="*/ 1 w 1"/>
                  <a:gd name="T59" fmla="*/ 0 h 4"/>
                  <a:gd name="T60" fmla="*/ 1 w 1"/>
                  <a:gd name="T61" fmla="*/ 0 h 4"/>
                  <a:gd name="T62" fmla="*/ 1 w 1"/>
                  <a:gd name="T63" fmla="*/ 0 h 4"/>
                  <a:gd name="T64" fmla="*/ 1 w 1"/>
                  <a:gd name="T65" fmla="*/ 0 h 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4" name="Freeform 5485"/>
              <p:cNvSpPr>
                <a:spLocks/>
              </p:cNvSpPr>
              <p:nvPr/>
            </p:nvSpPr>
            <p:spPr bwMode="auto">
              <a:xfrm>
                <a:off x="1724" y="1692"/>
                <a:ext cx="1" cy="1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  <a:gd name="T32" fmla="*/ 1 w 1"/>
                  <a:gd name="T33" fmla="*/ 1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5" name="Freeform 5486"/>
              <p:cNvSpPr>
                <a:spLocks/>
              </p:cNvSpPr>
              <p:nvPr/>
            </p:nvSpPr>
            <p:spPr bwMode="auto">
              <a:xfrm>
                <a:off x="1714" y="1681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0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1 h 46"/>
                  <a:gd name="T34" fmla="*/ 0 w 45"/>
                  <a:gd name="T35" fmla="*/ 1 h 46"/>
                  <a:gd name="T36" fmla="*/ 0 w 45"/>
                  <a:gd name="T37" fmla="*/ 1 h 46"/>
                  <a:gd name="T38" fmla="*/ 0 w 45"/>
                  <a:gd name="T39" fmla="*/ 1 h 46"/>
                  <a:gd name="T40" fmla="*/ 0 w 45"/>
                  <a:gd name="T41" fmla="*/ 1 h 46"/>
                  <a:gd name="T42" fmla="*/ 0 w 45"/>
                  <a:gd name="T43" fmla="*/ 1 h 46"/>
                  <a:gd name="T44" fmla="*/ 0 w 45"/>
                  <a:gd name="T45" fmla="*/ 1 h 46"/>
                  <a:gd name="T46" fmla="*/ 0 w 45"/>
                  <a:gd name="T47" fmla="*/ 1 h 46"/>
                  <a:gd name="T48" fmla="*/ 0 w 45"/>
                  <a:gd name="T49" fmla="*/ 1 h 46"/>
                  <a:gd name="T50" fmla="*/ 0 w 45"/>
                  <a:gd name="T51" fmla="*/ 1 h 46"/>
                  <a:gd name="T52" fmla="*/ 0 w 45"/>
                  <a:gd name="T53" fmla="*/ 1 h 46"/>
                  <a:gd name="T54" fmla="*/ 0 w 45"/>
                  <a:gd name="T55" fmla="*/ 1 h 46"/>
                  <a:gd name="T56" fmla="*/ 0 w 45"/>
                  <a:gd name="T57" fmla="*/ 1 h 46"/>
                  <a:gd name="T58" fmla="*/ 0 w 45"/>
                  <a:gd name="T59" fmla="*/ 1 h 46"/>
                  <a:gd name="T60" fmla="*/ 0 w 45"/>
                  <a:gd name="T61" fmla="*/ 1 h 46"/>
                  <a:gd name="T62" fmla="*/ 0 w 45"/>
                  <a:gd name="T63" fmla="*/ 1 h 46"/>
                  <a:gd name="T64" fmla="*/ 0 w 45"/>
                  <a:gd name="T65" fmla="*/ 1 h 46"/>
                  <a:gd name="T66" fmla="*/ 0 w 45"/>
                  <a:gd name="T67" fmla="*/ 1 h 46"/>
                  <a:gd name="T68" fmla="*/ 0 w 45"/>
                  <a:gd name="T69" fmla="*/ 1 h 46"/>
                  <a:gd name="T70" fmla="*/ 0 w 45"/>
                  <a:gd name="T71" fmla="*/ 1 h 46"/>
                  <a:gd name="T72" fmla="*/ 0 w 45"/>
                  <a:gd name="T73" fmla="*/ 1 h 46"/>
                  <a:gd name="T74" fmla="*/ 0 w 45"/>
                  <a:gd name="T75" fmla="*/ 1 h 46"/>
                  <a:gd name="T76" fmla="*/ 0 w 45"/>
                  <a:gd name="T77" fmla="*/ 1 h 46"/>
                  <a:gd name="T78" fmla="*/ 0 w 45"/>
                  <a:gd name="T79" fmla="*/ 1 h 46"/>
                  <a:gd name="T80" fmla="*/ 0 w 45"/>
                  <a:gd name="T81" fmla="*/ 0 h 46"/>
                  <a:gd name="T82" fmla="*/ 0 w 45"/>
                  <a:gd name="T83" fmla="*/ 0 h 46"/>
                  <a:gd name="T84" fmla="*/ 0 w 45"/>
                  <a:gd name="T85" fmla="*/ 0 h 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" h="46">
                    <a:moveTo>
                      <a:pt x="22" y="0"/>
                    </a:move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5" y="26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40"/>
                    </a:lnTo>
                    <a:lnTo>
                      <a:pt x="37" y="40"/>
                    </a:lnTo>
                    <a:lnTo>
                      <a:pt x="37" y="41"/>
                    </a:lnTo>
                    <a:lnTo>
                      <a:pt x="35" y="41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2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6" y="40"/>
                    </a:lnTo>
                    <a:lnTo>
                      <a:pt x="4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6" name="Freeform 5487"/>
              <p:cNvSpPr>
                <a:spLocks noEditPoints="1"/>
              </p:cNvSpPr>
              <p:nvPr/>
            </p:nvSpPr>
            <p:spPr bwMode="auto">
              <a:xfrm>
                <a:off x="1436" y="2298"/>
                <a:ext cx="24" cy="23"/>
              </a:xfrm>
              <a:custGeom>
                <a:avLst/>
                <a:gdLst>
                  <a:gd name="T0" fmla="*/ 1 w 47"/>
                  <a:gd name="T1" fmla="*/ 0 h 47"/>
                  <a:gd name="T2" fmla="*/ 1 w 47"/>
                  <a:gd name="T3" fmla="*/ 0 h 47"/>
                  <a:gd name="T4" fmla="*/ 1 w 47"/>
                  <a:gd name="T5" fmla="*/ 0 h 47"/>
                  <a:gd name="T6" fmla="*/ 1 w 47"/>
                  <a:gd name="T7" fmla="*/ 0 h 47"/>
                  <a:gd name="T8" fmla="*/ 1 w 47"/>
                  <a:gd name="T9" fmla="*/ 0 h 47"/>
                  <a:gd name="T10" fmla="*/ 1 w 47"/>
                  <a:gd name="T11" fmla="*/ 0 h 47"/>
                  <a:gd name="T12" fmla="*/ 1 w 47"/>
                  <a:gd name="T13" fmla="*/ 0 h 47"/>
                  <a:gd name="T14" fmla="*/ 1 w 47"/>
                  <a:gd name="T15" fmla="*/ 0 h 47"/>
                  <a:gd name="T16" fmla="*/ 1 w 47"/>
                  <a:gd name="T17" fmla="*/ 0 h 47"/>
                  <a:gd name="T18" fmla="*/ 1 w 47"/>
                  <a:gd name="T19" fmla="*/ 0 h 47"/>
                  <a:gd name="T20" fmla="*/ 1 w 47"/>
                  <a:gd name="T21" fmla="*/ 0 h 47"/>
                  <a:gd name="T22" fmla="*/ 1 w 47"/>
                  <a:gd name="T23" fmla="*/ 0 h 47"/>
                  <a:gd name="T24" fmla="*/ 1 w 47"/>
                  <a:gd name="T25" fmla="*/ 0 h 47"/>
                  <a:gd name="T26" fmla="*/ 1 w 47"/>
                  <a:gd name="T27" fmla="*/ 0 h 47"/>
                  <a:gd name="T28" fmla="*/ 1 w 47"/>
                  <a:gd name="T29" fmla="*/ 0 h 47"/>
                  <a:gd name="T30" fmla="*/ 1 w 47"/>
                  <a:gd name="T31" fmla="*/ 0 h 47"/>
                  <a:gd name="T32" fmla="*/ 1 w 47"/>
                  <a:gd name="T33" fmla="*/ 0 h 47"/>
                  <a:gd name="T34" fmla="*/ 1 w 47"/>
                  <a:gd name="T35" fmla="*/ 0 h 47"/>
                  <a:gd name="T36" fmla="*/ 1 w 47"/>
                  <a:gd name="T37" fmla="*/ 0 h 47"/>
                  <a:gd name="T38" fmla="*/ 1 w 47"/>
                  <a:gd name="T39" fmla="*/ 0 h 47"/>
                  <a:gd name="T40" fmla="*/ 1 w 47"/>
                  <a:gd name="T41" fmla="*/ 0 h 47"/>
                  <a:gd name="T42" fmla="*/ 1 w 47"/>
                  <a:gd name="T43" fmla="*/ 0 h 47"/>
                  <a:gd name="T44" fmla="*/ 1 w 47"/>
                  <a:gd name="T45" fmla="*/ 0 h 47"/>
                  <a:gd name="T46" fmla="*/ 1 w 47"/>
                  <a:gd name="T47" fmla="*/ 0 h 47"/>
                  <a:gd name="T48" fmla="*/ 1 w 47"/>
                  <a:gd name="T49" fmla="*/ 0 h 47"/>
                  <a:gd name="T50" fmla="*/ 1 w 47"/>
                  <a:gd name="T51" fmla="*/ 0 h 47"/>
                  <a:gd name="T52" fmla="*/ 1 w 47"/>
                  <a:gd name="T53" fmla="*/ 0 h 47"/>
                  <a:gd name="T54" fmla="*/ 1 w 47"/>
                  <a:gd name="T55" fmla="*/ 0 h 47"/>
                  <a:gd name="T56" fmla="*/ 1 w 47"/>
                  <a:gd name="T57" fmla="*/ 0 h 47"/>
                  <a:gd name="T58" fmla="*/ 1 w 47"/>
                  <a:gd name="T59" fmla="*/ 0 h 47"/>
                  <a:gd name="T60" fmla="*/ 1 w 47"/>
                  <a:gd name="T61" fmla="*/ 0 h 47"/>
                  <a:gd name="T62" fmla="*/ 1 w 47"/>
                  <a:gd name="T63" fmla="*/ 0 h 47"/>
                  <a:gd name="T64" fmla="*/ 1 w 47"/>
                  <a:gd name="T65" fmla="*/ 0 h 47"/>
                  <a:gd name="T66" fmla="*/ 1 w 47"/>
                  <a:gd name="T67" fmla="*/ 0 h 47"/>
                  <a:gd name="T68" fmla="*/ 1 w 47"/>
                  <a:gd name="T69" fmla="*/ 0 h 47"/>
                  <a:gd name="T70" fmla="*/ 1 w 47"/>
                  <a:gd name="T71" fmla="*/ 0 h 47"/>
                  <a:gd name="T72" fmla="*/ 1 w 47"/>
                  <a:gd name="T73" fmla="*/ 0 h 47"/>
                  <a:gd name="T74" fmla="*/ 1 w 47"/>
                  <a:gd name="T75" fmla="*/ 0 h 47"/>
                  <a:gd name="T76" fmla="*/ 1 w 47"/>
                  <a:gd name="T77" fmla="*/ 0 h 47"/>
                  <a:gd name="T78" fmla="*/ 1 w 47"/>
                  <a:gd name="T79" fmla="*/ 0 h 47"/>
                  <a:gd name="T80" fmla="*/ 1 w 47"/>
                  <a:gd name="T81" fmla="*/ 0 h 47"/>
                  <a:gd name="T82" fmla="*/ 1 w 47"/>
                  <a:gd name="T83" fmla="*/ 0 h 47"/>
                  <a:gd name="T84" fmla="*/ 1 w 47"/>
                  <a:gd name="T85" fmla="*/ 0 h 47"/>
                  <a:gd name="T86" fmla="*/ 1 w 47"/>
                  <a:gd name="T87" fmla="*/ 0 h 47"/>
                  <a:gd name="T88" fmla="*/ 1 w 47"/>
                  <a:gd name="T89" fmla="*/ 0 h 47"/>
                  <a:gd name="T90" fmla="*/ 1 w 47"/>
                  <a:gd name="T91" fmla="*/ 0 h 47"/>
                  <a:gd name="T92" fmla="*/ 1 w 47"/>
                  <a:gd name="T93" fmla="*/ 0 h 47"/>
                  <a:gd name="T94" fmla="*/ 1 w 47"/>
                  <a:gd name="T95" fmla="*/ 0 h 47"/>
                  <a:gd name="T96" fmla="*/ 1 w 47"/>
                  <a:gd name="T97" fmla="*/ 0 h 47"/>
                  <a:gd name="T98" fmla="*/ 1 w 47"/>
                  <a:gd name="T99" fmla="*/ 0 h 47"/>
                  <a:gd name="T100" fmla="*/ 1 w 47"/>
                  <a:gd name="T101" fmla="*/ 0 h 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  <a:moveTo>
                      <a:pt x="47" y="23"/>
                    </a:moveTo>
                    <a:lnTo>
                      <a:pt x="47" y="25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24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7" name="Freeform 5488"/>
              <p:cNvSpPr>
                <a:spLocks noEditPoints="1"/>
              </p:cNvSpPr>
              <p:nvPr/>
            </p:nvSpPr>
            <p:spPr bwMode="auto">
              <a:xfrm>
                <a:off x="1436" y="2298"/>
                <a:ext cx="24" cy="23"/>
              </a:xfrm>
              <a:custGeom>
                <a:avLst/>
                <a:gdLst>
                  <a:gd name="T0" fmla="*/ 1 w 47"/>
                  <a:gd name="T1" fmla="*/ 0 h 47"/>
                  <a:gd name="T2" fmla="*/ 1 w 47"/>
                  <a:gd name="T3" fmla="*/ 0 h 47"/>
                  <a:gd name="T4" fmla="*/ 1 w 47"/>
                  <a:gd name="T5" fmla="*/ 0 h 47"/>
                  <a:gd name="T6" fmla="*/ 1 w 47"/>
                  <a:gd name="T7" fmla="*/ 0 h 47"/>
                  <a:gd name="T8" fmla="*/ 1 w 47"/>
                  <a:gd name="T9" fmla="*/ 0 h 47"/>
                  <a:gd name="T10" fmla="*/ 1 w 47"/>
                  <a:gd name="T11" fmla="*/ 0 h 47"/>
                  <a:gd name="T12" fmla="*/ 1 w 47"/>
                  <a:gd name="T13" fmla="*/ 0 h 47"/>
                  <a:gd name="T14" fmla="*/ 1 w 47"/>
                  <a:gd name="T15" fmla="*/ 0 h 47"/>
                  <a:gd name="T16" fmla="*/ 1 w 47"/>
                  <a:gd name="T17" fmla="*/ 0 h 47"/>
                  <a:gd name="T18" fmla="*/ 1 w 47"/>
                  <a:gd name="T19" fmla="*/ 0 h 47"/>
                  <a:gd name="T20" fmla="*/ 1 w 47"/>
                  <a:gd name="T21" fmla="*/ 0 h 47"/>
                  <a:gd name="T22" fmla="*/ 1 w 47"/>
                  <a:gd name="T23" fmla="*/ 0 h 47"/>
                  <a:gd name="T24" fmla="*/ 1 w 47"/>
                  <a:gd name="T25" fmla="*/ 0 h 47"/>
                  <a:gd name="T26" fmla="*/ 1 w 47"/>
                  <a:gd name="T27" fmla="*/ 0 h 47"/>
                  <a:gd name="T28" fmla="*/ 1 w 47"/>
                  <a:gd name="T29" fmla="*/ 0 h 47"/>
                  <a:gd name="T30" fmla="*/ 1 w 47"/>
                  <a:gd name="T31" fmla="*/ 0 h 47"/>
                  <a:gd name="T32" fmla="*/ 1 w 47"/>
                  <a:gd name="T33" fmla="*/ 0 h 47"/>
                  <a:gd name="T34" fmla="*/ 1 w 47"/>
                  <a:gd name="T35" fmla="*/ 0 h 47"/>
                  <a:gd name="T36" fmla="*/ 1 w 47"/>
                  <a:gd name="T37" fmla="*/ 0 h 47"/>
                  <a:gd name="T38" fmla="*/ 1 w 47"/>
                  <a:gd name="T39" fmla="*/ 0 h 47"/>
                  <a:gd name="T40" fmla="*/ 1 w 47"/>
                  <a:gd name="T41" fmla="*/ 0 h 47"/>
                  <a:gd name="T42" fmla="*/ 1 w 47"/>
                  <a:gd name="T43" fmla="*/ 0 h 47"/>
                  <a:gd name="T44" fmla="*/ 1 w 47"/>
                  <a:gd name="T45" fmla="*/ 0 h 47"/>
                  <a:gd name="T46" fmla="*/ 0 w 47"/>
                  <a:gd name="T47" fmla="*/ 0 h 47"/>
                  <a:gd name="T48" fmla="*/ 1 w 47"/>
                  <a:gd name="T49" fmla="*/ 0 h 47"/>
                  <a:gd name="T50" fmla="*/ 1 w 47"/>
                  <a:gd name="T51" fmla="*/ 0 h 47"/>
                  <a:gd name="T52" fmla="*/ 1 w 47"/>
                  <a:gd name="T53" fmla="*/ 0 h 47"/>
                  <a:gd name="T54" fmla="*/ 1 w 47"/>
                  <a:gd name="T55" fmla="*/ 0 h 47"/>
                  <a:gd name="T56" fmla="*/ 1 w 47"/>
                  <a:gd name="T57" fmla="*/ 0 h 47"/>
                  <a:gd name="T58" fmla="*/ 1 w 47"/>
                  <a:gd name="T59" fmla="*/ 0 h 47"/>
                  <a:gd name="T60" fmla="*/ 1 w 47"/>
                  <a:gd name="T61" fmla="*/ 0 h 47"/>
                  <a:gd name="T62" fmla="*/ 1 w 47"/>
                  <a:gd name="T63" fmla="*/ 0 h 47"/>
                  <a:gd name="T64" fmla="*/ 1 w 47"/>
                  <a:gd name="T65" fmla="*/ 0 h 47"/>
                  <a:gd name="T66" fmla="*/ 1 w 47"/>
                  <a:gd name="T67" fmla="*/ 0 h 47"/>
                  <a:gd name="T68" fmla="*/ 1 w 47"/>
                  <a:gd name="T69" fmla="*/ 0 h 47"/>
                  <a:gd name="T70" fmla="*/ 1 w 47"/>
                  <a:gd name="T71" fmla="*/ 0 h 47"/>
                  <a:gd name="T72" fmla="*/ 1 w 47"/>
                  <a:gd name="T73" fmla="*/ 0 h 47"/>
                  <a:gd name="T74" fmla="*/ 1 w 47"/>
                  <a:gd name="T75" fmla="*/ 0 h 47"/>
                  <a:gd name="T76" fmla="*/ 1 w 47"/>
                  <a:gd name="T77" fmla="*/ 0 h 47"/>
                  <a:gd name="T78" fmla="*/ 1 w 47"/>
                  <a:gd name="T79" fmla="*/ 0 h 47"/>
                  <a:gd name="T80" fmla="*/ 1 w 47"/>
                  <a:gd name="T81" fmla="*/ 0 h 47"/>
                  <a:gd name="T82" fmla="*/ 1 w 47"/>
                  <a:gd name="T83" fmla="*/ 0 h 47"/>
                  <a:gd name="T84" fmla="*/ 1 w 47"/>
                  <a:gd name="T85" fmla="*/ 0 h 47"/>
                  <a:gd name="T86" fmla="*/ 1 w 47"/>
                  <a:gd name="T87" fmla="*/ 0 h 47"/>
                  <a:gd name="T88" fmla="*/ 1 w 47"/>
                  <a:gd name="T89" fmla="*/ 0 h 47"/>
                  <a:gd name="T90" fmla="*/ 1 w 47"/>
                  <a:gd name="T91" fmla="*/ 0 h 47"/>
                  <a:gd name="T92" fmla="*/ 1 w 47"/>
                  <a:gd name="T93" fmla="*/ 0 h 47"/>
                  <a:gd name="T94" fmla="*/ 1 w 47"/>
                  <a:gd name="T95" fmla="*/ 0 h 47"/>
                  <a:gd name="T96" fmla="*/ 1 w 47"/>
                  <a:gd name="T97" fmla="*/ 0 h 47"/>
                  <a:gd name="T98" fmla="*/ 1 w 47"/>
                  <a:gd name="T99" fmla="*/ 0 h 47"/>
                  <a:gd name="T100" fmla="*/ 1 w 47"/>
                  <a:gd name="T101" fmla="*/ 0 h 47"/>
                  <a:gd name="T102" fmla="*/ 1 w 47"/>
                  <a:gd name="T103" fmla="*/ 0 h 47"/>
                  <a:gd name="T104" fmla="*/ 1 w 47"/>
                  <a:gd name="T105" fmla="*/ 0 h 47"/>
                  <a:gd name="T106" fmla="*/ 1 w 47"/>
                  <a:gd name="T107" fmla="*/ 0 h 47"/>
                  <a:gd name="T108" fmla="*/ 1 w 47"/>
                  <a:gd name="T109" fmla="*/ 0 h 47"/>
                  <a:gd name="T110" fmla="*/ 1 w 47"/>
                  <a:gd name="T111" fmla="*/ 0 h 47"/>
                  <a:gd name="T112" fmla="*/ 1 w 47"/>
                  <a:gd name="T113" fmla="*/ 0 h 47"/>
                  <a:gd name="T114" fmla="*/ 1 w 47"/>
                  <a:gd name="T115" fmla="*/ 0 h 47"/>
                  <a:gd name="T116" fmla="*/ 1 w 47"/>
                  <a:gd name="T117" fmla="*/ 0 h 47"/>
                  <a:gd name="T118" fmla="*/ 1 w 47"/>
                  <a:gd name="T119" fmla="*/ 0 h 47"/>
                  <a:gd name="T120" fmla="*/ 1 w 47"/>
                  <a:gd name="T121" fmla="*/ 0 h 47"/>
                  <a:gd name="T122" fmla="*/ 1 w 47"/>
                  <a:gd name="T123" fmla="*/ 0 h 47"/>
                  <a:gd name="T124" fmla="*/ 1 w 47"/>
                  <a:gd name="T125" fmla="*/ 0 h 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2" y="9"/>
                    </a:lnTo>
                    <a:lnTo>
                      <a:pt x="42" y="10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6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  <a:moveTo>
                      <a:pt x="45" y="23"/>
                    </a:moveTo>
                    <a:lnTo>
                      <a:pt x="45" y="25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2"/>
                    </a:lnTo>
                    <a:lnTo>
                      <a:pt x="43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39" y="40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1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6" y="45"/>
                    </a:lnTo>
                    <a:lnTo>
                      <a:pt x="24" y="45"/>
                    </a:lnTo>
                    <a:lnTo>
                      <a:pt x="24" y="47"/>
                    </a:lnTo>
                    <a:lnTo>
                      <a:pt x="22" y="45"/>
                    </a:lnTo>
                    <a:lnTo>
                      <a:pt x="21" y="45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1" y="42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3" y="15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8" name="Freeform 5489"/>
              <p:cNvSpPr>
                <a:spLocks noEditPoints="1"/>
              </p:cNvSpPr>
              <p:nvPr/>
            </p:nvSpPr>
            <p:spPr bwMode="auto">
              <a:xfrm>
                <a:off x="1437" y="2298"/>
                <a:ext cx="23" cy="23"/>
              </a:xfrm>
              <a:custGeom>
                <a:avLst/>
                <a:gdLst>
                  <a:gd name="T0" fmla="*/ 1 w 46"/>
                  <a:gd name="T1" fmla="*/ 0 h 47"/>
                  <a:gd name="T2" fmla="*/ 1 w 46"/>
                  <a:gd name="T3" fmla="*/ 0 h 47"/>
                  <a:gd name="T4" fmla="*/ 1 w 46"/>
                  <a:gd name="T5" fmla="*/ 0 h 47"/>
                  <a:gd name="T6" fmla="*/ 1 w 46"/>
                  <a:gd name="T7" fmla="*/ 0 h 47"/>
                  <a:gd name="T8" fmla="*/ 1 w 46"/>
                  <a:gd name="T9" fmla="*/ 0 h 47"/>
                  <a:gd name="T10" fmla="*/ 1 w 46"/>
                  <a:gd name="T11" fmla="*/ 0 h 47"/>
                  <a:gd name="T12" fmla="*/ 1 w 46"/>
                  <a:gd name="T13" fmla="*/ 0 h 47"/>
                  <a:gd name="T14" fmla="*/ 1 w 46"/>
                  <a:gd name="T15" fmla="*/ 0 h 47"/>
                  <a:gd name="T16" fmla="*/ 1 w 46"/>
                  <a:gd name="T17" fmla="*/ 0 h 47"/>
                  <a:gd name="T18" fmla="*/ 1 w 46"/>
                  <a:gd name="T19" fmla="*/ 0 h 47"/>
                  <a:gd name="T20" fmla="*/ 1 w 46"/>
                  <a:gd name="T21" fmla="*/ 0 h 47"/>
                  <a:gd name="T22" fmla="*/ 1 w 46"/>
                  <a:gd name="T23" fmla="*/ 0 h 47"/>
                  <a:gd name="T24" fmla="*/ 1 w 46"/>
                  <a:gd name="T25" fmla="*/ 0 h 47"/>
                  <a:gd name="T26" fmla="*/ 1 w 46"/>
                  <a:gd name="T27" fmla="*/ 0 h 47"/>
                  <a:gd name="T28" fmla="*/ 0 w 46"/>
                  <a:gd name="T29" fmla="*/ 0 h 47"/>
                  <a:gd name="T30" fmla="*/ 0 w 46"/>
                  <a:gd name="T31" fmla="*/ 0 h 47"/>
                  <a:gd name="T32" fmla="*/ 0 w 46"/>
                  <a:gd name="T33" fmla="*/ 0 h 47"/>
                  <a:gd name="T34" fmla="*/ 0 w 46"/>
                  <a:gd name="T35" fmla="*/ 0 h 47"/>
                  <a:gd name="T36" fmla="*/ 1 w 46"/>
                  <a:gd name="T37" fmla="*/ 0 h 47"/>
                  <a:gd name="T38" fmla="*/ 1 w 46"/>
                  <a:gd name="T39" fmla="*/ 0 h 47"/>
                  <a:gd name="T40" fmla="*/ 1 w 46"/>
                  <a:gd name="T41" fmla="*/ 0 h 47"/>
                  <a:gd name="T42" fmla="*/ 1 w 46"/>
                  <a:gd name="T43" fmla="*/ 0 h 47"/>
                  <a:gd name="T44" fmla="*/ 1 w 46"/>
                  <a:gd name="T45" fmla="*/ 0 h 47"/>
                  <a:gd name="T46" fmla="*/ 1 w 46"/>
                  <a:gd name="T47" fmla="*/ 0 h 47"/>
                  <a:gd name="T48" fmla="*/ 1 w 46"/>
                  <a:gd name="T49" fmla="*/ 0 h 47"/>
                  <a:gd name="T50" fmla="*/ 1 w 46"/>
                  <a:gd name="T51" fmla="*/ 0 h 47"/>
                  <a:gd name="T52" fmla="*/ 1 w 46"/>
                  <a:gd name="T53" fmla="*/ 0 h 47"/>
                  <a:gd name="T54" fmla="*/ 1 w 46"/>
                  <a:gd name="T55" fmla="*/ 0 h 47"/>
                  <a:gd name="T56" fmla="*/ 1 w 46"/>
                  <a:gd name="T57" fmla="*/ 0 h 47"/>
                  <a:gd name="T58" fmla="*/ 1 w 46"/>
                  <a:gd name="T59" fmla="*/ 0 h 47"/>
                  <a:gd name="T60" fmla="*/ 1 w 46"/>
                  <a:gd name="T61" fmla="*/ 0 h 47"/>
                  <a:gd name="T62" fmla="*/ 1 w 46"/>
                  <a:gd name="T63" fmla="*/ 0 h 47"/>
                  <a:gd name="T64" fmla="*/ 1 w 46"/>
                  <a:gd name="T65" fmla="*/ 0 h 47"/>
                  <a:gd name="T66" fmla="*/ 1 w 46"/>
                  <a:gd name="T67" fmla="*/ 0 h 47"/>
                  <a:gd name="T68" fmla="*/ 1 w 46"/>
                  <a:gd name="T69" fmla="*/ 0 h 47"/>
                  <a:gd name="T70" fmla="*/ 1 w 46"/>
                  <a:gd name="T71" fmla="*/ 0 h 47"/>
                  <a:gd name="T72" fmla="*/ 1 w 46"/>
                  <a:gd name="T73" fmla="*/ 0 h 47"/>
                  <a:gd name="T74" fmla="*/ 1 w 46"/>
                  <a:gd name="T75" fmla="*/ 0 h 47"/>
                  <a:gd name="T76" fmla="*/ 1 w 46"/>
                  <a:gd name="T77" fmla="*/ 0 h 47"/>
                  <a:gd name="T78" fmla="*/ 1 w 46"/>
                  <a:gd name="T79" fmla="*/ 0 h 47"/>
                  <a:gd name="T80" fmla="*/ 1 w 46"/>
                  <a:gd name="T81" fmla="*/ 0 h 47"/>
                  <a:gd name="T82" fmla="*/ 1 w 46"/>
                  <a:gd name="T83" fmla="*/ 0 h 47"/>
                  <a:gd name="T84" fmla="*/ 1 w 46"/>
                  <a:gd name="T85" fmla="*/ 0 h 47"/>
                  <a:gd name="T86" fmla="*/ 1 w 46"/>
                  <a:gd name="T87" fmla="*/ 0 h 47"/>
                  <a:gd name="T88" fmla="*/ 1 w 46"/>
                  <a:gd name="T89" fmla="*/ 0 h 47"/>
                  <a:gd name="T90" fmla="*/ 1 w 46"/>
                  <a:gd name="T91" fmla="*/ 0 h 47"/>
                  <a:gd name="T92" fmla="*/ 1 w 46"/>
                  <a:gd name="T93" fmla="*/ 0 h 47"/>
                  <a:gd name="T94" fmla="*/ 0 w 46"/>
                  <a:gd name="T95" fmla="*/ 0 h 47"/>
                  <a:gd name="T96" fmla="*/ 0 w 46"/>
                  <a:gd name="T97" fmla="*/ 0 h 47"/>
                  <a:gd name="T98" fmla="*/ 1 w 46"/>
                  <a:gd name="T99" fmla="*/ 0 h 47"/>
                  <a:gd name="T100" fmla="*/ 1 w 46"/>
                  <a:gd name="T101" fmla="*/ 0 h 47"/>
                  <a:gd name="T102" fmla="*/ 1 w 46"/>
                  <a:gd name="T103" fmla="*/ 0 h 47"/>
                  <a:gd name="T104" fmla="*/ 1 w 46"/>
                  <a:gd name="T105" fmla="*/ 0 h 47"/>
                  <a:gd name="T106" fmla="*/ 1 w 46"/>
                  <a:gd name="T107" fmla="*/ 0 h 47"/>
                  <a:gd name="T108" fmla="*/ 1 w 46"/>
                  <a:gd name="T109" fmla="*/ 0 h 47"/>
                  <a:gd name="T110" fmla="*/ 1 w 46"/>
                  <a:gd name="T111" fmla="*/ 0 h 47"/>
                  <a:gd name="T112" fmla="*/ 1 w 46"/>
                  <a:gd name="T113" fmla="*/ 0 h 47"/>
                  <a:gd name="T114" fmla="*/ 1 w 46"/>
                  <a:gd name="T115" fmla="*/ 0 h 47"/>
                  <a:gd name="T116" fmla="*/ 1 w 46"/>
                  <a:gd name="T117" fmla="*/ 0 h 47"/>
                  <a:gd name="T118" fmla="*/ 1 w 46"/>
                  <a:gd name="T119" fmla="*/ 0 h 47"/>
                  <a:gd name="T120" fmla="*/ 1 w 46"/>
                  <a:gd name="T121" fmla="*/ 0 h 47"/>
                  <a:gd name="T122" fmla="*/ 1 w 46"/>
                  <a:gd name="T123" fmla="*/ 0 h 47"/>
                  <a:gd name="T124" fmla="*/ 1 w 46"/>
                  <a:gd name="T125" fmla="*/ 0 h 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lnTo>
                      <a:pt x="46" y="22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4" y="15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1" y="10"/>
                    </a:lnTo>
                    <a:lnTo>
                      <a:pt x="39" y="9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5" y="38"/>
                    </a:lnTo>
                    <a:lnTo>
                      <a:pt x="7" y="4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6" y="47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1" y="45"/>
                    </a:lnTo>
                    <a:lnTo>
                      <a:pt x="33" y="45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41" y="37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7"/>
                    </a:lnTo>
                    <a:lnTo>
                      <a:pt x="46" y="25"/>
                    </a:lnTo>
                    <a:lnTo>
                      <a:pt x="46" y="23"/>
                    </a:lnTo>
                    <a:close/>
                    <a:moveTo>
                      <a:pt x="44" y="23"/>
                    </a:moveTo>
                    <a:lnTo>
                      <a:pt x="44" y="25"/>
                    </a:lnTo>
                    <a:lnTo>
                      <a:pt x="44" y="27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39" y="37"/>
                    </a:lnTo>
                    <a:lnTo>
                      <a:pt x="38" y="38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3"/>
                    </a:lnTo>
                    <a:lnTo>
                      <a:pt x="31" y="43"/>
                    </a:lnTo>
                    <a:lnTo>
                      <a:pt x="30" y="43"/>
                    </a:lnTo>
                    <a:lnTo>
                      <a:pt x="30" y="45"/>
                    </a:lnTo>
                    <a:lnTo>
                      <a:pt x="28" y="45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5" y="43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38" y="9"/>
                    </a:lnTo>
                    <a:lnTo>
                      <a:pt x="39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0389" name="Freeform 5490"/>
              <p:cNvSpPr>
                <a:spLocks noEditPoints="1"/>
              </p:cNvSpPr>
              <p:nvPr/>
            </p:nvSpPr>
            <p:spPr bwMode="auto">
              <a:xfrm>
                <a:off x="1437" y="2298"/>
                <a:ext cx="22" cy="23"/>
              </a:xfrm>
              <a:custGeom>
                <a:avLst/>
                <a:gdLst>
                  <a:gd name="T0" fmla="*/ 1 w 44"/>
                  <a:gd name="T1" fmla="*/ 0 h 47"/>
                  <a:gd name="T2" fmla="*/ 1 w 44"/>
                  <a:gd name="T3" fmla="*/ 0 h 47"/>
                  <a:gd name="T4" fmla="*/ 1 w 44"/>
                  <a:gd name="T5" fmla="*/ 0 h 47"/>
                  <a:gd name="T6" fmla="*/ 1 w 44"/>
                  <a:gd name="T7" fmla="*/ 0 h 47"/>
                  <a:gd name="T8" fmla="*/ 1 w 44"/>
                  <a:gd name="T9" fmla="*/ 0 h 47"/>
                  <a:gd name="T10" fmla="*/ 1 w 44"/>
                  <a:gd name="T11" fmla="*/ 0 h 47"/>
                  <a:gd name="T12" fmla="*/ 1 w 44"/>
                  <a:gd name="T13" fmla="*/ 0 h 47"/>
                  <a:gd name="T14" fmla="*/ 1 w 44"/>
                  <a:gd name="T15" fmla="*/ 0 h 47"/>
                  <a:gd name="T16" fmla="*/ 1 w 44"/>
                  <a:gd name="T17" fmla="*/ 0 h 47"/>
                  <a:gd name="T18" fmla="*/ 1 w 44"/>
                  <a:gd name="T19" fmla="*/ 0 h 47"/>
                  <a:gd name="T20" fmla="*/ 1 w 44"/>
                  <a:gd name="T21" fmla="*/ 0 h 47"/>
                  <a:gd name="T22" fmla="*/ 1 w 44"/>
                  <a:gd name="T23" fmla="*/ 0 h 47"/>
                  <a:gd name="T24" fmla="*/ 1 w 44"/>
                  <a:gd name="T25" fmla="*/ 0 h 47"/>
                  <a:gd name="T26" fmla="*/ 0 w 44"/>
                  <a:gd name="T27" fmla="*/ 0 h 47"/>
                  <a:gd name="T28" fmla="*/ 0 w 44"/>
                  <a:gd name="T29" fmla="*/ 0 h 47"/>
                  <a:gd name="T30" fmla="*/ 0 w 44"/>
                  <a:gd name="T31" fmla="*/ 0 h 47"/>
                  <a:gd name="T32" fmla="*/ 1 w 44"/>
                  <a:gd name="T33" fmla="*/ 0 h 47"/>
                  <a:gd name="T34" fmla="*/ 1 w 44"/>
                  <a:gd name="T35" fmla="*/ 0 h 47"/>
                  <a:gd name="T36" fmla="*/ 1 w 44"/>
                  <a:gd name="T37" fmla="*/ 0 h 47"/>
                  <a:gd name="T38" fmla="*/ 1 w 44"/>
                  <a:gd name="T39" fmla="*/ 0 h 47"/>
                  <a:gd name="T40" fmla="*/ 1 w 44"/>
                  <a:gd name="T41" fmla="*/ 0 h 47"/>
                  <a:gd name="T42" fmla="*/ 1 w 44"/>
                  <a:gd name="T43" fmla="*/ 0 h 47"/>
                  <a:gd name="T44" fmla="*/ 1 w 44"/>
                  <a:gd name="T45" fmla="*/ 0 h 47"/>
                  <a:gd name="T46" fmla="*/ 1 w 44"/>
                  <a:gd name="T47" fmla="*/ 0 h 47"/>
                  <a:gd name="T48" fmla="*/ 1 w 44"/>
                  <a:gd name="T49" fmla="*/ 0 h 47"/>
                  <a:gd name="T50" fmla="*/ 1 w 44"/>
                  <a:gd name="T51" fmla="*/ 0 h 47"/>
                  <a:gd name="T52" fmla="*/ 1 w 44"/>
                  <a:gd name="T53" fmla="*/ 0 h 47"/>
                  <a:gd name="T54" fmla="*/ 1 w 44"/>
                  <a:gd name="T55" fmla="*/ 0 h 47"/>
                  <a:gd name="T56" fmla="*/ 1 w 44"/>
                  <a:gd name="T57" fmla="*/ 0 h 47"/>
                  <a:gd name="T58" fmla="*/ 1 w 44"/>
                  <a:gd name="T59" fmla="*/ 0 h 47"/>
                  <a:gd name="T60" fmla="*/ 1 w 44"/>
                  <a:gd name="T61" fmla="*/ 0 h 47"/>
                  <a:gd name="T62" fmla="*/ 1 w 44"/>
                  <a:gd name="T63" fmla="*/ 0 h 47"/>
                  <a:gd name="T64" fmla="*/ 1 w 44"/>
                  <a:gd name="T65" fmla="*/ 0 h 47"/>
                  <a:gd name="T66" fmla="*/ 1 w 44"/>
                  <a:gd name="T67" fmla="*/ 0 h 47"/>
                  <a:gd name="T68" fmla="*/ 1 w 44"/>
                  <a:gd name="T69" fmla="*/ 0 h 47"/>
                  <a:gd name="T70" fmla="*/ 1 w 44"/>
                  <a:gd name="T71" fmla="*/ 0 h 47"/>
                  <a:gd name="T72" fmla="*/ 1 w 44"/>
                  <a:gd name="T73" fmla="*/ 0 h 47"/>
                  <a:gd name="T74" fmla="*/ 1 w 44"/>
                  <a:gd name="T75" fmla="*/ 0 h 47"/>
                  <a:gd name="T76" fmla="*/ 1 w 44"/>
                  <a:gd name="T77" fmla="*/ 0 h 47"/>
                  <a:gd name="T78" fmla="*/ 1 w 44"/>
                  <a:gd name="T79" fmla="*/ 0 h 47"/>
                  <a:gd name="T80" fmla="*/ 1 w 44"/>
                  <a:gd name="T81" fmla="*/ 0 h 47"/>
                  <a:gd name="T82" fmla="*/ 1 w 44"/>
                  <a:gd name="T83" fmla="*/ 0 h 47"/>
                  <a:gd name="T84" fmla="*/ 1 w 44"/>
                  <a:gd name="T85" fmla="*/ 0 h 47"/>
                  <a:gd name="T86" fmla="*/ 1 w 44"/>
                  <a:gd name="T87" fmla="*/ 0 h 47"/>
                  <a:gd name="T88" fmla="*/ 1 w 44"/>
                  <a:gd name="T89" fmla="*/ 0 h 47"/>
                  <a:gd name="T90" fmla="*/ 1 w 44"/>
                  <a:gd name="T91" fmla="*/ 0 h 47"/>
                  <a:gd name="T92" fmla="*/ 1 w 44"/>
                  <a:gd name="T93" fmla="*/ 0 h 47"/>
                  <a:gd name="T94" fmla="*/ 1 w 44"/>
                  <a:gd name="T95" fmla="*/ 0 h 47"/>
                  <a:gd name="T96" fmla="*/ 1 w 44"/>
                  <a:gd name="T97" fmla="*/ 0 h 47"/>
                  <a:gd name="T98" fmla="*/ 1 w 44"/>
                  <a:gd name="T99" fmla="*/ 0 h 47"/>
                  <a:gd name="T100" fmla="*/ 1 w 44"/>
                  <a:gd name="T101" fmla="*/ 0 h 47"/>
                  <a:gd name="T102" fmla="*/ 1 w 44"/>
                  <a:gd name="T103" fmla="*/ 0 h 47"/>
                  <a:gd name="T104" fmla="*/ 1 w 44"/>
                  <a:gd name="T105" fmla="*/ 0 h 47"/>
                  <a:gd name="T106" fmla="*/ 1 w 44"/>
                  <a:gd name="T107" fmla="*/ 0 h 47"/>
                  <a:gd name="T108" fmla="*/ 1 w 44"/>
                  <a:gd name="T109" fmla="*/ 0 h 47"/>
                  <a:gd name="T110" fmla="*/ 1 w 44"/>
                  <a:gd name="T111" fmla="*/ 0 h 47"/>
                  <a:gd name="T112" fmla="*/ 1 w 44"/>
                  <a:gd name="T113" fmla="*/ 0 h 47"/>
                  <a:gd name="T114" fmla="*/ 1 w 44"/>
                  <a:gd name="T115" fmla="*/ 0 h 47"/>
                  <a:gd name="T116" fmla="*/ 1 w 44"/>
                  <a:gd name="T117" fmla="*/ 0 h 47"/>
                  <a:gd name="T118" fmla="*/ 1 w 44"/>
                  <a:gd name="T119" fmla="*/ 0 h 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" h="47">
                    <a:moveTo>
                      <a:pt x="44" y="23"/>
                    </a:moveTo>
                    <a:lnTo>
                      <a:pt x="44" y="22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39" y="9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20" y="45"/>
                    </a:lnTo>
                    <a:lnTo>
                      <a:pt x="21" y="45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5" y="45"/>
                    </a:lnTo>
                    <a:lnTo>
                      <a:pt x="26" y="45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1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9" y="38"/>
                    </a:lnTo>
                    <a:lnTo>
                      <a:pt x="39" y="37"/>
                    </a:lnTo>
                    <a:lnTo>
                      <a:pt x="41" y="37"/>
                    </a:lnTo>
                    <a:lnTo>
                      <a:pt x="41" y="35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4" y="23"/>
                    </a:lnTo>
                    <a:close/>
                    <a:moveTo>
                      <a:pt x="42" y="23"/>
                    </a:moveTo>
                    <a:lnTo>
                      <a:pt x="42" y="25"/>
                    </a:lnTo>
                    <a:lnTo>
                      <a:pt x="42" y="27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1" y="32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8" y="37"/>
                    </a:lnTo>
                    <a:lnTo>
                      <a:pt x="38" y="38"/>
                    </a:lnTo>
                    <a:lnTo>
                      <a:pt x="36" y="40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31" y="43"/>
                    </a:lnTo>
                    <a:lnTo>
                      <a:pt x="30" y="43"/>
                    </a:lnTo>
                    <a:lnTo>
                      <a:pt x="28" y="43"/>
                    </a:lnTo>
                    <a:lnTo>
                      <a:pt x="26" y="43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0" y="45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25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30114" name="Freeform 5491"/>
            <p:cNvSpPr>
              <a:spLocks noEditPoints="1"/>
            </p:cNvSpPr>
            <p:nvPr/>
          </p:nvSpPr>
          <p:spPr bwMode="auto">
            <a:xfrm>
              <a:off x="4215" y="2192"/>
              <a:ext cx="22" cy="21"/>
            </a:xfrm>
            <a:custGeom>
              <a:avLst/>
              <a:gdLst>
                <a:gd name="T0" fmla="*/ 1 w 44"/>
                <a:gd name="T1" fmla="*/ 0 h 43"/>
                <a:gd name="T2" fmla="*/ 1 w 44"/>
                <a:gd name="T3" fmla="*/ 0 h 43"/>
                <a:gd name="T4" fmla="*/ 1 w 44"/>
                <a:gd name="T5" fmla="*/ 0 h 43"/>
                <a:gd name="T6" fmla="*/ 1 w 44"/>
                <a:gd name="T7" fmla="*/ 0 h 43"/>
                <a:gd name="T8" fmla="*/ 1 w 44"/>
                <a:gd name="T9" fmla="*/ 0 h 43"/>
                <a:gd name="T10" fmla="*/ 1 w 44"/>
                <a:gd name="T11" fmla="*/ 0 h 43"/>
                <a:gd name="T12" fmla="*/ 1 w 44"/>
                <a:gd name="T13" fmla="*/ 0 h 43"/>
                <a:gd name="T14" fmla="*/ 1 w 44"/>
                <a:gd name="T15" fmla="*/ 0 h 43"/>
                <a:gd name="T16" fmla="*/ 1 w 44"/>
                <a:gd name="T17" fmla="*/ 0 h 43"/>
                <a:gd name="T18" fmla="*/ 1 w 44"/>
                <a:gd name="T19" fmla="*/ 0 h 43"/>
                <a:gd name="T20" fmla="*/ 1 w 44"/>
                <a:gd name="T21" fmla="*/ 0 h 43"/>
                <a:gd name="T22" fmla="*/ 1 w 44"/>
                <a:gd name="T23" fmla="*/ 0 h 43"/>
                <a:gd name="T24" fmla="*/ 1 w 44"/>
                <a:gd name="T25" fmla="*/ 0 h 43"/>
                <a:gd name="T26" fmla="*/ 1 w 44"/>
                <a:gd name="T27" fmla="*/ 0 h 43"/>
                <a:gd name="T28" fmla="*/ 0 w 44"/>
                <a:gd name="T29" fmla="*/ 0 h 43"/>
                <a:gd name="T30" fmla="*/ 1 w 44"/>
                <a:gd name="T31" fmla="*/ 0 h 43"/>
                <a:gd name="T32" fmla="*/ 1 w 44"/>
                <a:gd name="T33" fmla="*/ 0 h 43"/>
                <a:gd name="T34" fmla="*/ 1 w 44"/>
                <a:gd name="T35" fmla="*/ 0 h 43"/>
                <a:gd name="T36" fmla="*/ 1 w 44"/>
                <a:gd name="T37" fmla="*/ 0 h 43"/>
                <a:gd name="T38" fmla="*/ 1 w 44"/>
                <a:gd name="T39" fmla="*/ 0 h 43"/>
                <a:gd name="T40" fmla="*/ 1 w 44"/>
                <a:gd name="T41" fmla="*/ 0 h 43"/>
                <a:gd name="T42" fmla="*/ 1 w 44"/>
                <a:gd name="T43" fmla="*/ 0 h 43"/>
                <a:gd name="T44" fmla="*/ 1 w 44"/>
                <a:gd name="T45" fmla="*/ 0 h 43"/>
                <a:gd name="T46" fmla="*/ 1 w 44"/>
                <a:gd name="T47" fmla="*/ 0 h 43"/>
                <a:gd name="T48" fmla="*/ 1 w 44"/>
                <a:gd name="T49" fmla="*/ 0 h 43"/>
                <a:gd name="T50" fmla="*/ 1 w 44"/>
                <a:gd name="T51" fmla="*/ 0 h 43"/>
                <a:gd name="T52" fmla="*/ 1 w 44"/>
                <a:gd name="T53" fmla="*/ 0 h 43"/>
                <a:gd name="T54" fmla="*/ 1 w 44"/>
                <a:gd name="T55" fmla="*/ 0 h 43"/>
                <a:gd name="T56" fmla="*/ 1 w 44"/>
                <a:gd name="T57" fmla="*/ 0 h 43"/>
                <a:gd name="T58" fmla="*/ 1 w 44"/>
                <a:gd name="T59" fmla="*/ 0 h 43"/>
                <a:gd name="T60" fmla="*/ 1 w 44"/>
                <a:gd name="T61" fmla="*/ 0 h 43"/>
                <a:gd name="T62" fmla="*/ 1 w 44"/>
                <a:gd name="T63" fmla="*/ 0 h 43"/>
                <a:gd name="T64" fmla="*/ 1 w 44"/>
                <a:gd name="T65" fmla="*/ 0 h 43"/>
                <a:gd name="T66" fmla="*/ 1 w 44"/>
                <a:gd name="T67" fmla="*/ 0 h 43"/>
                <a:gd name="T68" fmla="*/ 1 w 44"/>
                <a:gd name="T69" fmla="*/ 0 h 43"/>
                <a:gd name="T70" fmla="*/ 1 w 44"/>
                <a:gd name="T71" fmla="*/ 0 h 43"/>
                <a:gd name="T72" fmla="*/ 1 w 44"/>
                <a:gd name="T73" fmla="*/ 0 h 43"/>
                <a:gd name="T74" fmla="*/ 1 w 44"/>
                <a:gd name="T75" fmla="*/ 0 h 43"/>
                <a:gd name="T76" fmla="*/ 1 w 44"/>
                <a:gd name="T77" fmla="*/ 0 h 43"/>
                <a:gd name="T78" fmla="*/ 1 w 44"/>
                <a:gd name="T79" fmla="*/ 0 h 43"/>
                <a:gd name="T80" fmla="*/ 1 w 44"/>
                <a:gd name="T81" fmla="*/ 0 h 43"/>
                <a:gd name="T82" fmla="*/ 1 w 44"/>
                <a:gd name="T83" fmla="*/ 0 h 43"/>
                <a:gd name="T84" fmla="*/ 1 w 44"/>
                <a:gd name="T85" fmla="*/ 0 h 43"/>
                <a:gd name="T86" fmla="*/ 1 w 44"/>
                <a:gd name="T87" fmla="*/ 0 h 43"/>
                <a:gd name="T88" fmla="*/ 1 w 44"/>
                <a:gd name="T89" fmla="*/ 0 h 43"/>
                <a:gd name="T90" fmla="*/ 1 w 44"/>
                <a:gd name="T91" fmla="*/ 0 h 43"/>
                <a:gd name="T92" fmla="*/ 1 w 44"/>
                <a:gd name="T93" fmla="*/ 0 h 43"/>
                <a:gd name="T94" fmla="*/ 1 w 44"/>
                <a:gd name="T95" fmla="*/ 0 h 43"/>
                <a:gd name="T96" fmla="*/ 1 w 44"/>
                <a:gd name="T97" fmla="*/ 0 h 43"/>
                <a:gd name="T98" fmla="*/ 1 w 44"/>
                <a:gd name="T99" fmla="*/ 0 h 43"/>
                <a:gd name="T100" fmla="*/ 1 w 44"/>
                <a:gd name="T101" fmla="*/ 0 h 43"/>
                <a:gd name="T102" fmla="*/ 1 w 44"/>
                <a:gd name="T103" fmla="*/ 0 h 43"/>
                <a:gd name="T104" fmla="*/ 1 w 44"/>
                <a:gd name="T105" fmla="*/ 0 h 43"/>
                <a:gd name="T106" fmla="*/ 1 w 44"/>
                <a:gd name="T107" fmla="*/ 0 h 43"/>
                <a:gd name="T108" fmla="*/ 1 w 44"/>
                <a:gd name="T109" fmla="*/ 0 h 43"/>
                <a:gd name="T110" fmla="*/ 1 w 4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4" h="43">
                  <a:moveTo>
                    <a:pt x="44" y="21"/>
                  </a:moveTo>
                  <a:lnTo>
                    <a:pt x="44" y="20"/>
                  </a:lnTo>
                  <a:lnTo>
                    <a:pt x="44" y="18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9" y="38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3"/>
                  </a:lnTo>
                  <a:lnTo>
                    <a:pt x="18" y="43"/>
                  </a:lnTo>
                  <a:lnTo>
                    <a:pt x="20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5" y="43"/>
                  </a:lnTo>
                  <a:lnTo>
                    <a:pt x="26" y="43"/>
                  </a:lnTo>
                  <a:lnTo>
                    <a:pt x="28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9" y="35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4" y="21"/>
                  </a:lnTo>
                  <a:close/>
                  <a:moveTo>
                    <a:pt x="42" y="21"/>
                  </a:moveTo>
                  <a:lnTo>
                    <a:pt x="42" y="23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3" y="38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2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15" name="Freeform 5492"/>
            <p:cNvSpPr>
              <a:spLocks noEditPoints="1"/>
            </p:cNvSpPr>
            <p:nvPr/>
          </p:nvSpPr>
          <p:spPr bwMode="auto">
            <a:xfrm>
              <a:off x="4216" y="2192"/>
              <a:ext cx="20" cy="21"/>
            </a:xfrm>
            <a:custGeom>
              <a:avLst/>
              <a:gdLst>
                <a:gd name="T0" fmla="*/ 1 w 40"/>
                <a:gd name="T1" fmla="*/ 0 h 43"/>
                <a:gd name="T2" fmla="*/ 1 w 40"/>
                <a:gd name="T3" fmla="*/ 0 h 43"/>
                <a:gd name="T4" fmla="*/ 1 w 40"/>
                <a:gd name="T5" fmla="*/ 0 h 43"/>
                <a:gd name="T6" fmla="*/ 1 w 40"/>
                <a:gd name="T7" fmla="*/ 0 h 43"/>
                <a:gd name="T8" fmla="*/ 1 w 40"/>
                <a:gd name="T9" fmla="*/ 0 h 43"/>
                <a:gd name="T10" fmla="*/ 1 w 40"/>
                <a:gd name="T11" fmla="*/ 0 h 43"/>
                <a:gd name="T12" fmla="*/ 1 w 40"/>
                <a:gd name="T13" fmla="*/ 0 h 43"/>
                <a:gd name="T14" fmla="*/ 1 w 40"/>
                <a:gd name="T15" fmla="*/ 0 h 43"/>
                <a:gd name="T16" fmla="*/ 1 w 40"/>
                <a:gd name="T17" fmla="*/ 0 h 43"/>
                <a:gd name="T18" fmla="*/ 1 w 40"/>
                <a:gd name="T19" fmla="*/ 0 h 43"/>
                <a:gd name="T20" fmla="*/ 1 w 40"/>
                <a:gd name="T21" fmla="*/ 0 h 43"/>
                <a:gd name="T22" fmla="*/ 1 w 40"/>
                <a:gd name="T23" fmla="*/ 0 h 43"/>
                <a:gd name="T24" fmla="*/ 0 w 40"/>
                <a:gd name="T25" fmla="*/ 0 h 43"/>
                <a:gd name="T26" fmla="*/ 0 w 40"/>
                <a:gd name="T27" fmla="*/ 0 h 43"/>
                <a:gd name="T28" fmla="*/ 0 w 40"/>
                <a:gd name="T29" fmla="*/ 0 h 43"/>
                <a:gd name="T30" fmla="*/ 1 w 40"/>
                <a:gd name="T31" fmla="*/ 0 h 43"/>
                <a:gd name="T32" fmla="*/ 1 w 40"/>
                <a:gd name="T33" fmla="*/ 0 h 43"/>
                <a:gd name="T34" fmla="*/ 1 w 40"/>
                <a:gd name="T35" fmla="*/ 0 h 43"/>
                <a:gd name="T36" fmla="*/ 1 w 40"/>
                <a:gd name="T37" fmla="*/ 0 h 43"/>
                <a:gd name="T38" fmla="*/ 1 w 40"/>
                <a:gd name="T39" fmla="*/ 0 h 43"/>
                <a:gd name="T40" fmla="*/ 1 w 40"/>
                <a:gd name="T41" fmla="*/ 0 h 43"/>
                <a:gd name="T42" fmla="*/ 1 w 40"/>
                <a:gd name="T43" fmla="*/ 0 h 43"/>
                <a:gd name="T44" fmla="*/ 1 w 40"/>
                <a:gd name="T45" fmla="*/ 0 h 43"/>
                <a:gd name="T46" fmla="*/ 1 w 40"/>
                <a:gd name="T47" fmla="*/ 0 h 43"/>
                <a:gd name="T48" fmla="*/ 1 w 40"/>
                <a:gd name="T49" fmla="*/ 0 h 43"/>
                <a:gd name="T50" fmla="*/ 1 w 40"/>
                <a:gd name="T51" fmla="*/ 0 h 43"/>
                <a:gd name="T52" fmla="*/ 1 w 40"/>
                <a:gd name="T53" fmla="*/ 0 h 43"/>
                <a:gd name="T54" fmla="*/ 1 w 40"/>
                <a:gd name="T55" fmla="*/ 0 h 43"/>
                <a:gd name="T56" fmla="*/ 1 w 40"/>
                <a:gd name="T57" fmla="*/ 0 h 43"/>
                <a:gd name="T58" fmla="*/ 1 w 40"/>
                <a:gd name="T59" fmla="*/ 0 h 43"/>
                <a:gd name="T60" fmla="*/ 1 w 40"/>
                <a:gd name="T61" fmla="*/ 0 h 43"/>
                <a:gd name="T62" fmla="*/ 1 w 40"/>
                <a:gd name="T63" fmla="*/ 0 h 43"/>
                <a:gd name="T64" fmla="*/ 1 w 40"/>
                <a:gd name="T65" fmla="*/ 0 h 43"/>
                <a:gd name="T66" fmla="*/ 1 w 40"/>
                <a:gd name="T67" fmla="*/ 0 h 43"/>
                <a:gd name="T68" fmla="*/ 1 w 40"/>
                <a:gd name="T69" fmla="*/ 0 h 43"/>
                <a:gd name="T70" fmla="*/ 1 w 40"/>
                <a:gd name="T71" fmla="*/ 0 h 43"/>
                <a:gd name="T72" fmla="*/ 1 w 40"/>
                <a:gd name="T73" fmla="*/ 0 h 43"/>
                <a:gd name="T74" fmla="*/ 1 w 40"/>
                <a:gd name="T75" fmla="*/ 0 h 43"/>
                <a:gd name="T76" fmla="*/ 1 w 40"/>
                <a:gd name="T77" fmla="*/ 0 h 43"/>
                <a:gd name="T78" fmla="*/ 1 w 40"/>
                <a:gd name="T79" fmla="*/ 0 h 43"/>
                <a:gd name="T80" fmla="*/ 1 w 40"/>
                <a:gd name="T81" fmla="*/ 0 h 43"/>
                <a:gd name="T82" fmla="*/ 1 w 40"/>
                <a:gd name="T83" fmla="*/ 0 h 43"/>
                <a:gd name="T84" fmla="*/ 1 w 40"/>
                <a:gd name="T85" fmla="*/ 0 h 43"/>
                <a:gd name="T86" fmla="*/ 1 w 40"/>
                <a:gd name="T87" fmla="*/ 0 h 43"/>
                <a:gd name="T88" fmla="*/ 1 w 40"/>
                <a:gd name="T89" fmla="*/ 0 h 43"/>
                <a:gd name="T90" fmla="*/ 1 w 40"/>
                <a:gd name="T91" fmla="*/ 0 h 43"/>
                <a:gd name="T92" fmla="*/ 1 w 40"/>
                <a:gd name="T93" fmla="*/ 0 h 43"/>
                <a:gd name="T94" fmla="*/ 1 w 40"/>
                <a:gd name="T95" fmla="*/ 0 h 43"/>
                <a:gd name="T96" fmla="*/ 1 w 40"/>
                <a:gd name="T97" fmla="*/ 0 h 43"/>
                <a:gd name="T98" fmla="*/ 1 w 40"/>
                <a:gd name="T99" fmla="*/ 0 h 43"/>
                <a:gd name="T100" fmla="*/ 1 w 40"/>
                <a:gd name="T101" fmla="*/ 0 h 43"/>
                <a:gd name="T102" fmla="*/ 1 w 40"/>
                <a:gd name="T103" fmla="*/ 0 h 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" h="43">
                  <a:moveTo>
                    <a:pt x="40" y="21"/>
                  </a:moveTo>
                  <a:lnTo>
                    <a:pt x="40" y="20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close/>
                  <a:moveTo>
                    <a:pt x="40" y="21"/>
                  </a:moveTo>
                  <a:lnTo>
                    <a:pt x="40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30"/>
                  </a:lnTo>
                  <a:lnTo>
                    <a:pt x="37" y="31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5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0" y="20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2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16" name="Freeform 5493"/>
            <p:cNvSpPr>
              <a:spLocks noEditPoints="1"/>
            </p:cNvSpPr>
            <p:nvPr/>
          </p:nvSpPr>
          <p:spPr bwMode="auto">
            <a:xfrm>
              <a:off x="4216" y="2192"/>
              <a:ext cx="20" cy="20"/>
            </a:xfrm>
            <a:custGeom>
              <a:avLst/>
              <a:gdLst>
                <a:gd name="T0" fmla="*/ 1 w 40"/>
                <a:gd name="T1" fmla="*/ 0 h 41"/>
                <a:gd name="T2" fmla="*/ 1 w 40"/>
                <a:gd name="T3" fmla="*/ 0 h 41"/>
                <a:gd name="T4" fmla="*/ 1 w 40"/>
                <a:gd name="T5" fmla="*/ 0 h 41"/>
                <a:gd name="T6" fmla="*/ 1 w 40"/>
                <a:gd name="T7" fmla="*/ 0 h 41"/>
                <a:gd name="T8" fmla="*/ 1 w 40"/>
                <a:gd name="T9" fmla="*/ 0 h 41"/>
                <a:gd name="T10" fmla="*/ 1 w 40"/>
                <a:gd name="T11" fmla="*/ 0 h 41"/>
                <a:gd name="T12" fmla="*/ 1 w 40"/>
                <a:gd name="T13" fmla="*/ 0 h 41"/>
                <a:gd name="T14" fmla="*/ 1 w 40"/>
                <a:gd name="T15" fmla="*/ 0 h 41"/>
                <a:gd name="T16" fmla="*/ 1 w 40"/>
                <a:gd name="T17" fmla="*/ 0 h 41"/>
                <a:gd name="T18" fmla="*/ 1 w 40"/>
                <a:gd name="T19" fmla="*/ 0 h 41"/>
                <a:gd name="T20" fmla="*/ 1 w 40"/>
                <a:gd name="T21" fmla="*/ 0 h 41"/>
                <a:gd name="T22" fmla="*/ 1 w 40"/>
                <a:gd name="T23" fmla="*/ 0 h 41"/>
                <a:gd name="T24" fmla="*/ 1 w 40"/>
                <a:gd name="T25" fmla="*/ 0 h 41"/>
                <a:gd name="T26" fmla="*/ 0 w 40"/>
                <a:gd name="T27" fmla="*/ 0 h 41"/>
                <a:gd name="T28" fmla="*/ 0 w 40"/>
                <a:gd name="T29" fmla="*/ 0 h 41"/>
                <a:gd name="T30" fmla="*/ 0 w 40"/>
                <a:gd name="T31" fmla="*/ 0 h 41"/>
                <a:gd name="T32" fmla="*/ 1 w 40"/>
                <a:gd name="T33" fmla="*/ 0 h 41"/>
                <a:gd name="T34" fmla="*/ 1 w 40"/>
                <a:gd name="T35" fmla="*/ 0 h 41"/>
                <a:gd name="T36" fmla="*/ 1 w 40"/>
                <a:gd name="T37" fmla="*/ 0 h 41"/>
                <a:gd name="T38" fmla="*/ 1 w 40"/>
                <a:gd name="T39" fmla="*/ 0 h 41"/>
                <a:gd name="T40" fmla="*/ 1 w 40"/>
                <a:gd name="T41" fmla="*/ 0 h 41"/>
                <a:gd name="T42" fmla="*/ 1 w 40"/>
                <a:gd name="T43" fmla="*/ 0 h 41"/>
                <a:gd name="T44" fmla="*/ 1 w 40"/>
                <a:gd name="T45" fmla="*/ 0 h 41"/>
                <a:gd name="T46" fmla="*/ 1 w 40"/>
                <a:gd name="T47" fmla="*/ 0 h 41"/>
                <a:gd name="T48" fmla="*/ 1 w 40"/>
                <a:gd name="T49" fmla="*/ 0 h 41"/>
                <a:gd name="T50" fmla="*/ 1 w 40"/>
                <a:gd name="T51" fmla="*/ 0 h 41"/>
                <a:gd name="T52" fmla="*/ 1 w 40"/>
                <a:gd name="T53" fmla="*/ 0 h 41"/>
                <a:gd name="T54" fmla="*/ 1 w 40"/>
                <a:gd name="T55" fmla="*/ 0 h 41"/>
                <a:gd name="T56" fmla="*/ 1 w 40"/>
                <a:gd name="T57" fmla="*/ 0 h 41"/>
                <a:gd name="T58" fmla="*/ 1 w 40"/>
                <a:gd name="T59" fmla="*/ 0 h 41"/>
                <a:gd name="T60" fmla="*/ 1 w 40"/>
                <a:gd name="T61" fmla="*/ 0 h 41"/>
                <a:gd name="T62" fmla="*/ 1 w 40"/>
                <a:gd name="T63" fmla="*/ 0 h 41"/>
                <a:gd name="T64" fmla="*/ 1 w 40"/>
                <a:gd name="T65" fmla="*/ 0 h 41"/>
                <a:gd name="T66" fmla="*/ 1 w 40"/>
                <a:gd name="T67" fmla="*/ 0 h 41"/>
                <a:gd name="T68" fmla="*/ 1 w 40"/>
                <a:gd name="T69" fmla="*/ 0 h 41"/>
                <a:gd name="T70" fmla="*/ 1 w 40"/>
                <a:gd name="T71" fmla="*/ 0 h 41"/>
                <a:gd name="T72" fmla="*/ 1 w 40"/>
                <a:gd name="T73" fmla="*/ 0 h 41"/>
                <a:gd name="T74" fmla="*/ 1 w 40"/>
                <a:gd name="T75" fmla="*/ 0 h 41"/>
                <a:gd name="T76" fmla="*/ 1 w 40"/>
                <a:gd name="T77" fmla="*/ 0 h 41"/>
                <a:gd name="T78" fmla="*/ 1 w 40"/>
                <a:gd name="T79" fmla="*/ 0 h 41"/>
                <a:gd name="T80" fmla="*/ 1 w 40"/>
                <a:gd name="T81" fmla="*/ 0 h 41"/>
                <a:gd name="T82" fmla="*/ 1 w 40"/>
                <a:gd name="T83" fmla="*/ 0 h 41"/>
                <a:gd name="T84" fmla="*/ 1 w 40"/>
                <a:gd name="T85" fmla="*/ 0 h 41"/>
                <a:gd name="T86" fmla="*/ 1 w 40"/>
                <a:gd name="T87" fmla="*/ 0 h 41"/>
                <a:gd name="T88" fmla="*/ 1 w 40"/>
                <a:gd name="T89" fmla="*/ 0 h 41"/>
                <a:gd name="T90" fmla="*/ 1 w 40"/>
                <a:gd name="T91" fmla="*/ 0 h 41"/>
                <a:gd name="T92" fmla="*/ 1 w 40"/>
                <a:gd name="T93" fmla="*/ 0 h 41"/>
                <a:gd name="T94" fmla="*/ 1 w 40"/>
                <a:gd name="T95" fmla="*/ 0 h 41"/>
                <a:gd name="T96" fmla="*/ 1 w 40"/>
                <a:gd name="T97" fmla="*/ 0 h 41"/>
                <a:gd name="T98" fmla="*/ 1 w 40"/>
                <a:gd name="T99" fmla="*/ 0 h 41"/>
                <a:gd name="T100" fmla="*/ 1 w 40"/>
                <a:gd name="T101" fmla="*/ 0 h 41"/>
                <a:gd name="T102" fmla="*/ 1 w 40"/>
                <a:gd name="T103" fmla="*/ 0 h 41"/>
                <a:gd name="T104" fmla="*/ 1 w 40"/>
                <a:gd name="T105" fmla="*/ 0 h 41"/>
                <a:gd name="T106" fmla="*/ 1 w 40"/>
                <a:gd name="T107" fmla="*/ 0 h 41"/>
                <a:gd name="T108" fmla="*/ 1 w 40"/>
                <a:gd name="T109" fmla="*/ 0 h 41"/>
                <a:gd name="T110" fmla="*/ 1 w 40"/>
                <a:gd name="T111" fmla="*/ 0 h 41"/>
                <a:gd name="T112" fmla="*/ 1 w 40"/>
                <a:gd name="T113" fmla="*/ 0 h 41"/>
                <a:gd name="T114" fmla="*/ 1 w 40"/>
                <a:gd name="T115" fmla="*/ 0 h 41"/>
                <a:gd name="T116" fmla="*/ 1 w 40"/>
                <a:gd name="T117" fmla="*/ 0 h 41"/>
                <a:gd name="T118" fmla="*/ 1 w 40"/>
                <a:gd name="T119" fmla="*/ 0 h 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" h="41">
                  <a:moveTo>
                    <a:pt x="40" y="21"/>
                  </a:moveTo>
                  <a:lnTo>
                    <a:pt x="40" y="20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6" y="35"/>
                  </a:lnTo>
                  <a:lnTo>
                    <a:pt x="37" y="33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6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close/>
                  <a:moveTo>
                    <a:pt x="39" y="21"/>
                  </a:move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7" y="28"/>
                  </a:lnTo>
                  <a:lnTo>
                    <a:pt x="37" y="30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2" y="7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39" y="18"/>
                  </a:lnTo>
                  <a:lnTo>
                    <a:pt x="39" y="20"/>
                  </a:lnTo>
                  <a:lnTo>
                    <a:pt x="39" y="21"/>
                  </a:lnTo>
                  <a:close/>
                </a:path>
              </a:pathLst>
            </a:custGeom>
            <a:solidFill>
              <a:srgbClr val="27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17" name="Freeform 5494"/>
            <p:cNvSpPr>
              <a:spLocks noEditPoints="1"/>
            </p:cNvSpPr>
            <p:nvPr/>
          </p:nvSpPr>
          <p:spPr bwMode="auto">
            <a:xfrm>
              <a:off x="4217" y="2192"/>
              <a:ext cx="19" cy="20"/>
            </a:xfrm>
            <a:custGeom>
              <a:avLst/>
              <a:gdLst>
                <a:gd name="T0" fmla="*/ 1 w 38"/>
                <a:gd name="T1" fmla="*/ 1 h 39"/>
                <a:gd name="T2" fmla="*/ 1 w 38"/>
                <a:gd name="T3" fmla="*/ 1 h 39"/>
                <a:gd name="T4" fmla="*/ 1 w 38"/>
                <a:gd name="T5" fmla="*/ 1 h 39"/>
                <a:gd name="T6" fmla="*/ 1 w 38"/>
                <a:gd name="T7" fmla="*/ 1 h 39"/>
                <a:gd name="T8" fmla="*/ 1 w 38"/>
                <a:gd name="T9" fmla="*/ 1 h 39"/>
                <a:gd name="T10" fmla="*/ 1 w 38"/>
                <a:gd name="T11" fmla="*/ 0 h 39"/>
                <a:gd name="T12" fmla="*/ 1 w 38"/>
                <a:gd name="T13" fmla="*/ 0 h 39"/>
                <a:gd name="T14" fmla="*/ 1 w 38"/>
                <a:gd name="T15" fmla="*/ 0 h 39"/>
                <a:gd name="T16" fmla="*/ 1 w 38"/>
                <a:gd name="T17" fmla="*/ 1 h 39"/>
                <a:gd name="T18" fmla="*/ 1 w 38"/>
                <a:gd name="T19" fmla="*/ 1 h 39"/>
                <a:gd name="T20" fmla="*/ 1 w 38"/>
                <a:gd name="T21" fmla="*/ 1 h 39"/>
                <a:gd name="T22" fmla="*/ 0 w 38"/>
                <a:gd name="T23" fmla="*/ 1 h 39"/>
                <a:gd name="T24" fmla="*/ 0 w 38"/>
                <a:gd name="T25" fmla="*/ 1 h 39"/>
                <a:gd name="T26" fmla="*/ 0 w 38"/>
                <a:gd name="T27" fmla="*/ 1 h 39"/>
                <a:gd name="T28" fmla="*/ 0 w 38"/>
                <a:gd name="T29" fmla="*/ 1 h 39"/>
                <a:gd name="T30" fmla="*/ 0 w 38"/>
                <a:gd name="T31" fmla="*/ 1 h 39"/>
                <a:gd name="T32" fmla="*/ 1 w 38"/>
                <a:gd name="T33" fmla="*/ 1 h 39"/>
                <a:gd name="T34" fmla="*/ 1 w 38"/>
                <a:gd name="T35" fmla="*/ 1 h 39"/>
                <a:gd name="T36" fmla="*/ 1 w 38"/>
                <a:gd name="T37" fmla="*/ 1 h 39"/>
                <a:gd name="T38" fmla="*/ 1 w 38"/>
                <a:gd name="T39" fmla="*/ 1 h 39"/>
                <a:gd name="T40" fmla="*/ 1 w 38"/>
                <a:gd name="T41" fmla="*/ 1 h 39"/>
                <a:gd name="T42" fmla="*/ 1 w 38"/>
                <a:gd name="T43" fmla="*/ 1 h 39"/>
                <a:gd name="T44" fmla="*/ 1 w 38"/>
                <a:gd name="T45" fmla="*/ 1 h 39"/>
                <a:gd name="T46" fmla="*/ 1 w 38"/>
                <a:gd name="T47" fmla="*/ 1 h 39"/>
                <a:gd name="T48" fmla="*/ 1 w 38"/>
                <a:gd name="T49" fmla="*/ 1 h 39"/>
                <a:gd name="T50" fmla="*/ 1 w 38"/>
                <a:gd name="T51" fmla="*/ 1 h 39"/>
                <a:gd name="T52" fmla="*/ 1 w 38"/>
                <a:gd name="T53" fmla="*/ 1 h 39"/>
                <a:gd name="T54" fmla="*/ 1 w 38"/>
                <a:gd name="T55" fmla="*/ 1 h 39"/>
                <a:gd name="T56" fmla="*/ 1 w 38"/>
                <a:gd name="T57" fmla="*/ 1 h 39"/>
                <a:gd name="T58" fmla="*/ 1 w 38"/>
                <a:gd name="T59" fmla="*/ 1 h 39"/>
                <a:gd name="T60" fmla="*/ 1 w 38"/>
                <a:gd name="T61" fmla="*/ 1 h 39"/>
                <a:gd name="T62" fmla="*/ 1 w 38"/>
                <a:gd name="T63" fmla="*/ 1 h 39"/>
                <a:gd name="T64" fmla="*/ 1 w 38"/>
                <a:gd name="T65" fmla="*/ 1 h 39"/>
                <a:gd name="T66" fmla="*/ 1 w 38"/>
                <a:gd name="T67" fmla="*/ 1 h 39"/>
                <a:gd name="T68" fmla="*/ 1 w 38"/>
                <a:gd name="T69" fmla="*/ 1 h 39"/>
                <a:gd name="T70" fmla="*/ 1 w 38"/>
                <a:gd name="T71" fmla="*/ 1 h 39"/>
                <a:gd name="T72" fmla="*/ 1 w 38"/>
                <a:gd name="T73" fmla="*/ 1 h 39"/>
                <a:gd name="T74" fmla="*/ 1 w 38"/>
                <a:gd name="T75" fmla="*/ 1 h 39"/>
                <a:gd name="T76" fmla="*/ 1 w 38"/>
                <a:gd name="T77" fmla="*/ 1 h 39"/>
                <a:gd name="T78" fmla="*/ 1 w 38"/>
                <a:gd name="T79" fmla="*/ 1 h 39"/>
                <a:gd name="T80" fmla="*/ 1 w 38"/>
                <a:gd name="T81" fmla="*/ 1 h 39"/>
                <a:gd name="T82" fmla="*/ 0 w 38"/>
                <a:gd name="T83" fmla="*/ 1 h 39"/>
                <a:gd name="T84" fmla="*/ 1 w 38"/>
                <a:gd name="T85" fmla="*/ 1 h 39"/>
                <a:gd name="T86" fmla="*/ 1 w 38"/>
                <a:gd name="T87" fmla="*/ 1 h 39"/>
                <a:gd name="T88" fmla="*/ 1 w 38"/>
                <a:gd name="T89" fmla="*/ 1 h 39"/>
                <a:gd name="T90" fmla="*/ 1 w 38"/>
                <a:gd name="T91" fmla="*/ 1 h 39"/>
                <a:gd name="T92" fmla="*/ 1 w 38"/>
                <a:gd name="T93" fmla="*/ 1 h 39"/>
                <a:gd name="T94" fmla="*/ 1 w 38"/>
                <a:gd name="T95" fmla="*/ 1 h 39"/>
                <a:gd name="T96" fmla="*/ 1 w 38"/>
                <a:gd name="T97" fmla="*/ 1 h 39"/>
                <a:gd name="T98" fmla="*/ 1 w 38"/>
                <a:gd name="T99" fmla="*/ 1 h 39"/>
                <a:gd name="T100" fmla="*/ 1 w 38"/>
                <a:gd name="T101" fmla="*/ 1 h 39"/>
                <a:gd name="T102" fmla="*/ 1 w 38"/>
                <a:gd name="T103" fmla="*/ 1 h 3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8" y="18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8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8" y="21"/>
                  </a:lnTo>
                  <a:lnTo>
                    <a:pt x="38" y="19"/>
                  </a:lnTo>
                  <a:close/>
                  <a:moveTo>
                    <a:pt x="37" y="19"/>
                  </a:moveTo>
                  <a:lnTo>
                    <a:pt x="37" y="21"/>
                  </a:lnTo>
                  <a:lnTo>
                    <a:pt x="37" y="23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5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5" y="13"/>
                  </a:lnTo>
                  <a:lnTo>
                    <a:pt x="35" y="15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19"/>
                  </a:lnTo>
                  <a:close/>
                </a:path>
              </a:pathLst>
            </a:custGeom>
            <a:solidFill>
              <a:srgbClr val="27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18" name="Freeform 5495"/>
            <p:cNvSpPr>
              <a:spLocks noEditPoints="1"/>
            </p:cNvSpPr>
            <p:nvPr/>
          </p:nvSpPr>
          <p:spPr bwMode="auto">
            <a:xfrm>
              <a:off x="4217" y="2192"/>
              <a:ext cx="18" cy="20"/>
            </a:xfrm>
            <a:custGeom>
              <a:avLst/>
              <a:gdLst>
                <a:gd name="T0" fmla="*/ 0 w 37"/>
                <a:gd name="T1" fmla="*/ 1 h 39"/>
                <a:gd name="T2" fmla="*/ 0 w 37"/>
                <a:gd name="T3" fmla="*/ 1 h 39"/>
                <a:gd name="T4" fmla="*/ 0 w 37"/>
                <a:gd name="T5" fmla="*/ 1 h 39"/>
                <a:gd name="T6" fmla="*/ 0 w 37"/>
                <a:gd name="T7" fmla="*/ 1 h 39"/>
                <a:gd name="T8" fmla="*/ 0 w 37"/>
                <a:gd name="T9" fmla="*/ 0 h 39"/>
                <a:gd name="T10" fmla="*/ 0 w 37"/>
                <a:gd name="T11" fmla="*/ 0 h 39"/>
                <a:gd name="T12" fmla="*/ 0 w 37"/>
                <a:gd name="T13" fmla="*/ 0 h 39"/>
                <a:gd name="T14" fmla="*/ 0 w 37"/>
                <a:gd name="T15" fmla="*/ 1 h 39"/>
                <a:gd name="T16" fmla="*/ 0 w 37"/>
                <a:gd name="T17" fmla="*/ 1 h 39"/>
                <a:gd name="T18" fmla="*/ 0 w 37"/>
                <a:gd name="T19" fmla="*/ 1 h 39"/>
                <a:gd name="T20" fmla="*/ 0 w 37"/>
                <a:gd name="T21" fmla="*/ 1 h 39"/>
                <a:gd name="T22" fmla="*/ 0 w 37"/>
                <a:gd name="T23" fmla="*/ 1 h 39"/>
                <a:gd name="T24" fmla="*/ 0 w 37"/>
                <a:gd name="T25" fmla="*/ 1 h 39"/>
                <a:gd name="T26" fmla="*/ 0 w 37"/>
                <a:gd name="T27" fmla="*/ 1 h 39"/>
                <a:gd name="T28" fmla="*/ 0 w 37"/>
                <a:gd name="T29" fmla="*/ 1 h 39"/>
                <a:gd name="T30" fmla="*/ 0 w 37"/>
                <a:gd name="T31" fmla="*/ 1 h 39"/>
                <a:gd name="T32" fmla="*/ 0 w 37"/>
                <a:gd name="T33" fmla="*/ 1 h 39"/>
                <a:gd name="T34" fmla="*/ 0 w 37"/>
                <a:gd name="T35" fmla="*/ 1 h 39"/>
                <a:gd name="T36" fmla="*/ 0 w 37"/>
                <a:gd name="T37" fmla="*/ 1 h 39"/>
                <a:gd name="T38" fmla="*/ 0 w 37"/>
                <a:gd name="T39" fmla="*/ 1 h 39"/>
                <a:gd name="T40" fmla="*/ 0 w 37"/>
                <a:gd name="T41" fmla="*/ 1 h 39"/>
                <a:gd name="T42" fmla="*/ 0 w 37"/>
                <a:gd name="T43" fmla="*/ 1 h 39"/>
                <a:gd name="T44" fmla="*/ 0 w 37"/>
                <a:gd name="T45" fmla="*/ 1 h 39"/>
                <a:gd name="T46" fmla="*/ 0 w 37"/>
                <a:gd name="T47" fmla="*/ 1 h 39"/>
                <a:gd name="T48" fmla="*/ 0 w 37"/>
                <a:gd name="T49" fmla="*/ 1 h 39"/>
                <a:gd name="T50" fmla="*/ 0 w 37"/>
                <a:gd name="T51" fmla="*/ 1 h 39"/>
                <a:gd name="T52" fmla="*/ 0 w 37"/>
                <a:gd name="T53" fmla="*/ 1 h 39"/>
                <a:gd name="T54" fmla="*/ 0 w 37"/>
                <a:gd name="T55" fmla="*/ 1 h 39"/>
                <a:gd name="T56" fmla="*/ 0 w 37"/>
                <a:gd name="T57" fmla="*/ 1 h 39"/>
                <a:gd name="T58" fmla="*/ 0 w 37"/>
                <a:gd name="T59" fmla="*/ 1 h 39"/>
                <a:gd name="T60" fmla="*/ 0 w 37"/>
                <a:gd name="T61" fmla="*/ 1 h 39"/>
                <a:gd name="T62" fmla="*/ 0 w 37"/>
                <a:gd name="T63" fmla="*/ 1 h 39"/>
                <a:gd name="T64" fmla="*/ 0 w 37"/>
                <a:gd name="T65" fmla="*/ 1 h 39"/>
                <a:gd name="T66" fmla="*/ 0 w 37"/>
                <a:gd name="T67" fmla="*/ 1 h 39"/>
                <a:gd name="T68" fmla="*/ 0 w 37"/>
                <a:gd name="T69" fmla="*/ 1 h 39"/>
                <a:gd name="T70" fmla="*/ 0 w 37"/>
                <a:gd name="T71" fmla="*/ 1 h 39"/>
                <a:gd name="T72" fmla="*/ 0 w 37"/>
                <a:gd name="T73" fmla="*/ 1 h 39"/>
                <a:gd name="T74" fmla="*/ 0 w 37"/>
                <a:gd name="T75" fmla="*/ 1 h 39"/>
                <a:gd name="T76" fmla="*/ 0 w 37"/>
                <a:gd name="T77" fmla="*/ 1 h 39"/>
                <a:gd name="T78" fmla="*/ 0 w 37"/>
                <a:gd name="T79" fmla="*/ 1 h 39"/>
                <a:gd name="T80" fmla="*/ 0 w 37"/>
                <a:gd name="T81" fmla="*/ 1 h 39"/>
                <a:gd name="T82" fmla="*/ 0 w 37"/>
                <a:gd name="T83" fmla="*/ 1 h 39"/>
                <a:gd name="T84" fmla="*/ 0 w 37"/>
                <a:gd name="T85" fmla="*/ 1 h 39"/>
                <a:gd name="T86" fmla="*/ 0 w 37"/>
                <a:gd name="T87" fmla="*/ 1 h 39"/>
                <a:gd name="T88" fmla="*/ 0 w 37"/>
                <a:gd name="T89" fmla="*/ 1 h 39"/>
                <a:gd name="T90" fmla="*/ 0 w 37"/>
                <a:gd name="T91" fmla="*/ 1 h 39"/>
                <a:gd name="T92" fmla="*/ 0 w 37"/>
                <a:gd name="T93" fmla="*/ 1 h 39"/>
                <a:gd name="T94" fmla="*/ 0 w 37"/>
                <a:gd name="T95" fmla="*/ 1 h 39"/>
                <a:gd name="T96" fmla="*/ 0 w 37"/>
                <a:gd name="T97" fmla="*/ 1 h 39"/>
                <a:gd name="T98" fmla="*/ 0 w 37"/>
                <a:gd name="T99" fmla="*/ 1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9">
                  <a:moveTo>
                    <a:pt x="37" y="19"/>
                  </a:moveTo>
                  <a:lnTo>
                    <a:pt x="37" y="18"/>
                  </a:lnTo>
                  <a:lnTo>
                    <a:pt x="37" y="16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5" y="28"/>
                  </a:lnTo>
                  <a:lnTo>
                    <a:pt x="35" y="26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close/>
                  <a:moveTo>
                    <a:pt x="35" y="19"/>
                  </a:moveTo>
                  <a:lnTo>
                    <a:pt x="35" y="21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5" y="13"/>
                  </a:lnTo>
                  <a:lnTo>
                    <a:pt x="35" y="15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27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19" name="Freeform 5496"/>
            <p:cNvSpPr>
              <a:spLocks noEditPoints="1"/>
            </p:cNvSpPr>
            <p:nvPr/>
          </p:nvSpPr>
          <p:spPr bwMode="auto">
            <a:xfrm>
              <a:off x="4217" y="2193"/>
              <a:ext cx="18" cy="18"/>
            </a:xfrm>
            <a:custGeom>
              <a:avLst/>
              <a:gdLst>
                <a:gd name="T0" fmla="*/ 0 w 37"/>
                <a:gd name="T1" fmla="*/ 0 h 37"/>
                <a:gd name="T2" fmla="*/ 0 w 37"/>
                <a:gd name="T3" fmla="*/ 0 h 37"/>
                <a:gd name="T4" fmla="*/ 0 w 37"/>
                <a:gd name="T5" fmla="*/ 0 h 37"/>
                <a:gd name="T6" fmla="*/ 0 w 37"/>
                <a:gd name="T7" fmla="*/ 0 h 37"/>
                <a:gd name="T8" fmla="*/ 0 w 37"/>
                <a:gd name="T9" fmla="*/ 0 h 37"/>
                <a:gd name="T10" fmla="*/ 0 w 37"/>
                <a:gd name="T11" fmla="*/ 0 h 37"/>
                <a:gd name="T12" fmla="*/ 0 w 37"/>
                <a:gd name="T13" fmla="*/ 0 h 37"/>
                <a:gd name="T14" fmla="*/ 0 w 37"/>
                <a:gd name="T15" fmla="*/ 0 h 37"/>
                <a:gd name="T16" fmla="*/ 0 w 37"/>
                <a:gd name="T17" fmla="*/ 0 h 37"/>
                <a:gd name="T18" fmla="*/ 0 w 37"/>
                <a:gd name="T19" fmla="*/ 0 h 37"/>
                <a:gd name="T20" fmla="*/ 0 w 37"/>
                <a:gd name="T21" fmla="*/ 0 h 37"/>
                <a:gd name="T22" fmla="*/ 0 w 37"/>
                <a:gd name="T23" fmla="*/ 0 h 37"/>
                <a:gd name="T24" fmla="*/ 0 w 37"/>
                <a:gd name="T25" fmla="*/ 0 h 37"/>
                <a:gd name="T26" fmla="*/ 0 w 37"/>
                <a:gd name="T27" fmla="*/ 0 h 37"/>
                <a:gd name="T28" fmla="*/ 0 w 37"/>
                <a:gd name="T29" fmla="*/ 0 h 37"/>
                <a:gd name="T30" fmla="*/ 0 w 37"/>
                <a:gd name="T31" fmla="*/ 0 h 37"/>
                <a:gd name="T32" fmla="*/ 0 w 37"/>
                <a:gd name="T33" fmla="*/ 0 h 37"/>
                <a:gd name="T34" fmla="*/ 0 w 37"/>
                <a:gd name="T35" fmla="*/ 0 h 37"/>
                <a:gd name="T36" fmla="*/ 0 w 37"/>
                <a:gd name="T37" fmla="*/ 0 h 37"/>
                <a:gd name="T38" fmla="*/ 0 w 37"/>
                <a:gd name="T39" fmla="*/ 0 h 37"/>
                <a:gd name="T40" fmla="*/ 0 w 37"/>
                <a:gd name="T41" fmla="*/ 0 h 37"/>
                <a:gd name="T42" fmla="*/ 0 w 37"/>
                <a:gd name="T43" fmla="*/ 0 h 37"/>
                <a:gd name="T44" fmla="*/ 0 w 37"/>
                <a:gd name="T45" fmla="*/ 0 h 37"/>
                <a:gd name="T46" fmla="*/ 0 w 37"/>
                <a:gd name="T47" fmla="*/ 0 h 37"/>
                <a:gd name="T48" fmla="*/ 0 w 37"/>
                <a:gd name="T49" fmla="*/ 0 h 37"/>
                <a:gd name="T50" fmla="*/ 0 w 37"/>
                <a:gd name="T51" fmla="*/ 0 h 37"/>
                <a:gd name="T52" fmla="*/ 0 w 37"/>
                <a:gd name="T53" fmla="*/ 0 h 37"/>
                <a:gd name="T54" fmla="*/ 0 w 37"/>
                <a:gd name="T55" fmla="*/ 0 h 37"/>
                <a:gd name="T56" fmla="*/ 0 w 37"/>
                <a:gd name="T57" fmla="*/ 0 h 37"/>
                <a:gd name="T58" fmla="*/ 0 w 37"/>
                <a:gd name="T59" fmla="*/ 0 h 37"/>
                <a:gd name="T60" fmla="*/ 0 w 37"/>
                <a:gd name="T61" fmla="*/ 0 h 37"/>
                <a:gd name="T62" fmla="*/ 0 w 37"/>
                <a:gd name="T63" fmla="*/ 0 h 37"/>
                <a:gd name="T64" fmla="*/ 0 w 37"/>
                <a:gd name="T65" fmla="*/ 0 h 37"/>
                <a:gd name="T66" fmla="*/ 0 w 37"/>
                <a:gd name="T67" fmla="*/ 0 h 37"/>
                <a:gd name="T68" fmla="*/ 0 w 37"/>
                <a:gd name="T69" fmla="*/ 0 h 37"/>
                <a:gd name="T70" fmla="*/ 0 w 37"/>
                <a:gd name="T71" fmla="*/ 0 h 37"/>
                <a:gd name="T72" fmla="*/ 0 w 37"/>
                <a:gd name="T73" fmla="*/ 0 h 37"/>
                <a:gd name="T74" fmla="*/ 0 w 37"/>
                <a:gd name="T75" fmla="*/ 0 h 37"/>
                <a:gd name="T76" fmla="*/ 0 w 37"/>
                <a:gd name="T77" fmla="*/ 0 h 37"/>
                <a:gd name="T78" fmla="*/ 0 w 37"/>
                <a:gd name="T79" fmla="*/ 0 h 37"/>
                <a:gd name="T80" fmla="*/ 0 w 37"/>
                <a:gd name="T81" fmla="*/ 0 h 37"/>
                <a:gd name="T82" fmla="*/ 0 w 37"/>
                <a:gd name="T83" fmla="*/ 0 h 37"/>
                <a:gd name="T84" fmla="*/ 0 w 37"/>
                <a:gd name="T85" fmla="*/ 0 h 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7" h="37">
                  <a:moveTo>
                    <a:pt x="37" y="18"/>
                  </a:moveTo>
                  <a:lnTo>
                    <a:pt x="37" y="17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18"/>
                  </a:lnTo>
                  <a:close/>
                  <a:moveTo>
                    <a:pt x="35" y="18"/>
                  </a:moveTo>
                  <a:lnTo>
                    <a:pt x="35" y="20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32"/>
                  </a:lnTo>
                  <a:lnTo>
                    <a:pt x="27" y="33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0" name="Freeform 5497"/>
            <p:cNvSpPr>
              <a:spLocks noEditPoints="1"/>
            </p:cNvSpPr>
            <p:nvPr/>
          </p:nvSpPr>
          <p:spPr bwMode="auto">
            <a:xfrm>
              <a:off x="4218" y="2193"/>
              <a:ext cx="17" cy="18"/>
            </a:xfrm>
            <a:custGeom>
              <a:avLst/>
              <a:gdLst>
                <a:gd name="T0" fmla="*/ 1 w 34"/>
                <a:gd name="T1" fmla="*/ 0 h 37"/>
                <a:gd name="T2" fmla="*/ 1 w 34"/>
                <a:gd name="T3" fmla="*/ 0 h 37"/>
                <a:gd name="T4" fmla="*/ 1 w 34"/>
                <a:gd name="T5" fmla="*/ 0 h 37"/>
                <a:gd name="T6" fmla="*/ 1 w 34"/>
                <a:gd name="T7" fmla="*/ 0 h 37"/>
                <a:gd name="T8" fmla="*/ 1 w 34"/>
                <a:gd name="T9" fmla="*/ 0 h 37"/>
                <a:gd name="T10" fmla="*/ 1 w 34"/>
                <a:gd name="T11" fmla="*/ 0 h 37"/>
                <a:gd name="T12" fmla="*/ 1 w 34"/>
                <a:gd name="T13" fmla="*/ 0 h 37"/>
                <a:gd name="T14" fmla="*/ 1 w 34"/>
                <a:gd name="T15" fmla="*/ 0 h 37"/>
                <a:gd name="T16" fmla="*/ 1 w 34"/>
                <a:gd name="T17" fmla="*/ 0 h 37"/>
                <a:gd name="T18" fmla="*/ 0 w 34"/>
                <a:gd name="T19" fmla="*/ 0 h 37"/>
                <a:gd name="T20" fmla="*/ 0 w 34"/>
                <a:gd name="T21" fmla="*/ 0 h 37"/>
                <a:gd name="T22" fmla="*/ 0 w 34"/>
                <a:gd name="T23" fmla="*/ 0 h 37"/>
                <a:gd name="T24" fmla="*/ 1 w 34"/>
                <a:gd name="T25" fmla="*/ 0 h 37"/>
                <a:gd name="T26" fmla="*/ 1 w 34"/>
                <a:gd name="T27" fmla="*/ 0 h 37"/>
                <a:gd name="T28" fmla="*/ 1 w 34"/>
                <a:gd name="T29" fmla="*/ 0 h 37"/>
                <a:gd name="T30" fmla="*/ 1 w 34"/>
                <a:gd name="T31" fmla="*/ 0 h 37"/>
                <a:gd name="T32" fmla="*/ 1 w 34"/>
                <a:gd name="T33" fmla="*/ 0 h 37"/>
                <a:gd name="T34" fmla="*/ 1 w 34"/>
                <a:gd name="T35" fmla="*/ 0 h 37"/>
                <a:gd name="T36" fmla="*/ 1 w 34"/>
                <a:gd name="T37" fmla="*/ 0 h 37"/>
                <a:gd name="T38" fmla="*/ 1 w 34"/>
                <a:gd name="T39" fmla="*/ 0 h 37"/>
                <a:gd name="T40" fmla="*/ 1 w 34"/>
                <a:gd name="T41" fmla="*/ 0 h 37"/>
                <a:gd name="T42" fmla="*/ 1 w 34"/>
                <a:gd name="T43" fmla="*/ 0 h 37"/>
                <a:gd name="T44" fmla="*/ 1 w 34"/>
                <a:gd name="T45" fmla="*/ 0 h 37"/>
                <a:gd name="T46" fmla="*/ 1 w 34"/>
                <a:gd name="T47" fmla="*/ 0 h 37"/>
                <a:gd name="T48" fmla="*/ 1 w 34"/>
                <a:gd name="T49" fmla="*/ 0 h 37"/>
                <a:gd name="T50" fmla="*/ 1 w 34"/>
                <a:gd name="T51" fmla="*/ 0 h 37"/>
                <a:gd name="T52" fmla="*/ 1 w 34"/>
                <a:gd name="T53" fmla="*/ 0 h 37"/>
                <a:gd name="T54" fmla="*/ 1 w 34"/>
                <a:gd name="T55" fmla="*/ 0 h 37"/>
                <a:gd name="T56" fmla="*/ 1 w 34"/>
                <a:gd name="T57" fmla="*/ 0 h 37"/>
                <a:gd name="T58" fmla="*/ 1 w 34"/>
                <a:gd name="T59" fmla="*/ 0 h 37"/>
                <a:gd name="T60" fmla="*/ 1 w 34"/>
                <a:gd name="T61" fmla="*/ 0 h 37"/>
                <a:gd name="T62" fmla="*/ 1 w 34"/>
                <a:gd name="T63" fmla="*/ 0 h 37"/>
                <a:gd name="T64" fmla="*/ 1 w 34"/>
                <a:gd name="T65" fmla="*/ 0 h 37"/>
                <a:gd name="T66" fmla="*/ 1 w 34"/>
                <a:gd name="T67" fmla="*/ 0 h 37"/>
                <a:gd name="T68" fmla="*/ 1 w 34"/>
                <a:gd name="T69" fmla="*/ 0 h 37"/>
                <a:gd name="T70" fmla="*/ 1 w 34"/>
                <a:gd name="T71" fmla="*/ 0 h 37"/>
                <a:gd name="T72" fmla="*/ 1 w 34"/>
                <a:gd name="T73" fmla="*/ 0 h 37"/>
                <a:gd name="T74" fmla="*/ 1 w 34"/>
                <a:gd name="T75" fmla="*/ 0 h 37"/>
                <a:gd name="T76" fmla="*/ 1 w 34"/>
                <a:gd name="T77" fmla="*/ 0 h 37"/>
                <a:gd name="T78" fmla="*/ 1 w 34"/>
                <a:gd name="T79" fmla="*/ 0 h 37"/>
                <a:gd name="T80" fmla="*/ 1 w 34"/>
                <a:gd name="T81" fmla="*/ 0 h 37"/>
                <a:gd name="T82" fmla="*/ 1 w 34"/>
                <a:gd name="T83" fmla="*/ 0 h 37"/>
                <a:gd name="T84" fmla="*/ 1 w 34"/>
                <a:gd name="T85" fmla="*/ 0 h 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4" h="37">
                  <a:moveTo>
                    <a:pt x="34" y="18"/>
                  </a:moveTo>
                  <a:lnTo>
                    <a:pt x="34" y="17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8"/>
                  </a:lnTo>
                  <a:close/>
                  <a:moveTo>
                    <a:pt x="34" y="18"/>
                  </a:moveTo>
                  <a:lnTo>
                    <a:pt x="34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1" y="27"/>
                  </a:lnTo>
                  <a:lnTo>
                    <a:pt x="29" y="28"/>
                  </a:lnTo>
                  <a:lnTo>
                    <a:pt x="29" y="30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5"/>
                  </a:lnTo>
                  <a:lnTo>
                    <a:pt x="20" y="35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4" y="18"/>
                  </a:ln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1" name="Freeform 5498"/>
            <p:cNvSpPr>
              <a:spLocks noEditPoints="1"/>
            </p:cNvSpPr>
            <p:nvPr/>
          </p:nvSpPr>
          <p:spPr bwMode="auto">
            <a:xfrm>
              <a:off x="4218" y="2193"/>
              <a:ext cx="17" cy="18"/>
            </a:xfrm>
            <a:custGeom>
              <a:avLst/>
              <a:gdLst>
                <a:gd name="T0" fmla="*/ 1 w 34"/>
                <a:gd name="T1" fmla="*/ 1 h 35"/>
                <a:gd name="T2" fmla="*/ 1 w 34"/>
                <a:gd name="T3" fmla="*/ 1 h 35"/>
                <a:gd name="T4" fmla="*/ 1 w 34"/>
                <a:gd name="T5" fmla="*/ 1 h 35"/>
                <a:gd name="T6" fmla="*/ 1 w 34"/>
                <a:gd name="T7" fmla="*/ 1 h 35"/>
                <a:gd name="T8" fmla="*/ 1 w 34"/>
                <a:gd name="T9" fmla="*/ 1 h 35"/>
                <a:gd name="T10" fmla="*/ 1 w 34"/>
                <a:gd name="T11" fmla="*/ 1 h 35"/>
                <a:gd name="T12" fmla="*/ 1 w 34"/>
                <a:gd name="T13" fmla="*/ 1 h 35"/>
                <a:gd name="T14" fmla="*/ 1 w 34"/>
                <a:gd name="T15" fmla="*/ 1 h 35"/>
                <a:gd name="T16" fmla="*/ 1 w 34"/>
                <a:gd name="T17" fmla="*/ 1 h 35"/>
                <a:gd name="T18" fmla="*/ 1 w 34"/>
                <a:gd name="T19" fmla="*/ 1 h 35"/>
                <a:gd name="T20" fmla="*/ 0 w 34"/>
                <a:gd name="T21" fmla="*/ 1 h 35"/>
                <a:gd name="T22" fmla="*/ 1 w 34"/>
                <a:gd name="T23" fmla="*/ 1 h 35"/>
                <a:gd name="T24" fmla="*/ 1 w 34"/>
                <a:gd name="T25" fmla="*/ 1 h 35"/>
                <a:gd name="T26" fmla="*/ 1 w 34"/>
                <a:gd name="T27" fmla="*/ 1 h 35"/>
                <a:gd name="T28" fmla="*/ 1 w 34"/>
                <a:gd name="T29" fmla="*/ 1 h 35"/>
                <a:gd name="T30" fmla="*/ 1 w 34"/>
                <a:gd name="T31" fmla="*/ 1 h 35"/>
                <a:gd name="T32" fmla="*/ 1 w 34"/>
                <a:gd name="T33" fmla="*/ 1 h 35"/>
                <a:gd name="T34" fmla="*/ 1 w 34"/>
                <a:gd name="T35" fmla="*/ 1 h 35"/>
                <a:gd name="T36" fmla="*/ 1 w 34"/>
                <a:gd name="T37" fmla="*/ 1 h 35"/>
                <a:gd name="T38" fmla="*/ 1 w 34"/>
                <a:gd name="T39" fmla="*/ 1 h 35"/>
                <a:gd name="T40" fmla="*/ 1 w 34"/>
                <a:gd name="T41" fmla="*/ 1 h 35"/>
                <a:gd name="T42" fmla="*/ 1 w 34"/>
                <a:gd name="T43" fmla="*/ 1 h 35"/>
                <a:gd name="T44" fmla="*/ 1 w 34"/>
                <a:gd name="T45" fmla="*/ 1 h 35"/>
                <a:gd name="T46" fmla="*/ 1 w 34"/>
                <a:gd name="T47" fmla="*/ 1 h 35"/>
                <a:gd name="T48" fmla="*/ 1 w 34"/>
                <a:gd name="T49" fmla="*/ 1 h 35"/>
                <a:gd name="T50" fmla="*/ 1 w 34"/>
                <a:gd name="T51" fmla="*/ 1 h 35"/>
                <a:gd name="T52" fmla="*/ 1 w 34"/>
                <a:gd name="T53" fmla="*/ 1 h 35"/>
                <a:gd name="T54" fmla="*/ 1 w 34"/>
                <a:gd name="T55" fmla="*/ 1 h 35"/>
                <a:gd name="T56" fmla="*/ 1 w 34"/>
                <a:gd name="T57" fmla="*/ 1 h 35"/>
                <a:gd name="T58" fmla="*/ 1 w 34"/>
                <a:gd name="T59" fmla="*/ 1 h 35"/>
                <a:gd name="T60" fmla="*/ 1 w 34"/>
                <a:gd name="T61" fmla="*/ 1 h 35"/>
                <a:gd name="T62" fmla="*/ 1 w 34"/>
                <a:gd name="T63" fmla="*/ 1 h 35"/>
                <a:gd name="T64" fmla="*/ 1 w 34"/>
                <a:gd name="T65" fmla="*/ 1 h 35"/>
                <a:gd name="T66" fmla="*/ 1 w 34"/>
                <a:gd name="T67" fmla="*/ 1 h 35"/>
                <a:gd name="T68" fmla="*/ 1 w 34"/>
                <a:gd name="T69" fmla="*/ 1 h 35"/>
                <a:gd name="T70" fmla="*/ 1 w 34"/>
                <a:gd name="T71" fmla="*/ 1 h 35"/>
                <a:gd name="T72" fmla="*/ 1 w 34"/>
                <a:gd name="T73" fmla="*/ 1 h 35"/>
                <a:gd name="T74" fmla="*/ 1 w 34"/>
                <a:gd name="T75" fmla="*/ 1 h 35"/>
                <a:gd name="T76" fmla="*/ 1 w 34"/>
                <a:gd name="T77" fmla="*/ 1 h 35"/>
                <a:gd name="T78" fmla="*/ 1 w 34"/>
                <a:gd name="T79" fmla="*/ 1 h 35"/>
                <a:gd name="T80" fmla="*/ 1 w 34"/>
                <a:gd name="T81" fmla="*/ 1 h 35"/>
                <a:gd name="T82" fmla="*/ 1 w 34"/>
                <a:gd name="T83" fmla="*/ 1 h 35"/>
                <a:gd name="T84" fmla="*/ 1 w 34"/>
                <a:gd name="T85" fmla="*/ 1 h 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4" h="35">
                  <a:moveTo>
                    <a:pt x="34" y="18"/>
                  </a:moveTo>
                  <a:lnTo>
                    <a:pt x="34" y="17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8"/>
                  </a:lnTo>
                  <a:close/>
                  <a:moveTo>
                    <a:pt x="33" y="18"/>
                  </a:moveTo>
                  <a:lnTo>
                    <a:pt x="33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29" y="28"/>
                  </a:lnTo>
                  <a:lnTo>
                    <a:pt x="28" y="30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5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7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2" name="Freeform 5499"/>
            <p:cNvSpPr>
              <a:spLocks noEditPoints="1"/>
            </p:cNvSpPr>
            <p:nvPr/>
          </p:nvSpPr>
          <p:spPr bwMode="auto">
            <a:xfrm>
              <a:off x="4218" y="2194"/>
              <a:ext cx="17" cy="17"/>
            </a:xfrm>
            <a:custGeom>
              <a:avLst/>
              <a:gdLst>
                <a:gd name="T0" fmla="*/ 1 w 32"/>
                <a:gd name="T1" fmla="*/ 1 h 33"/>
                <a:gd name="T2" fmla="*/ 1 w 32"/>
                <a:gd name="T3" fmla="*/ 1 h 33"/>
                <a:gd name="T4" fmla="*/ 1 w 32"/>
                <a:gd name="T5" fmla="*/ 1 h 33"/>
                <a:gd name="T6" fmla="*/ 1 w 32"/>
                <a:gd name="T7" fmla="*/ 1 h 33"/>
                <a:gd name="T8" fmla="*/ 1 w 32"/>
                <a:gd name="T9" fmla="*/ 0 h 33"/>
                <a:gd name="T10" fmla="*/ 1 w 32"/>
                <a:gd name="T11" fmla="*/ 0 h 33"/>
                <a:gd name="T12" fmla="*/ 1 w 32"/>
                <a:gd name="T13" fmla="*/ 1 h 33"/>
                <a:gd name="T14" fmla="*/ 1 w 32"/>
                <a:gd name="T15" fmla="*/ 1 h 33"/>
                <a:gd name="T16" fmla="*/ 1 w 32"/>
                <a:gd name="T17" fmla="*/ 1 h 33"/>
                <a:gd name="T18" fmla="*/ 0 w 32"/>
                <a:gd name="T19" fmla="*/ 1 h 33"/>
                <a:gd name="T20" fmla="*/ 0 w 32"/>
                <a:gd name="T21" fmla="*/ 1 h 33"/>
                <a:gd name="T22" fmla="*/ 0 w 32"/>
                <a:gd name="T23" fmla="*/ 1 h 33"/>
                <a:gd name="T24" fmla="*/ 1 w 32"/>
                <a:gd name="T25" fmla="*/ 1 h 33"/>
                <a:gd name="T26" fmla="*/ 1 w 32"/>
                <a:gd name="T27" fmla="*/ 1 h 33"/>
                <a:gd name="T28" fmla="*/ 1 w 32"/>
                <a:gd name="T29" fmla="*/ 1 h 33"/>
                <a:gd name="T30" fmla="*/ 1 w 32"/>
                <a:gd name="T31" fmla="*/ 1 h 33"/>
                <a:gd name="T32" fmla="*/ 1 w 32"/>
                <a:gd name="T33" fmla="*/ 1 h 33"/>
                <a:gd name="T34" fmla="*/ 1 w 32"/>
                <a:gd name="T35" fmla="*/ 1 h 33"/>
                <a:gd name="T36" fmla="*/ 1 w 32"/>
                <a:gd name="T37" fmla="*/ 1 h 33"/>
                <a:gd name="T38" fmla="*/ 1 w 32"/>
                <a:gd name="T39" fmla="*/ 1 h 33"/>
                <a:gd name="T40" fmla="*/ 1 w 32"/>
                <a:gd name="T41" fmla="*/ 1 h 33"/>
                <a:gd name="T42" fmla="*/ 1 w 32"/>
                <a:gd name="T43" fmla="*/ 1 h 33"/>
                <a:gd name="T44" fmla="*/ 1 w 32"/>
                <a:gd name="T45" fmla="*/ 1 h 33"/>
                <a:gd name="T46" fmla="*/ 1 w 32"/>
                <a:gd name="T47" fmla="*/ 1 h 33"/>
                <a:gd name="T48" fmla="*/ 1 w 32"/>
                <a:gd name="T49" fmla="*/ 1 h 33"/>
                <a:gd name="T50" fmla="*/ 1 w 32"/>
                <a:gd name="T51" fmla="*/ 1 h 33"/>
                <a:gd name="T52" fmla="*/ 1 w 32"/>
                <a:gd name="T53" fmla="*/ 1 h 33"/>
                <a:gd name="T54" fmla="*/ 1 w 32"/>
                <a:gd name="T55" fmla="*/ 1 h 33"/>
                <a:gd name="T56" fmla="*/ 1 w 32"/>
                <a:gd name="T57" fmla="*/ 1 h 33"/>
                <a:gd name="T58" fmla="*/ 1 w 32"/>
                <a:gd name="T59" fmla="*/ 1 h 33"/>
                <a:gd name="T60" fmla="*/ 1 w 32"/>
                <a:gd name="T61" fmla="*/ 1 h 33"/>
                <a:gd name="T62" fmla="*/ 1 w 32"/>
                <a:gd name="T63" fmla="*/ 1 h 33"/>
                <a:gd name="T64" fmla="*/ 0 w 32"/>
                <a:gd name="T65" fmla="*/ 1 h 33"/>
                <a:gd name="T66" fmla="*/ 1 w 32"/>
                <a:gd name="T67" fmla="*/ 1 h 33"/>
                <a:gd name="T68" fmla="*/ 1 w 32"/>
                <a:gd name="T69" fmla="*/ 1 h 33"/>
                <a:gd name="T70" fmla="*/ 1 w 32"/>
                <a:gd name="T71" fmla="*/ 1 h 33"/>
                <a:gd name="T72" fmla="*/ 1 w 32"/>
                <a:gd name="T73" fmla="*/ 1 h 33"/>
                <a:gd name="T74" fmla="*/ 1 w 32"/>
                <a:gd name="T75" fmla="*/ 1 h 33"/>
                <a:gd name="T76" fmla="*/ 1 w 32"/>
                <a:gd name="T77" fmla="*/ 1 h 33"/>
                <a:gd name="T78" fmla="*/ 1 w 32"/>
                <a:gd name="T79" fmla="*/ 1 h 33"/>
                <a:gd name="T80" fmla="*/ 1 w 32"/>
                <a:gd name="T81" fmla="*/ 1 h 33"/>
                <a:gd name="T82" fmla="*/ 1 w 32"/>
                <a:gd name="T83" fmla="*/ 1 h 33"/>
                <a:gd name="T84" fmla="*/ 1 w 32"/>
                <a:gd name="T85" fmla="*/ 1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" h="33">
                  <a:moveTo>
                    <a:pt x="32" y="16"/>
                  </a:moveTo>
                  <a:lnTo>
                    <a:pt x="32" y="15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7" y="28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2" y="18"/>
                  </a:lnTo>
                  <a:lnTo>
                    <a:pt x="32" y="16"/>
                  </a:lnTo>
                  <a:close/>
                  <a:moveTo>
                    <a:pt x="31" y="16"/>
                  </a:move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3" name="Freeform 5500"/>
            <p:cNvSpPr>
              <a:spLocks noEditPoints="1"/>
            </p:cNvSpPr>
            <p:nvPr/>
          </p:nvSpPr>
          <p:spPr bwMode="auto">
            <a:xfrm>
              <a:off x="4218" y="2194"/>
              <a:ext cx="16" cy="17"/>
            </a:xfrm>
            <a:custGeom>
              <a:avLst/>
              <a:gdLst>
                <a:gd name="T0" fmla="*/ 1 w 31"/>
                <a:gd name="T1" fmla="*/ 1 h 33"/>
                <a:gd name="T2" fmla="*/ 1 w 31"/>
                <a:gd name="T3" fmla="*/ 1 h 33"/>
                <a:gd name="T4" fmla="*/ 1 w 31"/>
                <a:gd name="T5" fmla="*/ 1 h 33"/>
                <a:gd name="T6" fmla="*/ 1 w 31"/>
                <a:gd name="T7" fmla="*/ 1 h 33"/>
                <a:gd name="T8" fmla="*/ 1 w 31"/>
                <a:gd name="T9" fmla="*/ 0 h 33"/>
                <a:gd name="T10" fmla="*/ 1 w 31"/>
                <a:gd name="T11" fmla="*/ 0 h 33"/>
                <a:gd name="T12" fmla="*/ 1 w 31"/>
                <a:gd name="T13" fmla="*/ 1 h 33"/>
                <a:gd name="T14" fmla="*/ 1 w 31"/>
                <a:gd name="T15" fmla="*/ 1 h 33"/>
                <a:gd name="T16" fmla="*/ 1 w 31"/>
                <a:gd name="T17" fmla="*/ 1 h 33"/>
                <a:gd name="T18" fmla="*/ 0 w 31"/>
                <a:gd name="T19" fmla="*/ 1 h 33"/>
                <a:gd name="T20" fmla="*/ 0 w 31"/>
                <a:gd name="T21" fmla="*/ 1 h 33"/>
                <a:gd name="T22" fmla="*/ 0 w 31"/>
                <a:gd name="T23" fmla="*/ 1 h 33"/>
                <a:gd name="T24" fmla="*/ 1 w 31"/>
                <a:gd name="T25" fmla="*/ 1 h 33"/>
                <a:gd name="T26" fmla="*/ 1 w 31"/>
                <a:gd name="T27" fmla="*/ 1 h 33"/>
                <a:gd name="T28" fmla="*/ 1 w 31"/>
                <a:gd name="T29" fmla="*/ 1 h 33"/>
                <a:gd name="T30" fmla="*/ 1 w 31"/>
                <a:gd name="T31" fmla="*/ 1 h 33"/>
                <a:gd name="T32" fmla="*/ 1 w 31"/>
                <a:gd name="T33" fmla="*/ 1 h 33"/>
                <a:gd name="T34" fmla="*/ 1 w 31"/>
                <a:gd name="T35" fmla="*/ 1 h 33"/>
                <a:gd name="T36" fmla="*/ 1 w 31"/>
                <a:gd name="T37" fmla="*/ 1 h 33"/>
                <a:gd name="T38" fmla="*/ 1 w 31"/>
                <a:gd name="T39" fmla="*/ 1 h 33"/>
                <a:gd name="T40" fmla="*/ 1 w 31"/>
                <a:gd name="T41" fmla="*/ 1 h 33"/>
                <a:gd name="T42" fmla="*/ 1 w 31"/>
                <a:gd name="T43" fmla="*/ 1 h 33"/>
                <a:gd name="T44" fmla="*/ 1 w 31"/>
                <a:gd name="T45" fmla="*/ 1 h 33"/>
                <a:gd name="T46" fmla="*/ 1 w 31"/>
                <a:gd name="T47" fmla="*/ 1 h 33"/>
                <a:gd name="T48" fmla="*/ 1 w 31"/>
                <a:gd name="T49" fmla="*/ 1 h 33"/>
                <a:gd name="T50" fmla="*/ 1 w 31"/>
                <a:gd name="T51" fmla="*/ 1 h 33"/>
                <a:gd name="T52" fmla="*/ 1 w 31"/>
                <a:gd name="T53" fmla="*/ 1 h 33"/>
                <a:gd name="T54" fmla="*/ 1 w 31"/>
                <a:gd name="T55" fmla="*/ 1 h 33"/>
                <a:gd name="T56" fmla="*/ 1 w 31"/>
                <a:gd name="T57" fmla="*/ 1 h 33"/>
                <a:gd name="T58" fmla="*/ 1 w 31"/>
                <a:gd name="T59" fmla="*/ 1 h 33"/>
                <a:gd name="T60" fmla="*/ 1 w 31"/>
                <a:gd name="T61" fmla="*/ 1 h 33"/>
                <a:gd name="T62" fmla="*/ 1 w 31"/>
                <a:gd name="T63" fmla="*/ 1 h 33"/>
                <a:gd name="T64" fmla="*/ 1 w 31"/>
                <a:gd name="T65" fmla="*/ 1 h 33"/>
                <a:gd name="T66" fmla="*/ 1 w 31"/>
                <a:gd name="T67" fmla="*/ 1 h 33"/>
                <a:gd name="T68" fmla="*/ 1 w 31"/>
                <a:gd name="T69" fmla="*/ 1 h 33"/>
                <a:gd name="T70" fmla="*/ 1 w 31"/>
                <a:gd name="T71" fmla="*/ 1 h 33"/>
                <a:gd name="T72" fmla="*/ 1 w 31"/>
                <a:gd name="T73" fmla="*/ 1 h 33"/>
                <a:gd name="T74" fmla="*/ 1 w 31"/>
                <a:gd name="T75" fmla="*/ 1 h 33"/>
                <a:gd name="T76" fmla="*/ 1 w 31"/>
                <a:gd name="T77" fmla="*/ 1 h 33"/>
                <a:gd name="T78" fmla="*/ 1 w 31"/>
                <a:gd name="T79" fmla="*/ 1 h 33"/>
                <a:gd name="T80" fmla="*/ 1 w 31"/>
                <a:gd name="T81" fmla="*/ 1 h 33"/>
                <a:gd name="T82" fmla="*/ 1 w 31"/>
                <a:gd name="T83" fmla="*/ 1 h 33"/>
                <a:gd name="T84" fmla="*/ 1 w 31"/>
                <a:gd name="T85" fmla="*/ 1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33">
                  <a:moveTo>
                    <a:pt x="31" y="16"/>
                  </a:moveTo>
                  <a:lnTo>
                    <a:pt x="31" y="15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6" y="28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16"/>
                  </a:lnTo>
                  <a:close/>
                  <a:moveTo>
                    <a:pt x="29" y="16"/>
                  </a:moveTo>
                  <a:lnTo>
                    <a:pt x="29" y="18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4" name="Freeform 5501"/>
            <p:cNvSpPr>
              <a:spLocks noEditPoints="1"/>
            </p:cNvSpPr>
            <p:nvPr/>
          </p:nvSpPr>
          <p:spPr bwMode="auto">
            <a:xfrm>
              <a:off x="4218" y="2195"/>
              <a:ext cx="16" cy="15"/>
            </a:xfrm>
            <a:custGeom>
              <a:avLst/>
              <a:gdLst>
                <a:gd name="T0" fmla="*/ 1 w 31"/>
                <a:gd name="T1" fmla="*/ 1 h 29"/>
                <a:gd name="T2" fmla="*/ 1 w 31"/>
                <a:gd name="T3" fmla="*/ 1 h 29"/>
                <a:gd name="T4" fmla="*/ 1 w 31"/>
                <a:gd name="T5" fmla="*/ 1 h 29"/>
                <a:gd name="T6" fmla="*/ 1 w 31"/>
                <a:gd name="T7" fmla="*/ 1 h 29"/>
                <a:gd name="T8" fmla="*/ 1 w 31"/>
                <a:gd name="T9" fmla="*/ 0 h 29"/>
                <a:gd name="T10" fmla="*/ 1 w 31"/>
                <a:gd name="T11" fmla="*/ 0 h 29"/>
                <a:gd name="T12" fmla="*/ 1 w 31"/>
                <a:gd name="T13" fmla="*/ 0 h 29"/>
                <a:gd name="T14" fmla="*/ 1 w 31"/>
                <a:gd name="T15" fmla="*/ 1 h 29"/>
                <a:gd name="T16" fmla="*/ 1 w 31"/>
                <a:gd name="T17" fmla="*/ 1 h 29"/>
                <a:gd name="T18" fmla="*/ 1 w 31"/>
                <a:gd name="T19" fmla="*/ 1 h 29"/>
                <a:gd name="T20" fmla="*/ 0 w 31"/>
                <a:gd name="T21" fmla="*/ 1 h 29"/>
                <a:gd name="T22" fmla="*/ 1 w 31"/>
                <a:gd name="T23" fmla="*/ 1 h 29"/>
                <a:gd name="T24" fmla="*/ 1 w 31"/>
                <a:gd name="T25" fmla="*/ 1 h 29"/>
                <a:gd name="T26" fmla="*/ 1 w 31"/>
                <a:gd name="T27" fmla="*/ 1 h 29"/>
                <a:gd name="T28" fmla="*/ 1 w 31"/>
                <a:gd name="T29" fmla="*/ 1 h 29"/>
                <a:gd name="T30" fmla="*/ 1 w 31"/>
                <a:gd name="T31" fmla="*/ 1 h 29"/>
                <a:gd name="T32" fmla="*/ 1 w 31"/>
                <a:gd name="T33" fmla="*/ 1 h 29"/>
                <a:gd name="T34" fmla="*/ 1 w 31"/>
                <a:gd name="T35" fmla="*/ 1 h 29"/>
                <a:gd name="T36" fmla="*/ 1 w 31"/>
                <a:gd name="T37" fmla="*/ 1 h 29"/>
                <a:gd name="T38" fmla="*/ 1 w 31"/>
                <a:gd name="T39" fmla="*/ 1 h 29"/>
                <a:gd name="T40" fmla="*/ 1 w 31"/>
                <a:gd name="T41" fmla="*/ 1 h 29"/>
                <a:gd name="T42" fmla="*/ 1 w 31"/>
                <a:gd name="T43" fmla="*/ 1 h 29"/>
                <a:gd name="T44" fmla="*/ 1 w 31"/>
                <a:gd name="T45" fmla="*/ 1 h 29"/>
                <a:gd name="T46" fmla="*/ 1 w 31"/>
                <a:gd name="T47" fmla="*/ 1 h 29"/>
                <a:gd name="T48" fmla="*/ 1 w 31"/>
                <a:gd name="T49" fmla="*/ 1 h 29"/>
                <a:gd name="T50" fmla="*/ 1 w 31"/>
                <a:gd name="T51" fmla="*/ 1 h 29"/>
                <a:gd name="T52" fmla="*/ 1 w 31"/>
                <a:gd name="T53" fmla="*/ 1 h 29"/>
                <a:gd name="T54" fmla="*/ 1 w 31"/>
                <a:gd name="T55" fmla="*/ 1 h 29"/>
                <a:gd name="T56" fmla="*/ 1 w 31"/>
                <a:gd name="T57" fmla="*/ 1 h 29"/>
                <a:gd name="T58" fmla="*/ 1 w 31"/>
                <a:gd name="T59" fmla="*/ 1 h 29"/>
                <a:gd name="T60" fmla="*/ 1 w 31"/>
                <a:gd name="T61" fmla="*/ 1 h 29"/>
                <a:gd name="T62" fmla="*/ 1 w 31"/>
                <a:gd name="T63" fmla="*/ 1 h 29"/>
                <a:gd name="T64" fmla="*/ 1 w 31"/>
                <a:gd name="T65" fmla="*/ 1 h 29"/>
                <a:gd name="T66" fmla="*/ 1 w 31"/>
                <a:gd name="T67" fmla="*/ 1 h 29"/>
                <a:gd name="T68" fmla="*/ 1 w 31"/>
                <a:gd name="T69" fmla="*/ 1 h 29"/>
                <a:gd name="T70" fmla="*/ 1 w 31"/>
                <a:gd name="T71" fmla="*/ 1 h 29"/>
                <a:gd name="T72" fmla="*/ 1 w 31"/>
                <a:gd name="T73" fmla="*/ 1 h 29"/>
                <a:gd name="T74" fmla="*/ 1 w 31"/>
                <a:gd name="T75" fmla="*/ 1 h 29"/>
                <a:gd name="T76" fmla="*/ 1 w 31"/>
                <a:gd name="T77" fmla="*/ 1 h 29"/>
                <a:gd name="T78" fmla="*/ 1 w 31"/>
                <a:gd name="T79" fmla="*/ 1 h 29"/>
                <a:gd name="T80" fmla="*/ 1 w 31"/>
                <a:gd name="T81" fmla="*/ 1 h 29"/>
                <a:gd name="T82" fmla="*/ 1 w 31"/>
                <a:gd name="T83" fmla="*/ 1 h 29"/>
                <a:gd name="T84" fmla="*/ 1 w 31"/>
                <a:gd name="T85" fmla="*/ 1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29">
                  <a:moveTo>
                    <a:pt x="31" y="14"/>
                  </a:moveTo>
                  <a:lnTo>
                    <a:pt x="31" y="13"/>
                  </a:lnTo>
                  <a:lnTo>
                    <a:pt x="31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4"/>
                  </a:lnTo>
                  <a:close/>
                  <a:moveTo>
                    <a:pt x="29" y="14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2A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5" name="Freeform 5502"/>
            <p:cNvSpPr>
              <a:spLocks noEditPoints="1"/>
            </p:cNvSpPr>
            <p:nvPr/>
          </p:nvSpPr>
          <p:spPr bwMode="auto">
            <a:xfrm>
              <a:off x="4219" y="2195"/>
              <a:ext cx="14" cy="15"/>
            </a:xfrm>
            <a:custGeom>
              <a:avLst/>
              <a:gdLst>
                <a:gd name="T0" fmla="*/ 1 w 27"/>
                <a:gd name="T1" fmla="*/ 1 h 29"/>
                <a:gd name="T2" fmla="*/ 1 w 27"/>
                <a:gd name="T3" fmla="*/ 1 h 29"/>
                <a:gd name="T4" fmla="*/ 1 w 27"/>
                <a:gd name="T5" fmla="*/ 1 h 29"/>
                <a:gd name="T6" fmla="*/ 1 w 27"/>
                <a:gd name="T7" fmla="*/ 1 h 29"/>
                <a:gd name="T8" fmla="*/ 1 w 27"/>
                <a:gd name="T9" fmla="*/ 0 h 29"/>
                <a:gd name="T10" fmla="*/ 1 w 27"/>
                <a:gd name="T11" fmla="*/ 0 h 29"/>
                <a:gd name="T12" fmla="*/ 1 w 27"/>
                <a:gd name="T13" fmla="*/ 1 h 29"/>
                <a:gd name="T14" fmla="*/ 1 w 27"/>
                <a:gd name="T15" fmla="*/ 1 h 29"/>
                <a:gd name="T16" fmla="*/ 1 w 27"/>
                <a:gd name="T17" fmla="*/ 1 h 29"/>
                <a:gd name="T18" fmla="*/ 0 w 27"/>
                <a:gd name="T19" fmla="*/ 1 h 29"/>
                <a:gd name="T20" fmla="*/ 0 w 27"/>
                <a:gd name="T21" fmla="*/ 1 h 29"/>
                <a:gd name="T22" fmla="*/ 0 w 27"/>
                <a:gd name="T23" fmla="*/ 1 h 29"/>
                <a:gd name="T24" fmla="*/ 1 w 27"/>
                <a:gd name="T25" fmla="*/ 1 h 29"/>
                <a:gd name="T26" fmla="*/ 1 w 27"/>
                <a:gd name="T27" fmla="*/ 1 h 29"/>
                <a:gd name="T28" fmla="*/ 1 w 27"/>
                <a:gd name="T29" fmla="*/ 1 h 29"/>
                <a:gd name="T30" fmla="*/ 1 w 27"/>
                <a:gd name="T31" fmla="*/ 1 h 29"/>
                <a:gd name="T32" fmla="*/ 1 w 27"/>
                <a:gd name="T33" fmla="*/ 1 h 29"/>
                <a:gd name="T34" fmla="*/ 1 w 27"/>
                <a:gd name="T35" fmla="*/ 1 h 29"/>
                <a:gd name="T36" fmla="*/ 1 w 27"/>
                <a:gd name="T37" fmla="*/ 1 h 29"/>
                <a:gd name="T38" fmla="*/ 1 w 27"/>
                <a:gd name="T39" fmla="*/ 1 h 29"/>
                <a:gd name="T40" fmla="*/ 1 w 27"/>
                <a:gd name="T41" fmla="*/ 1 h 29"/>
                <a:gd name="T42" fmla="*/ 1 w 27"/>
                <a:gd name="T43" fmla="*/ 1 h 29"/>
                <a:gd name="T44" fmla="*/ 1 w 27"/>
                <a:gd name="T45" fmla="*/ 1 h 29"/>
                <a:gd name="T46" fmla="*/ 1 w 27"/>
                <a:gd name="T47" fmla="*/ 1 h 29"/>
                <a:gd name="T48" fmla="*/ 1 w 27"/>
                <a:gd name="T49" fmla="*/ 1 h 29"/>
                <a:gd name="T50" fmla="*/ 1 w 27"/>
                <a:gd name="T51" fmla="*/ 1 h 29"/>
                <a:gd name="T52" fmla="*/ 1 w 27"/>
                <a:gd name="T53" fmla="*/ 1 h 29"/>
                <a:gd name="T54" fmla="*/ 1 w 27"/>
                <a:gd name="T55" fmla="*/ 1 h 29"/>
                <a:gd name="T56" fmla="*/ 1 w 27"/>
                <a:gd name="T57" fmla="*/ 1 h 29"/>
                <a:gd name="T58" fmla="*/ 1 w 27"/>
                <a:gd name="T59" fmla="*/ 1 h 29"/>
                <a:gd name="T60" fmla="*/ 1 w 27"/>
                <a:gd name="T61" fmla="*/ 1 h 29"/>
                <a:gd name="T62" fmla="*/ 1 w 27"/>
                <a:gd name="T63" fmla="*/ 1 h 29"/>
                <a:gd name="T64" fmla="*/ 1 w 27"/>
                <a:gd name="T65" fmla="*/ 1 h 29"/>
                <a:gd name="T66" fmla="*/ 1 w 27"/>
                <a:gd name="T67" fmla="*/ 1 h 29"/>
                <a:gd name="T68" fmla="*/ 1 w 27"/>
                <a:gd name="T69" fmla="*/ 1 h 29"/>
                <a:gd name="T70" fmla="*/ 1 w 27"/>
                <a:gd name="T71" fmla="*/ 1 h 29"/>
                <a:gd name="T72" fmla="*/ 1 w 27"/>
                <a:gd name="T73" fmla="*/ 1 h 29"/>
                <a:gd name="T74" fmla="*/ 1 w 27"/>
                <a:gd name="T75" fmla="*/ 1 h 29"/>
                <a:gd name="T76" fmla="*/ 1 w 27"/>
                <a:gd name="T77" fmla="*/ 1 h 29"/>
                <a:gd name="T78" fmla="*/ 1 w 27"/>
                <a:gd name="T79" fmla="*/ 1 h 29"/>
                <a:gd name="T80" fmla="*/ 1 w 27"/>
                <a:gd name="T81" fmla="*/ 1 h 29"/>
                <a:gd name="T82" fmla="*/ 1 w 27"/>
                <a:gd name="T83" fmla="*/ 1 h 29"/>
                <a:gd name="T84" fmla="*/ 1 w 27"/>
                <a:gd name="T85" fmla="*/ 1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lnTo>
                    <a:pt x="27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close/>
                  <a:moveTo>
                    <a:pt x="27" y="14"/>
                  </a:moveTo>
                  <a:lnTo>
                    <a:pt x="27" y="16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2" y="24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7" y="13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2A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6" name="Freeform 5503"/>
            <p:cNvSpPr>
              <a:spLocks noEditPoints="1"/>
            </p:cNvSpPr>
            <p:nvPr/>
          </p:nvSpPr>
          <p:spPr bwMode="auto">
            <a:xfrm>
              <a:off x="4219" y="2196"/>
              <a:ext cx="14" cy="13"/>
            </a:xfrm>
            <a:custGeom>
              <a:avLst/>
              <a:gdLst>
                <a:gd name="T0" fmla="*/ 1 w 27"/>
                <a:gd name="T1" fmla="*/ 0 h 27"/>
                <a:gd name="T2" fmla="*/ 1 w 27"/>
                <a:gd name="T3" fmla="*/ 0 h 27"/>
                <a:gd name="T4" fmla="*/ 1 w 27"/>
                <a:gd name="T5" fmla="*/ 0 h 27"/>
                <a:gd name="T6" fmla="*/ 1 w 27"/>
                <a:gd name="T7" fmla="*/ 0 h 27"/>
                <a:gd name="T8" fmla="*/ 1 w 27"/>
                <a:gd name="T9" fmla="*/ 0 h 27"/>
                <a:gd name="T10" fmla="*/ 1 w 27"/>
                <a:gd name="T11" fmla="*/ 0 h 27"/>
                <a:gd name="T12" fmla="*/ 1 w 27"/>
                <a:gd name="T13" fmla="*/ 0 h 27"/>
                <a:gd name="T14" fmla="*/ 1 w 27"/>
                <a:gd name="T15" fmla="*/ 0 h 27"/>
                <a:gd name="T16" fmla="*/ 1 w 27"/>
                <a:gd name="T17" fmla="*/ 0 h 27"/>
                <a:gd name="T18" fmla="*/ 1 w 27"/>
                <a:gd name="T19" fmla="*/ 0 h 27"/>
                <a:gd name="T20" fmla="*/ 0 w 27"/>
                <a:gd name="T21" fmla="*/ 0 h 27"/>
                <a:gd name="T22" fmla="*/ 1 w 27"/>
                <a:gd name="T23" fmla="*/ 0 h 27"/>
                <a:gd name="T24" fmla="*/ 1 w 27"/>
                <a:gd name="T25" fmla="*/ 0 h 27"/>
                <a:gd name="T26" fmla="*/ 1 w 27"/>
                <a:gd name="T27" fmla="*/ 0 h 27"/>
                <a:gd name="T28" fmla="*/ 1 w 27"/>
                <a:gd name="T29" fmla="*/ 0 h 27"/>
                <a:gd name="T30" fmla="*/ 1 w 27"/>
                <a:gd name="T31" fmla="*/ 0 h 27"/>
                <a:gd name="T32" fmla="*/ 1 w 27"/>
                <a:gd name="T33" fmla="*/ 0 h 27"/>
                <a:gd name="T34" fmla="*/ 1 w 27"/>
                <a:gd name="T35" fmla="*/ 0 h 27"/>
                <a:gd name="T36" fmla="*/ 1 w 27"/>
                <a:gd name="T37" fmla="*/ 0 h 27"/>
                <a:gd name="T38" fmla="*/ 1 w 27"/>
                <a:gd name="T39" fmla="*/ 0 h 27"/>
                <a:gd name="T40" fmla="*/ 1 w 27"/>
                <a:gd name="T41" fmla="*/ 0 h 27"/>
                <a:gd name="T42" fmla="*/ 1 w 27"/>
                <a:gd name="T43" fmla="*/ 0 h 27"/>
                <a:gd name="T44" fmla="*/ 1 w 27"/>
                <a:gd name="T45" fmla="*/ 0 h 27"/>
                <a:gd name="T46" fmla="*/ 1 w 27"/>
                <a:gd name="T47" fmla="*/ 0 h 27"/>
                <a:gd name="T48" fmla="*/ 1 w 27"/>
                <a:gd name="T49" fmla="*/ 0 h 27"/>
                <a:gd name="T50" fmla="*/ 1 w 27"/>
                <a:gd name="T51" fmla="*/ 0 h 27"/>
                <a:gd name="T52" fmla="*/ 1 w 27"/>
                <a:gd name="T53" fmla="*/ 0 h 27"/>
                <a:gd name="T54" fmla="*/ 1 w 27"/>
                <a:gd name="T55" fmla="*/ 0 h 27"/>
                <a:gd name="T56" fmla="*/ 1 w 27"/>
                <a:gd name="T57" fmla="*/ 0 h 27"/>
                <a:gd name="T58" fmla="*/ 1 w 27"/>
                <a:gd name="T59" fmla="*/ 0 h 27"/>
                <a:gd name="T60" fmla="*/ 1 w 27"/>
                <a:gd name="T61" fmla="*/ 0 h 27"/>
                <a:gd name="T62" fmla="*/ 1 w 27"/>
                <a:gd name="T63" fmla="*/ 0 h 27"/>
                <a:gd name="T64" fmla="*/ 1 w 27"/>
                <a:gd name="T65" fmla="*/ 0 h 27"/>
                <a:gd name="T66" fmla="*/ 1 w 27"/>
                <a:gd name="T67" fmla="*/ 0 h 27"/>
                <a:gd name="T68" fmla="*/ 1 w 27"/>
                <a:gd name="T69" fmla="*/ 0 h 27"/>
                <a:gd name="T70" fmla="*/ 1 w 27"/>
                <a:gd name="T71" fmla="*/ 0 h 27"/>
                <a:gd name="T72" fmla="*/ 1 w 27"/>
                <a:gd name="T73" fmla="*/ 0 h 27"/>
                <a:gd name="T74" fmla="*/ 1 w 27"/>
                <a:gd name="T75" fmla="*/ 0 h 27"/>
                <a:gd name="T76" fmla="*/ 1 w 27"/>
                <a:gd name="T77" fmla="*/ 0 h 27"/>
                <a:gd name="T78" fmla="*/ 1 w 27"/>
                <a:gd name="T79" fmla="*/ 0 h 27"/>
                <a:gd name="T80" fmla="*/ 1 w 27"/>
                <a:gd name="T81" fmla="*/ 0 h 27"/>
                <a:gd name="T82" fmla="*/ 1 w 27"/>
                <a:gd name="T83" fmla="*/ 0 h 27"/>
                <a:gd name="T84" fmla="*/ 1 w 27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2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3"/>
                  </a:lnTo>
                  <a:close/>
                  <a:moveTo>
                    <a:pt x="25" y="13"/>
                  </a:moveTo>
                  <a:lnTo>
                    <a:pt x="25" y="15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4" y="20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2A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7" name="Freeform 5504"/>
            <p:cNvSpPr>
              <a:spLocks noEditPoints="1"/>
            </p:cNvSpPr>
            <p:nvPr/>
          </p:nvSpPr>
          <p:spPr bwMode="auto">
            <a:xfrm>
              <a:off x="4220" y="2196"/>
              <a:ext cx="13" cy="13"/>
            </a:xfrm>
            <a:custGeom>
              <a:avLst/>
              <a:gdLst>
                <a:gd name="T0" fmla="*/ 1 w 26"/>
                <a:gd name="T1" fmla="*/ 0 h 27"/>
                <a:gd name="T2" fmla="*/ 1 w 26"/>
                <a:gd name="T3" fmla="*/ 0 h 27"/>
                <a:gd name="T4" fmla="*/ 1 w 26"/>
                <a:gd name="T5" fmla="*/ 0 h 27"/>
                <a:gd name="T6" fmla="*/ 1 w 26"/>
                <a:gd name="T7" fmla="*/ 0 h 27"/>
                <a:gd name="T8" fmla="*/ 1 w 26"/>
                <a:gd name="T9" fmla="*/ 0 h 27"/>
                <a:gd name="T10" fmla="*/ 1 w 26"/>
                <a:gd name="T11" fmla="*/ 0 h 27"/>
                <a:gd name="T12" fmla="*/ 1 w 26"/>
                <a:gd name="T13" fmla="*/ 0 h 27"/>
                <a:gd name="T14" fmla="*/ 1 w 26"/>
                <a:gd name="T15" fmla="*/ 0 h 27"/>
                <a:gd name="T16" fmla="*/ 1 w 26"/>
                <a:gd name="T17" fmla="*/ 0 h 27"/>
                <a:gd name="T18" fmla="*/ 0 w 26"/>
                <a:gd name="T19" fmla="*/ 0 h 27"/>
                <a:gd name="T20" fmla="*/ 0 w 26"/>
                <a:gd name="T21" fmla="*/ 0 h 27"/>
                <a:gd name="T22" fmla="*/ 0 w 26"/>
                <a:gd name="T23" fmla="*/ 0 h 27"/>
                <a:gd name="T24" fmla="*/ 1 w 26"/>
                <a:gd name="T25" fmla="*/ 0 h 27"/>
                <a:gd name="T26" fmla="*/ 1 w 26"/>
                <a:gd name="T27" fmla="*/ 0 h 27"/>
                <a:gd name="T28" fmla="*/ 1 w 26"/>
                <a:gd name="T29" fmla="*/ 0 h 27"/>
                <a:gd name="T30" fmla="*/ 1 w 26"/>
                <a:gd name="T31" fmla="*/ 0 h 27"/>
                <a:gd name="T32" fmla="*/ 1 w 26"/>
                <a:gd name="T33" fmla="*/ 0 h 27"/>
                <a:gd name="T34" fmla="*/ 1 w 26"/>
                <a:gd name="T35" fmla="*/ 0 h 27"/>
                <a:gd name="T36" fmla="*/ 1 w 26"/>
                <a:gd name="T37" fmla="*/ 0 h 27"/>
                <a:gd name="T38" fmla="*/ 1 w 26"/>
                <a:gd name="T39" fmla="*/ 0 h 27"/>
                <a:gd name="T40" fmla="*/ 1 w 26"/>
                <a:gd name="T41" fmla="*/ 0 h 27"/>
                <a:gd name="T42" fmla="*/ 1 w 26"/>
                <a:gd name="T43" fmla="*/ 0 h 27"/>
                <a:gd name="T44" fmla="*/ 1 w 26"/>
                <a:gd name="T45" fmla="*/ 0 h 27"/>
                <a:gd name="T46" fmla="*/ 1 w 26"/>
                <a:gd name="T47" fmla="*/ 0 h 27"/>
                <a:gd name="T48" fmla="*/ 1 w 26"/>
                <a:gd name="T49" fmla="*/ 0 h 27"/>
                <a:gd name="T50" fmla="*/ 1 w 26"/>
                <a:gd name="T51" fmla="*/ 0 h 27"/>
                <a:gd name="T52" fmla="*/ 1 w 26"/>
                <a:gd name="T53" fmla="*/ 0 h 27"/>
                <a:gd name="T54" fmla="*/ 1 w 26"/>
                <a:gd name="T55" fmla="*/ 0 h 27"/>
                <a:gd name="T56" fmla="*/ 1 w 26"/>
                <a:gd name="T57" fmla="*/ 0 h 27"/>
                <a:gd name="T58" fmla="*/ 1 w 26"/>
                <a:gd name="T59" fmla="*/ 0 h 27"/>
                <a:gd name="T60" fmla="*/ 1 w 26"/>
                <a:gd name="T61" fmla="*/ 0 h 27"/>
                <a:gd name="T62" fmla="*/ 1 w 26"/>
                <a:gd name="T63" fmla="*/ 0 h 27"/>
                <a:gd name="T64" fmla="*/ 0 w 26"/>
                <a:gd name="T65" fmla="*/ 0 h 27"/>
                <a:gd name="T66" fmla="*/ 1 w 26"/>
                <a:gd name="T67" fmla="*/ 0 h 27"/>
                <a:gd name="T68" fmla="*/ 1 w 26"/>
                <a:gd name="T69" fmla="*/ 0 h 27"/>
                <a:gd name="T70" fmla="*/ 1 w 26"/>
                <a:gd name="T71" fmla="*/ 0 h 27"/>
                <a:gd name="T72" fmla="*/ 1 w 26"/>
                <a:gd name="T73" fmla="*/ 0 h 27"/>
                <a:gd name="T74" fmla="*/ 1 w 26"/>
                <a:gd name="T75" fmla="*/ 0 h 27"/>
                <a:gd name="T76" fmla="*/ 1 w 26"/>
                <a:gd name="T77" fmla="*/ 0 h 27"/>
                <a:gd name="T78" fmla="*/ 1 w 26"/>
                <a:gd name="T79" fmla="*/ 0 h 27"/>
                <a:gd name="T80" fmla="*/ 1 w 26"/>
                <a:gd name="T81" fmla="*/ 0 h 27"/>
                <a:gd name="T82" fmla="*/ 1 w 26"/>
                <a:gd name="T83" fmla="*/ 0 h 27"/>
                <a:gd name="T84" fmla="*/ 1 w 26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26" y="13"/>
                  </a:lnTo>
                  <a:close/>
                  <a:moveTo>
                    <a:pt x="24" y="13"/>
                  </a:moveTo>
                  <a:lnTo>
                    <a:pt x="24" y="15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7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2F2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8" name="Freeform 5505"/>
            <p:cNvSpPr>
              <a:spLocks noEditPoints="1"/>
            </p:cNvSpPr>
            <p:nvPr/>
          </p:nvSpPr>
          <p:spPr bwMode="auto">
            <a:xfrm>
              <a:off x="4220" y="2196"/>
              <a:ext cx="12" cy="13"/>
            </a:xfrm>
            <a:custGeom>
              <a:avLst/>
              <a:gdLst>
                <a:gd name="T0" fmla="*/ 1 w 24"/>
                <a:gd name="T1" fmla="*/ 0 h 27"/>
                <a:gd name="T2" fmla="*/ 1 w 24"/>
                <a:gd name="T3" fmla="*/ 0 h 27"/>
                <a:gd name="T4" fmla="*/ 1 w 24"/>
                <a:gd name="T5" fmla="*/ 0 h 27"/>
                <a:gd name="T6" fmla="*/ 1 w 24"/>
                <a:gd name="T7" fmla="*/ 0 h 27"/>
                <a:gd name="T8" fmla="*/ 1 w 24"/>
                <a:gd name="T9" fmla="*/ 0 h 27"/>
                <a:gd name="T10" fmla="*/ 1 w 24"/>
                <a:gd name="T11" fmla="*/ 0 h 27"/>
                <a:gd name="T12" fmla="*/ 1 w 24"/>
                <a:gd name="T13" fmla="*/ 0 h 27"/>
                <a:gd name="T14" fmla="*/ 1 w 24"/>
                <a:gd name="T15" fmla="*/ 0 h 27"/>
                <a:gd name="T16" fmla="*/ 1 w 24"/>
                <a:gd name="T17" fmla="*/ 0 h 27"/>
                <a:gd name="T18" fmla="*/ 0 w 24"/>
                <a:gd name="T19" fmla="*/ 0 h 27"/>
                <a:gd name="T20" fmla="*/ 0 w 24"/>
                <a:gd name="T21" fmla="*/ 0 h 27"/>
                <a:gd name="T22" fmla="*/ 0 w 24"/>
                <a:gd name="T23" fmla="*/ 0 h 27"/>
                <a:gd name="T24" fmla="*/ 1 w 24"/>
                <a:gd name="T25" fmla="*/ 0 h 27"/>
                <a:gd name="T26" fmla="*/ 1 w 24"/>
                <a:gd name="T27" fmla="*/ 0 h 27"/>
                <a:gd name="T28" fmla="*/ 1 w 24"/>
                <a:gd name="T29" fmla="*/ 0 h 27"/>
                <a:gd name="T30" fmla="*/ 1 w 24"/>
                <a:gd name="T31" fmla="*/ 0 h 27"/>
                <a:gd name="T32" fmla="*/ 1 w 24"/>
                <a:gd name="T33" fmla="*/ 0 h 27"/>
                <a:gd name="T34" fmla="*/ 1 w 24"/>
                <a:gd name="T35" fmla="*/ 0 h 27"/>
                <a:gd name="T36" fmla="*/ 1 w 24"/>
                <a:gd name="T37" fmla="*/ 0 h 27"/>
                <a:gd name="T38" fmla="*/ 1 w 24"/>
                <a:gd name="T39" fmla="*/ 0 h 27"/>
                <a:gd name="T40" fmla="*/ 1 w 24"/>
                <a:gd name="T41" fmla="*/ 0 h 27"/>
                <a:gd name="T42" fmla="*/ 1 w 24"/>
                <a:gd name="T43" fmla="*/ 0 h 27"/>
                <a:gd name="T44" fmla="*/ 1 w 24"/>
                <a:gd name="T45" fmla="*/ 0 h 27"/>
                <a:gd name="T46" fmla="*/ 1 w 24"/>
                <a:gd name="T47" fmla="*/ 0 h 27"/>
                <a:gd name="T48" fmla="*/ 1 w 24"/>
                <a:gd name="T49" fmla="*/ 0 h 27"/>
                <a:gd name="T50" fmla="*/ 1 w 24"/>
                <a:gd name="T51" fmla="*/ 0 h 27"/>
                <a:gd name="T52" fmla="*/ 1 w 24"/>
                <a:gd name="T53" fmla="*/ 0 h 27"/>
                <a:gd name="T54" fmla="*/ 1 w 24"/>
                <a:gd name="T55" fmla="*/ 0 h 27"/>
                <a:gd name="T56" fmla="*/ 1 w 24"/>
                <a:gd name="T57" fmla="*/ 0 h 27"/>
                <a:gd name="T58" fmla="*/ 1 w 24"/>
                <a:gd name="T59" fmla="*/ 0 h 27"/>
                <a:gd name="T60" fmla="*/ 1 w 24"/>
                <a:gd name="T61" fmla="*/ 0 h 27"/>
                <a:gd name="T62" fmla="*/ 1 w 24"/>
                <a:gd name="T63" fmla="*/ 0 h 27"/>
                <a:gd name="T64" fmla="*/ 1 w 24"/>
                <a:gd name="T65" fmla="*/ 0 h 27"/>
                <a:gd name="T66" fmla="*/ 1 w 24"/>
                <a:gd name="T67" fmla="*/ 0 h 27"/>
                <a:gd name="T68" fmla="*/ 1 w 24"/>
                <a:gd name="T69" fmla="*/ 0 h 27"/>
                <a:gd name="T70" fmla="*/ 1 w 24"/>
                <a:gd name="T71" fmla="*/ 0 h 27"/>
                <a:gd name="T72" fmla="*/ 1 w 24"/>
                <a:gd name="T73" fmla="*/ 0 h 27"/>
                <a:gd name="T74" fmla="*/ 1 w 24"/>
                <a:gd name="T75" fmla="*/ 0 h 27"/>
                <a:gd name="T76" fmla="*/ 1 w 24"/>
                <a:gd name="T77" fmla="*/ 0 h 27"/>
                <a:gd name="T78" fmla="*/ 1 w 24"/>
                <a:gd name="T79" fmla="*/ 0 h 27"/>
                <a:gd name="T80" fmla="*/ 1 w 24"/>
                <a:gd name="T81" fmla="*/ 0 h 27"/>
                <a:gd name="T82" fmla="*/ 1 w 24"/>
                <a:gd name="T83" fmla="*/ 0 h 27"/>
                <a:gd name="T84" fmla="*/ 1 w 24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" h="27">
                  <a:moveTo>
                    <a:pt x="24" y="13"/>
                  </a:moveTo>
                  <a:lnTo>
                    <a:pt x="24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20" y="23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3"/>
                  </a:lnTo>
                  <a:close/>
                  <a:moveTo>
                    <a:pt x="23" y="13"/>
                  </a:moveTo>
                  <a:lnTo>
                    <a:pt x="23" y="15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1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3B3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29" name="Freeform 5506"/>
            <p:cNvSpPr>
              <a:spLocks noEditPoints="1"/>
            </p:cNvSpPr>
            <p:nvPr/>
          </p:nvSpPr>
          <p:spPr bwMode="auto">
            <a:xfrm>
              <a:off x="4220" y="2196"/>
              <a:ext cx="12" cy="12"/>
            </a:xfrm>
            <a:custGeom>
              <a:avLst/>
              <a:gdLst>
                <a:gd name="T0" fmla="*/ 1 w 24"/>
                <a:gd name="T1" fmla="*/ 1 h 23"/>
                <a:gd name="T2" fmla="*/ 1 w 24"/>
                <a:gd name="T3" fmla="*/ 1 h 23"/>
                <a:gd name="T4" fmla="*/ 1 w 24"/>
                <a:gd name="T5" fmla="*/ 1 h 23"/>
                <a:gd name="T6" fmla="*/ 1 w 24"/>
                <a:gd name="T7" fmla="*/ 1 h 23"/>
                <a:gd name="T8" fmla="*/ 1 w 24"/>
                <a:gd name="T9" fmla="*/ 0 h 23"/>
                <a:gd name="T10" fmla="*/ 1 w 24"/>
                <a:gd name="T11" fmla="*/ 0 h 23"/>
                <a:gd name="T12" fmla="*/ 1 w 24"/>
                <a:gd name="T13" fmla="*/ 0 h 23"/>
                <a:gd name="T14" fmla="*/ 1 w 24"/>
                <a:gd name="T15" fmla="*/ 1 h 23"/>
                <a:gd name="T16" fmla="*/ 1 w 24"/>
                <a:gd name="T17" fmla="*/ 1 h 23"/>
                <a:gd name="T18" fmla="*/ 1 w 24"/>
                <a:gd name="T19" fmla="*/ 1 h 23"/>
                <a:gd name="T20" fmla="*/ 0 w 24"/>
                <a:gd name="T21" fmla="*/ 1 h 23"/>
                <a:gd name="T22" fmla="*/ 1 w 24"/>
                <a:gd name="T23" fmla="*/ 1 h 23"/>
                <a:gd name="T24" fmla="*/ 1 w 24"/>
                <a:gd name="T25" fmla="*/ 1 h 23"/>
                <a:gd name="T26" fmla="*/ 1 w 24"/>
                <a:gd name="T27" fmla="*/ 1 h 23"/>
                <a:gd name="T28" fmla="*/ 1 w 24"/>
                <a:gd name="T29" fmla="*/ 1 h 23"/>
                <a:gd name="T30" fmla="*/ 1 w 24"/>
                <a:gd name="T31" fmla="*/ 1 h 23"/>
                <a:gd name="T32" fmla="*/ 1 w 24"/>
                <a:gd name="T33" fmla="*/ 1 h 23"/>
                <a:gd name="T34" fmla="*/ 1 w 24"/>
                <a:gd name="T35" fmla="*/ 1 h 23"/>
                <a:gd name="T36" fmla="*/ 1 w 24"/>
                <a:gd name="T37" fmla="*/ 1 h 23"/>
                <a:gd name="T38" fmla="*/ 1 w 24"/>
                <a:gd name="T39" fmla="*/ 1 h 23"/>
                <a:gd name="T40" fmla="*/ 1 w 24"/>
                <a:gd name="T41" fmla="*/ 1 h 23"/>
                <a:gd name="T42" fmla="*/ 1 w 24"/>
                <a:gd name="T43" fmla="*/ 1 h 23"/>
                <a:gd name="T44" fmla="*/ 1 w 24"/>
                <a:gd name="T45" fmla="*/ 1 h 23"/>
                <a:gd name="T46" fmla="*/ 1 w 24"/>
                <a:gd name="T47" fmla="*/ 1 h 23"/>
                <a:gd name="T48" fmla="*/ 1 w 24"/>
                <a:gd name="T49" fmla="*/ 1 h 23"/>
                <a:gd name="T50" fmla="*/ 1 w 24"/>
                <a:gd name="T51" fmla="*/ 1 h 23"/>
                <a:gd name="T52" fmla="*/ 1 w 24"/>
                <a:gd name="T53" fmla="*/ 1 h 23"/>
                <a:gd name="T54" fmla="*/ 1 w 24"/>
                <a:gd name="T55" fmla="*/ 1 h 23"/>
                <a:gd name="T56" fmla="*/ 1 w 24"/>
                <a:gd name="T57" fmla="*/ 1 h 23"/>
                <a:gd name="T58" fmla="*/ 1 w 24"/>
                <a:gd name="T59" fmla="*/ 1 h 23"/>
                <a:gd name="T60" fmla="*/ 1 w 24"/>
                <a:gd name="T61" fmla="*/ 1 h 23"/>
                <a:gd name="T62" fmla="*/ 1 w 24"/>
                <a:gd name="T63" fmla="*/ 1 h 23"/>
                <a:gd name="T64" fmla="*/ 1 w 24"/>
                <a:gd name="T65" fmla="*/ 1 h 23"/>
                <a:gd name="T66" fmla="*/ 1 w 24"/>
                <a:gd name="T67" fmla="*/ 1 h 23"/>
                <a:gd name="T68" fmla="*/ 1 w 24"/>
                <a:gd name="T69" fmla="*/ 1 h 23"/>
                <a:gd name="T70" fmla="*/ 1 w 24"/>
                <a:gd name="T71" fmla="*/ 1 h 23"/>
                <a:gd name="T72" fmla="*/ 1 w 24"/>
                <a:gd name="T73" fmla="*/ 1 h 23"/>
                <a:gd name="T74" fmla="*/ 1 w 24"/>
                <a:gd name="T75" fmla="*/ 0 h 23"/>
                <a:gd name="T76" fmla="*/ 1 w 24"/>
                <a:gd name="T77" fmla="*/ 1 h 23"/>
                <a:gd name="T78" fmla="*/ 1 w 24"/>
                <a:gd name="T79" fmla="*/ 1 h 23"/>
                <a:gd name="T80" fmla="*/ 1 w 24"/>
                <a:gd name="T81" fmla="*/ 1 h 23"/>
                <a:gd name="T82" fmla="*/ 1 w 24"/>
                <a:gd name="T83" fmla="*/ 1 h 23"/>
                <a:gd name="T84" fmla="*/ 1 w 24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" h="23">
                  <a:moveTo>
                    <a:pt x="24" y="11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3"/>
                  </a:lnTo>
                  <a:lnTo>
                    <a:pt x="24" y="11"/>
                  </a:lnTo>
                  <a:close/>
                  <a:moveTo>
                    <a:pt x="23" y="11"/>
                  </a:moveTo>
                  <a:lnTo>
                    <a:pt x="23" y="13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45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0" name="Freeform 5507"/>
            <p:cNvSpPr>
              <a:spLocks noEditPoints="1"/>
            </p:cNvSpPr>
            <p:nvPr/>
          </p:nvSpPr>
          <p:spPr bwMode="auto">
            <a:xfrm>
              <a:off x="4221" y="2196"/>
              <a:ext cx="10" cy="12"/>
            </a:xfrm>
            <a:custGeom>
              <a:avLst/>
              <a:gdLst>
                <a:gd name="T0" fmla="*/ 0 w 21"/>
                <a:gd name="T1" fmla="*/ 1 h 23"/>
                <a:gd name="T2" fmla="*/ 0 w 21"/>
                <a:gd name="T3" fmla="*/ 1 h 23"/>
                <a:gd name="T4" fmla="*/ 0 w 21"/>
                <a:gd name="T5" fmla="*/ 1 h 23"/>
                <a:gd name="T6" fmla="*/ 0 w 21"/>
                <a:gd name="T7" fmla="*/ 1 h 23"/>
                <a:gd name="T8" fmla="*/ 0 w 21"/>
                <a:gd name="T9" fmla="*/ 0 h 23"/>
                <a:gd name="T10" fmla="*/ 0 w 21"/>
                <a:gd name="T11" fmla="*/ 0 h 23"/>
                <a:gd name="T12" fmla="*/ 0 w 21"/>
                <a:gd name="T13" fmla="*/ 1 h 23"/>
                <a:gd name="T14" fmla="*/ 0 w 21"/>
                <a:gd name="T15" fmla="*/ 1 h 23"/>
                <a:gd name="T16" fmla="*/ 0 w 21"/>
                <a:gd name="T17" fmla="*/ 1 h 23"/>
                <a:gd name="T18" fmla="*/ 0 w 21"/>
                <a:gd name="T19" fmla="*/ 1 h 23"/>
                <a:gd name="T20" fmla="*/ 0 w 21"/>
                <a:gd name="T21" fmla="*/ 1 h 23"/>
                <a:gd name="T22" fmla="*/ 0 w 21"/>
                <a:gd name="T23" fmla="*/ 1 h 23"/>
                <a:gd name="T24" fmla="*/ 0 w 21"/>
                <a:gd name="T25" fmla="*/ 1 h 23"/>
                <a:gd name="T26" fmla="*/ 0 w 21"/>
                <a:gd name="T27" fmla="*/ 1 h 23"/>
                <a:gd name="T28" fmla="*/ 0 w 21"/>
                <a:gd name="T29" fmla="*/ 1 h 23"/>
                <a:gd name="T30" fmla="*/ 0 w 21"/>
                <a:gd name="T31" fmla="*/ 1 h 23"/>
                <a:gd name="T32" fmla="*/ 0 w 21"/>
                <a:gd name="T33" fmla="*/ 1 h 23"/>
                <a:gd name="T34" fmla="*/ 0 w 21"/>
                <a:gd name="T35" fmla="*/ 1 h 23"/>
                <a:gd name="T36" fmla="*/ 0 w 21"/>
                <a:gd name="T37" fmla="*/ 1 h 23"/>
                <a:gd name="T38" fmla="*/ 0 w 21"/>
                <a:gd name="T39" fmla="*/ 1 h 23"/>
                <a:gd name="T40" fmla="*/ 0 w 21"/>
                <a:gd name="T41" fmla="*/ 1 h 23"/>
                <a:gd name="T42" fmla="*/ 0 w 21"/>
                <a:gd name="T43" fmla="*/ 1 h 23"/>
                <a:gd name="T44" fmla="*/ 0 w 21"/>
                <a:gd name="T45" fmla="*/ 1 h 23"/>
                <a:gd name="T46" fmla="*/ 0 w 21"/>
                <a:gd name="T47" fmla="*/ 1 h 23"/>
                <a:gd name="T48" fmla="*/ 0 w 21"/>
                <a:gd name="T49" fmla="*/ 1 h 23"/>
                <a:gd name="T50" fmla="*/ 0 w 21"/>
                <a:gd name="T51" fmla="*/ 1 h 23"/>
                <a:gd name="T52" fmla="*/ 0 w 21"/>
                <a:gd name="T53" fmla="*/ 1 h 23"/>
                <a:gd name="T54" fmla="*/ 0 w 21"/>
                <a:gd name="T55" fmla="*/ 1 h 23"/>
                <a:gd name="T56" fmla="*/ 0 w 21"/>
                <a:gd name="T57" fmla="*/ 1 h 23"/>
                <a:gd name="T58" fmla="*/ 0 w 21"/>
                <a:gd name="T59" fmla="*/ 1 h 23"/>
                <a:gd name="T60" fmla="*/ 0 w 21"/>
                <a:gd name="T61" fmla="*/ 1 h 23"/>
                <a:gd name="T62" fmla="*/ 0 w 21"/>
                <a:gd name="T63" fmla="*/ 1 h 23"/>
                <a:gd name="T64" fmla="*/ 0 w 21"/>
                <a:gd name="T65" fmla="*/ 1 h 23"/>
                <a:gd name="T66" fmla="*/ 0 w 21"/>
                <a:gd name="T67" fmla="*/ 1 h 23"/>
                <a:gd name="T68" fmla="*/ 0 w 21"/>
                <a:gd name="T69" fmla="*/ 1 h 23"/>
                <a:gd name="T70" fmla="*/ 0 w 21"/>
                <a:gd name="T71" fmla="*/ 1 h 23"/>
                <a:gd name="T72" fmla="*/ 0 w 21"/>
                <a:gd name="T73" fmla="*/ 1 h 23"/>
                <a:gd name="T74" fmla="*/ 0 w 21"/>
                <a:gd name="T75" fmla="*/ 1 h 23"/>
                <a:gd name="T76" fmla="*/ 0 w 21"/>
                <a:gd name="T77" fmla="*/ 1 h 23"/>
                <a:gd name="T78" fmla="*/ 0 w 21"/>
                <a:gd name="T79" fmla="*/ 1 h 23"/>
                <a:gd name="T80" fmla="*/ 0 w 21"/>
                <a:gd name="T81" fmla="*/ 1 h 23"/>
                <a:gd name="T82" fmla="*/ 0 w 21"/>
                <a:gd name="T83" fmla="*/ 1 h 23"/>
                <a:gd name="T84" fmla="*/ 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23">
                  <a:moveTo>
                    <a:pt x="21" y="11"/>
                  </a:moveTo>
                  <a:lnTo>
                    <a:pt x="21" y="10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close/>
                  <a:moveTo>
                    <a:pt x="21" y="11"/>
                  </a:moveTo>
                  <a:lnTo>
                    <a:pt x="21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4D4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1" name="Freeform 5508"/>
            <p:cNvSpPr>
              <a:spLocks noEditPoints="1"/>
            </p:cNvSpPr>
            <p:nvPr/>
          </p:nvSpPr>
          <p:spPr bwMode="auto">
            <a:xfrm>
              <a:off x="4221" y="2196"/>
              <a:ext cx="10" cy="11"/>
            </a:xfrm>
            <a:custGeom>
              <a:avLst/>
              <a:gdLst>
                <a:gd name="T0" fmla="*/ 0 w 21"/>
                <a:gd name="T1" fmla="*/ 1 h 21"/>
                <a:gd name="T2" fmla="*/ 0 w 21"/>
                <a:gd name="T3" fmla="*/ 1 h 21"/>
                <a:gd name="T4" fmla="*/ 0 w 21"/>
                <a:gd name="T5" fmla="*/ 1 h 21"/>
                <a:gd name="T6" fmla="*/ 0 w 21"/>
                <a:gd name="T7" fmla="*/ 1 h 21"/>
                <a:gd name="T8" fmla="*/ 0 w 21"/>
                <a:gd name="T9" fmla="*/ 1 h 21"/>
                <a:gd name="T10" fmla="*/ 0 w 21"/>
                <a:gd name="T11" fmla="*/ 1 h 21"/>
                <a:gd name="T12" fmla="*/ 0 w 21"/>
                <a:gd name="T13" fmla="*/ 1 h 21"/>
                <a:gd name="T14" fmla="*/ 0 w 21"/>
                <a:gd name="T15" fmla="*/ 1 h 21"/>
                <a:gd name="T16" fmla="*/ 0 w 21"/>
                <a:gd name="T17" fmla="*/ 1 h 21"/>
                <a:gd name="T18" fmla="*/ 0 w 21"/>
                <a:gd name="T19" fmla="*/ 1 h 21"/>
                <a:gd name="T20" fmla="*/ 0 w 21"/>
                <a:gd name="T21" fmla="*/ 1 h 21"/>
                <a:gd name="T22" fmla="*/ 0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1 h 21"/>
                <a:gd name="T34" fmla="*/ 0 w 21"/>
                <a:gd name="T35" fmla="*/ 1 h 21"/>
                <a:gd name="T36" fmla="*/ 0 w 21"/>
                <a:gd name="T37" fmla="*/ 1 h 21"/>
                <a:gd name="T38" fmla="*/ 0 w 21"/>
                <a:gd name="T39" fmla="*/ 1 h 21"/>
                <a:gd name="T40" fmla="*/ 0 w 21"/>
                <a:gd name="T41" fmla="*/ 1 h 21"/>
                <a:gd name="T42" fmla="*/ 0 w 21"/>
                <a:gd name="T43" fmla="*/ 1 h 21"/>
                <a:gd name="T44" fmla="*/ 0 w 21"/>
                <a:gd name="T45" fmla="*/ 1 h 21"/>
                <a:gd name="T46" fmla="*/ 0 w 21"/>
                <a:gd name="T47" fmla="*/ 1 h 21"/>
                <a:gd name="T48" fmla="*/ 0 w 21"/>
                <a:gd name="T49" fmla="*/ 1 h 21"/>
                <a:gd name="T50" fmla="*/ 0 w 21"/>
                <a:gd name="T51" fmla="*/ 1 h 21"/>
                <a:gd name="T52" fmla="*/ 0 w 21"/>
                <a:gd name="T53" fmla="*/ 1 h 21"/>
                <a:gd name="T54" fmla="*/ 0 w 21"/>
                <a:gd name="T55" fmla="*/ 1 h 21"/>
                <a:gd name="T56" fmla="*/ 0 w 21"/>
                <a:gd name="T57" fmla="*/ 1 h 21"/>
                <a:gd name="T58" fmla="*/ 0 w 21"/>
                <a:gd name="T59" fmla="*/ 1 h 21"/>
                <a:gd name="T60" fmla="*/ 0 w 21"/>
                <a:gd name="T61" fmla="*/ 1 h 21"/>
                <a:gd name="T62" fmla="*/ 0 w 21"/>
                <a:gd name="T63" fmla="*/ 1 h 21"/>
                <a:gd name="T64" fmla="*/ 0 w 21"/>
                <a:gd name="T65" fmla="*/ 1 h 21"/>
                <a:gd name="T66" fmla="*/ 0 w 21"/>
                <a:gd name="T67" fmla="*/ 1 h 21"/>
                <a:gd name="T68" fmla="*/ 0 w 21"/>
                <a:gd name="T69" fmla="*/ 1 h 21"/>
                <a:gd name="T70" fmla="*/ 0 w 21"/>
                <a:gd name="T71" fmla="*/ 1 h 21"/>
                <a:gd name="T72" fmla="*/ 0 w 21"/>
                <a:gd name="T73" fmla="*/ 1 h 21"/>
                <a:gd name="T74" fmla="*/ 0 w 21"/>
                <a:gd name="T75" fmla="*/ 1 h 21"/>
                <a:gd name="T76" fmla="*/ 0 w 21"/>
                <a:gd name="T77" fmla="*/ 1 h 21"/>
                <a:gd name="T78" fmla="*/ 0 w 21"/>
                <a:gd name="T79" fmla="*/ 1 h 21"/>
                <a:gd name="T80" fmla="*/ 0 w 21"/>
                <a:gd name="T81" fmla="*/ 1 h 21"/>
                <a:gd name="T82" fmla="*/ 0 w 21"/>
                <a:gd name="T83" fmla="*/ 1 h 21"/>
                <a:gd name="T84" fmla="*/ 0 w 21"/>
                <a:gd name="T85" fmla="*/ 1 h 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0"/>
                  </a:lnTo>
                  <a:lnTo>
                    <a:pt x="21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close/>
                  <a:moveTo>
                    <a:pt x="19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57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2" name="Freeform 5509"/>
            <p:cNvSpPr>
              <a:spLocks noEditPoints="1"/>
            </p:cNvSpPr>
            <p:nvPr/>
          </p:nvSpPr>
          <p:spPr bwMode="auto">
            <a:xfrm>
              <a:off x="4222" y="2197"/>
              <a:ext cx="9" cy="10"/>
            </a:xfrm>
            <a:custGeom>
              <a:avLst/>
              <a:gdLst>
                <a:gd name="T0" fmla="*/ 0 w 20"/>
                <a:gd name="T1" fmla="*/ 1 h 19"/>
                <a:gd name="T2" fmla="*/ 0 w 20"/>
                <a:gd name="T3" fmla="*/ 1 h 19"/>
                <a:gd name="T4" fmla="*/ 0 w 20"/>
                <a:gd name="T5" fmla="*/ 1 h 19"/>
                <a:gd name="T6" fmla="*/ 0 w 20"/>
                <a:gd name="T7" fmla="*/ 1 h 19"/>
                <a:gd name="T8" fmla="*/ 0 w 20"/>
                <a:gd name="T9" fmla="*/ 0 h 19"/>
                <a:gd name="T10" fmla="*/ 0 w 20"/>
                <a:gd name="T11" fmla="*/ 0 h 19"/>
                <a:gd name="T12" fmla="*/ 0 w 20"/>
                <a:gd name="T13" fmla="*/ 0 h 19"/>
                <a:gd name="T14" fmla="*/ 0 w 20"/>
                <a:gd name="T15" fmla="*/ 1 h 19"/>
                <a:gd name="T16" fmla="*/ 0 w 20"/>
                <a:gd name="T17" fmla="*/ 1 h 19"/>
                <a:gd name="T18" fmla="*/ 0 w 20"/>
                <a:gd name="T19" fmla="*/ 1 h 19"/>
                <a:gd name="T20" fmla="*/ 0 w 20"/>
                <a:gd name="T21" fmla="*/ 1 h 19"/>
                <a:gd name="T22" fmla="*/ 0 w 20"/>
                <a:gd name="T23" fmla="*/ 1 h 19"/>
                <a:gd name="T24" fmla="*/ 0 w 20"/>
                <a:gd name="T25" fmla="*/ 1 h 19"/>
                <a:gd name="T26" fmla="*/ 0 w 20"/>
                <a:gd name="T27" fmla="*/ 1 h 19"/>
                <a:gd name="T28" fmla="*/ 0 w 20"/>
                <a:gd name="T29" fmla="*/ 1 h 19"/>
                <a:gd name="T30" fmla="*/ 0 w 20"/>
                <a:gd name="T31" fmla="*/ 1 h 19"/>
                <a:gd name="T32" fmla="*/ 0 w 20"/>
                <a:gd name="T33" fmla="*/ 1 h 19"/>
                <a:gd name="T34" fmla="*/ 0 w 20"/>
                <a:gd name="T35" fmla="*/ 1 h 19"/>
                <a:gd name="T36" fmla="*/ 0 w 20"/>
                <a:gd name="T37" fmla="*/ 1 h 19"/>
                <a:gd name="T38" fmla="*/ 0 w 20"/>
                <a:gd name="T39" fmla="*/ 1 h 19"/>
                <a:gd name="T40" fmla="*/ 0 w 20"/>
                <a:gd name="T41" fmla="*/ 1 h 19"/>
                <a:gd name="T42" fmla="*/ 0 w 20"/>
                <a:gd name="T43" fmla="*/ 1 h 19"/>
                <a:gd name="T44" fmla="*/ 0 w 20"/>
                <a:gd name="T45" fmla="*/ 1 h 19"/>
                <a:gd name="T46" fmla="*/ 0 w 20"/>
                <a:gd name="T47" fmla="*/ 1 h 19"/>
                <a:gd name="T48" fmla="*/ 0 w 20"/>
                <a:gd name="T49" fmla="*/ 1 h 19"/>
                <a:gd name="T50" fmla="*/ 0 w 20"/>
                <a:gd name="T51" fmla="*/ 1 h 19"/>
                <a:gd name="T52" fmla="*/ 0 w 20"/>
                <a:gd name="T53" fmla="*/ 1 h 19"/>
                <a:gd name="T54" fmla="*/ 0 w 20"/>
                <a:gd name="T55" fmla="*/ 1 h 19"/>
                <a:gd name="T56" fmla="*/ 0 w 20"/>
                <a:gd name="T57" fmla="*/ 1 h 19"/>
                <a:gd name="T58" fmla="*/ 0 w 20"/>
                <a:gd name="T59" fmla="*/ 1 h 19"/>
                <a:gd name="T60" fmla="*/ 0 w 20"/>
                <a:gd name="T61" fmla="*/ 1 h 19"/>
                <a:gd name="T62" fmla="*/ 0 w 20"/>
                <a:gd name="T63" fmla="*/ 1 h 19"/>
                <a:gd name="T64" fmla="*/ 0 w 20"/>
                <a:gd name="T65" fmla="*/ 1 h 19"/>
                <a:gd name="T66" fmla="*/ 0 w 20"/>
                <a:gd name="T67" fmla="*/ 1 h 19"/>
                <a:gd name="T68" fmla="*/ 0 w 20"/>
                <a:gd name="T69" fmla="*/ 1 h 19"/>
                <a:gd name="T70" fmla="*/ 0 w 20"/>
                <a:gd name="T71" fmla="*/ 1 h 19"/>
                <a:gd name="T72" fmla="*/ 0 w 20"/>
                <a:gd name="T73" fmla="*/ 1 h 19"/>
                <a:gd name="T74" fmla="*/ 0 w 20"/>
                <a:gd name="T75" fmla="*/ 1 h 19"/>
                <a:gd name="T76" fmla="*/ 0 w 20"/>
                <a:gd name="T77" fmla="*/ 1 h 19"/>
                <a:gd name="T78" fmla="*/ 0 w 20"/>
                <a:gd name="T79" fmla="*/ 1 h 19"/>
                <a:gd name="T80" fmla="*/ 0 w 20"/>
                <a:gd name="T81" fmla="*/ 1 h 19"/>
                <a:gd name="T82" fmla="*/ 0 w 20"/>
                <a:gd name="T83" fmla="*/ 1 h 19"/>
                <a:gd name="T84" fmla="*/ 0 w 20"/>
                <a:gd name="T85" fmla="*/ 1 h 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lnTo>
                    <a:pt x="20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close/>
                  <a:moveTo>
                    <a:pt x="18" y="9"/>
                  </a:moveTo>
                  <a:lnTo>
                    <a:pt x="18" y="9"/>
                  </a:lnTo>
                  <a:lnTo>
                    <a:pt x="18" y="11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3" name="Freeform 5510"/>
            <p:cNvSpPr>
              <a:spLocks noEditPoints="1"/>
            </p:cNvSpPr>
            <p:nvPr/>
          </p:nvSpPr>
          <p:spPr bwMode="auto">
            <a:xfrm>
              <a:off x="4222" y="2197"/>
              <a:ext cx="9" cy="9"/>
            </a:xfrm>
            <a:custGeom>
              <a:avLst/>
              <a:gdLst>
                <a:gd name="T0" fmla="*/ 1 w 18"/>
                <a:gd name="T1" fmla="*/ 1 h 18"/>
                <a:gd name="T2" fmla="*/ 1 w 18"/>
                <a:gd name="T3" fmla="*/ 1 h 18"/>
                <a:gd name="T4" fmla="*/ 1 w 18"/>
                <a:gd name="T5" fmla="*/ 1 h 18"/>
                <a:gd name="T6" fmla="*/ 1 w 18"/>
                <a:gd name="T7" fmla="*/ 1 h 18"/>
                <a:gd name="T8" fmla="*/ 1 w 18"/>
                <a:gd name="T9" fmla="*/ 0 h 18"/>
                <a:gd name="T10" fmla="*/ 1 w 18"/>
                <a:gd name="T11" fmla="*/ 0 h 18"/>
                <a:gd name="T12" fmla="*/ 1 w 18"/>
                <a:gd name="T13" fmla="*/ 1 h 18"/>
                <a:gd name="T14" fmla="*/ 1 w 18"/>
                <a:gd name="T15" fmla="*/ 1 h 18"/>
                <a:gd name="T16" fmla="*/ 1 w 18"/>
                <a:gd name="T17" fmla="*/ 1 h 18"/>
                <a:gd name="T18" fmla="*/ 0 w 18"/>
                <a:gd name="T19" fmla="*/ 1 h 18"/>
                <a:gd name="T20" fmla="*/ 0 w 18"/>
                <a:gd name="T21" fmla="*/ 1 h 18"/>
                <a:gd name="T22" fmla="*/ 0 w 18"/>
                <a:gd name="T23" fmla="*/ 1 h 18"/>
                <a:gd name="T24" fmla="*/ 1 w 18"/>
                <a:gd name="T25" fmla="*/ 1 h 18"/>
                <a:gd name="T26" fmla="*/ 1 w 18"/>
                <a:gd name="T27" fmla="*/ 1 h 18"/>
                <a:gd name="T28" fmla="*/ 1 w 18"/>
                <a:gd name="T29" fmla="*/ 1 h 18"/>
                <a:gd name="T30" fmla="*/ 1 w 18"/>
                <a:gd name="T31" fmla="*/ 1 h 18"/>
                <a:gd name="T32" fmla="*/ 1 w 18"/>
                <a:gd name="T33" fmla="*/ 1 h 18"/>
                <a:gd name="T34" fmla="*/ 1 w 18"/>
                <a:gd name="T35" fmla="*/ 1 h 18"/>
                <a:gd name="T36" fmla="*/ 1 w 18"/>
                <a:gd name="T37" fmla="*/ 1 h 18"/>
                <a:gd name="T38" fmla="*/ 1 w 18"/>
                <a:gd name="T39" fmla="*/ 1 h 18"/>
                <a:gd name="T40" fmla="*/ 1 w 18"/>
                <a:gd name="T41" fmla="*/ 1 h 18"/>
                <a:gd name="T42" fmla="*/ 1 w 18"/>
                <a:gd name="T43" fmla="*/ 1 h 18"/>
                <a:gd name="T44" fmla="*/ 1 w 18"/>
                <a:gd name="T45" fmla="*/ 1 h 18"/>
                <a:gd name="T46" fmla="*/ 1 w 18"/>
                <a:gd name="T47" fmla="*/ 1 h 18"/>
                <a:gd name="T48" fmla="*/ 1 w 18"/>
                <a:gd name="T49" fmla="*/ 1 h 18"/>
                <a:gd name="T50" fmla="*/ 1 w 18"/>
                <a:gd name="T51" fmla="*/ 1 h 18"/>
                <a:gd name="T52" fmla="*/ 1 w 18"/>
                <a:gd name="T53" fmla="*/ 1 h 18"/>
                <a:gd name="T54" fmla="*/ 1 w 18"/>
                <a:gd name="T55" fmla="*/ 1 h 18"/>
                <a:gd name="T56" fmla="*/ 1 w 18"/>
                <a:gd name="T57" fmla="*/ 1 h 18"/>
                <a:gd name="T58" fmla="*/ 1 w 18"/>
                <a:gd name="T59" fmla="*/ 1 h 18"/>
                <a:gd name="T60" fmla="*/ 1 w 18"/>
                <a:gd name="T61" fmla="*/ 1 h 18"/>
                <a:gd name="T62" fmla="*/ 1 w 18"/>
                <a:gd name="T63" fmla="*/ 1 h 18"/>
                <a:gd name="T64" fmla="*/ 1 w 18"/>
                <a:gd name="T65" fmla="*/ 1 h 18"/>
                <a:gd name="T66" fmla="*/ 1 w 18"/>
                <a:gd name="T67" fmla="*/ 1 h 18"/>
                <a:gd name="T68" fmla="*/ 1 w 18"/>
                <a:gd name="T69" fmla="*/ 1 h 18"/>
                <a:gd name="T70" fmla="*/ 1 w 18"/>
                <a:gd name="T71" fmla="*/ 1 h 18"/>
                <a:gd name="T72" fmla="*/ 1 w 18"/>
                <a:gd name="T73" fmla="*/ 1 h 18"/>
                <a:gd name="T74" fmla="*/ 1 w 18"/>
                <a:gd name="T75" fmla="*/ 1 h 18"/>
                <a:gd name="T76" fmla="*/ 1 w 18"/>
                <a:gd name="T77" fmla="*/ 1 h 18"/>
                <a:gd name="T78" fmla="*/ 1 w 18"/>
                <a:gd name="T79" fmla="*/ 1 h 18"/>
                <a:gd name="T80" fmla="*/ 1 w 18"/>
                <a:gd name="T81" fmla="*/ 1 h 18"/>
                <a:gd name="T82" fmla="*/ 1 w 18"/>
                <a:gd name="T83" fmla="*/ 1 h 18"/>
                <a:gd name="T84" fmla="*/ 1 w 18"/>
                <a:gd name="T85" fmla="*/ 1 h 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9"/>
                  </a:lnTo>
                  <a:close/>
                  <a:moveTo>
                    <a:pt x="17" y="9"/>
                  </a:moveTo>
                  <a:lnTo>
                    <a:pt x="17" y="9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68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4" name="Freeform 5511"/>
            <p:cNvSpPr>
              <a:spLocks noEditPoints="1"/>
            </p:cNvSpPr>
            <p:nvPr/>
          </p:nvSpPr>
          <p:spPr bwMode="auto">
            <a:xfrm>
              <a:off x="4222" y="2198"/>
              <a:ext cx="9" cy="8"/>
            </a:xfrm>
            <a:custGeom>
              <a:avLst/>
              <a:gdLst>
                <a:gd name="T0" fmla="*/ 1 w 18"/>
                <a:gd name="T1" fmla="*/ 0 h 17"/>
                <a:gd name="T2" fmla="*/ 1 w 18"/>
                <a:gd name="T3" fmla="*/ 0 h 17"/>
                <a:gd name="T4" fmla="*/ 1 w 18"/>
                <a:gd name="T5" fmla="*/ 0 h 17"/>
                <a:gd name="T6" fmla="*/ 1 w 18"/>
                <a:gd name="T7" fmla="*/ 0 h 17"/>
                <a:gd name="T8" fmla="*/ 1 w 18"/>
                <a:gd name="T9" fmla="*/ 0 h 17"/>
                <a:gd name="T10" fmla="*/ 1 w 18"/>
                <a:gd name="T11" fmla="*/ 0 h 17"/>
                <a:gd name="T12" fmla="*/ 1 w 18"/>
                <a:gd name="T13" fmla="*/ 0 h 17"/>
                <a:gd name="T14" fmla="*/ 1 w 18"/>
                <a:gd name="T15" fmla="*/ 0 h 17"/>
                <a:gd name="T16" fmla="*/ 1 w 18"/>
                <a:gd name="T17" fmla="*/ 0 h 17"/>
                <a:gd name="T18" fmla="*/ 1 w 18"/>
                <a:gd name="T19" fmla="*/ 0 h 17"/>
                <a:gd name="T20" fmla="*/ 0 w 18"/>
                <a:gd name="T21" fmla="*/ 0 h 17"/>
                <a:gd name="T22" fmla="*/ 1 w 18"/>
                <a:gd name="T23" fmla="*/ 0 h 17"/>
                <a:gd name="T24" fmla="*/ 1 w 18"/>
                <a:gd name="T25" fmla="*/ 0 h 17"/>
                <a:gd name="T26" fmla="*/ 1 w 18"/>
                <a:gd name="T27" fmla="*/ 0 h 17"/>
                <a:gd name="T28" fmla="*/ 1 w 18"/>
                <a:gd name="T29" fmla="*/ 0 h 17"/>
                <a:gd name="T30" fmla="*/ 1 w 18"/>
                <a:gd name="T31" fmla="*/ 0 h 17"/>
                <a:gd name="T32" fmla="*/ 1 w 18"/>
                <a:gd name="T33" fmla="*/ 0 h 17"/>
                <a:gd name="T34" fmla="*/ 1 w 18"/>
                <a:gd name="T35" fmla="*/ 0 h 17"/>
                <a:gd name="T36" fmla="*/ 1 w 18"/>
                <a:gd name="T37" fmla="*/ 0 h 17"/>
                <a:gd name="T38" fmla="*/ 1 w 18"/>
                <a:gd name="T39" fmla="*/ 0 h 17"/>
                <a:gd name="T40" fmla="*/ 1 w 18"/>
                <a:gd name="T41" fmla="*/ 0 h 17"/>
                <a:gd name="T42" fmla="*/ 1 w 18"/>
                <a:gd name="T43" fmla="*/ 0 h 17"/>
                <a:gd name="T44" fmla="*/ 1 w 18"/>
                <a:gd name="T45" fmla="*/ 0 h 17"/>
                <a:gd name="T46" fmla="*/ 1 w 18"/>
                <a:gd name="T47" fmla="*/ 0 h 17"/>
                <a:gd name="T48" fmla="*/ 1 w 18"/>
                <a:gd name="T49" fmla="*/ 0 h 17"/>
                <a:gd name="T50" fmla="*/ 1 w 18"/>
                <a:gd name="T51" fmla="*/ 0 h 17"/>
                <a:gd name="T52" fmla="*/ 1 w 18"/>
                <a:gd name="T53" fmla="*/ 0 h 17"/>
                <a:gd name="T54" fmla="*/ 1 w 18"/>
                <a:gd name="T55" fmla="*/ 0 h 17"/>
                <a:gd name="T56" fmla="*/ 1 w 18"/>
                <a:gd name="T57" fmla="*/ 0 h 17"/>
                <a:gd name="T58" fmla="*/ 1 w 18"/>
                <a:gd name="T59" fmla="*/ 0 h 17"/>
                <a:gd name="T60" fmla="*/ 1 w 18"/>
                <a:gd name="T61" fmla="*/ 0 h 17"/>
                <a:gd name="T62" fmla="*/ 1 w 18"/>
                <a:gd name="T63" fmla="*/ 0 h 17"/>
                <a:gd name="T64" fmla="*/ 1 w 18"/>
                <a:gd name="T65" fmla="*/ 0 h 17"/>
                <a:gd name="T66" fmla="*/ 1 w 18"/>
                <a:gd name="T67" fmla="*/ 0 h 17"/>
                <a:gd name="T68" fmla="*/ 1 w 18"/>
                <a:gd name="T69" fmla="*/ 0 h 17"/>
                <a:gd name="T70" fmla="*/ 1 w 18"/>
                <a:gd name="T71" fmla="*/ 0 h 17"/>
                <a:gd name="T72" fmla="*/ 1 w 18"/>
                <a:gd name="T73" fmla="*/ 0 h 17"/>
                <a:gd name="T74" fmla="*/ 1 w 18"/>
                <a:gd name="T75" fmla="*/ 0 h 17"/>
                <a:gd name="T76" fmla="*/ 1 w 18"/>
                <a:gd name="T77" fmla="*/ 0 h 17"/>
                <a:gd name="T78" fmla="*/ 1 w 18"/>
                <a:gd name="T79" fmla="*/ 0 h 17"/>
                <a:gd name="T80" fmla="*/ 1 w 18"/>
                <a:gd name="T81" fmla="*/ 0 h 17"/>
                <a:gd name="T82" fmla="*/ 1 w 18"/>
                <a:gd name="T83" fmla="*/ 0 h 17"/>
                <a:gd name="T84" fmla="*/ 1 w 18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" h="17">
                  <a:moveTo>
                    <a:pt x="18" y="8"/>
                  </a:moveTo>
                  <a:lnTo>
                    <a:pt x="18" y="7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8" y="10"/>
                  </a:lnTo>
                  <a:lnTo>
                    <a:pt x="18" y="8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70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5" name="Freeform 5512"/>
            <p:cNvSpPr>
              <a:spLocks noEditPoints="1"/>
            </p:cNvSpPr>
            <p:nvPr/>
          </p:nvSpPr>
          <p:spPr bwMode="auto">
            <a:xfrm>
              <a:off x="4223" y="2198"/>
              <a:ext cx="7" cy="8"/>
            </a:xfrm>
            <a:custGeom>
              <a:avLst/>
              <a:gdLst>
                <a:gd name="T0" fmla="*/ 0 w 15"/>
                <a:gd name="T1" fmla="*/ 0 h 17"/>
                <a:gd name="T2" fmla="*/ 0 w 15"/>
                <a:gd name="T3" fmla="*/ 0 h 17"/>
                <a:gd name="T4" fmla="*/ 0 w 15"/>
                <a:gd name="T5" fmla="*/ 0 h 17"/>
                <a:gd name="T6" fmla="*/ 0 w 15"/>
                <a:gd name="T7" fmla="*/ 0 h 17"/>
                <a:gd name="T8" fmla="*/ 0 w 15"/>
                <a:gd name="T9" fmla="*/ 0 h 17"/>
                <a:gd name="T10" fmla="*/ 0 w 15"/>
                <a:gd name="T11" fmla="*/ 0 h 17"/>
                <a:gd name="T12" fmla="*/ 0 w 15"/>
                <a:gd name="T13" fmla="*/ 0 h 17"/>
                <a:gd name="T14" fmla="*/ 0 w 15"/>
                <a:gd name="T15" fmla="*/ 0 h 17"/>
                <a:gd name="T16" fmla="*/ 0 w 15"/>
                <a:gd name="T17" fmla="*/ 0 h 17"/>
                <a:gd name="T18" fmla="*/ 0 w 15"/>
                <a:gd name="T19" fmla="*/ 0 h 17"/>
                <a:gd name="T20" fmla="*/ 0 w 15"/>
                <a:gd name="T21" fmla="*/ 0 h 17"/>
                <a:gd name="T22" fmla="*/ 0 w 15"/>
                <a:gd name="T23" fmla="*/ 0 h 17"/>
                <a:gd name="T24" fmla="*/ 0 w 15"/>
                <a:gd name="T25" fmla="*/ 0 h 17"/>
                <a:gd name="T26" fmla="*/ 0 w 15"/>
                <a:gd name="T27" fmla="*/ 0 h 17"/>
                <a:gd name="T28" fmla="*/ 0 w 15"/>
                <a:gd name="T29" fmla="*/ 0 h 17"/>
                <a:gd name="T30" fmla="*/ 0 w 15"/>
                <a:gd name="T31" fmla="*/ 0 h 17"/>
                <a:gd name="T32" fmla="*/ 0 w 15"/>
                <a:gd name="T33" fmla="*/ 0 h 17"/>
                <a:gd name="T34" fmla="*/ 0 w 15"/>
                <a:gd name="T35" fmla="*/ 0 h 17"/>
                <a:gd name="T36" fmla="*/ 0 w 15"/>
                <a:gd name="T37" fmla="*/ 0 h 17"/>
                <a:gd name="T38" fmla="*/ 0 w 15"/>
                <a:gd name="T39" fmla="*/ 0 h 17"/>
                <a:gd name="T40" fmla="*/ 0 w 15"/>
                <a:gd name="T41" fmla="*/ 0 h 17"/>
                <a:gd name="T42" fmla="*/ 0 w 15"/>
                <a:gd name="T43" fmla="*/ 0 h 17"/>
                <a:gd name="T44" fmla="*/ 0 w 15"/>
                <a:gd name="T45" fmla="*/ 0 h 17"/>
                <a:gd name="T46" fmla="*/ 0 w 15"/>
                <a:gd name="T47" fmla="*/ 0 h 17"/>
                <a:gd name="T48" fmla="*/ 0 w 15"/>
                <a:gd name="T49" fmla="*/ 0 h 17"/>
                <a:gd name="T50" fmla="*/ 0 w 15"/>
                <a:gd name="T51" fmla="*/ 0 h 17"/>
                <a:gd name="T52" fmla="*/ 0 w 15"/>
                <a:gd name="T53" fmla="*/ 0 h 17"/>
                <a:gd name="T54" fmla="*/ 0 w 15"/>
                <a:gd name="T55" fmla="*/ 0 h 17"/>
                <a:gd name="T56" fmla="*/ 0 w 15"/>
                <a:gd name="T57" fmla="*/ 0 h 17"/>
                <a:gd name="T58" fmla="*/ 0 w 15"/>
                <a:gd name="T59" fmla="*/ 0 h 17"/>
                <a:gd name="T60" fmla="*/ 0 w 15"/>
                <a:gd name="T61" fmla="*/ 0 h 17"/>
                <a:gd name="T62" fmla="*/ 0 w 15"/>
                <a:gd name="T63" fmla="*/ 0 h 17"/>
                <a:gd name="T64" fmla="*/ 0 w 15"/>
                <a:gd name="T65" fmla="*/ 0 h 17"/>
                <a:gd name="T66" fmla="*/ 0 w 15"/>
                <a:gd name="T67" fmla="*/ 0 h 17"/>
                <a:gd name="T68" fmla="*/ 0 w 15"/>
                <a:gd name="T69" fmla="*/ 0 h 17"/>
                <a:gd name="T70" fmla="*/ 0 w 15"/>
                <a:gd name="T71" fmla="*/ 0 h 17"/>
                <a:gd name="T72" fmla="*/ 0 w 15"/>
                <a:gd name="T73" fmla="*/ 0 h 17"/>
                <a:gd name="T74" fmla="*/ 0 w 15"/>
                <a:gd name="T75" fmla="*/ 0 h 17"/>
                <a:gd name="T76" fmla="*/ 0 w 15"/>
                <a:gd name="T77" fmla="*/ 0 h 17"/>
                <a:gd name="T78" fmla="*/ 0 w 15"/>
                <a:gd name="T79" fmla="*/ 0 h 17"/>
                <a:gd name="T80" fmla="*/ 0 w 15"/>
                <a:gd name="T81" fmla="*/ 0 h 17"/>
                <a:gd name="T82" fmla="*/ 0 w 15"/>
                <a:gd name="T83" fmla="*/ 0 h 17"/>
                <a:gd name="T84" fmla="*/ 0 w 15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" h="17">
                  <a:moveTo>
                    <a:pt x="15" y="8"/>
                  </a:move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close/>
                  <a:moveTo>
                    <a:pt x="15" y="8"/>
                  </a:moveTo>
                  <a:lnTo>
                    <a:pt x="15" y="8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797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6" name="Freeform 5513"/>
            <p:cNvSpPr>
              <a:spLocks noEditPoints="1"/>
            </p:cNvSpPr>
            <p:nvPr/>
          </p:nvSpPr>
          <p:spPr bwMode="auto">
            <a:xfrm>
              <a:off x="4223" y="2198"/>
              <a:ext cx="7" cy="8"/>
            </a:xfrm>
            <a:custGeom>
              <a:avLst/>
              <a:gdLst>
                <a:gd name="T0" fmla="*/ 0 w 15"/>
                <a:gd name="T1" fmla="*/ 1 h 15"/>
                <a:gd name="T2" fmla="*/ 0 w 15"/>
                <a:gd name="T3" fmla="*/ 1 h 15"/>
                <a:gd name="T4" fmla="*/ 0 w 15"/>
                <a:gd name="T5" fmla="*/ 1 h 15"/>
                <a:gd name="T6" fmla="*/ 0 w 15"/>
                <a:gd name="T7" fmla="*/ 1 h 15"/>
                <a:gd name="T8" fmla="*/ 0 w 15"/>
                <a:gd name="T9" fmla="*/ 1 h 15"/>
                <a:gd name="T10" fmla="*/ 0 w 15"/>
                <a:gd name="T11" fmla="*/ 1 h 15"/>
                <a:gd name="T12" fmla="*/ 0 w 15"/>
                <a:gd name="T13" fmla="*/ 1 h 15"/>
                <a:gd name="T14" fmla="*/ 0 w 15"/>
                <a:gd name="T15" fmla="*/ 1 h 15"/>
                <a:gd name="T16" fmla="*/ 0 w 15"/>
                <a:gd name="T17" fmla="*/ 1 h 15"/>
                <a:gd name="T18" fmla="*/ 0 w 15"/>
                <a:gd name="T19" fmla="*/ 1 h 15"/>
                <a:gd name="T20" fmla="*/ 0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1 h 15"/>
                <a:gd name="T30" fmla="*/ 0 w 15"/>
                <a:gd name="T31" fmla="*/ 1 h 15"/>
                <a:gd name="T32" fmla="*/ 0 w 15"/>
                <a:gd name="T33" fmla="*/ 1 h 15"/>
                <a:gd name="T34" fmla="*/ 0 w 15"/>
                <a:gd name="T35" fmla="*/ 1 h 15"/>
                <a:gd name="T36" fmla="*/ 0 w 15"/>
                <a:gd name="T37" fmla="*/ 1 h 15"/>
                <a:gd name="T38" fmla="*/ 0 w 15"/>
                <a:gd name="T39" fmla="*/ 1 h 15"/>
                <a:gd name="T40" fmla="*/ 0 w 15"/>
                <a:gd name="T41" fmla="*/ 1 h 15"/>
                <a:gd name="T42" fmla="*/ 0 w 15"/>
                <a:gd name="T43" fmla="*/ 1 h 15"/>
                <a:gd name="T44" fmla="*/ 0 w 15"/>
                <a:gd name="T45" fmla="*/ 1 h 15"/>
                <a:gd name="T46" fmla="*/ 0 w 15"/>
                <a:gd name="T47" fmla="*/ 1 h 15"/>
                <a:gd name="T48" fmla="*/ 0 w 15"/>
                <a:gd name="T49" fmla="*/ 1 h 15"/>
                <a:gd name="T50" fmla="*/ 0 w 15"/>
                <a:gd name="T51" fmla="*/ 1 h 15"/>
                <a:gd name="T52" fmla="*/ 0 w 15"/>
                <a:gd name="T53" fmla="*/ 1 h 15"/>
                <a:gd name="T54" fmla="*/ 0 w 15"/>
                <a:gd name="T55" fmla="*/ 1 h 15"/>
                <a:gd name="T56" fmla="*/ 0 w 15"/>
                <a:gd name="T57" fmla="*/ 1 h 15"/>
                <a:gd name="T58" fmla="*/ 0 w 15"/>
                <a:gd name="T59" fmla="*/ 1 h 15"/>
                <a:gd name="T60" fmla="*/ 0 w 15"/>
                <a:gd name="T61" fmla="*/ 1 h 15"/>
                <a:gd name="T62" fmla="*/ 0 w 15"/>
                <a:gd name="T63" fmla="*/ 1 h 15"/>
                <a:gd name="T64" fmla="*/ 0 w 15"/>
                <a:gd name="T65" fmla="*/ 1 h 15"/>
                <a:gd name="T66" fmla="*/ 0 w 15"/>
                <a:gd name="T67" fmla="*/ 1 h 15"/>
                <a:gd name="T68" fmla="*/ 0 w 15"/>
                <a:gd name="T69" fmla="*/ 1 h 15"/>
                <a:gd name="T70" fmla="*/ 0 w 15"/>
                <a:gd name="T71" fmla="*/ 1 h 15"/>
                <a:gd name="T72" fmla="*/ 0 w 15"/>
                <a:gd name="T73" fmla="*/ 1 h 15"/>
                <a:gd name="T74" fmla="*/ 0 w 15"/>
                <a:gd name="T75" fmla="*/ 1 h 15"/>
                <a:gd name="T76" fmla="*/ 0 w 15"/>
                <a:gd name="T77" fmla="*/ 1 h 15"/>
                <a:gd name="T78" fmla="*/ 0 w 15"/>
                <a:gd name="T79" fmla="*/ 1 h 15"/>
                <a:gd name="T80" fmla="*/ 0 w 15"/>
                <a:gd name="T81" fmla="*/ 1 h 15"/>
                <a:gd name="T82" fmla="*/ 0 w 15"/>
                <a:gd name="T83" fmla="*/ 1 h 15"/>
                <a:gd name="T84" fmla="*/ 0 w 15"/>
                <a:gd name="T85" fmla="*/ 1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7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81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7" name="Freeform 5514"/>
            <p:cNvSpPr>
              <a:spLocks noEditPoints="1"/>
            </p:cNvSpPr>
            <p:nvPr/>
          </p:nvSpPr>
          <p:spPr bwMode="auto">
            <a:xfrm>
              <a:off x="4223" y="2199"/>
              <a:ext cx="7" cy="7"/>
            </a:xfrm>
            <a:custGeom>
              <a:avLst/>
              <a:gdLst>
                <a:gd name="T0" fmla="*/ 1 w 13"/>
                <a:gd name="T1" fmla="*/ 1 h 13"/>
                <a:gd name="T2" fmla="*/ 1 w 13"/>
                <a:gd name="T3" fmla="*/ 1 h 13"/>
                <a:gd name="T4" fmla="*/ 1 w 13"/>
                <a:gd name="T5" fmla="*/ 1 h 13"/>
                <a:gd name="T6" fmla="*/ 1 w 13"/>
                <a:gd name="T7" fmla="*/ 1 h 13"/>
                <a:gd name="T8" fmla="*/ 1 w 13"/>
                <a:gd name="T9" fmla="*/ 1 h 13"/>
                <a:gd name="T10" fmla="*/ 1 w 13"/>
                <a:gd name="T11" fmla="*/ 0 h 13"/>
                <a:gd name="T12" fmla="*/ 1 w 13"/>
                <a:gd name="T13" fmla="*/ 0 h 13"/>
                <a:gd name="T14" fmla="*/ 1 w 13"/>
                <a:gd name="T15" fmla="*/ 0 h 13"/>
                <a:gd name="T16" fmla="*/ 1 w 13"/>
                <a:gd name="T17" fmla="*/ 0 h 13"/>
                <a:gd name="T18" fmla="*/ 1 w 13"/>
                <a:gd name="T19" fmla="*/ 0 h 13"/>
                <a:gd name="T20" fmla="*/ 1 w 13"/>
                <a:gd name="T21" fmla="*/ 0 h 13"/>
                <a:gd name="T22" fmla="*/ 1 w 13"/>
                <a:gd name="T23" fmla="*/ 1 h 13"/>
                <a:gd name="T24" fmla="*/ 1 w 13"/>
                <a:gd name="T25" fmla="*/ 1 h 13"/>
                <a:gd name="T26" fmla="*/ 0 w 13"/>
                <a:gd name="T27" fmla="*/ 1 h 13"/>
                <a:gd name="T28" fmla="*/ 0 w 13"/>
                <a:gd name="T29" fmla="*/ 1 h 13"/>
                <a:gd name="T30" fmla="*/ 0 w 13"/>
                <a:gd name="T31" fmla="*/ 1 h 13"/>
                <a:gd name="T32" fmla="*/ 0 w 13"/>
                <a:gd name="T33" fmla="*/ 1 h 13"/>
                <a:gd name="T34" fmla="*/ 0 w 13"/>
                <a:gd name="T35" fmla="*/ 1 h 13"/>
                <a:gd name="T36" fmla="*/ 0 w 13"/>
                <a:gd name="T37" fmla="*/ 1 h 13"/>
                <a:gd name="T38" fmla="*/ 1 w 13"/>
                <a:gd name="T39" fmla="*/ 1 h 13"/>
                <a:gd name="T40" fmla="*/ 1 w 13"/>
                <a:gd name="T41" fmla="*/ 1 h 13"/>
                <a:gd name="T42" fmla="*/ 1 w 13"/>
                <a:gd name="T43" fmla="*/ 1 h 13"/>
                <a:gd name="T44" fmla="*/ 1 w 13"/>
                <a:gd name="T45" fmla="*/ 1 h 13"/>
                <a:gd name="T46" fmla="*/ 1 w 13"/>
                <a:gd name="T47" fmla="*/ 1 h 13"/>
                <a:gd name="T48" fmla="*/ 1 w 13"/>
                <a:gd name="T49" fmla="*/ 1 h 13"/>
                <a:gd name="T50" fmla="*/ 1 w 13"/>
                <a:gd name="T51" fmla="*/ 1 h 13"/>
                <a:gd name="T52" fmla="*/ 1 w 13"/>
                <a:gd name="T53" fmla="*/ 1 h 13"/>
                <a:gd name="T54" fmla="*/ 1 w 13"/>
                <a:gd name="T55" fmla="*/ 1 h 13"/>
                <a:gd name="T56" fmla="*/ 1 w 13"/>
                <a:gd name="T57" fmla="*/ 1 h 13"/>
                <a:gd name="T58" fmla="*/ 1 w 13"/>
                <a:gd name="T59" fmla="*/ 1 h 13"/>
                <a:gd name="T60" fmla="*/ 1 w 13"/>
                <a:gd name="T61" fmla="*/ 1 h 13"/>
                <a:gd name="T62" fmla="*/ 1 w 13"/>
                <a:gd name="T63" fmla="*/ 1 h 13"/>
                <a:gd name="T64" fmla="*/ 1 w 13"/>
                <a:gd name="T65" fmla="*/ 1 h 13"/>
                <a:gd name="T66" fmla="*/ 1 w 13"/>
                <a:gd name="T67" fmla="*/ 1 h 13"/>
                <a:gd name="T68" fmla="*/ 1 w 13"/>
                <a:gd name="T69" fmla="*/ 1 h 13"/>
                <a:gd name="T70" fmla="*/ 1 w 13"/>
                <a:gd name="T71" fmla="*/ 1 h 13"/>
                <a:gd name="T72" fmla="*/ 1 w 13"/>
                <a:gd name="T73" fmla="*/ 1 h 13"/>
                <a:gd name="T74" fmla="*/ 1 w 13"/>
                <a:gd name="T75" fmla="*/ 1 h 13"/>
                <a:gd name="T76" fmla="*/ 1 w 13"/>
                <a:gd name="T77" fmla="*/ 1 h 13"/>
                <a:gd name="T78" fmla="*/ 1 w 13"/>
                <a:gd name="T79" fmla="*/ 1 h 13"/>
                <a:gd name="T80" fmla="*/ 1 w 13"/>
                <a:gd name="T81" fmla="*/ 1 h 13"/>
                <a:gd name="T82" fmla="*/ 1 w 13"/>
                <a:gd name="T83" fmla="*/ 1 h 13"/>
                <a:gd name="T84" fmla="*/ 1 w 13"/>
                <a:gd name="T85" fmla="*/ 1 h 13"/>
                <a:gd name="T86" fmla="*/ 1 w 13"/>
                <a:gd name="T87" fmla="*/ 1 h 13"/>
                <a:gd name="T88" fmla="*/ 1 w 13"/>
                <a:gd name="T89" fmla="*/ 1 h 13"/>
                <a:gd name="T90" fmla="*/ 1 w 13"/>
                <a:gd name="T91" fmla="*/ 1 h 13"/>
                <a:gd name="T92" fmla="*/ 0 w 13"/>
                <a:gd name="T93" fmla="*/ 1 h 13"/>
                <a:gd name="T94" fmla="*/ 0 w 13"/>
                <a:gd name="T95" fmla="*/ 1 h 13"/>
                <a:gd name="T96" fmla="*/ 0 w 13"/>
                <a:gd name="T97" fmla="*/ 1 h 13"/>
                <a:gd name="T98" fmla="*/ 1 w 13"/>
                <a:gd name="T99" fmla="*/ 1 h 13"/>
                <a:gd name="T100" fmla="*/ 1 w 13"/>
                <a:gd name="T101" fmla="*/ 1 h 13"/>
                <a:gd name="T102" fmla="*/ 1 w 13"/>
                <a:gd name="T103" fmla="*/ 1 h 13"/>
                <a:gd name="T104" fmla="*/ 1 w 13"/>
                <a:gd name="T105" fmla="*/ 1 h 13"/>
                <a:gd name="T106" fmla="*/ 1 w 13"/>
                <a:gd name="T107" fmla="*/ 1 h 13"/>
                <a:gd name="T108" fmla="*/ 1 w 13"/>
                <a:gd name="T109" fmla="*/ 1 h 13"/>
                <a:gd name="T110" fmla="*/ 1 w 13"/>
                <a:gd name="T111" fmla="*/ 1 h 13"/>
                <a:gd name="T112" fmla="*/ 1 w 13"/>
                <a:gd name="T113" fmla="*/ 1 h 13"/>
                <a:gd name="T114" fmla="*/ 1 w 13"/>
                <a:gd name="T115" fmla="*/ 1 h 13"/>
                <a:gd name="T116" fmla="*/ 1 w 13"/>
                <a:gd name="T117" fmla="*/ 1 h 13"/>
                <a:gd name="T118" fmla="*/ 1 w 13"/>
                <a:gd name="T119" fmla="*/ 1 h 13"/>
                <a:gd name="T120" fmla="*/ 1 w 13"/>
                <a:gd name="T121" fmla="*/ 1 h 1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3" y="6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88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8" name="Freeform 5515"/>
            <p:cNvSpPr>
              <a:spLocks noEditPoints="1"/>
            </p:cNvSpPr>
            <p:nvPr/>
          </p:nvSpPr>
          <p:spPr bwMode="auto">
            <a:xfrm>
              <a:off x="4223" y="2199"/>
              <a:ext cx="6" cy="7"/>
            </a:xfrm>
            <a:custGeom>
              <a:avLst/>
              <a:gdLst>
                <a:gd name="T0" fmla="*/ 1 w 11"/>
                <a:gd name="T1" fmla="*/ 1 h 13"/>
                <a:gd name="T2" fmla="*/ 1 w 11"/>
                <a:gd name="T3" fmla="*/ 1 h 13"/>
                <a:gd name="T4" fmla="*/ 1 w 11"/>
                <a:gd name="T5" fmla="*/ 1 h 13"/>
                <a:gd name="T6" fmla="*/ 1 w 11"/>
                <a:gd name="T7" fmla="*/ 1 h 13"/>
                <a:gd name="T8" fmla="*/ 1 w 11"/>
                <a:gd name="T9" fmla="*/ 1 h 13"/>
                <a:gd name="T10" fmla="*/ 1 w 11"/>
                <a:gd name="T11" fmla="*/ 1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1 w 11"/>
                <a:gd name="T21" fmla="*/ 1 h 13"/>
                <a:gd name="T22" fmla="*/ 1 w 11"/>
                <a:gd name="T23" fmla="*/ 1 h 13"/>
                <a:gd name="T24" fmla="*/ 1 w 11"/>
                <a:gd name="T25" fmla="*/ 1 h 13"/>
                <a:gd name="T26" fmla="*/ 0 w 11"/>
                <a:gd name="T27" fmla="*/ 1 h 13"/>
                <a:gd name="T28" fmla="*/ 0 w 11"/>
                <a:gd name="T29" fmla="*/ 1 h 13"/>
                <a:gd name="T30" fmla="*/ 0 w 11"/>
                <a:gd name="T31" fmla="*/ 1 h 13"/>
                <a:gd name="T32" fmla="*/ 0 w 11"/>
                <a:gd name="T33" fmla="*/ 1 h 13"/>
                <a:gd name="T34" fmla="*/ 0 w 11"/>
                <a:gd name="T35" fmla="*/ 1 h 13"/>
                <a:gd name="T36" fmla="*/ 0 w 11"/>
                <a:gd name="T37" fmla="*/ 1 h 13"/>
                <a:gd name="T38" fmla="*/ 1 w 11"/>
                <a:gd name="T39" fmla="*/ 1 h 13"/>
                <a:gd name="T40" fmla="*/ 1 w 11"/>
                <a:gd name="T41" fmla="*/ 1 h 13"/>
                <a:gd name="T42" fmla="*/ 1 w 11"/>
                <a:gd name="T43" fmla="*/ 1 h 13"/>
                <a:gd name="T44" fmla="*/ 1 w 11"/>
                <a:gd name="T45" fmla="*/ 1 h 13"/>
                <a:gd name="T46" fmla="*/ 1 w 11"/>
                <a:gd name="T47" fmla="*/ 1 h 13"/>
                <a:gd name="T48" fmla="*/ 1 w 11"/>
                <a:gd name="T49" fmla="*/ 1 h 13"/>
                <a:gd name="T50" fmla="*/ 1 w 11"/>
                <a:gd name="T51" fmla="*/ 1 h 13"/>
                <a:gd name="T52" fmla="*/ 1 w 11"/>
                <a:gd name="T53" fmla="*/ 1 h 13"/>
                <a:gd name="T54" fmla="*/ 1 w 11"/>
                <a:gd name="T55" fmla="*/ 1 h 13"/>
                <a:gd name="T56" fmla="*/ 1 w 11"/>
                <a:gd name="T57" fmla="*/ 1 h 13"/>
                <a:gd name="T58" fmla="*/ 1 w 11"/>
                <a:gd name="T59" fmla="*/ 1 h 13"/>
                <a:gd name="T60" fmla="*/ 1 w 11"/>
                <a:gd name="T61" fmla="*/ 1 h 13"/>
                <a:gd name="T62" fmla="*/ 1 w 11"/>
                <a:gd name="T63" fmla="*/ 1 h 13"/>
                <a:gd name="T64" fmla="*/ 1 w 11"/>
                <a:gd name="T65" fmla="*/ 1 h 13"/>
                <a:gd name="T66" fmla="*/ 1 w 11"/>
                <a:gd name="T67" fmla="*/ 1 h 13"/>
                <a:gd name="T68" fmla="*/ 1 w 11"/>
                <a:gd name="T69" fmla="*/ 1 h 13"/>
                <a:gd name="T70" fmla="*/ 1 w 11"/>
                <a:gd name="T71" fmla="*/ 1 h 13"/>
                <a:gd name="T72" fmla="*/ 1 w 11"/>
                <a:gd name="T73" fmla="*/ 1 h 13"/>
                <a:gd name="T74" fmla="*/ 1 w 11"/>
                <a:gd name="T75" fmla="*/ 1 h 13"/>
                <a:gd name="T76" fmla="*/ 1 w 11"/>
                <a:gd name="T77" fmla="*/ 1 h 13"/>
                <a:gd name="T78" fmla="*/ 1 w 11"/>
                <a:gd name="T79" fmla="*/ 1 h 13"/>
                <a:gd name="T80" fmla="*/ 1 w 11"/>
                <a:gd name="T81" fmla="*/ 1 h 13"/>
                <a:gd name="T82" fmla="*/ 1 w 11"/>
                <a:gd name="T83" fmla="*/ 1 h 13"/>
                <a:gd name="T84" fmla="*/ 1 w 11"/>
                <a:gd name="T85" fmla="*/ 1 h 13"/>
                <a:gd name="T86" fmla="*/ 1 w 11"/>
                <a:gd name="T87" fmla="*/ 1 h 13"/>
                <a:gd name="T88" fmla="*/ 1 w 11"/>
                <a:gd name="T89" fmla="*/ 1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1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" h="13">
                  <a:moveTo>
                    <a:pt x="11" y="6"/>
                  </a:move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39" name="Freeform 5516"/>
            <p:cNvSpPr>
              <a:spLocks noEditPoints="1"/>
            </p:cNvSpPr>
            <p:nvPr/>
          </p:nvSpPr>
          <p:spPr bwMode="auto">
            <a:xfrm>
              <a:off x="4223" y="2200"/>
              <a:ext cx="6" cy="5"/>
            </a:xfrm>
            <a:custGeom>
              <a:avLst/>
              <a:gdLst>
                <a:gd name="T0" fmla="*/ 1 w 11"/>
                <a:gd name="T1" fmla="*/ 1 h 9"/>
                <a:gd name="T2" fmla="*/ 1 w 11"/>
                <a:gd name="T3" fmla="*/ 1 h 9"/>
                <a:gd name="T4" fmla="*/ 1 w 11"/>
                <a:gd name="T5" fmla="*/ 1 h 9"/>
                <a:gd name="T6" fmla="*/ 1 w 11"/>
                <a:gd name="T7" fmla="*/ 0 h 9"/>
                <a:gd name="T8" fmla="*/ 1 w 11"/>
                <a:gd name="T9" fmla="*/ 0 h 9"/>
                <a:gd name="T10" fmla="*/ 1 w 11"/>
                <a:gd name="T11" fmla="*/ 0 h 9"/>
                <a:gd name="T12" fmla="*/ 1 w 11"/>
                <a:gd name="T13" fmla="*/ 0 h 9"/>
                <a:gd name="T14" fmla="*/ 1 w 11"/>
                <a:gd name="T15" fmla="*/ 0 h 9"/>
                <a:gd name="T16" fmla="*/ 1 w 11"/>
                <a:gd name="T17" fmla="*/ 0 h 9"/>
                <a:gd name="T18" fmla="*/ 1 w 11"/>
                <a:gd name="T19" fmla="*/ 1 h 9"/>
                <a:gd name="T20" fmla="*/ 1 w 11"/>
                <a:gd name="T21" fmla="*/ 1 h 9"/>
                <a:gd name="T22" fmla="*/ 1 w 11"/>
                <a:gd name="T23" fmla="*/ 1 h 9"/>
                <a:gd name="T24" fmla="*/ 0 w 11"/>
                <a:gd name="T25" fmla="*/ 1 h 9"/>
                <a:gd name="T26" fmla="*/ 0 w 11"/>
                <a:gd name="T27" fmla="*/ 1 h 9"/>
                <a:gd name="T28" fmla="*/ 1 w 11"/>
                <a:gd name="T29" fmla="*/ 1 h 9"/>
                <a:gd name="T30" fmla="*/ 1 w 11"/>
                <a:gd name="T31" fmla="*/ 1 h 9"/>
                <a:gd name="T32" fmla="*/ 1 w 11"/>
                <a:gd name="T33" fmla="*/ 1 h 9"/>
                <a:gd name="T34" fmla="*/ 1 w 11"/>
                <a:gd name="T35" fmla="*/ 1 h 9"/>
                <a:gd name="T36" fmla="*/ 1 w 11"/>
                <a:gd name="T37" fmla="*/ 1 h 9"/>
                <a:gd name="T38" fmla="*/ 1 w 11"/>
                <a:gd name="T39" fmla="*/ 1 h 9"/>
                <a:gd name="T40" fmla="*/ 1 w 11"/>
                <a:gd name="T41" fmla="*/ 1 h 9"/>
                <a:gd name="T42" fmla="*/ 1 w 11"/>
                <a:gd name="T43" fmla="*/ 1 h 9"/>
                <a:gd name="T44" fmla="*/ 1 w 11"/>
                <a:gd name="T45" fmla="*/ 1 h 9"/>
                <a:gd name="T46" fmla="*/ 1 w 11"/>
                <a:gd name="T47" fmla="*/ 1 h 9"/>
                <a:gd name="T48" fmla="*/ 1 w 11"/>
                <a:gd name="T49" fmla="*/ 1 h 9"/>
                <a:gd name="T50" fmla="*/ 1 w 11"/>
                <a:gd name="T51" fmla="*/ 1 h 9"/>
                <a:gd name="T52" fmla="*/ 1 w 11"/>
                <a:gd name="T53" fmla="*/ 1 h 9"/>
                <a:gd name="T54" fmla="*/ 1 w 11"/>
                <a:gd name="T55" fmla="*/ 1 h 9"/>
                <a:gd name="T56" fmla="*/ 1 w 11"/>
                <a:gd name="T57" fmla="*/ 1 h 9"/>
                <a:gd name="T58" fmla="*/ 1 w 11"/>
                <a:gd name="T59" fmla="*/ 1 h 9"/>
                <a:gd name="T60" fmla="*/ 1 w 11"/>
                <a:gd name="T61" fmla="*/ 1 h 9"/>
                <a:gd name="T62" fmla="*/ 1 w 11"/>
                <a:gd name="T63" fmla="*/ 1 h 9"/>
                <a:gd name="T64" fmla="*/ 1 w 11"/>
                <a:gd name="T65" fmla="*/ 1 h 9"/>
                <a:gd name="T66" fmla="*/ 1 w 11"/>
                <a:gd name="T67" fmla="*/ 1 h 9"/>
                <a:gd name="T68" fmla="*/ 1 w 11"/>
                <a:gd name="T69" fmla="*/ 1 h 9"/>
                <a:gd name="T70" fmla="*/ 1 w 11"/>
                <a:gd name="T71" fmla="*/ 1 h 9"/>
                <a:gd name="T72" fmla="*/ 1 w 11"/>
                <a:gd name="T73" fmla="*/ 1 h 9"/>
                <a:gd name="T74" fmla="*/ 1 w 11"/>
                <a:gd name="T75" fmla="*/ 1 h 9"/>
                <a:gd name="T76" fmla="*/ 1 w 11"/>
                <a:gd name="T77" fmla="*/ 1 h 9"/>
                <a:gd name="T78" fmla="*/ 1 w 11"/>
                <a:gd name="T79" fmla="*/ 1 h 9"/>
                <a:gd name="T80" fmla="*/ 1 w 11"/>
                <a:gd name="T81" fmla="*/ 0 h 9"/>
                <a:gd name="T82" fmla="*/ 1 w 11"/>
                <a:gd name="T83" fmla="*/ 1 h 9"/>
                <a:gd name="T84" fmla="*/ 1 w 11"/>
                <a:gd name="T85" fmla="*/ 1 h 9"/>
                <a:gd name="T86" fmla="*/ 1 w 11"/>
                <a:gd name="T87" fmla="*/ 1 h 9"/>
                <a:gd name="T88" fmla="*/ 1 w 11"/>
                <a:gd name="T89" fmla="*/ 1 h 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3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B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0" name="Freeform 5517"/>
            <p:cNvSpPr>
              <a:spLocks noEditPoints="1"/>
            </p:cNvSpPr>
            <p:nvPr/>
          </p:nvSpPr>
          <p:spPr bwMode="auto">
            <a:xfrm>
              <a:off x="4224" y="2200"/>
              <a:ext cx="4" cy="5"/>
            </a:xfrm>
            <a:custGeom>
              <a:avLst/>
              <a:gdLst>
                <a:gd name="T0" fmla="*/ 1 w 8"/>
                <a:gd name="T1" fmla="*/ 1 h 9"/>
                <a:gd name="T2" fmla="*/ 1 w 8"/>
                <a:gd name="T3" fmla="*/ 1 h 9"/>
                <a:gd name="T4" fmla="*/ 1 w 8"/>
                <a:gd name="T5" fmla="*/ 1 h 9"/>
                <a:gd name="T6" fmla="*/ 1 w 8"/>
                <a:gd name="T7" fmla="*/ 0 h 9"/>
                <a:gd name="T8" fmla="*/ 1 w 8"/>
                <a:gd name="T9" fmla="*/ 0 h 9"/>
                <a:gd name="T10" fmla="*/ 1 w 8"/>
                <a:gd name="T11" fmla="*/ 1 h 9"/>
                <a:gd name="T12" fmla="*/ 0 w 8"/>
                <a:gd name="T13" fmla="*/ 1 h 9"/>
                <a:gd name="T14" fmla="*/ 0 w 8"/>
                <a:gd name="T15" fmla="*/ 1 h 9"/>
                <a:gd name="T16" fmla="*/ 0 w 8"/>
                <a:gd name="T17" fmla="*/ 1 h 9"/>
                <a:gd name="T18" fmla="*/ 0 w 8"/>
                <a:gd name="T19" fmla="*/ 1 h 9"/>
                <a:gd name="T20" fmla="*/ 1 w 8"/>
                <a:gd name="T21" fmla="*/ 1 h 9"/>
                <a:gd name="T22" fmla="*/ 1 w 8"/>
                <a:gd name="T23" fmla="*/ 1 h 9"/>
                <a:gd name="T24" fmla="*/ 1 w 8"/>
                <a:gd name="T25" fmla="*/ 1 h 9"/>
                <a:gd name="T26" fmla="*/ 1 w 8"/>
                <a:gd name="T27" fmla="*/ 1 h 9"/>
                <a:gd name="T28" fmla="*/ 1 w 8"/>
                <a:gd name="T29" fmla="*/ 1 h 9"/>
                <a:gd name="T30" fmla="*/ 1 w 8"/>
                <a:gd name="T31" fmla="*/ 1 h 9"/>
                <a:gd name="T32" fmla="*/ 1 w 8"/>
                <a:gd name="T33" fmla="*/ 1 h 9"/>
                <a:gd name="T34" fmla="*/ 1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1 w 8"/>
                <a:gd name="T43" fmla="*/ 1 h 9"/>
                <a:gd name="T44" fmla="*/ 1 w 8"/>
                <a:gd name="T45" fmla="*/ 1 h 9"/>
                <a:gd name="T46" fmla="*/ 1 w 8"/>
                <a:gd name="T47" fmla="*/ 1 h 9"/>
                <a:gd name="T48" fmla="*/ 1 w 8"/>
                <a:gd name="T49" fmla="*/ 1 h 9"/>
                <a:gd name="T50" fmla="*/ 1 w 8"/>
                <a:gd name="T51" fmla="*/ 1 h 9"/>
                <a:gd name="T52" fmla="*/ 1 w 8"/>
                <a:gd name="T53" fmla="*/ 1 h 9"/>
                <a:gd name="T54" fmla="*/ 1 w 8"/>
                <a:gd name="T55" fmla="*/ 1 h 9"/>
                <a:gd name="T56" fmla="*/ 1 w 8"/>
                <a:gd name="T57" fmla="*/ 1 h 9"/>
                <a:gd name="T58" fmla="*/ 1 w 8"/>
                <a:gd name="T59" fmla="*/ 1 h 9"/>
                <a:gd name="T60" fmla="*/ 1 w 8"/>
                <a:gd name="T61" fmla="*/ 1 h 9"/>
                <a:gd name="T62" fmla="*/ 1 w 8"/>
                <a:gd name="T63" fmla="*/ 1 h 9"/>
                <a:gd name="T64" fmla="*/ 1 w 8"/>
                <a:gd name="T65" fmla="*/ 1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1" name="Freeform 5518"/>
            <p:cNvSpPr>
              <a:spLocks noEditPoints="1"/>
            </p:cNvSpPr>
            <p:nvPr/>
          </p:nvSpPr>
          <p:spPr bwMode="auto">
            <a:xfrm>
              <a:off x="4224" y="2200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1 w 8"/>
                <a:gd name="T11" fmla="*/ 1 h 8"/>
                <a:gd name="T12" fmla="*/ 1 w 8"/>
                <a:gd name="T13" fmla="*/ 1 h 8"/>
                <a:gd name="T14" fmla="*/ 0 w 8"/>
                <a:gd name="T15" fmla="*/ 1 h 8"/>
                <a:gd name="T16" fmla="*/ 0 w 8"/>
                <a:gd name="T17" fmla="*/ 1 h 8"/>
                <a:gd name="T18" fmla="*/ 1 w 8"/>
                <a:gd name="T19" fmla="*/ 1 h 8"/>
                <a:gd name="T20" fmla="*/ 1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1 h 8"/>
                <a:gd name="T28" fmla="*/ 1 w 8"/>
                <a:gd name="T29" fmla="*/ 1 h 8"/>
                <a:gd name="T30" fmla="*/ 1 w 8"/>
                <a:gd name="T31" fmla="*/ 1 h 8"/>
                <a:gd name="T32" fmla="*/ 1 w 8"/>
                <a:gd name="T33" fmla="*/ 1 h 8"/>
                <a:gd name="T34" fmla="*/ 1 w 8"/>
                <a:gd name="T35" fmla="*/ 1 h 8"/>
                <a:gd name="T36" fmla="*/ 1 w 8"/>
                <a:gd name="T37" fmla="*/ 1 h 8"/>
                <a:gd name="T38" fmla="*/ 1 w 8"/>
                <a:gd name="T39" fmla="*/ 1 h 8"/>
                <a:gd name="T40" fmla="*/ 1 w 8"/>
                <a:gd name="T41" fmla="*/ 1 h 8"/>
                <a:gd name="T42" fmla="*/ 1 w 8"/>
                <a:gd name="T43" fmla="*/ 1 h 8"/>
                <a:gd name="T44" fmla="*/ 1 w 8"/>
                <a:gd name="T45" fmla="*/ 1 h 8"/>
                <a:gd name="T46" fmla="*/ 1 w 8"/>
                <a:gd name="T47" fmla="*/ 1 h 8"/>
                <a:gd name="T48" fmla="*/ 1 w 8"/>
                <a:gd name="T49" fmla="*/ 1 h 8"/>
                <a:gd name="T50" fmla="*/ 1 w 8"/>
                <a:gd name="T51" fmla="*/ 1 h 8"/>
                <a:gd name="T52" fmla="*/ 1 w 8"/>
                <a:gd name="T53" fmla="*/ 1 h 8"/>
                <a:gd name="T54" fmla="*/ 1 w 8"/>
                <a:gd name="T55" fmla="*/ 1 h 8"/>
                <a:gd name="T56" fmla="*/ 1 w 8"/>
                <a:gd name="T57" fmla="*/ 1 h 8"/>
                <a:gd name="T58" fmla="*/ 1 w 8"/>
                <a:gd name="T59" fmla="*/ 1 h 8"/>
                <a:gd name="T60" fmla="*/ 1 w 8"/>
                <a:gd name="T61" fmla="*/ 1 h 8"/>
                <a:gd name="T62" fmla="*/ 1 w 8"/>
                <a:gd name="T63" fmla="*/ 1 h 8"/>
                <a:gd name="T64" fmla="*/ 1 w 8"/>
                <a:gd name="T65" fmla="*/ 1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4"/>
                  </a:lnTo>
                  <a:close/>
                  <a:moveTo>
                    <a:pt x="7" y="4"/>
                  </a:move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2" name="Freeform 5519"/>
            <p:cNvSpPr>
              <a:spLocks noEditPoints="1"/>
            </p:cNvSpPr>
            <p:nvPr/>
          </p:nvSpPr>
          <p:spPr bwMode="auto">
            <a:xfrm>
              <a:off x="4225" y="2201"/>
              <a:ext cx="3" cy="3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0 h 7"/>
                <a:gd name="T4" fmla="*/ 1 w 6"/>
                <a:gd name="T5" fmla="*/ 0 h 7"/>
                <a:gd name="T6" fmla="*/ 1 w 6"/>
                <a:gd name="T7" fmla="*/ 0 h 7"/>
                <a:gd name="T8" fmla="*/ 1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1 w 6"/>
                <a:gd name="T23" fmla="*/ 0 h 7"/>
                <a:gd name="T24" fmla="*/ 1 w 6"/>
                <a:gd name="T25" fmla="*/ 0 h 7"/>
                <a:gd name="T26" fmla="*/ 1 w 6"/>
                <a:gd name="T27" fmla="*/ 0 h 7"/>
                <a:gd name="T28" fmla="*/ 1 w 6"/>
                <a:gd name="T29" fmla="*/ 0 h 7"/>
                <a:gd name="T30" fmla="*/ 1 w 6"/>
                <a:gd name="T31" fmla="*/ 0 h 7"/>
                <a:gd name="T32" fmla="*/ 1 w 6"/>
                <a:gd name="T33" fmla="*/ 0 h 7"/>
                <a:gd name="T34" fmla="*/ 1 w 6"/>
                <a:gd name="T35" fmla="*/ 0 h 7"/>
                <a:gd name="T36" fmla="*/ 1 w 6"/>
                <a:gd name="T37" fmla="*/ 0 h 7"/>
                <a:gd name="T38" fmla="*/ 1 w 6"/>
                <a:gd name="T39" fmla="*/ 0 h 7"/>
                <a:gd name="T40" fmla="*/ 1 w 6"/>
                <a:gd name="T41" fmla="*/ 0 h 7"/>
                <a:gd name="T42" fmla="*/ 1 w 6"/>
                <a:gd name="T43" fmla="*/ 0 h 7"/>
                <a:gd name="T44" fmla="*/ 1 w 6"/>
                <a:gd name="T45" fmla="*/ 0 h 7"/>
                <a:gd name="T46" fmla="*/ 1 w 6"/>
                <a:gd name="T47" fmla="*/ 0 h 7"/>
                <a:gd name="T48" fmla="*/ 0 w 6"/>
                <a:gd name="T49" fmla="*/ 0 h 7"/>
                <a:gd name="T50" fmla="*/ 1 w 6"/>
                <a:gd name="T51" fmla="*/ 0 h 7"/>
                <a:gd name="T52" fmla="*/ 1 w 6"/>
                <a:gd name="T53" fmla="*/ 0 h 7"/>
                <a:gd name="T54" fmla="*/ 1 w 6"/>
                <a:gd name="T55" fmla="*/ 0 h 7"/>
                <a:gd name="T56" fmla="*/ 1 w 6"/>
                <a:gd name="T57" fmla="*/ 0 h 7"/>
                <a:gd name="T58" fmla="*/ 1 w 6"/>
                <a:gd name="T59" fmla="*/ 0 h 7"/>
                <a:gd name="T60" fmla="*/ 1 w 6"/>
                <a:gd name="T61" fmla="*/ 0 h 7"/>
                <a:gd name="T62" fmla="*/ 1 w 6"/>
                <a:gd name="T63" fmla="*/ 0 h 7"/>
                <a:gd name="T64" fmla="*/ 1 w 6"/>
                <a:gd name="T65" fmla="*/ 0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3"/>
                  </a:lnTo>
                  <a:close/>
                  <a:moveTo>
                    <a:pt x="5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9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3" name="Freeform 5520"/>
            <p:cNvSpPr>
              <a:spLocks noEditPoints="1"/>
            </p:cNvSpPr>
            <p:nvPr/>
          </p:nvSpPr>
          <p:spPr bwMode="auto">
            <a:xfrm>
              <a:off x="4225" y="2201"/>
              <a:ext cx="2" cy="3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0 h 7"/>
                <a:gd name="T32" fmla="*/ 0 w 5"/>
                <a:gd name="T33" fmla="*/ 0 h 7"/>
                <a:gd name="T34" fmla="*/ 0 w 5"/>
                <a:gd name="T35" fmla="*/ 0 h 7"/>
                <a:gd name="T36" fmla="*/ 0 w 5"/>
                <a:gd name="T37" fmla="*/ 0 h 7"/>
                <a:gd name="T38" fmla="*/ 0 w 5"/>
                <a:gd name="T39" fmla="*/ 0 h 7"/>
                <a:gd name="T40" fmla="*/ 0 w 5"/>
                <a:gd name="T41" fmla="*/ 0 h 7"/>
                <a:gd name="T42" fmla="*/ 0 w 5"/>
                <a:gd name="T43" fmla="*/ 0 h 7"/>
                <a:gd name="T44" fmla="*/ 0 w 5"/>
                <a:gd name="T45" fmla="*/ 0 h 7"/>
                <a:gd name="T46" fmla="*/ 0 w 5"/>
                <a:gd name="T47" fmla="*/ 0 h 7"/>
                <a:gd name="T48" fmla="*/ 0 w 5"/>
                <a:gd name="T49" fmla="*/ 0 h 7"/>
                <a:gd name="T50" fmla="*/ 0 w 5"/>
                <a:gd name="T51" fmla="*/ 0 h 7"/>
                <a:gd name="T52" fmla="*/ 0 w 5"/>
                <a:gd name="T53" fmla="*/ 0 h 7"/>
                <a:gd name="T54" fmla="*/ 0 w 5"/>
                <a:gd name="T55" fmla="*/ 0 h 7"/>
                <a:gd name="T56" fmla="*/ 0 w 5"/>
                <a:gd name="T57" fmla="*/ 0 h 7"/>
                <a:gd name="T58" fmla="*/ 0 w 5"/>
                <a:gd name="T59" fmla="*/ 0 h 7"/>
                <a:gd name="T60" fmla="*/ 0 w 5"/>
                <a:gd name="T61" fmla="*/ 0 h 7"/>
                <a:gd name="T62" fmla="*/ 0 w 5"/>
                <a:gd name="T63" fmla="*/ 0 h 7"/>
                <a:gd name="T64" fmla="*/ 0 w 5"/>
                <a:gd name="T65" fmla="*/ 0 h 7"/>
                <a:gd name="T66" fmla="*/ 0 w 5"/>
                <a:gd name="T67" fmla="*/ 0 h 7"/>
                <a:gd name="T68" fmla="*/ 0 w 5"/>
                <a:gd name="T69" fmla="*/ 0 h 7"/>
                <a:gd name="T70" fmla="*/ 0 w 5"/>
                <a:gd name="T71" fmla="*/ 0 h 7"/>
                <a:gd name="T72" fmla="*/ 0 w 5"/>
                <a:gd name="T73" fmla="*/ 0 h 7"/>
                <a:gd name="T74" fmla="*/ 0 w 5"/>
                <a:gd name="T75" fmla="*/ 0 h 7"/>
                <a:gd name="T76" fmla="*/ 0 w 5"/>
                <a:gd name="T77" fmla="*/ 0 h 7"/>
                <a:gd name="T78" fmla="*/ 0 w 5"/>
                <a:gd name="T79" fmla="*/ 0 h 7"/>
                <a:gd name="T80" fmla="*/ 0 w 5"/>
                <a:gd name="T81" fmla="*/ 0 h 7"/>
                <a:gd name="T82" fmla="*/ 0 w 5"/>
                <a:gd name="T83" fmla="*/ 0 h 7"/>
                <a:gd name="T84" fmla="*/ 0 w 5"/>
                <a:gd name="T85" fmla="*/ 0 h 7"/>
                <a:gd name="T86" fmla="*/ 0 w 5"/>
                <a:gd name="T87" fmla="*/ 0 h 7"/>
                <a:gd name="T88" fmla="*/ 0 w 5"/>
                <a:gd name="T89" fmla="*/ 0 h 7"/>
                <a:gd name="T90" fmla="*/ 0 w 5"/>
                <a:gd name="T91" fmla="*/ 0 h 7"/>
                <a:gd name="T92" fmla="*/ 0 w 5"/>
                <a:gd name="T93" fmla="*/ 0 h 7"/>
                <a:gd name="T94" fmla="*/ 0 w 5"/>
                <a:gd name="T95" fmla="*/ 0 h 7"/>
                <a:gd name="T96" fmla="*/ 0 w 5"/>
                <a:gd name="T97" fmla="*/ 0 h 7"/>
                <a:gd name="T98" fmla="*/ 0 w 5"/>
                <a:gd name="T99" fmla="*/ 0 h 7"/>
                <a:gd name="T100" fmla="*/ 0 w 5"/>
                <a:gd name="T101" fmla="*/ 0 h 7"/>
                <a:gd name="T102" fmla="*/ 0 w 5"/>
                <a:gd name="T103" fmla="*/ 0 h 7"/>
                <a:gd name="T104" fmla="*/ 0 w 5"/>
                <a:gd name="T105" fmla="*/ 0 h 7"/>
                <a:gd name="T106" fmla="*/ 0 w 5"/>
                <a:gd name="T107" fmla="*/ 0 h 7"/>
                <a:gd name="T108" fmla="*/ 0 w 5"/>
                <a:gd name="T109" fmla="*/ 0 h 7"/>
                <a:gd name="T110" fmla="*/ 0 w 5"/>
                <a:gd name="T111" fmla="*/ 0 h 7"/>
                <a:gd name="T112" fmla="*/ 0 w 5"/>
                <a:gd name="T113" fmla="*/ 0 h 7"/>
                <a:gd name="T114" fmla="*/ 0 w 5"/>
                <a:gd name="T115" fmla="*/ 0 h 7"/>
                <a:gd name="T116" fmla="*/ 0 w 5"/>
                <a:gd name="T117" fmla="*/ 0 h 7"/>
                <a:gd name="T118" fmla="*/ 0 w 5"/>
                <a:gd name="T119" fmla="*/ 0 h 7"/>
                <a:gd name="T120" fmla="*/ 0 w 5"/>
                <a:gd name="T121" fmla="*/ 0 h 7"/>
                <a:gd name="T122" fmla="*/ 0 w 5"/>
                <a:gd name="T123" fmla="*/ 0 h 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close/>
                  <a:moveTo>
                    <a:pt x="3" y="3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C5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4" name="Freeform 5521"/>
            <p:cNvSpPr>
              <a:spLocks/>
            </p:cNvSpPr>
            <p:nvPr/>
          </p:nvSpPr>
          <p:spPr bwMode="auto">
            <a:xfrm>
              <a:off x="4225" y="2201"/>
              <a:ext cx="2" cy="2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1 h 3"/>
                <a:gd name="T32" fmla="*/ 0 w 5"/>
                <a:gd name="T33" fmla="*/ 1 h 3"/>
                <a:gd name="T34" fmla="*/ 0 w 5"/>
                <a:gd name="T35" fmla="*/ 1 h 3"/>
                <a:gd name="T36" fmla="*/ 0 w 5"/>
                <a:gd name="T37" fmla="*/ 1 h 3"/>
                <a:gd name="T38" fmla="*/ 0 w 5"/>
                <a:gd name="T39" fmla="*/ 1 h 3"/>
                <a:gd name="T40" fmla="*/ 0 w 5"/>
                <a:gd name="T41" fmla="*/ 1 h 3"/>
                <a:gd name="T42" fmla="*/ 0 w 5"/>
                <a:gd name="T43" fmla="*/ 1 h 3"/>
                <a:gd name="T44" fmla="*/ 0 w 5"/>
                <a:gd name="T45" fmla="*/ 1 h 3"/>
                <a:gd name="T46" fmla="*/ 0 w 5"/>
                <a:gd name="T47" fmla="*/ 1 h 3"/>
                <a:gd name="T48" fmla="*/ 0 w 5"/>
                <a:gd name="T49" fmla="*/ 1 h 3"/>
                <a:gd name="T50" fmla="*/ 0 w 5"/>
                <a:gd name="T51" fmla="*/ 1 h 3"/>
                <a:gd name="T52" fmla="*/ 0 w 5"/>
                <a:gd name="T53" fmla="*/ 1 h 3"/>
                <a:gd name="T54" fmla="*/ 0 w 5"/>
                <a:gd name="T55" fmla="*/ 1 h 3"/>
                <a:gd name="T56" fmla="*/ 0 w 5"/>
                <a:gd name="T57" fmla="*/ 1 h 3"/>
                <a:gd name="T58" fmla="*/ 0 w 5"/>
                <a:gd name="T59" fmla="*/ 1 h 3"/>
                <a:gd name="T60" fmla="*/ 0 w 5"/>
                <a:gd name="T61" fmla="*/ 1 h 3"/>
                <a:gd name="T62" fmla="*/ 0 w 5"/>
                <a:gd name="T63" fmla="*/ 1 h 3"/>
                <a:gd name="T64" fmla="*/ 0 w 5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2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5" name="Freeform 5522"/>
            <p:cNvSpPr>
              <a:spLocks/>
            </p:cNvSpPr>
            <p:nvPr/>
          </p:nvSpPr>
          <p:spPr bwMode="auto">
            <a:xfrm>
              <a:off x="4226" y="2201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1 h 3"/>
                <a:gd name="T30" fmla="*/ 0 w 2"/>
                <a:gd name="T31" fmla="*/ 1 h 3"/>
                <a:gd name="T32" fmla="*/ 0 w 2"/>
                <a:gd name="T33" fmla="*/ 1 h 3"/>
                <a:gd name="T34" fmla="*/ 0 w 2"/>
                <a:gd name="T35" fmla="*/ 1 h 3"/>
                <a:gd name="T36" fmla="*/ 0 w 2"/>
                <a:gd name="T37" fmla="*/ 1 h 3"/>
                <a:gd name="T38" fmla="*/ 0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w 2"/>
                <a:gd name="T45" fmla="*/ 1 h 3"/>
                <a:gd name="T46" fmla="*/ 0 w 2"/>
                <a:gd name="T47" fmla="*/ 1 h 3"/>
                <a:gd name="T48" fmla="*/ 1 w 2"/>
                <a:gd name="T49" fmla="*/ 1 h 3"/>
                <a:gd name="T50" fmla="*/ 1 w 2"/>
                <a:gd name="T51" fmla="*/ 1 h 3"/>
                <a:gd name="T52" fmla="*/ 1 w 2"/>
                <a:gd name="T53" fmla="*/ 1 h 3"/>
                <a:gd name="T54" fmla="*/ 1 w 2"/>
                <a:gd name="T55" fmla="*/ 1 h 3"/>
                <a:gd name="T56" fmla="*/ 1 w 2"/>
                <a:gd name="T57" fmla="*/ 1 h 3"/>
                <a:gd name="T58" fmla="*/ 1 w 2"/>
                <a:gd name="T59" fmla="*/ 1 h 3"/>
                <a:gd name="T60" fmla="*/ 1 w 2"/>
                <a:gd name="T61" fmla="*/ 1 h 3"/>
                <a:gd name="T62" fmla="*/ 1 w 2"/>
                <a:gd name="T63" fmla="*/ 1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1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6" name="Freeform 5523"/>
            <p:cNvSpPr>
              <a:spLocks/>
            </p:cNvSpPr>
            <p:nvPr/>
          </p:nvSpPr>
          <p:spPr bwMode="auto">
            <a:xfrm>
              <a:off x="4226" y="2202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7" name="Freeform 5524"/>
            <p:cNvSpPr>
              <a:spLocks/>
            </p:cNvSpPr>
            <p:nvPr/>
          </p:nvSpPr>
          <p:spPr bwMode="auto">
            <a:xfrm>
              <a:off x="4214" y="2191"/>
              <a:ext cx="24" cy="23"/>
            </a:xfrm>
            <a:custGeom>
              <a:avLst/>
              <a:gdLst>
                <a:gd name="T0" fmla="*/ 1 w 47"/>
                <a:gd name="T1" fmla="*/ 0 h 47"/>
                <a:gd name="T2" fmla="*/ 1 w 47"/>
                <a:gd name="T3" fmla="*/ 0 h 47"/>
                <a:gd name="T4" fmla="*/ 1 w 47"/>
                <a:gd name="T5" fmla="*/ 0 h 47"/>
                <a:gd name="T6" fmla="*/ 1 w 47"/>
                <a:gd name="T7" fmla="*/ 0 h 47"/>
                <a:gd name="T8" fmla="*/ 1 w 47"/>
                <a:gd name="T9" fmla="*/ 0 h 47"/>
                <a:gd name="T10" fmla="*/ 1 w 47"/>
                <a:gd name="T11" fmla="*/ 0 h 47"/>
                <a:gd name="T12" fmla="*/ 1 w 47"/>
                <a:gd name="T13" fmla="*/ 0 h 47"/>
                <a:gd name="T14" fmla="*/ 1 w 47"/>
                <a:gd name="T15" fmla="*/ 0 h 47"/>
                <a:gd name="T16" fmla="*/ 1 w 47"/>
                <a:gd name="T17" fmla="*/ 0 h 47"/>
                <a:gd name="T18" fmla="*/ 1 w 47"/>
                <a:gd name="T19" fmla="*/ 0 h 47"/>
                <a:gd name="T20" fmla="*/ 1 w 47"/>
                <a:gd name="T21" fmla="*/ 0 h 47"/>
                <a:gd name="T22" fmla="*/ 1 w 47"/>
                <a:gd name="T23" fmla="*/ 0 h 47"/>
                <a:gd name="T24" fmla="*/ 1 w 47"/>
                <a:gd name="T25" fmla="*/ 0 h 47"/>
                <a:gd name="T26" fmla="*/ 1 w 47"/>
                <a:gd name="T27" fmla="*/ 0 h 47"/>
                <a:gd name="T28" fmla="*/ 1 w 47"/>
                <a:gd name="T29" fmla="*/ 0 h 47"/>
                <a:gd name="T30" fmla="*/ 1 w 47"/>
                <a:gd name="T31" fmla="*/ 0 h 47"/>
                <a:gd name="T32" fmla="*/ 1 w 47"/>
                <a:gd name="T33" fmla="*/ 0 h 47"/>
                <a:gd name="T34" fmla="*/ 1 w 47"/>
                <a:gd name="T35" fmla="*/ 0 h 47"/>
                <a:gd name="T36" fmla="*/ 1 w 47"/>
                <a:gd name="T37" fmla="*/ 0 h 47"/>
                <a:gd name="T38" fmla="*/ 1 w 47"/>
                <a:gd name="T39" fmla="*/ 0 h 47"/>
                <a:gd name="T40" fmla="*/ 1 w 47"/>
                <a:gd name="T41" fmla="*/ 0 h 47"/>
                <a:gd name="T42" fmla="*/ 1 w 47"/>
                <a:gd name="T43" fmla="*/ 0 h 47"/>
                <a:gd name="T44" fmla="*/ 1 w 47"/>
                <a:gd name="T45" fmla="*/ 0 h 47"/>
                <a:gd name="T46" fmla="*/ 1 w 47"/>
                <a:gd name="T47" fmla="*/ 0 h 47"/>
                <a:gd name="T48" fmla="*/ 1 w 47"/>
                <a:gd name="T49" fmla="*/ 0 h 47"/>
                <a:gd name="T50" fmla="*/ 1 w 47"/>
                <a:gd name="T51" fmla="*/ 0 h 47"/>
                <a:gd name="T52" fmla="*/ 1 w 47"/>
                <a:gd name="T53" fmla="*/ 0 h 47"/>
                <a:gd name="T54" fmla="*/ 1 w 47"/>
                <a:gd name="T55" fmla="*/ 0 h 47"/>
                <a:gd name="T56" fmla="*/ 1 w 47"/>
                <a:gd name="T57" fmla="*/ 0 h 47"/>
                <a:gd name="T58" fmla="*/ 1 w 47"/>
                <a:gd name="T59" fmla="*/ 0 h 47"/>
                <a:gd name="T60" fmla="*/ 1 w 47"/>
                <a:gd name="T61" fmla="*/ 0 h 47"/>
                <a:gd name="T62" fmla="*/ 0 w 47"/>
                <a:gd name="T63" fmla="*/ 0 h 47"/>
                <a:gd name="T64" fmla="*/ 1 w 47"/>
                <a:gd name="T65" fmla="*/ 0 h 47"/>
                <a:gd name="T66" fmla="*/ 1 w 47"/>
                <a:gd name="T67" fmla="*/ 0 h 47"/>
                <a:gd name="T68" fmla="*/ 1 w 47"/>
                <a:gd name="T69" fmla="*/ 0 h 47"/>
                <a:gd name="T70" fmla="*/ 1 w 47"/>
                <a:gd name="T71" fmla="*/ 0 h 47"/>
                <a:gd name="T72" fmla="*/ 1 w 47"/>
                <a:gd name="T73" fmla="*/ 0 h 47"/>
                <a:gd name="T74" fmla="*/ 1 w 47"/>
                <a:gd name="T75" fmla="*/ 0 h 47"/>
                <a:gd name="T76" fmla="*/ 1 w 47"/>
                <a:gd name="T77" fmla="*/ 0 h 47"/>
                <a:gd name="T78" fmla="*/ 1 w 47"/>
                <a:gd name="T79" fmla="*/ 0 h 47"/>
                <a:gd name="T80" fmla="*/ 1 w 47"/>
                <a:gd name="T81" fmla="*/ 0 h 47"/>
                <a:gd name="T82" fmla="*/ 1 w 47"/>
                <a:gd name="T83" fmla="*/ 0 h 47"/>
                <a:gd name="T84" fmla="*/ 1 w 47"/>
                <a:gd name="T85" fmla="*/ 0 h 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5" y="28"/>
                  </a:lnTo>
                  <a:lnTo>
                    <a:pt x="45" y="30"/>
                  </a:lnTo>
                  <a:lnTo>
                    <a:pt x="45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8" name="Freeform 5525"/>
            <p:cNvSpPr>
              <a:spLocks noEditPoints="1"/>
            </p:cNvSpPr>
            <p:nvPr/>
          </p:nvSpPr>
          <p:spPr bwMode="auto">
            <a:xfrm>
              <a:off x="4491" y="2188"/>
              <a:ext cx="23" cy="23"/>
            </a:xfrm>
            <a:custGeom>
              <a:avLst/>
              <a:gdLst>
                <a:gd name="T0" fmla="*/ 1 w 45"/>
                <a:gd name="T1" fmla="*/ 0 h 47"/>
                <a:gd name="T2" fmla="*/ 1 w 45"/>
                <a:gd name="T3" fmla="*/ 0 h 47"/>
                <a:gd name="T4" fmla="*/ 1 w 45"/>
                <a:gd name="T5" fmla="*/ 0 h 47"/>
                <a:gd name="T6" fmla="*/ 1 w 45"/>
                <a:gd name="T7" fmla="*/ 0 h 47"/>
                <a:gd name="T8" fmla="*/ 1 w 45"/>
                <a:gd name="T9" fmla="*/ 0 h 47"/>
                <a:gd name="T10" fmla="*/ 1 w 45"/>
                <a:gd name="T11" fmla="*/ 0 h 47"/>
                <a:gd name="T12" fmla="*/ 1 w 45"/>
                <a:gd name="T13" fmla="*/ 0 h 47"/>
                <a:gd name="T14" fmla="*/ 1 w 45"/>
                <a:gd name="T15" fmla="*/ 0 h 47"/>
                <a:gd name="T16" fmla="*/ 1 w 45"/>
                <a:gd name="T17" fmla="*/ 0 h 47"/>
                <a:gd name="T18" fmla="*/ 1 w 45"/>
                <a:gd name="T19" fmla="*/ 0 h 47"/>
                <a:gd name="T20" fmla="*/ 1 w 45"/>
                <a:gd name="T21" fmla="*/ 0 h 47"/>
                <a:gd name="T22" fmla="*/ 1 w 45"/>
                <a:gd name="T23" fmla="*/ 0 h 47"/>
                <a:gd name="T24" fmla="*/ 1 w 45"/>
                <a:gd name="T25" fmla="*/ 0 h 47"/>
                <a:gd name="T26" fmla="*/ 1 w 45"/>
                <a:gd name="T27" fmla="*/ 0 h 47"/>
                <a:gd name="T28" fmla="*/ 1 w 45"/>
                <a:gd name="T29" fmla="*/ 0 h 47"/>
                <a:gd name="T30" fmla="*/ 1 w 45"/>
                <a:gd name="T31" fmla="*/ 0 h 47"/>
                <a:gd name="T32" fmla="*/ 1 w 45"/>
                <a:gd name="T33" fmla="*/ 0 h 47"/>
                <a:gd name="T34" fmla="*/ 0 w 45"/>
                <a:gd name="T35" fmla="*/ 0 h 47"/>
                <a:gd name="T36" fmla="*/ 0 w 45"/>
                <a:gd name="T37" fmla="*/ 0 h 47"/>
                <a:gd name="T38" fmla="*/ 0 w 45"/>
                <a:gd name="T39" fmla="*/ 0 h 47"/>
                <a:gd name="T40" fmla="*/ 1 w 45"/>
                <a:gd name="T41" fmla="*/ 0 h 47"/>
                <a:gd name="T42" fmla="*/ 1 w 45"/>
                <a:gd name="T43" fmla="*/ 0 h 47"/>
                <a:gd name="T44" fmla="*/ 1 w 45"/>
                <a:gd name="T45" fmla="*/ 0 h 47"/>
                <a:gd name="T46" fmla="*/ 1 w 45"/>
                <a:gd name="T47" fmla="*/ 0 h 47"/>
                <a:gd name="T48" fmla="*/ 1 w 45"/>
                <a:gd name="T49" fmla="*/ 0 h 47"/>
                <a:gd name="T50" fmla="*/ 1 w 45"/>
                <a:gd name="T51" fmla="*/ 0 h 47"/>
                <a:gd name="T52" fmla="*/ 1 w 45"/>
                <a:gd name="T53" fmla="*/ 0 h 47"/>
                <a:gd name="T54" fmla="*/ 1 w 45"/>
                <a:gd name="T55" fmla="*/ 0 h 47"/>
                <a:gd name="T56" fmla="*/ 1 w 45"/>
                <a:gd name="T57" fmla="*/ 0 h 47"/>
                <a:gd name="T58" fmla="*/ 1 w 45"/>
                <a:gd name="T59" fmla="*/ 0 h 47"/>
                <a:gd name="T60" fmla="*/ 1 w 45"/>
                <a:gd name="T61" fmla="*/ 0 h 47"/>
                <a:gd name="T62" fmla="*/ 1 w 45"/>
                <a:gd name="T63" fmla="*/ 0 h 47"/>
                <a:gd name="T64" fmla="*/ 1 w 45"/>
                <a:gd name="T65" fmla="*/ 0 h 47"/>
                <a:gd name="T66" fmla="*/ 1 w 45"/>
                <a:gd name="T67" fmla="*/ 0 h 47"/>
                <a:gd name="T68" fmla="*/ 1 w 45"/>
                <a:gd name="T69" fmla="*/ 0 h 47"/>
                <a:gd name="T70" fmla="*/ 1 w 45"/>
                <a:gd name="T71" fmla="*/ 0 h 47"/>
                <a:gd name="T72" fmla="*/ 1 w 45"/>
                <a:gd name="T73" fmla="*/ 0 h 47"/>
                <a:gd name="T74" fmla="*/ 0 w 45"/>
                <a:gd name="T75" fmla="*/ 0 h 47"/>
                <a:gd name="T76" fmla="*/ 0 w 45"/>
                <a:gd name="T77" fmla="*/ 0 h 47"/>
                <a:gd name="T78" fmla="*/ 0 w 45"/>
                <a:gd name="T79" fmla="*/ 0 h 47"/>
                <a:gd name="T80" fmla="*/ 1 w 45"/>
                <a:gd name="T81" fmla="*/ 0 h 47"/>
                <a:gd name="T82" fmla="*/ 1 w 45"/>
                <a:gd name="T83" fmla="*/ 0 h 47"/>
                <a:gd name="T84" fmla="*/ 1 w 45"/>
                <a:gd name="T85" fmla="*/ 0 h 47"/>
                <a:gd name="T86" fmla="*/ 1 w 45"/>
                <a:gd name="T87" fmla="*/ 0 h 47"/>
                <a:gd name="T88" fmla="*/ 1 w 45"/>
                <a:gd name="T89" fmla="*/ 0 h 47"/>
                <a:gd name="T90" fmla="*/ 1 w 45"/>
                <a:gd name="T91" fmla="*/ 0 h 47"/>
                <a:gd name="T92" fmla="*/ 1 w 45"/>
                <a:gd name="T93" fmla="*/ 0 h 47"/>
                <a:gd name="T94" fmla="*/ 1 w 45"/>
                <a:gd name="T95" fmla="*/ 0 h 47"/>
                <a:gd name="T96" fmla="*/ 1 w 45"/>
                <a:gd name="T97" fmla="*/ 0 h 47"/>
                <a:gd name="T98" fmla="*/ 1 w 45"/>
                <a:gd name="T99" fmla="*/ 0 h 47"/>
                <a:gd name="T100" fmla="*/ 1 w 45"/>
                <a:gd name="T101" fmla="*/ 0 h 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3" y="30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close/>
                  <a:moveTo>
                    <a:pt x="45" y="24"/>
                  </a:moveTo>
                  <a:lnTo>
                    <a:pt x="45" y="25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9" y="38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5" y="22"/>
                  </a:lnTo>
                  <a:lnTo>
                    <a:pt x="45" y="24"/>
                  </a:lnTo>
                  <a:close/>
                </a:path>
              </a:pathLst>
            </a:custGeom>
            <a:solidFill>
              <a:srgbClr val="24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49" name="Freeform 5526"/>
            <p:cNvSpPr>
              <a:spLocks noEditPoints="1"/>
            </p:cNvSpPr>
            <p:nvPr/>
          </p:nvSpPr>
          <p:spPr bwMode="auto">
            <a:xfrm>
              <a:off x="4491" y="2188"/>
              <a:ext cx="23" cy="23"/>
            </a:xfrm>
            <a:custGeom>
              <a:avLst/>
              <a:gdLst>
                <a:gd name="T0" fmla="*/ 1 w 45"/>
                <a:gd name="T1" fmla="*/ 0 h 47"/>
                <a:gd name="T2" fmla="*/ 1 w 45"/>
                <a:gd name="T3" fmla="*/ 0 h 47"/>
                <a:gd name="T4" fmla="*/ 1 w 45"/>
                <a:gd name="T5" fmla="*/ 0 h 47"/>
                <a:gd name="T6" fmla="*/ 1 w 45"/>
                <a:gd name="T7" fmla="*/ 0 h 47"/>
                <a:gd name="T8" fmla="*/ 1 w 45"/>
                <a:gd name="T9" fmla="*/ 0 h 47"/>
                <a:gd name="T10" fmla="*/ 1 w 45"/>
                <a:gd name="T11" fmla="*/ 0 h 47"/>
                <a:gd name="T12" fmla="*/ 1 w 45"/>
                <a:gd name="T13" fmla="*/ 0 h 47"/>
                <a:gd name="T14" fmla="*/ 1 w 45"/>
                <a:gd name="T15" fmla="*/ 0 h 47"/>
                <a:gd name="T16" fmla="*/ 1 w 45"/>
                <a:gd name="T17" fmla="*/ 0 h 47"/>
                <a:gd name="T18" fmla="*/ 1 w 45"/>
                <a:gd name="T19" fmla="*/ 0 h 47"/>
                <a:gd name="T20" fmla="*/ 1 w 45"/>
                <a:gd name="T21" fmla="*/ 0 h 47"/>
                <a:gd name="T22" fmla="*/ 1 w 45"/>
                <a:gd name="T23" fmla="*/ 0 h 47"/>
                <a:gd name="T24" fmla="*/ 1 w 45"/>
                <a:gd name="T25" fmla="*/ 0 h 47"/>
                <a:gd name="T26" fmla="*/ 1 w 45"/>
                <a:gd name="T27" fmla="*/ 0 h 47"/>
                <a:gd name="T28" fmla="*/ 1 w 45"/>
                <a:gd name="T29" fmla="*/ 0 h 47"/>
                <a:gd name="T30" fmla="*/ 1 w 45"/>
                <a:gd name="T31" fmla="*/ 0 h 47"/>
                <a:gd name="T32" fmla="*/ 1 w 45"/>
                <a:gd name="T33" fmla="*/ 0 h 47"/>
                <a:gd name="T34" fmla="*/ 1 w 45"/>
                <a:gd name="T35" fmla="*/ 0 h 47"/>
                <a:gd name="T36" fmla="*/ 1 w 45"/>
                <a:gd name="T37" fmla="*/ 0 h 47"/>
                <a:gd name="T38" fmla="*/ 1 w 45"/>
                <a:gd name="T39" fmla="*/ 0 h 47"/>
                <a:gd name="T40" fmla="*/ 1 w 45"/>
                <a:gd name="T41" fmla="*/ 0 h 47"/>
                <a:gd name="T42" fmla="*/ 1 w 45"/>
                <a:gd name="T43" fmla="*/ 0 h 47"/>
                <a:gd name="T44" fmla="*/ 0 w 45"/>
                <a:gd name="T45" fmla="*/ 0 h 47"/>
                <a:gd name="T46" fmla="*/ 0 w 45"/>
                <a:gd name="T47" fmla="*/ 0 h 47"/>
                <a:gd name="T48" fmla="*/ 0 w 45"/>
                <a:gd name="T49" fmla="*/ 0 h 47"/>
                <a:gd name="T50" fmla="*/ 0 w 45"/>
                <a:gd name="T51" fmla="*/ 0 h 47"/>
                <a:gd name="T52" fmla="*/ 1 w 45"/>
                <a:gd name="T53" fmla="*/ 0 h 47"/>
                <a:gd name="T54" fmla="*/ 1 w 45"/>
                <a:gd name="T55" fmla="*/ 0 h 47"/>
                <a:gd name="T56" fmla="*/ 1 w 45"/>
                <a:gd name="T57" fmla="*/ 0 h 47"/>
                <a:gd name="T58" fmla="*/ 1 w 45"/>
                <a:gd name="T59" fmla="*/ 0 h 47"/>
                <a:gd name="T60" fmla="*/ 1 w 45"/>
                <a:gd name="T61" fmla="*/ 0 h 47"/>
                <a:gd name="T62" fmla="*/ 1 w 45"/>
                <a:gd name="T63" fmla="*/ 0 h 47"/>
                <a:gd name="T64" fmla="*/ 1 w 45"/>
                <a:gd name="T65" fmla="*/ 0 h 47"/>
                <a:gd name="T66" fmla="*/ 1 w 45"/>
                <a:gd name="T67" fmla="*/ 0 h 47"/>
                <a:gd name="T68" fmla="*/ 1 w 45"/>
                <a:gd name="T69" fmla="*/ 0 h 47"/>
                <a:gd name="T70" fmla="*/ 1 w 45"/>
                <a:gd name="T71" fmla="*/ 0 h 47"/>
                <a:gd name="T72" fmla="*/ 1 w 45"/>
                <a:gd name="T73" fmla="*/ 0 h 47"/>
                <a:gd name="T74" fmla="*/ 1 w 45"/>
                <a:gd name="T75" fmla="*/ 0 h 47"/>
                <a:gd name="T76" fmla="*/ 1 w 45"/>
                <a:gd name="T77" fmla="*/ 0 h 47"/>
                <a:gd name="T78" fmla="*/ 1 w 45"/>
                <a:gd name="T79" fmla="*/ 0 h 47"/>
                <a:gd name="T80" fmla="*/ 1 w 45"/>
                <a:gd name="T81" fmla="*/ 0 h 47"/>
                <a:gd name="T82" fmla="*/ 1 w 45"/>
                <a:gd name="T83" fmla="*/ 0 h 47"/>
                <a:gd name="T84" fmla="*/ 1 w 45"/>
                <a:gd name="T85" fmla="*/ 0 h 47"/>
                <a:gd name="T86" fmla="*/ 1 w 45"/>
                <a:gd name="T87" fmla="*/ 0 h 47"/>
                <a:gd name="T88" fmla="*/ 1 w 45"/>
                <a:gd name="T89" fmla="*/ 0 h 47"/>
                <a:gd name="T90" fmla="*/ 1 w 45"/>
                <a:gd name="T91" fmla="*/ 0 h 47"/>
                <a:gd name="T92" fmla="*/ 1 w 45"/>
                <a:gd name="T93" fmla="*/ 0 h 47"/>
                <a:gd name="T94" fmla="*/ 0 w 45"/>
                <a:gd name="T95" fmla="*/ 0 h 47"/>
                <a:gd name="T96" fmla="*/ 0 w 45"/>
                <a:gd name="T97" fmla="*/ 0 h 47"/>
                <a:gd name="T98" fmla="*/ 1 w 45"/>
                <a:gd name="T99" fmla="*/ 0 h 47"/>
                <a:gd name="T100" fmla="*/ 1 w 45"/>
                <a:gd name="T101" fmla="*/ 0 h 47"/>
                <a:gd name="T102" fmla="*/ 1 w 45"/>
                <a:gd name="T103" fmla="*/ 0 h 47"/>
                <a:gd name="T104" fmla="*/ 1 w 45"/>
                <a:gd name="T105" fmla="*/ 0 h 47"/>
                <a:gd name="T106" fmla="*/ 1 w 45"/>
                <a:gd name="T107" fmla="*/ 0 h 47"/>
                <a:gd name="T108" fmla="*/ 1 w 45"/>
                <a:gd name="T109" fmla="*/ 0 h 47"/>
                <a:gd name="T110" fmla="*/ 1 w 45"/>
                <a:gd name="T111" fmla="*/ 0 h 47"/>
                <a:gd name="T112" fmla="*/ 1 w 45"/>
                <a:gd name="T113" fmla="*/ 0 h 47"/>
                <a:gd name="T114" fmla="*/ 1 w 45"/>
                <a:gd name="T115" fmla="*/ 0 h 47"/>
                <a:gd name="T116" fmla="*/ 1 w 45"/>
                <a:gd name="T117" fmla="*/ 0 h 47"/>
                <a:gd name="T118" fmla="*/ 1 w 45"/>
                <a:gd name="T119" fmla="*/ 0 h 47"/>
                <a:gd name="T120" fmla="*/ 1 w 45"/>
                <a:gd name="T121" fmla="*/ 0 h 47"/>
                <a:gd name="T122" fmla="*/ 1 w 45"/>
                <a:gd name="T123" fmla="*/ 0 h 47"/>
                <a:gd name="T124" fmla="*/ 1 w 45"/>
                <a:gd name="T125" fmla="*/ 0 h 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3" y="30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close/>
                  <a:moveTo>
                    <a:pt x="43" y="24"/>
                  </a:moveTo>
                  <a:lnTo>
                    <a:pt x="43" y="25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9" y="38"/>
                  </a:lnTo>
                  <a:lnTo>
                    <a:pt x="37" y="40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25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0" name="Freeform 5527"/>
            <p:cNvSpPr>
              <a:spLocks noEditPoints="1"/>
            </p:cNvSpPr>
            <p:nvPr/>
          </p:nvSpPr>
          <p:spPr bwMode="auto">
            <a:xfrm>
              <a:off x="4491" y="2188"/>
              <a:ext cx="23" cy="23"/>
            </a:xfrm>
            <a:custGeom>
              <a:avLst/>
              <a:gdLst>
                <a:gd name="T0" fmla="*/ 1 w 45"/>
                <a:gd name="T1" fmla="*/ 0 h 47"/>
                <a:gd name="T2" fmla="*/ 1 w 45"/>
                <a:gd name="T3" fmla="*/ 0 h 47"/>
                <a:gd name="T4" fmla="*/ 1 w 45"/>
                <a:gd name="T5" fmla="*/ 0 h 47"/>
                <a:gd name="T6" fmla="*/ 1 w 45"/>
                <a:gd name="T7" fmla="*/ 0 h 47"/>
                <a:gd name="T8" fmla="*/ 1 w 45"/>
                <a:gd name="T9" fmla="*/ 0 h 47"/>
                <a:gd name="T10" fmla="*/ 1 w 45"/>
                <a:gd name="T11" fmla="*/ 0 h 47"/>
                <a:gd name="T12" fmla="*/ 1 w 45"/>
                <a:gd name="T13" fmla="*/ 0 h 47"/>
                <a:gd name="T14" fmla="*/ 1 w 45"/>
                <a:gd name="T15" fmla="*/ 0 h 47"/>
                <a:gd name="T16" fmla="*/ 1 w 45"/>
                <a:gd name="T17" fmla="*/ 0 h 47"/>
                <a:gd name="T18" fmla="*/ 1 w 45"/>
                <a:gd name="T19" fmla="*/ 0 h 47"/>
                <a:gd name="T20" fmla="*/ 1 w 45"/>
                <a:gd name="T21" fmla="*/ 0 h 47"/>
                <a:gd name="T22" fmla="*/ 1 w 45"/>
                <a:gd name="T23" fmla="*/ 0 h 47"/>
                <a:gd name="T24" fmla="*/ 1 w 45"/>
                <a:gd name="T25" fmla="*/ 0 h 47"/>
                <a:gd name="T26" fmla="*/ 1 w 45"/>
                <a:gd name="T27" fmla="*/ 0 h 47"/>
                <a:gd name="T28" fmla="*/ 0 w 45"/>
                <a:gd name="T29" fmla="*/ 0 h 47"/>
                <a:gd name="T30" fmla="*/ 0 w 45"/>
                <a:gd name="T31" fmla="*/ 0 h 47"/>
                <a:gd name="T32" fmla="*/ 0 w 45"/>
                <a:gd name="T33" fmla="*/ 0 h 47"/>
                <a:gd name="T34" fmla="*/ 1 w 45"/>
                <a:gd name="T35" fmla="*/ 0 h 47"/>
                <a:gd name="T36" fmla="*/ 1 w 45"/>
                <a:gd name="T37" fmla="*/ 0 h 47"/>
                <a:gd name="T38" fmla="*/ 1 w 45"/>
                <a:gd name="T39" fmla="*/ 0 h 47"/>
                <a:gd name="T40" fmla="*/ 1 w 45"/>
                <a:gd name="T41" fmla="*/ 0 h 47"/>
                <a:gd name="T42" fmla="*/ 1 w 45"/>
                <a:gd name="T43" fmla="*/ 0 h 47"/>
                <a:gd name="T44" fmla="*/ 1 w 45"/>
                <a:gd name="T45" fmla="*/ 0 h 47"/>
                <a:gd name="T46" fmla="*/ 1 w 45"/>
                <a:gd name="T47" fmla="*/ 0 h 47"/>
                <a:gd name="T48" fmla="*/ 1 w 45"/>
                <a:gd name="T49" fmla="*/ 0 h 47"/>
                <a:gd name="T50" fmla="*/ 1 w 45"/>
                <a:gd name="T51" fmla="*/ 0 h 47"/>
                <a:gd name="T52" fmla="*/ 1 w 45"/>
                <a:gd name="T53" fmla="*/ 0 h 47"/>
                <a:gd name="T54" fmla="*/ 1 w 45"/>
                <a:gd name="T55" fmla="*/ 0 h 47"/>
                <a:gd name="T56" fmla="*/ 1 w 45"/>
                <a:gd name="T57" fmla="*/ 0 h 47"/>
                <a:gd name="T58" fmla="*/ 1 w 45"/>
                <a:gd name="T59" fmla="*/ 0 h 47"/>
                <a:gd name="T60" fmla="*/ 1 w 45"/>
                <a:gd name="T61" fmla="*/ 0 h 47"/>
                <a:gd name="T62" fmla="*/ 1 w 45"/>
                <a:gd name="T63" fmla="*/ 0 h 47"/>
                <a:gd name="T64" fmla="*/ 1 w 45"/>
                <a:gd name="T65" fmla="*/ 0 h 47"/>
                <a:gd name="T66" fmla="*/ 1 w 45"/>
                <a:gd name="T67" fmla="*/ 0 h 47"/>
                <a:gd name="T68" fmla="*/ 1 w 45"/>
                <a:gd name="T69" fmla="*/ 0 h 47"/>
                <a:gd name="T70" fmla="*/ 1 w 45"/>
                <a:gd name="T71" fmla="*/ 0 h 47"/>
                <a:gd name="T72" fmla="*/ 1 w 45"/>
                <a:gd name="T73" fmla="*/ 0 h 47"/>
                <a:gd name="T74" fmla="*/ 1 w 45"/>
                <a:gd name="T75" fmla="*/ 0 h 47"/>
                <a:gd name="T76" fmla="*/ 1 w 45"/>
                <a:gd name="T77" fmla="*/ 0 h 47"/>
                <a:gd name="T78" fmla="*/ 1 w 45"/>
                <a:gd name="T79" fmla="*/ 0 h 47"/>
                <a:gd name="T80" fmla="*/ 1 w 45"/>
                <a:gd name="T81" fmla="*/ 0 h 47"/>
                <a:gd name="T82" fmla="*/ 1 w 45"/>
                <a:gd name="T83" fmla="*/ 0 h 47"/>
                <a:gd name="T84" fmla="*/ 1 w 45"/>
                <a:gd name="T85" fmla="*/ 0 h 47"/>
                <a:gd name="T86" fmla="*/ 1 w 45"/>
                <a:gd name="T87" fmla="*/ 0 h 47"/>
                <a:gd name="T88" fmla="*/ 1 w 45"/>
                <a:gd name="T89" fmla="*/ 0 h 47"/>
                <a:gd name="T90" fmla="*/ 1 w 45"/>
                <a:gd name="T91" fmla="*/ 0 h 47"/>
                <a:gd name="T92" fmla="*/ 1 w 45"/>
                <a:gd name="T93" fmla="*/ 0 h 47"/>
                <a:gd name="T94" fmla="*/ 1 w 45"/>
                <a:gd name="T95" fmla="*/ 0 h 47"/>
                <a:gd name="T96" fmla="*/ 1 w 45"/>
                <a:gd name="T97" fmla="*/ 0 h 47"/>
                <a:gd name="T98" fmla="*/ 1 w 45"/>
                <a:gd name="T99" fmla="*/ 0 h 47"/>
                <a:gd name="T100" fmla="*/ 1 w 45"/>
                <a:gd name="T101" fmla="*/ 0 h 47"/>
                <a:gd name="T102" fmla="*/ 1 w 45"/>
                <a:gd name="T103" fmla="*/ 0 h 47"/>
                <a:gd name="T104" fmla="*/ 1 w 45"/>
                <a:gd name="T105" fmla="*/ 0 h 47"/>
                <a:gd name="T106" fmla="*/ 1 w 45"/>
                <a:gd name="T107" fmla="*/ 0 h 47"/>
                <a:gd name="T108" fmla="*/ 1 w 45"/>
                <a:gd name="T109" fmla="*/ 0 h 47"/>
                <a:gd name="T110" fmla="*/ 1 w 45"/>
                <a:gd name="T111" fmla="*/ 0 h 47"/>
                <a:gd name="T112" fmla="*/ 1 w 45"/>
                <a:gd name="T113" fmla="*/ 0 h 47"/>
                <a:gd name="T114" fmla="*/ 1 w 45"/>
                <a:gd name="T115" fmla="*/ 0 h 47"/>
                <a:gd name="T116" fmla="*/ 1 w 45"/>
                <a:gd name="T117" fmla="*/ 0 h 47"/>
                <a:gd name="T118" fmla="*/ 1 w 45"/>
                <a:gd name="T119" fmla="*/ 0 h 47"/>
                <a:gd name="T120" fmla="*/ 1 w 45"/>
                <a:gd name="T121" fmla="*/ 0 h 47"/>
                <a:gd name="T122" fmla="*/ 1 w 45"/>
                <a:gd name="T123" fmla="*/ 0 h 47"/>
                <a:gd name="T124" fmla="*/ 1 w 45"/>
                <a:gd name="T125" fmla="*/ 0 h 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5" h="47">
                  <a:moveTo>
                    <a:pt x="45" y="24"/>
                  </a:moveTo>
                  <a:lnTo>
                    <a:pt x="45" y="22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2" y="35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4"/>
                  </a:lnTo>
                  <a:close/>
                  <a:moveTo>
                    <a:pt x="43" y="24"/>
                  </a:moveTo>
                  <a:lnTo>
                    <a:pt x="43" y="25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7" y="38"/>
                  </a:lnTo>
                  <a:lnTo>
                    <a:pt x="37" y="40"/>
                  </a:lnTo>
                  <a:lnTo>
                    <a:pt x="35" y="40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25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1" name="Freeform 5528"/>
            <p:cNvSpPr>
              <a:spLocks noEditPoints="1"/>
            </p:cNvSpPr>
            <p:nvPr/>
          </p:nvSpPr>
          <p:spPr bwMode="auto">
            <a:xfrm>
              <a:off x="4491" y="2188"/>
              <a:ext cx="22" cy="23"/>
            </a:xfrm>
            <a:custGeom>
              <a:avLst/>
              <a:gdLst>
                <a:gd name="T0" fmla="*/ 1 w 43"/>
                <a:gd name="T1" fmla="*/ 0 h 47"/>
                <a:gd name="T2" fmla="*/ 1 w 43"/>
                <a:gd name="T3" fmla="*/ 0 h 47"/>
                <a:gd name="T4" fmla="*/ 1 w 43"/>
                <a:gd name="T5" fmla="*/ 0 h 47"/>
                <a:gd name="T6" fmla="*/ 1 w 43"/>
                <a:gd name="T7" fmla="*/ 0 h 47"/>
                <a:gd name="T8" fmla="*/ 1 w 43"/>
                <a:gd name="T9" fmla="*/ 0 h 47"/>
                <a:gd name="T10" fmla="*/ 1 w 43"/>
                <a:gd name="T11" fmla="*/ 0 h 47"/>
                <a:gd name="T12" fmla="*/ 1 w 43"/>
                <a:gd name="T13" fmla="*/ 0 h 47"/>
                <a:gd name="T14" fmla="*/ 1 w 43"/>
                <a:gd name="T15" fmla="*/ 0 h 47"/>
                <a:gd name="T16" fmla="*/ 1 w 43"/>
                <a:gd name="T17" fmla="*/ 0 h 47"/>
                <a:gd name="T18" fmla="*/ 1 w 43"/>
                <a:gd name="T19" fmla="*/ 0 h 47"/>
                <a:gd name="T20" fmla="*/ 1 w 43"/>
                <a:gd name="T21" fmla="*/ 0 h 47"/>
                <a:gd name="T22" fmla="*/ 1 w 43"/>
                <a:gd name="T23" fmla="*/ 0 h 47"/>
                <a:gd name="T24" fmla="*/ 1 w 43"/>
                <a:gd name="T25" fmla="*/ 0 h 47"/>
                <a:gd name="T26" fmla="*/ 0 w 43"/>
                <a:gd name="T27" fmla="*/ 0 h 47"/>
                <a:gd name="T28" fmla="*/ 0 w 43"/>
                <a:gd name="T29" fmla="*/ 0 h 47"/>
                <a:gd name="T30" fmla="*/ 0 w 43"/>
                <a:gd name="T31" fmla="*/ 0 h 47"/>
                <a:gd name="T32" fmla="*/ 1 w 43"/>
                <a:gd name="T33" fmla="*/ 0 h 47"/>
                <a:gd name="T34" fmla="*/ 1 w 43"/>
                <a:gd name="T35" fmla="*/ 0 h 47"/>
                <a:gd name="T36" fmla="*/ 1 w 43"/>
                <a:gd name="T37" fmla="*/ 0 h 47"/>
                <a:gd name="T38" fmla="*/ 1 w 43"/>
                <a:gd name="T39" fmla="*/ 0 h 47"/>
                <a:gd name="T40" fmla="*/ 1 w 43"/>
                <a:gd name="T41" fmla="*/ 0 h 47"/>
                <a:gd name="T42" fmla="*/ 1 w 43"/>
                <a:gd name="T43" fmla="*/ 0 h 47"/>
                <a:gd name="T44" fmla="*/ 1 w 43"/>
                <a:gd name="T45" fmla="*/ 0 h 47"/>
                <a:gd name="T46" fmla="*/ 1 w 43"/>
                <a:gd name="T47" fmla="*/ 0 h 47"/>
                <a:gd name="T48" fmla="*/ 1 w 43"/>
                <a:gd name="T49" fmla="*/ 0 h 47"/>
                <a:gd name="T50" fmla="*/ 1 w 43"/>
                <a:gd name="T51" fmla="*/ 0 h 47"/>
                <a:gd name="T52" fmla="*/ 1 w 43"/>
                <a:gd name="T53" fmla="*/ 0 h 47"/>
                <a:gd name="T54" fmla="*/ 1 w 43"/>
                <a:gd name="T55" fmla="*/ 0 h 47"/>
                <a:gd name="T56" fmla="*/ 1 w 43"/>
                <a:gd name="T57" fmla="*/ 0 h 47"/>
                <a:gd name="T58" fmla="*/ 1 w 43"/>
                <a:gd name="T59" fmla="*/ 0 h 47"/>
                <a:gd name="T60" fmla="*/ 1 w 43"/>
                <a:gd name="T61" fmla="*/ 0 h 47"/>
                <a:gd name="T62" fmla="*/ 1 w 43"/>
                <a:gd name="T63" fmla="*/ 0 h 47"/>
                <a:gd name="T64" fmla="*/ 1 w 43"/>
                <a:gd name="T65" fmla="*/ 0 h 47"/>
                <a:gd name="T66" fmla="*/ 1 w 43"/>
                <a:gd name="T67" fmla="*/ 0 h 47"/>
                <a:gd name="T68" fmla="*/ 1 w 43"/>
                <a:gd name="T69" fmla="*/ 0 h 47"/>
                <a:gd name="T70" fmla="*/ 1 w 43"/>
                <a:gd name="T71" fmla="*/ 0 h 47"/>
                <a:gd name="T72" fmla="*/ 1 w 43"/>
                <a:gd name="T73" fmla="*/ 0 h 47"/>
                <a:gd name="T74" fmla="*/ 1 w 43"/>
                <a:gd name="T75" fmla="*/ 0 h 47"/>
                <a:gd name="T76" fmla="*/ 1 w 43"/>
                <a:gd name="T77" fmla="*/ 0 h 47"/>
                <a:gd name="T78" fmla="*/ 1 w 43"/>
                <a:gd name="T79" fmla="*/ 0 h 47"/>
                <a:gd name="T80" fmla="*/ 1 w 43"/>
                <a:gd name="T81" fmla="*/ 0 h 47"/>
                <a:gd name="T82" fmla="*/ 1 w 43"/>
                <a:gd name="T83" fmla="*/ 0 h 47"/>
                <a:gd name="T84" fmla="*/ 1 w 43"/>
                <a:gd name="T85" fmla="*/ 0 h 47"/>
                <a:gd name="T86" fmla="*/ 1 w 43"/>
                <a:gd name="T87" fmla="*/ 0 h 47"/>
                <a:gd name="T88" fmla="*/ 1 w 43"/>
                <a:gd name="T89" fmla="*/ 0 h 47"/>
                <a:gd name="T90" fmla="*/ 1 w 43"/>
                <a:gd name="T91" fmla="*/ 0 h 47"/>
                <a:gd name="T92" fmla="*/ 1 w 43"/>
                <a:gd name="T93" fmla="*/ 0 h 47"/>
                <a:gd name="T94" fmla="*/ 1 w 43"/>
                <a:gd name="T95" fmla="*/ 0 h 47"/>
                <a:gd name="T96" fmla="*/ 1 w 43"/>
                <a:gd name="T97" fmla="*/ 0 h 47"/>
                <a:gd name="T98" fmla="*/ 1 w 43"/>
                <a:gd name="T99" fmla="*/ 0 h 47"/>
                <a:gd name="T100" fmla="*/ 1 w 43"/>
                <a:gd name="T101" fmla="*/ 0 h 47"/>
                <a:gd name="T102" fmla="*/ 1 w 43"/>
                <a:gd name="T103" fmla="*/ 0 h 47"/>
                <a:gd name="T104" fmla="*/ 1 w 43"/>
                <a:gd name="T105" fmla="*/ 0 h 47"/>
                <a:gd name="T106" fmla="*/ 1 w 43"/>
                <a:gd name="T107" fmla="*/ 0 h 47"/>
                <a:gd name="T108" fmla="*/ 1 w 43"/>
                <a:gd name="T109" fmla="*/ 0 h 47"/>
                <a:gd name="T110" fmla="*/ 1 w 43"/>
                <a:gd name="T111" fmla="*/ 0 h 47"/>
                <a:gd name="T112" fmla="*/ 1 w 43"/>
                <a:gd name="T113" fmla="*/ 0 h 47"/>
                <a:gd name="T114" fmla="*/ 1 w 43"/>
                <a:gd name="T115" fmla="*/ 0 h 47"/>
                <a:gd name="T116" fmla="*/ 1 w 43"/>
                <a:gd name="T117" fmla="*/ 0 h 47"/>
                <a:gd name="T118" fmla="*/ 1 w 43"/>
                <a:gd name="T119" fmla="*/ 0 h 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3" h="47">
                  <a:moveTo>
                    <a:pt x="43" y="24"/>
                  </a:moveTo>
                  <a:lnTo>
                    <a:pt x="43" y="22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7" y="7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3" y="24"/>
                  </a:lnTo>
                  <a:close/>
                  <a:moveTo>
                    <a:pt x="42" y="24"/>
                  </a:move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7" y="38"/>
                  </a:lnTo>
                  <a:lnTo>
                    <a:pt x="35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29" y="43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6" y="10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9" y="10"/>
                  </a:lnTo>
                  <a:lnTo>
                    <a:pt x="39" y="12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4"/>
                  </a:lnTo>
                  <a:close/>
                </a:path>
              </a:pathLst>
            </a:custGeom>
            <a:solidFill>
              <a:srgbClr val="25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2" name="Freeform 5529"/>
            <p:cNvSpPr>
              <a:spLocks noEditPoints="1"/>
            </p:cNvSpPr>
            <p:nvPr/>
          </p:nvSpPr>
          <p:spPr bwMode="auto">
            <a:xfrm>
              <a:off x="4491" y="2189"/>
              <a:ext cx="22" cy="22"/>
            </a:xfrm>
            <a:custGeom>
              <a:avLst/>
              <a:gdLst>
                <a:gd name="T0" fmla="*/ 1 w 43"/>
                <a:gd name="T1" fmla="*/ 1 h 43"/>
                <a:gd name="T2" fmla="*/ 1 w 43"/>
                <a:gd name="T3" fmla="*/ 1 h 43"/>
                <a:gd name="T4" fmla="*/ 1 w 43"/>
                <a:gd name="T5" fmla="*/ 1 h 43"/>
                <a:gd name="T6" fmla="*/ 1 w 43"/>
                <a:gd name="T7" fmla="*/ 1 h 43"/>
                <a:gd name="T8" fmla="*/ 1 w 43"/>
                <a:gd name="T9" fmla="*/ 1 h 43"/>
                <a:gd name="T10" fmla="*/ 1 w 43"/>
                <a:gd name="T11" fmla="*/ 0 h 43"/>
                <a:gd name="T12" fmla="*/ 1 w 43"/>
                <a:gd name="T13" fmla="*/ 0 h 43"/>
                <a:gd name="T14" fmla="*/ 1 w 43"/>
                <a:gd name="T15" fmla="*/ 0 h 43"/>
                <a:gd name="T16" fmla="*/ 1 w 43"/>
                <a:gd name="T17" fmla="*/ 1 h 43"/>
                <a:gd name="T18" fmla="*/ 1 w 43"/>
                <a:gd name="T19" fmla="*/ 1 h 43"/>
                <a:gd name="T20" fmla="*/ 1 w 43"/>
                <a:gd name="T21" fmla="*/ 1 h 43"/>
                <a:gd name="T22" fmla="*/ 1 w 43"/>
                <a:gd name="T23" fmla="*/ 1 h 43"/>
                <a:gd name="T24" fmla="*/ 1 w 43"/>
                <a:gd name="T25" fmla="*/ 1 h 43"/>
                <a:gd name="T26" fmla="*/ 1 w 43"/>
                <a:gd name="T27" fmla="*/ 1 h 43"/>
                <a:gd name="T28" fmla="*/ 0 w 43"/>
                <a:gd name="T29" fmla="*/ 1 h 43"/>
                <a:gd name="T30" fmla="*/ 1 w 43"/>
                <a:gd name="T31" fmla="*/ 1 h 43"/>
                <a:gd name="T32" fmla="*/ 1 w 43"/>
                <a:gd name="T33" fmla="*/ 1 h 43"/>
                <a:gd name="T34" fmla="*/ 1 w 43"/>
                <a:gd name="T35" fmla="*/ 1 h 43"/>
                <a:gd name="T36" fmla="*/ 1 w 43"/>
                <a:gd name="T37" fmla="*/ 1 h 43"/>
                <a:gd name="T38" fmla="*/ 1 w 43"/>
                <a:gd name="T39" fmla="*/ 1 h 43"/>
                <a:gd name="T40" fmla="*/ 1 w 43"/>
                <a:gd name="T41" fmla="*/ 1 h 43"/>
                <a:gd name="T42" fmla="*/ 1 w 43"/>
                <a:gd name="T43" fmla="*/ 1 h 43"/>
                <a:gd name="T44" fmla="*/ 1 w 43"/>
                <a:gd name="T45" fmla="*/ 1 h 43"/>
                <a:gd name="T46" fmla="*/ 1 w 43"/>
                <a:gd name="T47" fmla="*/ 1 h 43"/>
                <a:gd name="T48" fmla="*/ 1 w 43"/>
                <a:gd name="T49" fmla="*/ 1 h 43"/>
                <a:gd name="T50" fmla="*/ 1 w 43"/>
                <a:gd name="T51" fmla="*/ 1 h 43"/>
                <a:gd name="T52" fmla="*/ 1 w 43"/>
                <a:gd name="T53" fmla="*/ 1 h 43"/>
                <a:gd name="T54" fmla="*/ 1 w 43"/>
                <a:gd name="T55" fmla="*/ 1 h 43"/>
                <a:gd name="T56" fmla="*/ 1 w 43"/>
                <a:gd name="T57" fmla="*/ 1 h 43"/>
                <a:gd name="T58" fmla="*/ 1 w 43"/>
                <a:gd name="T59" fmla="*/ 1 h 43"/>
                <a:gd name="T60" fmla="*/ 1 w 43"/>
                <a:gd name="T61" fmla="*/ 1 h 43"/>
                <a:gd name="T62" fmla="*/ 1 w 43"/>
                <a:gd name="T63" fmla="*/ 1 h 43"/>
                <a:gd name="T64" fmla="*/ 1 w 43"/>
                <a:gd name="T65" fmla="*/ 1 h 43"/>
                <a:gd name="T66" fmla="*/ 1 w 43"/>
                <a:gd name="T67" fmla="*/ 1 h 43"/>
                <a:gd name="T68" fmla="*/ 1 w 43"/>
                <a:gd name="T69" fmla="*/ 1 h 43"/>
                <a:gd name="T70" fmla="*/ 1 w 43"/>
                <a:gd name="T71" fmla="*/ 1 h 43"/>
                <a:gd name="T72" fmla="*/ 1 w 43"/>
                <a:gd name="T73" fmla="*/ 1 h 43"/>
                <a:gd name="T74" fmla="*/ 1 w 43"/>
                <a:gd name="T75" fmla="*/ 1 h 43"/>
                <a:gd name="T76" fmla="*/ 1 w 43"/>
                <a:gd name="T77" fmla="*/ 1 h 43"/>
                <a:gd name="T78" fmla="*/ 1 w 43"/>
                <a:gd name="T79" fmla="*/ 1 h 43"/>
                <a:gd name="T80" fmla="*/ 1 w 43"/>
                <a:gd name="T81" fmla="*/ 1 h 43"/>
                <a:gd name="T82" fmla="*/ 1 w 43"/>
                <a:gd name="T83" fmla="*/ 1 h 43"/>
                <a:gd name="T84" fmla="*/ 1 w 43"/>
                <a:gd name="T85" fmla="*/ 1 h 43"/>
                <a:gd name="T86" fmla="*/ 1 w 43"/>
                <a:gd name="T87" fmla="*/ 1 h 43"/>
                <a:gd name="T88" fmla="*/ 1 w 43"/>
                <a:gd name="T89" fmla="*/ 1 h 43"/>
                <a:gd name="T90" fmla="*/ 1 w 43"/>
                <a:gd name="T91" fmla="*/ 1 h 43"/>
                <a:gd name="T92" fmla="*/ 1 w 43"/>
                <a:gd name="T93" fmla="*/ 1 h 43"/>
                <a:gd name="T94" fmla="*/ 1 w 43"/>
                <a:gd name="T95" fmla="*/ 1 h 43"/>
                <a:gd name="T96" fmla="*/ 1 w 43"/>
                <a:gd name="T97" fmla="*/ 1 h 43"/>
                <a:gd name="T98" fmla="*/ 1 w 43"/>
                <a:gd name="T99" fmla="*/ 1 h 43"/>
                <a:gd name="T100" fmla="*/ 1 w 43"/>
                <a:gd name="T101" fmla="*/ 1 h 43"/>
                <a:gd name="T102" fmla="*/ 1 w 43"/>
                <a:gd name="T103" fmla="*/ 1 h 43"/>
                <a:gd name="T104" fmla="*/ 1 w 43"/>
                <a:gd name="T105" fmla="*/ 1 h 43"/>
                <a:gd name="T106" fmla="*/ 1 w 43"/>
                <a:gd name="T107" fmla="*/ 1 h 43"/>
                <a:gd name="T108" fmla="*/ 1 w 43"/>
                <a:gd name="T109" fmla="*/ 1 h 43"/>
                <a:gd name="T110" fmla="*/ 1 w 43"/>
                <a:gd name="T111" fmla="*/ 1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" h="43">
                  <a:moveTo>
                    <a:pt x="43" y="22"/>
                  </a:moveTo>
                  <a:lnTo>
                    <a:pt x="43" y="20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39" y="8"/>
                  </a:lnTo>
                  <a:lnTo>
                    <a:pt x="37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31" y="41"/>
                  </a:lnTo>
                  <a:lnTo>
                    <a:pt x="32" y="41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9" y="35"/>
                  </a:lnTo>
                  <a:lnTo>
                    <a:pt x="40" y="33"/>
                  </a:lnTo>
                  <a:lnTo>
                    <a:pt x="40" y="31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43" y="22"/>
                  </a:lnTo>
                  <a:close/>
                  <a:moveTo>
                    <a:pt x="42" y="22"/>
                  </a:moveTo>
                  <a:lnTo>
                    <a:pt x="42" y="23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2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3" name="Freeform 5530"/>
            <p:cNvSpPr>
              <a:spLocks noEditPoints="1"/>
            </p:cNvSpPr>
            <p:nvPr/>
          </p:nvSpPr>
          <p:spPr bwMode="auto">
            <a:xfrm>
              <a:off x="4492" y="2189"/>
              <a:ext cx="20" cy="22"/>
            </a:xfrm>
            <a:custGeom>
              <a:avLst/>
              <a:gdLst>
                <a:gd name="T0" fmla="*/ 1 w 40"/>
                <a:gd name="T1" fmla="*/ 1 h 43"/>
                <a:gd name="T2" fmla="*/ 1 w 40"/>
                <a:gd name="T3" fmla="*/ 1 h 43"/>
                <a:gd name="T4" fmla="*/ 1 w 40"/>
                <a:gd name="T5" fmla="*/ 1 h 43"/>
                <a:gd name="T6" fmla="*/ 1 w 40"/>
                <a:gd name="T7" fmla="*/ 1 h 43"/>
                <a:gd name="T8" fmla="*/ 1 w 40"/>
                <a:gd name="T9" fmla="*/ 1 h 43"/>
                <a:gd name="T10" fmla="*/ 1 w 40"/>
                <a:gd name="T11" fmla="*/ 0 h 43"/>
                <a:gd name="T12" fmla="*/ 1 w 40"/>
                <a:gd name="T13" fmla="*/ 0 h 43"/>
                <a:gd name="T14" fmla="*/ 1 w 40"/>
                <a:gd name="T15" fmla="*/ 1 h 43"/>
                <a:gd name="T16" fmla="*/ 1 w 40"/>
                <a:gd name="T17" fmla="*/ 1 h 43"/>
                <a:gd name="T18" fmla="*/ 1 w 40"/>
                <a:gd name="T19" fmla="*/ 1 h 43"/>
                <a:gd name="T20" fmla="*/ 1 w 40"/>
                <a:gd name="T21" fmla="*/ 1 h 43"/>
                <a:gd name="T22" fmla="*/ 1 w 40"/>
                <a:gd name="T23" fmla="*/ 1 h 43"/>
                <a:gd name="T24" fmla="*/ 0 w 40"/>
                <a:gd name="T25" fmla="*/ 1 h 43"/>
                <a:gd name="T26" fmla="*/ 0 w 40"/>
                <a:gd name="T27" fmla="*/ 1 h 43"/>
                <a:gd name="T28" fmla="*/ 0 w 40"/>
                <a:gd name="T29" fmla="*/ 1 h 43"/>
                <a:gd name="T30" fmla="*/ 1 w 40"/>
                <a:gd name="T31" fmla="*/ 1 h 43"/>
                <a:gd name="T32" fmla="*/ 1 w 40"/>
                <a:gd name="T33" fmla="*/ 1 h 43"/>
                <a:gd name="T34" fmla="*/ 1 w 40"/>
                <a:gd name="T35" fmla="*/ 1 h 43"/>
                <a:gd name="T36" fmla="*/ 1 w 40"/>
                <a:gd name="T37" fmla="*/ 1 h 43"/>
                <a:gd name="T38" fmla="*/ 1 w 40"/>
                <a:gd name="T39" fmla="*/ 1 h 43"/>
                <a:gd name="T40" fmla="*/ 1 w 40"/>
                <a:gd name="T41" fmla="*/ 1 h 43"/>
                <a:gd name="T42" fmla="*/ 1 w 40"/>
                <a:gd name="T43" fmla="*/ 1 h 43"/>
                <a:gd name="T44" fmla="*/ 1 w 40"/>
                <a:gd name="T45" fmla="*/ 1 h 43"/>
                <a:gd name="T46" fmla="*/ 1 w 40"/>
                <a:gd name="T47" fmla="*/ 1 h 43"/>
                <a:gd name="T48" fmla="*/ 1 w 40"/>
                <a:gd name="T49" fmla="*/ 1 h 43"/>
                <a:gd name="T50" fmla="*/ 1 w 40"/>
                <a:gd name="T51" fmla="*/ 1 h 43"/>
                <a:gd name="T52" fmla="*/ 1 w 40"/>
                <a:gd name="T53" fmla="*/ 1 h 43"/>
                <a:gd name="T54" fmla="*/ 1 w 40"/>
                <a:gd name="T55" fmla="*/ 1 h 43"/>
                <a:gd name="T56" fmla="*/ 1 w 40"/>
                <a:gd name="T57" fmla="*/ 1 h 43"/>
                <a:gd name="T58" fmla="*/ 1 w 40"/>
                <a:gd name="T59" fmla="*/ 1 h 43"/>
                <a:gd name="T60" fmla="*/ 1 w 40"/>
                <a:gd name="T61" fmla="*/ 1 h 43"/>
                <a:gd name="T62" fmla="*/ 1 w 40"/>
                <a:gd name="T63" fmla="*/ 1 h 43"/>
                <a:gd name="T64" fmla="*/ 1 w 40"/>
                <a:gd name="T65" fmla="*/ 1 h 43"/>
                <a:gd name="T66" fmla="*/ 1 w 40"/>
                <a:gd name="T67" fmla="*/ 1 h 43"/>
                <a:gd name="T68" fmla="*/ 1 w 40"/>
                <a:gd name="T69" fmla="*/ 1 h 43"/>
                <a:gd name="T70" fmla="*/ 1 w 40"/>
                <a:gd name="T71" fmla="*/ 1 h 43"/>
                <a:gd name="T72" fmla="*/ 1 w 40"/>
                <a:gd name="T73" fmla="*/ 1 h 43"/>
                <a:gd name="T74" fmla="*/ 1 w 40"/>
                <a:gd name="T75" fmla="*/ 1 h 43"/>
                <a:gd name="T76" fmla="*/ 1 w 40"/>
                <a:gd name="T77" fmla="*/ 1 h 43"/>
                <a:gd name="T78" fmla="*/ 1 w 40"/>
                <a:gd name="T79" fmla="*/ 1 h 43"/>
                <a:gd name="T80" fmla="*/ 1 w 40"/>
                <a:gd name="T81" fmla="*/ 1 h 43"/>
                <a:gd name="T82" fmla="*/ 1 w 40"/>
                <a:gd name="T83" fmla="*/ 1 h 43"/>
                <a:gd name="T84" fmla="*/ 1 w 40"/>
                <a:gd name="T85" fmla="*/ 1 h 43"/>
                <a:gd name="T86" fmla="*/ 1 w 40"/>
                <a:gd name="T87" fmla="*/ 1 h 43"/>
                <a:gd name="T88" fmla="*/ 1 w 40"/>
                <a:gd name="T89" fmla="*/ 1 h 43"/>
                <a:gd name="T90" fmla="*/ 1 w 40"/>
                <a:gd name="T91" fmla="*/ 1 h 43"/>
                <a:gd name="T92" fmla="*/ 1 w 40"/>
                <a:gd name="T93" fmla="*/ 1 h 43"/>
                <a:gd name="T94" fmla="*/ 1 w 40"/>
                <a:gd name="T95" fmla="*/ 1 h 43"/>
                <a:gd name="T96" fmla="*/ 1 w 40"/>
                <a:gd name="T97" fmla="*/ 1 h 43"/>
                <a:gd name="T98" fmla="*/ 1 w 40"/>
                <a:gd name="T99" fmla="*/ 1 h 43"/>
                <a:gd name="T100" fmla="*/ 1 w 40"/>
                <a:gd name="T101" fmla="*/ 1 h 43"/>
                <a:gd name="T102" fmla="*/ 1 w 40"/>
                <a:gd name="T103" fmla="*/ 1 h 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" h="43">
                  <a:moveTo>
                    <a:pt x="40" y="22"/>
                  </a:moveTo>
                  <a:lnTo>
                    <a:pt x="40" y="20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3" y="38"/>
                  </a:lnTo>
                  <a:lnTo>
                    <a:pt x="35" y="36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2"/>
                  </a:lnTo>
                  <a:close/>
                  <a:moveTo>
                    <a:pt x="40" y="22"/>
                  </a:moveTo>
                  <a:lnTo>
                    <a:pt x="40" y="23"/>
                  </a:lnTo>
                  <a:lnTo>
                    <a:pt x="40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30"/>
                  </a:lnTo>
                  <a:lnTo>
                    <a:pt x="37" y="31"/>
                  </a:lnTo>
                  <a:lnTo>
                    <a:pt x="37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7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2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4" name="Freeform 5531"/>
            <p:cNvSpPr>
              <a:spLocks noEditPoints="1"/>
            </p:cNvSpPr>
            <p:nvPr/>
          </p:nvSpPr>
          <p:spPr bwMode="auto">
            <a:xfrm>
              <a:off x="4492" y="2190"/>
              <a:ext cx="20" cy="21"/>
            </a:xfrm>
            <a:custGeom>
              <a:avLst/>
              <a:gdLst>
                <a:gd name="T0" fmla="*/ 1 w 40"/>
                <a:gd name="T1" fmla="*/ 1 h 41"/>
                <a:gd name="T2" fmla="*/ 1 w 40"/>
                <a:gd name="T3" fmla="*/ 1 h 41"/>
                <a:gd name="T4" fmla="*/ 1 w 40"/>
                <a:gd name="T5" fmla="*/ 1 h 41"/>
                <a:gd name="T6" fmla="*/ 1 w 40"/>
                <a:gd name="T7" fmla="*/ 1 h 41"/>
                <a:gd name="T8" fmla="*/ 1 w 40"/>
                <a:gd name="T9" fmla="*/ 1 h 41"/>
                <a:gd name="T10" fmla="*/ 1 w 40"/>
                <a:gd name="T11" fmla="*/ 0 h 41"/>
                <a:gd name="T12" fmla="*/ 1 w 40"/>
                <a:gd name="T13" fmla="*/ 0 h 41"/>
                <a:gd name="T14" fmla="*/ 1 w 40"/>
                <a:gd name="T15" fmla="*/ 0 h 41"/>
                <a:gd name="T16" fmla="*/ 1 w 40"/>
                <a:gd name="T17" fmla="*/ 0 h 41"/>
                <a:gd name="T18" fmla="*/ 1 w 40"/>
                <a:gd name="T19" fmla="*/ 1 h 41"/>
                <a:gd name="T20" fmla="*/ 1 w 40"/>
                <a:gd name="T21" fmla="*/ 1 h 41"/>
                <a:gd name="T22" fmla="*/ 1 w 40"/>
                <a:gd name="T23" fmla="*/ 1 h 41"/>
                <a:gd name="T24" fmla="*/ 1 w 40"/>
                <a:gd name="T25" fmla="*/ 1 h 41"/>
                <a:gd name="T26" fmla="*/ 0 w 40"/>
                <a:gd name="T27" fmla="*/ 1 h 41"/>
                <a:gd name="T28" fmla="*/ 0 w 40"/>
                <a:gd name="T29" fmla="*/ 1 h 41"/>
                <a:gd name="T30" fmla="*/ 0 w 40"/>
                <a:gd name="T31" fmla="*/ 1 h 41"/>
                <a:gd name="T32" fmla="*/ 1 w 40"/>
                <a:gd name="T33" fmla="*/ 1 h 41"/>
                <a:gd name="T34" fmla="*/ 1 w 40"/>
                <a:gd name="T35" fmla="*/ 1 h 41"/>
                <a:gd name="T36" fmla="*/ 1 w 40"/>
                <a:gd name="T37" fmla="*/ 1 h 41"/>
                <a:gd name="T38" fmla="*/ 1 w 40"/>
                <a:gd name="T39" fmla="*/ 1 h 41"/>
                <a:gd name="T40" fmla="*/ 1 w 40"/>
                <a:gd name="T41" fmla="*/ 1 h 41"/>
                <a:gd name="T42" fmla="*/ 1 w 40"/>
                <a:gd name="T43" fmla="*/ 1 h 41"/>
                <a:gd name="T44" fmla="*/ 1 w 40"/>
                <a:gd name="T45" fmla="*/ 1 h 41"/>
                <a:gd name="T46" fmla="*/ 1 w 40"/>
                <a:gd name="T47" fmla="*/ 1 h 41"/>
                <a:gd name="T48" fmla="*/ 1 w 40"/>
                <a:gd name="T49" fmla="*/ 1 h 41"/>
                <a:gd name="T50" fmla="*/ 1 w 40"/>
                <a:gd name="T51" fmla="*/ 1 h 41"/>
                <a:gd name="T52" fmla="*/ 1 w 40"/>
                <a:gd name="T53" fmla="*/ 1 h 41"/>
                <a:gd name="T54" fmla="*/ 1 w 40"/>
                <a:gd name="T55" fmla="*/ 1 h 41"/>
                <a:gd name="T56" fmla="*/ 1 w 40"/>
                <a:gd name="T57" fmla="*/ 1 h 41"/>
                <a:gd name="T58" fmla="*/ 1 w 40"/>
                <a:gd name="T59" fmla="*/ 1 h 41"/>
                <a:gd name="T60" fmla="*/ 1 w 40"/>
                <a:gd name="T61" fmla="*/ 1 h 41"/>
                <a:gd name="T62" fmla="*/ 1 w 40"/>
                <a:gd name="T63" fmla="*/ 1 h 41"/>
                <a:gd name="T64" fmla="*/ 1 w 40"/>
                <a:gd name="T65" fmla="*/ 1 h 41"/>
                <a:gd name="T66" fmla="*/ 1 w 40"/>
                <a:gd name="T67" fmla="*/ 1 h 41"/>
                <a:gd name="T68" fmla="*/ 1 w 40"/>
                <a:gd name="T69" fmla="*/ 1 h 41"/>
                <a:gd name="T70" fmla="*/ 1 w 40"/>
                <a:gd name="T71" fmla="*/ 1 h 41"/>
                <a:gd name="T72" fmla="*/ 1 w 40"/>
                <a:gd name="T73" fmla="*/ 1 h 41"/>
                <a:gd name="T74" fmla="*/ 1 w 40"/>
                <a:gd name="T75" fmla="*/ 1 h 41"/>
                <a:gd name="T76" fmla="*/ 1 w 40"/>
                <a:gd name="T77" fmla="*/ 1 h 41"/>
                <a:gd name="T78" fmla="*/ 1 w 40"/>
                <a:gd name="T79" fmla="*/ 1 h 41"/>
                <a:gd name="T80" fmla="*/ 1 w 40"/>
                <a:gd name="T81" fmla="*/ 1 h 41"/>
                <a:gd name="T82" fmla="*/ 1 w 40"/>
                <a:gd name="T83" fmla="*/ 1 h 41"/>
                <a:gd name="T84" fmla="*/ 1 w 40"/>
                <a:gd name="T85" fmla="*/ 1 h 41"/>
                <a:gd name="T86" fmla="*/ 1 w 40"/>
                <a:gd name="T87" fmla="*/ 1 h 41"/>
                <a:gd name="T88" fmla="*/ 1 w 40"/>
                <a:gd name="T89" fmla="*/ 1 h 41"/>
                <a:gd name="T90" fmla="*/ 1 w 40"/>
                <a:gd name="T91" fmla="*/ 1 h 41"/>
                <a:gd name="T92" fmla="*/ 1 w 40"/>
                <a:gd name="T93" fmla="*/ 1 h 41"/>
                <a:gd name="T94" fmla="*/ 1 w 40"/>
                <a:gd name="T95" fmla="*/ 1 h 41"/>
                <a:gd name="T96" fmla="*/ 1 w 40"/>
                <a:gd name="T97" fmla="*/ 1 h 41"/>
                <a:gd name="T98" fmla="*/ 1 w 40"/>
                <a:gd name="T99" fmla="*/ 1 h 41"/>
                <a:gd name="T100" fmla="*/ 1 w 40"/>
                <a:gd name="T101" fmla="*/ 1 h 41"/>
                <a:gd name="T102" fmla="*/ 1 w 40"/>
                <a:gd name="T103" fmla="*/ 1 h 41"/>
                <a:gd name="T104" fmla="*/ 1 w 40"/>
                <a:gd name="T105" fmla="*/ 1 h 41"/>
                <a:gd name="T106" fmla="*/ 1 w 40"/>
                <a:gd name="T107" fmla="*/ 1 h 41"/>
                <a:gd name="T108" fmla="*/ 1 w 40"/>
                <a:gd name="T109" fmla="*/ 0 h 41"/>
                <a:gd name="T110" fmla="*/ 1 w 40"/>
                <a:gd name="T111" fmla="*/ 1 h 41"/>
                <a:gd name="T112" fmla="*/ 1 w 40"/>
                <a:gd name="T113" fmla="*/ 1 h 41"/>
                <a:gd name="T114" fmla="*/ 1 w 40"/>
                <a:gd name="T115" fmla="*/ 1 h 41"/>
                <a:gd name="T116" fmla="*/ 1 w 40"/>
                <a:gd name="T117" fmla="*/ 1 h 41"/>
                <a:gd name="T118" fmla="*/ 1 w 40"/>
                <a:gd name="T119" fmla="*/ 1 h 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" h="41">
                  <a:moveTo>
                    <a:pt x="40" y="20"/>
                  </a:moveTo>
                  <a:lnTo>
                    <a:pt x="40" y="18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5" y="33"/>
                  </a:lnTo>
                  <a:lnTo>
                    <a:pt x="37" y="31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0"/>
                  </a:lnTo>
                  <a:close/>
                  <a:moveTo>
                    <a:pt x="38" y="20"/>
                  </a:moveTo>
                  <a:lnTo>
                    <a:pt x="38" y="21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2" y="34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27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5" name="Freeform 5532"/>
            <p:cNvSpPr>
              <a:spLocks noEditPoints="1"/>
            </p:cNvSpPr>
            <p:nvPr/>
          </p:nvSpPr>
          <p:spPr bwMode="auto">
            <a:xfrm>
              <a:off x="4493" y="2190"/>
              <a:ext cx="19" cy="20"/>
            </a:xfrm>
            <a:custGeom>
              <a:avLst/>
              <a:gdLst>
                <a:gd name="T0" fmla="*/ 0 w 39"/>
                <a:gd name="T1" fmla="*/ 1 h 39"/>
                <a:gd name="T2" fmla="*/ 0 w 39"/>
                <a:gd name="T3" fmla="*/ 1 h 39"/>
                <a:gd name="T4" fmla="*/ 0 w 39"/>
                <a:gd name="T5" fmla="*/ 1 h 39"/>
                <a:gd name="T6" fmla="*/ 0 w 39"/>
                <a:gd name="T7" fmla="*/ 1 h 39"/>
                <a:gd name="T8" fmla="*/ 0 w 39"/>
                <a:gd name="T9" fmla="*/ 1 h 39"/>
                <a:gd name="T10" fmla="*/ 0 w 39"/>
                <a:gd name="T11" fmla="*/ 0 h 39"/>
                <a:gd name="T12" fmla="*/ 0 w 39"/>
                <a:gd name="T13" fmla="*/ 0 h 39"/>
                <a:gd name="T14" fmla="*/ 0 w 39"/>
                <a:gd name="T15" fmla="*/ 0 h 39"/>
                <a:gd name="T16" fmla="*/ 0 w 39"/>
                <a:gd name="T17" fmla="*/ 1 h 39"/>
                <a:gd name="T18" fmla="*/ 0 w 39"/>
                <a:gd name="T19" fmla="*/ 1 h 39"/>
                <a:gd name="T20" fmla="*/ 0 w 39"/>
                <a:gd name="T21" fmla="*/ 1 h 39"/>
                <a:gd name="T22" fmla="*/ 0 w 39"/>
                <a:gd name="T23" fmla="*/ 1 h 39"/>
                <a:gd name="T24" fmla="*/ 0 w 39"/>
                <a:gd name="T25" fmla="*/ 1 h 39"/>
                <a:gd name="T26" fmla="*/ 0 w 39"/>
                <a:gd name="T27" fmla="*/ 1 h 39"/>
                <a:gd name="T28" fmla="*/ 0 w 39"/>
                <a:gd name="T29" fmla="*/ 1 h 39"/>
                <a:gd name="T30" fmla="*/ 0 w 39"/>
                <a:gd name="T31" fmla="*/ 1 h 39"/>
                <a:gd name="T32" fmla="*/ 0 w 39"/>
                <a:gd name="T33" fmla="*/ 1 h 39"/>
                <a:gd name="T34" fmla="*/ 0 w 39"/>
                <a:gd name="T35" fmla="*/ 1 h 39"/>
                <a:gd name="T36" fmla="*/ 0 w 39"/>
                <a:gd name="T37" fmla="*/ 1 h 39"/>
                <a:gd name="T38" fmla="*/ 0 w 39"/>
                <a:gd name="T39" fmla="*/ 1 h 39"/>
                <a:gd name="T40" fmla="*/ 0 w 39"/>
                <a:gd name="T41" fmla="*/ 1 h 39"/>
                <a:gd name="T42" fmla="*/ 0 w 39"/>
                <a:gd name="T43" fmla="*/ 1 h 39"/>
                <a:gd name="T44" fmla="*/ 0 w 39"/>
                <a:gd name="T45" fmla="*/ 1 h 39"/>
                <a:gd name="T46" fmla="*/ 0 w 39"/>
                <a:gd name="T47" fmla="*/ 1 h 39"/>
                <a:gd name="T48" fmla="*/ 0 w 39"/>
                <a:gd name="T49" fmla="*/ 1 h 39"/>
                <a:gd name="T50" fmla="*/ 0 w 39"/>
                <a:gd name="T51" fmla="*/ 1 h 39"/>
                <a:gd name="T52" fmla="*/ 0 w 39"/>
                <a:gd name="T53" fmla="*/ 1 h 39"/>
                <a:gd name="T54" fmla="*/ 0 w 39"/>
                <a:gd name="T55" fmla="*/ 1 h 39"/>
                <a:gd name="T56" fmla="*/ 0 w 39"/>
                <a:gd name="T57" fmla="*/ 1 h 39"/>
                <a:gd name="T58" fmla="*/ 0 w 39"/>
                <a:gd name="T59" fmla="*/ 1 h 39"/>
                <a:gd name="T60" fmla="*/ 0 w 39"/>
                <a:gd name="T61" fmla="*/ 1 h 39"/>
                <a:gd name="T62" fmla="*/ 0 w 39"/>
                <a:gd name="T63" fmla="*/ 1 h 39"/>
                <a:gd name="T64" fmla="*/ 0 w 39"/>
                <a:gd name="T65" fmla="*/ 1 h 39"/>
                <a:gd name="T66" fmla="*/ 0 w 39"/>
                <a:gd name="T67" fmla="*/ 1 h 39"/>
                <a:gd name="T68" fmla="*/ 0 w 39"/>
                <a:gd name="T69" fmla="*/ 1 h 39"/>
                <a:gd name="T70" fmla="*/ 0 w 39"/>
                <a:gd name="T71" fmla="*/ 1 h 39"/>
                <a:gd name="T72" fmla="*/ 0 w 39"/>
                <a:gd name="T73" fmla="*/ 1 h 39"/>
                <a:gd name="T74" fmla="*/ 0 w 39"/>
                <a:gd name="T75" fmla="*/ 1 h 39"/>
                <a:gd name="T76" fmla="*/ 0 w 39"/>
                <a:gd name="T77" fmla="*/ 1 h 39"/>
                <a:gd name="T78" fmla="*/ 0 w 39"/>
                <a:gd name="T79" fmla="*/ 1 h 39"/>
                <a:gd name="T80" fmla="*/ 0 w 39"/>
                <a:gd name="T81" fmla="*/ 1 h 39"/>
                <a:gd name="T82" fmla="*/ 0 w 39"/>
                <a:gd name="T83" fmla="*/ 1 h 39"/>
                <a:gd name="T84" fmla="*/ 0 w 39"/>
                <a:gd name="T85" fmla="*/ 1 h 39"/>
                <a:gd name="T86" fmla="*/ 0 w 39"/>
                <a:gd name="T87" fmla="*/ 1 h 39"/>
                <a:gd name="T88" fmla="*/ 0 w 39"/>
                <a:gd name="T89" fmla="*/ 1 h 39"/>
                <a:gd name="T90" fmla="*/ 0 w 39"/>
                <a:gd name="T91" fmla="*/ 1 h 39"/>
                <a:gd name="T92" fmla="*/ 0 w 39"/>
                <a:gd name="T93" fmla="*/ 1 h 39"/>
                <a:gd name="T94" fmla="*/ 0 w 39"/>
                <a:gd name="T95" fmla="*/ 1 h 39"/>
                <a:gd name="T96" fmla="*/ 0 w 39"/>
                <a:gd name="T97" fmla="*/ 1 h 39"/>
                <a:gd name="T98" fmla="*/ 0 w 39"/>
                <a:gd name="T99" fmla="*/ 1 h 39"/>
                <a:gd name="T100" fmla="*/ 0 w 39"/>
                <a:gd name="T101" fmla="*/ 1 h 39"/>
                <a:gd name="T102" fmla="*/ 0 w 39"/>
                <a:gd name="T103" fmla="*/ 1 h 3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9" y="18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9" y="36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7" y="28"/>
                  </a:lnTo>
                  <a:lnTo>
                    <a:pt x="37" y="26"/>
                  </a:lnTo>
                  <a:lnTo>
                    <a:pt x="37" y="24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39" y="20"/>
                  </a:lnTo>
                  <a:close/>
                  <a:moveTo>
                    <a:pt x="37" y="20"/>
                  </a:moveTo>
                  <a:lnTo>
                    <a:pt x="37" y="21"/>
                  </a:lnTo>
                  <a:lnTo>
                    <a:pt x="37" y="23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5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20"/>
                  </a:lnTo>
                  <a:close/>
                </a:path>
              </a:pathLst>
            </a:custGeom>
            <a:solidFill>
              <a:srgbClr val="27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6" name="Freeform 5533"/>
            <p:cNvSpPr>
              <a:spLocks noEditPoints="1"/>
            </p:cNvSpPr>
            <p:nvPr/>
          </p:nvSpPr>
          <p:spPr bwMode="auto">
            <a:xfrm>
              <a:off x="4493" y="2190"/>
              <a:ext cx="18" cy="20"/>
            </a:xfrm>
            <a:custGeom>
              <a:avLst/>
              <a:gdLst>
                <a:gd name="T0" fmla="*/ 0 w 37"/>
                <a:gd name="T1" fmla="*/ 1 h 39"/>
                <a:gd name="T2" fmla="*/ 0 w 37"/>
                <a:gd name="T3" fmla="*/ 1 h 39"/>
                <a:gd name="T4" fmla="*/ 0 w 37"/>
                <a:gd name="T5" fmla="*/ 1 h 39"/>
                <a:gd name="T6" fmla="*/ 0 w 37"/>
                <a:gd name="T7" fmla="*/ 1 h 39"/>
                <a:gd name="T8" fmla="*/ 0 w 37"/>
                <a:gd name="T9" fmla="*/ 1 h 39"/>
                <a:gd name="T10" fmla="*/ 0 w 37"/>
                <a:gd name="T11" fmla="*/ 0 h 39"/>
                <a:gd name="T12" fmla="*/ 0 w 37"/>
                <a:gd name="T13" fmla="*/ 1 h 39"/>
                <a:gd name="T14" fmla="*/ 0 w 37"/>
                <a:gd name="T15" fmla="*/ 1 h 39"/>
                <a:gd name="T16" fmla="*/ 0 w 37"/>
                <a:gd name="T17" fmla="*/ 1 h 39"/>
                <a:gd name="T18" fmla="*/ 0 w 37"/>
                <a:gd name="T19" fmla="*/ 1 h 39"/>
                <a:gd name="T20" fmla="*/ 0 w 37"/>
                <a:gd name="T21" fmla="*/ 1 h 39"/>
                <a:gd name="T22" fmla="*/ 0 w 37"/>
                <a:gd name="T23" fmla="*/ 1 h 39"/>
                <a:gd name="T24" fmla="*/ 0 w 37"/>
                <a:gd name="T25" fmla="*/ 1 h 39"/>
                <a:gd name="T26" fmla="*/ 0 w 37"/>
                <a:gd name="T27" fmla="*/ 1 h 39"/>
                <a:gd name="T28" fmla="*/ 0 w 37"/>
                <a:gd name="T29" fmla="*/ 1 h 39"/>
                <a:gd name="T30" fmla="*/ 0 w 37"/>
                <a:gd name="T31" fmla="*/ 1 h 39"/>
                <a:gd name="T32" fmla="*/ 0 w 37"/>
                <a:gd name="T33" fmla="*/ 1 h 39"/>
                <a:gd name="T34" fmla="*/ 0 w 37"/>
                <a:gd name="T35" fmla="*/ 1 h 39"/>
                <a:gd name="T36" fmla="*/ 0 w 37"/>
                <a:gd name="T37" fmla="*/ 1 h 39"/>
                <a:gd name="T38" fmla="*/ 0 w 37"/>
                <a:gd name="T39" fmla="*/ 1 h 39"/>
                <a:gd name="T40" fmla="*/ 0 w 37"/>
                <a:gd name="T41" fmla="*/ 1 h 39"/>
                <a:gd name="T42" fmla="*/ 0 w 37"/>
                <a:gd name="T43" fmla="*/ 1 h 39"/>
                <a:gd name="T44" fmla="*/ 0 w 37"/>
                <a:gd name="T45" fmla="*/ 1 h 39"/>
                <a:gd name="T46" fmla="*/ 0 w 37"/>
                <a:gd name="T47" fmla="*/ 1 h 39"/>
                <a:gd name="T48" fmla="*/ 0 w 37"/>
                <a:gd name="T49" fmla="*/ 1 h 39"/>
                <a:gd name="T50" fmla="*/ 0 w 37"/>
                <a:gd name="T51" fmla="*/ 1 h 39"/>
                <a:gd name="T52" fmla="*/ 0 w 37"/>
                <a:gd name="T53" fmla="*/ 1 h 39"/>
                <a:gd name="T54" fmla="*/ 0 w 37"/>
                <a:gd name="T55" fmla="*/ 1 h 39"/>
                <a:gd name="T56" fmla="*/ 0 w 37"/>
                <a:gd name="T57" fmla="*/ 1 h 39"/>
                <a:gd name="T58" fmla="*/ 0 w 37"/>
                <a:gd name="T59" fmla="*/ 1 h 39"/>
                <a:gd name="T60" fmla="*/ 0 w 37"/>
                <a:gd name="T61" fmla="*/ 1 h 39"/>
                <a:gd name="T62" fmla="*/ 0 w 37"/>
                <a:gd name="T63" fmla="*/ 1 h 39"/>
                <a:gd name="T64" fmla="*/ 0 w 37"/>
                <a:gd name="T65" fmla="*/ 1 h 39"/>
                <a:gd name="T66" fmla="*/ 0 w 37"/>
                <a:gd name="T67" fmla="*/ 1 h 39"/>
                <a:gd name="T68" fmla="*/ 0 w 37"/>
                <a:gd name="T69" fmla="*/ 1 h 39"/>
                <a:gd name="T70" fmla="*/ 0 w 37"/>
                <a:gd name="T71" fmla="*/ 1 h 39"/>
                <a:gd name="T72" fmla="*/ 0 w 37"/>
                <a:gd name="T73" fmla="*/ 1 h 39"/>
                <a:gd name="T74" fmla="*/ 0 w 37"/>
                <a:gd name="T75" fmla="*/ 1 h 39"/>
                <a:gd name="T76" fmla="*/ 0 w 37"/>
                <a:gd name="T77" fmla="*/ 1 h 39"/>
                <a:gd name="T78" fmla="*/ 0 w 37"/>
                <a:gd name="T79" fmla="*/ 1 h 39"/>
                <a:gd name="T80" fmla="*/ 0 w 37"/>
                <a:gd name="T81" fmla="*/ 1 h 39"/>
                <a:gd name="T82" fmla="*/ 0 w 37"/>
                <a:gd name="T83" fmla="*/ 1 h 39"/>
                <a:gd name="T84" fmla="*/ 0 w 37"/>
                <a:gd name="T85" fmla="*/ 1 h 39"/>
                <a:gd name="T86" fmla="*/ 0 w 37"/>
                <a:gd name="T87" fmla="*/ 1 h 39"/>
                <a:gd name="T88" fmla="*/ 0 w 37"/>
                <a:gd name="T89" fmla="*/ 1 h 39"/>
                <a:gd name="T90" fmla="*/ 0 w 37"/>
                <a:gd name="T91" fmla="*/ 1 h 39"/>
                <a:gd name="T92" fmla="*/ 0 w 37"/>
                <a:gd name="T93" fmla="*/ 1 h 39"/>
                <a:gd name="T94" fmla="*/ 0 w 37"/>
                <a:gd name="T95" fmla="*/ 1 h 39"/>
                <a:gd name="T96" fmla="*/ 0 w 37"/>
                <a:gd name="T97" fmla="*/ 1 h 39"/>
                <a:gd name="T98" fmla="*/ 0 w 37"/>
                <a:gd name="T99" fmla="*/ 1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9">
                  <a:moveTo>
                    <a:pt x="37" y="20"/>
                  </a:moveTo>
                  <a:lnTo>
                    <a:pt x="37" y="18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7" y="26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20"/>
                  </a:lnTo>
                  <a:close/>
                  <a:moveTo>
                    <a:pt x="36" y="20"/>
                  </a:moveTo>
                  <a:lnTo>
                    <a:pt x="36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0" y="34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27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7" name="Freeform 5534"/>
            <p:cNvSpPr>
              <a:spLocks noEditPoints="1"/>
            </p:cNvSpPr>
            <p:nvPr/>
          </p:nvSpPr>
          <p:spPr bwMode="auto">
            <a:xfrm>
              <a:off x="4493" y="2191"/>
              <a:ext cx="18" cy="18"/>
            </a:xfrm>
            <a:custGeom>
              <a:avLst/>
              <a:gdLst>
                <a:gd name="T0" fmla="*/ 0 w 37"/>
                <a:gd name="T1" fmla="*/ 0 h 37"/>
                <a:gd name="T2" fmla="*/ 0 w 37"/>
                <a:gd name="T3" fmla="*/ 0 h 37"/>
                <a:gd name="T4" fmla="*/ 0 w 37"/>
                <a:gd name="T5" fmla="*/ 0 h 37"/>
                <a:gd name="T6" fmla="*/ 0 w 37"/>
                <a:gd name="T7" fmla="*/ 0 h 37"/>
                <a:gd name="T8" fmla="*/ 0 w 37"/>
                <a:gd name="T9" fmla="*/ 0 h 37"/>
                <a:gd name="T10" fmla="*/ 0 w 37"/>
                <a:gd name="T11" fmla="*/ 0 h 37"/>
                <a:gd name="T12" fmla="*/ 0 w 37"/>
                <a:gd name="T13" fmla="*/ 0 h 37"/>
                <a:gd name="T14" fmla="*/ 0 w 37"/>
                <a:gd name="T15" fmla="*/ 0 h 37"/>
                <a:gd name="T16" fmla="*/ 0 w 37"/>
                <a:gd name="T17" fmla="*/ 0 h 37"/>
                <a:gd name="T18" fmla="*/ 0 w 37"/>
                <a:gd name="T19" fmla="*/ 0 h 37"/>
                <a:gd name="T20" fmla="*/ 0 w 37"/>
                <a:gd name="T21" fmla="*/ 0 h 37"/>
                <a:gd name="T22" fmla="*/ 0 w 37"/>
                <a:gd name="T23" fmla="*/ 0 h 37"/>
                <a:gd name="T24" fmla="*/ 0 w 37"/>
                <a:gd name="T25" fmla="*/ 0 h 37"/>
                <a:gd name="T26" fmla="*/ 0 w 37"/>
                <a:gd name="T27" fmla="*/ 0 h 37"/>
                <a:gd name="T28" fmla="*/ 0 w 37"/>
                <a:gd name="T29" fmla="*/ 0 h 37"/>
                <a:gd name="T30" fmla="*/ 0 w 37"/>
                <a:gd name="T31" fmla="*/ 0 h 37"/>
                <a:gd name="T32" fmla="*/ 0 w 37"/>
                <a:gd name="T33" fmla="*/ 0 h 37"/>
                <a:gd name="T34" fmla="*/ 0 w 37"/>
                <a:gd name="T35" fmla="*/ 0 h 37"/>
                <a:gd name="T36" fmla="*/ 0 w 37"/>
                <a:gd name="T37" fmla="*/ 0 h 37"/>
                <a:gd name="T38" fmla="*/ 0 w 37"/>
                <a:gd name="T39" fmla="*/ 0 h 37"/>
                <a:gd name="T40" fmla="*/ 0 w 37"/>
                <a:gd name="T41" fmla="*/ 0 h 37"/>
                <a:gd name="T42" fmla="*/ 0 w 37"/>
                <a:gd name="T43" fmla="*/ 0 h 37"/>
                <a:gd name="T44" fmla="*/ 0 w 37"/>
                <a:gd name="T45" fmla="*/ 0 h 37"/>
                <a:gd name="T46" fmla="*/ 0 w 37"/>
                <a:gd name="T47" fmla="*/ 0 h 37"/>
                <a:gd name="T48" fmla="*/ 0 w 37"/>
                <a:gd name="T49" fmla="*/ 0 h 37"/>
                <a:gd name="T50" fmla="*/ 0 w 37"/>
                <a:gd name="T51" fmla="*/ 0 h 37"/>
                <a:gd name="T52" fmla="*/ 0 w 37"/>
                <a:gd name="T53" fmla="*/ 0 h 37"/>
                <a:gd name="T54" fmla="*/ 0 w 37"/>
                <a:gd name="T55" fmla="*/ 0 h 37"/>
                <a:gd name="T56" fmla="*/ 0 w 37"/>
                <a:gd name="T57" fmla="*/ 0 h 37"/>
                <a:gd name="T58" fmla="*/ 0 w 37"/>
                <a:gd name="T59" fmla="*/ 0 h 37"/>
                <a:gd name="T60" fmla="*/ 0 w 37"/>
                <a:gd name="T61" fmla="*/ 0 h 37"/>
                <a:gd name="T62" fmla="*/ 0 w 37"/>
                <a:gd name="T63" fmla="*/ 0 h 37"/>
                <a:gd name="T64" fmla="*/ 0 w 37"/>
                <a:gd name="T65" fmla="*/ 0 h 37"/>
                <a:gd name="T66" fmla="*/ 0 w 37"/>
                <a:gd name="T67" fmla="*/ 0 h 37"/>
                <a:gd name="T68" fmla="*/ 0 w 37"/>
                <a:gd name="T69" fmla="*/ 0 h 37"/>
                <a:gd name="T70" fmla="*/ 0 w 37"/>
                <a:gd name="T71" fmla="*/ 0 h 37"/>
                <a:gd name="T72" fmla="*/ 0 w 37"/>
                <a:gd name="T73" fmla="*/ 0 h 37"/>
                <a:gd name="T74" fmla="*/ 0 w 37"/>
                <a:gd name="T75" fmla="*/ 0 h 37"/>
                <a:gd name="T76" fmla="*/ 0 w 37"/>
                <a:gd name="T77" fmla="*/ 0 h 37"/>
                <a:gd name="T78" fmla="*/ 0 w 37"/>
                <a:gd name="T79" fmla="*/ 0 h 37"/>
                <a:gd name="T80" fmla="*/ 0 w 37"/>
                <a:gd name="T81" fmla="*/ 0 h 37"/>
                <a:gd name="T82" fmla="*/ 0 w 37"/>
                <a:gd name="T83" fmla="*/ 0 h 37"/>
                <a:gd name="T84" fmla="*/ 0 w 37"/>
                <a:gd name="T85" fmla="*/ 0 h 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7" h="37">
                  <a:moveTo>
                    <a:pt x="37" y="19"/>
                  </a:moveTo>
                  <a:lnTo>
                    <a:pt x="37" y="17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4" y="9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0"/>
                  </a:lnTo>
                  <a:lnTo>
                    <a:pt x="34" y="28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19"/>
                  </a:lnTo>
                  <a:close/>
                  <a:moveTo>
                    <a:pt x="36" y="19"/>
                  </a:moveTo>
                  <a:lnTo>
                    <a:pt x="36" y="20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29" y="32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1" y="35"/>
                  </a:lnTo>
                  <a:lnTo>
                    <a:pt x="20" y="37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8" name="Freeform 5535"/>
            <p:cNvSpPr>
              <a:spLocks noEditPoints="1"/>
            </p:cNvSpPr>
            <p:nvPr/>
          </p:nvSpPr>
          <p:spPr bwMode="auto">
            <a:xfrm>
              <a:off x="4493" y="2191"/>
              <a:ext cx="17" cy="18"/>
            </a:xfrm>
            <a:custGeom>
              <a:avLst/>
              <a:gdLst>
                <a:gd name="T0" fmla="*/ 1 w 34"/>
                <a:gd name="T1" fmla="*/ 0 h 37"/>
                <a:gd name="T2" fmla="*/ 1 w 34"/>
                <a:gd name="T3" fmla="*/ 0 h 37"/>
                <a:gd name="T4" fmla="*/ 1 w 34"/>
                <a:gd name="T5" fmla="*/ 0 h 37"/>
                <a:gd name="T6" fmla="*/ 1 w 34"/>
                <a:gd name="T7" fmla="*/ 0 h 37"/>
                <a:gd name="T8" fmla="*/ 1 w 34"/>
                <a:gd name="T9" fmla="*/ 0 h 37"/>
                <a:gd name="T10" fmla="*/ 1 w 34"/>
                <a:gd name="T11" fmla="*/ 0 h 37"/>
                <a:gd name="T12" fmla="*/ 1 w 34"/>
                <a:gd name="T13" fmla="*/ 0 h 37"/>
                <a:gd name="T14" fmla="*/ 1 w 34"/>
                <a:gd name="T15" fmla="*/ 0 h 37"/>
                <a:gd name="T16" fmla="*/ 1 w 34"/>
                <a:gd name="T17" fmla="*/ 0 h 37"/>
                <a:gd name="T18" fmla="*/ 0 w 34"/>
                <a:gd name="T19" fmla="*/ 0 h 37"/>
                <a:gd name="T20" fmla="*/ 0 w 34"/>
                <a:gd name="T21" fmla="*/ 0 h 37"/>
                <a:gd name="T22" fmla="*/ 0 w 34"/>
                <a:gd name="T23" fmla="*/ 0 h 37"/>
                <a:gd name="T24" fmla="*/ 1 w 34"/>
                <a:gd name="T25" fmla="*/ 0 h 37"/>
                <a:gd name="T26" fmla="*/ 1 w 34"/>
                <a:gd name="T27" fmla="*/ 0 h 37"/>
                <a:gd name="T28" fmla="*/ 1 w 34"/>
                <a:gd name="T29" fmla="*/ 0 h 37"/>
                <a:gd name="T30" fmla="*/ 1 w 34"/>
                <a:gd name="T31" fmla="*/ 0 h 37"/>
                <a:gd name="T32" fmla="*/ 1 w 34"/>
                <a:gd name="T33" fmla="*/ 0 h 37"/>
                <a:gd name="T34" fmla="*/ 1 w 34"/>
                <a:gd name="T35" fmla="*/ 0 h 37"/>
                <a:gd name="T36" fmla="*/ 1 w 34"/>
                <a:gd name="T37" fmla="*/ 0 h 37"/>
                <a:gd name="T38" fmla="*/ 1 w 34"/>
                <a:gd name="T39" fmla="*/ 0 h 37"/>
                <a:gd name="T40" fmla="*/ 1 w 34"/>
                <a:gd name="T41" fmla="*/ 0 h 37"/>
                <a:gd name="T42" fmla="*/ 1 w 34"/>
                <a:gd name="T43" fmla="*/ 0 h 37"/>
                <a:gd name="T44" fmla="*/ 1 w 34"/>
                <a:gd name="T45" fmla="*/ 0 h 37"/>
                <a:gd name="T46" fmla="*/ 1 w 34"/>
                <a:gd name="T47" fmla="*/ 0 h 37"/>
                <a:gd name="T48" fmla="*/ 1 w 34"/>
                <a:gd name="T49" fmla="*/ 0 h 37"/>
                <a:gd name="T50" fmla="*/ 1 w 34"/>
                <a:gd name="T51" fmla="*/ 0 h 37"/>
                <a:gd name="T52" fmla="*/ 1 w 34"/>
                <a:gd name="T53" fmla="*/ 0 h 37"/>
                <a:gd name="T54" fmla="*/ 1 w 34"/>
                <a:gd name="T55" fmla="*/ 0 h 37"/>
                <a:gd name="T56" fmla="*/ 1 w 34"/>
                <a:gd name="T57" fmla="*/ 0 h 37"/>
                <a:gd name="T58" fmla="*/ 1 w 34"/>
                <a:gd name="T59" fmla="*/ 0 h 37"/>
                <a:gd name="T60" fmla="*/ 1 w 34"/>
                <a:gd name="T61" fmla="*/ 0 h 37"/>
                <a:gd name="T62" fmla="*/ 1 w 34"/>
                <a:gd name="T63" fmla="*/ 0 h 37"/>
                <a:gd name="T64" fmla="*/ 1 w 34"/>
                <a:gd name="T65" fmla="*/ 0 h 37"/>
                <a:gd name="T66" fmla="*/ 1 w 34"/>
                <a:gd name="T67" fmla="*/ 0 h 37"/>
                <a:gd name="T68" fmla="*/ 1 w 34"/>
                <a:gd name="T69" fmla="*/ 0 h 37"/>
                <a:gd name="T70" fmla="*/ 1 w 34"/>
                <a:gd name="T71" fmla="*/ 0 h 37"/>
                <a:gd name="T72" fmla="*/ 1 w 34"/>
                <a:gd name="T73" fmla="*/ 0 h 37"/>
                <a:gd name="T74" fmla="*/ 1 w 34"/>
                <a:gd name="T75" fmla="*/ 0 h 37"/>
                <a:gd name="T76" fmla="*/ 1 w 34"/>
                <a:gd name="T77" fmla="*/ 0 h 37"/>
                <a:gd name="T78" fmla="*/ 1 w 34"/>
                <a:gd name="T79" fmla="*/ 0 h 37"/>
                <a:gd name="T80" fmla="*/ 1 w 34"/>
                <a:gd name="T81" fmla="*/ 0 h 37"/>
                <a:gd name="T82" fmla="*/ 1 w 34"/>
                <a:gd name="T83" fmla="*/ 0 h 37"/>
                <a:gd name="T84" fmla="*/ 1 w 34"/>
                <a:gd name="T85" fmla="*/ 0 h 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4" h="37">
                  <a:moveTo>
                    <a:pt x="34" y="19"/>
                  </a:moveTo>
                  <a:lnTo>
                    <a:pt x="34" y="17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9"/>
                  </a:lnTo>
                  <a:close/>
                  <a:moveTo>
                    <a:pt x="34" y="19"/>
                  </a:moveTo>
                  <a:lnTo>
                    <a:pt x="34" y="20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0" y="27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30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4" y="33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4" y="17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59" name="Freeform 5536"/>
            <p:cNvSpPr>
              <a:spLocks noEditPoints="1"/>
            </p:cNvSpPr>
            <p:nvPr/>
          </p:nvSpPr>
          <p:spPr bwMode="auto">
            <a:xfrm>
              <a:off x="4493" y="2192"/>
              <a:ext cx="17" cy="17"/>
            </a:xfrm>
            <a:custGeom>
              <a:avLst/>
              <a:gdLst>
                <a:gd name="T0" fmla="*/ 1 w 34"/>
                <a:gd name="T1" fmla="*/ 0 h 35"/>
                <a:gd name="T2" fmla="*/ 1 w 34"/>
                <a:gd name="T3" fmla="*/ 0 h 35"/>
                <a:gd name="T4" fmla="*/ 1 w 34"/>
                <a:gd name="T5" fmla="*/ 0 h 35"/>
                <a:gd name="T6" fmla="*/ 1 w 34"/>
                <a:gd name="T7" fmla="*/ 0 h 35"/>
                <a:gd name="T8" fmla="*/ 1 w 34"/>
                <a:gd name="T9" fmla="*/ 0 h 35"/>
                <a:gd name="T10" fmla="*/ 1 w 34"/>
                <a:gd name="T11" fmla="*/ 0 h 35"/>
                <a:gd name="T12" fmla="*/ 1 w 34"/>
                <a:gd name="T13" fmla="*/ 0 h 35"/>
                <a:gd name="T14" fmla="*/ 1 w 34"/>
                <a:gd name="T15" fmla="*/ 0 h 35"/>
                <a:gd name="T16" fmla="*/ 1 w 34"/>
                <a:gd name="T17" fmla="*/ 0 h 35"/>
                <a:gd name="T18" fmla="*/ 1 w 34"/>
                <a:gd name="T19" fmla="*/ 0 h 35"/>
                <a:gd name="T20" fmla="*/ 0 w 34"/>
                <a:gd name="T21" fmla="*/ 0 h 35"/>
                <a:gd name="T22" fmla="*/ 1 w 34"/>
                <a:gd name="T23" fmla="*/ 0 h 35"/>
                <a:gd name="T24" fmla="*/ 1 w 34"/>
                <a:gd name="T25" fmla="*/ 0 h 35"/>
                <a:gd name="T26" fmla="*/ 1 w 34"/>
                <a:gd name="T27" fmla="*/ 0 h 35"/>
                <a:gd name="T28" fmla="*/ 1 w 34"/>
                <a:gd name="T29" fmla="*/ 0 h 35"/>
                <a:gd name="T30" fmla="*/ 1 w 34"/>
                <a:gd name="T31" fmla="*/ 0 h 35"/>
                <a:gd name="T32" fmla="*/ 1 w 34"/>
                <a:gd name="T33" fmla="*/ 0 h 35"/>
                <a:gd name="T34" fmla="*/ 1 w 34"/>
                <a:gd name="T35" fmla="*/ 0 h 35"/>
                <a:gd name="T36" fmla="*/ 1 w 34"/>
                <a:gd name="T37" fmla="*/ 0 h 35"/>
                <a:gd name="T38" fmla="*/ 1 w 34"/>
                <a:gd name="T39" fmla="*/ 0 h 35"/>
                <a:gd name="T40" fmla="*/ 1 w 34"/>
                <a:gd name="T41" fmla="*/ 0 h 35"/>
                <a:gd name="T42" fmla="*/ 1 w 34"/>
                <a:gd name="T43" fmla="*/ 0 h 35"/>
                <a:gd name="T44" fmla="*/ 1 w 34"/>
                <a:gd name="T45" fmla="*/ 0 h 35"/>
                <a:gd name="T46" fmla="*/ 1 w 34"/>
                <a:gd name="T47" fmla="*/ 0 h 35"/>
                <a:gd name="T48" fmla="*/ 1 w 34"/>
                <a:gd name="T49" fmla="*/ 0 h 35"/>
                <a:gd name="T50" fmla="*/ 1 w 34"/>
                <a:gd name="T51" fmla="*/ 0 h 35"/>
                <a:gd name="T52" fmla="*/ 1 w 34"/>
                <a:gd name="T53" fmla="*/ 0 h 35"/>
                <a:gd name="T54" fmla="*/ 1 w 34"/>
                <a:gd name="T55" fmla="*/ 0 h 35"/>
                <a:gd name="T56" fmla="*/ 1 w 34"/>
                <a:gd name="T57" fmla="*/ 0 h 35"/>
                <a:gd name="T58" fmla="*/ 1 w 34"/>
                <a:gd name="T59" fmla="*/ 0 h 35"/>
                <a:gd name="T60" fmla="*/ 1 w 34"/>
                <a:gd name="T61" fmla="*/ 0 h 35"/>
                <a:gd name="T62" fmla="*/ 1 w 34"/>
                <a:gd name="T63" fmla="*/ 0 h 35"/>
                <a:gd name="T64" fmla="*/ 1 w 34"/>
                <a:gd name="T65" fmla="*/ 0 h 35"/>
                <a:gd name="T66" fmla="*/ 1 w 34"/>
                <a:gd name="T67" fmla="*/ 0 h 35"/>
                <a:gd name="T68" fmla="*/ 1 w 34"/>
                <a:gd name="T69" fmla="*/ 0 h 35"/>
                <a:gd name="T70" fmla="*/ 1 w 34"/>
                <a:gd name="T71" fmla="*/ 0 h 35"/>
                <a:gd name="T72" fmla="*/ 1 w 34"/>
                <a:gd name="T73" fmla="*/ 0 h 35"/>
                <a:gd name="T74" fmla="*/ 1 w 34"/>
                <a:gd name="T75" fmla="*/ 0 h 35"/>
                <a:gd name="T76" fmla="*/ 1 w 34"/>
                <a:gd name="T77" fmla="*/ 0 h 35"/>
                <a:gd name="T78" fmla="*/ 1 w 34"/>
                <a:gd name="T79" fmla="*/ 0 h 35"/>
                <a:gd name="T80" fmla="*/ 1 w 34"/>
                <a:gd name="T81" fmla="*/ 0 h 35"/>
                <a:gd name="T82" fmla="*/ 1 w 34"/>
                <a:gd name="T83" fmla="*/ 0 h 35"/>
                <a:gd name="T84" fmla="*/ 1 w 34"/>
                <a:gd name="T85" fmla="*/ 0 h 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4" h="35">
                  <a:moveTo>
                    <a:pt x="34" y="17"/>
                  </a:moveTo>
                  <a:lnTo>
                    <a:pt x="34" y="15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4" y="17"/>
                  </a:lnTo>
                  <a:close/>
                  <a:moveTo>
                    <a:pt x="32" y="17"/>
                  </a:moveTo>
                  <a:lnTo>
                    <a:pt x="32" y="18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6" y="30"/>
                  </a:lnTo>
                  <a:lnTo>
                    <a:pt x="24" y="31"/>
                  </a:lnTo>
                  <a:lnTo>
                    <a:pt x="22" y="31"/>
                  </a:lnTo>
                  <a:lnTo>
                    <a:pt x="21" y="31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7"/>
                  </a:ln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0" name="Freeform 5537"/>
            <p:cNvSpPr>
              <a:spLocks noEditPoints="1"/>
            </p:cNvSpPr>
            <p:nvPr/>
          </p:nvSpPr>
          <p:spPr bwMode="auto">
            <a:xfrm>
              <a:off x="4494" y="2192"/>
              <a:ext cx="16" cy="16"/>
            </a:xfrm>
            <a:custGeom>
              <a:avLst/>
              <a:gdLst>
                <a:gd name="T0" fmla="*/ 0 w 33"/>
                <a:gd name="T1" fmla="*/ 0 h 33"/>
                <a:gd name="T2" fmla="*/ 0 w 33"/>
                <a:gd name="T3" fmla="*/ 0 h 33"/>
                <a:gd name="T4" fmla="*/ 0 w 33"/>
                <a:gd name="T5" fmla="*/ 0 h 33"/>
                <a:gd name="T6" fmla="*/ 0 w 33"/>
                <a:gd name="T7" fmla="*/ 0 h 33"/>
                <a:gd name="T8" fmla="*/ 0 w 33"/>
                <a:gd name="T9" fmla="*/ 0 h 33"/>
                <a:gd name="T10" fmla="*/ 0 w 33"/>
                <a:gd name="T11" fmla="*/ 0 h 33"/>
                <a:gd name="T12" fmla="*/ 0 w 33"/>
                <a:gd name="T13" fmla="*/ 0 h 33"/>
                <a:gd name="T14" fmla="*/ 0 w 33"/>
                <a:gd name="T15" fmla="*/ 0 h 33"/>
                <a:gd name="T16" fmla="*/ 0 w 33"/>
                <a:gd name="T17" fmla="*/ 0 h 33"/>
                <a:gd name="T18" fmla="*/ 0 w 33"/>
                <a:gd name="T19" fmla="*/ 0 h 33"/>
                <a:gd name="T20" fmla="*/ 0 w 33"/>
                <a:gd name="T21" fmla="*/ 0 h 33"/>
                <a:gd name="T22" fmla="*/ 0 w 33"/>
                <a:gd name="T23" fmla="*/ 0 h 33"/>
                <a:gd name="T24" fmla="*/ 0 w 33"/>
                <a:gd name="T25" fmla="*/ 0 h 33"/>
                <a:gd name="T26" fmla="*/ 0 w 33"/>
                <a:gd name="T27" fmla="*/ 0 h 33"/>
                <a:gd name="T28" fmla="*/ 0 w 33"/>
                <a:gd name="T29" fmla="*/ 0 h 33"/>
                <a:gd name="T30" fmla="*/ 0 w 33"/>
                <a:gd name="T31" fmla="*/ 0 h 33"/>
                <a:gd name="T32" fmla="*/ 0 w 33"/>
                <a:gd name="T33" fmla="*/ 0 h 33"/>
                <a:gd name="T34" fmla="*/ 0 w 33"/>
                <a:gd name="T35" fmla="*/ 0 h 33"/>
                <a:gd name="T36" fmla="*/ 0 w 33"/>
                <a:gd name="T37" fmla="*/ 0 h 33"/>
                <a:gd name="T38" fmla="*/ 0 w 33"/>
                <a:gd name="T39" fmla="*/ 0 h 33"/>
                <a:gd name="T40" fmla="*/ 0 w 33"/>
                <a:gd name="T41" fmla="*/ 0 h 33"/>
                <a:gd name="T42" fmla="*/ 0 w 33"/>
                <a:gd name="T43" fmla="*/ 0 h 33"/>
                <a:gd name="T44" fmla="*/ 0 w 33"/>
                <a:gd name="T45" fmla="*/ 0 h 33"/>
                <a:gd name="T46" fmla="*/ 0 w 33"/>
                <a:gd name="T47" fmla="*/ 0 h 33"/>
                <a:gd name="T48" fmla="*/ 0 w 33"/>
                <a:gd name="T49" fmla="*/ 0 h 33"/>
                <a:gd name="T50" fmla="*/ 0 w 33"/>
                <a:gd name="T51" fmla="*/ 0 h 33"/>
                <a:gd name="T52" fmla="*/ 0 w 33"/>
                <a:gd name="T53" fmla="*/ 0 h 33"/>
                <a:gd name="T54" fmla="*/ 0 w 33"/>
                <a:gd name="T55" fmla="*/ 0 h 33"/>
                <a:gd name="T56" fmla="*/ 0 w 33"/>
                <a:gd name="T57" fmla="*/ 0 h 33"/>
                <a:gd name="T58" fmla="*/ 0 w 33"/>
                <a:gd name="T59" fmla="*/ 0 h 33"/>
                <a:gd name="T60" fmla="*/ 0 w 33"/>
                <a:gd name="T61" fmla="*/ 0 h 33"/>
                <a:gd name="T62" fmla="*/ 0 w 33"/>
                <a:gd name="T63" fmla="*/ 0 h 33"/>
                <a:gd name="T64" fmla="*/ 0 w 33"/>
                <a:gd name="T65" fmla="*/ 0 h 33"/>
                <a:gd name="T66" fmla="*/ 0 w 33"/>
                <a:gd name="T67" fmla="*/ 0 h 33"/>
                <a:gd name="T68" fmla="*/ 0 w 33"/>
                <a:gd name="T69" fmla="*/ 0 h 33"/>
                <a:gd name="T70" fmla="*/ 0 w 33"/>
                <a:gd name="T71" fmla="*/ 0 h 33"/>
                <a:gd name="T72" fmla="*/ 0 w 33"/>
                <a:gd name="T73" fmla="*/ 0 h 33"/>
                <a:gd name="T74" fmla="*/ 0 w 33"/>
                <a:gd name="T75" fmla="*/ 0 h 33"/>
                <a:gd name="T76" fmla="*/ 0 w 33"/>
                <a:gd name="T77" fmla="*/ 0 h 33"/>
                <a:gd name="T78" fmla="*/ 0 w 33"/>
                <a:gd name="T79" fmla="*/ 0 h 33"/>
                <a:gd name="T80" fmla="*/ 0 w 33"/>
                <a:gd name="T81" fmla="*/ 0 h 33"/>
                <a:gd name="T82" fmla="*/ 0 w 33"/>
                <a:gd name="T83" fmla="*/ 0 h 33"/>
                <a:gd name="T84" fmla="*/ 0 w 33"/>
                <a:gd name="T85" fmla="*/ 0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3" h="33">
                  <a:moveTo>
                    <a:pt x="33" y="17"/>
                  </a:moveTo>
                  <a:lnTo>
                    <a:pt x="33" y="15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3" y="31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3" y="18"/>
                  </a:lnTo>
                  <a:lnTo>
                    <a:pt x="33" y="17"/>
                  </a:lnTo>
                  <a:close/>
                  <a:moveTo>
                    <a:pt x="31" y="17"/>
                  </a:moveTo>
                  <a:lnTo>
                    <a:pt x="31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8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1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3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30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1" name="Freeform 5538"/>
            <p:cNvSpPr>
              <a:spLocks noEditPoints="1"/>
            </p:cNvSpPr>
            <p:nvPr/>
          </p:nvSpPr>
          <p:spPr bwMode="auto">
            <a:xfrm>
              <a:off x="4494" y="2192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1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0 w 31"/>
                <a:gd name="T19" fmla="*/ 0 h 33"/>
                <a:gd name="T20" fmla="*/ 0 w 31"/>
                <a:gd name="T21" fmla="*/ 0 h 33"/>
                <a:gd name="T22" fmla="*/ 0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1 w 31"/>
                <a:gd name="T35" fmla="*/ 0 h 33"/>
                <a:gd name="T36" fmla="*/ 1 w 31"/>
                <a:gd name="T37" fmla="*/ 0 h 33"/>
                <a:gd name="T38" fmla="*/ 1 w 31"/>
                <a:gd name="T39" fmla="*/ 0 h 33"/>
                <a:gd name="T40" fmla="*/ 1 w 31"/>
                <a:gd name="T41" fmla="*/ 0 h 33"/>
                <a:gd name="T42" fmla="*/ 1 w 31"/>
                <a:gd name="T43" fmla="*/ 0 h 33"/>
                <a:gd name="T44" fmla="*/ 1 w 31"/>
                <a:gd name="T45" fmla="*/ 0 h 33"/>
                <a:gd name="T46" fmla="*/ 1 w 31"/>
                <a:gd name="T47" fmla="*/ 0 h 33"/>
                <a:gd name="T48" fmla="*/ 1 w 31"/>
                <a:gd name="T49" fmla="*/ 0 h 33"/>
                <a:gd name="T50" fmla="*/ 1 w 31"/>
                <a:gd name="T51" fmla="*/ 0 h 33"/>
                <a:gd name="T52" fmla="*/ 1 w 31"/>
                <a:gd name="T53" fmla="*/ 0 h 33"/>
                <a:gd name="T54" fmla="*/ 1 w 31"/>
                <a:gd name="T55" fmla="*/ 0 h 33"/>
                <a:gd name="T56" fmla="*/ 1 w 31"/>
                <a:gd name="T57" fmla="*/ 0 h 33"/>
                <a:gd name="T58" fmla="*/ 1 w 31"/>
                <a:gd name="T59" fmla="*/ 0 h 33"/>
                <a:gd name="T60" fmla="*/ 1 w 31"/>
                <a:gd name="T61" fmla="*/ 0 h 33"/>
                <a:gd name="T62" fmla="*/ 1 w 31"/>
                <a:gd name="T63" fmla="*/ 0 h 33"/>
                <a:gd name="T64" fmla="*/ 1 w 31"/>
                <a:gd name="T65" fmla="*/ 0 h 33"/>
                <a:gd name="T66" fmla="*/ 1 w 31"/>
                <a:gd name="T67" fmla="*/ 0 h 33"/>
                <a:gd name="T68" fmla="*/ 1 w 31"/>
                <a:gd name="T69" fmla="*/ 0 h 33"/>
                <a:gd name="T70" fmla="*/ 1 w 31"/>
                <a:gd name="T71" fmla="*/ 0 h 33"/>
                <a:gd name="T72" fmla="*/ 1 w 31"/>
                <a:gd name="T73" fmla="*/ 0 h 33"/>
                <a:gd name="T74" fmla="*/ 1 w 31"/>
                <a:gd name="T75" fmla="*/ 0 h 33"/>
                <a:gd name="T76" fmla="*/ 1 w 31"/>
                <a:gd name="T77" fmla="*/ 0 h 33"/>
                <a:gd name="T78" fmla="*/ 1 w 31"/>
                <a:gd name="T79" fmla="*/ 0 h 33"/>
                <a:gd name="T80" fmla="*/ 1 w 31"/>
                <a:gd name="T81" fmla="*/ 0 h 33"/>
                <a:gd name="T82" fmla="*/ 1 w 31"/>
                <a:gd name="T83" fmla="*/ 0 h 33"/>
                <a:gd name="T84" fmla="*/ 1 w 31"/>
                <a:gd name="T85" fmla="*/ 0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33">
                  <a:moveTo>
                    <a:pt x="31" y="17"/>
                  </a:moveTo>
                  <a:lnTo>
                    <a:pt x="31" y="15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6" y="28"/>
                  </a:lnTo>
                  <a:lnTo>
                    <a:pt x="28" y="26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17"/>
                  </a:lnTo>
                  <a:close/>
                  <a:moveTo>
                    <a:pt x="29" y="17"/>
                  </a:moveTo>
                  <a:lnTo>
                    <a:pt x="29" y="18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6" y="26"/>
                  </a:lnTo>
                  <a:lnTo>
                    <a:pt x="25" y="28"/>
                  </a:lnTo>
                  <a:lnTo>
                    <a:pt x="23" y="30"/>
                  </a:lnTo>
                  <a:lnTo>
                    <a:pt x="21" y="30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3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2" name="Freeform 5539"/>
            <p:cNvSpPr>
              <a:spLocks noEditPoints="1"/>
            </p:cNvSpPr>
            <p:nvPr/>
          </p:nvSpPr>
          <p:spPr bwMode="auto">
            <a:xfrm>
              <a:off x="4494" y="2192"/>
              <a:ext cx="16" cy="15"/>
            </a:xfrm>
            <a:custGeom>
              <a:avLst/>
              <a:gdLst>
                <a:gd name="T0" fmla="*/ 1 w 31"/>
                <a:gd name="T1" fmla="*/ 1 h 29"/>
                <a:gd name="T2" fmla="*/ 1 w 31"/>
                <a:gd name="T3" fmla="*/ 1 h 29"/>
                <a:gd name="T4" fmla="*/ 1 w 31"/>
                <a:gd name="T5" fmla="*/ 1 h 29"/>
                <a:gd name="T6" fmla="*/ 1 w 31"/>
                <a:gd name="T7" fmla="*/ 1 h 29"/>
                <a:gd name="T8" fmla="*/ 1 w 31"/>
                <a:gd name="T9" fmla="*/ 0 h 29"/>
                <a:gd name="T10" fmla="*/ 1 w 31"/>
                <a:gd name="T11" fmla="*/ 0 h 29"/>
                <a:gd name="T12" fmla="*/ 1 w 31"/>
                <a:gd name="T13" fmla="*/ 1 h 29"/>
                <a:gd name="T14" fmla="*/ 1 w 31"/>
                <a:gd name="T15" fmla="*/ 1 h 29"/>
                <a:gd name="T16" fmla="*/ 1 w 31"/>
                <a:gd name="T17" fmla="*/ 1 h 29"/>
                <a:gd name="T18" fmla="*/ 1 w 31"/>
                <a:gd name="T19" fmla="*/ 1 h 29"/>
                <a:gd name="T20" fmla="*/ 0 w 31"/>
                <a:gd name="T21" fmla="*/ 1 h 29"/>
                <a:gd name="T22" fmla="*/ 1 w 31"/>
                <a:gd name="T23" fmla="*/ 1 h 29"/>
                <a:gd name="T24" fmla="*/ 1 w 31"/>
                <a:gd name="T25" fmla="*/ 1 h 29"/>
                <a:gd name="T26" fmla="*/ 1 w 31"/>
                <a:gd name="T27" fmla="*/ 1 h 29"/>
                <a:gd name="T28" fmla="*/ 1 w 31"/>
                <a:gd name="T29" fmla="*/ 1 h 29"/>
                <a:gd name="T30" fmla="*/ 1 w 31"/>
                <a:gd name="T31" fmla="*/ 1 h 29"/>
                <a:gd name="T32" fmla="*/ 1 w 31"/>
                <a:gd name="T33" fmla="*/ 1 h 29"/>
                <a:gd name="T34" fmla="*/ 1 w 31"/>
                <a:gd name="T35" fmla="*/ 1 h 29"/>
                <a:gd name="T36" fmla="*/ 1 w 31"/>
                <a:gd name="T37" fmla="*/ 1 h 29"/>
                <a:gd name="T38" fmla="*/ 1 w 31"/>
                <a:gd name="T39" fmla="*/ 1 h 29"/>
                <a:gd name="T40" fmla="*/ 1 w 31"/>
                <a:gd name="T41" fmla="*/ 1 h 29"/>
                <a:gd name="T42" fmla="*/ 1 w 31"/>
                <a:gd name="T43" fmla="*/ 1 h 29"/>
                <a:gd name="T44" fmla="*/ 1 w 31"/>
                <a:gd name="T45" fmla="*/ 1 h 29"/>
                <a:gd name="T46" fmla="*/ 1 w 31"/>
                <a:gd name="T47" fmla="*/ 1 h 29"/>
                <a:gd name="T48" fmla="*/ 1 w 31"/>
                <a:gd name="T49" fmla="*/ 1 h 29"/>
                <a:gd name="T50" fmla="*/ 1 w 31"/>
                <a:gd name="T51" fmla="*/ 1 h 29"/>
                <a:gd name="T52" fmla="*/ 1 w 31"/>
                <a:gd name="T53" fmla="*/ 1 h 29"/>
                <a:gd name="T54" fmla="*/ 1 w 31"/>
                <a:gd name="T55" fmla="*/ 1 h 29"/>
                <a:gd name="T56" fmla="*/ 1 w 31"/>
                <a:gd name="T57" fmla="*/ 1 h 29"/>
                <a:gd name="T58" fmla="*/ 1 w 31"/>
                <a:gd name="T59" fmla="*/ 1 h 29"/>
                <a:gd name="T60" fmla="*/ 1 w 31"/>
                <a:gd name="T61" fmla="*/ 1 h 29"/>
                <a:gd name="T62" fmla="*/ 1 w 31"/>
                <a:gd name="T63" fmla="*/ 1 h 29"/>
                <a:gd name="T64" fmla="*/ 1 w 31"/>
                <a:gd name="T65" fmla="*/ 1 h 29"/>
                <a:gd name="T66" fmla="*/ 1 w 31"/>
                <a:gd name="T67" fmla="*/ 1 h 29"/>
                <a:gd name="T68" fmla="*/ 1 w 31"/>
                <a:gd name="T69" fmla="*/ 1 h 29"/>
                <a:gd name="T70" fmla="*/ 1 w 31"/>
                <a:gd name="T71" fmla="*/ 1 h 29"/>
                <a:gd name="T72" fmla="*/ 1 w 31"/>
                <a:gd name="T73" fmla="*/ 1 h 29"/>
                <a:gd name="T74" fmla="*/ 1 w 31"/>
                <a:gd name="T75" fmla="*/ 1 h 29"/>
                <a:gd name="T76" fmla="*/ 1 w 31"/>
                <a:gd name="T77" fmla="*/ 1 h 29"/>
                <a:gd name="T78" fmla="*/ 1 w 31"/>
                <a:gd name="T79" fmla="*/ 1 h 29"/>
                <a:gd name="T80" fmla="*/ 1 w 31"/>
                <a:gd name="T81" fmla="*/ 1 h 29"/>
                <a:gd name="T82" fmla="*/ 1 w 31"/>
                <a:gd name="T83" fmla="*/ 1 h 29"/>
                <a:gd name="T84" fmla="*/ 1 w 31"/>
                <a:gd name="T85" fmla="*/ 1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lnTo>
                    <a:pt x="31" y="13"/>
                  </a:lnTo>
                  <a:lnTo>
                    <a:pt x="31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close/>
                  <a:moveTo>
                    <a:pt x="29" y="15"/>
                  </a:moveTo>
                  <a:lnTo>
                    <a:pt x="29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2A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3" name="Freeform 5540"/>
            <p:cNvSpPr>
              <a:spLocks noEditPoints="1"/>
            </p:cNvSpPr>
            <p:nvPr/>
          </p:nvSpPr>
          <p:spPr bwMode="auto">
            <a:xfrm>
              <a:off x="4495" y="2192"/>
              <a:ext cx="14" cy="15"/>
            </a:xfrm>
            <a:custGeom>
              <a:avLst/>
              <a:gdLst>
                <a:gd name="T0" fmla="*/ 1 w 27"/>
                <a:gd name="T1" fmla="*/ 1 h 29"/>
                <a:gd name="T2" fmla="*/ 1 w 27"/>
                <a:gd name="T3" fmla="*/ 1 h 29"/>
                <a:gd name="T4" fmla="*/ 1 w 27"/>
                <a:gd name="T5" fmla="*/ 1 h 29"/>
                <a:gd name="T6" fmla="*/ 1 w 27"/>
                <a:gd name="T7" fmla="*/ 1 h 29"/>
                <a:gd name="T8" fmla="*/ 1 w 27"/>
                <a:gd name="T9" fmla="*/ 0 h 29"/>
                <a:gd name="T10" fmla="*/ 1 w 27"/>
                <a:gd name="T11" fmla="*/ 0 h 29"/>
                <a:gd name="T12" fmla="*/ 1 w 27"/>
                <a:gd name="T13" fmla="*/ 1 h 29"/>
                <a:gd name="T14" fmla="*/ 1 w 27"/>
                <a:gd name="T15" fmla="*/ 1 h 29"/>
                <a:gd name="T16" fmla="*/ 1 w 27"/>
                <a:gd name="T17" fmla="*/ 1 h 29"/>
                <a:gd name="T18" fmla="*/ 0 w 27"/>
                <a:gd name="T19" fmla="*/ 1 h 29"/>
                <a:gd name="T20" fmla="*/ 0 w 27"/>
                <a:gd name="T21" fmla="*/ 1 h 29"/>
                <a:gd name="T22" fmla="*/ 0 w 27"/>
                <a:gd name="T23" fmla="*/ 1 h 29"/>
                <a:gd name="T24" fmla="*/ 1 w 27"/>
                <a:gd name="T25" fmla="*/ 1 h 29"/>
                <a:gd name="T26" fmla="*/ 1 w 27"/>
                <a:gd name="T27" fmla="*/ 1 h 29"/>
                <a:gd name="T28" fmla="*/ 1 w 27"/>
                <a:gd name="T29" fmla="*/ 1 h 29"/>
                <a:gd name="T30" fmla="*/ 1 w 27"/>
                <a:gd name="T31" fmla="*/ 1 h 29"/>
                <a:gd name="T32" fmla="*/ 1 w 27"/>
                <a:gd name="T33" fmla="*/ 1 h 29"/>
                <a:gd name="T34" fmla="*/ 1 w 27"/>
                <a:gd name="T35" fmla="*/ 1 h 29"/>
                <a:gd name="T36" fmla="*/ 1 w 27"/>
                <a:gd name="T37" fmla="*/ 1 h 29"/>
                <a:gd name="T38" fmla="*/ 1 w 27"/>
                <a:gd name="T39" fmla="*/ 1 h 29"/>
                <a:gd name="T40" fmla="*/ 1 w 27"/>
                <a:gd name="T41" fmla="*/ 1 h 29"/>
                <a:gd name="T42" fmla="*/ 1 w 27"/>
                <a:gd name="T43" fmla="*/ 1 h 29"/>
                <a:gd name="T44" fmla="*/ 1 w 27"/>
                <a:gd name="T45" fmla="*/ 1 h 29"/>
                <a:gd name="T46" fmla="*/ 1 w 27"/>
                <a:gd name="T47" fmla="*/ 1 h 29"/>
                <a:gd name="T48" fmla="*/ 1 w 27"/>
                <a:gd name="T49" fmla="*/ 1 h 29"/>
                <a:gd name="T50" fmla="*/ 1 w 27"/>
                <a:gd name="T51" fmla="*/ 1 h 29"/>
                <a:gd name="T52" fmla="*/ 1 w 27"/>
                <a:gd name="T53" fmla="*/ 1 h 29"/>
                <a:gd name="T54" fmla="*/ 1 w 27"/>
                <a:gd name="T55" fmla="*/ 1 h 29"/>
                <a:gd name="T56" fmla="*/ 1 w 27"/>
                <a:gd name="T57" fmla="*/ 1 h 29"/>
                <a:gd name="T58" fmla="*/ 1 w 27"/>
                <a:gd name="T59" fmla="*/ 1 h 29"/>
                <a:gd name="T60" fmla="*/ 1 w 27"/>
                <a:gd name="T61" fmla="*/ 1 h 29"/>
                <a:gd name="T62" fmla="*/ 1 w 27"/>
                <a:gd name="T63" fmla="*/ 1 h 29"/>
                <a:gd name="T64" fmla="*/ 1 w 27"/>
                <a:gd name="T65" fmla="*/ 1 h 29"/>
                <a:gd name="T66" fmla="*/ 1 w 27"/>
                <a:gd name="T67" fmla="*/ 1 h 29"/>
                <a:gd name="T68" fmla="*/ 1 w 27"/>
                <a:gd name="T69" fmla="*/ 1 h 29"/>
                <a:gd name="T70" fmla="*/ 1 w 27"/>
                <a:gd name="T71" fmla="*/ 1 h 29"/>
                <a:gd name="T72" fmla="*/ 1 w 27"/>
                <a:gd name="T73" fmla="*/ 1 h 29"/>
                <a:gd name="T74" fmla="*/ 1 w 27"/>
                <a:gd name="T75" fmla="*/ 1 h 29"/>
                <a:gd name="T76" fmla="*/ 1 w 27"/>
                <a:gd name="T77" fmla="*/ 1 h 29"/>
                <a:gd name="T78" fmla="*/ 1 w 27"/>
                <a:gd name="T79" fmla="*/ 1 h 29"/>
                <a:gd name="T80" fmla="*/ 1 w 27"/>
                <a:gd name="T81" fmla="*/ 1 h 29"/>
                <a:gd name="T82" fmla="*/ 1 w 27"/>
                <a:gd name="T83" fmla="*/ 1 h 29"/>
                <a:gd name="T84" fmla="*/ 1 w 27"/>
                <a:gd name="T85" fmla="*/ 1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" h="29">
                  <a:moveTo>
                    <a:pt x="27" y="15"/>
                  </a:moveTo>
                  <a:lnTo>
                    <a:pt x="27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close/>
                  <a:moveTo>
                    <a:pt x="27" y="15"/>
                  </a:moveTo>
                  <a:lnTo>
                    <a:pt x="27" y="16"/>
                  </a:lnTo>
                  <a:lnTo>
                    <a:pt x="27" y="18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4" y="23"/>
                  </a:lnTo>
                  <a:lnTo>
                    <a:pt x="23" y="24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2A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4" name="Freeform 5541"/>
            <p:cNvSpPr>
              <a:spLocks noEditPoints="1"/>
            </p:cNvSpPr>
            <p:nvPr/>
          </p:nvSpPr>
          <p:spPr bwMode="auto">
            <a:xfrm>
              <a:off x="4495" y="2193"/>
              <a:ext cx="14" cy="13"/>
            </a:xfrm>
            <a:custGeom>
              <a:avLst/>
              <a:gdLst>
                <a:gd name="T0" fmla="*/ 1 w 27"/>
                <a:gd name="T1" fmla="*/ 0 h 27"/>
                <a:gd name="T2" fmla="*/ 1 w 27"/>
                <a:gd name="T3" fmla="*/ 0 h 27"/>
                <a:gd name="T4" fmla="*/ 1 w 27"/>
                <a:gd name="T5" fmla="*/ 0 h 27"/>
                <a:gd name="T6" fmla="*/ 1 w 27"/>
                <a:gd name="T7" fmla="*/ 0 h 27"/>
                <a:gd name="T8" fmla="*/ 1 w 27"/>
                <a:gd name="T9" fmla="*/ 0 h 27"/>
                <a:gd name="T10" fmla="*/ 1 w 27"/>
                <a:gd name="T11" fmla="*/ 0 h 27"/>
                <a:gd name="T12" fmla="*/ 1 w 27"/>
                <a:gd name="T13" fmla="*/ 0 h 27"/>
                <a:gd name="T14" fmla="*/ 1 w 27"/>
                <a:gd name="T15" fmla="*/ 0 h 27"/>
                <a:gd name="T16" fmla="*/ 1 w 27"/>
                <a:gd name="T17" fmla="*/ 0 h 27"/>
                <a:gd name="T18" fmla="*/ 1 w 27"/>
                <a:gd name="T19" fmla="*/ 0 h 27"/>
                <a:gd name="T20" fmla="*/ 0 w 27"/>
                <a:gd name="T21" fmla="*/ 0 h 27"/>
                <a:gd name="T22" fmla="*/ 1 w 27"/>
                <a:gd name="T23" fmla="*/ 0 h 27"/>
                <a:gd name="T24" fmla="*/ 1 w 27"/>
                <a:gd name="T25" fmla="*/ 0 h 27"/>
                <a:gd name="T26" fmla="*/ 1 w 27"/>
                <a:gd name="T27" fmla="*/ 0 h 27"/>
                <a:gd name="T28" fmla="*/ 1 w 27"/>
                <a:gd name="T29" fmla="*/ 0 h 27"/>
                <a:gd name="T30" fmla="*/ 1 w 27"/>
                <a:gd name="T31" fmla="*/ 0 h 27"/>
                <a:gd name="T32" fmla="*/ 1 w 27"/>
                <a:gd name="T33" fmla="*/ 0 h 27"/>
                <a:gd name="T34" fmla="*/ 1 w 27"/>
                <a:gd name="T35" fmla="*/ 0 h 27"/>
                <a:gd name="T36" fmla="*/ 1 w 27"/>
                <a:gd name="T37" fmla="*/ 0 h 27"/>
                <a:gd name="T38" fmla="*/ 1 w 27"/>
                <a:gd name="T39" fmla="*/ 0 h 27"/>
                <a:gd name="T40" fmla="*/ 1 w 27"/>
                <a:gd name="T41" fmla="*/ 0 h 27"/>
                <a:gd name="T42" fmla="*/ 1 w 27"/>
                <a:gd name="T43" fmla="*/ 0 h 27"/>
                <a:gd name="T44" fmla="*/ 1 w 27"/>
                <a:gd name="T45" fmla="*/ 0 h 27"/>
                <a:gd name="T46" fmla="*/ 1 w 27"/>
                <a:gd name="T47" fmla="*/ 0 h 27"/>
                <a:gd name="T48" fmla="*/ 1 w 27"/>
                <a:gd name="T49" fmla="*/ 0 h 27"/>
                <a:gd name="T50" fmla="*/ 1 w 27"/>
                <a:gd name="T51" fmla="*/ 0 h 27"/>
                <a:gd name="T52" fmla="*/ 1 w 27"/>
                <a:gd name="T53" fmla="*/ 0 h 27"/>
                <a:gd name="T54" fmla="*/ 1 w 27"/>
                <a:gd name="T55" fmla="*/ 0 h 27"/>
                <a:gd name="T56" fmla="*/ 1 w 27"/>
                <a:gd name="T57" fmla="*/ 0 h 27"/>
                <a:gd name="T58" fmla="*/ 1 w 27"/>
                <a:gd name="T59" fmla="*/ 0 h 27"/>
                <a:gd name="T60" fmla="*/ 1 w 27"/>
                <a:gd name="T61" fmla="*/ 0 h 27"/>
                <a:gd name="T62" fmla="*/ 1 w 27"/>
                <a:gd name="T63" fmla="*/ 0 h 27"/>
                <a:gd name="T64" fmla="*/ 1 w 27"/>
                <a:gd name="T65" fmla="*/ 0 h 27"/>
                <a:gd name="T66" fmla="*/ 1 w 27"/>
                <a:gd name="T67" fmla="*/ 0 h 27"/>
                <a:gd name="T68" fmla="*/ 1 w 27"/>
                <a:gd name="T69" fmla="*/ 0 h 27"/>
                <a:gd name="T70" fmla="*/ 1 w 27"/>
                <a:gd name="T71" fmla="*/ 0 h 27"/>
                <a:gd name="T72" fmla="*/ 1 w 27"/>
                <a:gd name="T73" fmla="*/ 0 h 27"/>
                <a:gd name="T74" fmla="*/ 1 w 27"/>
                <a:gd name="T75" fmla="*/ 0 h 27"/>
                <a:gd name="T76" fmla="*/ 1 w 27"/>
                <a:gd name="T77" fmla="*/ 0 h 27"/>
                <a:gd name="T78" fmla="*/ 1 w 27"/>
                <a:gd name="T79" fmla="*/ 0 h 27"/>
                <a:gd name="T80" fmla="*/ 1 w 27"/>
                <a:gd name="T81" fmla="*/ 0 h 27"/>
                <a:gd name="T82" fmla="*/ 1 w 27"/>
                <a:gd name="T83" fmla="*/ 0 h 27"/>
                <a:gd name="T84" fmla="*/ 1 w 27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4"/>
                  </a:lnTo>
                  <a:close/>
                  <a:moveTo>
                    <a:pt x="26" y="14"/>
                  </a:moveTo>
                  <a:lnTo>
                    <a:pt x="26" y="15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2A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5" name="Freeform 5542"/>
            <p:cNvSpPr>
              <a:spLocks noEditPoints="1"/>
            </p:cNvSpPr>
            <p:nvPr/>
          </p:nvSpPr>
          <p:spPr bwMode="auto">
            <a:xfrm>
              <a:off x="4496" y="2193"/>
              <a:ext cx="13" cy="13"/>
            </a:xfrm>
            <a:custGeom>
              <a:avLst/>
              <a:gdLst>
                <a:gd name="T0" fmla="*/ 1 w 25"/>
                <a:gd name="T1" fmla="*/ 0 h 27"/>
                <a:gd name="T2" fmla="*/ 1 w 25"/>
                <a:gd name="T3" fmla="*/ 0 h 27"/>
                <a:gd name="T4" fmla="*/ 1 w 25"/>
                <a:gd name="T5" fmla="*/ 0 h 27"/>
                <a:gd name="T6" fmla="*/ 1 w 25"/>
                <a:gd name="T7" fmla="*/ 0 h 27"/>
                <a:gd name="T8" fmla="*/ 1 w 25"/>
                <a:gd name="T9" fmla="*/ 0 h 27"/>
                <a:gd name="T10" fmla="*/ 1 w 25"/>
                <a:gd name="T11" fmla="*/ 0 h 27"/>
                <a:gd name="T12" fmla="*/ 1 w 25"/>
                <a:gd name="T13" fmla="*/ 0 h 27"/>
                <a:gd name="T14" fmla="*/ 1 w 25"/>
                <a:gd name="T15" fmla="*/ 0 h 27"/>
                <a:gd name="T16" fmla="*/ 1 w 25"/>
                <a:gd name="T17" fmla="*/ 0 h 27"/>
                <a:gd name="T18" fmla="*/ 0 w 25"/>
                <a:gd name="T19" fmla="*/ 0 h 27"/>
                <a:gd name="T20" fmla="*/ 0 w 25"/>
                <a:gd name="T21" fmla="*/ 0 h 27"/>
                <a:gd name="T22" fmla="*/ 0 w 25"/>
                <a:gd name="T23" fmla="*/ 0 h 27"/>
                <a:gd name="T24" fmla="*/ 1 w 25"/>
                <a:gd name="T25" fmla="*/ 0 h 27"/>
                <a:gd name="T26" fmla="*/ 1 w 25"/>
                <a:gd name="T27" fmla="*/ 0 h 27"/>
                <a:gd name="T28" fmla="*/ 1 w 25"/>
                <a:gd name="T29" fmla="*/ 0 h 27"/>
                <a:gd name="T30" fmla="*/ 1 w 25"/>
                <a:gd name="T31" fmla="*/ 0 h 27"/>
                <a:gd name="T32" fmla="*/ 1 w 25"/>
                <a:gd name="T33" fmla="*/ 0 h 27"/>
                <a:gd name="T34" fmla="*/ 1 w 25"/>
                <a:gd name="T35" fmla="*/ 0 h 27"/>
                <a:gd name="T36" fmla="*/ 1 w 25"/>
                <a:gd name="T37" fmla="*/ 0 h 27"/>
                <a:gd name="T38" fmla="*/ 1 w 25"/>
                <a:gd name="T39" fmla="*/ 0 h 27"/>
                <a:gd name="T40" fmla="*/ 1 w 25"/>
                <a:gd name="T41" fmla="*/ 0 h 27"/>
                <a:gd name="T42" fmla="*/ 1 w 25"/>
                <a:gd name="T43" fmla="*/ 0 h 27"/>
                <a:gd name="T44" fmla="*/ 1 w 25"/>
                <a:gd name="T45" fmla="*/ 0 h 27"/>
                <a:gd name="T46" fmla="*/ 1 w 25"/>
                <a:gd name="T47" fmla="*/ 0 h 27"/>
                <a:gd name="T48" fmla="*/ 1 w 25"/>
                <a:gd name="T49" fmla="*/ 0 h 27"/>
                <a:gd name="T50" fmla="*/ 1 w 25"/>
                <a:gd name="T51" fmla="*/ 0 h 27"/>
                <a:gd name="T52" fmla="*/ 1 w 25"/>
                <a:gd name="T53" fmla="*/ 0 h 27"/>
                <a:gd name="T54" fmla="*/ 1 w 25"/>
                <a:gd name="T55" fmla="*/ 0 h 27"/>
                <a:gd name="T56" fmla="*/ 1 w 25"/>
                <a:gd name="T57" fmla="*/ 0 h 27"/>
                <a:gd name="T58" fmla="*/ 1 w 25"/>
                <a:gd name="T59" fmla="*/ 0 h 27"/>
                <a:gd name="T60" fmla="*/ 1 w 25"/>
                <a:gd name="T61" fmla="*/ 0 h 27"/>
                <a:gd name="T62" fmla="*/ 1 w 25"/>
                <a:gd name="T63" fmla="*/ 0 h 27"/>
                <a:gd name="T64" fmla="*/ 1 w 25"/>
                <a:gd name="T65" fmla="*/ 0 h 27"/>
                <a:gd name="T66" fmla="*/ 1 w 25"/>
                <a:gd name="T67" fmla="*/ 0 h 27"/>
                <a:gd name="T68" fmla="*/ 1 w 25"/>
                <a:gd name="T69" fmla="*/ 0 h 27"/>
                <a:gd name="T70" fmla="*/ 1 w 25"/>
                <a:gd name="T71" fmla="*/ 0 h 27"/>
                <a:gd name="T72" fmla="*/ 1 w 25"/>
                <a:gd name="T73" fmla="*/ 0 h 27"/>
                <a:gd name="T74" fmla="*/ 1 w 25"/>
                <a:gd name="T75" fmla="*/ 0 h 27"/>
                <a:gd name="T76" fmla="*/ 1 w 25"/>
                <a:gd name="T77" fmla="*/ 0 h 27"/>
                <a:gd name="T78" fmla="*/ 1 w 25"/>
                <a:gd name="T79" fmla="*/ 0 h 27"/>
                <a:gd name="T80" fmla="*/ 1 w 25"/>
                <a:gd name="T81" fmla="*/ 0 h 27"/>
                <a:gd name="T82" fmla="*/ 1 w 25"/>
                <a:gd name="T83" fmla="*/ 0 h 27"/>
                <a:gd name="T84" fmla="*/ 1 w 25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" h="27">
                  <a:moveTo>
                    <a:pt x="25" y="14"/>
                  </a:moveTo>
                  <a:lnTo>
                    <a:pt x="25" y="12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close/>
                  <a:moveTo>
                    <a:pt x="24" y="14"/>
                  </a:moveTo>
                  <a:lnTo>
                    <a:pt x="24" y="15"/>
                  </a:lnTo>
                  <a:lnTo>
                    <a:pt x="24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1" y="22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2F2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6" name="Freeform 5543"/>
            <p:cNvSpPr>
              <a:spLocks noEditPoints="1"/>
            </p:cNvSpPr>
            <p:nvPr/>
          </p:nvSpPr>
          <p:spPr bwMode="auto">
            <a:xfrm>
              <a:off x="4496" y="2193"/>
              <a:ext cx="12" cy="13"/>
            </a:xfrm>
            <a:custGeom>
              <a:avLst/>
              <a:gdLst>
                <a:gd name="T0" fmla="*/ 1 w 24"/>
                <a:gd name="T1" fmla="*/ 0 h 27"/>
                <a:gd name="T2" fmla="*/ 1 w 24"/>
                <a:gd name="T3" fmla="*/ 0 h 27"/>
                <a:gd name="T4" fmla="*/ 1 w 24"/>
                <a:gd name="T5" fmla="*/ 0 h 27"/>
                <a:gd name="T6" fmla="*/ 1 w 24"/>
                <a:gd name="T7" fmla="*/ 0 h 27"/>
                <a:gd name="T8" fmla="*/ 1 w 24"/>
                <a:gd name="T9" fmla="*/ 0 h 27"/>
                <a:gd name="T10" fmla="*/ 1 w 24"/>
                <a:gd name="T11" fmla="*/ 0 h 27"/>
                <a:gd name="T12" fmla="*/ 1 w 24"/>
                <a:gd name="T13" fmla="*/ 0 h 27"/>
                <a:gd name="T14" fmla="*/ 1 w 24"/>
                <a:gd name="T15" fmla="*/ 0 h 27"/>
                <a:gd name="T16" fmla="*/ 1 w 24"/>
                <a:gd name="T17" fmla="*/ 0 h 27"/>
                <a:gd name="T18" fmla="*/ 0 w 24"/>
                <a:gd name="T19" fmla="*/ 0 h 27"/>
                <a:gd name="T20" fmla="*/ 0 w 24"/>
                <a:gd name="T21" fmla="*/ 0 h 27"/>
                <a:gd name="T22" fmla="*/ 0 w 24"/>
                <a:gd name="T23" fmla="*/ 0 h 27"/>
                <a:gd name="T24" fmla="*/ 1 w 24"/>
                <a:gd name="T25" fmla="*/ 0 h 27"/>
                <a:gd name="T26" fmla="*/ 1 w 24"/>
                <a:gd name="T27" fmla="*/ 0 h 27"/>
                <a:gd name="T28" fmla="*/ 1 w 24"/>
                <a:gd name="T29" fmla="*/ 0 h 27"/>
                <a:gd name="T30" fmla="*/ 1 w 24"/>
                <a:gd name="T31" fmla="*/ 0 h 27"/>
                <a:gd name="T32" fmla="*/ 1 w 24"/>
                <a:gd name="T33" fmla="*/ 0 h 27"/>
                <a:gd name="T34" fmla="*/ 1 w 24"/>
                <a:gd name="T35" fmla="*/ 0 h 27"/>
                <a:gd name="T36" fmla="*/ 1 w 24"/>
                <a:gd name="T37" fmla="*/ 0 h 27"/>
                <a:gd name="T38" fmla="*/ 1 w 24"/>
                <a:gd name="T39" fmla="*/ 0 h 27"/>
                <a:gd name="T40" fmla="*/ 1 w 24"/>
                <a:gd name="T41" fmla="*/ 0 h 27"/>
                <a:gd name="T42" fmla="*/ 1 w 24"/>
                <a:gd name="T43" fmla="*/ 0 h 27"/>
                <a:gd name="T44" fmla="*/ 1 w 24"/>
                <a:gd name="T45" fmla="*/ 0 h 27"/>
                <a:gd name="T46" fmla="*/ 1 w 24"/>
                <a:gd name="T47" fmla="*/ 0 h 27"/>
                <a:gd name="T48" fmla="*/ 1 w 24"/>
                <a:gd name="T49" fmla="*/ 0 h 27"/>
                <a:gd name="T50" fmla="*/ 1 w 24"/>
                <a:gd name="T51" fmla="*/ 0 h 27"/>
                <a:gd name="T52" fmla="*/ 1 w 24"/>
                <a:gd name="T53" fmla="*/ 0 h 27"/>
                <a:gd name="T54" fmla="*/ 1 w 24"/>
                <a:gd name="T55" fmla="*/ 0 h 27"/>
                <a:gd name="T56" fmla="*/ 1 w 24"/>
                <a:gd name="T57" fmla="*/ 0 h 27"/>
                <a:gd name="T58" fmla="*/ 1 w 24"/>
                <a:gd name="T59" fmla="*/ 0 h 27"/>
                <a:gd name="T60" fmla="*/ 1 w 24"/>
                <a:gd name="T61" fmla="*/ 0 h 27"/>
                <a:gd name="T62" fmla="*/ 1 w 24"/>
                <a:gd name="T63" fmla="*/ 0 h 27"/>
                <a:gd name="T64" fmla="*/ 1 w 24"/>
                <a:gd name="T65" fmla="*/ 0 h 27"/>
                <a:gd name="T66" fmla="*/ 1 w 24"/>
                <a:gd name="T67" fmla="*/ 0 h 27"/>
                <a:gd name="T68" fmla="*/ 1 w 24"/>
                <a:gd name="T69" fmla="*/ 0 h 27"/>
                <a:gd name="T70" fmla="*/ 1 w 24"/>
                <a:gd name="T71" fmla="*/ 0 h 27"/>
                <a:gd name="T72" fmla="*/ 1 w 24"/>
                <a:gd name="T73" fmla="*/ 0 h 27"/>
                <a:gd name="T74" fmla="*/ 1 w 24"/>
                <a:gd name="T75" fmla="*/ 0 h 27"/>
                <a:gd name="T76" fmla="*/ 1 w 24"/>
                <a:gd name="T77" fmla="*/ 0 h 27"/>
                <a:gd name="T78" fmla="*/ 1 w 24"/>
                <a:gd name="T79" fmla="*/ 0 h 27"/>
                <a:gd name="T80" fmla="*/ 1 w 24"/>
                <a:gd name="T81" fmla="*/ 0 h 27"/>
                <a:gd name="T82" fmla="*/ 1 w 24"/>
                <a:gd name="T83" fmla="*/ 0 h 27"/>
                <a:gd name="T84" fmla="*/ 1 w 24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" h="27">
                  <a:moveTo>
                    <a:pt x="24" y="14"/>
                  </a:moveTo>
                  <a:lnTo>
                    <a:pt x="24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close/>
                  <a:moveTo>
                    <a:pt x="22" y="14"/>
                  </a:moveTo>
                  <a:lnTo>
                    <a:pt x="22" y="15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3B3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7" name="Freeform 5544"/>
            <p:cNvSpPr>
              <a:spLocks noEditPoints="1"/>
            </p:cNvSpPr>
            <p:nvPr/>
          </p:nvSpPr>
          <p:spPr bwMode="auto">
            <a:xfrm>
              <a:off x="4497" y="2194"/>
              <a:ext cx="11" cy="12"/>
            </a:xfrm>
            <a:custGeom>
              <a:avLst/>
              <a:gdLst>
                <a:gd name="T0" fmla="*/ 0 w 23"/>
                <a:gd name="T1" fmla="*/ 1 h 23"/>
                <a:gd name="T2" fmla="*/ 0 w 23"/>
                <a:gd name="T3" fmla="*/ 1 h 23"/>
                <a:gd name="T4" fmla="*/ 0 w 23"/>
                <a:gd name="T5" fmla="*/ 1 h 23"/>
                <a:gd name="T6" fmla="*/ 0 w 23"/>
                <a:gd name="T7" fmla="*/ 1 h 23"/>
                <a:gd name="T8" fmla="*/ 0 w 23"/>
                <a:gd name="T9" fmla="*/ 0 h 23"/>
                <a:gd name="T10" fmla="*/ 0 w 23"/>
                <a:gd name="T11" fmla="*/ 0 h 23"/>
                <a:gd name="T12" fmla="*/ 0 w 23"/>
                <a:gd name="T13" fmla="*/ 0 h 23"/>
                <a:gd name="T14" fmla="*/ 0 w 23"/>
                <a:gd name="T15" fmla="*/ 1 h 23"/>
                <a:gd name="T16" fmla="*/ 0 w 23"/>
                <a:gd name="T17" fmla="*/ 1 h 23"/>
                <a:gd name="T18" fmla="*/ 0 w 23"/>
                <a:gd name="T19" fmla="*/ 1 h 23"/>
                <a:gd name="T20" fmla="*/ 0 w 23"/>
                <a:gd name="T21" fmla="*/ 1 h 23"/>
                <a:gd name="T22" fmla="*/ 0 w 23"/>
                <a:gd name="T23" fmla="*/ 1 h 23"/>
                <a:gd name="T24" fmla="*/ 0 w 23"/>
                <a:gd name="T25" fmla="*/ 1 h 23"/>
                <a:gd name="T26" fmla="*/ 0 w 23"/>
                <a:gd name="T27" fmla="*/ 1 h 23"/>
                <a:gd name="T28" fmla="*/ 0 w 23"/>
                <a:gd name="T29" fmla="*/ 1 h 23"/>
                <a:gd name="T30" fmla="*/ 0 w 23"/>
                <a:gd name="T31" fmla="*/ 1 h 23"/>
                <a:gd name="T32" fmla="*/ 0 w 23"/>
                <a:gd name="T33" fmla="*/ 1 h 23"/>
                <a:gd name="T34" fmla="*/ 0 w 23"/>
                <a:gd name="T35" fmla="*/ 1 h 23"/>
                <a:gd name="T36" fmla="*/ 0 w 23"/>
                <a:gd name="T37" fmla="*/ 1 h 23"/>
                <a:gd name="T38" fmla="*/ 0 w 23"/>
                <a:gd name="T39" fmla="*/ 1 h 23"/>
                <a:gd name="T40" fmla="*/ 0 w 23"/>
                <a:gd name="T41" fmla="*/ 1 h 23"/>
                <a:gd name="T42" fmla="*/ 0 w 23"/>
                <a:gd name="T43" fmla="*/ 1 h 23"/>
                <a:gd name="T44" fmla="*/ 0 w 23"/>
                <a:gd name="T45" fmla="*/ 1 h 23"/>
                <a:gd name="T46" fmla="*/ 0 w 23"/>
                <a:gd name="T47" fmla="*/ 1 h 23"/>
                <a:gd name="T48" fmla="*/ 0 w 23"/>
                <a:gd name="T49" fmla="*/ 1 h 23"/>
                <a:gd name="T50" fmla="*/ 0 w 23"/>
                <a:gd name="T51" fmla="*/ 1 h 23"/>
                <a:gd name="T52" fmla="*/ 0 w 23"/>
                <a:gd name="T53" fmla="*/ 1 h 23"/>
                <a:gd name="T54" fmla="*/ 0 w 23"/>
                <a:gd name="T55" fmla="*/ 1 h 23"/>
                <a:gd name="T56" fmla="*/ 0 w 23"/>
                <a:gd name="T57" fmla="*/ 1 h 23"/>
                <a:gd name="T58" fmla="*/ 0 w 23"/>
                <a:gd name="T59" fmla="*/ 1 h 23"/>
                <a:gd name="T60" fmla="*/ 0 w 23"/>
                <a:gd name="T61" fmla="*/ 1 h 23"/>
                <a:gd name="T62" fmla="*/ 0 w 23"/>
                <a:gd name="T63" fmla="*/ 1 h 23"/>
                <a:gd name="T64" fmla="*/ 0 w 23"/>
                <a:gd name="T65" fmla="*/ 1 h 23"/>
                <a:gd name="T66" fmla="*/ 0 w 23"/>
                <a:gd name="T67" fmla="*/ 1 h 23"/>
                <a:gd name="T68" fmla="*/ 0 w 23"/>
                <a:gd name="T69" fmla="*/ 1 h 23"/>
                <a:gd name="T70" fmla="*/ 0 w 23"/>
                <a:gd name="T71" fmla="*/ 1 h 23"/>
                <a:gd name="T72" fmla="*/ 0 w 23"/>
                <a:gd name="T73" fmla="*/ 1 h 23"/>
                <a:gd name="T74" fmla="*/ 0 w 23"/>
                <a:gd name="T75" fmla="*/ 1 h 23"/>
                <a:gd name="T76" fmla="*/ 0 w 23"/>
                <a:gd name="T77" fmla="*/ 1 h 23"/>
                <a:gd name="T78" fmla="*/ 0 w 23"/>
                <a:gd name="T79" fmla="*/ 1 h 23"/>
                <a:gd name="T80" fmla="*/ 0 w 23"/>
                <a:gd name="T81" fmla="*/ 1 h 23"/>
                <a:gd name="T82" fmla="*/ 0 w 23"/>
                <a:gd name="T83" fmla="*/ 1 h 23"/>
                <a:gd name="T84" fmla="*/ 0 w 23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2"/>
                  </a:lnTo>
                  <a:close/>
                  <a:moveTo>
                    <a:pt x="21" y="12"/>
                  </a:moveTo>
                  <a:lnTo>
                    <a:pt x="21" y="13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45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8" name="Freeform 5545"/>
            <p:cNvSpPr>
              <a:spLocks noEditPoints="1"/>
            </p:cNvSpPr>
            <p:nvPr/>
          </p:nvSpPr>
          <p:spPr bwMode="auto">
            <a:xfrm>
              <a:off x="4497" y="2194"/>
              <a:ext cx="10" cy="12"/>
            </a:xfrm>
            <a:custGeom>
              <a:avLst/>
              <a:gdLst>
                <a:gd name="T0" fmla="*/ 0 w 21"/>
                <a:gd name="T1" fmla="*/ 1 h 23"/>
                <a:gd name="T2" fmla="*/ 0 w 21"/>
                <a:gd name="T3" fmla="*/ 1 h 23"/>
                <a:gd name="T4" fmla="*/ 0 w 21"/>
                <a:gd name="T5" fmla="*/ 1 h 23"/>
                <a:gd name="T6" fmla="*/ 0 w 21"/>
                <a:gd name="T7" fmla="*/ 1 h 23"/>
                <a:gd name="T8" fmla="*/ 0 w 21"/>
                <a:gd name="T9" fmla="*/ 0 h 23"/>
                <a:gd name="T10" fmla="*/ 0 w 21"/>
                <a:gd name="T11" fmla="*/ 0 h 23"/>
                <a:gd name="T12" fmla="*/ 0 w 21"/>
                <a:gd name="T13" fmla="*/ 1 h 23"/>
                <a:gd name="T14" fmla="*/ 0 w 21"/>
                <a:gd name="T15" fmla="*/ 1 h 23"/>
                <a:gd name="T16" fmla="*/ 0 w 21"/>
                <a:gd name="T17" fmla="*/ 1 h 23"/>
                <a:gd name="T18" fmla="*/ 0 w 21"/>
                <a:gd name="T19" fmla="*/ 1 h 23"/>
                <a:gd name="T20" fmla="*/ 0 w 21"/>
                <a:gd name="T21" fmla="*/ 1 h 23"/>
                <a:gd name="T22" fmla="*/ 0 w 21"/>
                <a:gd name="T23" fmla="*/ 1 h 23"/>
                <a:gd name="T24" fmla="*/ 0 w 21"/>
                <a:gd name="T25" fmla="*/ 1 h 23"/>
                <a:gd name="T26" fmla="*/ 0 w 21"/>
                <a:gd name="T27" fmla="*/ 1 h 23"/>
                <a:gd name="T28" fmla="*/ 0 w 21"/>
                <a:gd name="T29" fmla="*/ 1 h 23"/>
                <a:gd name="T30" fmla="*/ 0 w 21"/>
                <a:gd name="T31" fmla="*/ 1 h 23"/>
                <a:gd name="T32" fmla="*/ 0 w 21"/>
                <a:gd name="T33" fmla="*/ 1 h 23"/>
                <a:gd name="T34" fmla="*/ 0 w 21"/>
                <a:gd name="T35" fmla="*/ 1 h 23"/>
                <a:gd name="T36" fmla="*/ 0 w 21"/>
                <a:gd name="T37" fmla="*/ 1 h 23"/>
                <a:gd name="T38" fmla="*/ 0 w 21"/>
                <a:gd name="T39" fmla="*/ 1 h 23"/>
                <a:gd name="T40" fmla="*/ 0 w 21"/>
                <a:gd name="T41" fmla="*/ 1 h 23"/>
                <a:gd name="T42" fmla="*/ 0 w 21"/>
                <a:gd name="T43" fmla="*/ 1 h 23"/>
                <a:gd name="T44" fmla="*/ 0 w 21"/>
                <a:gd name="T45" fmla="*/ 1 h 23"/>
                <a:gd name="T46" fmla="*/ 0 w 21"/>
                <a:gd name="T47" fmla="*/ 1 h 23"/>
                <a:gd name="T48" fmla="*/ 0 w 21"/>
                <a:gd name="T49" fmla="*/ 1 h 23"/>
                <a:gd name="T50" fmla="*/ 0 w 21"/>
                <a:gd name="T51" fmla="*/ 1 h 23"/>
                <a:gd name="T52" fmla="*/ 0 w 21"/>
                <a:gd name="T53" fmla="*/ 1 h 23"/>
                <a:gd name="T54" fmla="*/ 0 w 21"/>
                <a:gd name="T55" fmla="*/ 1 h 23"/>
                <a:gd name="T56" fmla="*/ 0 w 21"/>
                <a:gd name="T57" fmla="*/ 1 h 23"/>
                <a:gd name="T58" fmla="*/ 0 w 21"/>
                <a:gd name="T59" fmla="*/ 1 h 23"/>
                <a:gd name="T60" fmla="*/ 0 w 21"/>
                <a:gd name="T61" fmla="*/ 1 h 23"/>
                <a:gd name="T62" fmla="*/ 0 w 21"/>
                <a:gd name="T63" fmla="*/ 1 h 23"/>
                <a:gd name="T64" fmla="*/ 0 w 21"/>
                <a:gd name="T65" fmla="*/ 1 h 23"/>
                <a:gd name="T66" fmla="*/ 0 w 21"/>
                <a:gd name="T67" fmla="*/ 1 h 23"/>
                <a:gd name="T68" fmla="*/ 0 w 21"/>
                <a:gd name="T69" fmla="*/ 1 h 23"/>
                <a:gd name="T70" fmla="*/ 0 w 21"/>
                <a:gd name="T71" fmla="*/ 1 h 23"/>
                <a:gd name="T72" fmla="*/ 0 w 21"/>
                <a:gd name="T73" fmla="*/ 1 h 23"/>
                <a:gd name="T74" fmla="*/ 0 w 21"/>
                <a:gd name="T75" fmla="*/ 1 h 23"/>
                <a:gd name="T76" fmla="*/ 0 w 21"/>
                <a:gd name="T77" fmla="*/ 1 h 23"/>
                <a:gd name="T78" fmla="*/ 0 w 21"/>
                <a:gd name="T79" fmla="*/ 1 h 23"/>
                <a:gd name="T80" fmla="*/ 0 w 21"/>
                <a:gd name="T81" fmla="*/ 1 h 23"/>
                <a:gd name="T82" fmla="*/ 0 w 21"/>
                <a:gd name="T83" fmla="*/ 1 h 23"/>
                <a:gd name="T84" fmla="*/ 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23">
                  <a:moveTo>
                    <a:pt x="21" y="12"/>
                  </a:moveTo>
                  <a:lnTo>
                    <a:pt x="21" y="10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close/>
                  <a:moveTo>
                    <a:pt x="21" y="12"/>
                  </a:moveTo>
                  <a:lnTo>
                    <a:pt x="21" y="13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4D4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69" name="Freeform 5546"/>
            <p:cNvSpPr>
              <a:spLocks noEditPoints="1"/>
            </p:cNvSpPr>
            <p:nvPr/>
          </p:nvSpPr>
          <p:spPr bwMode="auto">
            <a:xfrm>
              <a:off x="4497" y="2195"/>
              <a:ext cx="10" cy="11"/>
            </a:xfrm>
            <a:custGeom>
              <a:avLst/>
              <a:gdLst>
                <a:gd name="T0" fmla="*/ 0 w 21"/>
                <a:gd name="T1" fmla="*/ 1 h 21"/>
                <a:gd name="T2" fmla="*/ 0 w 21"/>
                <a:gd name="T3" fmla="*/ 1 h 21"/>
                <a:gd name="T4" fmla="*/ 0 w 21"/>
                <a:gd name="T5" fmla="*/ 1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0 w 21"/>
                <a:gd name="T13" fmla="*/ 0 h 21"/>
                <a:gd name="T14" fmla="*/ 0 w 21"/>
                <a:gd name="T15" fmla="*/ 1 h 21"/>
                <a:gd name="T16" fmla="*/ 0 w 21"/>
                <a:gd name="T17" fmla="*/ 1 h 21"/>
                <a:gd name="T18" fmla="*/ 0 w 21"/>
                <a:gd name="T19" fmla="*/ 1 h 21"/>
                <a:gd name="T20" fmla="*/ 0 w 21"/>
                <a:gd name="T21" fmla="*/ 1 h 21"/>
                <a:gd name="T22" fmla="*/ 0 w 21"/>
                <a:gd name="T23" fmla="*/ 1 h 21"/>
                <a:gd name="T24" fmla="*/ 0 w 21"/>
                <a:gd name="T25" fmla="*/ 1 h 21"/>
                <a:gd name="T26" fmla="*/ 0 w 21"/>
                <a:gd name="T27" fmla="*/ 1 h 21"/>
                <a:gd name="T28" fmla="*/ 0 w 21"/>
                <a:gd name="T29" fmla="*/ 1 h 21"/>
                <a:gd name="T30" fmla="*/ 0 w 21"/>
                <a:gd name="T31" fmla="*/ 1 h 21"/>
                <a:gd name="T32" fmla="*/ 0 w 21"/>
                <a:gd name="T33" fmla="*/ 1 h 21"/>
                <a:gd name="T34" fmla="*/ 0 w 21"/>
                <a:gd name="T35" fmla="*/ 1 h 21"/>
                <a:gd name="T36" fmla="*/ 0 w 21"/>
                <a:gd name="T37" fmla="*/ 1 h 21"/>
                <a:gd name="T38" fmla="*/ 0 w 21"/>
                <a:gd name="T39" fmla="*/ 1 h 21"/>
                <a:gd name="T40" fmla="*/ 0 w 21"/>
                <a:gd name="T41" fmla="*/ 1 h 21"/>
                <a:gd name="T42" fmla="*/ 0 w 21"/>
                <a:gd name="T43" fmla="*/ 1 h 21"/>
                <a:gd name="T44" fmla="*/ 0 w 21"/>
                <a:gd name="T45" fmla="*/ 1 h 21"/>
                <a:gd name="T46" fmla="*/ 0 w 21"/>
                <a:gd name="T47" fmla="*/ 1 h 21"/>
                <a:gd name="T48" fmla="*/ 0 w 21"/>
                <a:gd name="T49" fmla="*/ 1 h 21"/>
                <a:gd name="T50" fmla="*/ 0 w 21"/>
                <a:gd name="T51" fmla="*/ 1 h 21"/>
                <a:gd name="T52" fmla="*/ 0 w 21"/>
                <a:gd name="T53" fmla="*/ 1 h 21"/>
                <a:gd name="T54" fmla="*/ 0 w 21"/>
                <a:gd name="T55" fmla="*/ 1 h 21"/>
                <a:gd name="T56" fmla="*/ 0 w 21"/>
                <a:gd name="T57" fmla="*/ 1 h 21"/>
                <a:gd name="T58" fmla="*/ 0 w 21"/>
                <a:gd name="T59" fmla="*/ 1 h 21"/>
                <a:gd name="T60" fmla="*/ 0 w 21"/>
                <a:gd name="T61" fmla="*/ 1 h 21"/>
                <a:gd name="T62" fmla="*/ 0 w 21"/>
                <a:gd name="T63" fmla="*/ 1 h 21"/>
                <a:gd name="T64" fmla="*/ 0 w 21"/>
                <a:gd name="T65" fmla="*/ 1 h 21"/>
                <a:gd name="T66" fmla="*/ 0 w 21"/>
                <a:gd name="T67" fmla="*/ 1 h 21"/>
                <a:gd name="T68" fmla="*/ 0 w 21"/>
                <a:gd name="T69" fmla="*/ 1 h 21"/>
                <a:gd name="T70" fmla="*/ 0 w 21"/>
                <a:gd name="T71" fmla="*/ 1 h 21"/>
                <a:gd name="T72" fmla="*/ 0 w 21"/>
                <a:gd name="T73" fmla="*/ 1 h 21"/>
                <a:gd name="T74" fmla="*/ 0 w 21"/>
                <a:gd name="T75" fmla="*/ 1 h 21"/>
                <a:gd name="T76" fmla="*/ 0 w 21"/>
                <a:gd name="T77" fmla="*/ 1 h 21"/>
                <a:gd name="T78" fmla="*/ 0 w 21"/>
                <a:gd name="T79" fmla="*/ 1 h 21"/>
                <a:gd name="T80" fmla="*/ 0 w 21"/>
                <a:gd name="T81" fmla="*/ 1 h 21"/>
                <a:gd name="T82" fmla="*/ 0 w 21"/>
                <a:gd name="T83" fmla="*/ 1 h 21"/>
                <a:gd name="T84" fmla="*/ 0 w 21"/>
                <a:gd name="T85" fmla="*/ 1 h 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0"/>
                  </a:lnTo>
                  <a:close/>
                  <a:moveTo>
                    <a:pt x="20" y="10"/>
                  </a:moveTo>
                  <a:lnTo>
                    <a:pt x="20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57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0" name="Freeform 5547"/>
            <p:cNvSpPr>
              <a:spLocks noEditPoints="1"/>
            </p:cNvSpPr>
            <p:nvPr/>
          </p:nvSpPr>
          <p:spPr bwMode="auto">
            <a:xfrm>
              <a:off x="4497" y="2195"/>
              <a:ext cx="10" cy="10"/>
            </a:xfrm>
            <a:custGeom>
              <a:avLst/>
              <a:gdLst>
                <a:gd name="T0" fmla="*/ 1 w 19"/>
                <a:gd name="T1" fmla="*/ 1 h 19"/>
                <a:gd name="T2" fmla="*/ 1 w 19"/>
                <a:gd name="T3" fmla="*/ 1 h 19"/>
                <a:gd name="T4" fmla="*/ 1 w 19"/>
                <a:gd name="T5" fmla="*/ 1 h 19"/>
                <a:gd name="T6" fmla="*/ 1 w 19"/>
                <a:gd name="T7" fmla="*/ 1 h 19"/>
                <a:gd name="T8" fmla="*/ 1 w 19"/>
                <a:gd name="T9" fmla="*/ 0 h 19"/>
                <a:gd name="T10" fmla="*/ 1 w 19"/>
                <a:gd name="T11" fmla="*/ 0 h 19"/>
                <a:gd name="T12" fmla="*/ 1 w 19"/>
                <a:gd name="T13" fmla="*/ 1 h 19"/>
                <a:gd name="T14" fmla="*/ 1 w 19"/>
                <a:gd name="T15" fmla="*/ 1 h 19"/>
                <a:gd name="T16" fmla="*/ 1 w 19"/>
                <a:gd name="T17" fmla="*/ 1 h 19"/>
                <a:gd name="T18" fmla="*/ 0 w 19"/>
                <a:gd name="T19" fmla="*/ 1 h 19"/>
                <a:gd name="T20" fmla="*/ 0 w 19"/>
                <a:gd name="T21" fmla="*/ 1 h 19"/>
                <a:gd name="T22" fmla="*/ 0 w 19"/>
                <a:gd name="T23" fmla="*/ 1 h 19"/>
                <a:gd name="T24" fmla="*/ 1 w 19"/>
                <a:gd name="T25" fmla="*/ 1 h 19"/>
                <a:gd name="T26" fmla="*/ 1 w 19"/>
                <a:gd name="T27" fmla="*/ 1 h 19"/>
                <a:gd name="T28" fmla="*/ 1 w 19"/>
                <a:gd name="T29" fmla="*/ 1 h 19"/>
                <a:gd name="T30" fmla="*/ 1 w 19"/>
                <a:gd name="T31" fmla="*/ 1 h 19"/>
                <a:gd name="T32" fmla="*/ 1 w 19"/>
                <a:gd name="T33" fmla="*/ 1 h 19"/>
                <a:gd name="T34" fmla="*/ 1 w 19"/>
                <a:gd name="T35" fmla="*/ 1 h 19"/>
                <a:gd name="T36" fmla="*/ 1 w 19"/>
                <a:gd name="T37" fmla="*/ 1 h 19"/>
                <a:gd name="T38" fmla="*/ 1 w 19"/>
                <a:gd name="T39" fmla="*/ 1 h 19"/>
                <a:gd name="T40" fmla="*/ 1 w 19"/>
                <a:gd name="T41" fmla="*/ 1 h 19"/>
                <a:gd name="T42" fmla="*/ 1 w 19"/>
                <a:gd name="T43" fmla="*/ 1 h 19"/>
                <a:gd name="T44" fmla="*/ 1 w 19"/>
                <a:gd name="T45" fmla="*/ 1 h 19"/>
                <a:gd name="T46" fmla="*/ 1 w 19"/>
                <a:gd name="T47" fmla="*/ 1 h 19"/>
                <a:gd name="T48" fmla="*/ 1 w 19"/>
                <a:gd name="T49" fmla="*/ 1 h 19"/>
                <a:gd name="T50" fmla="*/ 1 w 19"/>
                <a:gd name="T51" fmla="*/ 1 h 19"/>
                <a:gd name="T52" fmla="*/ 1 w 19"/>
                <a:gd name="T53" fmla="*/ 1 h 19"/>
                <a:gd name="T54" fmla="*/ 1 w 19"/>
                <a:gd name="T55" fmla="*/ 1 h 19"/>
                <a:gd name="T56" fmla="*/ 1 w 19"/>
                <a:gd name="T57" fmla="*/ 1 h 19"/>
                <a:gd name="T58" fmla="*/ 1 w 19"/>
                <a:gd name="T59" fmla="*/ 1 h 19"/>
                <a:gd name="T60" fmla="*/ 1 w 19"/>
                <a:gd name="T61" fmla="*/ 1 h 19"/>
                <a:gd name="T62" fmla="*/ 1 w 19"/>
                <a:gd name="T63" fmla="*/ 1 h 19"/>
                <a:gd name="T64" fmla="*/ 1 w 19"/>
                <a:gd name="T65" fmla="*/ 1 h 19"/>
                <a:gd name="T66" fmla="*/ 1 w 19"/>
                <a:gd name="T67" fmla="*/ 1 h 19"/>
                <a:gd name="T68" fmla="*/ 1 w 19"/>
                <a:gd name="T69" fmla="*/ 1 h 19"/>
                <a:gd name="T70" fmla="*/ 1 w 19"/>
                <a:gd name="T71" fmla="*/ 1 h 19"/>
                <a:gd name="T72" fmla="*/ 1 w 19"/>
                <a:gd name="T73" fmla="*/ 1 h 19"/>
                <a:gd name="T74" fmla="*/ 1 w 19"/>
                <a:gd name="T75" fmla="*/ 1 h 19"/>
                <a:gd name="T76" fmla="*/ 1 w 19"/>
                <a:gd name="T77" fmla="*/ 1 h 19"/>
                <a:gd name="T78" fmla="*/ 1 w 19"/>
                <a:gd name="T79" fmla="*/ 1 h 19"/>
                <a:gd name="T80" fmla="*/ 1 w 19"/>
                <a:gd name="T81" fmla="*/ 1 h 19"/>
                <a:gd name="T82" fmla="*/ 1 w 19"/>
                <a:gd name="T83" fmla="*/ 1 h 19"/>
                <a:gd name="T84" fmla="*/ 1 w 19"/>
                <a:gd name="T85" fmla="*/ 1 h 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19" y="10"/>
                  </a:lnTo>
                  <a:close/>
                  <a:moveTo>
                    <a:pt x="18" y="10"/>
                  </a:moveTo>
                  <a:lnTo>
                    <a:pt x="18" y="11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1" name="Freeform 5548"/>
            <p:cNvSpPr>
              <a:spLocks noEditPoints="1"/>
            </p:cNvSpPr>
            <p:nvPr/>
          </p:nvSpPr>
          <p:spPr bwMode="auto">
            <a:xfrm>
              <a:off x="4497" y="2196"/>
              <a:ext cx="9" cy="9"/>
            </a:xfrm>
            <a:custGeom>
              <a:avLst/>
              <a:gdLst>
                <a:gd name="T0" fmla="*/ 1 w 18"/>
                <a:gd name="T1" fmla="*/ 1 h 18"/>
                <a:gd name="T2" fmla="*/ 1 w 18"/>
                <a:gd name="T3" fmla="*/ 1 h 18"/>
                <a:gd name="T4" fmla="*/ 1 w 18"/>
                <a:gd name="T5" fmla="*/ 1 h 18"/>
                <a:gd name="T6" fmla="*/ 1 w 18"/>
                <a:gd name="T7" fmla="*/ 0 h 18"/>
                <a:gd name="T8" fmla="*/ 1 w 18"/>
                <a:gd name="T9" fmla="*/ 0 h 18"/>
                <a:gd name="T10" fmla="*/ 1 w 18"/>
                <a:gd name="T11" fmla="*/ 0 h 18"/>
                <a:gd name="T12" fmla="*/ 1 w 18"/>
                <a:gd name="T13" fmla="*/ 0 h 18"/>
                <a:gd name="T14" fmla="*/ 1 w 18"/>
                <a:gd name="T15" fmla="*/ 1 h 18"/>
                <a:gd name="T16" fmla="*/ 1 w 18"/>
                <a:gd name="T17" fmla="*/ 1 h 18"/>
                <a:gd name="T18" fmla="*/ 0 w 18"/>
                <a:gd name="T19" fmla="*/ 1 h 18"/>
                <a:gd name="T20" fmla="*/ 0 w 18"/>
                <a:gd name="T21" fmla="*/ 1 h 18"/>
                <a:gd name="T22" fmla="*/ 0 w 18"/>
                <a:gd name="T23" fmla="*/ 1 h 18"/>
                <a:gd name="T24" fmla="*/ 1 w 18"/>
                <a:gd name="T25" fmla="*/ 1 h 18"/>
                <a:gd name="T26" fmla="*/ 1 w 18"/>
                <a:gd name="T27" fmla="*/ 1 h 18"/>
                <a:gd name="T28" fmla="*/ 1 w 18"/>
                <a:gd name="T29" fmla="*/ 1 h 18"/>
                <a:gd name="T30" fmla="*/ 1 w 18"/>
                <a:gd name="T31" fmla="*/ 1 h 18"/>
                <a:gd name="T32" fmla="*/ 1 w 18"/>
                <a:gd name="T33" fmla="*/ 1 h 18"/>
                <a:gd name="T34" fmla="*/ 1 w 18"/>
                <a:gd name="T35" fmla="*/ 1 h 18"/>
                <a:gd name="T36" fmla="*/ 1 w 18"/>
                <a:gd name="T37" fmla="*/ 1 h 18"/>
                <a:gd name="T38" fmla="*/ 1 w 18"/>
                <a:gd name="T39" fmla="*/ 1 h 18"/>
                <a:gd name="T40" fmla="*/ 1 w 18"/>
                <a:gd name="T41" fmla="*/ 1 h 18"/>
                <a:gd name="T42" fmla="*/ 1 w 18"/>
                <a:gd name="T43" fmla="*/ 1 h 18"/>
                <a:gd name="T44" fmla="*/ 1 w 18"/>
                <a:gd name="T45" fmla="*/ 1 h 18"/>
                <a:gd name="T46" fmla="*/ 1 w 18"/>
                <a:gd name="T47" fmla="*/ 1 h 18"/>
                <a:gd name="T48" fmla="*/ 1 w 18"/>
                <a:gd name="T49" fmla="*/ 1 h 18"/>
                <a:gd name="T50" fmla="*/ 1 w 18"/>
                <a:gd name="T51" fmla="*/ 1 h 18"/>
                <a:gd name="T52" fmla="*/ 1 w 18"/>
                <a:gd name="T53" fmla="*/ 1 h 18"/>
                <a:gd name="T54" fmla="*/ 1 w 18"/>
                <a:gd name="T55" fmla="*/ 1 h 18"/>
                <a:gd name="T56" fmla="*/ 1 w 18"/>
                <a:gd name="T57" fmla="*/ 1 h 18"/>
                <a:gd name="T58" fmla="*/ 1 w 18"/>
                <a:gd name="T59" fmla="*/ 1 h 18"/>
                <a:gd name="T60" fmla="*/ 1 w 18"/>
                <a:gd name="T61" fmla="*/ 1 h 18"/>
                <a:gd name="T62" fmla="*/ 1 w 18"/>
                <a:gd name="T63" fmla="*/ 1 h 18"/>
                <a:gd name="T64" fmla="*/ 1 w 18"/>
                <a:gd name="T65" fmla="*/ 1 h 18"/>
                <a:gd name="T66" fmla="*/ 1 w 18"/>
                <a:gd name="T67" fmla="*/ 1 h 18"/>
                <a:gd name="T68" fmla="*/ 1 w 18"/>
                <a:gd name="T69" fmla="*/ 1 h 18"/>
                <a:gd name="T70" fmla="*/ 1 w 18"/>
                <a:gd name="T71" fmla="*/ 1 h 18"/>
                <a:gd name="T72" fmla="*/ 1 w 18"/>
                <a:gd name="T73" fmla="*/ 1 h 18"/>
                <a:gd name="T74" fmla="*/ 1 w 18"/>
                <a:gd name="T75" fmla="*/ 0 h 18"/>
                <a:gd name="T76" fmla="*/ 1 w 18"/>
                <a:gd name="T77" fmla="*/ 1 h 18"/>
                <a:gd name="T78" fmla="*/ 1 w 18"/>
                <a:gd name="T79" fmla="*/ 1 h 18"/>
                <a:gd name="T80" fmla="*/ 1 w 18"/>
                <a:gd name="T81" fmla="*/ 1 h 18"/>
                <a:gd name="T82" fmla="*/ 1 w 18"/>
                <a:gd name="T83" fmla="*/ 1 h 18"/>
                <a:gd name="T84" fmla="*/ 1 w 18"/>
                <a:gd name="T85" fmla="*/ 1 h 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9"/>
                  </a:lnTo>
                  <a:close/>
                  <a:moveTo>
                    <a:pt x="18" y="9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68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2" name="Freeform 5549"/>
            <p:cNvSpPr>
              <a:spLocks noEditPoints="1"/>
            </p:cNvSpPr>
            <p:nvPr/>
          </p:nvSpPr>
          <p:spPr bwMode="auto">
            <a:xfrm>
              <a:off x="4497" y="2196"/>
              <a:ext cx="9" cy="8"/>
            </a:xfrm>
            <a:custGeom>
              <a:avLst/>
              <a:gdLst>
                <a:gd name="T0" fmla="*/ 1 w 18"/>
                <a:gd name="T1" fmla="*/ 0 h 17"/>
                <a:gd name="T2" fmla="*/ 1 w 18"/>
                <a:gd name="T3" fmla="*/ 0 h 17"/>
                <a:gd name="T4" fmla="*/ 1 w 18"/>
                <a:gd name="T5" fmla="*/ 0 h 17"/>
                <a:gd name="T6" fmla="*/ 1 w 18"/>
                <a:gd name="T7" fmla="*/ 0 h 17"/>
                <a:gd name="T8" fmla="*/ 1 w 18"/>
                <a:gd name="T9" fmla="*/ 0 h 17"/>
                <a:gd name="T10" fmla="*/ 1 w 18"/>
                <a:gd name="T11" fmla="*/ 0 h 17"/>
                <a:gd name="T12" fmla="*/ 1 w 18"/>
                <a:gd name="T13" fmla="*/ 0 h 17"/>
                <a:gd name="T14" fmla="*/ 1 w 18"/>
                <a:gd name="T15" fmla="*/ 0 h 17"/>
                <a:gd name="T16" fmla="*/ 1 w 18"/>
                <a:gd name="T17" fmla="*/ 0 h 17"/>
                <a:gd name="T18" fmla="*/ 1 w 18"/>
                <a:gd name="T19" fmla="*/ 0 h 17"/>
                <a:gd name="T20" fmla="*/ 0 w 18"/>
                <a:gd name="T21" fmla="*/ 0 h 17"/>
                <a:gd name="T22" fmla="*/ 1 w 18"/>
                <a:gd name="T23" fmla="*/ 0 h 17"/>
                <a:gd name="T24" fmla="*/ 1 w 18"/>
                <a:gd name="T25" fmla="*/ 0 h 17"/>
                <a:gd name="T26" fmla="*/ 1 w 18"/>
                <a:gd name="T27" fmla="*/ 0 h 17"/>
                <a:gd name="T28" fmla="*/ 1 w 18"/>
                <a:gd name="T29" fmla="*/ 0 h 17"/>
                <a:gd name="T30" fmla="*/ 1 w 18"/>
                <a:gd name="T31" fmla="*/ 0 h 17"/>
                <a:gd name="T32" fmla="*/ 1 w 18"/>
                <a:gd name="T33" fmla="*/ 0 h 17"/>
                <a:gd name="T34" fmla="*/ 1 w 18"/>
                <a:gd name="T35" fmla="*/ 0 h 17"/>
                <a:gd name="T36" fmla="*/ 1 w 18"/>
                <a:gd name="T37" fmla="*/ 0 h 17"/>
                <a:gd name="T38" fmla="*/ 1 w 18"/>
                <a:gd name="T39" fmla="*/ 0 h 17"/>
                <a:gd name="T40" fmla="*/ 1 w 18"/>
                <a:gd name="T41" fmla="*/ 0 h 17"/>
                <a:gd name="T42" fmla="*/ 1 w 18"/>
                <a:gd name="T43" fmla="*/ 0 h 17"/>
                <a:gd name="T44" fmla="*/ 1 w 18"/>
                <a:gd name="T45" fmla="*/ 0 h 17"/>
                <a:gd name="T46" fmla="*/ 1 w 18"/>
                <a:gd name="T47" fmla="*/ 0 h 17"/>
                <a:gd name="T48" fmla="*/ 1 w 18"/>
                <a:gd name="T49" fmla="*/ 0 h 17"/>
                <a:gd name="T50" fmla="*/ 1 w 18"/>
                <a:gd name="T51" fmla="*/ 0 h 17"/>
                <a:gd name="T52" fmla="*/ 1 w 18"/>
                <a:gd name="T53" fmla="*/ 0 h 17"/>
                <a:gd name="T54" fmla="*/ 1 w 18"/>
                <a:gd name="T55" fmla="*/ 0 h 17"/>
                <a:gd name="T56" fmla="*/ 1 w 18"/>
                <a:gd name="T57" fmla="*/ 0 h 17"/>
                <a:gd name="T58" fmla="*/ 1 w 18"/>
                <a:gd name="T59" fmla="*/ 0 h 17"/>
                <a:gd name="T60" fmla="*/ 1 w 18"/>
                <a:gd name="T61" fmla="*/ 0 h 17"/>
                <a:gd name="T62" fmla="*/ 1 w 18"/>
                <a:gd name="T63" fmla="*/ 0 h 17"/>
                <a:gd name="T64" fmla="*/ 1 w 18"/>
                <a:gd name="T65" fmla="*/ 0 h 17"/>
                <a:gd name="T66" fmla="*/ 1 w 18"/>
                <a:gd name="T67" fmla="*/ 0 h 17"/>
                <a:gd name="T68" fmla="*/ 1 w 18"/>
                <a:gd name="T69" fmla="*/ 0 h 17"/>
                <a:gd name="T70" fmla="*/ 1 w 18"/>
                <a:gd name="T71" fmla="*/ 0 h 17"/>
                <a:gd name="T72" fmla="*/ 1 w 18"/>
                <a:gd name="T73" fmla="*/ 0 h 17"/>
                <a:gd name="T74" fmla="*/ 1 w 18"/>
                <a:gd name="T75" fmla="*/ 0 h 17"/>
                <a:gd name="T76" fmla="*/ 1 w 18"/>
                <a:gd name="T77" fmla="*/ 0 h 17"/>
                <a:gd name="T78" fmla="*/ 1 w 18"/>
                <a:gd name="T79" fmla="*/ 0 h 17"/>
                <a:gd name="T80" fmla="*/ 1 w 18"/>
                <a:gd name="T81" fmla="*/ 0 h 17"/>
                <a:gd name="T82" fmla="*/ 1 w 18"/>
                <a:gd name="T83" fmla="*/ 0 h 17"/>
                <a:gd name="T84" fmla="*/ 1 w 18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" h="17">
                  <a:moveTo>
                    <a:pt x="18" y="9"/>
                  </a:move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9"/>
                  </a:lnTo>
                  <a:close/>
                  <a:moveTo>
                    <a:pt x="16" y="9"/>
                  </a:moveTo>
                  <a:lnTo>
                    <a:pt x="16" y="10"/>
                  </a:lnTo>
                  <a:lnTo>
                    <a:pt x="16" y="12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70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3" name="Freeform 5550"/>
            <p:cNvSpPr>
              <a:spLocks noEditPoints="1"/>
            </p:cNvSpPr>
            <p:nvPr/>
          </p:nvSpPr>
          <p:spPr bwMode="auto">
            <a:xfrm>
              <a:off x="4498" y="2196"/>
              <a:ext cx="8" cy="8"/>
            </a:xfrm>
            <a:custGeom>
              <a:avLst/>
              <a:gdLst>
                <a:gd name="T0" fmla="*/ 0 w 17"/>
                <a:gd name="T1" fmla="*/ 0 h 17"/>
                <a:gd name="T2" fmla="*/ 0 w 17"/>
                <a:gd name="T3" fmla="*/ 0 h 17"/>
                <a:gd name="T4" fmla="*/ 0 w 17"/>
                <a:gd name="T5" fmla="*/ 0 h 17"/>
                <a:gd name="T6" fmla="*/ 0 w 17"/>
                <a:gd name="T7" fmla="*/ 0 h 17"/>
                <a:gd name="T8" fmla="*/ 0 w 17"/>
                <a:gd name="T9" fmla="*/ 0 h 17"/>
                <a:gd name="T10" fmla="*/ 0 w 17"/>
                <a:gd name="T11" fmla="*/ 0 h 17"/>
                <a:gd name="T12" fmla="*/ 0 w 17"/>
                <a:gd name="T13" fmla="*/ 0 h 17"/>
                <a:gd name="T14" fmla="*/ 0 w 17"/>
                <a:gd name="T15" fmla="*/ 0 h 17"/>
                <a:gd name="T16" fmla="*/ 0 w 17"/>
                <a:gd name="T17" fmla="*/ 0 h 17"/>
                <a:gd name="T18" fmla="*/ 0 w 17"/>
                <a:gd name="T19" fmla="*/ 0 h 17"/>
                <a:gd name="T20" fmla="*/ 0 w 17"/>
                <a:gd name="T21" fmla="*/ 0 h 17"/>
                <a:gd name="T22" fmla="*/ 0 w 17"/>
                <a:gd name="T23" fmla="*/ 0 h 17"/>
                <a:gd name="T24" fmla="*/ 0 w 17"/>
                <a:gd name="T25" fmla="*/ 0 h 17"/>
                <a:gd name="T26" fmla="*/ 0 w 17"/>
                <a:gd name="T27" fmla="*/ 0 h 17"/>
                <a:gd name="T28" fmla="*/ 0 w 17"/>
                <a:gd name="T29" fmla="*/ 0 h 17"/>
                <a:gd name="T30" fmla="*/ 0 w 17"/>
                <a:gd name="T31" fmla="*/ 0 h 17"/>
                <a:gd name="T32" fmla="*/ 0 w 17"/>
                <a:gd name="T33" fmla="*/ 0 h 17"/>
                <a:gd name="T34" fmla="*/ 0 w 17"/>
                <a:gd name="T35" fmla="*/ 0 h 17"/>
                <a:gd name="T36" fmla="*/ 0 w 17"/>
                <a:gd name="T37" fmla="*/ 0 h 17"/>
                <a:gd name="T38" fmla="*/ 0 w 17"/>
                <a:gd name="T39" fmla="*/ 0 h 17"/>
                <a:gd name="T40" fmla="*/ 0 w 17"/>
                <a:gd name="T41" fmla="*/ 0 h 17"/>
                <a:gd name="T42" fmla="*/ 0 w 17"/>
                <a:gd name="T43" fmla="*/ 0 h 17"/>
                <a:gd name="T44" fmla="*/ 0 w 17"/>
                <a:gd name="T45" fmla="*/ 0 h 17"/>
                <a:gd name="T46" fmla="*/ 0 w 17"/>
                <a:gd name="T47" fmla="*/ 0 h 17"/>
                <a:gd name="T48" fmla="*/ 0 w 17"/>
                <a:gd name="T49" fmla="*/ 0 h 17"/>
                <a:gd name="T50" fmla="*/ 0 w 17"/>
                <a:gd name="T51" fmla="*/ 0 h 17"/>
                <a:gd name="T52" fmla="*/ 0 w 17"/>
                <a:gd name="T53" fmla="*/ 0 h 17"/>
                <a:gd name="T54" fmla="*/ 0 w 17"/>
                <a:gd name="T55" fmla="*/ 0 h 17"/>
                <a:gd name="T56" fmla="*/ 0 w 17"/>
                <a:gd name="T57" fmla="*/ 0 h 17"/>
                <a:gd name="T58" fmla="*/ 0 w 17"/>
                <a:gd name="T59" fmla="*/ 0 h 17"/>
                <a:gd name="T60" fmla="*/ 0 w 17"/>
                <a:gd name="T61" fmla="*/ 0 h 17"/>
                <a:gd name="T62" fmla="*/ 0 w 17"/>
                <a:gd name="T63" fmla="*/ 0 h 17"/>
                <a:gd name="T64" fmla="*/ 0 w 17"/>
                <a:gd name="T65" fmla="*/ 0 h 17"/>
                <a:gd name="T66" fmla="*/ 0 w 17"/>
                <a:gd name="T67" fmla="*/ 0 h 17"/>
                <a:gd name="T68" fmla="*/ 0 w 17"/>
                <a:gd name="T69" fmla="*/ 0 h 17"/>
                <a:gd name="T70" fmla="*/ 0 w 17"/>
                <a:gd name="T71" fmla="*/ 0 h 17"/>
                <a:gd name="T72" fmla="*/ 0 w 17"/>
                <a:gd name="T73" fmla="*/ 0 h 17"/>
                <a:gd name="T74" fmla="*/ 0 w 17"/>
                <a:gd name="T75" fmla="*/ 0 h 17"/>
                <a:gd name="T76" fmla="*/ 0 w 17"/>
                <a:gd name="T77" fmla="*/ 0 h 17"/>
                <a:gd name="T78" fmla="*/ 0 w 17"/>
                <a:gd name="T79" fmla="*/ 0 h 17"/>
                <a:gd name="T80" fmla="*/ 0 w 17"/>
                <a:gd name="T81" fmla="*/ 0 h 17"/>
                <a:gd name="T82" fmla="*/ 0 w 17"/>
                <a:gd name="T83" fmla="*/ 0 h 17"/>
                <a:gd name="T84" fmla="*/ 0 w 17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lnTo>
                    <a:pt x="15" y="9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9"/>
                  </a:lnTo>
                  <a:close/>
                  <a:moveTo>
                    <a:pt x="15" y="9"/>
                  </a:moveTo>
                  <a:lnTo>
                    <a:pt x="15" y="9"/>
                  </a:lnTo>
                  <a:lnTo>
                    <a:pt x="15" y="10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797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4" name="Freeform 5551"/>
            <p:cNvSpPr>
              <a:spLocks noEditPoints="1"/>
            </p:cNvSpPr>
            <p:nvPr/>
          </p:nvSpPr>
          <p:spPr bwMode="auto">
            <a:xfrm>
              <a:off x="4498" y="2196"/>
              <a:ext cx="7" cy="8"/>
            </a:xfrm>
            <a:custGeom>
              <a:avLst/>
              <a:gdLst>
                <a:gd name="T0" fmla="*/ 0 w 15"/>
                <a:gd name="T1" fmla="*/ 1 h 15"/>
                <a:gd name="T2" fmla="*/ 0 w 15"/>
                <a:gd name="T3" fmla="*/ 1 h 15"/>
                <a:gd name="T4" fmla="*/ 0 w 15"/>
                <a:gd name="T5" fmla="*/ 1 h 15"/>
                <a:gd name="T6" fmla="*/ 0 w 15"/>
                <a:gd name="T7" fmla="*/ 0 h 15"/>
                <a:gd name="T8" fmla="*/ 0 w 15"/>
                <a:gd name="T9" fmla="*/ 0 h 15"/>
                <a:gd name="T10" fmla="*/ 0 w 15"/>
                <a:gd name="T11" fmla="*/ 0 h 15"/>
                <a:gd name="T12" fmla="*/ 0 w 15"/>
                <a:gd name="T13" fmla="*/ 0 h 15"/>
                <a:gd name="T14" fmla="*/ 0 w 15"/>
                <a:gd name="T15" fmla="*/ 1 h 15"/>
                <a:gd name="T16" fmla="*/ 0 w 15"/>
                <a:gd name="T17" fmla="*/ 1 h 15"/>
                <a:gd name="T18" fmla="*/ 0 w 15"/>
                <a:gd name="T19" fmla="*/ 1 h 15"/>
                <a:gd name="T20" fmla="*/ 0 w 15"/>
                <a:gd name="T21" fmla="*/ 1 h 15"/>
                <a:gd name="T22" fmla="*/ 0 w 15"/>
                <a:gd name="T23" fmla="*/ 1 h 15"/>
                <a:gd name="T24" fmla="*/ 0 w 15"/>
                <a:gd name="T25" fmla="*/ 1 h 15"/>
                <a:gd name="T26" fmla="*/ 0 w 15"/>
                <a:gd name="T27" fmla="*/ 1 h 15"/>
                <a:gd name="T28" fmla="*/ 0 w 15"/>
                <a:gd name="T29" fmla="*/ 1 h 15"/>
                <a:gd name="T30" fmla="*/ 0 w 15"/>
                <a:gd name="T31" fmla="*/ 1 h 15"/>
                <a:gd name="T32" fmla="*/ 0 w 15"/>
                <a:gd name="T33" fmla="*/ 1 h 15"/>
                <a:gd name="T34" fmla="*/ 0 w 15"/>
                <a:gd name="T35" fmla="*/ 1 h 15"/>
                <a:gd name="T36" fmla="*/ 0 w 15"/>
                <a:gd name="T37" fmla="*/ 1 h 15"/>
                <a:gd name="T38" fmla="*/ 0 w 15"/>
                <a:gd name="T39" fmla="*/ 1 h 15"/>
                <a:gd name="T40" fmla="*/ 0 w 15"/>
                <a:gd name="T41" fmla="*/ 1 h 15"/>
                <a:gd name="T42" fmla="*/ 0 w 15"/>
                <a:gd name="T43" fmla="*/ 1 h 15"/>
                <a:gd name="T44" fmla="*/ 0 w 15"/>
                <a:gd name="T45" fmla="*/ 1 h 15"/>
                <a:gd name="T46" fmla="*/ 0 w 15"/>
                <a:gd name="T47" fmla="*/ 1 h 15"/>
                <a:gd name="T48" fmla="*/ 0 w 15"/>
                <a:gd name="T49" fmla="*/ 1 h 15"/>
                <a:gd name="T50" fmla="*/ 0 w 15"/>
                <a:gd name="T51" fmla="*/ 1 h 15"/>
                <a:gd name="T52" fmla="*/ 0 w 15"/>
                <a:gd name="T53" fmla="*/ 1 h 15"/>
                <a:gd name="T54" fmla="*/ 0 w 15"/>
                <a:gd name="T55" fmla="*/ 1 h 15"/>
                <a:gd name="T56" fmla="*/ 0 w 15"/>
                <a:gd name="T57" fmla="*/ 1 h 15"/>
                <a:gd name="T58" fmla="*/ 0 w 15"/>
                <a:gd name="T59" fmla="*/ 1 h 15"/>
                <a:gd name="T60" fmla="*/ 0 w 15"/>
                <a:gd name="T61" fmla="*/ 1 h 15"/>
                <a:gd name="T62" fmla="*/ 0 w 15"/>
                <a:gd name="T63" fmla="*/ 1 h 15"/>
                <a:gd name="T64" fmla="*/ 0 w 15"/>
                <a:gd name="T65" fmla="*/ 1 h 15"/>
                <a:gd name="T66" fmla="*/ 0 w 15"/>
                <a:gd name="T67" fmla="*/ 1 h 15"/>
                <a:gd name="T68" fmla="*/ 0 w 15"/>
                <a:gd name="T69" fmla="*/ 1 h 15"/>
                <a:gd name="T70" fmla="*/ 0 w 15"/>
                <a:gd name="T71" fmla="*/ 1 h 15"/>
                <a:gd name="T72" fmla="*/ 0 w 15"/>
                <a:gd name="T73" fmla="*/ 1 h 15"/>
                <a:gd name="T74" fmla="*/ 0 w 15"/>
                <a:gd name="T75" fmla="*/ 0 h 15"/>
                <a:gd name="T76" fmla="*/ 0 w 15"/>
                <a:gd name="T77" fmla="*/ 1 h 15"/>
                <a:gd name="T78" fmla="*/ 0 w 15"/>
                <a:gd name="T79" fmla="*/ 1 h 15"/>
                <a:gd name="T80" fmla="*/ 0 w 15"/>
                <a:gd name="T81" fmla="*/ 1 h 15"/>
                <a:gd name="T82" fmla="*/ 0 w 15"/>
                <a:gd name="T83" fmla="*/ 1 h 15"/>
                <a:gd name="T84" fmla="*/ 0 w 15"/>
                <a:gd name="T85" fmla="*/ 1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7"/>
                  </a:lnTo>
                  <a:close/>
                  <a:moveTo>
                    <a:pt x="13" y="7"/>
                  </a:move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81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5" name="Freeform 5552"/>
            <p:cNvSpPr>
              <a:spLocks noEditPoints="1"/>
            </p:cNvSpPr>
            <p:nvPr/>
          </p:nvSpPr>
          <p:spPr bwMode="auto">
            <a:xfrm>
              <a:off x="4499" y="2196"/>
              <a:ext cx="6" cy="7"/>
            </a:xfrm>
            <a:custGeom>
              <a:avLst/>
              <a:gdLst>
                <a:gd name="T0" fmla="*/ 0 w 13"/>
                <a:gd name="T1" fmla="*/ 1 h 13"/>
                <a:gd name="T2" fmla="*/ 0 w 13"/>
                <a:gd name="T3" fmla="*/ 1 h 13"/>
                <a:gd name="T4" fmla="*/ 0 w 13"/>
                <a:gd name="T5" fmla="*/ 1 h 13"/>
                <a:gd name="T6" fmla="*/ 0 w 13"/>
                <a:gd name="T7" fmla="*/ 1 h 13"/>
                <a:gd name="T8" fmla="*/ 0 w 13"/>
                <a:gd name="T9" fmla="*/ 1 h 13"/>
                <a:gd name="T10" fmla="*/ 0 w 13"/>
                <a:gd name="T11" fmla="*/ 1 h 13"/>
                <a:gd name="T12" fmla="*/ 0 w 13"/>
                <a:gd name="T13" fmla="*/ 0 h 13"/>
                <a:gd name="T14" fmla="*/ 0 w 13"/>
                <a:gd name="T15" fmla="*/ 0 h 13"/>
                <a:gd name="T16" fmla="*/ 0 w 13"/>
                <a:gd name="T17" fmla="*/ 0 h 13"/>
                <a:gd name="T18" fmla="*/ 0 w 13"/>
                <a:gd name="T19" fmla="*/ 0 h 13"/>
                <a:gd name="T20" fmla="*/ 0 w 13"/>
                <a:gd name="T21" fmla="*/ 1 h 13"/>
                <a:gd name="T22" fmla="*/ 0 w 13"/>
                <a:gd name="T23" fmla="*/ 1 h 13"/>
                <a:gd name="T24" fmla="*/ 0 w 13"/>
                <a:gd name="T25" fmla="*/ 1 h 13"/>
                <a:gd name="T26" fmla="*/ 0 w 13"/>
                <a:gd name="T27" fmla="*/ 1 h 13"/>
                <a:gd name="T28" fmla="*/ 0 w 13"/>
                <a:gd name="T29" fmla="*/ 1 h 13"/>
                <a:gd name="T30" fmla="*/ 0 w 13"/>
                <a:gd name="T31" fmla="*/ 1 h 13"/>
                <a:gd name="T32" fmla="*/ 0 w 13"/>
                <a:gd name="T33" fmla="*/ 1 h 13"/>
                <a:gd name="T34" fmla="*/ 0 w 13"/>
                <a:gd name="T35" fmla="*/ 1 h 13"/>
                <a:gd name="T36" fmla="*/ 0 w 13"/>
                <a:gd name="T37" fmla="*/ 1 h 13"/>
                <a:gd name="T38" fmla="*/ 0 w 13"/>
                <a:gd name="T39" fmla="*/ 1 h 13"/>
                <a:gd name="T40" fmla="*/ 0 w 13"/>
                <a:gd name="T41" fmla="*/ 1 h 13"/>
                <a:gd name="T42" fmla="*/ 0 w 13"/>
                <a:gd name="T43" fmla="*/ 1 h 13"/>
                <a:gd name="T44" fmla="*/ 0 w 13"/>
                <a:gd name="T45" fmla="*/ 1 h 13"/>
                <a:gd name="T46" fmla="*/ 0 w 13"/>
                <a:gd name="T47" fmla="*/ 1 h 13"/>
                <a:gd name="T48" fmla="*/ 0 w 13"/>
                <a:gd name="T49" fmla="*/ 1 h 13"/>
                <a:gd name="T50" fmla="*/ 0 w 13"/>
                <a:gd name="T51" fmla="*/ 1 h 13"/>
                <a:gd name="T52" fmla="*/ 0 w 13"/>
                <a:gd name="T53" fmla="*/ 1 h 13"/>
                <a:gd name="T54" fmla="*/ 0 w 13"/>
                <a:gd name="T55" fmla="*/ 1 h 13"/>
                <a:gd name="T56" fmla="*/ 0 w 13"/>
                <a:gd name="T57" fmla="*/ 1 h 13"/>
                <a:gd name="T58" fmla="*/ 0 w 13"/>
                <a:gd name="T59" fmla="*/ 1 h 13"/>
                <a:gd name="T60" fmla="*/ 0 w 13"/>
                <a:gd name="T61" fmla="*/ 1 h 13"/>
                <a:gd name="T62" fmla="*/ 0 w 13"/>
                <a:gd name="T63" fmla="*/ 1 h 13"/>
                <a:gd name="T64" fmla="*/ 0 w 13"/>
                <a:gd name="T65" fmla="*/ 1 h 13"/>
                <a:gd name="T66" fmla="*/ 0 w 13"/>
                <a:gd name="T67" fmla="*/ 1 h 13"/>
                <a:gd name="T68" fmla="*/ 0 w 13"/>
                <a:gd name="T69" fmla="*/ 1 h 13"/>
                <a:gd name="T70" fmla="*/ 0 w 13"/>
                <a:gd name="T71" fmla="*/ 1 h 13"/>
                <a:gd name="T72" fmla="*/ 0 w 13"/>
                <a:gd name="T73" fmla="*/ 1 h 13"/>
                <a:gd name="T74" fmla="*/ 0 w 13"/>
                <a:gd name="T75" fmla="*/ 1 h 13"/>
                <a:gd name="T76" fmla="*/ 0 w 13"/>
                <a:gd name="T77" fmla="*/ 1 h 13"/>
                <a:gd name="T78" fmla="*/ 0 w 13"/>
                <a:gd name="T79" fmla="*/ 1 h 13"/>
                <a:gd name="T80" fmla="*/ 0 w 13"/>
                <a:gd name="T81" fmla="*/ 1 h 13"/>
                <a:gd name="T82" fmla="*/ 0 w 13"/>
                <a:gd name="T83" fmla="*/ 1 h 13"/>
                <a:gd name="T84" fmla="*/ 0 w 13"/>
                <a:gd name="T85" fmla="*/ 1 h 13"/>
                <a:gd name="T86" fmla="*/ 0 w 13"/>
                <a:gd name="T87" fmla="*/ 1 h 13"/>
                <a:gd name="T88" fmla="*/ 0 w 13"/>
                <a:gd name="T89" fmla="*/ 1 h 13"/>
                <a:gd name="T90" fmla="*/ 0 w 13"/>
                <a:gd name="T91" fmla="*/ 1 h 13"/>
                <a:gd name="T92" fmla="*/ 0 w 13"/>
                <a:gd name="T93" fmla="*/ 1 h 13"/>
                <a:gd name="T94" fmla="*/ 0 w 13"/>
                <a:gd name="T95" fmla="*/ 1 h 13"/>
                <a:gd name="T96" fmla="*/ 0 w 13"/>
                <a:gd name="T97" fmla="*/ 1 h 13"/>
                <a:gd name="T98" fmla="*/ 0 w 13"/>
                <a:gd name="T99" fmla="*/ 1 h 13"/>
                <a:gd name="T100" fmla="*/ 0 w 13"/>
                <a:gd name="T101" fmla="*/ 1 h 13"/>
                <a:gd name="T102" fmla="*/ 0 w 13"/>
                <a:gd name="T103" fmla="*/ 1 h 13"/>
                <a:gd name="T104" fmla="*/ 0 w 13"/>
                <a:gd name="T105" fmla="*/ 1 h 13"/>
                <a:gd name="T106" fmla="*/ 0 w 13"/>
                <a:gd name="T107" fmla="*/ 1 h 13"/>
                <a:gd name="T108" fmla="*/ 0 w 13"/>
                <a:gd name="T109" fmla="*/ 1 h 13"/>
                <a:gd name="T110" fmla="*/ 0 w 13"/>
                <a:gd name="T111" fmla="*/ 1 h 13"/>
                <a:gd name="T112" fmla="*/ 0 w 13"/>
                <a:gd name="T113" fmla="*/ 1 h 13"/>
                <a:gd name="T114" fmla="*/ 0 w 13"/>
                <a:gd name="T115" fmla="*/ 1 h 13"/>
                <a:gd name="T116" fmla="*/ 0 w 13"/>
                <a:gd name="T117" fmla="*/ 1 h 13"/>
                <a:gd name="T118" fmla="*/ 0 w 13"/>
                <a:gd name="T119" fmla="*/ 1 h 13"/>
                <a:gd name="T120" fmla="*/ 0 w 13"/>
                <a:gd name="T121" fmla="*/ 1 h 1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lnTo>
                    <a:pt x="13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3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1" y="5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88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6" name="Freeform 5553"/>
            <p:cNvSpPr>
              <a:spLocks noEditPoints="1"/>
            </p:cNvSpPr>
            <p:nvPr/>
          </p:nvSpPr>
          <p:spPr bwMode="auto">
            <a:xfrm>
              <a:off x="4499" y="2196"/>
              <a:ext cx="6" cy="7"/>
            </a:xfrm>
            <a:custGeom>
              <a:avLst/>
              <a:gdLst>
                <a:gd name="T0" fmla="*/ 1 w 11"/>
                <a:gd name="T1" fmla="*/ 1 h 13"/>
                <a:gd name="T2" fmla="*/ 1 w 11"/>
                <a:gd name="T3" fmla="*/ 1 h 13"/>
                <a:gd name="T4" fmla="*/ 1 w 11"/>
                <a:gd name="T5" fmla="*/ 1 h 13"/>
                <a:gd name="T6" fmla="*/ 1 w 11"/>
                <a:gd name="T7" fmla="*/ 1 h 13"/>
                <a:gd name="T8" fmla="*/ 1 w 11"/>
                <a:gd name="T9" fmla="*/ 1 h 13"/>
                <a:gd name="T10" fmla="*/ 1 w 11"/>
                <a:gd name="T11" fmla="*/ 1 h 13"/>
                <a:gd name="T12" fmla="*/ 1 w 11"/>
                <a:gd name="T13" fmla="*/ 1 h 13"/>
                <a:gd name="T14" fmla="*/ 1 w 11"/>
                <a:gd name="T15" fmla="*/ 1 h 13"/>
                <a:gd name="T16" fmla="*/ 1 w 11"/>
                <a:gd name="T17" fmla="*/ 1 h 13"/>
                <a:gd name="T18" fmla="*/ 1 w 11"/>
                <a:gd name="T19" fmla="*/ 1 h 13"/>
                <a:gd name="T20" fmla="*/ 1 w 11"/>
                <a:gd name="T21" fmla="*/ 1 h 13"/>
                <a:gd name="T22" fmla="*/ 1 w 11"/>
                <a:gd name="T23" fmla="*/ 1 h 13"/>
                <a:gd name="T24" fmla="*/ 1 w 11"/>
                <a:gd name="T25" fmla="*/ 1 h 13"/>
                <a:gd name="T26" fmla="*/ 1 w 11"/>
                <a:gd name="T27" fmla="*/ 1 h 13"/>
                <a:gd name="T28" fmla="*/ 0 w 11"/>
                <a:gd name="T29" fmla="*/ 1 h 13"/>
                <a:gd name="T30" fmla="*/ 0 w 11"/>
                <a:gd name="T31" fmla="*/ 1 h 13"/>
                <a:gd name="T32" fmla="*/ 0 w 11"/>
                <a:gd name="T33" fmla="*/ 1 h 13"/>
                <a:gd name="T34" fmla="*/ 0 w 11"/>
                <a:gd name="T35" fmla="*/ 1 h 13"/>
                <a:gd name="T36" fmla="*/ 1 w 11"/>
                <a:gd name="T37" fmla="*/ 1 h 13"/>
                <a:gd name="T38" fmla="*/ 1 w 11"/>
                <a:gd name="T39" fmla="*/ 1 h 13"/>
                <a:gd name="T40" fmla="*/ 1 w 11"/>
                <a:gd name="T41" fmla="*/ 1 h 13"/>
                <a:gd name="T42" fmla="*/ 1 w 11"/>
                <a:gd name="T43" fmla="*/ 1 h 13"/>
                <a:gd name="T44" fmla="*/ 1 w 11"/>
                <a:gd name="T45" fmla="*/ 1 h 13"/>
                <a:gd name="T46" fmla="*/ 1 w 11"/>
                <a:gd name="T47" fmla="*/ 1 h 13"/>
                <a:gd name="T48" fmla="*/ 1 w 11"/>
                <a:gd name="T49" fmla="*/ 1 h 13"/>
                <a:gd name="T50" fmla="*/ 1 w 11"/>
                <a:gd name="T51" fmla="*/ 1 h 13"/>
                <a:gd name="T52" fmla="*/ 1 w 11"/>
                <a:gd name="T53" fmla="*/ 1 h 13"/>
                <a:gd name="T54" fmla="*/ 1 w 11"/>
                <a:gd name="T55" fmla="*/ 1 h 13"/>
                <a:gd name="T56" fmla="*/ 1 w 11"/>
                <a:gd name="T57" fmla="*/ 1 h 13"/>
                <a:gd name="T58" fmla="*/ 1 w 11"/>
                <a:gd name="T59" fmla="*/ 1 h 13"/>
                <a:gd name="T60" fmla="*/ 1 w 11"/>
                <a:gd name="T61" fmla="*/ 1 h 13"/>
                <a:gd name="T62" fmla="*/ 1 w 11"/>
                <a:gd name="T63" fmla="*/ 1 h 13"/>
                <a:gd name="T64" fmla="*/ 1 w 11"/>
                <a:gd name="T65" fmla="*/ 1 h 13"/>
                <a:gd name="T66" fmla="*/ 1 w 11"/>
                <a:gd name="T67" fmla="*/ 1 h 13"/>
                <a:gd name="T68" fmla="*/ 1 w 11"/>
                <a:gd name="T69" fmla="*/ 1 h 13"/>
                <a:gd name="T70" fmla="*/ 1 w 11"/>
                <a:gd name="T71" fmla="*/ 1 h 13"/>
                <a:gd name="T72" fmla="*/ 1 w 11"/>
                <a:gd name="T73" fmla="*/ 1 h 13"/>
                <a:gd name="T74" fmla="*/ 1 w 11"/>
                <a:gd name="T75" fmla="*/ 1 h 13"/>
                <a:gd name="T76" fmla="*/ 1 w 11"/>
                <a:gd name="T77" fmla="*/ 1 h 13"/>
                <a:gd name="T78" fmla="*/ 1 w 11"/>
                <a:gd name="T79" fmla="*/ 1 h 13"/>
                <a:gd name="T80" fmla="*/ 1 w 11"/>
                <a:gd name="T81" fmla="*/ 1 h 13"/>
                <a:gd name="T82" fmla="*/ 1 w 11"/>
                <a:gd name="T83" fmla="*/ 1 h 13"/>
                <a:gd name="T84" fmla="*/ 1 w 11"/>
                <a:gd name="T85" fmla="*/ 1 h 13"/>
                <a:gd name="T86" fmla="*/ 1 w 11"/>
                <a:gd name="T87" fmla="*/ 1 h 13"/>
                <a:gd name="T88" fmla="*/ 1 w 11"/>
                <a:gd name="T89" fmla="*/ 1 h 13"/>
                <a:gd name="T90" fmla="*/ 1 w 11"/>
                <a:gd name="T91" fmla="*/ 1 h 13"/>
                <a:gd name="T92" fmla="*/ 1 w 11"/>
                <a:gd name="T93" fmla="*/ 1 h 13"/>
                <a:gd name="T94" fmla="*/ 1 w 11"/>
                <a:gd name="T95" fmla="*/ 1 h 13"/>
                <a:gd name="T96" fmla="*/ 1 w 11"/>
                <a:gd name="T97" fmla="*/ 1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7"/>
                  </a:lnTo>
                  <a:close/>
                  <a:moveTo>
                    <a:pt x="10" y="7"/>
                  </a:move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7" name="Freeform 5554"/>
            <p:cNvSpPr>
              <a:spLocks noEditPoints="1"/>
            </p:cNvSpPr>
            <p:nvPr/>
          </p:nvSpPr>
          <p:spPr bwMode="auto">
            <a:xfrm>
              <a:off x="4499" y="2197"/>
              <a:ext cx="6" cy="5"/>
            </a:xfrm>
            <a:custGeom>
              <a:avLst/>
              <a:gdLst>
                <a:gd name="T0" fmla="*/ 1 w 11"/>
                <a:gd name="T1" fmla="*/ 1 h 9"/>
                <a:gd name="T2" fmla="*/ 1 w 11"/>
                <a:gd name="T3" fmla="*/ 1 h 9"/>
                <a:gd name="T4" fmla="*/ 1 w 11"/>
                <a:gd name="T5" fmla="*/ 1 h 9"/>
                <a:gd name="T6" fmla="*/ 1 w 11"/>
                <a:gd name="T7" fmla="*/ 0 h 9"/>
                <a:gd name="T8" fmla="*/ 1 w 11"/>
                <a:gd name="T9" fmla="*/ 0 h 9"/>
                <a:gd name="T10" fmla="*/ 1 w 11"/>
                <a:gd name="T11" fmla="*/ 0 h 9"/>
                <a:gd name="T12" fmla="*/ 1 w 11"/>
                <a:gd name="T13" fmla="*/ 0 h 9"/>
                <a:gd name="T14" fmla="*/ 1 w 11"/>
                <a:gd name="T15" fmla="*/ 0 h 9"/>
                <a:gd name="T16" fmla="*/ 1 w 11"/>
                <a:gd name="T17" fmla="*/ 0 h 9"/>
                <a:gd name="T18" fmla="*/ 1 w 11"/>
                <a:gd name="T19" fmla="*/ 1 h 9"/>
                <a:gd name="T20" fmla="*/ 1 w 11"/>
                <a:gd name="T21" fmla="*/ 1 h 9"/>
                <a:gd name="T22" fmla="*/ 1 w 11"/>
                <a:gd name="T23" fmla="*/ 1 h 9"/>
                <a:gd name="T24" fmla="*/ 0 w 11"/>
                <a:gd name="T25" fmla="*/ 1 h 9"/>
                <a:gd name="T26" fmla="*/ 0 w 11"/>
                <a:gd name="T27" fmla="*/ 1 h 9"/>
                <a:gd name="T28" fmla="*/ 1 w 11"/>
                <a:gd name="T29" fmla="*/ 1 h 9"/>
                <a:gd name="T30" fmla="*/ 1 w 11"/>
                <a:gd name="T31" fmla="*/ 1 h 9"/>
                <a:gd name="T32" fmla="*/ 1 w 11"/>
                <a:gd name="T33" fmla="*/ 1 h 9"/>
                <a:gd name="T34" fmla="*/ 1 w 11"/>
                <a:gd name="T35" fmla="*/ 1 h 9"/>
                <a:gd name="T36" fmla="*/ 1 w 11"/>
                <a:gd name="T37" fmla="*/ 1 h 9"/>
                <a:gd name="T38" fmla="*/ 1 w 11"/>
                <a:gd name="T39" fmla="*/ 1 h 9"/>
                <a:gd name="T40" fmla="*/ 1 w 11"/>
                <a:gd name="T41" fmla="*/ 1 h 9"/>
                <a:gd name="T42" fmla="*/ 1 w 11"/>
                <a:gd name="T43" fmla="*/ 1 h 9"/>
                <a:gd name="T44" fmla="*/ 1 w 11"/>
                <a:gd name="T45" fmla="*/ 1 h 9"/>
                <a:gd name="T46" fmla="*/ 1 w 11"/>
                <a:gd name="T47" fmla="*/ 1 h 9"/>
                <a:gd name="T48" fmla="*/ 1 w 11"/>
                <a:gd name="T49" fmla="*/ 1 h 9"/>
                <a:gd name="T50" fmla="*/ 1 w 11"/>
                <a:gd name="T51" fmla="*/ 1 h 9"/>
                <a:gd name="T52" fmla="*/ 1 w 11"/>
                <a:gd name="T53" fmla="*/ 1 h 9"/>
                <a:gd name="T54" fmla="*/ 1 w 11"/>
                <a:gd name="T55" fmla="*/ 1 h 9"/>
                <a:gd name="T56" fmla="*/ 1 w 11"/>
                <a:gd name="T57" fmla="*/ 1 h 9"/>
                <a:gd name="T58" fmla="*/ 1 w 11"/>
                <a:gd name="T59" fmla="*/ 1 h 9"/>
                <a:gd name="T60" fmla="*/ 1 w 11"/>
                <a:gd name="T61" fmla="*/ 1 h 9"/>
                <a:gd name="T62" fmla="*/ 1 w 11"/>
                <a:gd name="T63" fmla="*/ 1 h 9"/>
                <a:gd name="T64" fmla="*/ 1 w 11"/>
                <a:gd name="T65" fmla="*/ 1 h 9"/>
                <a:gd name="T66" fmla="*/ 1 w 11"/>
                <a:gd name="T67" fmla="*/ 1 h 9"/>
                <a:gd name="T68" fmla="*/ 1 w 11"/>
                <a:gd name="T69" fmla="*/ 1 h 9"/>
                <a:gd name="T70" fmla="*/ 1 w 11"/>
                <a:gd name="T71" fmla="*/ 1 h 9"/>
                <a:gd name="T72" fmla="*/ 1 w 11"/>
                <a:gd name="T73" fmla="*/ 1 h 9"/>
                <a:gd name="T74" fmla="*/ 1 w 11"/>
                <a:gd name="T75" fmla="*/ 1 h 9"/>
                <a:gd name="T76" fmla="*/ 1 w 11"/>
                <a:gd name="T77" fmla="*/ 1 h 9"/>
                <a:gd name="T78" fmla="*/ 1 w 11"/>
                <a:gd name="T79" fmla="*/ 1 h 9"/>
                <a:gd name="T80" fmla="*/ 1 w 11"/>
                <a:gd name="T81" fmla="*/ 1 h 9"/>
                <a:gd name="T82" fmla="*/ 1 w 11"/>
                <a:gd name="T83" fmla="*/ 1 h 9"/>
                <a:gd name="T84" fmla="*/ 1 w 11"/>
                <a:gd name="T85" fmla="*/ 1 h 9"/>
                <a:gd name="T86" fmla="*/ 1 w 11"/>
                <a:gd name="T87" fmla="*/ 1 h 9"/>
                <a:gd name="T88" fmla="*/ 1 w 11"/>
                <a:gd name="T89" fmla="*/ 1 h 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5"/>
                  </a:lnTo>
                  <a:close/>
                  <a:moveTo>
                    <a:pt x="10" y="5"/>
                  </a:moveTo>
                  <a:lnTo>
                    <a:pt x="10" y="6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9B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8" name="Freeform 5555"/>
            <p:cNvSpPr>
              <a:spLocks noEditPoints="1"/>
            </p:cNvSpPr>
            <p:nvPr/>
          </p:nvSpPr>
          <p:spPr bwMode="auto">
            <a:xfrm>
              <a:off x="4500" y="2197"/>
              <a:ext cx="4" cy="5"/>
            </a:xfrm>
            <a:custGeom>
              <a:avLst/>
              <a:gdLst>
                <a:gd name="T0" fmla="*/ 1 w 8"/>
                <a:gd name="T1" fmla="*/ 1 h 9"/>
                <a:gd name="T2" fmla="*/ 1 w 8"/>
                <a:gd name="T3" fmla="*/ 1 h 9"/>
                <a:gd name="T4" fmla="*/ 1 w 8"/>
                <a:gd name="T5" fmla="*/ 1 h 9"/>
                <a:gd name="T6" fmla="*/ 1 w 8"/>
                <a:gd name="T7" fmla="*/ 0 h 9"/>
                <a:gd name="T8" fmla="*/ 1 w 8"/>
                <a:gd name="T9" fmla="*/ 0 h 9"/>
                <a:gd name="T10" fmla="*/ 1 w 8"/>
                <a:gd name="T11" fmla="*/ 1 h 9"/>
                <a:gd name="T12" fmla="*/ 0 w 8"/>
                <a:gd name="T13" fmla="*/ 1 h 9"/>
                <a:gd name="T14" fmla="*/ 0 w 8"/>
                <a:gd name="T15" fmla="*/ 1 h 9"/>
                <a:gd name="T16" fmla="*/ 0 w 8"/>
                <a:gd name="T17" fmla="*/ 1 h 9"/>
                <a:gd name="T18" fmla="*/ 0 w 8"/>
                <a:gd name="T19" fmla="*/ 1 h 9"/>
                <a:gd name="T20" fmla="*/ 1 w 8"/>
                <a:gd name="T21" fmla="*/ 1 h 9"/>
                <a:gd name="T22" fmla="*/ 1 w 8"/>
                <a:gd name="T23" fmla="*/ 1 h 9"/>
                <a:gd name="T24" fmla="*/ 1 w 8"/>
                <a:gd name="T25" fmla="*/ 1 h 9"/>
                <a:gd name="T26" fmla="*/ 1 w 8"/>
                <a:gd name="T27" fmla="*/ 1 h 9"/>
                <a:gd name="T28" fmla="*/ 1 w 8"/>
                <a:gd name="T29" fmla="*/ 1 h 9"/>
                <a:gd name="T30" fmla="*/ 1 w 8"/>
                <a:gd name="T31" fmla="*/ 1 h 9"/>
                <a:gd name="T32" fmla="*/ 1 w 8"/>
                <a:gd name="T33" fmla="*/ 1 h 9"/>
                <a:gd name="T34" fmla="*/ 1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1 w 8"/>
                <a:gd name="T43" fmla="*/ 1 h 9"/>
                <a:gd name="T44" fmla="*/ 1 w 8"/>
                <a:gd name="T45" fmla="*/ 1 h 9"/>
                <a:gd name="T46" fmla="*/ 1 w 8"/>
                <a:gd name="T47" fmla="*/ 1 h 9"/>
                <a:gd name="T48" fmla="*/ 1 w 8"/>
                <a:gd name="T49" fmla="*/ 1 h 9"/>
                <a:gd name="T50" fmla="*/ 1 w 8"/>
                <a:gd name="T51" fmla="*/ 1 h 9"/>
                <a:gd name="T52" fmla="*/ 1 w 8"/>
                <a:gd name="T53" fmla="*/ 1 h 9"/>
                <a:gd name="T54" fmla="*/ 1 w 8"/>
                <a:gd name="T55" fmla="*/ 1 h 9"/>
                <a:gd name="T56" fmla="*/ 1 w 8"/>
                <a:gd name="T57" fmla="*/ 1 h 9"/>
                <a:gd name="T58" fmla="*/ 1 w 8"/>
                <a:gd name="T59" fmla="*/ 1 h 9"/>
                <a:gd name="T60" fmla="*/ 1 w 8"/>
                <a:gd name="T61" fmla="*/ 1 h 9"/>
                <a:gd name="T62" fmla="*/ 1 w 8"/>
                <a:gd name="T63" fmla="*/ 1 h 9"/>
                <a:gd name="T64" fmla="*/ 1 w 8"/>
                <a:gd name="T65" fmla="*/ 1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79" name="Freeform 5556"/>
            <p:cNvSpPr>
              <a:spLocks noEditPoints="1"/>
            </p:cNvSpPr>
            <p:nvPr/>
          </p:nvSpPr>
          <p:spPr bwMode="auto">
            <a:xfrm>
              <a:off x="4500" y="2198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0 h 8"/>
                <a:gd name="T6" fmla="*/ 1 w 8"/>
                <a:gd name="T7" fmla="*/ 0 h 8"/>
                <a:gd name="T8" fmla="*/ 1 w 8"/>
                <a:gd name="T9" fmla="*/ 0 h 8"/>
                <a:gd name="T10" fmla="*/ 1 w 8"/>
                <a:gd name="T11" fmla="*/ 0 h 8"/>
                <a:gd name="T12" fmla="*/ 1 w 8"/>
                <a:gd name="T13" fmla="*/ 1 h 8"/>
                <a:gd name="T14" fmla="*/ 0 w 8"/>
                <a:gd name="T15" fmla="*/ 1 h 8"/>
                <a:gd name="T16" fmla="*/ 0 w 8"/>
                <a:gd name="T17" fmla="*/ 1 h 8"/>
                <a:gd name="T18" fmla="*/ 1 w 8"/>
                <a:gd name="T19" fmla="*/ 1 h 8"/>
                <a:gd name="T20" fmla="*/ 1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1 h 8"/>
                <a:gd name="T28" fmla="*/ 1 w 8"/>
                <a:gd name="T29" fmla="*/ 1 h 8"/>
                <a:gd name="T30" fmla="*/ 1 w 8"/>
                <a:gd name="T31" fmla="*/ 1 h 8"/>
                <a:gd name="T32" fmla="*/ 1 w 8"/>
                <a:gd name="T33" fmla="*/ 1 h 8"/>
                <a:gd name="T34" fmla="*/ 1 w 8"/>
                <a:gd name="T35" fmla="*/ 1 h 8"/>
                <a:gd name="T36" fmla="*/ 1 w 8"/>
                <a:gd name="T37" fmla="*/ 1 h 8"/>
                <a:gd name="T38" fmla="*/ 1 w 8"/>
                <a:gd name="T39" fmla="*/ 1 h 8"/>
                <a:gd name="T40" fmla="*/ 1 w 8"/>
                <a:gd name="T41" fmla="*/ 1 h 8"/>
                <a:gd name="T42" fmla="*/ 1 w 8"/>
                <a:gd name="T43" fmla="*/ 1 h 8"/>
                <a:gd name="T44" fmla="*/ 1 w 8"/>
                <a:gd name="T45" fmla="*/ 1 h 8"/>
                <a:gd name="T46" fmla="*/ 1 w 8"/>
                <a:gd name="T47" fmla="*/ 1 h 8"/>
                <a:gd name="T48" fmla="*/ 1 w 8"/>
                <a:gd name="T49" fmla="*/ 1 h 8"/>
                <a:gd name="T50" fmla="*/ 1 w 8"/>
                <a:gd name="T51" fmla="*/ 1 h 8"/>
                <a:gd name="T52" fmla="*/ 1 w 8"/>
                <a:gd name="T53" fmla="*/ 1 h 8"/>
                <a:gd name="T54" fmla="*/ 1 w 8"/>
                <a:gd name="T55" fmla="*/ 1 h 8"/>
                <a:gd name="T56" fmla="*/ 1 w 8"/>
                <a:gd name="T57" fmla="*/ 0 h 8"/>
                <a:gd name="T58" fmla="*/ 1 w 8"/>
                <a:gd name="T59" fmla="*/ 1 h 8"/>
                <a:gd name="T60" fmla="*/ 1 w 8"/>
                <a:gd name="T61" fmla="*/ 1 h 8"/>
                <a:gd name="T62" fmla="*/ 1 w 8"/>
                <a:gd name="T63" fmla="*/ 1 h 8"/>
                <a:gd name="T64" fmla="*/ 1 w 8"/>
                <a:gd name="T65" fmla="*/ 1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4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0" name="Freeform 5557"/>
            <p:cNvSpPr>
              <a:spLocks noEditPoints="1"/>
            </p:cNvSpPr>
            <p:nvPr/>
          </p:nvSpPr>
          <p:spPr bwMode="auto">
            <a:xfrm>
              <a:off x="4501" y="2198"/>
              <a:ext cx="3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w 7"/>
                <a:gd name="T55" fmla="*/ 0 h 7"/>
                <a:gd name="T56" fmla="*/ 0 w 7"/>
                <a:gd name="T57" fmla="*/ 0 h 7"/>
                <a:gd name="T58" fmla="*/ 0 w 7"/>
                <a:gd name="T59" fmla="*/ 0 h 7"/>
                <a:gd name="T60" fmla="*/ 0 w 7"/>
                <a:gd name="T61" fmla="*/ 0 h 7"/>
                <a:gd name="T62" fmla="*/ 0 w 7"/>
                <a:gd name="T63" fmla="*/ 0 h 7"/>
                <a:gd name="T64" fmla="*/ 0 w 7"/>
                <a:gd name="T65" fmla="*/ 0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B9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1" name="Freeform 5558"/>
            <p:cNvSpPr>
              <a:spLocks noEditPoints="1"/>
            </p:cNvSpPr>
            <p:nvPr/>
          </p:nvSpPr>
          <p:spPr bwMode="auto">
            <a:xfrm>
              <a:off x="4501" y="2198"/>
              <a:ext cx="2" cy="3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0 h 7"/>
                <a:gd name="T32" fmla="*/ 0 w 5"/>
                <a:gd name="T33" fmla="*/ 0 h 7"/>
                <a:gd name="T34" fmla="*/ 0 w 5"/>
                <a:gd name="T35" fmla="*/ 0 h 7"/>
                <a:gd name="T36" fmla="*/ 0 w 5"/>
                <a:gd name="T37" fmla="*/ 0 h 7"/>
                <a:gd name="T38" fmla="*/ 0 w 5"/>
                <a:gd name="T39" fmla="*/ 0 h 7"/>
                <a:gd name="T40" fmla="*/ 0 w 5"/>
                <a:gd name="T41" fmla="*/ 0 h 7"/>
                <a:gd name="T42" fmla="*/ 0 w 5"/>
                <a:gd name="T43" fmla="*/ 0 h 7"/>
                <a:gd name="T44" fmla="*/ 0 w 5"/>
                <a:gd name="T45" fmla="*/ 0 h 7"/>
                <a:gd name="T46" fmla="*/ 0 w 5"/>
                <a:gd name="T47" fmla="*/ 0 h 7"/>
                <a:gd name="T48" fmla="*/ 0 w 5"/>
                <a:gd name="T49" fmla="*/ 0 h 7"/>
                <a:gd name="T50" fmla="*/ 0 w 5"/>
                <a:gd name="T51" fmla="*/ 0 h 7"/>
                <a:gd name="T52" fmla="*/ 0 w 5"/>
                <a:gd name="T53" fmla="*/ 0 h 7"/>
                <a:gd name="T54" fmla="*/ 0 w 5"/>
                <a:gd name="T55" fmla="*/ 0 h 7"/>
                <a:gd name="T56" fmla="*/ 0 w 5"/>
                <a:gd name="T57" fmla="*/ 0 h 7"/>
                <a:gd name="T58" fmla="*/ 0 w 5"/>
                <a:gd name="T59" fmla="*/ 0 h 7"/>
                <a:gd name="T60" fmla="*/ 0 w 5"/>
                <a:gd name="T61" fmla="*/ 0 h 7"/>
                <a:gd name="T62" fmla="*/ 0 w 5"/>
                <a:gd name="T63" fmla="*/ 0 h 7"/>
                <a:gd name="T64" fmla="*/ 0 w 5"/>
                <a:gd name="T65" fmla="*/ 0 h 7"/>
                <a:gd name="T66" fmla="*/ 0 w 5"/>
                <a:gd name="T67" fmla="*/ 0 h 7"/>
                <a:gd name="T68" fmla="*/ 0 w 5"/>
                <a:gd name="T69" fmla="*/ 0 h 7"/>
                <a:gd name="T70" fmla="*/ 0 w 5"/>
                <a:gd name="T71" fmla="*/ 0 h 7"/>
                <a:gd name="T72" fmla="*/ 0 w 5"/>
                <a:gd name="T73" fmla="*/ 0 h 7"/>
                <a:gd name="T74" fmla="*/ 0 w 5"/>
                <a:gd name="T75" fmla="*/ 0 h 7"/>
                <a:gd name="T76" fmla="*/ 0 w 5"/>
                <a:gd name="T77" fmla="*/ 0 h 7"/>
                <a:gd name="T78" fmla="*/ 0 w 5"/>
                <a:gd name="T79" fmla="*/ 0 h 7"/>
                <a:gd name="T80" fmla="*/ 0 w 5"/>
                <a:gd name="T81" fmla="*/ 0 h 7"/>
                <a:gd name="T82" fmla="*/ 0 w 5"/>
                <a:gd name="T83" fmla="*/ 0 h 7"/>
                <a:gd name="T84" fmla="*/ 0 w 5"/>
                <a:gd name="T85" fmla="*/ 0 h 7"/>
                <a:gd name="T86" fmla="*/ 0 w 5"/>
                <a:gd name="T87" fmla="*/ 0 h 7"/>
                <a:gd name="T88" fmla="*/ 0 w 5"/>
                <a:gd name="T89" fmla="*/ 0 h 7"/>
                <a:gd name="T90" fmla="*/ 0 w 5"/>
                <a:gd name="T91" fmla="*/ 0 h 7"/>
                <a:gd name="T92" fmla="*/ 0 w 5"/>
                <a:gd name="T93" fmla="*/ 0 h 7"/>
                <a:gd name="T94" fmla="*/ 0 w 5"/>
                <a:gd name="T95" fmla="*/ 0 h 7"/>
                <a:gd name="T96" fmla="*/ 0 w 5"/>
                <a:gd name="T97" fmla="*/ 0 h 7"/>
                <a:gd name="T98" fmla="*/ 0 w 5"/>
                <a:gd name="T99" fmla="*/ 0 h 7"/>
                <a:gd name="T100" fmla="*/ 0 w 5"/>
                <a:gd name="T101" fmla="*/ 0 h 7"/>
                <a:gd name="T102" fmla="*/ 0 w 5"/>
                <a:gd name="T103" fmla="*/ 0 h 7"/>
                <a:gd name="T104" fmla="*/ 0 w 5"/>
                <a:gd name="T105" fmla="*/ 0 h 7"/>
                <a:gd name="T106" fmla="*/ 0 w 5"/>
                <a:gd name="T107" fmla="*/ 0 h 7"/>
                <a:gd name="T108" fmla="*/ 0 w 5"/>
                <a:gd name="T109" fmla="*/ 0 h 7"/>
                <a:gd name="T110" fmla="*/ 0 w 5"/>
                <a:gd name="T111" fmla="*/ 0 h 7"/>
                <a:gd name="T112" fmla="*/ 0 w 5"/>
                <a:gd name="T113" fmla="*/ 0 h 7"/>
                <a:gd name="T114" fmla="*/ 0 w 5"/>
                <a:gd name="T115" fmla="*/ 0 h 7"/>
                <a:gd name="T116" fmla="*/ 0 w 5"/>
                <a:gd name="T117" fmla="*/ 0 h 7"/>
                <a:gd name="T118" fmla="*/ 0 w 5"/>
                <a:gd name="T119" fmla="*/ 0 h 7"/>
                <a:gd name="T120" fmla="*/ 0 w 5"/>
                <a:gd name="T121" fmla="*/ 0 h 7"/>
                <a:gd name="T122" fmla="*/ 0 w 5"/>
                <a:gd name="T123" fmla="*/ 0 h 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C5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2" name="Freeform 5559"/>
            <p:cNvSpPr>
              <a:spLocks/>
            </p:cNvSpPr>
            <p:nvPr/>
          </p:nvSpPr>
          <p:spPr bwMode="auto">
            <a:xfrm>
              <a:off x="4501" y="2199"/>
              <a:ext cx="2" cy="2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0 w 5"/>
                <a:gd name="T5" fmla="*/ 1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  <a:gd name="T26" fmla="*/ 0 w 5"/>
                <a:gd name="T27" fmla="*/ 0 h 3"/>
                <a:gd name="T28" fmla="*/ 0 w 5"/>
                <a:gd name="T29" fmla="*/ 1 h 3"/>
                <a:gd name="T30" fmla="*/ 0 w 5"/>
                <a:gd name="T31" fmla="*/ 1 h 3"/>
                <a:gd name="T32" fmla="*/ 0 w 5"/>
                <a:gd name="T33" fmla="*/ 1 h 3"/>
                <a:gd name="T34" fmla="*/ 0 w 5"/>
                <a:gd name="T35" fmla="*/ 1 h 3"/>
                <a:gd name="T36" fmla="*/ 0 w 5"/>
                <a:gd name="T37" fmla="*/ 1 h 3"/>
                <a:gd name="T38" fmla="*/ 0 w 5"/>
                <a:gd name="T39" fmla="*/ 1 h 3"/>
                <a:gd name="T40" fmla="*/ 0 w 5"/>
                <a:gd name="T41" fmla="*/ 1 h 3"/>
                <a:gd name="T42" fmla="*/ 0 w 5"/>
                <a:gd name="T43" fmla="*/ 1 h 3"/>
                <a:gd name="T44" fmla="*/ 0 w 5"/>
                <a:gd name="T45" fmla="*/ 1 h 3"/>
                <a:gd name="T46" fmla="*/ 0 w 5"/>
                <a:gd name="T47" fmla="*/ 1 h 3"/>
                <a:gd name="T48" fmla="*/ 0 w 5"/>
                <a:gd name="T49" fmla="*/ 1 h 3"/>
                <a:gd name="T50" fmla="*/ 0 w 5"/>
                <a:gd name="T51" fmla="*/ 1 h 3"/>
                <a:gd name="T52" fmla="*/ 0 w 5"/>
                <a:gd name="T53" fmla="*/ 1 h 3"/>
                <a:gd name="T54" fmla="*/ 0 w 5"/>
                <a:gd name="T55" fmla="*/ 1 h 3"/>
                <a:gd name="T56" fmla="*/ 0 w 5"/>
                <a:gd name="T57" fmla="*/ 1 h 3"/>
                <a:gd name="T58" fmla="*/ 0 w 5"/>
                <a:gd name="T59" fmla="*/ 1 h 3"/>
                <a:gd name="T60" fmla="*/ 0 w 5"/>
                <a:gd name="T61" fmla="*/ 1 h 3"/>
                <a:gd name="T62" fmla="*/ 0 w 5"/>
                <a:gd name="T63" fmla="*/ 1 h 3"/>
                <a:gd name="T64" fmla="*/ 0 w 5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D2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3" name="Freeform 5560"/>
            <p:cNvSpPr>
              <a:spLocks/>
            </p:cNvSpPr>
            <p:nvPr/>
          </p:nvSpPr>
          <p:spPr bwMode="auto">
            <a:xfrm>
              <a:off x="4501" y="2199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0 w 2"/>
                <a:gd name="T25" fmla="*/ 1 h 3"/>
                <a:gd name="T26" fmla="*/ 0 w 2"/>
                <a:gd name="T27" fmla="*/ 1 h 3"/>
                <a:gd name="T28" fmla="*/ 0 w 2"/>
                <a:gd name="T29" fmla="*/ 1 h 3"/>
                <a:gd name="T30" fmla="*/ 0 w 2"/>
                <a:gd name="T31" fmla="*/ 1 h 3"/>
                <a:gd name="T32" fmla="*/ 0 w 2"/>
                <a:gd name="T33" fmla="*/ 1 h 3"/>
                <a:gd name="T34" fmla="*/ 0 w 2"/>
                <a:gd name="T35" fmla="*/ 1 h 3"/>
                <a:gd name="T36" fmla="*/ 0 w 2"/>
                <a:gd name="T37" fmla="*/ 1 h 3"/>
                <a:gd name="T38" fmla="*/ 0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w 2"/>
                <a:gd name="T45" fmla="*/ 1 h 3"/>
                <a:gd name="T46" fmla="*/ 1 w 2"/>
                <a:gd name="T47" fmla="*/ 1 h 3"/>
                <a:gd name="T48" fmla="*/ 1 w 2"/>
                <a:gd name="T49" fmla="*/ 1 h 3"/>
                <a:gd name="T50" fmla="*/ 1 w 2"/>
                <a:gd name="T51" fmla="*/ 1 h 3"/>
                <a:gd name="T52" fmla="*/ 1 w 2"/>
                <a:gd name="T53" fmla="*/ 1 h 3"/>
                <a:gd name="T54" fmla="*/ 1 w 2"/>
                <a:gd name="T55" fmla="*/ 1 h 3"/>
                <a:gd name="T56" fmla="*/ 1 w 2"/>
                <a:gd name="T57" fmla="*/ 1 h 3"/>
                <a:gd name="T58" fmla="*/ 1 w 2"/>
                <a:gd name="T59" fmla="*/ 1 h 3"/>
                <a:gd name="T60" fmla="*/ 1 w 2"/>
                <a:gd name="T61" fmla="*/ 1 h 3"/>
                <a:gd name="T62" fmla="*/ 1 w 2"/>
                <a:gd name="T63" fmla="*/ 1 h 3"/>
                <a:gd name="T64" fmla="*/ 1 w 2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1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4" name="Freeform 5561"/>
            <p:cNvSpPr>
              <a:spLocks/>
            </p:cNvSpPr>
            <p:nvPr/>
          </p:nvSpPr>
          <p:spPr bwMode="auto">
            <a:xfrm>
              <a:off x="4501" y="2200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5" name="Freeform 5562"/>
            <p:cNvSpPr>
              <a:spLocks/>
            </p:cNvSpPr>
            <p:nvPr/>
          </p:nvSpPr>
          <p:spPr bwMode="auto">
            <a:xfrm>
              <a:off x="4491" y="2188"/>
              <a:ext cx="23" cy="23"/>
            </a:xfrm>
            <a:custGeom>
              <a:avLst/>
              <a:gdLst>
                <a:gd name="T0" fmla="*/ 1 w 45"/>
                <a:gd name="T1" fmla="*/ 0 h 47"/>
                <a:gd name="T2" fmla="*/ 1 w 45"/>
                <a:gd name="T3" fmla="*/ 0 h 47"/>
                <a:gd name="T4" fmla="*/ 1 w 45"/>
                <a:gd name="T5" fmla="*/ 0 h 47"/>
                <a:gd name="T6" fmla="*/ 1 w 45"/>
                <a:gd name="T7" fmla="*/ 0 h 47"/>
                <a:gd name="T8" fmla="*/ 1 w 45"/>
                <a:gd name="T9" fmla="*/ 0 h 47"/>
                <a:gd name="T10" fmla="*/ 1 w 45"/>
                <a:gd name="T11" fmla="*/ 0 h 47"/>
                <a:gd name="T12" fmla="*/ 1 w 45"/>
                <a:gd name="T13" fmla="*/ 0 h 47"/>
                <a:gd name="T14" fmla="*/ 1 w 45"/>
                <a:gd name="T15" fmla="*/ 0 h 47"/>
                <a:gd name="T16" fmla="*/ 1 w 45"/>
                <a:gd name="T17" fmla="*/ 0 h 47"/>
                <a:gd name="T18" fmla="*/ 1 w 45"/>
                <a:gd name="T19" fmla="*/ 0 h 47"/>
                <a:gd name="T20" fmla="*/ 1 w 45"/>
                <a:gd name="T21" fmla="*/ 0 h 47"/>
                <a:gd name="T22" fmla="*/ 1 w 45"/>
                <a:gd name="T23" fmla="*/ 0 h 47"/>
                <a:gd name="T24" fmla="*/ 1 w 45"/>
                <a:gd name="T25" fmla="*/ 0 h 47"/>
                <a:gd name="T26" fmla="*/ 1 w 45"/>
                <a:gd name="T27" fmla="*/ 0 h 47"/>
                <a:gd name="T28" fmla="*/ 1 w 45"/>
                <a:gd name="T29" fmla="*/ 0 h 47"/>
                <a:gd name="T30" fmla="*/ 1 w 45"/>
                <a:gd name="T31" fmla="*/ 0 h 47"/>
                <a:gd name="T32" fmla="*/ 1 w 45"/>
                <a:gd name="T33" fmla="*/ 0 h 47"/>
                <a:gd name="T34" fmla="*/ 1 w 45"/>
                <a:gd name="T35" fmla="*/ 0 h 47"/>
                <a:gd name="T36" fmla="*/ 1 w 45"/>
                <a:gd name="T37" fmla="*/ 0 h 47"/>
                <a:gd name="T38" fmla="*/ 1 w 45"/>
                <a:gd name="T39" fmla="*/ 0 h 47"/>
                <a:gd name="T40" fmla="*/ 1 w 45"/>
                <a:gd name="T41" fmla="*/ 0 h 47"/>
                <a:gd name="T42" fmla="*/ 1 w 45"/>
                <a:gd name="T43" fmla="*/ 0 h 47"/>
                <a:gd name="T44" fmla="*/ 1 w 45"/>
                <a:gd name="T45" fmla="*/ 0 h 47"/>
                <a:gd name="T46" fmla="*/ 1 w 45"/>
                <a:gd name="T47" fmla="*/ 0 h 47"/>
                <a:gd name="T48" fmla="*/ 1 w 45"/>
                <a:gd name="T49" fmla="*/ 0 h 47"/>
                <a:gd name="T50" fmla="*/ 1 w 45"/>
                <a:gd name="T51" fmla="*/ 0 h 47"/>
                <a:gd name="T52" fmla="*/ 1 w 45"/>
                <a:gd name="T53" fmla="*/ 0 h 47"/>
                <a:gd name="T54" fmla="*/ 1 w 45"/>
                <a:gd name="T55" fmla="*/ 0 h 47"/>
                <a:gd name="T56" fmla="*/ 1 w 45"/>
                <a:gd name="T57" fmla="*/ 0 h 47"/>
                <a:gd name="T58" fmla="*/ 0 w 45"/>
                <a:gd name="T59" fmla="*/ 0 h 47"/>
                <a:gd name="T60" fmla="*/ 0 w 45"/>
                <a:gd name="T61" fmla="*/ 0 h 47"/>
                <a:gd name="T62" fmla="*/ 0 w 45"/>
                <a:gd name="T63" fmla="*/ 0 h 47"/>
                <a:gd name="T64" fmla="*/ 0 w 45"/>
                <a:gd name="T65" fmla="*/ 0 h 47"/>
                <a:gd name="T66" fmla="*/ 0 w 45"/>
                <a:gd name="T67" fmla="*/ 0 h 47"/>
                <a:gd name="T68" fmla="*/ 1 w 45"/>
                <a:gd name="T69" fmla="*/ 0 h 47"/>
                <a:gd name="T70" fmla="*/ 1 w 45"/>
                <a:gd name="T71" fmla="*/ 0 h 47"/>
                <a:gd name="T72" fmla="*/ 1 w 45"/>
                <a:gd name="T73" fmla="*/ 0 h 47"/>
                <a:gd name="T74" fmla="*/ 1 w 45"/>
                <a:gd name="T75" fmla="*/ 0 h 47"/>
                <a:gd name="T76" fmla="*/ 1 w 45"/>
                <a:gd name="T77" fmla="*/ 0 h 47"/>
                <a:gd name="T78" fmla="*/ 1 w 45"/>
                <a:gd name="T79" fmla="*/ 0 h 47"/>
                <a:gd name="T80" fmla="*/ 1 w 45"/>
                <a:gd name="T81" fmla="*/ 0 h 47"/>
                <a:gd name="T82" fmla="*/ 1 w 45"/>
                <a:gd name="T83" fmla="*/ 0 h 47"/>
                <a:gd name="T84" fmla="*/ 1 w 45"/>
                <a:gd name="T85" fmla="*/ 0 h 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3" y="30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6" name="Freeform 5563"/>
            <p:cNvSpPr>
              <a:spLocks/>
            </p:cNvSpPr>
            <p:nvPr/>
          </p:nvSpPr>
          <p:spPr bwMode="auto">
            <a:xfrm>
              <a:off x="4225" y="1584"/>
              <a:ext cx="4" cy="4"/>
            </a:xfrm>
            <a:custGeom>
              <a:avLst/>
              <a:gdLst>
                <a:gd name="T0" fmla="*/ 1 w 8"/>
                <a:gd name="T1" fmla="*/ 0 h 8"/>
                <a:gd name="T2" fmla="*/ 1 w 8"/>
                <a:gd name="T3" fmla="*/ 0 h 8"/>
                <a:gd name="T4" fmla="*/ 1 w 8"/>
                <a:gd name="T5" fmla="*/ 0 h 8"/>
                <a:gd name="T6" fmla="*/ 1 w 8"/>
                <a:gd name="T7" fmla="*/ 0 h 8"/>
                <a:gd name="T8" fmla="*/ 1 w 8"/>
                <a:gd name="T9" fmla="*/ 0 h 8"/>
                <a:gd name="T10" fmla="*/ 1 w 8"/>
                <a:gd name="T11" fmla="*/ 1 h 8"/>
                <a:gd name="T12" fmla="*/ 1 w 8"/>
                <a:gd name="T13" fmla="*/ 1 h 8"/>
                <a:gd name="T14" fmla="*/ 1 w 8"/>
                <a:gd name="T15" fmla="*/ 1 h 8"/>
                <a:gd name="T16" fmla="*/ 1 w 8"/>
                <a:gd name="T17" fmla="*/ 1 h 8"/>
                <a:gd name="T18" fmla="*/ 1 w 8"/>
                <a:gd name="T19" fmla="*/ 1 h 8"/>
                <a:gd name="T20" fmla="*/ 1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1 h 8"/>
                <a:gd name="T28" fmla="*/ 1 w 8"/>
                <a:gd name="T29" fmla="*/ 1 h 8"/>
                <a:gd name="T30" fmla="*/ 1 w 8"/>
                <a:gd name="T31" fmla="*/ 1 h 8"/>
                <a:gd name="T32" fmla="*/ 1 w 8"/>
                <a:gd name="T33" fmla="*/ 1 h 8"/>
                <a:gd name="T34" fmla="*/ 1 w 8"/>
                <a:gd name="T35" fmla="*/ 1 h 8"/>
                <a:gd name="T36" fmla="*/ 1 w 8"/>
                <a:gd name="T37" fmla="*/ 1 h 8"/>
                <a:gd name="T38" fmla="*/ 1 w 8"/>
                <a:gd name="T39" fmla="*/ 1 h 8"/>
                <a:gd name="T40" fmla="*/ 1 w 8"/>
                <a:gd name="T41" fmla="*/ 1 h 8"/>
                <a:gd name="T42" fmla="*/ 1 w 8"/>
                <a:gd name="T43" fmla="*/ 1 h 8"/>
                <a:gd name="T44" fmla="*/ 0 w 8"/>
                <a:gd name="T45" fmla="*/ 1 h 8"/>
                <a:gd name="T46" fmla="*/ 0 w 8"/>
                <a:gd name="T47" fmla="*/ 1 h 8"/>
                <a:gd name="T48" fmla="*/ 0 w 8"/>
                <a:gd name="T49" fmla="*/ 1 h 8"/>
                <a:gd name="T50" fmla="*/ 0 w 8"/>
                <a:gd name="T51" fmla="*/ 1 h 8"/>
                <a:gd name="T52" fmla="*/ 0 w 8"/>
                <a:gd name="T53" fmla="*/ 1 h 8"/>
                <a:gd name="T54" fmla="*/ 1 w 8"/>
                <a:gd name="T55" fmla="*/ 1 h 8"/>
                <a:gd name="T56" fmla="*/ 1 w 8"/>
                <a:gd name="T57" fmla="*/ 0 h 8"/>
                <a:gd name="T58" fmla="*/ 1 w 8"/>
                <a:gd name="T59" fmla="*/ 0 h 8"/>
                <a:gd name="T60" fmla="*/ 1 w 8"/>
                <a:gd name="T61" fmla="*/ 0 h 8"/>
                <a:gd name="T62" fmla="*/ 1 w 8"/>
                <a:gd name="T63" fmla="*/ 0 h 8"/>
                <a:gd name="T64" fmla="*/ 1 w 8"/>
                <a:gd name="T65" fmla="*/ 0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7" name="Freeform 5564"/>
            <p:cNvSpPr>
              <a:spLocks/>
            </p:cNvSpPr>
            <p:nvPr/>
          </p:nvSpPr>
          <p:spPr bwMode="auto">
            <a:xfrm>
              <a:off x="4501" y="1583"/>
              <a:ext cx="4" cy="4"/>
            </a:xfrm>
            <a:custGeom>
              <a:avLst/>
              <a:gdLst>
                <a:gd name="T0" fmla="*/ 1 w 8"/>
                <a:gd name="T1" fmla="*/ 0 h 8"/>
                <a:gd name="T2" fmla="*/ 1 w 8"/>
                <a:gd name="T3" fmla="*/ 0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1 w 8"/>
                <a:gd name="T11" fmla="*/ 1 h 8"/>
                <a:gd name="T12" fmla="*/ 1 w 8"/>
                <a:gd name="T13" fmla="*/ 1 h 8"/>
                <a:gd name="T14" fmla="*/ 1 w 8"/>
                <a:gd name="T15" fmla="*/ 1 h 8"/>
                <a:gd name="T16" fmla="*/ 1 w 8"/>
                <a:gd name="T17" fmla="*/ 1 h 8"/>
                <a:gd name="T18" fmla="*/ 1 w 8"/>
                <a:gd name="T19" fmla="*/ 1 h 8"/>
                <a:gd name="T20" fmla="*/ 1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1 h 8"/>
                <a:gd name="T28" fmla="*/ 1 w 8"/>
                <a:gd name="T29" fmla="*/ 1 h 8"/>
                <a:gd name="T30" fmla="*/ 1 w 8"/>
                <a:gd name="T31" fmla="*/ 1 h 8"/>
                <a:gd name="T32" fmla="*/ 1 w 8"/>
                <a:gd name="T33" fmla="*/ 1 h 8"/>
                <a:gd name="T34" fmla="*/ 1 w 8"/>
                <a:gd name="T35" fmla="*/ 1 h 8"/>
                <a:gd name="T36" fmla="*/ 1 w 8"/>
                <a:gd name="T37" fmla="*/ 1 h 8"/>
                <a:gd name="T38" fmla="*/ 1 w 8"/>
                <a:gd name="T39" fmla="*/ 1 h 8"/>
                <a:gd name="T40" fmla="*/ 1 w 8"/>
                <a:gd name="T41" fmla="*/ 1 h 8"/>
                <a:gd name="T42" fmla="*/ 1 w 8"/>
                <a:gd name="T43" fmla="*/ 1 h 8"/>
                <a:gd name="T44" fmla="*/ 0 w 8"/>
                <a:gd name="T45" fmla="*/ 1 h 8"/>
                <a:gd name="T46" fmla="*/ 0 w 8"/>
                <a:gd name="T47" fmla="*/ 1 h 8"/>
                <a:gd name="T48" fmla="*/ 0 w 8"/>
                <a:gd name="T49" fmla="*/ 1 h 8"/>
                <a:gd name="T50" fmla="*/ 0 w 8"/>
                <a:gd name="T51" fmla="*/ 1 h 8"/>
                <a:gd name="T52" fmla="*/ 0 w 8"/>
                <a:gd name="T53" fmla="*/ 1 h 8"/>
                <a:gd name="T54" fmla="*/ 1 w 8"/>
                <a:gd name="T55" fmla="*/ 1 h 8"/>
                <a:gd name="T56" fmla="*/ 1 w 8"/>
                <a:gd name="T57" fmla="*/ 1 h 8"/>
                <a:gd name="T58" fmla="*/ 1 w 8"/>
                <a:gd name="T59" fmla="*/ 1 h 8"/>
                <a:gd name="T60" fmla="*/ 1 w 8"/>
                <a:gd name="T61" fmla="*/ 1 h 8"/>
                <a:gd name="T62" fmla="*/ 1 w 8"/>
                <a:gd name="T63" fmla="*/ 0 h 8"/>
                <a:gd name="T64" fmla="*/ 1 w 8"/>
                <a:gd name="T65" fmla="*/ 0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8" name="Freeform 5565"/>
            <p:cNvSpPr>
              <a:spLocks/>
            </p:cNvSpPr>
            <p:nvPr/>
          </p:nvSpPr>
          <p:spPr bwMode="auto">
            <a:xfrm>
              <a:off x="4224" y="2200"/>
              <a:ext cx="4" cy="4"/>
            </a:xfrm>
            <a:custGeom>
              <a:avLst/>
              <a:gdLst>
                <a:gd name="T0" fmla="*/ 1 w 8"/>
                <a:gd name="T1" fmla="*/ 0 h 8"/>
                <a:gd name="T2" fmla="*/ 1 w 8"/>
                <a:gd name="T3" fmla="*/ 0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1 w 8"/>
                <a:gd name="T11" fmla="*/ 1 h 8"/>
                <a:gd name="T12" fmla="*/ 1 w 8"/>
                <a:gd name="T13" fmla="*/ 1 h 8"/>
                <a:gd name="T14" fmla="*/ 1 w 8"/>
                <a:gd name="T15" fmla="*/ 1 h 8"/>
                <a:gd name="T16" fmla="*/ 1 w 8"/>
                <a:gd name="T17" fmla="*/ 1 h 8"/>
                <a:gd name="T18" fmla="*/ 1 w 8"/>
                <a:gd name="T19" fmla="*/ 1 h 8"/>
                <a:gd name="T20" fmla="*/ 1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1 h 8"/>
                <a:gd name="T28" fmla="*/ 1 w 8"/>
                <a:gd name="T29" fmla="*/ 1 h 8"/>
                <a:gd name="T30" fmla="*/ 1 w 8"/>
                <a:gd name="T31" fmla="*/ 1 h 8"/>
                <a:gd name="T32" fmla="*/ 1 w 8"/>
                <a:gd name="T33" fmla="*/ 1 h 8"/>
                <a:gd name="T34" fmla="*/ 1 w 8"/>
                <a:gd name="T35" fmla="*/ 1 h 8"/>
                <a:gd name="T36" fmla="*/ 1 w 8"/>
                <a:gd name="T37" fmla="*/ 1 h 8"/>
                <a:gd name="T38" fmla="*/ 1 w 8"/>
                <a:gd name="T39" fmla="*/ 1 h 8"/>
                <a:gd name="T40" fmla="*/ 1 w 8"/>
                <a:gd name="T41" fmla="*/ 1 h 8"/>
                <a:gd name="T42" fmla="*/ 1 w 8"/>
                <a:gd name="T43" fmla="*/ 1 h 8"/>
                <a:gd name="T44" fmla="*/ 0 w 8"/>
                <a:gd name="T45" fmla="*/ 1 h 8"/>
                <a:gd name="T46" fmla="*/ 0 w 8"/>
                <a:gd name="T47" fmla="*/ 1 h 8"/>
                <a:gd name="T48" fmla="*/ 0 w 8"/>
                <a:gd name="T49" fmla="*/ 1 h 8"/>
                <a:gd name="T50" fmla="*/ 0 w 8"/>
                <a:gd name="T51" fmla="*/ 1 h 8"/>
                <a:gd name="T52" fmla="*/ 0 w 8"/>
                <a:gd name="T53" fmla="*/ 1 h 8"/>
                <a:gd name="T54" fmla="*/ 1 w 8"/>
                <a:gd name="T55" fmla="*/ 1 h 8"/>
                <a:gd name="T56" fmla="*/ 1 w 8"/>
                <a:gd name="T57" fmla="*/ 1 h 8"/>
                <a:gd name="T58" fmla="*/ 1 w 8"/>
                <a:gd name="T59" fmla="*/ 1 h 8"/>
                <a:gd name="T60" fmla="*/ 1 w 8"/>
                <a:gd name="T61" fmla="*/ 1 h 8"/>
                <a:gd name="T62" fmla="*/ 1 w 8"/>
                <a:gd name="T63" fmla="*/ 0 h 8"/>
                <a:gd name="T64" fmla="*/ 1 w 8"/>
                <a:gd name="T65" fmla="*/ 0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0189" name="Freeform 5566"/>
            <p:cNvSpPr>
              <a:spLocks/>
            </p:cNvSpPr>
            <p:nvPr/>
          </p:nvSpPr>
          <p:spPr bwMode="auto">
            <a:xfrm>
              <a:off x="4500" y="2198"/>
              <a:ext cx="4" cy="4"/>
            </a:xfrm>
            <a:custGeom>
              <a:avLst/>
              <a:gdLst>
                <a:gd name="T0" fmla="*/ 1 w 8"/>
                <a:gd name="T1" fmla="*/ 0 h 8"/>
                <a:gd name="T2" fmla="*/ 1 w 8"/>
                <a:gd name="T3" fmla="*/ 0 h 8"/>
                <a:gd name="T4" fmla="*/ 1 w 8"/>
                <a:gd name="T5" fmla="*/ 0 h 8"/>
                <a:gd name="T6" fmla="*/ 1 w 8"/>
                <a:gd name="T7" fmla="*/ 0 h 8"/>
                <a:gd name="T8" fmla="*/ 1 w 8"/>
                <a:gd name="T9" fmla="*/ 0 h 8"/>
                <a:gd name="T10" fmla="*/ 1 w 8"/>
                <a:gd name="T11" fmla="*/ 1 h 8"/>
                <a:gd name="T12" fmla="*/ 1 w 8"/>
                <a:gd name="T13" fmla="*/ 1 h 8"/>
                <a:gd name="T14" fmla="*/ 1 w 8"/>
                <a:gd name="T15" fmla="*/ 1 h 8"/>
                <a:gd name="T16" fmla="*/ 1 w 8"/>
                <a:gd name="T17" fmla="*/ 1 h 8"/>
                <a:gd name="T18" fmla="*/ 1 w 8"/>
                <a:gd name="T19" fmla="*/ 1 h 8"/>
                <a:gd name="T20" fmla="*/ 1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1 h 8"/>
                <a:gd name="T28" fmla="*/ 1 w 8"/>
                <a:gd name="T29" fmla="*/ 1 h 8"/>
                <a:gd name="T30" fmla="*/ 1 w 8"/>
                <a:gd name="T31" fmla="*/ 1 h 8"/>
                <a:gd name="T32" fmla="*/ 1 w 8"/>
                <a:gd name="T33" fmla="*/ 1 h 8"/>
                <a:gd name="T34" fmla="*/ 1 w 8"/>
                <a:gd name="T35" fmla="*/ 1 h 8"/>
                <a:gd name="T36" fmla="*/ 1 w 8"/>
                <a:gd name="T37" fmla="*/ 1 h 8"/>
                <a:gd name="T38" fmla="*/ 1 w 8"/>
                <a:gd name="T39" fmla="*/ 1 h 8"/>
                <a:gd name="T40" fmla="*/ 1 w 8"/>
                <a:gd name="T41" fmla="*/ 1 h 8"/>
                <a:gd name="T42" fmla="*/ 1 w 8"/>
                <a:gd name="T43" fmla="*/ 1 h 8"/>
                <a:gd name="T44" fmla="*/ 0 w 8"/>
                <a:gd name="T45" fmla="*/ 1 h 8"/>
                <a:gd name="T46" fmla="*/ 0 w 8"/>
                <a:gd name="T47" fmla="*/ 1 h 8"/>
                <a:gd name="T48" fmla="*/ 0 w 8"/>
                <a:gd name="T49" fmla="*/ 1 h 8"/>
                <a:gd name="T50" fmla="*/ 0 w 8"/>
                <a:gd name="T51" fmla="*/ 1 h 8"/>
                <a:gd name="T52" fmla="*/ 0 w 8"/>
                <a:gd name="T53" fmla="*/ 1 h 8"/>
                <a:gd name="T54" fmla="*/ 1 w 8"/>
                <a:gd name="T55" fmla="*/ 1 h 8"/>
                <a:gd name="T56" fmla="*/ 1 w 8"/>
                <a:gd name="T57" fmla="*/ 0 h 8"/>
                <a:gd name="T58" fmla="*/ 1 w 8"/>
                <a:gd name="T59" fmla="*/ 0 h 8"/>
                <a:gd name="T60" fmla="*/ 1 w 8"/>
                <a:gd name="T61" fmla="*/ 0 h 8"/>
                <a:gd name="T62" fmla="*/ 1 w 8"/>
                <a:gd name="T63" fmla="*/ 0 h 8"/>
                <a:gd name="T64" fmla="*/ 1 w 8"/>
                <a:gd name="T65" fmla="*/ 0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" name="Groupe 1"/>
          <p:cNvGrpSpPr>
            <a:grpSpLocks/>
          </p:cNvGrpSpPr>
          <p:nvPr/>
        </p:nvGrpSpPr>
        <p:grpSpPr bwMode="auto">
          <a:xfrm>
            <a:off x="2185198" y="3440022"/>
            <a:ext cx="1602778" cy="2378955"/>
            <a:chOff x="881113" y="2673350"/>
            <a:chExt cx="1785887" cy="3041650"/>
          </a:xfrm>
        </p:grpSpPr>
        <p:grpSp>
          <p:nvGrpSpPr>
            <p:cNvPr id="130081" name="Group 216"/>
            <p:cNvGrpSpPr>
              <a:grpSpLocks/>
            </p:cNvGrpSpPr>
            <p:nvPr/>
          </p:nvGrpSpPr>
          <p:grpSpPr bwMode="auto">
            <a:xfrm>
              <a:off x="1006475" y="2673350"/>
              <a:ext cx="1660525" cy="3041650"/>
              <a:chOff x="634" y="1684"/>
              <a:chExt cx="1046" cy="1916"/>
            </a:xfrm>
          </p:grpSpPr>
          <p:sp>
            <p:nvSpPr>
              <p:cNvPr id="130085" name="Freeform 217"/>
              <p:cNvSpPr>
                <a:spLocks/>
              </p:cNvSpPr>
              <p:nvPr/>
            </p:nvSpPr>
            <p:spPr bwMode="auto">
              <a:xfrm>
                <a:off x="638" y="1684"/>
                <a:ext cx="268" cy="654"/>
              </a:xfrm>
              <a:custGeom>
                <a:avLst/>
                <a:gdLst>
                  <a:gd name="T0" fmla="*/ 192 w 268"/>
                  <a:gd name="T1" fmla="*/ 0 h 672"/>
                  <a:gd name="T2" fmla="*/ 192 w 268"/>
                  <a:gd name="T3" fmla="*/ 20 h 672"/>
                  <a:gd name="T4" fmla="*/ 0 w 268"/>
                  <a:gd name="T5" fmla="*/ 20 h 672"/>
                  <a:gd name="T6" fmla="*/ 0 w 268"/>
                  <a:gd name="T7" fmla="*/ 152 h 672"/>
                  <a:gd name="T8" fmla="*/ 240 w 268"/>
                  <a:gd name="T9" fmla="*/ 152 h 672"/>
                  <a:gd name="T10" fmla="*/ 268 w 268"/>
                  <a:gd name="T11" fmla="*/ 141 h 6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8" h="672">
                    <a:moveTo>
                      <a:pt x="192" y="0"/>
                    </a:moveTo>
                    <a:lnTo>
                      <a:pt x="192" y="96"/>
                    </a:lnTo>
                    <a:lnTo>
                      <a:pt x="0" y="96"/>
                    </a:lnTo>
                    <a:lnTo>
                      <a:pt x="0" y="672"/>
                    </a:lnTo>
                    <a:lnTo>
                      <a:pt x="240" y="672"/>
                    </a:lnTo>
                    <a:lnTo>
                      <a:pt x="268" y="624"/>
                    </a:lnTo>
                  </a:path>
                </a:pathLst>
              </a:custGeom>
              <a:noFill/>
              <a:ln w="57150" cmpd="sng">
                <a:pattFill prst="wdUpDiag">
                  <a:fgClr>
                    <a:srgbClr val="0CE23F"/>
                  </a:fgClr>
                  <a:bgClr>
                    <a:srgbClr val="FFFF00"/>
                  </a:bgClr>
                </a:patt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0086" name="Freeform 218"/>
              <p:cNvSpPr>
                <a:spLocks/>
              </p:cNvSpPr>
              <p:nvPr/>
            </p:nvSpPr>
            <p:spPr bwMode="auto">
              <a:xfrm>
                <a:off x="634" y="2344"/>
                <a:ext cx="336" cy="720"/>
              </a:xfrm>
              <a:custGeom>
                <a:avLst/>
                <a:gdLst>
                  <a:gd name="T0" fmla="*/ 0 w 336"/>
                  <a:gd name="T1" fmla="*/ 0 h 720"/>
                  <a:gd name="T2" fmla="*/ 0 w 336"/>
                  <a:gd name="T3" fmla="*/ 576 h 720"/>
                  <a:gd name="T4" fmla="*/ 336 w 336"/>
                  <a:gd name="T5" fmla="*/ 576 h 720"/>
                  <a:gd name="T6" fmla="*/ 336 w 336"/>
                  <a:gd name="T7" fmla="*/ 720 h 7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6" h="720">
                    <a:moveTo>
                      <a:pt x="0" y="0"/>
                    </a:moveTo>
                    <a:lnTo>
                      <a:pt x="0" y="576"/>
                    </a:lnTo>
                    <a:lnTo>
                      <a:pt x="336" y="576"/>
                    </a:lnTo>
                    <a:lnTo>
                      <a:pt x="336" y="720"/>
                    </a:lnTo>
                  </a:path>
                </a:pathLst>
              </a:custGeom>
              <a:noFill/>
              <a:ln w="57150" cmpd="sng">
                <a:pattFill prst="wdUpDiag">
                  <a:fgClr>
                    <a:srgbClr val="0CE23F"/>
                  </a:fgClr>
                  <a:bgClr>
                    <a:srgbClr val="FFFF00"/>
                  </a:bgClr>
                </a:patt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0087" name="Freeform 219"/>
              <p:cNvSpPr>
                <a:spLocks/>
              </p:cNvSpPr>
              <p:nvPr/>
            </p:nvSpPr>
            <p:spPr bwMode="auto">
              <a:xfrm>
                <a:off x="636" y="2928"/>
                <a:ext cx="1044" cy="672"/>
              </a:xfrm>
              <a:custGeom>
                <a:avLst/>
                <a:gdLst>
                  <a:gd name="T0" fmla="*/ 0 w 1056"/>
                  <a:gd name="T1" fmla="*/ 0 h 672"/>
                  <a:gd name="T2" fmla="*/ 0 w 1056"/>
                  <a:gd name="T3" fmla="*/ 384 h 672"/>
                  <a:gd name="T4" fmla="*/ 384 w 1056"/>
                  <a:gd name="T5" fmla="*/ 384 h 672"/>
                  <a:gd name="T6" fmla="*/ 384 w 1056"/>
                  <a:gd name="T7" fmla="*/ 672 h 672"/>
                  <a:gd name="T8" fmla="*/ 563 w 1056"/>
                  <a:gd name="T9" fmla="*/ 672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6" h="672">
                    <a:moveTo>
                      <a:pt x="0" y="0"/>
                    </a:moveTo>
                    <a:lnTo>
                      <a:pt x="0" y="384"/>
                    </a:lnTo>
                    <a:lnTo>
                      <a:pt x="720" y="384"/>
                    </a:lnTo>
                    <a:lnTo>
                      <a:pt x="720" y="672"/>
                    </a:lnTo>
                    <a:lnTo>
                      <a:pt x="1056" y="672"/>
                    </a:lnTo>
                  </a:path>
                </a:pathLst>
              </a:custGeom>
              <a:noFill/>
              <a:ln w="57150" cmpd="sng">
                <a:pattFill prst="wdUpDiag">
                  <a:fgClr>
                    <a:srgbClr val="0CE23F"/>
                  </a:fgClr>
                  <a:bgClr>
                    <a:srgbClr val="FFFF00"/>
                  </a:bgClr>
                </a:patt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30082" name="Groupe 20"/>
            <p:cNvGrpSpPr>
              <a:grpSpLocks/>
            </p:cNvGrpSpPr>
            <p:nvPr/>
          </p:nvGrpSpPr>
          <p:grpSpPr bwMode="auto">
            <a:xfrm>
              <a:off x="881113" y="5283200"/>
              <a:ext cx="252000" cy="402464"/>
              <a:chOff x="880409" y="5283200"/>
              <a:chExt cx="252145" cy="402464"/>
            </a:xfrm>
          </p:grpSpPr>
          <p:pic>
            <p:nvPicPr>
              <p:cNvPr id="130083" name="Image 5" descr="Capture d’écran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84305" y="5283200"/>
                <a:ext cx="58738" cy="257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0084" name="Image 19" descr="Capture d’écran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0409" y="5541135"/>
                <a:ext cx="252145" cy="1445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49438" name="Rectangle 254"/>
          <p:cNvSpPr>
            <a:spLocks noChangeArrowheads="1"/>
          </p:cNvSpPr>
          <p:nvPr/>
        </p:nvSpPr>
        <p:spPr bwMode="auto">
          <a:xfrm>
            <a:off x="3397904" y="5759962"/>
            <a:ext cx="444504" cy="184666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de-DE" altLang="fr-FR" sz="1200" dirty="0">
                <a:solidFill>
                  <a:srgbClr val="003A7C"/>
                </a:solidFill>
              </a:rPr>
              <a:t>IPX4</a:t>
            </a:r>
            <a:endParaRPr lang="fr-FR" altLang="fr-FR" sz="1200" dirty="0">
              <a:solidFill>
                <a:srgbClr val="003A7C"/>
              </a:solidFill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de-DE" altLang="fr-FR"/>
              <a:t>Exigences</a:t>
            </a:r>
            <a:endParaRPr lang="fr-CH" dirty="0"/>
          </a:p>
        </p:txBody>
      </p:sp>
      <p:sp>
        <p:nvSpPr>
          <p:cNvPr id="5550" name="Rectangle 2"/>
          <p:cNvSpPr txBox="1">
            <a:spLocks noChangeArrowheads="1"/>
          </p:cNvSpPr>
          <p:nvPr/>
        </p:nvSpPr>
        <p:spPr bwMode="auto">
          <a:xfrm>
            <a:off x="482745" y="1449555"/>
            <a:ext cx="1472901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554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722482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0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0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34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34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9" dur="500"/>
                                        <p:tgtEl>
                                          <p:spTgt spid="349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4" dur="500"/>
                                        <p:tgtEl>
                                          <p:spTgt spid="349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75"/>
                                        <p:tgtEl>
                                          <p:spTgt spid="349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349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49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3" dur="500"/>
                                        <p:tgtEl>
                                          <p:spTgt spid="349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8" dur="500"/>
                                        <p:tgtEl>
                                          <p:spTgt spid="349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3" dur="1000"/>
                                        <p:tgtEl>
                                          <p:spTgt spid="349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3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9" dur="500"/>
                                        <p:tgtEl>
                                          <p:spTgt spid="349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4" dur="500"/>
                                        <p:tgtEl>
                                          <p:spTgt spid="349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349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4" dur="500"/>
                                        <p:tgtEl>
                                          <p:spTgt spid="349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9" dur="500"/>
                                        <p:tgtEl>
                                          <p:spTgt spid="349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349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35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349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9" dur="500"/>
                                        <p:tgtEl>
                                          <p:spTgt spid="349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349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"/>
                            </p:stCondLst>
                            <p:childTnLst>
                              <p:par>
                                <p:cTn id="1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9255" grpId="0" autoUpdateAnimBg="0"/>
      <p:bldP spid="130070" grpId="0" animBg="1"/>
      <p:bldP spid="134392" grpId="0"/>
      <p:bldP spid="349438" grpId="0" animBg="1" autoUpdateAnimBg="0"/>
      <p:bldP spid="5" grpId="0" animBg="1"/>
      <p:bldP spid="5550" grpId="0" animBg="1" autoUpdateAnimBg="0"/>
      <p:bldP spid="5548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5" name="Picture 1026" descr="Diapo 403 Prise à 0,7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576" y="1539875"/>
            <a:ext cx="6810054" cy="5107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0211" name="Group 1027"/>
          <p:cNvGrpSpPr>
            <a:grpSpLocks/>
          </p:cNvGrpSpPr>
          <p:nvPr/>
        </p:nvGrpSpPr>
        <p:grpSpPr bwMode="auto">
          <a:xfrm>
            <a:off x="3554017" y="2160587"/>
            <a:ext cx="3227388" cy="1725612"/>
            <a:chOff x="2100" y="737"/>
            <a:chExt cx="2033" cy="2000"/>
          </a:xfrm>
        </p:grpSpPr>
        <p:sp>
          <p:nvSpPr>
            <p:cNvPr id="136207" name="Text Box 1028"/>
            <p:cNvSpPr txBox="1">
              <a:spLocks noChangeArrowheads="1"/>
            </p:cNvSpPr>
            <p:nvPr/>
          </p:nvSpPr>
          <p:spPr bwMode="auto">
            <a:xfrm>
              <a:off x="2873" y="1089"/>
              <a:ext cx="941" cy="530"/>
            </a:xfrm>
            <a:prstGeom prst="rect">
              <a:avLst/>
            </a:prstGeom>
            <a:solidFill>
              <a:srgbClr val="E5E3E4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400" dirty="0">
                  <a:solidFill>
                    <a:srgbClr val="003A7C"/>
                  </a:solidFill>
                  <a:cs typeface="Arial" pitchFamily="34" charset="0"/>
                  <a:sym typeface="Symbol" pitchFamily="18" charset="2"/>
                </a:rPr>
                <a:t></a:t>
              </a:r>
              <a:r>
                <a:rPr lang="fr-CH" altLang="fr-FR" sz="2400" dirty="0">
                  <a:solidFill>
                    <a:srgbClr val="003A7C"/>
                  </a:solidFill>
                  <a:cs typeface="Arial" pitchFamily="34" charset="0"/>
                </a:rPr>
                <a:t> 60 cm</a:t>
              </a:r>
              <a:endParaRPr lang="en-GB" altLang="fr-FR" sz="2400" dirty="0">
                <a:solidFill>
                  <a:srgbClr val="003A7C"/>
                </a:solidFill>
                <a:cs typeface="Arial" pitchFamily="34" charset="0"/>
              </a:endParaRPr>
            </a:p>
          </p:txBody>
        </p:sp>
        <p:sp>
          <p:nvSpPr>
            <p:cNvPr id="136208" name="Line 1029"/>
            <p:cNvSpPr>
              <a:spLocks noChangeShapeType="1"/>
            </p:cNvSpPr>
            <p:nvPr/>
          </p:nvSpPr>
          <p:spPr bwMode="auto">
            <a:xfrm>
              <a:off x="2100" y="911"/>
              <a:ext cx="1" cy="667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6209" name="Line 1030"/>
            <p:cNvSpPr>
              <a:spLocks noChangeShapeType="1"/>
            </p:cNvSpPr>
            <p:nvPr/>
          </p:nvSpPr>
          <p:spPr bwMode="auto">
            <a:xfrm flipV="1">
              <a:off x="4132" y="737"/>
              <a:ext cx="1" cy="200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6210" name="Line 1031"/>
            <p:cNvSpPr>
              <a:spLocks noChangeShapeType="1"/>
            </p:cNvSpPr>
            <p:nvPr/>
          </p:nvSpPr>
          <p:spPr bwMode="auto">
            <a:xfrm flipH="1">
              <a:off x="2101" y="1240"/>
              <a:ext cx="2010" cy="6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FF0000"/>
                  </a:solidFill>
                  <a:round/>
                  <a:headEnd type="triangle" w="med" len="med"/>
                  <a:tailEnd type="triangl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350217" name="Text Box 1033"/>
          <p:cNvSpPr txBox="1">
            <a:spLocks noChangeArrowheads="1"/>
          </p:cNvSpPr>
          <p:nvPr/>
        </p:nvSpPr>
        <p:spPr bwMode="auto">
          <a:xfrm>
            <a:off x="1031972" y="2464295"/>
            <a:ext cx="2922595" cy="830997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400" dirty="0" err="1">
                <a:solidFill>
                  <a:srgbClr val="003A7C"/>
                </a:solidFill>
                <a:cs typeface="Arial" pitchFamily="34" charset="0"/>
              </a:rPr>
              <a:t>Remplacer</a:t>
            </a:r>
            <a:r>
              <a:rPr lang="de-CH" altLang="fr-FR" sz="2400" dirty="0">
                <a:solidFill>
                  <a:srgbClr val="003A7C"/>
                </a:solidFill>
                <a:cs typeface="Arial" pitchFamily="34" charset="0"/>
              </a:rPr>
              <a:t> la </a:t>
            </a:r>
            <a:r>
              <a:rPr lang="de-CH" altLang="fr-FR" sz="2400" dirty="0" err="1">
                <a:solidFill>
                  <a:srgbClr val="003A7C"/>
                </a:solidFill>
                <a:cs typeface="Arial" pitchFamily="34" charset="0"/>
              </a:rPr>
              <a:t>prise</a:t>
            </a:r>
            <a:endParaRPr lang="de-CH" altLang="fr-FR" sz="2400" dirty="0">
              <a:solidFill>
                <a:srgbClr val="003A7C"/>
              </a:solidFill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400" dirty="0">
                <a:solidFill>
                  <a:srgbClr val="003A7C"/>
                </a:solidFill>
                <a:cs typeface="Arial" pitchFamily="34" charset="0"/>
              </a:rPr>
              <a:t>T 12   </a:t>
            </a:r>
            <a:r>
              <a:rPr lang="de-CH" altLang="fr-FR" sz="2400" dirty="0">
                <a:solidFill>
                  <a:srgbClr val="FF3300"/>
                </a:solidFill>
                <a:cs typeface="Arial" pitchFamily="34" charset="0"/>
                <a:sym typeface="Wingdings 3" pitchFamily="18" charset="2"/>
              </a:rPr>
              <a:t></a:t>
            </a:r>
            <a:r>
              <a:rPr lang="de-CH" altLang="fr-FR" sz="2400" dirty="0">
                <a:solidFill>
                  <a:srgbClr val="0033CC"/>
                </a:solidFill>
                <a:cs typeface="Arial" pitchFamily="34" charset="0"/>
              </a:rPr>
              <a:t>  </a:t>
            </a:r>
            <a:r>
              <a:rPr lang="de-CH" altLang="fr-FR" sz="2400" dirty="0">
                <a:solidFill>
                  <a:srgbClr val="003A7C"/>
                </a:solidFill>
                <a:cs typeface="Arial" pitchFamily="34" charset="0"/>
              </a:rPr>
              <a:t>T 13</a:t>
            </a:r>
          </a:p>
        </p:txBody>
      </p:sp>
      <p:sp>
        <p:nvSpPr>
          <p:cNvPr id="350224" name="Line 1040"/>
          <p:cNvSpPr>
            <a:spLocks noChangeShapeType="1"/>
          </p:cNvSpPr>
          <p:nvPr/>
        </p:nvSpPr>
        <p:spPr bwMode="auto">
          <a:xfrm>
            <a:off x="3981372" y="2414724"/>
            <a:ext cx="3092258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CH" altLang="fr-FR"/>
              <a:t>Salle de bain</a:t>
            </a:r>
            <a:endParaRPr lang="fr-CH" dirty="0"/>
          </a:p>
        </p:txBody>
      </p:sp>
      <p:pic>
        <p:nvPicPr>
          <p:cNvPr id="350226" name="Picture 1042" descr="Image2"/>
          <p:cNvPicPr>
            <a:picLocks noGrp="1" noChangeAspect="1" noChangeArrowheads="1"/>
          </p:cNvPicPr>
          <p:nvPr>
            <p:ph idx="4294967295"/>
          </p:nvPr>
        </p:nvPicPr>
        <p:blipFill>
          <a:blip r:embed="rId4" cstate="print">
            <a:lum brigh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588942" y="2029049"/>
            <a:ext cx="419236" cy="40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350221" name="Group 1037"/>
          <p:cNvGrpSpPr>
            <a:grpSpLocks/>
          </p:cNvGrpSpPr>
          <p:nvPr/>
        </p:nvGrpSpPr>
        <p:grpSpPr bwMode="auto">
          <a:xfrm>
            <a:off x="3981372" y="1948042"/>
            <a:ext cx="3092258" cy="3200400"/>
            <a:chOff x="1240" y="1248"/>
            <a:chExt cx="2312" cy="2208"/>
          </a:xfrm>
        </p:grpSpPr>
        <p:sp>
          <p:nvSpPr>
            <p:cNvPr id="136205" name="Line 1038"/>
            <p:cNvSpPr>
              <a:spLocks noChangeShapeType="1"/>
            </p:cNvSpPr>
            <p:nvPr/>
          </p:nvSpPr>
          <p:spPr bwMode="auto">
            <a:xfrm>
              <a:off x="1240" y="1248"/>
              <a:ext cx="0" cy="67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36206" name="Line 1039"/>
            <p:cNvSpPr>
              <a:spLocks noChangeShapeType="1"/>
            </p:cNvSpPr>
            <p:nvPr/>
          </p:nvSpPr>
          <p:spPr bwMode="auto">
            <a:xfrm flipV="1">
              <a:off x="3552" y="1392"/>
              <a:ext cx="0" cy="206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350228" name="Text Box 1044"/>
          <p:cNvSpPr txBox="1">
            <a:spLocks noChangeArrowheads="1"/>
          </p:cNvSpPr>
          <p:nvPr/>
        </p:nvSpPr>
        <p:spPr bwMode="auto">
          <a:xfrm>
            <a:off x="1031972" y="2464295"/>
            <a:ext cx="2916238" cy="830997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400" dirty="0">
                <a:solidFill>
                  <a:srgbClr val="003A7C"/>
                </a:solidFill>
                <a:cs typeface="Arial" pitchFamily="34" charset="0"/>
              </a:rPr>
              <a:t>Prise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4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2400" dirty="0" err="1">
                <a:solidFill>
                  <a:srgbClr val="003A7C"/>
                </a:solidFill>
                <a:cs typeface="Arial" pitchFamily="34" charset="0"/>
              </a:rPr>
              <a:t>correcte</a:t>
            </a:r>
            <a:endParaRPr lang="de-CH" altLang="fr-FR" sz="24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479425" y="1450170"/>
            <a:ext cx="1369255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22" name="Rectangle 1032"/>
          <p:cNvSpPr>
            <a:spLocks noChangeArrowheads="1"/>
          </p:cNvSpPr>
          <p:nvPr/>
        </p:nvSpPr>
        <p:spPr bwMode="auto">
          <a:xfrm>
            <a:off x="4611292" y="1537458"/>
            <a:ext cx="4478338" cy="369332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>
            <a:spAutoFit/>
          </a:bodyPr>
          <a:lstStyle>
            <a:lvl1pPr defTabSz="854075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8540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854075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8540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8540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CH" altLang="fr-FR" sz="2400" dirty="0">
                <a:solidFill>
                  <a:srgbClr val="003A7C"/>
                </a:solidFill>
                <a:cs typeface="Arial" pitchFamily="34" charset="0"/>
              </a:rPr>
              <a:t>Disposition </a:t>
            </a:r>
            <a:r>
              <a:rPr lang="de-CH" altLang="fr-FR" sz="2400" dirty="0" err="1">
                <a:solidFill>
                  <a:srgbClr val="003A7C"/>
                </a:solidFill>
                <a:cs typeface="Arial" pitchFamily="34" charset="0"/>
              </a:rPr>
              <a:t>correcte</a:t>
            </a:r>
            <a:endParaRPr lang="de-CH" altLang="fr-FR" sz="24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1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1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5" dur="2000"/>
                                        <p:tgtEl>
                                          <p:spTgt spid="136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0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50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350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withGroup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6" dur="500"/>
                                        <p:tgtEl>
                                          <p:spTgt spid="350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53" presetClass="entr" presetSubtype="16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50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50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50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6" dur="2000"/>
                                        <p:tgtEl>
                                          <p:spTgt spid="350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1" dur="500"/>
                                        <p:tgtEl>
                                          <p:spTgt spid="350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17" grpId="0" animBg="1" autoUpdateAnimBg="0"/>
      <p:bldP spid="350224" grpId="0" animBg="1"/>
      <p:bldP spid="2" grpId="0" animBg="1"/>
      <p:bldP spid="350228" grpId="0" animBg="1" autoUpdateAnimBg="0"/>
      <p:bldP spid="21" grpId="0" animBg="1" autoUpdateAnimBg="0"/>
      <p:bldP spid="22" grpId="0" animBg="1"/>
      <p:bldP spid="19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234" name="Group 1026"/>
          <p:cNvGrpSpPr>
            <a:grpSpLocks/>
          </p:cNvGrpSpPr>
          <p:nvPr/>
        </p:nvGrpSpPr>
        <p:grpSpPr bwMode="auto">
          <a:xfrm>
            <a:off x="4801489" y="5580063"/>
            <a:ext cx="2141538" cy="952500"/>
            <a:chOff x="2684" y="3240"/>
            <a:chExt cx="1349" cy="600"/>
          </a:xfrm>
        </p:grpSpPr>
        <p:sp>
          <p:nvSpPr>
            <p:cNvPr id="137269" name="Freeform 1027"/>
            <p:cNvSpPr>
              <a:spLocks/>
            </p:cNvSpPr>
            <p:nvPr/>
          </p:nvSpPr>
          <p:spPr bwMode="auto">
            <a:xfrm>
              <a:off x="2780" y="3320"/>
              <a:ext cx="887" cy="486"/>
            </a:xfrm>
            <a:custGeom>
              <a:avLst/>
              <a:gdLst>
                <a:gd name="T0" fmla="*/ 0 w 780"/>
                <a:gd name="T1" fmla="*/ 0 h 428"/>
                <a:gd name="T2" fmla="*/ 127187 w 780"/>
                <a:gd name="T3" fmla="*/ 395178 h 428"/>
                <a:gd name="T4" fmla="*/ 164475 w 780"/>
                <a:gd name="T5" fmla="*/ 447194 h 428"/>
                <a:gd name="T6" fmla="*/ 753238 w 780"/>
                <a:gd name="T7" fmla="*/ 464231 h 428"/>
                <a:gd name="T8" fmla="*/ 917285 w 780"/>
                <a:gd name="T9" fmla="*/ 0 h 428"/>
                <a:gd name="T10" fmla="*/ 0 w 780"/>
                <a:gd name="T11" fmla="*/ 0 h 4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428">
                  <a:moveTo>
                    <a:pt x="0" y="0"/>
                  </a:moveTo>
                  <a:lnTo>
                    <a:pt x="108" y="364"/>
                  </a:lnTo>
                  <a:lnTo>
                    <a:pt x="140" y="412"/>
                  </a:lnTo>
                  <a:lnTo>
                    <a:pt x="640" y="428"/>
                  </a:lnTo>
                  <a:lnTo>
                    <a:pt x="7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grpSp>
          <p:nvGrpSpPr>
            <p:cNvPr id="137270" name="Group 1028"/>
            <p:cNvGrpSpPr>
              <a:grpSpLocks/>
            </p:cNvGrpSpPr>
            <p:nvPr/>
          </p:nvGrpSpPr>
          <p:grpSpPr bwMode="auto">
            <a:xfrm>
              <a:off x="2684" y="3240"/>
              <a:ext cx="1077" cy="586"/>
              <a:chOff x="865" y="2509"/>
              <a:chExt cx="1376" cy="749"/>
            </a:xfrm>
          </p:grpSpPr>
          <p:sp>
            <p:nvSpPr>
              <p:cNvPr id="137284" name="Freeform 1029"/>
              <p:cNvSpPr>
                <a:spLocks/>
              </p:cNvSpPr>
              <p:nvPr/>
            </p:nvSpPr>
            <p:spPr bwMode="auto">
              <a:xfrm>
                <a:off x="865" y="2509"/>
                <a:ext cx="1376" cy="749"/>
              </a:xfrm>
              <a:custGeom>
                <a:avLst/>
                <a:gdLst>
                  <a:gd name="T0" fmla="*/ 1 w 1376"/>
                  <a:gd name="T1" fmla="*/ 9 h 749"/>
                  <a:gd name="T2" fmla="*/ 109 w 1376"/>
                  <a:gd name="T3" fmla="*/ 9 h 749"/>
                  <a:gd name="T4" fmla="*/ 304 w 1376"/>
                  <a:gd name="T5" fmla="*/ 636 h 749"/>
                  <a:gd name="T6" fmla="*/ 327 w 1376"/>
                  <a:gd name="T7" fmla="*/ 677 h 749"/>
                  <a:gd name="T8" fmla="*/ 353 w 1376"/>
                  <a:gd name="T9" fmla="*/ 700 h 749"/>
                  <a:gd name="T10" fmla="*/ 423 w 1376"/>
                  <a:gd name="T11" fmla="*/ 700 h 749"/>
                  <a:gd name="T12" fmla="*/ 1021 w 1376"/>
                  <a:gd name="T13" fmla="*/ 700 h 749"/>
                  <a:gd name="T14" fmla="*/ 1037 w 1376"/>
                  <a:gd name="T15" fmla="*/ 691 h 749"/>
                  <a:gd name="T16" fmla="*/ 1046 w 1376"/>
                  <a:gd name="T17" fmla="*/ 685 h 749"/>
                  <a:gd name="T18" fmla="*/ 1064 w 1376"/>
                  <a:gd name="T19" fmla="*/ 674 h 749"/>
                  <a:gd name="T20" fmla="*/ 1080 w 1376"/>
                  <a:gd name="T21" fmla="*/ 653 h 749"/>
                  <a:gd name="T22" fmla="*/ 1277 w 1376"/>
                  <a:gd name="T23" fmla="*/ 0 h 749"/>
                  <a:gd name="T24" fmla="*/ 1376 w 1376"/>
                  <a:gd name="T25" fmla="*/ 0 h 749"/>
                  <a:gd name="T26" fmla="*/ 1373 w 1376"/>
                  <a:gd name="T27" fmla="*/ 25 h 749"/>
                  <a:gd name="T28" fmla="*/ 1289 w 1376"/>
                  <a:gd name="T29" fmla="*/ 23 h 749"/>
                  <a:gd name="T30" fmla="*/ 1084 w 1376"/>
                  <a:gd name="T31" fmla="*/ 749 h 749"/>
                  <a:gd name="T32" fmla="*/ 304 w 1376"/>
                  <a:gd name="T33" fmla="*/ 749 h 749"/>
                  <a:gd name="T34" fmla="*/ 94 w 1376"/>
                  <a:gd name="T35" fmla="*/ 36 h 749"/>
                  <a:gd name="T36" fmla="*/ 3 w 1376"/>
                  <a:gd name="T37" fmla="*/ 38 h 749"/>
                  <a:gd name="T38" fmla="*/ 0 w 1376"/>
                  <a:gd name="T39" fmla="*/ 15 h 749"/>
                  <a:gd name="T40" fmla="*/ 25 w 1376"/>
                  <a:gd name="T41" fmla="*/ 10 h 7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76" h="749">
                    <a:moveTo>
                      <a:pt x="1" y="9"/>
                    </a:moveTo>
                    <a:lnTo>
                      <a:pt x="109" y="9"/>
                    </a:lnTo>
                    <a:lnTo>
                      <a:pt x="304" y="636"/>
                    </a:lnTo>
                    <a:lnTo>
                      <a:pt x="327" y="677"/>
                    </a:lnTo>
                    <a:lnTo>
                      <a:pt x="353" y="700"/>
                    </a:lnTo>
                    <a:lnTo>
                      <a:pt x="423" y="700"/>
                    </a:lnTo>
                    <a:lnTo>
                      <a:pt x="1021" y="700"/>
                    </a:lnTo>
                    <a:lnTo>
                      <a:pt x="1037" y="691"/>
                    </a:lnTo>
                    <a:lnTo>
                      <a:pt x="1046" y="685"/>
                    </a:lnTo>
                    <a:lnTo>
                      <a:pt x="1064" y="674"/>
                    </a:lnTo>
                    <a:lnTo>
                      <a:pt x="1080" y="653"/>
                    </a:lnTo>
                    <a:lnTo>
                      <a:pt x="1277" y="0"/>
                    </a:lnTo>
                    <a:lnTo>
                      <a:pt x="1376" y="0"/>
                    </a:lnTo>
                    <a:lnTo>
                      <a:pt x="1373" y="25"/>
                    </a:lnTo>
                    <a:lnTo>
                      <a:pt x="1289" y="23"/>
                    </a:lnTo>
                    <a:lnTo>
                      <a:pt x="1084" y="749"/>
                    </a:lnTo>
                    <a:lnTo>
                      <a:pt x="304" y="749"/>
                    </a:lnTo>
                    <a:lnTo>
                      <a:pt x="94" y="36"/>
                    </a:lnTo>
                    <a:lnTo>
                      <a:pt x="3" y="38"/>
                    </a:lnTo>
                    <a:lnTo>
                      <a:pt x="0" y="15"/>
                    </a:lnTo>
                    <a:lnTo>
                      <a:pt x="25" y="10"/>
                    </a:lnTo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37285" name="Freeform 1030"/>
              <p:cNvSpPr>
                <a:spLocks/>
              </p:cNvSpPr>
              <p:nvPr/>
            </p:nvSpPr>
            <p:spPr bwMode="auto">
              <a:xfrm>
                <a:off x="986" y="2546"/>
                <a:ext cx="1144" cy="64"/>
              </a:xfrm>
              <a:custGeom>
                <a:avLst/>
                <a:gdLst>
                  <a:gd name="T0" fmla="*/ 0 w 1144"/>
                  <a:gd name="T1" fmla="*/ 0 h 64"/>
                  <a:gd name="T2" fmla="*/ 1144 w 1144"/>
                  <a:gd name="T3" fmla="*/ 0 h 64"/>
                  <a:gd name="T4" fmla="*/ 1126 w 1144"/>
                  <a:gd name="T5" fmla="*/ 64 h 64"/>
                  <a:gd name="T6" fmla="*/ 20 w 1144"/>
                  <a:gd name="T7" fmla="*/ 64 h 64"/>
                  <a:gd name="T8" fmla="*/ 0 w 1144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4" h="64">
                    <a:moveTo>
                      <a:pt x="0" y="0"/>
                    </a:moveTo>
                    <a:lnTo>
                      <a:pt x="1144" y="0"/>
                    </a:lnTo>
                    <a:lnTo>
                      <a:pt x="1126" y="64"/>
                    </a:lnTo>
                    <a:lnTo>
                      <a:pt x="20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  <p:sp>
          <p:nvSpPr>
            <p:cNvPr id="137271" name="Freeform 1031" descr="Welle"/>
            <p:cNvSpPr>
              <a:spLocks/>
            </p:cNvSpPr>
            <p:nvPr/>
          </p:nvSpPr>
          <p:spPr bwMode="auto">
            <a:xfrm>
              <a:off x="3699" y="3269"/>
              <a:ext cx="334" cy="260"/>
            </a:xfrm>
            <a:custGeom>
              <a:avLst/>
              <a:gdLst>
                <a:gd name="T0" fmla="*/ 0 w 336"/>
                <a:gd name="T1" fmla="*/ 0 h 288"/>
                <a:gd name="T2" fmla="*/ 239 w 336"/>
                <a:gd name="T3" fmla="*/ 0 h 288"/>
                <a:gd name="T4" fmla="*/ 239 w 336"/>
                <a:gd name="T5" fmla="*/ 5 h 288"/>
                <a:gd name="T6" fmla="*/ 137 w 336"/>
                <a:gd name="T7" fmla="*/ 5 h 288"/>
                <a:gd name="T8" fmla="*/ 0 w 336"/>
                <a:gd name="T9" fmla="*/ 5 h 288"/>
                <a:gd name="T10" fmla="*/ 0 w 336"/>
                <a:gd name="T11" fmla="*/ 0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6" h="288">
                  <a:moveTo>
                    <a:pt x="0" y="0"/>
                  </a:moveTo>
                  <a:lnTo>
                    <a:pt x="336" y="0"/>
                  </a:lnTo>
                  <a:lnTo>
                    <a:pt x="336" y="288"/>
                  </a:lnTo>
                  <a:lnTo>
                    <a:pt x="192" y="240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pattFill prst="wave">
              <a:fgClr>
                <a:schemeClr val="accent6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72" name="Line 1032"/>
            <p:cNvSpPr>
              <a:spLocks noChangeShapeType="1"/>
            </p:cNvSpPr>
            <p:nvPr/>
          </p:nvSpPr>
          <p:spPr bwMode="auto">
            <a:xfrm flipV="1">
              <a:off x="3768" y="3247"/>
              <a:ext cx="265" cy="2"/>
            </a:xfrm>
            <a:prstGeom prst="line">
              <a:avLst/>
            </a:prstGeom>
            <a:noFill/>
            <a:ln w="38100">
              <a:solidFill>
                <a:srgbClr val="F08794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37273" name="Group 1033"/>
            <p:cNvGrpSpPr>
              <a:grpSpLocks/>
            </p:cNvGrpSpPr>
            <p:nvPr/>
          </p:nvGrpSpPr>
          <p:grpSpPr bwMode="auto">
            <a:xfrm>
              <a:off x="3073" y="3339"/>
              <a:ext cx="331" cy="236"/>
              <a:chOff x="3169" y="3099"/>
              <a:chExt cx="331" cy="236"/>
            </a:xfrm>
          </p:grpSpPr>
          <p:sp>
            <p:nvSpPr>
              <p:cNvPr id="137282" name="Freeform 1034"/>
              <p:cNvSpPr>
                <a:spLocks/>
              </p:cNvSpPr>
              <p:nvPr/>
            </p:nvSpPr>
            <p:spPr bwMode="auto">
              <a:xfrm>
                <a:off x="3169" y="3099"/>
                <a:ext cx="331" cy="236"/>
              </a:xfrm>
              <a:custGeom>
                <a:avLst/>
                <a:gdLst>
                  <a:gd name="T0" fmla="*/ 0 w 353"/>
                  <a:gd name="T1" fmla="*/ 1 h 353"/>
                  <a:gd name="T2" fmla="*/ 2 w 353"/>
                  <a:gd name="T3" fmla="*/ 1 h 353"/>
                  <a:gd name="T4" fmla="*/ 8 w 353"/>
                  <a:gd name="T5" fmla="*/ 1 h 353"/>
                  <a:gd name="T6" fmla="*/ 8 w 353"/>
                  <a:gd name="T7" fmla="*/ 1 h 353"/>
                  <a:gd name="T8" fmla="*/ 8 w 353"/>
                  <a:gd name="T9" fmla="*/ 1 h 353"/>
                  <a:gd name="T10" fmla="*/ 8 w 353"/>
                  <a:gd name="T11" fmla="*/ 1 h 353"/>
                  <a:gd name="T12" fmla="*/ 8 w 353"/>
                  <a:gd name="T13" fmla="*/ 1 h 353"/>
                  <a:gd name="T14" fmla="*/ 8 w 353"/>
                  <a:gd name="T15" fmla="*/ 1 h 353"/>
                  <a:gd name="T16" fmla="*/ 8 w 353"/>
                  <a:gd name="T17" fmla="*/ 0 h 353"/>
                  <a:gd name="T18" fmla="*/ 8 w 353"/>
                  <a:gd name="T19" fmla="*/ 0 h 353"/>
                  <a:gd name="T20" fmla="*/ 8 w 353"/>
                  <a:gd name="T21" fmla="*/ 1 h 353"/>
                  <a:gd name="T22" fmla="*/ 8 w 353"/>
                  <a:gd name="T23" fmla="*/ 1 h 353"/>
                  <a:gd name="T24" fmla="*/ 8 w 353"/>
                  <a:gd name="T25" fmla="*/ 1 h 353"/>
                  <a:gd name="T26" fmla="*/ 9 w 353"/>
                  <a:gd name="T27" fmla="*/ 1 h 353"/>
                  <a:gd name="T28" fmla="*/ 9 w 353"/>
                  <a:gd name="T29" fmla="*/ 1 h 353"/>
                  <a:gd name="T30" fmla="*/ 10 w 353"/>
                  <a:gd name="T31" fmla="*/ 1 h 353"/>
                  <a:gd name="T32" fmla="*/ 11 w 353"/>
                  <a:gd name="T33" fmla="*/ 1 h 353"/>
                  <a:gd name="T34" fmla="*/ 11 w 353"/>
                  <a:gd name="T35" fmla="*/ 1 h 353"/>
                  <a:gd name="T36" fmla="*/ 11 w 353"/>
                  <a:gd name="T37" fmla="*/ 1 h 353"/>
                  <a:gd name="T38" fmla="*/ 10 w 353"/>
                  <a:gd name="T39" fmla="*/ 1 h 353"/>
                  <a:gd name="T40" fmla="*/ 9 w 353"/>
                  <a:gd name="T41" fmla="*/ 1 h 353"/>
                  <a:gd name="T42" fmla="*/ 9 w 353"/>
                  <a:gd name="T43" fmla="*/ 1 h 353"/>
                  <a:gd name="T44" fmla="*/ 8 w 353"/>
                  <a:gd name="T45" fmla="*/ 1 h 353"/>
                  <a:gd name="T46" fmla="*/ 8 w 353"/>
                  <a:gd name="T47" fmla="*/ 1 h 353"/>
                  <a:gd name="T48" fmla="*/ 8 w 353"/>
                  <a:gd name="T49" fmla="*/ 1 h 353"/>
                  <a:gd name="T50" fmla="*/ 8 w 353"/>
                  <a:gd name="T51" fmla="*/ 1 h 353"/>
                  <a:gd name="T52" fmla="*/ 8 w 353"/>
                  <a:gd name="T53" fmla="*/ 1 h 353"/>
                  <a:gd name="T54" fmla="*/ 8 w 353"/>
                  <a:gd name="T55" fmla="*/ 1 h 353"/>
                  <a:gd name="T56" fmla="*/ 8 w 353"/>
                  <a:gd name="T57" fmla="*/ 1 h 353"/>
                  <a:gd name="T58" fmla="*/ 8 w 353"/>
                  <a:gd name="T59" fmla="*/ 1 h 353"/>
                  <a:gd name="T60" fmla="*/ 8 w 353"/>
                  <a:gd name="T61" fmla="*/ 1 h 353"/>
                  <a:gd name="T62" fmla="*/ 8 w 353"/>
                  <a:gd name="T63" fmla="*/ 1 h 353"/>
                  <a:gd name="T64" fmla="*/ 8 w 353"/>
                  <a:gd name="T65" fmla="*/ 1 h 353"/>
                  <a:gd name="T66" fmla="*/ 2 w 353"/>
                  <a:gd name="T67" fmla="*/ 1 h 353"/>
                  <a:gd name="T68" fmla="*/ 0 w 353"/>
                  <a:gd name="T69" fmla="*/ 1 h 3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3" h="353">
                    <a:moveTo>
                      <a:pt x="0" y="177"/>
                    </a:moveTo>
                    <a:lnTo>
                      <a:pt x="2" y="145"/>
                    </a:lnTo>
                    <a:lnTo>
                      <a:pt x="12" y="113"/>
                    </a:lnTo>
                    <a:lnTo>
                      <a:pt x="27" y="83"/>
                    </a:lnTo>
                    <a:lnTo>
                      <a:pt x="45" y="58"/>
                    </a:lnTo>
                    <a:lnTo>
                      <a:pt x="70" y="35"/>
                    </a:lnTo>
                    <a:lnTo>
                      <a:pt x="98" y="18"/>
                    </a:lnTo>
                    <a:lnTo>
                      <a:pt x="128" y="7"/>
                    </a:lnTo>
                    <a:lnTo>
                      <a:pt x="160" y="0"/>
                    </a:lnTo>
                    <a:lnTo>
                      <a:pt x="193" y="0"/>
                    </a:lnTo>
                    <a:lnTo>
                      <a:pt x="225" y="7"/>
                    </a:lnTo>
                    <a:lnTo>
                      <a:pt x="255" y="18"/>
                    </a:lnTo>
                    <a:lnTo>
                      <a:pt x="283" y="35"/>
                    </a:lnTo>
                    <a:lnTo>
                      <a:pt x="308" y="58"/>
                    </a:lnTo>
                    <a:lnTo>
                      <a:pt x="327" y="83"/>
                    </a:lnTo>
                    <a:lnTo>
                      <a:pt x="342" y="113"/>
                    </a:lnTo>
                    <a:lnTo>
                      <a:pt x="350" y="145"/>
                    </a:lnTo>
                    <a:lnTo>
                      <a:pt x="353" y="177"/>
                    </a:lnTo>
                    <a:lnTo>
                      <a:pt x="350" y="210"/>
                    </a:lnTo>
                    <a:lnTo>
                      <a:pt x="342" y="242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83" y="318"/>
                    </a:lnTo>
                    <a:lnTo>
                      <a:pt x="255" y="335"/>
                    </a:lnTo>
                    <a:lnTo>
                      <a:pt x="225" y="347"/>
                    </a:lnTo>
                    <a:lnTo>
                      <a:pt x="193" y="353"/>
                    </a:lnTo>
                    <a:lnTo>
                      <a:pt x="160" y="353"/>
                    </a:lnTo>
                    <a:lnTo>
                      <a:pt x="128" y="347"/>
                    </a:lnTo>
                    <a:lnTo>
                      <a:pt x="98" y="335"/>
                    </a:lnTo>
                    <a:lnTo>
                      <a:pt x="70" y="318"/>
                    </a:lnTo>
                    <a:lnTo>
                      <a:pt x="45" y="297"/>
                    </a:lnTo>
                    <a:lnTo>
                      <a:pt x="27" y="270"/>
                    </a:lnTo>
                    <a:lnTo>
                      <a:pt x="12" y="242"/>
                    </a:lnTo>
                    <a:lnTo>
                      <a:pt x="2" y="210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7283" name="Rectangle 1035"/>
              <p:cNvSpPr>
                <a:spLocks noChangeArrowheads="1"/>
              </p:cNvSpPr>
              <p:nvPr/>
            </p:nvSpPr>
            <p:spPr bwMode="auto">
              <a:xfrm>
                <a:off x="3279" y="3102"/>
                <a:ext cx="108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400">
                    <a:cs typeface="Arial" pitchFamily="34" charset="0"/>
                  </a:rPr>
                  <a:t>0</a:t>
                </a:r>
              </a:p>
            </p:txBody>
          </p:sp>
        </p:grpSp>
        <p:sp>
          <p:nvSpPr>
            <p:cNvPr id="137274" name="Text Box 1036"/>
            <p:cNvSpPr txBox="1">
              <a:spLocks noChangeArrowheads="1"/>
            </p:cNvSpPr>
            <p:nvPr/>
          </p:nvSpPr>
          <p:spPr bwMode="auto">
            <a:xfrm>
              <a:off x="2994" y="3544"/>
              <a:ext cx="42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800" dirty="0">
                  <a:solidFill>
                    <a:srgbClr val="003A7C"/>
                  </a:solidFill>
                  <a:cs typeface="Arial" pitchFamily="34" charset="0"/>
                </a:rPr>
                <a:t>IPX7</a:t>
              </a:r>
              <a:endParaRPr lang="de-DE" altLang="fr-FR" sz="2000" dirty="0">
                <a:solidFill>
                  <a:srgbClr val="003A7C"/>
                </a:solidFill>
                <a:cs typeface="Arial" pitchFamily="34" charset="0"/>
              </a:endParaRPr>
            </a:p>
          </p:txBody>
        </p:sp>
        <p:sp>
          <p:nvSpPr>
            <p:cNvPr id="137275" name="Freeform 1037"/>
            <p:cNvSpPr>
              <a:spLocks/>
            </p:cNvSpPr>
            <p:nvPr/>
          </p:nvSpPr>
          <p:spPr bwMode="auto">
            <a:xfrm>
              <a:off x="2698" y="3278"/>
              <a:ext cx="3" cy="562"/>
            </a:xfrm>
            <a:custGeom>
              <a:avLst/>
              <a:gdLst>
                <a:gd name="T0" fmla="*/ 0 w 3"/>
                <a:gd name="T1" fmla="*/ 0 h 562"/>
                <a:gd name="T2" fmla="*/ 3 w 3"/>
                <a:gd name="T3" fmla="*/ 562 h 5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62">
                  <a:moveTo>
                    <a:pt x="0" y="0"/>
                  </a:moveTo>
                  <a:lnTo>
                    <a:pt x="3" y="562"/>
                  </a:lnTo>
                </a:path>
              </a:pathLst>
            </a:custGeom>
            <a:noFill/>
            <a:ln w="38100" cmpd="sng">
              <a:solidFill>
                <a:srgbClr val="F08794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76" name="Freeform 1038"/>
            <p:cNvSpPr>
              <a:spLocks/>
            </p:cNvSpPr>
            <p:nvPr/>
          </p:nvSpPr>
          <p:spPr bwMode="auto">
            <a:xfrm>
              <a:off x="2688" y="3408"/>
              <a:ext cx="19" cy="2"/>
            </a:xfrm>
            <a:custGeom>
              <a:avLst/>
              <a:gdLst>
                <a:gd name="T0" fmla="*/ 19 w 19"/>
                <a:gd name="T1" fmla="*/ 0 h 2"/>
                <a:gd name="T2" fmla="*/ 0 w 1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0"/>
                  </a:moveTo>
                  <a:lnTo>
                    <a:pt x="0" y="2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77" name="Freeform 1039" descr="Diagonal hell nach unten"/>
            <p:cNvSpPr>
              <a:spLocks/>
            </p:cNvSpPr>
            <p:nvPr/>
          </p:nvSpPr>
          <p:spPr bwMode="auto">
            <a:xfrm>
              <a:off x="2718" y="3279"/>
              <a:ext cx="40" cy="551"/>
            </a:xfrm>
            <a:custGeom>
              <a:avLst/>
              <a:gdLst>
                <a:gd name="T0" fmla="*/ 0 w 40"/>
                <a:gd name="T1" fmla="*/ 0 h 551"/>
                <a:gd name="T2" fmla="*/ 2 w 40"/>
                <a:gd name="T3" fmla="*/ 549 h 551"/>
                <a:gd name="T4" fmla="*/ 40 w 40"/>
                <a:gd name="T5" fmla="*/ 551 h 551"/>
                <a:gd name="T6" fmla="*/ 40 w 40"/>
                <a:gd name="T7" fmla="*/ 23 h 551"/>
                <a:gd name="T8" fmla="*/ 32 w 40"/>
                <a:gd name="T9" fmla="*/ 0 h 551"/>
                <a:gd name="T10" fmla="*/ 0 w 40"/>
                <a:gd name="T11" fmla="*/ 0 h 5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51">
                  <a:moveTo>
                    <a:pt x="0" y="0"/>
                  </a:moveTo>
                  <a:lnTo>
                    <a:pt x="2" y="549"/>
                  </a:lnTo>
                  <a:lnTo>
                    <a:pt x="40" y="551"/>
                  </a:lnTo>
                  <a:lnTo>
                    <a:pt x="40" y="23"/>
                  </a:lnTo>
                  <a:lnTo>
                    <a:pt x="32" y="0"/>
                  </a:lnTo>
                  <a:lnTo>
                    <a:pt x="0" y="0"/>
                  </a:lnTo>
                  <a:close/>
                </a:path>
              </a:pathLst>
            </a:custGeom>
            <a:pattFill prst="ltDnDiag">
              <a:fgClr>
                <a:schemeClr val="accent6"/>
              </a:fgClr>
              <a:bgClr>
                <a:schemeClr val="bg1"/>
              </a:bgClr>
            </a:pattFill>
            <a:ln w="9525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78" name="Freeform 1040"/>
            <p:cNvSpPr>
              <a:spLocks/>
            </p:cNvSpPr>
            <p:nvPr/>
          </p:nvSpPr>
          <p:spPr bwMode="auto">
            <a:xfrm>
              <a:off x="2688" y="3552"/>
              <a:ext cx="19" cy="2"/>
            </a:xfrm>
            <a:custGeom>
              <a:avLst/>
              <a:gdLst>
                <a:gd name="T0" fmla="*/ 19 w 19"/>
                <a:gd name="T1" fmla="*/ 0 h 2"/>
                <a:gd name="T2" fmla="*/ 0 w 1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0"/>
                  </a:moveTo>
                  <a:lnTo>
                    <a:pt x="0" y="2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79" name="Freeform 1041"/>
            <p:cNvSpPr>
              <a:spLocks/>
            </p:cNvSpPr>
            <p:nvPr/>
          </p:nvSpPr>
          <p:spPr bwMode="auto">
            <a:xfrm>
              <a:off x="2688" y="3696"/>
              <a:ext cx="19" cy="2"/>
            </a:xfrm>
            <a:custGeom>
              <a:avLst/>
              <a:gdLst>
                <a:gd name="T0" fmla="*/ 19 w 19"/>
                <a:gd name="T1" fmla="*/ 0 h 2"/>
                <a:gd name="T2" fmla="*/ 0 w 1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0"/>
                  </a:moveTo>
                  <a:lnTo>
                    <a:pt x="0" y="2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80" name="Rectangle 1042" descr="Welle"/>
            <p:cNvSpPr>
              <a:spLocks noChangeArrowheads="1"/>
            </p:cNvSpPr>
            <p:nvPr/>
          </p:nvSpPr>
          <p:spPr bwMode="auto">
            <a:xfrm>
              <a:off x="2762" y="3734"/>
              <a:ext cx="96" cy="96"/>
            </a:xfrm>
            <a:prstGeom prst="rect">
              <a:avLst/>
            </a:prstGeom>
            <a:pattFill prst="wave">
              <a:fgClr>
                <a:schemeClr val="accent6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7281" name="Freeform 1043"/>
            <p:cNvSpPr>
              <a:spLocks/>
            </p:cNvSpPr>
            <p:nvPr/>
          </p:nvSpPr>
          <p:spPr bwMode="auto">
            <a:xfrm>
              <a:off x="2766" y="3735"/>
              <a:ext cx="89" cy="89"/>
            </a:xfrm>
            <a:custGeom>
              <a:avLst/>
              <a:gdLst>
                <a:gd name="T0" fmla="*/ 0 w 89"/>
                <a:gd name="T1" fmla="*/ 89 h 89"/>
                <a:gd name="T2" fmla="*/ 89 w 89"/>
                <a:gd name="T3" fmla="*/ 0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89">
                  <a:moveTo>
                    <a:pt x="0" y="89"/>
                  </a:moveTo>
                  <a:lnTo>
                    <a:pt x="89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51252" name="Group 1044"/>
          <p:cNvGrpSpPr>
            <a:grpSpLocks/>
          </p:cNvGrpSpPr>
          <p:nvPr/>
        </p:nvGrpSpPr>
        <p:grpSpPr bwMode="auto">
          <a:xfrm>
            <a:off x="6547740" y="4189413"/>
            <a:ext cx="442913" cy="1377950"/>
            <a:chOff x="3784" y="2364"/>
            <a:chExt cx="279" cy="868"/>
          </a:xfrm>
        </p:grpSpPr>
        <p:grpSp>
          <p:nvGrpSpPr>
            <p:cNvPr id="137263" name="Group 1045"/>
            <p:cNvGrpSpPr>
              <a:grpSpLocks/>
            </p:cNvGrpSpPr>
            <p:nvPr/>
          </p:nvGrpSpPr>
          <p:grpSpPr bwMode="auto">
            <a:xfrm>
              <a:off x="3784" y="2364"/>
              <a:ext cx="252" cy="868"/>
              <a:chOff x="3880" y="2124"/>
              <a:chExt cx="252" cy="868"/>
            </a:xfrm>
          </p:grpSpPr>
          <p:sp>
            <p:nvSpPr>
              <p:cNvPr id="137267" name="Freeform 1046"/>
              <p:cNvSpPr>
                <a:spLocks/>
              </p:cNvSpPr>
              <p:nvPr/>
            </p:nvSpPr>
            <p:spPr bwMode="auto">
              <a:xfrm>
                <a:off x="3880" y="2140"/>
                <a:ext cx="252" cy="852"/>
              </a:xfrm>
              <a:custGeom>
                <a:avLst/>
                <a:gdLst>
                  <a:gd name="T0" fmla="*/ 0 w 252"/>
                  <a:gd name="T1" fmla="*/ 0 h 852"/>
                  <a:gd name="T2" fmla="*/ 0 w 252"/>
                  <a:gd name="T3" fmla="*/ 852 h 852"/>
                  <a:gd name="T4" fmla="*/ 248 w 252"/>
                  <a:gd name="T5" fmla="*/ 852 h 852"/>
                  <a:gd name="T6" fmla="*/ 252 w 252"/>
                  <a:gd name="T7" fmla="*/ 356 h 852"/>
                  <a:gd name="T8" fmla="*/ 0 w 252"/>
                  <a:gd name="T9" fmla="*/ 0 h 8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" h="852">
                    <a:moveTo>
                      <a:pt x="0" y="0"/>
                    </a:moveTo>
                    <a:lnTo>
                      <a:pt x="0" y="852"/>
                    </a:lnTo>
                    <a:lnTo>
                      <a:pt x="248" y="852"/>
                    </a:lnTo>
                    <a:lnTo>
                      <a:pt x="252" y="3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A9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7268" name="Line 1047"/>
              <p:cNvSpPr>
                <a:spLocks noChangeShapeType="1"/>
              </p:cNvSpPr>
              <p:nvPr/>
            </p:nvSpPr>
            <p:spPr bwMode="auto">
              <a:xfrm>
                <a:off x="3880" y="2124"/>
                <a:ext cx="0" cy="864"/>
              </a:xfrm>
              <a:prstGeom prst="line">
                <a:avLst/>
              </a:prstGeom>
              <a:noFill/>
              <a:ln w="38100">
                <a:solidFill>
                  <a:srgbClr val="E5E3E4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37264" name="Group 1048"/>
            <p:cNvGrpSpPr>
              <a:grpSpLocks/>
            </p:cNvGrpSpPr>
            <p:nvPr/>
          </p:nvGrpSpPr>
          <p:grpSpPr bwMode="auto">
            <a:xfrm>
              <a:off x="3792" y="2832"/>
              <a:ext cx="271" cy="261"/>
              <a:chOff x="3552" y="3238"/>
              <a:chExt cx="261" cy="261"/>
            </a:xfrm>
          </p:grpSpPr>
          <p:sp>
            <p:nvSpPr>
              <p:cNvPr id="137265" name="Freeform 1049"/>
              <p:cNvSpPr>
                <a:spLocks/>
              </p:cNvSpPr>
              <p:nvPr/>
            </p:nvSpPr>
            <p:spPr bwMode="auto">
              <a:xfrm>
                <a:off x="3552" y="3238"/>
                <a:ext cx="261" cy="261"/>
              </a:xfrm>
              <a:custGeom>
                <a:avLst/>
                <a:gdLst>
                  <a:gd name="T0" fmla="*/ 0 w 355"/>
                  <a:gd name="T1" fmla="*/ 1 h 353"/>
                  <a:gd name="T2" fmla="*/ 1 w 355"/>
                  <a:gd name="T3" fmla="*/ 1 h 353"/>
                  <a:gd name="T4" fmla="*/ 1 w 355"/>
                  <a:gd name="T5" fmla="*/ 1 h 353"/>
                  <a:gd name="T6" fmla="*/ 1 w 355"/>
                  <a:gd name="T7" fmla="*/ 1 h 353"/>
                  <a:gd name="T8" fmla="*/ 1 w 355"/>
                  <a:gd name="T9" fmla="*/ 1 h 353"/>
                  <a:gd name="T10" fmla="*/ 1 w 355"/>
                  <a:gd name="T11" fmla="*/ 1 h 353"/>
                  <a:gd name="T12" fmla="*/ 1 w 355"/>
                  <a:gd name="T13" fmla="*/ 1 h 353"/>
                  <a:gd name="T14" fmla="*/ 1 w 355"/>
                  <a:gd name="T15" fmla="*/ 1 h 353"/>
                  <a:gd name="T16" fmla="*/ 1 w 355"/>
                  <a:gd name="T17" fmla="*/ 0 h 353"/>
                  <a:gd name="T18" fmla="*/ 1 w 355"/>
                  <a:gd name="T19" fmla="*/ 0 h 353"/>
                  <a:gd name="T20" fmla="*/ 1 w 355"/>
                  <a:gd name="T21" fmla="*/ 1 h 353"/>
                  <a:gd name="T22" fmla="*/ 1 w 355"/>
                  <a:gd name="T23" fmla="*/ 1 h 353"/>
                  <a:gd name="T24" fmla="*/ 1 w 355"/>
                  <a:gd name="T25" fmla="*/ 1 h 353"/>
                  <a:gd name="T26" fmla="*/ 1 w 355"/>
                  <a:gd name="T27" fmla="*/ 1 h 353"/>
                  <a:gd name="T28" fmla="*/ 1 w 355"/>
                  <a:gd name="T29" fmla="*/ 1 h 353"/>
                  <a:gd name="T30" fmla="*/ 1 w 355"/>
                  <a:gd name="T31" fmla="*/ 1 h 353"/>
                  <a:gd name="T32" fmla="*/ 1 w 355"/>
                  <a:gd name="T33" fmla="*/ 1 h 353"/>
                  <a:gd name="T34" fmla="*/ 1 w 355"/>
                  <a:gd name="T35" fmla="*/ 1 h 353"/>
                  <a:gd name="T36" fmla="*/ 1 w 355"/>
                  <a:gd name="T37" fmla="*/ 1 h 353"/>
                  <a:gd name="T38" fmla="*/ 1 w 355"/>
                  <a:gd name="T39" fmla="*/ 1 h 353"/>
                  <a:gd name="T40" fmla="*/ 1 w 355"/>
                  <a:gd name="T41" fmla="*/ 1 h 353"/>
                  <a:gd name="T42" fmla="*/ 1 w 355"/>
                  <a:gd name="T43" fmla="*/ 1 h 353"/>
                  <a:gd name="T44" fmla="*/ 1 w 355"/>
                  <a:gd name="T45" fmla="*/ 1 h 353"/>
                  <a:gd name="T46" fmla="*/ 1 w 355"/>
                  <a:gd name="T47" fmla="*/ 1 h 353"/>
                  <a:gd name="T48" fmla="*/ 1 w 355"/>
                  <a:gd name="T49" fmla="*/ 1 h 353"/>
                  <a:gd name="T50" fmla="*/ 1 w 355"/>
                  <a:gd name="T51" fmla="*/ 1 h 353"/>
                  <a:gd name="T52" fmla="*/ 1 w 355"/>
                  <a:gd name="T53" fmla="*/ 1 h 353"/>
                  <a:gd name="T54" fmla="*/ 1 w 355"/>
                  <a:gd name="T55" fmla="*/ 1 h 353"/>
                  <a:gd name="T56" fmla="*/ 1 w 355"/>
                  <a:gd name="T57" fmla="*/ 1 h 353"/>
                  <a:gd name="T58" fmla="*/ 1 w 355"/>
                  <a:gd name="T59" fmla="*/ 1 h 353"/>
                  <a:gd name="T60" fmla="*/ 1 w 355"/>
                  <a:gd name="T61" fmla="*/ 1 h 353"/>
                  <a:gd name="T62" fmla="*/ 1 w 355"/>
                  <a:gd name="T63" fmla="*/ 1 h 353"/>
                  <a:gd name="T64" fmla="*/ 1 w 355"/>
                  <a:gd name="T65" fmla="*/ 1 h 353"/>
                  <a:gd name="T66" fmla="*/ 1 w 355"/>
                  <a:gd name="T67" fmla="*/ 1 h 353"/>
                  <a:gd name="T68" fmla="*/ 0 w 355"/>
                  <a:gd name="T69" fmla="*/ 1 h 3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5" h="353">
                    <a:moveTo>
                      <a:pt x="0" y="177"/>
                    </a:moveTo>
                    <a:lnTo>
                      <a:pt x="4" y="143"/>
                    </a:lnTo>
                    <a:lnTo>
                      <a:pt x="12" y="112"/>
                    </a:lnTo>
                    <a:lnTo>
                      <a:pt x="27" y="83"/>
                    </a:lnTo>
                    <a:lnTo>
                      <a:pt x="47" y="57"/>
                    </a:lnTo>
                    <a:lnTo>
                      <a:pt x="70" y="35"/>
                    </a:lnTo>
                    <a:lnTo>
                      <a:pt x="98" y="18"/>
                    </a:lnTo>
                    <a:lnTo>
                      <a:pt x="128" y="5"/>
                    </a:lnTo>
                    <a:lnTo>
                      <a:pt x="162" y="0"/>
                    </a:lnTo>
                    <a:lnTo>
                      <a:pt x="193" y="0"/>
                    </a:lnTo>
                    <a:lnTo>
                      <a:pt x="225" y="5"/>
                    </a:lnTo>
                    <a:lnTo>
                      <a:pt x="257" y="18"/>
                    </a:lnTo>
                    <a:lnTo>
                      <a:pt x="283" y="35"/>
                    </a:lnTo>
                    <a:lnTo>
                      <a:pt x="308" y="57"/>
                    </a:lnTo>
                    <a:lnTo>
                      <a:pt x="328" y="83"/>
                    </a:lnTo>
                    <a:lnTo>
                      <a:pt x="342" y="112"/>
                    </a:lnTo>
                    <a:lnTo>
                      <a:pt x="352" y="143"/>
                    </a:lnTo>
                    <a:lnTo>
                      <a:pt x="355" y="177"/>
                    </a:lnTo>
                    <a:lnTo>
                      <a:pt x="352" y="208"/>
                    </a:lnTo>
                    <a:lnTo>
                      <a:pt x="342" y="240"/>
                    </a:lnTo>
                    <a:lnTo>
                      <a:pt x="328" y="270"/>
                    </a:lnTo>
                    <a:lnTo>
                      <a:pt x="308" y="295"/>
                    </a:lnTo>
                    <a:lnTo>
                      <a:pt x="283" y="318"/>
                    </a:lnTo>
                    <a:lnTo>
                      <a:pt x="257" y="335"/>
                    </a:lnTo>
                    <a:lnTo>
                      <a:pt x="225" y="347"/>
                    </a:lnTo>
                    <a:lnTo>
                      <a:pt x="193" y="353"/>
                    </a:lnTo>
                    <a:lnTo>
                      <a:pt x="162" y="353"/>
                    </a:lnTo>
                    <a:lnTo>
                      <a:pt x="128" y="347"/>
                    </a:lnTo>
                    <a:lnTo>
                      <a:pt x="98" y="335"/>
                    </a:lnTo>
                    <a:lnTo>
                      <a:pt x="70" y="318"/>
                    </a:lnTo>
                    <a:lnTo>
                      <a:pt x="47" y="295"/>
                    </a:lnTo>
                    <a:lnTo>
                      <a:pt x="27" y="270"/>
                    </a:lnTo>
                    <a:lnTo>
                      <a:pt x="12" y="240"/>
                    </a:lnTo>
                    <a:lnTo>
                      <a:pt x="4" y="208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7266" name="Rectangle 1050"/>
              <p:cNvSpPr>
                <a:spLocks noChangeArrowheads="1"/>
              </p:cNvSpPr>
              <p:nvPr/>
            </p:nvSpPr>
            <p:spPr bwMode="auto">
              <a:xfrm>
                <a:off x="3622" y="3256"/>
                <a:ext cx="10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400">
                    <a:solidFill>
                      <a:srgbClr val="000000"/>
                    </a:solidFill>
                  </a:rPr>
                  <a:t>2</a:t>
                </a:r>
                <a:endParaRPr lang="de-DE" altLang="fr-FR" sz="2400" b="0">
                  <a:latin typeface="Times New Roman" pitchFamily="18" charset="0"/>
                </a:endParaRPr>
              </a:p>
            </p:txBody>
          </p:sp>
        </p:grpSp>
      </p:grpSp>
      <p:sp>
        <p:nvSpPr>
          <p:cNvPr id="137222" name="Freeform 1052" descr="Diagonal hell nach oben"/>
          <p:cNvSpPr>
            <a:spLocks/>
          </p:cNvSpPr>
          <p:nvPr/>
        </p:nvSpPr>
        <p:spPr bwMode="auto">
          <a:xfrm>
            <a:off x="1150240" y="2112963"/>
            <a:ext cx="4067175" cy="152400"/>
          </a:xfrm>
          <a:custGeom>
            <a:avLst/>
            <a:gdLst>
              <a:gd name="T0" fmla="*/ 2147483647 w 2562"/>
              <a:gd name="T1" fmla="*/ 0 h 96"/>
              <a:gd name="T2" fmla="*/ 0 w 2562"/>
              <a:gd name="T3" fmla="*/ 0 h 96"/>
              <a:gd name="T4" fmla="*/ 0 w 2562"/>
              <a:gd name="T5" fmla="*/ 2147483647 h 96"/>
              <a:gd name="T6" fmla="*/ 2147483647 w 2562"/>
              <a:gd name="T7" fmla="*/ 2147483647 h 96"/>
              <a:gd name="T8" fmla="*/ 2147483647 w 2562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62" h="96">
                <a:moveTo>
                  <a:pt x="2496" y="0"/>
                </a:moveTo>
                <a:lnTo>
                  <a:pt x="0" y="0"/>
                </a:lnTo>
                <a:lnTo>
                  <a:pt x="0" y="96"/>
                </a:lnTo>
                <a:lnTo>
                  <a:pt x="2562" y="96"/>
                </a:lnTo>
                <a:lnTo>
                  <a:pt x="2496" y="0"/>
                </a:lnTo>
                <a:close/>
              </a:path>
            </a:pathLst>
          </a:custGeom>
          <a:pattFill prst="ltUpDiag">
            <a:fgClr>
              <a:schemeClr val="folHlink"/>
            </a:fgClr>
            <a:bgClr>
              <a:schemeClr val="bg1"/>
            </a:bgClr>
          </a:pattFill>
          <a:ln w="12700" cmpd="sng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37223" name="Freeform 1053" descr="Diagonal hell nach oben"/>
          <p:cNvSpPr>
            <a:spLocks/>
          </p:cNvSpPr>
          <p:nvPr/>
        </p:nvSpPr>
        <p:spPr bwMode="auto">
          <a:xfrm>
            <a:off x="1683639" y="1808163"/>
            <a:ext cx="5410200" cy="4876800"/>
          </a:xfrm>
          <a:custGeom>
            <a:avLst/>
            <a:gdLst>
              <a:gd name="T0" fmla="*/ 2147483647 w 3408"/>
              <a:gd name="T1" fmla="*/ 2147483647 h 3072"/>
              <a:gd name="T2" fmla="*/ 2147483647 w 3408"/>
              <a:gd name="T3" fmla="*/ 2147483647 h 3072"/>
              <a:gd name="T4" fmla="*/ 2147483647 w 3408"/>
              <a:gd name="T5" fmla="*/ 2147483647 h 3072"/>
              <a:gd name="T6" fmla="*/ 2147483647 w 3408"/>
              <a:gd name="T7" fmla="*/ 2147483647 h 3072"/>
              <a:gd name="T8" fmla="*/ 2147483647 w 3408"/>
              <a:gd name="T9" fmla="*/ 2147483647 h 3072"/>
              <a:gd name="T10" fmla="*/ 0 w 3408"/>
              <a:gd name="T11" fmla="*/ 2147483647 h 3072"/>
              <a:gd name="T12" fmla="*/ 0 w 3408"/>
              <a:gd name="T13" fmla="*/ 2147483647 h 3072"/>
              <a:gd name="T14" fmla="*/ 2147483647 w 3408"/>
              <a:gd name="T15" fmla="*/ 2147483647 h 3072"/>
              <a:gd name="T16" fmla="*/ 2147483647 w 3408"/>
              <a:gd name="T17" fmla="*/ 2147483647 h 3072"/>
              <a:gd name="T18" fmla="*/ 2147483647 w 3408"/>
              <a:gd name="T19" fmla="*/ 0 h 3072"/>
              <a:gd name="T20" fmla="*/ 2147483647 w 3408"/>
              <a:gd name="T21" fmla="*/ 2147483647 h 30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08" h="3072">
                <a:moveTo>
                  <a:pt x="2055" y="54"/>
                </a:moveTo>
                <a:lnTo>
                  <a:pt x="3320" y="1864"/>
                </a:lnTo>
                <a:lnTo>
                  <a:pt x="3320" y="2972"/>
                </a:lnTo>
                <a:lnTo>
                  <a:pt x="96" y="2976"/>
                </a:lnTo>
                <a:lnTo>
                  <a:pt x="96" y="288"/>
                </a:lnTo>
                <a:lnTo>
                  <a:pt x="0" y="288"/>
                </a:lnTo>
                <a:lnTo>
                  <a:pt x="0" y="3072"/>
                </a:lnTo>
                <a:lnTo>
                  <a:pt x="3408" y="3072"/>
                </a:lnTo>
                <a:lnTo>
                  <a:pt x="3408" y="1824"/>
                </a:lnTo>
                <a:lnTo>
                  <a:pt x="2112" y="0"/>
                </a:lnTo>
                <a:lnTo>
                  <a:pt x="2055" y="54"/>
                </a:lnTo>
                <a:close/>
              </a:path>
            </a:pathLst>
          </a:custGeom>
          <a:pattFill prst="ltUpDiag">
            <a:fgClr>
              <a:schemeClr val="folHlink"/>
            </a:fgClr>
            <a:bgClr>
              <a:schemeClr val="bg1"/>
            </a:bgClr>
          </a:pattFill>
          <a:ln w="12700" cmpd="sng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37224" name="Freeform 1054"/>
          <p:cNvSpPr>
            <a:spLocks/>
          </p:cNvSpPr>
          <p:nvPr/>
        </p:nvSpPr>
        <p:spPr bwMode="auto">
          <a:xfrm>
            <a:off x="5757165" y="2982913"/>
            <a:ext cx="790575" cy="1035050"/>
          </a:xfrm>
          <a:custGeom>
            <a:avLst/>
            <a:gdLst>
              <a:gd name="T0" fmla="*/ 2147483647 w 498"/>
              <a:gd name="T1" fmla="*/ 0 h 652"/>
              <a:gd name="T2" fmla="*/ 2147483647 w 498"/>
              <a:gd name="T3" fmla="*/ 2147483647 h 652"/>
              <a:gd name="T4" fmla="*/ 2147483647 w 498"/>
              <a:gd name="T5" fmla="*/ 2147483647 h 652"/>
              <a:gd name="T6" fmla="*/ 0 w 498"/>
              <a:gd name="T7" fmla="*/ 2147483647 h 652"/>
              <a:gd name="T8" fmla="*/ 2147483647 w 498"/>
              <a:gd name="T9" fmla="*/ 0 h 6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8" h="652">
                <a:moveTo>
                  <a:pt x="68" y="0"/>
                </a:moveTo>
                <a:lnTo>
                  <a:pt x="498" y="606"/>
                </a:lnTo>
                <a:lnTo>
                  <a:pt x="426" y="652"/>
                </a:lnTo>
                <a:lnTo>
                  <a:pt x="0" y="42"/>
                </a:lnTo>
                <a:lnTo>
                  <a:pt x="66" y="0"/>
                </a:lnTo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37225" name="Rectangle 1055"/>
          <p:cNvSpPr>
            <a:spLocks noChangeArrowheads="1"/>
          </p:cNvSpPr>
          <p:nvPr/>
        </p:nvSpPr>
        <p:spPr bwMode="auto">
          <a:xfrm>
            <a:off x="1689989" y="3255963"/>
            <a:ext cx="133350" cy="32575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1264" name="Line 1056"/>
          <p:cNvSpPr>
            <a:spLocks noChangeShapeType="1"/>
          </p:cNvSpPr>
          <p:nvPr/>
        </p:nvSpPr>
        <p:spPr bwMode="auto">
          <a:xfrm>
            <a:off x="5836539" y="2913063"/>
            <a:ext cx="1181100" cy="800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37227" name="Text Box 1057"/>
          <p:cNvSpPr txBox="1">
            <a:spLocks noChangeArrowheads="1"/>
          </p:cNvSpPr>
          <p:nvPr/>
        </p:nvSpPr>
        <p:spPr bwMode="auto">
          <a:xfrm>
            <a:off x="2293239" y="1655764"/>
            <a:ext cx="21463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2000" b="0">
                <a:latin typeface="Comic Sans MS" pitchFamily="66" charset="0"/>
              </a:rPr>
              <a:t>          </a:t>
            </a:r>
            <a:r>
              <a:rPr lang="de-DE" altLang="fr-FR" sz="1200" b="0">
                <a:latin typeface="Comic Sans MS" pitchFamily="66" charset="0"/>
              </a:rPr>
              <a:t>             </a:t>
            </a:r>
          </a:p>
        </p:txBody>
      </p:sp>
      <p:sp>
        <p:nvSpPr>
          <p:cNvPr id="351266" name="Text Box 1058"/>
          <p:cNvSpPr txBox="1">
            <a:spLocks noChangeArrowheads="1"/>
          </p:cNvSpPr>
          <p:nvPr/>
        </p:nvSpPr>
        <p:spPr bwMode="auto">
          <a:xfrm>
            <a:off x="6865239" y="3789364"/>
            <a:ext cx="1981200" cy="32067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2000" dirty="0" err="1">
                <a:cs typeface="Arial" pitchFamily="34" charset="0"/>
              </a:rPr>
              <a:t>Fenêtre</a:t>
            </a:r>
            <a:r>
              <a:rPr lang="de-DE" altLang="fr-FR" sz="2000" dirty="0">
                <a:cs typeface="Arial" pitchFamily="34" charset="0"/>
              </a:rPr>
              <a:t> du </a:t>
            </a:r>
            <a:r>
              <a:rPr lang="de-DE" altLang="fr-FR" sz="2000" dirty="0" err="1">
                <a:cs typeface="Arial" pitchFamily="34" charset="0"/>
              </a:rPr>
              <a:t>toit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          </a:t>
            </a:r>
            <a:r>
              <a:rPr lang="de-DE" altLang="fr-FR" sz="1200" dirty="0">
                <a:solidFill>
                  <a:srgbClr val="003A7C"/>
                </a:solidFill>
                <a:cs typeface="Arial" pitchFamily="34" charset="0"/>
              </a:rPr>
              <a:t>             </a:t>
            </a:r>
          </a:p>
        </p:txBody>
      </p:sp>
      <p:grpSp>
        <p:nvGrpSpPr>
          <p:cNvPr id="351274" name="Group 1066"/>
          <p:cNvGrpSpPr>
            <a:grpSpLocks/>
          </p:cNvGrpSpPr>
          <p:nvPr/>
        </p:nvGrpSpPr>
        <p:grpSpPr bwMode="auto">
          <a:xfrm>
            <a:off x="2293239" y="2874963"/>
            <a:ext cx="2514600" cy="3638550"/>
            <a:chOff x="1104" y="1536"/>
            <a:chExt cx="1584" cy="2292"/>
          </a:xfrm>
        </p:grpSpPr>
        <p:grpSp>
          <p:nvGrpSpPr>
            <p:cNvPr id="137244" name="Group 1067"/>
            <p:cNvGrpSpPr>
              <a:grpSpLocks/>
            </p:cNvGrpSpPr>
            <p:nvPr/>
          </p:nvGrpSpPr>
          <p:grpSpPr bwMode="auto">
            <a:xfrm>
              <a:off x="1680" y="1536"/>
              <a:ext cx="1008" cy="2292"/>
              <a:chOff x="1776" y="1296"/>
              <a:chExt cx="1008" cy="2304"/>
            </a:xfrm>
          </p:grpSpPr>
          <p:sp>
            <p:nvSpPr>
              <p:cNvPr id="137255" name="Rectangle 1068"/>
              <p:cNvSpPr>
                <a:spLocks noChangeArrowheads="1"/>
              </p:cNvSpPr>
              <p:nvPr/>
            </p:nvSpPr>
            <p:spPr bwMode="auto">
              <a:xfrm>
                <a:off x="1776" y="1300"/>
                <a:ext cx="1004" cy="2300"/>
              </a:xfrm>
              <a:prstGeom prst="rect">
                <a:avLst/>
              </a:prstGeom>
              <a:solidFill>
                <a:srgbClr val="FFCA9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7256" name="Line 1069"/>
              <p:cNvSpPr>
                <a:spLocks noChangeShapeType="1"/>
              </p:cNvSpPr>
              <p:nvPr/>
            </p:nvSpPr>
            <p:spPr bwMode="auto">
              <a:xfrm>
                <a:off x="2784" y="1296"/>
                <a:ext cx="0" cy="1728"/>
              </a:xfrm>
              <a:prstGeom prst="line">
                <a:avLst/>
              </a:prstGeom>
              <a:noFill/>
              <a:ln w="38100">
                <a:solidFill>
                  <a:srgbClr val="E5E3E4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37245" name="Line 1070"/>
            <p:cNvSpPr>
              <a:spLocks noChangeShapeType="1"/>
            </p:cNvSpPr>
            <p:nvPr/>
          </p:nvSpPr>
          <p:spPr bwMode="auto">
            <a:xfrm>
              <a:off x="1348" y="1548"/>
              <a:ext cx="3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46" name="Line 1071"/>
            <p:cNvSpPr>
              <a:spLocks noChangeShapeType="1"/>
            </p:cNvSpPr>
            <p:nvPr/>
          </p:nvSpPr>
          <p:spPr bwMode="auto">
            <a:xfrm>
              <a:off x="1396" y="1556"/>
              <a:ext cx="0" cy="2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37247" name="Group 1072"/>
            <p:cNvGrpSpPr>
              <a:grpSpLocks/>
            </p:cNvGrpSpPr>
            <p:nvPr/>
          </p:nvGrpSpPr>
          <p:grpSpPr bwMode="auto">
            <a:xfrm>
              <a:off x="1969" y="2342"/>
              <a:ext cx="428" cy="516"/>
              <a:chOff x="2684" y="955"/>
              <a:chExt cx="412" cy="516"/>
            </a:xfrm>
          </p:grpSpPr>
          <p:sp>
            <p:nvSpPr>
              <p:cNvPr id="137251" name="Text Box 1073"/>
              <p:cNvSpPr txBox="1">
                <a:spLocks noChangeArrowheads="1"/>
              </p:cNvSpPr>
              <p:nvPr/>
            </p:nvSpPr>
            <p:spPr bwMode="auto">
              <a:xfrm>
                <a:off x="2684" y="1240"/>
                <a:ext cx="41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800" dirty="0">
                    <a:solidFill>
                      <a:srgbClr val="003A7C"/>
                    </a:solidFill>
                    <a:cs typeface="Arial" pitchFamily="34" charset="0"/>
                  </a:rPr>
                  <a:t>IPX4</a:t>
                </a:r>
                <a:endParaRPr lang="de-DE" altLang="fr-FR" sz="2000" dirty="0">
                  <a:solidFill>
                    <a:srgbClr val="003A7C"/>
                  </a:solidFill>
                  <a:cs typeface="Arial" pitchFamily="34" charset="0"/>
                </a:endParaRPr>
              </a:p>
            </p:txBody>
          </p:sp>
          <p:grpSp>
            <p:nvGrpSpPr>
              <p:cNvPr id="137252" name="Group 1074"/>
              <p:cNvGrpSpPr>
                <a:grpSpLocks/>
              </p:cNvGrpSpPr>
              <p:nvPr/>
            </p:nvGrpSpPr>
            <p:grpSpPr bwMode="auto">
              <a:xfrm>
                <a:off x="2780" y="955"/>
                <a:ext cx="261" cy="261"/>
                <a:chOff x="3552" y="3238"/>
                <a:chExt cx="261" cy="261"/>
              </a:xfrm>
            </p:grpSpPr>
            <p:sp>
              <p:nvSpPr>
                <p:cNvPr id="137253" name="Freeform 1075"/>
                <p:cNvSpPr>
                  <a:spLocks/>
                </p:cNvSpPr>
                <p:nvPr/>
              </p:nvSpPr>
              <p:spPr bwMode="auto">
                <a:xfrm>
                  <a:off x="3552" y="3238"/>
                  <a:ext cx="261" cy="261"/>
                </a:xfrm>
                <a:custGeom>
                  <a:avLst/>
                  <a:gdLst>
                    <a:gd name="T0" fmla="*/ 0 w 355"/>
                    <a:gd name="T1" fmla="*/ 1 h 353"/>
                    <a:gd name="T2" fmla="*/ 1 w 355"/>
                    <a:gd name="T3" fmla="*/ 1 h 353"/>
                    <a:gd name="T4" fmla="*/ 1 w 355"/>
                    <a:gd name="T5" fmla="*/ 1 h 353"/>
                    <a:gd name="T6" fmla="*/ 1 w 355"/>
                    <a:gd name="T7" fmla="*/ 1 h 353"/>
                    <a:gd name="T8" fmla="*/ 1 w 355"/>
                    <a:gd name="T9" fmla="*/ 1 h 353"/>
                    <a:gd name="T10" fmla="*/ 1 w 355"/>
                    <a:gd name="T11" fmla="*/ 1 h 353"/>
                    <a:gd name="T12" fmla="*/ 1 w 355"/>
                    <a:gd name="T13" fmla="*/ 1 h 353"/>
                    <a:gd name="T14" fmla="*/ 1 w 355"/>
                    <a:gd name="T15" fmla="*/ 1 h 353"/>
                    <a:gd name="T16" fmla="*/ 1 w 355"/>
                    <a:gd name="T17" fmla="*/ 0 h 353"/>
                    <a:gd name="T18" fmla="*/ 1 w 355"/>
                    <a:gd name="T19" fmla="*/ 0 h 353"/>
                    <a:gd name="T20" fmla="*/ 1 w 355"/>
                    <a:gd name="T21" fmla="*/ 1 h 353"/>
                    <a:gd name="T22" fmla="*/ 1 w 355"/>
                    <a:gd name="T23" fmla="*/ 1 h 353"/>
                    <a:gd name="T24" fmla="*/ 1 w 355"/>
                    <a:gd name="T25" fmla="*/ 1 h 353"/>
                    <a:gd name="T26" fmla="*/ 1 w 355"/>
                    <a:gd name="T27" fmla="*/ 1 h 353"/>
                    <a:gd name="T28" fmla="*/ 1 w 355"/>
                    <a:gd name="T29" fmla="*/ 1 h 353"/>
                    <a:gd name="T30" fmla="*/ 1 w 355"/>
                    <a:gd name="T31" fmla="*/ 1 h 353"/>
                    <a:gd name="T32" fmla="*/ 1 w 355"/>
                    <a:gd name="T33" fmla="*/ 1 h 353"/>
                    <a:gd name="T34" fmla="*/ 1 w 355"/>
                    <a:gd name="T35" fmla="*/ 1 h 353"/>
                    <a:gd name="T36" fmla="*/ 1 w 355"/>
                    <a:gd name="T37" fmla="*/ 1 h 353"/>
                    <a:gd name="T38" fmla="*/ 1 w 355"/>
                    <a:gd name="T39" fmla="*/ 1 h 353"/>
                    <a:gd name="T40" fmla="*/ 1 w 355"/>
                    <a:gd name="T41" fmla="*/ 1 h 353"/>
                    <a:gd name="T42" fmla="*/ 1 w 355"/>
                    <a:gd name="T43" fmla="*/ 1 h 353"/>
                    <a:gd name="T44" fmla="*/ 1 w 355"/>
                    <a:gd name="T45" fmla="*/ 1 h 353"/>
                    <a:gd name="T46" fmla="*/ 1 w 355"/>
                    <a:gd name="T47" fmla="*/ 1 h 353"/>
                    <a:gd name="T48" fmla="*/ 1 w 355"/>
                    <a:gd name="T49" fmla="*/ 1 h 353"/>
                    <a:gd name="T50" fmla="*/ 1 w 355"/>
                    <a:gd name="T51" fmla="*/ 1 h 353"/>
                    <a:gd name="T52" fmla="*/ 1 w 355"/>
                    <a:gd name="T53" fmla="*/ 1 h 353"/>
                    <a:gd name="T54" fmla="*/ 1 w 355"/>
                    <a:gd name="T55" fmla="*/ 1 h 353"/>
                    <a:gd name="T56" fmla="*/ 1 w 355"/>
                    <a:gd name="T57" fmla="*/ 1 h 353"/>
                    <a:gd name="T58" fmla="*/ 1 w 355"/>
                    <a:gd name="T59" fmla="*/ 1 h 353"/>
                    <a:gd name="T60" fmla="*/ 1 w 355"/>
                    <a:gd name="T61" fmla="*/ 1 h 353"/>
                    <a:gd name="T62" fmla="*/ 1 w 355"/>
                    <a:gd name="T63" fmla="*/ 1 h 353"/>
                    <a:gd name="T64" fmla="*/ 1 w 355"/>
                    <a:gd name="T65" fmla="*/ 1 h 353"/>
                    <a:gd name="T66" fmla="*/ 1 w 355"/>
                    <a:gd name="T67" fmla="*/ 1 h 353"/>
                    <a:gd name="T68" fmla="*/ 0 w 355"/>
                    <a:gd name="T69" fmla="*/ 1 h 3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5" h="353">
                      <a:moveTo>
                        <a:pt x="0" y="177"/>
                      </a:moveTo>
                      <a:lnTo>
                        <a:pt x="4" y="143"/>
                      </a:lnTo>
                      <a:lnTo>
                        <a:pt x="12" y="112"/>
                      </a:lnTo>
                      <a:lnTo>
                        <a:pt x="27" y="83"/>
                      </a:lnTo>
                      <a:lnTo>
                        <a:pt x="47" y="57"/>
                      </a:lnTo>
                      <a:lnTo>
                        <a:pt x="70" y="35"/>
                      </a:lnTo>
                      <a:lnTo>
                        <a:pt x="98" y="18"/>
                      </a:lnTo>
                      <a:lnTo>
                        <a:pt x="128" y="5"/>
                      </a:lnTo>
                      <a:lnTo>
                        <a:pt x="162" y="0"/>
                      </a:lnTo>
                      <a:lnTo>
                        <a:pt x="193" y="0"/>
                      </a:lnTo>
                      <a:lnTo>
                        <a:pt x="225" y="5"/>
                      </a:lnTo>
                      <a:lnTo>
                        <a:pt x="257" y="18"/>
                      </a:lnTo>
                      <a:lnTo>
                        <a:pt x="283" y="35"/>
                      </a:lnTo>
                      <a:lnTo>
                        <a:pt x="308" y="57"/>
                      </a:lnTo>
                      <a:lnTo>
                        <a:pt x="328" y="83"/>
                      </a:lnTo>
                      <a:lnTo>
                        <a:pt x="342" y="112"/>
                      </a:lnTo>
                      <a:lnTo>
                        <a:pt x="352" y="143"/>
                      </a:lnTo>
                      <a:lnTo>
                        <a:pt x="355" y="177"/>
                      </a:lnTo>
                      <a:lnTo>
                        <a:pt x="352" y="208"/>
                      </a:lnTo>
                      <a:lnTo>
                        <a:pt x="342" y="240"/>
                      </a:lnTo>
                      <a:lnTo>
                        <a:pt x="328" y="270"/>
                      </a:lnTo>
                      <a:lnTo>
                        <a:pt x="308" y="295"/>
                      </a:lnTo>
                      <a:lnTo>
                        <a:pt x="283" y="318"/>
                      </a:lnTo>
                      <a:lnTo>
                        <a:pt x="257" y="335"/>
                      </a:lnTo>
                      <a:lnTo>
                        <a:pt x="225" y="347"/>
                      </a:lnTo>
                      <a:lnTo>
                        <a:pt x="193" y="353"/>
                      </a:lnTo>
                      <a:lnTo>
                        <a:pt x="162" y="353"/>
                      </a:lnTo>
                      <a:lnTo>
                        <a:pt x="128" y="347"/>
                      </a:lnTo>
                      <a:lnTo>
                        <a:pt x="98" y="335"/>
                      </a:lnTo>
                      <a:lnTo>
                        <a:pt x="70" y="318"/>
                      </a:lnTo>
                      <a:lnTo>
                        <a:pt x="47" y="295"/>
                      </a:lnTo>
                      <a:lnTo>
                        <a:pt x="27" y="270"/>
                      </a:lnTo>
                      <a:lnTo>
                        <a:pt x="12" y="240"/>
                      </a:lnTo>
                      <a:lnTo>
                        <a:pt x="4" y="208"/>
                      </a:lnTo>
                      <a:lnTo>
                        <a:pt x="0" y="177"/>
                      </a:lnTo>
                      <a:close/>
                    </a:path>
                  </a:pathLst>
                </a:custGeom>
                <a:solidFill>
                  <a:srgbClr val="E5E3E4"/>
                </a:solidFill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7254" name="Rectangle 1076"/>
                <p:cNvSpPr>
                  <a:spLocks noChangeArrowheads="1"/>
                </p:cNvSpPr>
                <p:nvPr/>
              </p:nvSpPr>
              <p:spPr bwMode="auto">
                <a:xfrm>
                  <a:off x="3622" y="3256"/>
                  <a:ext cx="104" cy="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400">
                      <a:cs typeface="Arial" pitchFamily="34" charset="0"/>
                    </a:rPr>
                    <a:t>2</a:t>
                  </a:r>
                </a:p>
              </p:txBody>
            </p:sp>
          </p:grpSp>
        </p:grpSp>
        <p:sp>
          <p:nvSpPr>
            <p:cNvPr id="137248" name="Text Box 1077"/>
            <p:cNvSpPr txBox="1">
              <a:spLocks noChangeArrowheads="1"/>
            </p:cNvSpPr>
            <p:nvPr/>
          </p:nvSpPr>
          <p:spPr bwMode="auto">
            <a:xfrm>
              <a:off x="1924" y="3108"/>
              <a:ext cx="575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60 cm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  <p:sp>
          <p:nvSpPr>
            <p:cNvPr id="137249" name="Text Box 1078"/>
            <p:cNvSpPr txBox="1">
              <a:spLocks noChangeArrowheads="1"/>
            </p:cNvSpPr>
            <p:nvPr/>
          </p:nvSpPr>
          <p:spPr bwMode="auto">
            <a:xfrm rot="10800000">
              <a:off x="1104" y="2110"/>
              <a:ext cx="664" cy="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2.25 m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 dirty="0">
                <a:solidFill>
                  <a:srgbClr val="0033CC"/>
                </a:solidFill>
                <a:cs typeface="Arial" pitchFamily="34" charset="0"/>
              </a:endParaRPr>
            </a:p>
          </p:txBody>
        </p:sp>
        <p:sp>
          <p:nvSpPr>
            <p:cNvPr id="137250" name="Line 1079"/>
            <p:cNvSpPr>
              <a:spLocks noChangeShapeType="1"/>
            </p:cNvSpPr>
            <p:nvPr/>
          </p:nvSpPr>
          <p:spPr bwMode="auto">
            <a:xfrm>
              <a:off x="1680" y="3120"/>
              <a:ext cx="10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137231" name="Rectangle 1080"/>
          <p:cNvSpPr>
            <a:spLocks noChangeArrowheads="1"/>
          </p:cNvSpPr>
          <p:nvPr/>
        </p:nvSpPr>
        <p:spPr bwMode="auto">
          <a:xfrm rot="10800000">
            <a:off x="5417253" y="2719924"/>
            <a:ext cx="3847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1200">
                <a:solidFill>
                  <a:srgbClr val="000000"/>
                </a:solidFill>
                <a:latin typeface="Symbol" pitchFamily="18" charset="2"/>
              </a:rPr>
              <a:t> </a:t>
            </a:r>
            <a:endParaRPr lang="de-DE" altLang="fr-FR" sz="2400" b="0">
              <a:latin typeface="Times New Roman" pitchFamily="18" charset="0"/>
            </a:endParaRPr>
          </a:p>
        </p:txBody>
      </p:sp>
      <p:sp>
        <p:nvSpPr>
          <p:cNvPr id="351289" name="Text Box 1081"/>
          <p:cNvSpPr txBox="1">
            <a:spLocks noChangeArrowheads="1"/>
          </p:cNvSpPr>
          <p:nvPr/>
        </p:nvSpPr>
        <p:spPr bwMode="auto">
          <a:xfrm>
            <a:off x="6120702" y="2065339"/>
            <a:ext cx="3395662" cy="1006475"/>
          </a:xfrm>
          <a:prstGeom prst="rect">
            <a:avLst/>
          </a:prstGeom>
          <a:solidFill>
            <a:srgbClr val="FFFF99"/>
          </a:solidFill>
          <a:ln>
            <a:noFill/>
          </a:ln>
          <a:effectLst>
            <a:outerShdw dist="35921" dir="2700000" algn="ctr" rotWithShape="0">
              <a:srgbClr val="003A7C"/>
            </a:outerShdw>
          </a:effec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CH" altLang="fr-FR" sz="2000" u="sng" dirty="0">
                <a:cs typeface="Arial" pitchFamily="34" charset="0"/>
              </a:rPr>
              <a:t>Store </a:t>
            </a:r>
            <a:r>
              <a:rPr lang="de-CH" altLang="fr-FR" sz="2000" u="sng" dirty="0" err="1">
                <a:cs typeface="Arial" pitchFamily="34" charset="0"/>
              </a:rPr>
              <a:t>électrique</a:t>
            </a:r>
            <a:endParaRPr lang="de-CH" altLang="fr-FR" sz="2000" u="sng" dirty="0">
              <a:cs typeface="Arial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de-CH" altLang="fr-FR" sz="2000" dirty="0">
                <a:cs typeface="Arial" pitchFamily="34" charset="0"/>
              </a:rPr>
              <a:t>TBT </a:t>
            </a:r>
            <a:r>
              <a:rPr lang="de-CH" altLang="fr-FR" sz="2000" dirty="0">
                <a:solidFill>
                  <a:srgbClr val="FF3300"/>
                </a:solidFill>
                <a:cs typeface="Arial" pitchFamily="34" charset="0"/>
                <a:sym typeface="Wingdings 3" pitchFamily="18" charset="2"/>
              </a:rPr>
              <a:t></a:t>
            </a:r>
            <a:r>
              <a:rPr lang="de-CH" altLang="fr-FR" sz="2000" dirty="0">
                <a:solidFill>
                  <a:srgbClr val="0033CC"/>
                </a:solidFill>
                <a:cs typeface="Arial" pitchFamily="34" charset="0"/>
                <a:sym typeface="Wingdings 3" pitchFamily="18" charset="2"/>
              </a:rPr>
              <a:t> </a:t>
            </a:r>
            <a:r>
              <a:rPr lang="de-CH" altLang="fr-FR" sz="2000" dirty="0" err="1">
                <a:cs typeface="Arial" pitchFamily="34" charset="0"/>
              </a:rPr>
              <a:t>Protection</a:t>
            </a:r>
            <a:r>
              <a:rPr lang="de-CH" altLang="fr-FR" sz="2000" dirty="0">
                <a:cs typeface="Arial" pitchFamily="34" charset="0"/>
              </a:rPr>
              <a:t> de </a:t>
            </a:r>
            <a:r>
              <a:rPr lang="de-CH" altLang="fr-FR" sz="2000" dirty="0" err="1">
                <a:cs typeface="Arial" pitchFamily="34" charset="0"/>
              </a:rPr>
              <a:t>base</a:t>
            </a:r>
            <a:endParaRPr lang="de-CH" altLang="fr-FR" sz="2000" dirty="0">
              <a:cs typeface="Arial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de-CH" altLang="fr-FR" sz="2000" dirty="0">
                <a:cs typeface="Arial" pitchFamily="34" charset="0"/>
              </a:rPr>
              <a:t>             </a:t>
            </a:r>
            <a:r>
              <a:rPr lang="de-CH" altLang="fr-FR" sz="2000" dirty="0" err="1">
                <a:cs typeface="Arial" pitchFamily="34" charset="0"/>
              </a:rPr>
              <a:t>nécessaire</a:t>
            </a:r>
            <a:r>
              <a:rPr lang="de-CH" altLang="fr-FR" sz="2000" dirty="0">
                <a:cs typeface="Arial" pitchFamily="34" charset="0"/>
              </a:rPr>
              <a:t> !</a:t>
            </a:r>
          </a:p>
        </p:txBody>
      </p:sp>
      <p:grpSp>
        <p:nvGrpSpPr>
          <p:cNvPr id="351294" name="Group 1086"/>
          <p:cNvGrpSpPr>
            <a:grpSpLocks/>
          </p:cNvGrpSpPr>
          <p:nvPr/>
        </p:nvGrpSpPr>
        <p:grpSpPr bwMode="auto">
          <a:xfrm>
            <a:off x="4731640" y="2493964"/>
            <a:ext cx="346075" cy="193675"/>
            <a:chOff x="2687" y="1493"/>
            <a:chExt cx="218" cy="122"/>
          </a:xfrm>
        </p:grpSpPr>
        <p:sp>
          <p:nvSpPr>
            <p:cNvPr id="137238" name="Rectangle 1087"/>
            <p:cNvSpPr>
              <a:spLocks noChangeArrowheads="1"/>
            </p:cNvSpPr>
            <p:nvPr/>
          </p:nvSpPr>
          <p:spPr bwMode="auto">
            <a:xfrm rot="10800000">
              <a:off x="2687" y="1493"/>
              <a:ext cx="218" cy="122"/>
            </a:xfrm>
            <a:prstGeom prst="rect">
              <a:avLst/>
            </a:prstGeom>
            <a:solidFill>
              <a:srgbClr val="E5E3E4"/>
            </a:solidFill>
            <a:ln w="23813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7239" name="Freeform 1088"/>
            <p:cNvSpPr>
              <a:spLocks/>
            </p:cNvSpPr>
            <p:nvPr/>
          </p:nvSpPr>
          <p:spPr bwMode="auto">
            <a:xfrm rot="10800000">
              <a:off x="2756" y="1511"/>
              <a:ext cx="118" cy="85"/>
            </a:xfrm>
            <a:custGeom>
              <a:avLst/>
              <a:gdLst>
                <a:gd name="T0" fmla="*/ 0 w 218"/>
                <a:gd name="T1" fmla="*/ 0 h 217"/>
                <a:gd name="T2" fmla="*/ 1 w 218"/>
                <a:gd name="T3" fmla="*/ 0 h 217"/>
                <a:gd name="T4" fmla="*/ 1 w 218"/>
                <a:gd name="T5" fmla="*/ 0 h 217"/>
                <a:gd name="T6" fmla="*/ 1 w 218"/>
                <a:gd name="T7" fmla="*/ 0 h 217"/>
                <a:gd name="T8" fmla="*/ 1 w 218"/>
                <a:gd name="T9" fmla="*/ 0 h 217"/>
                <a:gd name="T10" fmla="*/ 1 w 218"/>
                <a:gd name="T11" fmla="*/ 0 h 217"/>
                <a:gd name="T12" fmla="*/ 1 w 218"/>
                <a:gd name="T13" fmla="*/ 0 h 217"/>
                <a:gd name="T14" fmla="*/ 1 w 218"/>
                <a:gd name="T15" fmla="*/ 0 h 217"/>
                <a:gd name="T16" fmla="*/ 1 w 218"/>
                <a:gd name="T17" fmla="*/ 0 h 217"/>
                <a:gd name="T18" fmla="*/ 1 w 218"/>
                <a:gd name="T19" fmla="*/ 0 h 217"/>
                <a:gd name="T20" fmla="*/ 1 w 218"/>
                <a:gd name="T21" fmla="*/ 0 h 217"/>
                <a:gd name="T22" fmla="*/ 1 w 218"/>
                <a:gd name="T23" fmla="*/ 0 h 217"/>
                <a:gd name="T24" fmla="*/ 1 w 218"/>
                <a:gd name="T25" fmla="*/ 0 h 217"/>
                <a:gd name="T26" fmla="*/ 1 w 218"/>
                <a:gd name="T27" fmla="*/ 0 h 217"/>
                <a:gd name="T28" fmla="*/ 1 w 218"/>
                <a:gd name="T29" fmla="*/ 0 h 217"/>
                <a:gd name="T30" fmla="*/ 1 w 218"/>
                <a:gd name="T31" fmla="*/ 0 h 217"/>
                <a:gd name="T32" fmla="*/ 1 w 218"/>
                <a:gd name="T33" fmla="*/ 0 h 217"/>
                <a:gd name="T34" fmla="*/ 1 w 218"/>
                <a:gd name="T35" fmla="*/ 0 h 217"/>
                <a:gd name="T36" fmla="*/ 1 w 218"/>
                <a:gd name="T37" fmla="*/ 0 h 217"/>
                <a:gd name="T38" fmla="*/ 1 w 218"/>
                <a:gd name="T39" fmla="*/ 0 h 217"/>
                <a:gd name="T40" fmla="*/ 1 w 218"/>
                <a:gd name="T41" fmla="*/ 0 h 217"/>
                <a:gd name="T42" fmla="*/ 1 w 218"/>
                <a:gd name="T43" fmla="*/ 0 h 217"/>
                <a:gd name="T44" fmla="*/ 1 w 218"/>
                <a:gd name="T45" fmla="*/ 0 h 217"/>
                <a:gd name="T46" fmla="*/ 1 w 218"/>
                <a:gd name="T47" fmla="*/ 0 h 217"/>
                <a:gd name="T48" fmla="*/ 1 w 218"/>
                <a:gd name="T49" fmla="*/ 0 h 217"/>
                <a:gd name="T50" fmla="*/ 1 w 218"/>
                <a:gd name="T51" fmla="*/ 0 h 217"/>
                <a:gd name="T52" fmla="*/ 0 w 218"/>
                <a:gd name="T53" fmla="*/ 0 h 2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8" h="217">
                  <a:moveTo>
                    <a:pt x="0" y="108"/>
                  </a:moveTo>
                  <a:lnTo>
                    <a:pt x="3" y="82"/>
                  </a:lnTo>
                  <a:lnTo>
                    <a:pt x="13" y="58"/>
                  </a:lnTo>
                  <a:lnTo>
                    <a:pt x="28" y="37"/>
                  </a:lnTo>
                  <a:lnTo>
                    <a:pt x="47" y="18"/>
                  </a:lnTo>
                  <a:lnTo>
                    <a:pt x="70" y="7"/>
                  </a:lnTo>
                  <a:lnTo>
                    <a:pt x="97" y="0"/>
                  </a:lnTo>
                  <a:lnTo>
                    <a:pt x="123" y="0"/>
                  </a:lnTo>
                  <a:lnTo>
                    <a:pt x="148" y="7"/>
                  </a:lnTo>
                  <a:lnTo>
                    <a:pt x="172" y="18"/>
                  </a:lnTo>
                  <a:lnTo>
                    <a:pt x="192" y="37"/>
                  </a:lnTo>
                  <a:lnTo>
                    <a:pt x="207" y="58"/>
                  </a:lnTo>
                  <a:lnTo>
                    <a:pt x="217" y="82"/>
                  </a:lnTo>
                  <a:lnTo>
                    <a:pt x="218" y="108"/>
                  </a:lnTo>
                  <a:lnTo>
                    <a:pt x="217" y="135"/>
                  </a:lnTo>
                  <a:lnTo>
                    <a:pt x="207" y="160"/>
                  </a:lnTo>
                  <a:lnTo>
                    <a:pt x="192" y="182"/>
                  </a:lnTo>
                  <a:lnTo>
                    <a:pt x="172" y="198"/>
                  </a:lnTo>
                  <a:lnTo>
                    <a:pt x="148" y="212"/>
                  </a:lnTo>
                  <a:lnTo>
                    <a:pt x="123" y="217"/>
                  </a:lnTo>
                  <a:lnTo>
                    <a:pt x="97" y="217"/>
                  </a:lnTo>
                  <a:lnTo>
                    <a:pt x="70" y="212"/>
                  </a:lnTo>
                  <a:lnTo>
                    <a:pt x="47" y="198"/>
                  </a:lnTo>
                  <a:lnTo>
                    <a:pt x="28" y="182"/>
                  </a:lnTo>
                  <a:lnTo>
                    <a:pt x="13" y="160"/>
                  </a:lnTo>
                  <a:lnTo>
                    <a:pt x="3" y="135"/>
                  </a:lnTo>
                  <a:lnTo>
                    <a:pt x="0" y="10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40" name="Freeform 1089"/>
            <p:cNvSpPr>
              <a:spLocks/>
            </p:cNvSpPr>
            <p:nvPr/>
          </p:nvSpPr>
          <p:spPr bwMode="auto">
            <a:xfrm rot="10800000">
              <a:off x="2712" y="1511"/>
              <a:ext cx="117" cy="85"/>
            </a:xfrm>
            <a:custGeom>
              <a:avLst/>
              <a:gdLst>
                <a:gd name="T0" fmla="*/ 0 w 218"/>
                <a:gd name="T1" fmla="*/ 0 h 217"/>
                <a:gd name="T2" fmla="*/ 1 w 218"/>
                <a:gd name="T3" fmla="*/ 0 h 217"/>
                <a:gd name="T4" fmla="*/ 1 w 218"/>
                <a:gd name="T5" fmla="*/ 0 h 217"/>
                <a:gd name="T6" fmla="*/ 1 w 218"/>
                <a:gd name="T7" fmla="*/ 0 h 217"/>
                <a:gd name="T8" fmla="*/ 1 w 218"/>
                <a:gd name="T9" fmla="*/ 0 h 217"/>
                <a:gd name="T10" fmla="*/ 1 w 218"/>
                <a:gd name="T11" fmla="*/ 0 h 217"/>
                <a:gd name="T12" fmla="*/ 1 w 218"/>
                <a:gd name="T13" fmla="*/ 0 h 217"/>
                <a:gd name="T14" fmla="*/ 1 w 218"/>
                <a:gd name="T15" fmla="*/ 0 h 217"/>
                <a:gd name="T16" fmla="*/ 1 w 218"/>
                <a:gd name="T17" fmla="*/ 0 h 217"/>
                <a:gd name="T18" fmla="*/ 1 w 218"/>
                <a:gd name="T19" fmla="*/ 0 h 217"/>
                <a:gd name="T20" fmla="*/ 1 w 218"/>
                <a:gd name="T21" fmla="*/ 0 h 217"/>
                <a:gd name="T22" fmla="*/ 1 w 218"/>
                <a:gd name="T23" fmla="*/ 0 h 217"/>
                <a:gd name="T24" fmla="*/ 1 w 218"/>
                <a:gd name="T25" fmla="*/ 0 h 217"/>
                <a:gd name="T26" fmla="*/ 1 w 218"/>
                <a:gd name="T27" fmla="*/ 0 h 217"/>
                <a:gd name="T28" fmla="*/ 1 w 218"/>
                <a:gd name="T29" fmla="*/ 0 h 217"/>
                <a:gd name="T30" fmla="*/ 1 w 218"/>
                <a:gd name="T31" fmla="*/ 0 h 217"/>
                <a:gd name="T32" fmla="*/ 1 w 218"/>
                <a:gd name="T33" fmla="*/ 0 h 217"/>
                <a:gd name="T34" fmla="*/ 1 w 218"/>
                <a:gd name="T35" fmla="*/ 0 h 217"/>
                <a:gd name="T36" fmla="*/ 1 w 218"/>
                <a:gd name="T37" fmla="*/ 0 h 217"/>
                <a:gd name="T38" fmla="*/ 1 w 218"/>
                <a:gd name="T39" fmla="*/ 0 h 217"/>
                <a:gd name="T40" fmla="*/ 1 w 218"/>
                <a:gd name="T41" fmla="*/ 0 h 217"/>
                <a:gd name="T42" fmla="*/ 1 w 218"/>
                <a:gd name="T43" fmla="*/ 0 h 217"/>
                <a:gd name="T44" fmla="*/ 1 w 218"/>
                <a:gd name="T45" fmla="*/ 0 h 217"/>
                <a:gd name="T46" fmla="*/ 1 w 218"/>
                <a:gd name="T47" fmla="*/ 0 h 217"/>
                <a:gd name="T48" fmla="*/ 1 w 218"/>
                <a:gd name="T49" fmla="*/ 0 h 217"/>
                <a:gd name="T50" fmla="*/ 1 w 218"/>
                <a:gd name="T51" fmla="*/ 0 h 217"/>
                <a:gd name="T52" fmla="*/ 0 w 218"/>
                <a:gd name="T53" fmla="*/ 0 h 2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8" h="217">
                  <a:moveTo>
                    <a:pt x="0" y="108"/>
                  </a:moveTo>
                  <a:lnTo>
                    <a:pt x="3" y="82"/>
                  </a:lnTo>
                  <a:lnTo>
                    <a:pt x="12" y="58"/>
                  </a:lnTo>
                  <a:lnTo>
                    <a:pt x="27" y="37"/>
                  </a:lnTo>
                  <a:lnTo>
                    <a:pt x="47" y="18"/>
                  </a:lnTo>
                  <a:lnTo>
                    <a:pt x="70" y="7"/>
                  </a:lnTo>
                  <a:lnTo>
                    <a:pt x="97" y="0"/>
                  </a:lnTo>
                  <a:lnTo>
                    <a:pt x="122" y="0"/>
                  </a:lnTo>
                  <a:lnTo>
                    <a:pt x="148" y="7"/>
                  </a:lnTo>
                  <a:lnTo>
                    <a:pt x="172" y="18"/>
                  </a:lnTo>
                  <a:lnTo>
                    <a:pt x="192" y="37"/>
                  </a:lnTo>
                  <a:lnTo>
                    <a:pt x="207" y="58"/>
                  </a:lnTo>
                  <a:lnTo>
                    <a:pt x="215" y="82"/>
                  </a:lnTo>
                  <a:lnTo>
                    <a:pt x="218" y="108"/>
                  </a:lnTo>
                  <a:lnTo>
                    <a:pt x="215" y="135"/>
                  </a:lnTo>
                  <a:lnTo>
                    <a:pt x="207" y="160"/>
                  </a:lnTo>
                  <a:lnTo>
                    <a:pt x="192" y="182"/>
                  </a:lnTo>
                  <a:lnTo>
                    <a:pt x="172" y="198"/>
                  </a:lnTo>
                  <a:lnTo>
                    <a:pt x="148" y="212"/>
                  </a:lnTo>
                  <a:lnTo>
                    <a:pt x="122" y="217"/>
                  </a:lnTo>
                  <a:lnTo>
                    <a:pt x="97" y="217"/>
                  </a:lnTo>
                  <a:lnTo>
                    <a:pt x="70" y="212"/>
                  </a:lnTo>
                  <a:lnTo>
                    <a:pt x="47" y="198"/>
                  </a:lnTo>
                  <a:lnTo>
                    <a:pt x="27" y="182"/>
                  </a:lnTo>
                  <a:lnTo>
                    <a:pt x="12" y="160"/>
                  </a:lnTo>
                  <a:lnTo>
                    <a:pt x="3" y="135"/>
                  </a:lnTo>
                  <a:lnTo>
                    <a:pt x="0" y="108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51298" name="Text Box 1090"/>
          <p:cNvSpPr txBox="1">
            <a:spLocks noChangeArrowheads="1"/>
          </p:cNvSpPr>
          <p:nvPr/>
        </p:nvSpPr>
        <p:spPr bwMode="auto">
          <a:xfrm>
            <a:off x="1440753" y="2352676"/>
            <a:ext cx="3132137" cy="396875"/>
          </a:xfrm>
          <a:prstGeom prst="rect">
            <a:avLst/>
          </a:prstGeom>
          <a:solidFill>
            <a:srgbClr val="E5E3E4"/>
          </a:solidFill>
          <a:ln>
            <a:noFill/>
          </a:ln>
          <a:effectLst>
            <a:outerShdw dist="35921" dir="2700000" algn="ctr" rotWithShape="0">
              <a:srgbClr val="003A7C"/>
            </a:outerShdw>
          </a:effec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cs typeface="Arial" pitchFamily="34" charset="0"/>
              </a:rPr>
              <a:t>Transformateur du </a:t>
            </a:r>
            <a:r>
              <a:rPr lang="de-CH" altLang="fr-FR" sz="2000" dirty="0" err="1">
                <a:cs typeface="Arial" pitchFamily="34" charset="0"/>
              </a:rPr>
              <a:t>store</a:t>
            </a:r>
            <a:endParaRPr lang="de-CH" altLang="fr-FR" sz="2000" dirty="0">
              <a:cs typeface="Arial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DE" altLang="fr-FR"/>
              <a:t>Choix du matériel électrique</a:t>
            </a:r>
            <a:br>
              <a:rPr lang="de-DE" altLang="fr-FR"/>
            </a:br>
            <a:r>
              <a:rPr lang="de-DE" altLang="fr-FR"/>
              <a:t>en fonction des zones</a:t>
            </a:r>
            <a:endParaRPr lang="fr-CH" dirty="0"/>
          </a:p>
        </p:txBody>
      </p:sp>
      <p:sp>
        <p:nvSpPr>
          <p:cNvPr id="71" name="Rectangle 2"/>
          <p:cNvSpPr txBox="1">
            <a:spLocks noChangeArrowheads="1"/>
          </p:cNvSpPr>
          <p:nvPr/>
        </p:nvSpPr>
        <p:spPr bwMode="auto">
          <a:xfrm>
            <a:off x="478283" y="1454436"/>
            <a:ext cx="1343914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6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51267" name="Group 1059"/>
          <p:cNvGrpSpPr>
            <a:grpSpLocks/>
          </p:cNvGrpSpPr>
          <p:nvPr/>
        </p:nvGrpSpPr>
        <p:grpSpPr bwMode="auto">
          <a:xfrm>
            <a:off x="4811015" y="2874964"/>
            <a:ext cx="1724025" cy="2827337"/>
            <a:chOff x="2690" y="1536"/>
            <a:chExt cx="1086" cy="1781"/>
          </a:xfrm>
          <a:solidFill>
            <a:srgbClr val="FFFF99"/>
          </a:solidFill>
        </p:grpSpPr>
        <p:sp>
          <p:nvSpPr>
            <p:cNvPr id="137257" name="Freeform 1060"/>
            <p:cNvSpPr>
              <a:spLocks/>
            </p:cNvSpPr>
            <p:nvPr/>
          </p:nvSpPr>
          <p:spPr bwMode="auto">
            <a:xfrm>
              <a:off x="2690" y="1536"/>
              <a:ext cx="1086" cy="1781"/>
            </a:xfrm>
            <a:custGeom>
              <a:avLst/>
              <a:gdLst>
                <a:gd name="T0" fmla="*/ 0 w 1086"/>
                <a:gd name="T1" fmla="*/ 1714 h 1781"/>
                <a:gd name="T2" fmla="*/ 0 w 1086"/>
                <a:gd name="T3" fmla="*/ 0 h 1781"/>
                <a:gd name="T4" fmla="*/ 510 w 1086"/>
                <a:gd name="T5" fmla="*/ 5 h 1781"/>
                <a:gd name="T6" fmla="*/ 592 w 1086"/>
                <a:gd name="T7" fmla="*/ 119 h 1781"/>
                <a:gd name="T8" fmla="*/ 663 w 1086"/>
                <a:gd name="T9" fmla="*/ 77 h 1781"/>
                <a:gd name="T10" fmla="*/ 1086 w 1086"/>
                <a:gd name="T11" fmla="*/ 672 h 1781"/>
                <a:gd name="T12" fmla="*/ 1015 w 1086"/>
                <a:gd name="T13" fmla="*/ 720 h 1781"/>
                <a:gd name="T14" fmla="*/ 1080 w 1086"/>
                <a:gd name="T15" fmla="*/ 810 h 1781"/>
                <a:gd name="T16" fmla="*/ 1081 w 1086"/>
                <a:gd name="T17" fmla="*/ 1704 h 1781"/>
                <a:gd name="T18" fmla="*/ 997 w 1086"/>
                <a:gd name="T19" fmla="*/ 1701 h 1781"/>
                <a:gd name="T20" fmla="*/ 970 w 1086"/>
                <a:gd name="T21" fmla="*/ 1781 h 1781"/>
                <a:gd name="T22" fmla="*/ 106 w 1086"/>
                <a:gd name="T23" fmla="*/ 1780 h 1781"/>
                <a:gd name="T24" fmla="*/ 78 w 1086"/>
                <a:gd name="T25" fmla="*/ 1708 h 1781"/>
                <a:gd name="T26" fmla="*/ 0 w 1086"/>
                <a:gd name="T27" fmla="*/ 1712 h 17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86" h="1781">
                  <a:moveTo>
                    <a:pt x="0" y="1714"/>
                  </a:moveTo>
                  <a:lnTo>
                    <a:pt x="0" y="0"/>
                  </a:lnTo>
                  <a:lnTo>
                    <a:pt x="510" y="5"/>
                  </a:lnTo>
                  <a:lnTo>
                    <a:pt x="592" y="119"/>
                  </a:lnTo>
                  <a:lnTo>
                    <a:pt x="663" y="77"/>
                  </a:lnTo>
                  <a:lnTo>
                    <a:pt x="1086" y="672"/>
                  </a:lnTo>
                  <a:lnTo>
                    <a:pt x="1015" y="720"/>
                  </a:lnTo>
                  <a:lnTo>
                    <a:pt x="1080" y="810"/>
                  </a:lnTo>
                  <a:lnTo>
                    <a:pt x="1081" y="1704"/>
                  </a:lnTo>
                  <a:lnTo>
                    <a:pt x="997" y="1701"/>
                  </a:lnTo>
                  <a:lnTo>
                    <a:pt x="970" y="1781"/>
                  </a:lnTo>
                  <a:lnTo>
                    <a:pt x="106" y="1780"/>
                  </a:lnTo>
                  <a:lnTo>
                    <a:pt x="78" y="1708"/>
                  </a:lnTo>
                  <a:lnTo>
                    <a:pt x="0" y="171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37258" name="Group 1061"/>
            <p:cNvGrpSpPr>
              <a:grpSpLocks/>
            </p:cNvGrpSpPr>
            <p:nvPr/>
          </p:nvGrpSpPr>
          <p:grpSpPr bwMode="auto">
            <a:xfrm>
              <a:off x="2976" y="2352"/>
              <a:ext cx="428" cy="516"/>
              <a:chOff x="1392" y="912"/>
              <a:chExt cx="428" cy="516"/>
            </a:xfrm>
            <a:grpFill/>
          </p:grpSpPr>
          <p:sp>
            <p:nvSpPr>
              <p:cNvPr id="137259" name="Text Box 1062"/>
              <p:cNvSpPr txBox="1">
                <a:spLocks noChangeArrowheads="1"/>
              </p:cNvSpPr>
              <p:nvPr/>
            </p:nvSpPr>
            <p:spPr bwMode="auto">
              <a:xfrm>
                <a:off x="1392" y="1197"/>
                <a:ext cx="428" cy="231"/>
              </a:xfrm>
              <a:prstGeom prst="rect">
                <a:avLst/>
              </a:pr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1800" dirty="0">
                    <a:solidFill>
                      <a:srgbClr val="003A7C"/>
                    </a:solidFill>
                    <a:cs typeface="Arial" pitchFamily="34" charset="0"/>
                  </a:rPr>
                  <a:t>IPX4</a:t>
                </a:r>
                <a:endParaRPr lang="de-DE" altLang="fr-FR" sz="2000" dirty="0">
                  <a:solidFill>
                    <a:srgbClr val="003A7C"/>
                  </a:solidFill>
                  <a:cs typeface="Arial" pitchFamily="34" charset="0"/>
                </a:endParaRPr>
              </a:p>
            </p:txBody>
          </p:sp>
          <p:grpSp>
            <p:nvGrpSpPr>
              <p:cNvPr id="137260" name="Group 1063"/>
              <p:cNvGrpSpPr>
                <a:grpSpLocks/>
              </p:cNvGrpSpPr>
              <p:nvPr/>
            </p:nvGrpSpPr>
            <p:grpSpPr bwMode="auto">
              <a:xfrm>
                <a:off x="1488" y="912"/>
                <a:ext cx="261" cy="261"/>
                <a:chOff x="3552" y="3238"/>
                <a:chExt cx="261" cy="261"/>
              </a:xfrm>
              <a:grpFill/>
            </p:grpSpPr>
            <p:sp>
              <p:nvSpPr>
                <p:cNvPr id="137261" name="Freeform 1064"/>
                <p:cNvSpPr>
                  <a:spLocks/>
                </p:cNvSpPr>
                <p:nvPr/>
              </p:nvSpPr>
              <p:spPr bwMode="auto">
                <a:xfrm>
                  <a:off x="3552" y="3238"/>
                  <a:ext cx="261" cy="261"/>
                </a:xfrm>
                <a:custGeom>
                  <a:avLst/>
                  <a:gdLst>
                    <a:gd name="T0" fmla="*/ 0 w 355"/>
                    <a:gd name="T1" fmla="*/ 1 h 353"/>
                    <a:gd name="T2" fmla="*/ 1 w 355"/>
                    <a:gd name="T3" fmla="*/ 1 h 353"/>
                    <a:gd name="T4" fmla="*/ 1 w 355"/>
                    <a:gd name="T5" fmla="*/ 1 h 353"/>
                    <a:gd name="T6" fmla="*/ 1 w 355"/>
                    <a:gd name="T7" fmla="*/ 1 h 353"/>
                    <a:gd name="T8" fmla="*/ 1 w 355"/>
                    <a:gd name="T9" fmla="*/ 1 h 353"/>
                    <a:gd name="T10" fmla="*/ 1 w 355"/>
                    <a:gd name="T11" fmla="*/ 1 h 353"/>
                    <a:gd name="T12" fmla="*/ 1 w 355"/>
                    <a:gd name="T13" fmla="*/ 1 h 353"/>
                    <a:gd name="T14" fmla="*/ 1 w 355"/>
                    <a:gd name="T15" fmla="*/ 1 h 353"/>
                    <a:gd name="T16" fmla="*/ 1 w 355"/>
                    <a:gd name="T17" fmla="*/ 0 h 353"/>
                    <a:gd name="T18" fmla="*/ 1 w 355"/>
                    <a:gd name="T19" fmla="*/ 0 h 353"/>
                    <a:gd name="T20" fmla="*/ 1 w 355"/>
                    <a:gd name="T21" fmla="*/ 1 h 353"/>
                    <a:gd name="T22" fmla="*/ 1 w 355"/>
                    <a:gd name="T23" fmla="*/ 1 h 353"/>
                    <a:gd name="T24" fmla="*/ 1 w 355"/>
                    <a:gd name="T25" fmla="*/ 1 h 353"/>
                    <a:gd name="T26" fmla="*/ 1 w 355"/>
                    <a:gd name="T27" fmla="*/ 1 h 353"/>
                    <a:gd name="T28" fmla="*/ 1 w 355"/>
                    <a:gd name="T29" fmla="*/ 1 h 353"/>
                    <a:gd name="T30" fmla="*/ 1 w 355"/>
                    <a:gd name="T31" fmla="*/ 1 h 353"/>
                    <a:gd name="T32" fmla="*/ 1 w 355"/>
                    <a:gd name="T33" fmla="*/ 1 h 353"/>
                    <a:gd name="T34" fmla="*/ 1 w 355"/>
                    <a:gd name="T35" fmla="*/ 1 h 353"/>
                    <a:gd name="T36" fmla="*/ 1 w 355"/>
                    <a:gd name="T37" fmla="*/ 1 h 353"/>
                    <a:gd name="T38" fmla="*/ 1 w 355"/>
                    <a:gd name="T39" fmla="*/ 1 h 353"/>
                    <a:gd name="T40" fmla="*/ 1 w 355"/>
                    <a:gd name="T41" fmla="*/ 1 h 353"/>
                    <a:gd name="T42" fmla="*/ 1 w 355"/>
                    <a:gd name="T43" fmla="*/ 1 h 353"/>
                    <a:gd name="T44" fmla="*/ 1 w 355"/>
                    <a:gd name="T45" fmla="*/ 1 h 353"/>
                    <a:gd name="T46" fmla="*/ 1 w 355"/>
                    <a:gd name="T47" fmla="*/ 1 h 353"/>
                    <a:gd name="T48" fmla="*/ 1 w 355"/>
                    <a:gd name="T49" fmla="*/ 1 h 353"/>
                    <a:gd name="T50" fmla="*/ 1 w 355"/>
                    <a:gd name="T51" fmla="*/ 1 h 353"/>
                    <a:gd name="T52" fmla="*/ 1 w 355"/>
                    <a:gd name="T53" fmla="*/ 1 h 353"/>
                    <a:gd name="T54" fmla="*/ 1 w 355"/>
                    <a:gd name="T55" fmla="*/ 1 h 353"/>
                    <a:gd name="T56" fmla="*/ 1 w 355"/>
                    <a:gd name="T57" fmla="*/ 1 h 353"/>
                    <a:gd name="T58" fmla="*/ 1 w 355"/>
                    <a:gd name="T59" fmla="*/ 1 h 353"/>
                    <a:gd name="T60" fmla="*/ 1 w 355"/>
                    <a:gd name="T61" fmla="*/ 1 h 353"/>
                    <a:gd name="T62" fmla="*/ 1 w 355"/>
                    <a:gd name="T63" fmla="*/ 1 h 353"/>
                    <a:gd name="T64" fmla="*/ 1 w 355"/>
                    <a:gd name="T65" fmla="*/ 1 h 353"/>
                    <a:gd name="T66" fmla="*/ 1 w 355"/>
                    <a:gd name="T67" fmla="*/ 1 h 353"/>
                    <a:gd name="T68" fmla="*/ 0 w 355"/>
                    <a:gd name="T69" fmla="*/ 1 h 3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5" h="353">
                      <a:moveTo>
                        <a:pt x="0" y="177"/>
                      </a:moveTo>
                      <a:lnTo>
                        <a:pt x="4" y="143"/>
                      </a:lnTo>
                      <a:lnTo>
                        <a:pt x="12" y="112"/>
                      </a:lnTo>
                      <a:lnTo>
                        <a:pt x="27" y="83"/>
                      </a:lnTo>
                      <a:lnTo>
                        <a:pt x="47" y="57"/>
                      </a:lnTo>
                      <a:lnTo>
                        <a:pt x="70" y="35"/>
                      </a:lnTo>
                      <a:lnTo>
                        <a:pt x="98" y="18"/>
                      </a:lnTo>
                      <a:lnTo>
                        <a:pt x="128" y="5"/>
                      </a:lnTo>
                      <a:lnTo>
                        <a:pt x="162" y="0"/>
                      </a:lnTo>
                      <a:lnTo>
                        <a:pt x="193" y="0"/>
                      </a:lnTo>
                      <a:lnTo>
                        <a:pt x="225" y="5"/>
                      </a:lnTo>
                      <a:lnTo>
                        <a:pt x="257" y="18"/>
                      </a:lnTo>
                      <a:lnTo>
                        <a:pt x="283" y="35"/>
                      </a:lnTo>
                      <a:lnTo>
                        <a:pt x="308" y="57"/>
                      </a:lnTo>
                      <a:lnTo>
                        <a:pt x="328" y="83"/>
                      </a:lnTo>
                      <a:lnTo>
                        <a:pt x="342" y="112"/>
                      </a:lnTo>
                      <a:lnTo>
                        <a:pt x="352" y="143"/>
                      </a:lnTo>
                      <a:lnTo>
                        <a:pt x="355" y="177"/>
                      </a:lnTo>
                      <a:lnTo>
                        <a:pt x="352" y="208"/>
                      </a:lnTo>
                      <a:lnTo>
                        <a:pt x="342" y="240"/>
                      </a:lnTo>
                      <a:lnTo>
                        <a:pt x="328" y="270"/>
                      </a:lnTo>
                      <a:lnTo>
                        <a:pt x="308" y="295"/>
                      </a:lnTo>
                      <a:lnTo>
                        <a:pt x="283" y="318"/>
                      </a:lnTo>
                      <a:lnTo>
                        <a:pt x="257" y="335"/>
                      </a:lnTo>
                      <a:lnTo>
                        <a:pt x="225" y="347"/>
                      </a:lnTo>
                      <a:lnTo>
                        <a:pt x="193" y="353"/>
                      </a:lnTo>
                      <a:lnTo>
                        <a:pt x="162" y="353"/>
                      </a:lnTo>
                      <a:lnTo>
                        <a:pt x="128" y="347"/>
                      </a:lnTo>
                      <a:lnTo>
                        <a:pt x="98" y="335"/>
                      </a:lnTo>
                      <a:lnTo>
                        <a:pt x="70" y="318"/>
                      </a:lnTo>
                      <a:lnTo>
                        <a:pt x="47" y="295"/>
                      </a:lnTo>
                      <a:lnTo>
                        <a:pt x="27" y="270"/>
                      </a:lnTo>
                      <a:lnTo>
                        <a:pt x="12" y="240"/>
                      </a:lnTo>
                      <a:lnTo>
                        <a:pt x="4" y="208"/>
                      </a:lnTo>
                      <a:lnTo>
                        <a:pt x="0" y="177"/>
                      </a:lnTo>
                      <a:close/>
                    </a:path>
                  </a:pathLst>
                </a:custGeom>
                <a:solidFill>
                  <a:srgbClr val="E5E3E4"/>
                </a:solidFill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37262" name="Rectangle 1065"/>
                <p:cNvSpPr>
                  <a:spLocks noChangeArrowheads="1"/>
                </p:cNvSpPr>
                <p:nvPr/>
              </p:nvSpPr>
              <p:spPr bwMode="auto">
                <a:xfrm>
                  <a:off x="3622" y="3256"/>
                  <a:ext cx="108" cy="233"/>
                </a:xfrm>
                <a:prstGeom prst="rect">
                  <a:avLst/>
                </a:prstGeom>
                <a:solidFill>
                  <a:srgbClr val="E5E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400" dirty="0">
                      <a:solidFill>
                        <a:srgbClr val="000000"/>
                      </a:solidFill>
                    </a:rPr>
                    <a:t>1</a:t>
                  </a:r>
                  <a:endParaRPr lang="de-DE" altLang="fr-FR" sz="2400" b="0" dirty="0">
                    <a:latin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351290" name="Group 1082"/>
          <p:cNvGrpSpPr>
            <a:grpSpLocks/>
          </p:cNvGrpSpPr>
          <p:nvPr/>
        </p:nvGrpSpPr>
        <p:grpSpPr bwMode="auto">
          <a:xfrm>
            <a:off x="5036440" y="2722563"/>
            <a:ext cx="828675" cy="749300"/>
            <a:chOff x="2832" y="1440"/>
            <a:chExt cx="522" cy="472"/>
          </a:xfrm>
        </p:grpSpPr>
        <p:sp>
          <p:nvSpPr>
            <p:cNvPr id="137241" name="Freeform 1083"/>
            <p:cNvSpPr>
              <a:spLocks/>
            </p:cNvSpPr>
            <p:nvPr/>
          </p:nvSpPr>
          <p:spPr bwMode="auto">
            <a:xfrm rot="-9509210">
              <a:off x="2832" y="1440"/>
              <a:ext cx="432" cy="96"/>
            </a:xfrm>
            <a:custGeom>
              <a:avLst/>
              <a:gdLst>
                <a:gd name="T0" fmla="*/ 1 w 590"/>
                <a:gd name="T1" fmla="*/ 1 h 140"/>
                <a:gd name="T2" fmla="*/ 1 w 590"/>
                <a:gd name="T3" fmla="*/ 1 h 140"/>
                <a:gd name="T4" fmla="*/ 1 w 590"/>
                <a:gd name="T5" fmla="*/ 1 h 140"/>
                <a:gd name="T6" fmla="*/ 1 w 590"/>
                <a:gd name="T7" fmla="*/ 1 h 140"/>
                <a:gd name="T8" fmla="*/ 1 w 590"/>
                <a:gd name="T9" fmla="*/ 1 h 140"/>
                <a:gd name="T10" fmla="*/ 1 w 590"/>
                <a:gd name="T11" fmla="*/ 1 h 140"/>
                <a:gd name="T12" fmla="*/ 1 w 590"/>
                <a:gd name="T13" fmla="*/ 1 h 140"/>
                <a:gd name="T14" fmla="*/ 1 w 590"/>
                <a:gd name="T15" fmla="*/ 1 h 140"/>
                <a:gd name="T16" fmla="*/ 1 w 590"/>
                <a:gd name="T17" fmla="*/ 1 h 140"/>
                <a:gd name="T18" fmla="*/ 1 w 590"/>
                <a:gd name="T19" fmla="*/ 1 h 140"/>
                <a:gd name="T20" fmla="*/ 1 w 590"/>
                <a:gd name="T21" fmla="*/ 1 h 140"/>
                <a:gd name="T22" fmla="*/ 1 w 590"/>
                <a:gd name="T23" fmla="*/ 1 h 140"/>
                <a:gd name="T24" fmla="*/ 1 w 590"/>
                <a:gd name="T25" fmla="*/ 1 h 140"/>
                <a:gd name="T26" fmla="*/ 1 w 590"/>
                <a:gd name="T27" fmla="*/ 0 h 140"/>
                <a:gd name="T28" fmla="*/ 1 w 590"/>
                <a:gd name="T29" fmla="*/ 1 h 140"/>
                <a:gd name="T30" fmla="*/ 1 w 590"/>
                <a:gd name="T31" fmla="*/ 1 h 140"/>
                <a:gd name="T32" fmla="*/ 1 w 590"/>
                <a:gd name="T33" fmla="*/ 1 h 140"/>
                <a:gd name="T34" fmla="*/ 1 w 590"/>
                <a:gd name="T35" fmla="*/ 1 h 140"/>
                <a:gd name="T36" fmla="*/ 1 w 590"/>
                <a:gd name="T37" fmla="*/ 1 h 140"/>
                <a:gd name="T38" fmla="*/ 1 w 590"/>
                <a:gd name="T39" fmla="*/ 1 h 140"/>
                <a:gd name="T40" fmla="*/ 1 w 590"/>
                <a:gd name="T41" fmla="*/ 1 h 140"/>
                <a:gd name="T42" fmla="*/ 1 w 590"/>
                <a:gd name="T43" fmla="*/ 1 h 140"/>
                <a:gd name="T44" fmla="*/ 1 w 590"/>
                <a:gd name="T45" fmla="*/ 1 h 140"/>
                <a:gd name="T46" fmla="*/ 1 w 590"/>
                <a:gd name="T47" fmla="*/ 1 h 140"/>
                <a:gd name="T48" fmla="*/ 1 w 590"/>
                <a:gd name="T49" fmla="*/ 1 h 140"/>
                <a:gd name="T50" fmla="*/ 1 w 590"/>
                <a:gd name="T51" fmla="*/ 1 h 140"/>
                <a:gd name="T52" fmla="*/ 1 w 590"/>
                <a:gd name="T53" fmla="*/ 1 h 140"/>
                <a:gd name="T54" fmla="*/ 1 w 590"/>
                <a:gd name="T55" fmla="*/ 1 h 140"/>
                <a:gd name="T56" fmla="*/ 1 w 590"/>
                <a:gd name="T57" fmla="*/ 1 h 140"/>
                <a:gd name="T58" fmla="*/ 1 w 590"/>
                <a:gd name="T59" fmla="*/ 1 h 140"/>
                <a:gd name="T60" fmla="*/ 1 w 590"/>
                <a:gd name="T61" fmla="*/ 1 h 140"/>
                <a:gd name="T62" fmla="*/ 1 w 590"/>
                <a:gd name="T63" fmla="*/ 1 h 140"/>
                <a:gd name="T64" fmla="*/ 1 w 590"/>
                <a:gd name="T65" fmla="*/ 1 h 140"/>
                <a:gd name="T66" fmla="*/ 1 w 590"/>
                <a:gd name="T67" fmla="*/ 1 h 140"/>
                <a:gd name="T68" fmla="*/ 1 w 590"/>
                <a:gd name="T69" fmla="*/ 1 h 140"/>
                <a:gd name="T70" fmla="*/ 1 w 590"/>
                <a:gd name="T71" fmla="*/ 1 h 140"/>
                <a:gd name="T72" fmla="*/ 1 w 590"/>
                <a:gd name="T73" fmla="*/ 1 h 140"/>
                <a:gd name="T74" fmla="*/ 1 w 590"/>
                <a:gd name="T75" fmla="*/ 1 h 140"/>
                <a:gd name="T76" fmla="*/ 1 w 590"/>
                <a:gd name="T77" fmla="*/ 1 h 140"/>
                <a:gd name="T78" fmla="*/ 1 w 590"/>
                <a:gd name="T79" fmla="*/ 1 h 140"/>
                <a:gd name="T80" fmla="*/ 1 w 590"/>
                <a:gd name="T81" fmla="*/ 1 h 140"/>
                <a:gd name="T82" fmla="*/ 1 w 590"/>
                <a:gd name="T83" fmla="*/ 1 h 140"/>
                <a:gd name="T84" fmla="*/ 1 w 590"/>
                <a:gd name="T85" fmla="*/ 1 h 140"/>
                <a:gd name="T86" fmla="*/ 1 w 590"/>
                <a:gd name="T87" fmla="*/ 1 h 140"/>
                <a:gd name="T88" fmla="*/ 1 w 590"/>
                <a:gd name="T89" fmla="*/ 1 h 1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0" h="140">
                  <a:moveTo>
                    <a:pt x="0" y="74"/>
                  </a:moveTo>
                  <a:lnTo>
                    <a:pt x="116" y="74"/>
                  </a:lnTo>
                  <a:lnTo>
                    <a:pt x="118" y="72"/>
                  </a:lnTo>
                  <a:lnTo>
                    <a:pt x="118" y="70"/>
                  </a:lnTo>
                  <a:lnTo>
                    <a:pt x="120" y="69"/>
                  </a:lnTo>
                  <a:lnTo>
                    <a:pt x="121" y="67"/>
                  </a:lnTo>
                  <a:lnTo>
                    <a:pt x="123" y="65"/>
                  </a:lnTo>
                  <a:lnTo>
                    <a:pt x="125" y="64"/>
                  </a:lnTo>
                  <a:lnTo>
                    <a:pt x="126" y="62"/>
                  </a:lnTo>
                  <a:lnTo>
                    <a:pt x="128" y="59"/>
                  </a:lnTo>
                  <a:lnTo>
                    <a:pt x="131" y="55"/>
                  </a:lnTo>
                  <a:lnTo>
                    <a:pt x="133" y="52"/>
                  </a:lnTo>
                  <a:lnTo>
                    <a:pt x="135" y="47"/>
                  </a:lnTo>
                  <a:lnTo>
                    <a:pt x="136" y="44"/>
                  </a:lnTo>
                  <a:lnTo>
                    <a:pt x="138" y="39"/>
                  </a:lnTo>
                  <a:lnTo>
                    <a:pt x="138" y="34"/>
                  </a:lnTo>
                  <a:lnTo>
                    <a:pt x="140" y="30"/>
                  </a:lnTo>
                  <a:lnTo>
                    <a:pt x="141" y="25"/>
                  </a:lnTo>
                  <a:lnTo>
                    <a:pt x="143" y="22"/>
                  </a:lnTo>
                  <a:lnTo>
                    <a:pt x="143" y="19"/>
                  </a:lnTo>
                  <a:lnTo>
                    <a:pt x="145" y="15"/>
                  </a:lnTo>
                  <a:lnTo>
                    <a:pt x="150" y="10"/>
                  </a:lnTo>
                  <a:lnTo>
                    <a:pt x="155" y="7"/>
                  </a:lnTo>
                  <a:lnTo>
                    <a:pt x="160" y="4"/>
                  </a:lnTo>
                  <a:lnTo>
                    <a:pt x="166" y="2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90" y="2"/>
                  </a:lnTo>
                  <a:lnTo>
                    <a:pt x="198" y="4"/>
                  </a:lnTo>
                  <a:lnTo>
                    <a:pt x="205" y="7"/>
                  </a:lnTo>
                  <a:lnTo>
                    <a:pt x="213" y="10"/>
                  </a:lnTo>
                  <a:lnTo>
                    <a:pt x="220" y="14"/>
                  </a:lnTo>
                  <a:lnTo>
                    <a:pt x="226" y="19"/>
                  </a:lnTo>
                  <a:lnTo>
                    <a:pt x="231" y="25"/>
                  </a:lnTo>
                  <a:lnTo>
                    <a:pt x="236" y="32"/>
                  </a:lnTo>
                  <a:lnTo>
                    <a:pt x="240" y="39"/>
                  </a:lnTo>
                  <a:lnTo>
                    <a:pt x="243" y="45"/>
                  </a:lnTo>
                  <a:lnTo>
                    <a:pt x="245" y="52"/>
                  </a:lnTo>
                  <a:lnTo>
                    <a:pt x="246" y="60"/>
                  </a:lnTo>
                  <a:lnTo>
                    <a:pt x="250" y="67"/>
                  </a:lnTo>
                  <a:lnTo>
                    <a:pt x="250" y="75"/>
                  </a:lnTo>
                  <a:lnTo>
                    <a:pt x="251" y="84"/>
                  </a:lnTo>
                  <a:lnTo>
                    <a:pt x="253" y="90"/>
                  </a:lnTo>
                  <a:lnTo>
                    <a:pt x="255" y="97"/>
                  </a:lnTo>
                  <a:lnTo>
                    <a:pt x="256" y="105"/>
                  </a:lnTo>
                  <a:lnTo>
                    <a:pt x="260" y="110"/>
                  </a:lnTo>
                  <a:lnTo>
                    <a:pt x="261" y="117"/>
                  </a:lnTo>
                  <a:lnTo>
                    <a:pt x="265" y="122"/>
                  </a:lnTo>
                  <a:lnTo>
                    <a:pt x="270" y="129"/>
                  </a:lnTo>
                  <a:lnTo>
                    <a:pt x="275" y="132"/>
                  </a:lnTo>
                  <a:lnTo>
                    <a:pt x="281" y="135"/>
                  </a:lnTo>
                  <a:lnTo>
                    <a:pt x="286" y="139"/>
                  </a:lnTo>
                  <a:lnTo>
                    <a:pt x="295" y="140"/>
                  </a:lnTo>
                  <a:lnTo>
                    <a:pt x="301" y="140"/>
                  </a:lnTo>
                  <a:lnTo>
                    <a:pt x="308" y="140"/>
                  </a:lnTo>
                  <a:lnTo>
                    <a:pt x="316" y="139"/>
                  </a:lnTo>
                  <a:lnTo>
                    <a:pt x="323" y="137"/>
                  </a:lnTo>
                  <a:lnTo>
                    <a:pt x="331" y="134"/>
                  </a:lnTo>
                  <a:lnTo>
                    <a:pt x="338" y="130"/>
                  </a:lnTo>
                  <a:lnTo>
                    <a:pt x="345" y="125"/>
                  </a:lnTo>
                  <a:lnTo>
                    <a:pt x="350" y="120"/>
                  </a:lnTo>
                  <a:lnTo>
                    <a:pt x="355" y="114"/>
                  </a:lnTo>
                  <a:lnTo>
                    <a:pt x="358" y="109"/>
                  </a:lnTo>
                  <a:lnTo>
                    <a:pt x="361" y="102"/>
                  </a:lnTo>
                  <a:lnTo>
                    <a:pt x="365" y="97"/>
                  </a:lnTo>
                  <a:lnTo>
                    <a:pt x="366" y="90"/>
                  </a:lnTo>
                  <a:lnTo>
                    <a:pt x="370" y="84"/>
                  </a:lnTo>
                  <a:lnTo>
                    <a:pt x="371" y="77"/>
                  </a:lnTo>
                  <a:lnTo>
                    <a:pt x="373" y="70"/>
                  </a:lnTo>
                  <a:lnTo>
                    <a:pt x="376" y="64"/>
                  </a:lnTo>
                  <a:lnTo>
                    <a:pt x="378" y="57"/>
                  </a:lnTo>
                  <a:lnTo>
                    <a:pt x="381" y="50"/>
                  </a:lnTo>
                  <a:lnTo>
                    <a:pt x="383" y="45"/>
                  </a:lnTo>
                  <a:lnTo>
                    <a:pt x="386" y="39"/>
                  </a:lnTo>
                  <a:lnTo>
                    <a:pt x="391" y="34"/>
                  </a:lnTo>
                  <a:lnTo>
                    <a:pt x="398" y="25"/>
                  </a:lnTo>
                  <a:lnTo>
                    <a:pt x="406" y="17"/>
                  </a:lnTo>
                  <a:lnTo>
                    <a:pt x="416" y="12"/>
                  </a:lnTo>
                  <a:lnTo>
                    <a:pt x="426" y="9"/>
                  </a:lnTo>
                  <a:lnTo>
                    <a:pt x="436" y="5"/>
                  </a:lnTo>
                  <a:lnTo>
                    <a:pt x="446" y="5"/>
                  </a:lnTo>
                  <a:lnTo>
                    <a:pt x="456" y="7"/>
                  </a:lnTo>
                  <a:lnTo>
                    <a:pt x="465" y="12"/>
                  </a:lnTo>
                  <a:lnTo>
                    <a:pt x="473" y="19"/>
                  </a:lnTo>
                  <a:lnTo>
                    <a:pt x="480" y="29"/>
                  </a:lnTo>
                  <a:lnTo>
                    <a:pt x="486" y="40"/>
                  </a:lnTo>
                  <a:lnTo>
                    <a:pt x="490" y="55"/>
                  </a:lnTo>
                  <a:lnTo>
                    <a:pt x="491" y="74"/>
                  </a:lnTo>
                  <a:lnTo>
                    <a:pt x="590" y="74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7242" name="Rectangle 1084"/>
            <p:cNvSpPr>
              <a:spLocks noChangeArrowheads="1"/>
            </p:cNvSpPr>
            <p:nvPr/>
          </p:nvSpPr>
          <p:spPr bwMode="auto">
            <a:xfrm>
              <a:off x="3024" y="1776"/>
              <a:ext cx="326" cy="1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1400" dirty="0">
                  <a:solidFill>
                    <a:srgbClr val="003A7C"/>
                  </a:solidFill>
                  <a:latin typeface="Symbol" pitchFamily="18" charset="2"/>
                </a:rPr>
                <a:t>£</a:t>
              </a:r>
              <a:r>
                <a:rPr lang="de-DE" altLang="fr-FR" sz="1400" dirty="0">
                  <a:solidFill>
                    <a:srgbClr val="003A7C"/>
                  </a:solidFill>
                </a:rPr>
                <a:t> 25 V</a:t>
              </a:r>
            </a:p>
          </p:txBody>
        </p:sp>
        <p:sp>
          <p:nvSpPr>
            <p:cNvPr id="137243" name="Freeform 1085"/>
            <p:cNvSpPr>
              <a:spLocks/>
            </p:cNvSpPr>
            <p:nvPr/>
          </p:nvSpPr>
          <p:spPr bwMode="auto">
            <a:xfrm rot="10800000">
              <a:off x="3187" y="1533"/>
              <a:ext cx="167" cy="153"/>
            </a:xfrm>
            <a:custGeom>
              <a:avLst/>
              <a:gdLst>
                <a:gd name="T0" fmla="*/ 0 w 395"/>
                <a:gd name="T1" fmla="*/ 0 h 395"/>
                <a:gd name="T2" fmla="*/ 0 w 395"/>
                <a:gd name="T3" fmla="*/ 0 h 395"/>
                <a:gd name="T4" fmla="*/ 0 w 395"/>
                <a:gd name="T5" fmla="*/ 0 h 395"/>
                <a:gd name="T6" fmla="*/ 0 w 395"/>
                <a:gd name="T7" fmla="*/ 0 h 395"/>
                <a:gd name="T8" fmla="*/ 0 w 395"/>
                <a:gd name="T9" fmla="*/ 0 h 395"/>
                <a:gd name="T10" fmla="*/ 0 w 395"/>
                <a:gd name="T11" fmla="*/ 0 h 395"/>
                <a:gd name="T12" fmla="*/ 0 w 395"/>
                <a:gd name="T13" fmla="*/ 0 h 395"/>
                <a:gd name="T14" fmla="*/ 0 w 395"/>
                <a:gd name="T15" fmla="*/ 0 h 395"/>
                <a:gd name="T16" fmla="*/ 0 w 395"/>
                <a:gd name="T17" fmla="*/ 0 h 395"/>
                <a:gd name="T18" fmla="*/ 0 w 395"/>
                <a:gd name="T19" fmla="*/ 0 h 395"/>
                <a:gd name="T20" fmla="*/ 0 w 395"/>
                <a:gd name="T21" fmla="*/ 0 h 395"/>
                <a:gd name="T22" fmla="*/ 0 w 395"/>
                <a:gd name="T23" fmla="*/ 0 h 395"/>
                <a:gd name="T24" fmla="*/ 0 w 395"/>
                <a:gd name="T25" fmla="*/ 0 h 395"/>
                <a:gd name="T26" fmla="*/ 0 w 395"/>
                <a:gd name="T27" fmla="*/ 0 h 395"/>
                <a:gd name="T28" fmla="*/ 0 w 395"/>
                <a:gd name="T29" fmla="*/ 0 h 395"/>
                <a:gd name="T30" fmla="*/ 0 w 395"/>
                <a:gd name="T31" fmla="*/ 0 h 395"/>
                <a:gd name="T32" fmla="*/ 0 w 395"/>
                <a:gd name="T33" fmla="*/ 0 h 395"/>
                <a:gd name="T34" fmla="*/ 0 w 395"/>
                <a:gd name="T35" fmla="*/ 0 h 395"/>
                <a:gd name="T36" fmla="*/ 0 w 395"/>
                <a:gd name="T37" fmla="*/ 0 h 395"/>
                <a:gd name="T38" fmla="*/ 0 w 395"/>
                <a:gd name="T39" fmla="*/ 0 h 395"/>
                <a:gd name="T40" fmla="*/ 0 w 395"/>
                <a:gd name="T41" fmla="*/ 0 h 395"/>
                <a:gd name="T42" fmla="*/ 0 w 395"/>
                <a:gd name="T43" fmla="*/ 0 h 395"/>
                <a:gd name="T44" fmla="*/ 0 w 395"/>
                <a:gd name="T45" fmla="*/ 0 h 395"/>
                <a:gd name="T46" fmla="*/ 0 w 395"/>
                <a:gd name="T47" fmla="*/ 0 h 395"/>
                <a:gd name="T48" fmla="*/ 0 w 395"/>
                <a:gd name="T49" fmla="*/ 0 h 395"/>
                <a:gd name="T50" fmla="*/ 0 w 395"/>
                <a:gd name="T51" fmla="*/ 0 h 395"/>
                <a:gd name="T52" fmla="*/ 0 w 395"/>
                <a:gd name="T53" fmla="*/ 0 h 395"/>
                <a:gd name="T54" fmla="*/ 0 w 395"/>
                <a:gd name="T55" fmla="*/ 0 h 395"/>
                <a:gd name="T56" fmla="*/ 0 w 395"/>
                <a:gd name="T57" fmla="*/ 0 h 395"/>
                <a:gd name="T58" fmla="*/ 0 w 395"/>
                <a:gd name="T59" fmla="*/ 0 h 395"/>
                <a:gd name="T60" fmla="*/ 0 w 395"/>
                <a:gd name="T61" fmla="*/ 0 h 395"/>
                <a:gd name="T62" fmla="*/ 0 w 395"/>
                <a:gd name="T63" fmla="*/ 0 h 395"/>
                <a:gd name="T64" fmla="*/ 0 w 395"/>
                <a:gd name="T65" fmla="*/ 0 h 395"/>
                <a:gd name="T66" fmla="*/ 0 w 395"/>
                <a:gd name="T67" fmla="*/ 0 h 395"/>
                <a:gd name="T68" fmla="*/ 0 w 395"/>
                <a:gd name="T69" fmla="*/ 0 h 395"/>
                <a:gd name="T70" fmla="*/ 0 w 395"/>
                <a:gd name="T71" fmla="*/ 0 h 395"/>
                <a:gd name="T72" fmla="*/ 0 w 395"/>
                <a:gd name="T73" fmla="*/ 0 h 3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5" h="395">
                  <a:moveTo>
                    <a:pt x="0" y="197"/>
                  </a:moveTo>
                  <a:lnTo>
                    <a:pt x="3" y="163"/>
                  </a:lnTo>
                  <a:lnTo>
                    <a:pt x="13" y="130"/>
                  </a:lnTo>
                  <a:lnTo>
                    <a:pt x="27" y="98"/>
                  </a:lnTo>
                  <a:lnTo>
                    <a:pt x="47" y="72"/>
                  </a:lnTo>
                  <a:lnTo>
                    <a:pt x="72" y="47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3" y="3"/>
                  </a:lnTo>
                  <a:lnTo>
                    <a:pt x="197" y="0"/>
                  </a:lnTo>
                  <a:lnTo>
                    <a:pt x="232" y="3"/>
                  </a:lnTo>
                  <a:lnTo>
                    <a:pt x="265" y="12"/>
                  </a:lnTo>
                  <a:lnTo>
                    <a:pt x="296" y="27"/>
                  </a:lnTo>
                  <a:lnTo>
                    <a:pt x="323" y="47"/>
                  </a:lnTo>
                  <a:lnTo>
                    <a:pt x="348" y="72"/>
                  </a:lnTo>
                  <a:lnTo>
                    <a:pt x="368" y="98"/>
                  </a:lnTo>
                  <a:lnTo>
                    <a:pt x="381" y="130"/>
                  </a:lnTo>
                  <a:lnTo>
                    <a:pt x="391" y="163"/>
                  </a:lnTo>
                  <a:lnTo>
                    <a:pt x="395" y="197"/>
                  </a:lnTo>
                  <a:lnTo>
                    <a:pt x="391" y="232"/>
                  </a:lnTo>
                  <a:lnTo>
                    <a:pt x="381" y="265"/>
                  </a:lnTo>
                  <a:lnTo>
                    <a:pt x="368" y="295"/>
                  </a:lnTo>
                  <a:lnTo>
                    <a:pt x="348" y="323"/>
                  </a:lnTo>
                  <a:lnTo>
                    <a:pt x="323" y="348"/>
                  </a:lnTo>
                  <a:lnTo>
                    <a:pt x="296" y="368"/>
                  </a:lnTo>
                  <a:lnTo>
                    <a:pt x="265" y="382"/>
                  </a:lnTo>
                  <a:lnTo>
                    <a:pt x="232" y="392"/>
                  </a:lnTo>
                  <a:lnTo>
                    <a:pt x="197" y="395"/>
                  </a:lnTo>
                  <a:lnTo>
                    <a:pt x="163" y="392"/>
                  </a:lnTo>
                  <a:lnTo>
                    <a:pt x="130" y="382"/>
                  </a:lnTo>
                  <a:lnTo>
                    <a:pt x="98" y="368"/>
                  </a:lnTo>
                  <a:lnTo>
                    <a:pt x="72" y="348"/>
                  </a:lnTo>
                  <a:lnTo>
                    <a:pt x="47" y="323"/>
                  </a:lnTo>
                  <a:lnTo>
                    <a:pt x="27" y="295"/>
                  </a:lnTo>
                  <a:lnTo>
                    <a:pt x="13" y="265"/>
                  </a:lnTo>
                  <a:lnTo>
                    <a:pt x="3" y="232"/>
                  </a:lnTo>
                  <a:lnTo>
                    <a:pt x="0" y="197"/>
                  </a:lnTo>
                </a:path>
              </a:pathLst>
            </a:custGeom>
            <a:gradFill rotWithShape="0">
              <a:gsLst>
                <a:gs pos="0">
                  <a:srgbClr val="FFFF66"/>
                </a:gs>
                <a:gs pos="100000">
                  <a:srgbClr val="76762F"/>
                </a:gs>
              </a:gsLst>
              <a:path path="rect">
                <a:fillToRect l="50000" t="50000" r="50000" b="50000"/>
              </a:path>
            </a:gradFill>
            <a:ln w="23813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7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7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7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7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51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5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5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35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5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5128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351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3512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512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35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35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35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2" grpId="0" animBg="1"/>
      <p:bldP spid="137223" grpId="0" animBg="1"/>
      <p:bldP spid="137224" grpId="0" animBg="1"/>
      <p:bldP spid="137225" grpId="0" animBg="1"/>
      <p:bldP spid="351264" grpId="0" animBg="1"/>
      <p:bldP spid="351266" grpId="0" animBg="1" autoUpdateAnimBg="0"/>
      <p:bldP spid="351289" grpId="0" build="p" animBg="1" autoUpdateAnimBg="0"/>
      <p:bldP spid="351298" grpId="0" animBg="1" autoUpdateAnimBg="0"/>
      <p:bldP spid="2" grpId="0" animBg="1"/>
      <p:bldP spid="71" grpId="0" animBg="1" autoUpdateAnimBg="0"/>
      <p:bldP spid="69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3" name="Picture 2050" descr="Diapo 400 Bains-douche (titre)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584" y="1648886"/>
            <a:ext cx="6552728" cy="4914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2259" name="Text Box 2051"/>
          <p:cNvSpPr txBox="1">
            <a:spLocks noChangeArrowheads="1"/>
          </p:cNvSpPr>
          <p:nvPr/>
        </p:nvSpPr>
        <p:spPr bwMode="auto">
          <a:xfrm>
            <a:off x="5897925" y="1646948"/>
            <a:ext cx="3006387" cy="523220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800" dirty="0">
                <a:cs typeface="Arial" pitchFamily="34" charset="0"/>
              </a:rPr>
              <a:t>Montage </a:t>
            </a:r>
            <a:r>
              <a:rPr lang="de-CH" altLang="fr-FR" sz="2800" dirty="0" err="1">
                <a:cs typeface="Arial" pitchFamily="34" charset="0"/>
              </a:rPr>
              <a:t>correct</a:t>
            </a:r>
            <a:endParaRPr lang="de-CH" altLang="fr-FR" sz="2800" dirty="0">
              <a:cs typeface="Arial" pitchFamily="34" charset="0"/>
            </a:endParaRPr>
          </a:p>
        </p:txBody>
      </p:sp>
      <p:sp>
        <p:nvSpPr>
          <p:cNvPr id="352260" name="Oval 2052"/>
          <p:cNvSpPr>
            <a:spLocks noChangeArrowheads="1"/>
          </p:cNvSpPr>
          <p:nvPr/>
        </p:nvSpPr>
        <p:spPr bwMode="auto">
          <a:xfrm>
            <a:off x="2743454" y="3136446"/>
            <a:ext cx="852769" cy="899259"/>
          </a:xfrm>
          <a:prstGeom prst="ellipse">
            <a:avLst/>
          </a:prstGeom>
          <a:noFill/>
          <a:ln w="38100" algn="ctr">
            <a:solidFill>
              <a:srgbClr val="FFFF99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2261" name="Oval 2053"/>
          <p:cNvSpPr>
            <a:spLocks noChangeArrowheads="1"/>
          </p:cNvSpPr>
          <p:nvPr/>
        </p:nvSpPr>
        <p:spPr bwMode="auto">
          <a:xfrm>
            <a:off x="5078789" y="1999780"/>
            <a:ext cx="852769" cy="899259"/>
          </a:xfrm>
          <a:prstGeom prst="ellipse">
            <a:avLst/>
          </a:prstGeom>
          <a:noFill/>
          <a:ln w="38100" algn="ctr">
            <a:solidFill>
              <a:srgbClr val="FFFF99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2262" name="Text Box 2054"/>
          <p:cNvSpPr txBox="1">
            <a:spLocks noChangeArrowheads="1"/>
          </p:cNvSpPr>
          <p:nvPr/>
        </p:nvSpPr>
        <p:spPr bwMode="auto">
          <a:xfrm>
            <a:off x="5135780" y="3185966"/>
            <a:ext cx="845542" cy="400110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de-CH" altLang="fr-FR" sz="2000">
                <a:solidFill>
                  <a:srgbClr val="003A7C"/>
                </a:solidFill>
                <a:cs typeface="Arial" pitchFamily="34" charset="0"/>
              </a:rPr>
              <a:t>IP X4</a:t>
            </a:r>
          </a:p>
        </p:txBody>
      </p:sp>
      <p:sp>
        <p:nvSpPr>
          <p:cNvPr id="352263" name="Text Box 2055"/>
          <p:cNvSpPr txBox="1">
            <a:spLocks noChangeArrowheads="1"/>
          </p:cNvSpPr>
          <p:nvPr/>
        </p:nvSpPr>
        <p:spPr bwMode="auto">
          <a:xfrm>
            <a:off x="2845357" y="4295034"/>
            <a:ext cx="722685" cy="400110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T 13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/>
              <a:t>Salle de bain</a:t>
            </a:r>
            <a:endParaRPr lang="fr-CH" dirty="0"/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479425" y="1469789"/>
            <a:ext cx="1368103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2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1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5" dur="2000"/>
                                        <p:tgtEl>
                                          <p:spTgt spid="138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0" dur="500"/>
                                        <p:tgtEl>
                                          <p:spTgt spid="352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9" dur="500"/>
                                        <p:tgtEl>
                                          <p:spTgt spid="35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2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2259" grpId="0" animBg="1" autoUpdateAnimBg="0"/>
      <p:bldP spid="352260" grpId="0" animBg="1"/>
      <p:bldP spid="352261" grpId="0" animBg="1"/>
      <p:bldP spid="352262" grpId="0" animBg="1" autoUpdateAnimBg="0"/>
      <p:bldP spid="352263" grpId="0" animBg="1" autoUpdateAnimBg="0"/>
      <p:bldP spid="2" grpId="0" animBg="1"/>
      <p:bldP spid="11" grpId="0" animBg="1" autoUpdateAnimBg="0"/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2" descr="Diapo 110 Tous les matériaux en anneau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473" y="1485138"/>
            <a:ext cx="7218853" cy="507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1" name="Text Box 5"/>
          <p:cNvSpPr txBox="1">
            <a:spLocks noChangeArrowheads="1"/>
          </p:cNvSpPr>
          <p:nvPr/>
        </p:nvSpPr>
        <p:spPr bwMode="auto">
          <a:xfrm>
            <a:off x="3133635" y="2871475"/>
            <a:ext cx="3886200" cy="289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75000"/>
              </a:spcBef>
              <a:spcAft>
                <a:spcPct val="35000"/>
              </a:spcAft>
              <a:buFontTx/>
              <a:buNone/>
            </a:pPr>
            <a:r>
              <a:rPr lang="fr-CH" altLang="fr-FR" sz="2800" b="0" dirty="0">
                <a:solidFill>
                  <a:srgbClr val="FFFF99"/>
                </a:solidFill>
              </a:rPr>
              <a:t>Quel que soit le matériau utilisé, l’électrode de terre doit ceinturer le                                             bâtiment</a:t>
            </a:r>
            <a:endParaRPr lang="en-GB" altLang="fr-FR" sz="2800" b="0" dirty="0">
              <a:solidFill>
                <a:srgbClr val="FFFF99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Matériaux qui entrent en ligne de compte pour réaliser une électrode de terre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5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5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1" grpId="0" autoUpdateAnimBg="0"/>
      <p:bldP spid="6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8" name="Group 3"/>
          <p:cNvGrpSpPr>
            <a:grpSpLocks/>
          </p:cNvGrpSpPr>
          <p:nvPr/>
        </p:nvGrpSpPr>
        <p:grpSpPr bwMode="auto">
          <a:xfrm>
            <a:off x="3071664" y="2383958"/>
            <a:ext cx="5184799" cy="4248448"/>
            <a:chOff x="2160" y="1104"/>
            <a:chExt cx="3264" cy="2940"/>
          </a:xfrm>
        </p:grpSpPr>
        <p:sp>
          <p:nvSpPr>
            <p:cNvPr id="139281" name="AutoShape 4"/>
            <p:cNvSpPr>
              <a:spLocks noChangeArrowheads="1"/>
            </p:cNvSpPr>
            <p:nvPr/>
          </p:nvSpPr>
          <p:spPr bwMode="auto">
            <a:xfrm rot="-10795727">
              <a:off x="3576" y="1146"/>
              <a:ext cx="820" cy="75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84 w 21600"/>
                <a:gd name="T13" fmla="*/ 0 h 21600"/>
                <a:gd name="T14" fmla="*/ 21416 w 21600"/>
                <a:gd name="T15" fmla="*/ 1240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359" y="10033"/>
                  </a:moveTo>
                  <a:cubicBezTo>
                    <a:pt x="2756" y="5667"/>
                    <a:pt x="6416" y="2324"/>
                    <a:pt x="10800" y="2325"/>
                  </a:cubicBezTo>
                  <a:cubicBezTo>
                    <a:pt x="15183" y="2325"/>
                    <a:pt x="18843" y="5667"/>
                    <a:pt x="19240" y="10033"/>
                  </a:cubicBezTo>
                  <a:lnTo>
                    <a:pt x="21555" y="9822"/>
                  </a:lnTo>
                  <a:cubicBezTo>
                    <a:pt x="21050" y="4259"/>
                    <a:pt x="16385" y="-1"/>
                    <a:pt x="10799" y="0"/>
                  </a:cubicBezTo>
                  <a:cubicBezTo>
                    <a:pt x="5214" y="0"/>
                    <a:pt x="549" y="4259"/>
                    <a:pt x="44" y="9822"/>
                  </a:cubicBezTo>
                  <a:lnTo>
                    <a:pt x="2359" y="10033"/>
                  </a:ln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282" name="Freeform 5"/>
            <p:cNvSpPr>
              <a:spLocks/>
            </p:cNvSpPr>
            <p:nvPr/>
          </p:nvSpPr>
          <p:spPr bwMode="auto">
            <a:xfrm>
              <a:off x="2189" y="2954"/>
              <a:ext cx="930" cy="556"/>
            </a:xfrm>
            <a:custGeom>
              <a:avLst/>
              <a:gdLst>
                <a:gd name="T0" fmla="*/ 2 w 1200"/>
                <a:gd name="T1" fmla="*/ 2 h 719"/>
                <a:gd name="T2" fmla="*/ 2 w 1200"/>
                <a:gd name="T3" fmla="*/ 2 h 719"/>
                <a:gd name="T4" fmla="*/ 2 w 1200"/>
                <a:gd name="T5" fmla="*/ 2 h 719"/>
                <a:gd name="T6" fmla="*/ 2 w 1200"/>
                <a:gd name="T7" fmla="*/ 2 h 719"/>
                <a:gd name="T8" fmla="*/ 2 w 1200"/>
                <a:gd name="T9" fmla="*/ 2 h 719"/>
                <a:gd name="T10" fmla="*/ 2 w 1200"/>
                <a:gd name="T11" fmla="*/ 2 h 719"/>
                <a:gd name="T12" fmla="*/ 2 w 1200"/>
                <a:gd name="T13" fmla="*/ 2 h 719"/>
                <a:gd name="T14" fmla="*/ 2 w 1200"/>
                <a:gd name="T15" fmla="*/ 2 h 719"/>
                <a:gd name="T16" fmla="*/ 2 w 1200"/>
                <a:gd name="T17" fmla="*/ 2 h 7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0" h="719">
                  <a:moveTo>
                    <a:pt x="65" y="151"/>
                  </a:moveTo>
                  <a:cubicBezTo>
                    <a:pt x="94" y="58"/>
                    <a:pt x="176" y="92"/>
                    <a:pt x="238" y="83"/>
                  </a:cubicBezTo>
                  <a:cubicBezTo>
                    <a:pt x="300" y="74"/>
                    <a:pt x="321" y="104"/>
                    <a:pt x="440" y="98"/>
                  </a:cubicBezTo>
                  <a:cubicBezTo>
                    <a:pt x="559" y="92"/>
                    <a:pt x="825" y="0"/>
                    <a:pt x="951" y="46"/>
                  </a:cubicBezTo>
                  <a:cubicBezTo>
                    <a:pt x="1077" y="92"/>
                    <a:pt x="1200" y="272"/>
                    <a:pt x="1198" y="376"/>
                  </a:cubicBezTo>
                  <a:cubicBezTo>
                    <a:pt x="1196" y="480"/>
                    <a:pt x="1060" y="625"/>
                    <a:pt x="936" y="669"/>
                  </a:cubicBezTo>
                  <a:cubicBezTo>
                    <a:pt x="812" y="713"/>
                    <a:pt x="600" y="643"/>
                    <a:pt x="455" y="638"/>
                  </a:cubicBezTo>
                  <a:cubicBezTo>
                    <a:pt x="310" y="633"/>
                    <a:pt x="130" y="719"/>
                    <a:pt x="65" y="638"/>
                  </a:cubicBezTo>
                  <a:cubicBezTo>
                    <a:pt x="0" y="557"/>
                    <a:pt x="36" y="244"/>
                    <a:pt x="65" y="151"/>
                  </a:cubicBezTo>
                  <a:close/>
                </a:path>
              </a:pathLst>
            </a:custGeom>
            <a:solidFill>
              <a:srgbClr val="EAEAEA"/>
            </a:soli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283" name="Oval 6"/>
            <p:cNvSpPr>
              <a:spLocks noChangeArrowheads="1"/>
            </p:cNvSpPr>
            <p:nvPr/>
          </p:nvSpPr>
          <p:spPr bwMode="auto">
            <a:xfrm>
              <a:off x="2525" y="3024"/>
              <a:ext cx="535" cy="41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84" name="AutoShape 7"/>
            <p:cNvSpPr>
              <a:spLocks noChangeArrowheads="1"/>
            </p:cNvSpPr>
            <p:nvPr/>
          </p:nvSpPr>
          <p:spPr bwMode="auto">
            <a:xfrm>
              <a:off x="2246" y="2995"/>
              <a:ext cx="226" cy="506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85" name="Rectangle 8"/>
            <p:cNvSpPr>
              <a:spLocks noChangeArrowheads="1"/>
            </p:cNvSpPr>
            <p:nvPr/>
          </p:nvSpPr>
          <p:spPr bwMode="auto">
            <a:xfrm>
              <a:off x="2519" y="3105"/>
              <a:ext cx="55" cy="28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86" name="Freeform 9" descr="Diagonal hell nach oben"/>
            <p:cNvSpPr>
              <a:spLocks/>
            </p:cNvSpPr>
            <p:nvPr/>
          </p:nvSpPr>
          <p:spPr bwMode="auto">
            <a:xfrm>
              <a:off x="2160" y="1104"/>
              <a:ext cx="3264" cy="2940"/>
            </a:xfrm>
            <a:custGeom>
              <a:avLst/>
              <a:gdLst>
                <a:gd name="T0" fmla="*/ 1 w 4215"/>
                <a:gd name="T1" fmla="*/ 0 h 3734"/>
                <a:gd name="T2" fmla="*/ 1 w 4215"/>
                <a:gd name="T3" fmla="*/ 2 h 3734"/>
                <a:gd name="T4" fmla="*/ 2 w 4215"/>
                <a:gd name="T5" fmla="*/ 2 h 3734"/>
                <a:gd name="T6" fmla="*/ 2 w 4215"/>
                <a:gd name="T7" fmla="*/ 2 h 3734"/>
                <a:gd name="T8" fmla="*/ 2 w 4215"/>
                <a:gd name="T9" fmla="*/ 2 h 3734"/>
                <a:gd name="T10" fmla="*/ 2 w 4215"/>
                <a:gd name="T11" fmla="*/ 2 h 3734"/>
                <a:gd name="T12" fmla="*/ 2 w 4215"/>
                <a:gd name="T13" fmla="*/ 2 h 3734"/>
                <a:gd name="T14" fmla="*/ 2 w 4215"/>
                <a:gd name="T15" fmla="*/ 2 h 3734"/>
                <a:gd name="T16" fmla="*/ 2 w 4215"/>
                <a:gd name="T17" fmla="*/ 2 h 3734"/>
                <a:gd name="T18" fmla="*/ 2 w 4215"/>
                <a:gd name="T19" fmla="*/ 2 h 3734"/>
                <a:gd name="T20" fmla="*/ 0 w 4215"/>
                <a:gd name="T21" fmla="*/ 2 h 3734"/>
                <a:gd name="T22" fmla="*/ 0 w 4215"/>
                <a:gd name="T23" fmla="*/ 2 h 3734"/>
                <a:gd name="T24" fmla="*/ 2 w 4215"/>
                <a:gd name="T25" fmla="*/ 2 h 3734"/>
                <a:gd name="T26" fmla="*/ 2 w 4215"/>
                <a:gd name="T27" fmla="*/ 1 h 3734"/>
                <a:gd name="T28" fmla="*/ 1 w 4215"/>
                <a:gd name="T29" fmla="*/ 0 h 37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15" h="3734">
                  <a:moveTo>
                    <a:pt x="1" y="0"/>
                  </a:moveTo>
                  <a:lnTo>
                    <a:pt x="1" y="3734"/>
                  </a:lnTo>
                  <a:lnTo>
                    <a:pt x="4215" y="3734"/>
                  </a:lnTo>
                  <a:lnTo>
                    <a:pt x="4215" y="259"/>
                  </a:lnTo>
                  <a:lnTo>
                    <a:pt x="96" y="256"/>
                  </a:lnTo>
                  <a:lnTo>
                    <a:pt x="96" y="337"/>
                  </a:lnTo>
                  <a:lnTo>
                    <a:pt x="4125" y="346"/>
                  </a:lnTo>
                  <a:lnTo>
                    <a:pt x="4125" y="3648"/>
                  </a:lnTo>
                  <a:lnTo>
                    <a:pt x="91" y="3648"/>
                  </a:lnTo>
                  <a:lnTo>
                    <a:pt x="83" y="1569"/>
                  </a:lnTo>
                  <a:lnTo>
                    <a:pt x="0" y="1570"/>
                  </a:lnTo>
                  <a:lnTo>
                    <a:pt x="0" y="580"/>
                  </a:lnTo>
                  <a:lnTo>
                    <a:pt x="90" y="580"/>
                  </a:lnTo>
                  <a:lnTo>
                    <a:pt x="90" y="1"/>
                  </a:lnTo>
                  <a:lnTo>
                    <a:pt x="1" y="0"/>
                  </a:lnTo>
                  <a:close/>
                </a:path>
              </a:pathLst>
            </a:custGeom>
            <a:pattFill prst="ltUpDiag">
              <a:fgClr>
                <a:srgbClr val="969696"/>
              </a:fgClr>
              <a:bgClr>
                <a:srgbClr val="FFFFFF"/>
              </a:bgClr>
            </a:pattFill>
            <a:ln w="19050" cmpd="sng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39287" name="Rectangle 10"/>
            <p:cNvSpPr>
              <a:spLocks noChangeArrowheads="1"/>
            </p:cNvSpPr>
            <p:nvPr/>
          </p:nvSpPr>
          <p:spPr bwMode="auto">
            <a:xfrm>
              <a:off x="2808" y="3975"/>
              <a:ext cx="933" cy="67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96969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88" name="Rectangle 11"/>
            <p:cNvSpPr>
              <a:spLocks noChangeArrowheads="1"/>
            </p:cNvSpPr>
            <p:nvPr/>
          </p:nvSpPr>
          <p:spPr bwMode="auto">
            <a:xfrm>
              <a:off x="4588" y="1399"/>
              <a:ext cx="731" cy="1582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89" name="AutoShape 12"/>
            <p:cNvSpPr>
              <a:spLocks noChangeArrowheads="1"/>
            </p:cNvSpPr>
            <p:nvPr/>
          </p:nvSpPr>
          <p:spPr bwMode="auto">
            <a:xfrm>
              <a:off x="4716" y="1524"/>
              <a:ext cx="540" cy="1329"/>
            </a:xfrm>
            <a:prstGeom prst="roundRect">
              <a:avLst>
                <a:gd name="adj" fmla="val 16667"/>
              </a:avLst>
            </a:prstGeom>
            <a:solidFill>
              <a:srgbClr val="DDDDDD"/>
            </a:solidFill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grpSp>
          <p:nvGrpSpPr>
            <p:cNvPr id="139290" name="Group 13"/>
            <p:cNvGrpSpPr>
              <a:grpSpLocks/>
            </p:cNvGrpSpPr>
            <p:nvPr/>
          </p:nvGrpSpPr>
          <p:grpSpPr bwMode="auto">
            <a:xfrm>
              <a:off x="4802" y="2533"/>
              <a:ext cx="397" cy="263"/>
              <a:chOff x="6698" y="11759"/>
              <a:chExt cx="513" cy="339"/>
            </a:xfrm>
          </p:grpSpPr>
          <p:sp>
            <p:nvSpPr>
              <p:cNvPr id="139326" name="AutoShape 14"/>
              <p:cNvSpPr>
                <a:spLocks noChangeArrowheads="1"/>
              </p:cNvSpPr>
              <p:nvPr/>
            </p:nvSpPr>
            <p:spPr bwMode="auto">
              <a:xfrm>
                <a:off x="6901" y="11982"/>
                <a:ext cx="113" cy="116"/>
              </a:xfrm>
              <a:prstGeom prst="flowChartConnector">
                <a:avLst/>
              </a:prstGeom>
              <a:solidFill>
                <a:srgbClr val="C0C0C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9327" name="Line 15"/>
              <p:cNvSpPr>
                <a:spLocks noChangeShapeType="1"/>
              </p:cNvSpPr>
              <p:nvPr/>
            </p:nvSpPr>
            <p:spPr bwMode="auto">
              <a:xfrm>
                <a:off x="6698" y="12053"/>
                <a:ext cx="161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28" name="Line 16"/>
              <p:cNvSpPr>
                <a:spLocks noChangeShapeType="1"/>
              </p:cNvSpPr>
              <p:nvPr/>
            </p:nvSpPr>
            <p:spPr bwMode="auto">
              <a:xfrm>
                <a:off x="7050" y="12053"/>
                <a:ext cx="161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29" name="Line 17"/>
              <p:cNvSpPr>
                <a:spLocks noChangeShapeType="1"/>
              </p:cNvSpPr>
              <p:nvPr/>
            </p:nvSpPr>
            <p:spPr bwMode="auto">
              <a:xfrm>
                <a:off x="6950" y="11759"/>
                <a:ext cx="0" cy="173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30" name="Line 18"/>
              <p:cNvSpPr>
                <a:spLocks noChangeShapeType="1"/>
              </p:cNvSpPr>
              <p:nvPr/>
            </p:nvSpPr>
            <p:spPr bwMode="auto">
              <a:xfrm flipV="1">
                <a:off x="7050" y="11873"/>
                <a:ext cx="97" cy="9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31" name="Line 19"/>
              <p:cNvSpPr>
                <a:spLocks noChangeShapeType="1"/>
              </p:cNvSpPr>
              <p:nvPr/>
            </p:nvSpPr>
            <p:spPr bwMode="auto">
              <a:xfrm flipH="1" flipV="1">
                <a:off x="6766" y="11843"/>
                <a:ext cx="127" cy="12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39291" name="Group 20"/>
            <p:cNvGrpSpPr>
              <a:grpSpLocks/>
            </p:cNvGrpSpPr>
            <p:nvPr/>
          </p:nvGrpSpPr>
          <p:grpSpPr bwMode="auto">
            <a:xfrm>
              <a:off x="5091" y="2315"/>
              <a:ext cx="252" cy="295"/>
              <a:chOff x="7089" y="11559"/>
              <a:chExt cx="336" cy="381"/>
            </a:xfrm>
          </p:grpSpPr>
          <p:sp>
            <p:nvSpPr>
              <p:cNvPr id="139322" name="AutoShape 21"/>
              <p:cNvSpPr>
                <a:spLocks noChangeArrowheads="1"/>
              </p:cNvSpPr>
              <p:nvPr/>
            </p:nvSpPr>
            <p:spPr bwMode="auto">
              <a:xfrm rot="5319282">
                <a:off x="7179" y="11618"/>
                <a:ext cx="106" cy="28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483 w 21600"/>
                  <a:gd name="T13" fmla="*/ 4531 h 21600"/>
                  <a:gd name="T14" fmla="*/ 17117 w 21600"/>
                  <a:gd name="T15" fmla="*/ 17069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23" name="Rectangle 22"/>
              <p:cNvSpPr>
                <a:spLocks noChangeArrowheads="1"/>
              </p:cNvSpPr>
              <p:nvPr/>
            </p:nvSpPr>
            <p:spPr bwMode="auto">
              <a:xfrm>
                <a:off x="7327" y="11615"/>
                <a:ext cx="71" cy="270"/>
              </a:xfrm>
              <a:prstGeom prst="rect">
                <a:avLst/>
              </a:prstGeom>
              <a:solidFill>
                <a:srgbClr val="969696"/>
              </a:solidFill>
              <a:ln w="317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9324" name="AutoShape 23"/>
              <p:cNvSpPr>
                <a:spLocks noChangeArrowheads="1"/>
              </p:cNvSpPr>
              <p:nvPr/>
            </p:nvSpPr>
            <p:spPr bwMode="auto">
              <a:xfrm>
                <a:off x="7282" y="11835"/>
                <a:ext cx="143" cy="105"/>
              </a:xfrm>
              <a:prstGeom prst="hexagon">
                <a:avLst>
                  <a:gd name="adj" fmla="val 34048"/>
                  <a:gd name="vf" fmla="val 115470"/>
                </a:avLst>
              </a:prstGeom>
              <a:solidFill>
                <a:srgbClr val="0000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9325" name="AutoShape 24"/>
              <p:cNvSpPr>
                <a:spLocks noChangeArrowheads="1"/>
              </p:cNvSpPr>
              <p:nvPr/>
            </p:nvSpPr>
            <p:spPr bwMode="auto">
              <a:xfrm>
                <a:off x="7276" y="11559"/>
                <a:ext cx="143" cy="105"/>
              </a:xfrm>
              <a:prstGeom prst="hexagon">
                <a:avLst>
                  <a:gd name="adj" fmla="val 34048"/>
                  <a:gd name="vf" fmla="val 115470"/>
                </a:avLst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sp>
          <p:nvSpPr>
            <p:cNvPr id="139292" name="Rectangle 25"/>
            <p:cNvSpPr>
              <a:spLocks noChangeArrowheads="1"/>
            </p:cNvSpPr>
            <p:nvPr/>
          </p:nvSpPr>
          <p:spPr bwMode="auto">
            <a:xfrm>
              <a:off x="4339" y="3004"/>
              <a:ext cx="986" cy="936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93" name="Freeform 26"/>
            <p:cNvSpPr>
              <a:spLocks/>
            </p:cNvSpPr>
            <p:nvPr/>
          </p:nvSpPr>
          <p:spPr bwMode="auto">
            <a:xfrm>
              <a:off x="4372" y="3033"/>
              <a:ext cx="954" cy="907"/>
            </a:xfrm>
            <a:custGeom>
              <a:avLst/>
              <a:gdLst>
                <a:gd name="T0" fmla="*/ 0 w 1245"/>
                <a:gd name="T1" fmla="*/ 2 h 1185"/>
                <a:gd name="T2" fmla="*/ 0 w 1245"/>
                <a:gd name="T3" fmla="*/ 0 h 1185"/>
                <a:gd name="T4" fmla="*/ 2 w 1245"/>
                <a:gd name="T5" fmla="*/ 0 h 1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5" h="1185">
                  <a:moveTo>
                    <a:pt x="0" y="1185"/>
                  </a:moveTo>
                  <a:lnTo>
                    <a:pt x="0" y="0"/>
                  </a:lnTo>
                  <a:lnTo>
                    <a:pt x="1245" y="0"/>
                  </a:lnTo>
                </a:path>
              </a:pathLst>
            </a:custGeom>
            <a:noFill/>
            <a:ln w="28575" cap="flat" cmpd="sng">
              <a:solidFill>
                <a:srgbClr val="80808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294" name="Freeform 27"/>
            <p:cNvSpPr>
              <a:spLocks/>
            </p:cNvSpPr>
            <p:nvPr/>
          </p:nvSpPr>
          <p:spPr bwMode="auto">
            <a:xfrm>
              <a:off x="4401" y="3062"/>
              <a:ext cx="918" cy="872"/>
            </a:xfrm>
            <a:custGeom>
              <a:avLst/>
              <a:gdLst>
                <a:gd name="T0" fmla="*/ 0 w 1245"/>
                <a:gd name="T1" fmla="*/ 1 h 1185"/>
                <a:gd name="T2" fmla="*/ 0 w 1245"/>
                <a:gd name="T3" fmla="*/ 0 h 1185"/>
                <a:gd name="T4" fmla="*/ 1 w 1245"/>
                <a:gd name="T5" fmla="*/ 0 h 1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5" h="1185">
                  <a:moveTo>
                    <a:pt x="0" y="1185"/>
                  </a:moveTo>
                  <a:lnTo>
                    <a:pt x="0" y="0"/>
                  </a:lnTo>
                  <a:lnTo>
                    <a:pt x="1245" y="0"/>
                  </a:lnTo>
                </a:path>
              </a:pathLst>
            </a:custGeom>
            <a:noFill/>
            <a:ln w="317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39295" name="Group 28"/>
            <p:cNvGrpSpPr>
              <a:grpSpLocks/>
            </p:cNvGrpSpPr>
            <p:nvPr/>
          </p:nvGrpSpPr>
          <p:grpSpPr bwMode="auto">
            <a:xfrm>
              <a:off x="4412" y="3085"/>
              <a:ext cx="240" cy="219"/>
              <a:chOff x="6245" y="12555"/>
              <a:chExt cx="310" cy="283"/>
            </a:xfrm>
          </p:grpSpPr>
          <p:sp>
            <p:nvSpPr>
              <p:cNvPr id="139315" name="AutoShape 29"/>
              <p:cNvSpPr>
                <a:spLocks noChangeArrowheads="1"/>
              </p:cNvSpPr>
              <p:nvPr/>
            </p:nvSpPr>
            <p:spPr bwMode="auto">
              <a:xfrm rot="8265946">
                <a:off x="6303" y="12600"/>
                <a:ext cx="94" cy="96"/>
              </a:xfrm>
              <a:prstGeom prst="flowChartConnector">
                <a:avLst/>
              </a:prstGeom>
              <a:solidFill>
                <a:srgbClr val="C0C0C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39316" name="Line 30"/>
              <p:cNvSpPr>
                <a:spLocks noChangeShapeType="1"/>
              </p:cNvSpPr>
              <p:nvPr/>
            </p:nvSpPr>
            <p:spPr bwMode="auto">
              <a:xfrm rot="8265946">
                <a:off x="6395" y="12560"/>
                <a:ext cx="73" cy="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17" name="Line 31"/>
              <p:cNvSpPr>
                <a:spLocks noChangeShapeType="1"/>
              </p:cNvSpPr>
              <p:nvPr/>
            </p:nvSpPr>
            <p:spPr bwMode="auto">
              <a:xfrm rot="8265946" flipV="1">
                <a:off x="6245" y="12706"/>
                <a:ext cx="49" cy="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18" name="Line 32"/>
              <p:cNvSpPr>
                <a:spLocks noChangeShapeType="1"/>
              </p:cNvSpPr>
              <p:nvPr/>
            </p:nvSpPr>
            <p:spPr bwMode="auto">
              <a:xfrm rot="8265946">
                <a:off x="6462" y="12690"/>
                <a:ext cx="0" cy="143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19" name="Line 33"/>
              <p:cNvSpPr>
                <a:spLocks noChangeShapeType="1"/>
              </p:cNvSpPr>
              <p:nvPr/>
            </p:nvSpPr>
            <p:spPr bwMode="auto">
              <a:xfrm rot="8265946" flipV="1">
                <a:off x="6290" y="12758"/>
                <a:ext cx="80" cy="8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20" name="Line 34"/>
              <p:cNvSpPr>
                <a:spLocks noChangeShapeType="1"/>
              </p:cNvSpPr>
              <p:nvPr/>
            </p:nvSpPr>
            <p:spPr bwMode="auto">
              <a:xfrm rot="8265946" flipH="1" flipV="1">
                <a:off x="6446" y="12605"/>
                <a:ext cx="109" cy="10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39321" name="Line 35"/>
              <p:cNvSpPr>
                <a:spLocks noChangeShapeType="1"/>
              </p:cNvSpPr>
              <p:nvPr/>
            </p:nvSpPr>
            <p:spPr bwMode="auto">
              <a:xfrm>
                <a:off x="6261" y="12555"/>
                <a:ext cx="36" cy="3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39296" name="Rectangle 36"/>
            <p:cNvSpPr>
              <a:spLocks noChangeArrowheads="1"/>
            </p:cNvSpPr>
            <p:nvPr/>
          </p:nvSpPr>
          <p:spPr bwMode="auto">
            <a:xfrm rot="5400000">
              <a:off x="4627" y="3780"/>
              <a:ext cx="56" cy="209"/>
            </a:xfrm>
            <a:prstGeom prst="rect">
              <a:avLst/>
            </a:prstGeom>
            <a:solidFill>
              <a:srgbClr val="969696"/>
            </a:solidFill>
            <a:ln w="317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97" name="AutoShape 37"/>
            <p:cNvSpPr>
              <a:spLocks noChangeArrowheads="1"/>
            </p:cNvSpPr>
            <p:nvPr/>
          </p:nvSpPr>
          <p:spPr bwMode="auto">
            <a:xfrm rot="5400000">
              <a:off x="4493" y="3838"/>
              <a:ext cx="110" cy="81"/>
            </a:xfrm>
            <a:prstGeom prst="hexagon">
              <a:avLst>
                <a:gd name="adj" fmla="val 33951"/>
                <a:gd name="vf" fmla="val 115470"/>
              </a:avLst>
            </a:prstGeom>
            <a:solidFill>
              <a:srgbClr val="0000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298" name="Freeform 38"/>
            <p:cNvSpPr>
              <a:spLocks/>
            </p:cNvSpPr>
            <p:nvPr/>
          </p:nvSpPr>
          <p:spPr bwMode="auto">
            <a:xfrm>
              <a:off x="4641" y="3790"/>
              <a:ext cx="285" cy="92"/>
            </a:xfrm>
            <a:custGeom>
              <a:avLst/>
              <a:gdLst>
                <a:gd name="T0" fmla="*/ 2 w 367"/>
                <a:gd name="T1" fmla="*/ 2 h 119"/>
                <a:gd name="T2" fmla="*/ 2 w 367"/>
                <a:gd name="T3" fmla="*/ 2 h 119"/>
                <a:gd name="T4" fmla="*/ 2 w 367"/>
                <a:gd name="T5" fmla="*/ 2 h 119"/>
                <a:gd name="T6" fmla="*/ 2 w 367"/>
                <a:gd name="T7" fmla="*/ 2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7" h="119">
                  <a:moveTo>
                    <a:pt x="14" y="119"/>
                  </a:moveTo>
                  <a:cubicBezTo>
                    <a:pt x="19" y="100"/>
                    <a:pt x="0" y="12"/>
                    <a:pt x="44" y="6"/>
                  </a:cubicBezTo>
                  <a:cubicBezTo>
                    <a:pt x="88" y="0"/>
                    <a:pt x="223" y="69"/>
                    <a:pt x="277" y="81"/>
                  </a:cubicBezTo>
                  <a:cubicBezTo>
                    <a:pt x="331" y="93"/>
                    <a:pt x="348" y="81"/>
                    <a:pt x="367" y="81"/>
                  </a:cubicBezTo>
                </a:path>
              </a:pathLst>
            </a:custGeom>
            <a:noFill/>
            <a:ln w="38100" cap="flat" cmpd="sng">
              <a:solidFill>
                <a:srgbClr val="80808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299" name="AutoShape 39"/>
            <p:cNvSpPr>
              <a:spLocks noChangeArrowheads="1"/>
            </p:cNvSpPr>
            <p:nvPr/>
          </p:nvSpPr>
          <p:spPr bwMode="auto">
            <a:xfrm rot="5319282">
              <a:off x="4962" y="3731"/>
              <a:ext cx="123" cy="24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66 w 21600"/>
                <a:gd name="T13" fmla="*/ 4460 h 21600"/>
                <a:gd name="T14" fmla="*/ 17034 w 21600"/>
                <a:gd name="T15" fmla="*/ 1714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300" name="AutoShape 40"/>
            <p:cNvSpPr>
              <a:spLocks noChangeArrowheads="1"/>
            </p:cNvSpPr>
            <p:nvPr/>
          </p:nvSpPr>
          <p:spPr bwMode="auto">
            <a:xfrm rot="5400000">
              <a:off x="4706" y="3833"/>
              <a:ext cx="111" cy="81"/>
            </a:xfrm>
            <a:prstGeom prst="hexagon">
              <a:avLst>
                <a:gd name="adj" fmla="val 34259"/>
                <a:gd name="vf" fmla="val 115470"/>
              </a:avLst>
            </a:prstGeom>
            <a:solidFill>
              <a:srgbClr val="FF000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01" name="Rectangle 41"/>
            <p:cNvSpPr>
              <a:spLocks noChangeArrowheads="1"/>
            </p:cNvSpPr>
            <p:nvPr/>
          </p:nvSpPr>
          <p:spPr bwMode="auto">
            <a:xfrm>
              <a:off x="4919" y="3807"/>
              <a:ext cx="56" cy="139"/>
            </a:xfrm>
            <a:prstGeom prst="rect">
              <a:avLst/>
            </a:prstGeom>
            <a:solidFill>
              <a:srgbClr val="80808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02" name="Freeform 42"/>
            <p:cNvSpPr>
              <a:spLocks/>
            </p:cNvSpPr>
            <p:nvPr/>
          </p:nvSpPr>
          <p:spPr bwMode="auto">
            <a:xfrm>
              <a:off x="2236" y="1549"/>
              <a:ext cx="465" cy="563"/>
            </a:xfrm>
            <a:custGeom>
              <a:avLst/>
              <a:gdLst>
                <a:gd name="T0" fmla="*/ 0 w 600"/>
                <a:gd name="T1" fmla="*/ 0 h 726"/>
                <a:gd name="T2" fmla="*/ 2 w 600"/>
                <a:gd name="T3" fmla="*/ 2 h 7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0" h="726">
                  <a:moveTo>
                    <a:pt x="0" y="0"/>
                  </a:moveTo>
                  <a:lnTo>
                    <a:pt x="600" y="72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303" name="Oval 43"/>
            <p:cNvSpPr>
              <a:spLocks noChangeArrowheads="1"/>
            </p:cNvSpPr>
            <p:nvPr/>
          </p:nvSpPr>
          <p:spPr bwMode="auto">
            <a:xfrm rot="-5400000">
              <a:off x="2405" y="2364"/>
              <a:ext cx="142" cy="136"/>
            </a:xfrm>
            <a:prstGeom prst="ellipse">
              <a:avLst/>
            </a:prstGeom>
            <a:solidFill>
              <a:srgbClr val="FFFFFF"/>
            </a:solidFill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04" name="AutoShape 44"/>
            <p:cNvSpPr>
              <a:spLocks noChangeArrowheads="1"/>
            </p:cNvSpPr>
            <p:nvPr/>
          </p:nvSpPr>
          <p:spPr bwMode="auto">
            <a:xfrm rot="16011438">
              <a:off x="2661" y="2332"/>
              <a:ext cx="191" cy="20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6 w 21600"/>
                <a:gd name="T13" fmla="*/ 0 h 21600"/>
                <a:gd name="T14" fmla="*/ 21374 w 21600"/>
                <a:gd name="T15" fmla="*/ 130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11" y="10122"/>
                  </a:moveTo>
                  <a:cubicBezTo>
                    <a:pt x="868" y="4702"/>
                    <a:pt x="5368" y="488"/>
                    <a:pt x="10800" y="489"/>
                  </a:cubicBezTo>
                  <a:cubicBezTo>
                    <a:pt x="16231" y="489"/>
                    <a:pt x="20731" y="4702"/>
                    <a:pt x="21088" y="10122"/>
                  </a:cubicBezTo>
                  <a:lnTo>
                    <a:pt x="21576" y="10089"/>
                  </a:lnTo>
                  <a:cubicBezTo>
                    <a:pt x="21202" y="4413"/>
                    <a:pt x="16489" y="-1"/>
                    <a:pt x="10799" y="0"/>
                  </a:cubicBezTo>
                  <a:cubicBezTo>
                    <a:pt x="5110" y="0"/>
                    <a:pt x="397" y="4413"/>
                    <a:pt x="23" y="10089"/>
                  </a:cubicBezTo>
                  <a:lnTo>
                    <a:pt x="511" y="10122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39305" name="Line 45"/>
            <p:cNvSpPr>
              <a:spLocks noChangeShapeType="1"/>
            </p:cNvSpPr>
            <p:nvPr/>
          </p:nvSpPr>
          <p:spPr bwMode="auto">
            <a:xfrm rot="15951729" flipV="1">
              <a:off x="2591" y="2376"/>
              <a:ext cx="9" cy="12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306" name="Line 46"/>
            <p:cNvSpPr>
              <a:spLocks noChangeShapeType="1"/>
            </p:cNvSpPr>
            <p:nvPr/>
          </p:nvSpPr>
          <p:spPr bwMode="auto">
            <a:xfrm rot="-5400000">
              <a:off x="2302" y="2442"/>
              <a:ext cx="87" cy="1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307" name="Line 47"/>
            <p:cNvSpPr>
              <a:spLocks noChangeShapeType="1"/>
            </p:cNvSpPr>
            <p:nvPr/>
          </p:nvSpPr>
          <p:spPr bwMode="auto">
            <a:xfrm rot="16200000" flipV="1">
              <a:off x="2269" y="2558"/>
              <a:ext cx="57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308" name="AutoShape 48"/>
            <p:cNvSpPr>
              <a:spLocks noChangeArrowheads="1"/>
            </p:cNvSpPr>
            <p:nvPr/>
          </p:nvSpPr>
          <p:spPr bwMode="auto">
            <a:xfrm rot="-95843">
              <a:off x="3941" y="1581"/>
              <a:ext cx="82" cy="22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78 w 21600"/>
                <a:gd name="T13" fmla="*/ 4476 h 21600"/>
                <a:gd name="T14" fmla="*/ 17122 w 21600"/>
                <a:gd name="T15" fmla="*/ 1712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309" name="Rectangle 49"/>
            <p:cNvSpPr>
              <a:spLocks noChangeArrowheads="1"/>
            </p:cNvSpPr>
            <p:nvPr/>
          </p:nvSpPr>
          <p:spPr bwMode="auto">
            <a:xfrm rot="-5415125">
              <a:off x="3945" y="1487"/>
              <a:ext cx="55" cy="208"/>
            </a:xfrm>
            <a:prstGeom prst="rect">
              <a:avLst/>
            </a:prstGeom>
            <a:solidFill>
              <a:srgbClr val="969696"/>
            </a:solidFill>
            <a:ln w="317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10" name="AutoShape 50"/>
            <p:cNvSpPr>
              <a:spLocks noChangeArrowheads="1"/>
            </p:cNvSpPr>
            <p:nvPr/>
          </p:nvSpPr>
          <p:spPr bwMode="auto">
            <a:xfrm rot="-5415125">
              <a:off x="4024" y="1556"/>
              <a:ext cx="112" cy="81"/>
            </a:xfrm>
            <a:prstGeom prst="hexagon">
              <a:avLst>
                <a:gd name="adj" fmla="val 34568"/>
                <a:gd name="vf" fmla="val 115470"/>
              </a:avLst>
            </a:prstGeom>
            <a:solidFill>
              <a:srgbClr val="0000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11" name="AutoShape 51"/>
            <p:cNvSpPr>
              <a:spLocks noChangeArrowheads="1"/>
            </p:cNvSpPr>
            <p:nvPr/>
          </p:nvSpPr>
          <p:spPr bwMode="auto">
            <a:xfrm rot="-5415125">
              <a:off x="3810" y="1562"/>
              <a:ext cx="111" cy="82"/>
            </a:xfrm>
            <a:prstGeom prst="hexagon">
              <a:avLst>
                <a:gd name="adj" fmla="val 33841"/>
                <a:gd name="vf" fmla="val 115470"/>
              </a:avLst>
            </a:prstGeom>
            <a:solidFill>
              <a:srgbClr val="FF000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12" name="Rectangle 52"/>
            <p:cNvSpPr>
              <a:spLocks noChangeArrowheads="1"/>
            </p:cNvSpPr>
            <p:nvPr/>
          </p:nvSpPr>
          <p:spPr bwMode="auto">
            <a:xfrm>
              <a:off x="3461" y="1385"/>
              <a:ext cx="1068" cy="201"/>
            </a:xfrm>
            <a:prstGeom prst="rect">
              <a:avLst/>
            </a:prstGeom>
            <a:solidFill>
              <a:srgbClr val="EAEAEA"/>
            </a:solidFill>
            <a:ln w="19050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13" name="Rectangle 53"/>
            <p:cNvSpPr>
              <a:spLocks noChangeArrowheads="1"/>
            </p:cNvSpPr>
            <p:nvPr/>
          </p:nvSpPr>
          <p:spPr bwMode="auto">
            <a:xfrm rot="1516946">
              <a:off x="4334" y="1531"/>
              <a:ext cx="55" cy="862"/>
            </a:xfrm>
            <a:prstGeom prst="rect">
              <a:avLst/>
            </a:prstGeom>
            <a:solidFill>
              <a:srgbClr val="EAEAEA"/>
            </a:solidFill>
            <a:ln w="28575">
              <a:solidFill>
                <a:srgbClr val="96969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39314" name="Freeform 54"/>
            <p:cNvSpPr>
              <a:spLocks/>
            </p:cNvSpPr>
            <p:nvPr/>
          </p:nvSpPr>
          <p:spPr bwMode="auto">
            <a:xfrm>
              <a:off x="2239" y="2087"/>
              <a:ext cx="422" cy="231"/>
            </a:xfrm>
            <a:custGeom>
              <a:avLst/>
              <a:gdLst>
                <a:gd name="T0" fmla="*/ 0 w 546"/>
                <a:gd name="T1" fmla="*/ 2 h 297"/>
                <a:gd name="T2" fmla="*/ 2 w 546"/>
                <a:gd name="T3" fmla="*/ 2 h 297"/>
                <a:gd name="T4" fmla="*/ 2 w 546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6" h="297">
                  <a:moveTo>
                    <a:pt x="0" y="297"/>
                  </a:moveTo>
                  <a:cubicBezTo>
                    <a:pt x="51" y="284"/>
                    <a:pt x="215" y="268"/>
                    <a:pt x="306" y="219"/>
                  </a:cubicBezTo>
                  <a:cubicBezTo>
                    <a:pt x="397" y="170"/>
                    <a:pt x="496" y="46"/>
                    <a:pt x="546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53335" name="Group 55"/>
          <p:cNvGrpSpPr>
            <a:grpSpLocks/>
          </p:cNvGrpSpPr>
          <p:nvPr/>
        </p:nvGrpSpPr>
        <p:grpSpPr bwMode="auto">
          <a:xfrm>
            <a:off x="3873800" y="1486623"/>
            <a:ext cx="3581400" cy="1095375"/>
            <a:chOff x="2264" y="989"/>
            <a:chExt cx="2256" cy="690"/>
          </a:xfrm>
        </p:grpSpPr>
        <p:sp>
          <p:nvSpPr>
            <p:cNvPr id="139278" name="AutoShape 56"/>
            <p:cNvSpPr>
              <a:spLocks noChangeArrowheads="1"/>
            </p:cNvSpPr>
            <p:nvPr/>
          </p:nvSpPr>
          <p:spPr bwMode="auto">
            <a:xfrm rot="-45800">
              <a:off x="3354" y="1521"/>
              <a:ext cx="157" cy="15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38 w 21600"/>
                <a:gd name="T13" fmla="*/ 0 h 21600"/>
                <a:gd name="T14" fmla="*/ 21462 w 21600"/>
                <a:gd name="T15" fmla="*/ 1230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962" y="9554"/>
                  </a:moveTo>
                  <a:cubicBezTo>
                    <a:pt x="1590" y="4598"/>
                    <a:pt x="5805" y="883"/>
                    <a:pt x="10800" y="884"/>
                  </a:cubicBezTo>
                  <a:cubicBezTo>
                    <a:pt x="15794" y="884"/>
                    <a:pt x="20009" y="4598"/>
                    <a:pt x="20637" y="9554"/>
                  </a:cubicBezTo>
                  <a:lnTo>
                    <a:pt x="21514" y="9443"/>
                  </a:lnTo>
                  <a:cubicBezTo>
                    <a:pt x="20830" y="4046"/>
                    <a:pt x="16240" y="-1"/>
                    <a:pt x="10799" y="0"/>
                  </a:cubicBezTo>
                  <a:cubicBezTo>
                    <a:pt x="5359" y="0"/>
                    <a:pt x="769" y="4046"/>
                    <a:pt x="85" y="9443"/>
                  </a:cubicBezTo>
                  <a:lnTo>
                    <a:pt x="962" y="9554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857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279" name="Line 57"/>
            <p:cNvSpPr>
              <a:spLocks noChangeShapeType="1"/>
            </p:cNvSpPr>
            <p:nvPr/>
          </p:nvSpPr>
          <p:spPr bwMode="auto">
            <a:xfrm rot="21362712" flipV="1">
              <a:off x="3427" y="1428"/>
              <a:ext cx="8" cy="9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39280" name="AutoShape 58"/>
            <p:cNvSpPr>
              <a:spLocks noChangeArrowheads="1"/>
            </p:cNvSpPr>
            <p:nvPr/>
          </p:nvSpPr>
          <p:spPr bwMode="auto">
            <a:xfrm>
              <a:off x="2264" y="989"/>
              <a:ext cx="2256" cy="530"/>
            </a:xfrm>
            <a:prstGeom prst="wedgeRoundRectCallout">
              <a:avLst>
                <a:gd name="adj1" fmla="val -6857"/>
                <a:gd name="adj2" fmla="val 79962"/>
                <a:gd name="adj3" fmla="val 16667"/>
              </a:avLst>
            </a:prstGeom>
            <a:solidFill>
              <a:srgbClr val="E5E3E4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003A7C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cs typeface="Arial" pitchFamily="34" charset="0"/>
                </a:rPr>
                <a:t>Prise T 13 </a:t>
              </a:r>
              <a:r>
                <a:rPr lang="de-DE" altLang="fr-FR" sz="2000" dirty="0" err="1">
                  <a:cs typeface="Arial" pitchFamily="34" charset="0"/>
                </a:rPr>
                <a:t>placée</a:t>
              </a:r>
              <a:r>
                <a:rPr lang="de-DE" altLang="fr-FR" sz="2000" dirty="0">
                  <a:cs typeface="Arial" pitchFamily="34" charset="0"/>
                </a:rPr>
                <a:t> </a:t>
              </a:r>
              <a:r>
                <a:rPr lang="de-DE" altLang="fr-FR" sz="2000" dirty="0" err="1">
                  <a:cs typeface="Arial" pitchFamily="34" charset="0"/>
                </a:rPr>
                <a:t>dans</a:t>
              </a:r>
              <a:r>
                <a:rPr lang="de-DE" altLang="fr-FR" sz="2000" dirty="0">
                  <a:cs typeface="Arial" pitchFamily="34" charset="0"/>
                </a:rPr>
                <a:t> </a:t>
              </a: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de-DE" altLang="fr-FR" sz="2000" dirty="0" err="1">
                  <a:cs typeface="Arial" pitchFamily="34" charset="0"/>
                </a:rPr>
                <a:t>une</a:t>
              </a:r>
              <a:r>
                <a:rPr lang="de-DE" altLang="fr-FR" sz="2000" dirty="0">
                  <a:cs typeface="Arial" pitchFamily="34" charset="0"/>
                </a:rPr>
                <a:t> </a:t>
              </a:r>
              <a:r>
                <a:rPr lang="de-DE" altLang="fr-FR" sz="2000" dirty="0" err="1">
                  <a:cs typeface="Arial" pitchFamily="34" charset="0"/>
                </a:rPr>
                <a:t>armoire</a:t>
              </a:r>
              <a:r>
                <a:rPr lang="de-DE" altLang="fr-FR" sz="2000" dirty="0">
                  <a:cs typeface="Arial" pitchFamily="34" charset="0"/>
                </a:rPr>
                <a:t> de </a:t>
              </a:r>
              <a:r>
                <a:rPr lang="de-DE" altLang="fr-FR" sz="2000" dirty="0" err="1">
                  <a:cs typeface="Arial" pitchFamily="34" charset="0"/>
                </a:rPr>
                <a:t>toilette</a:t>
              </a:r>
              <a:endParaRPr lang="de-DE" altLang="fr-FR" sz="2000" dirty="0">
                <a:cs typeface="Arial" pitchFamily="34" charset="0"/>
              </a:endParaRPr>
            </a:p>
            <a:p>
              <a:pPr algn="ctr">
                <a:spcBef>
                  <a:spcPct val="0"/>
                </a:spcBef>
                <a:buFontTx/>
                <a:buNone/>
              </a:pPr>
              <a:endParaRPr lang="de-DE" altLang="fr-FR" sz="2000" dirty="0">
                <a:cs typeface="Arial" pitchFamily="34" charset="0"/>
              </a:endParaRPr>
            </a:p>
          </p:txBody>
        </p:sp>
      </p:grpSp>
      <p:sp>
        <p:nvSpPr>
          <p:cNvPr id="353339" name="Freeform 59"/>
          <p:cNvSpPr>
            <a:spLocks/>
          </p:cNvSpPr>
          <p:nvPr/>
        </p:nvSpPr>
        <p:spPr bwMode="auto">
          <a:xfrm>
            <a:off x="5532743" y="3028088"/>
            <a:ext cx="1363585" cy="1395122"/>
          </a:xfrm>
          <a:custGeom>
            <a:avLst/>
            <a:gdLst>
              <a:gd name="T0" fmla="*/ 2147483647 w 1020"/>
              <a:gd name="T1" fmla="*/ 2147483647 h 827"/>
              <a:gd name="T2" fmla="*/ 2147483647 w 1020"/>
              <a:gd name="T3" fmla="*/ 2147483647 h 827"/>
              <a:gd name="T4" fmla="*/ 0 w 1020"/>
              <a:gd name="T5" fmla="*/ 0 h 8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20" h="827">
                <a:moveTo>
                  <a:pt x="1020" y="822"/>
                </a:moveTo>
                <a:cubicBezTo>
                  <a:pt x="932" y="799"/>
                  <a:pt x="662" y="827"/>
                  <a:pt x="492" y="690"/>
                </a:cubicBezTo>
                <a:cubicBezTo>
                  <a:pt x="322" y="553"/>
                  <a:pt x="102" y="144"/>
                  <a:pt x="0" y="0"/>
                </a:cubicBez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3340" name="Text Box 60"/>
          <p:cNvSpPr txBox="1">
            <a:spLocks noChangeArrowheads="1"/>
          </p:cNvSpPr>
          <p:nvPr/>
        </p:nvSpPr>
        <p:spPr bwMode="auto">
          <a:xfrm>
            <a:off x="4577104" y="4423210"/>
            <a:ext cx="1862138" cy="762000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>
                <a:solidFill>
                  <a:srgbClr val="003A7C"/>
                </a:solidFill>
                <a:cs typeface="Arial" pitchFamily="34" charset="0"/>
              </a:rPr>
              <a:t>Minimum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>
                <a:solidFill>
                  <a:srgbClr val="003A7C"/>
                </a:solidFill>
                <a:cs typeface="Arial" pitchFamily="34" charset="0"/>
              </a:rPr>
              <a:t>60 cm</a:t>
            </a:r>
          </a:p>
        </p:txBody>
      </p:sp>
      <p:sp>
        <p:nvSpPr>
          <p:cNvPr id="353342" name="Oval 62"/>
          <p:cNvSpPr>
            <a:spLocks noChangeArrowheads="1"/>
          </p:cNvSpPr>
          <p:nvPr/>
        </p:nvSpPr>
        <p:spPr bwMode="auto">
          <a:xfrm>
            <a:off x="5091770" y="2602758"/>
            <a:ext cx="787668" cy="682226"/>
          </a:xfrm>
          <a:prstGeom prst="ellipse">
            <a:avLst/>
          </a:prstGeom>
          <a:noFill/>
          <a:ln w="38100" algn="ctr">
            <a:solidFill>
              <a:srgbClr val="FF33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3343" name="Line 63"/>
          <p:cNvSpPr>
            <a:spLocks noChangeShapeType="1"/>
          </p:cNvSpPr>
          <p:nvPr/>
        </p:nvSpPr>
        <p:spPr bwMode="auto">
          <a:xfrm flipH="1">
            <a:off x="6914376" y="4214819"/>
            <a:ext cx="2856" cy="391488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91393" y="332656"/>
            <a:ext cx="9721031" cy="786273"/>
          </a:xfrm>
        </p:spPr>
        <p:txBody>
          <a:bodyPr/>
          <a:lstStyle/>
          <a:p>
            <a:r>
              <a:rPr lang="de-DE" altLang="fr-FR" sz="2600" dirty="0" err="1"/>
              <a:t>Distance</a:t>
            </a:r>
            <a:r>
              <a:rPr lang="de-DE" altLang="fr-FR" sz="2600" dirty="0"/>
              <a:t> de </a:t>
            </a:r>
            <a:r>
              <a:rPr lang="de-DE" altLang="fr-FR" sz="2600" dirty="0" err="1"/>
              <a:t>saisie</a:t>
            </a:r>
            <a:r>
              <a:rPr lang="de-DE" altLang="fr-FR" sz="2600" dirty="0"/>
              <a:t> </a:t>
            </a:r>
            <a:r>
              <a:rPr lang="de-DE" altLang="fr-FR" sz="2600" dirty="0" err="1"/>
              <a:t>dans</a:t>
            </a:r>
            <a:r>
              <a:rPr lang="de-DE" altLang="fr-FR" sz="2600" dirty="0"/>
              <a:t> </a:t>
            </a:r>
            <a:r>
              <a:rPr lang="de-DE" altLang="fr-FR" sz="2600" dirty="0" err="1"/>
              <a:t>une</a:t>
            </a:r>
            <a:r>
              <a:rPr lang="de-DE" altLang="fr-FR" sz="2600" dirty="0"/>
              <a:t> </a:t>
            </a:r>
            <a:r>
              <a:rPr lang="de-DE" altLang="fr-FR" sz="2600" dirty="0" err="1"/>
              <a:t>petite</a:t>
            </a:r>
            <a:r>
              <a:rPr lang="de-DE" altLang="fr-FR" sz="2600" dirty="0"/>
              <a:t> </a:t>
            </a:r>
            <a:r>
              <a:rPr lang="de-DE" altLang="fr-FR" sz="2600" dirty="0" err="1"/>
              <a:t>salle</a:t>
            </a:r>
            <a:r>
              <a:rPr lang="de-DE" altLang="fr-FR" sz="2600" dirty="0"/>
              <a:t> de </a:t>
            </a:r>
            <a:r>
              <a:rPr lang="de-DE" altLang="fr-FR" sz="2600" dirty="0" err="1"/>
              <a:t>bains</a:t>
            </a:r>
            <a:endParaRPr lang="fr-CH" sz="2600" dirty="0"/>
          </a:p>
        </p:txBody>
      </p:sp>
      <p:sp>
        <p:nvSpPr>
          <p:cNvPr id="68" name="Rectangle 2"/>
          <p:cNvSpPr txBox="1">
            <a:spLocks noChangeArrowheads="1"/>
          </p:cNvSpPr>
          <p:nvPr/>
        </p:nvSpPr>
        <p:spPr bwMode="auto">
          <a:xfrm>
            <a:off x="191393" y="1286610"/>
            <a:ext cx="1368103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67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69" name="AutoShape 44"/>
          <p:cNvSpPr>
            <a:spLocks noChangeArrowheads="1"/>
          </p:cNvSpPr>
          <p:nvPr/>
        </p:nvSpPr>
        <p:spPr bwMode="auto">
          <a:xfrm rot="21600000">
            <a:off x="5354815" y="2892103"/>
            <a:ext cx="276005" cy="320873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226 w 21600"/>
              <a:gd name="T13" fmla="*/ 0 h 21600"/>
              <a:gd name="T14" fmla="*/ 21374 w 21600"/>
              <a:gd name="T15" fmla="*/ 130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11" y="10122"/>
                </a:moveTo>
                <a:cubicBezTo>
                  <a:pt x="868" y="4702"/>
                  <a:pt x="5368" y="488"/>
                  <a:pt x="10800" y="489"/>
                </a:cubicBezTo>
                <a:cubicBezTo>
                  <a:pt x="16231" y="489"/>
                  <a:pt x="20731" y="4702"/>
                  <a:pt x="21088" y="10122"/>
                </a:cubicBezTo>
                <a:lnTo>
                  <a:pt x="21576" y="10089"/>
                </a:lnTo>
                <a:cubicBezTo>
                  <a:pt x="21202" y="4413"/>
                  <a:pt x="16489" y="-1"/>
                  <a:pt x="10799" y="0"/>
                </a:cubicBezTo>
                <a:cubicBezTo>
                  <a:pt x="5110" y="0"/>
                  <a:pt x="397" y="4413"/>
                  <a:pt x="23" y="10089"/>
                </a:cubicBezTo>
                <a:lnTo>
                  <a:pt x="511" y="1012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fr-CH"/>
          </a:p>
        </p:txBody>
      </p:sp>
      <p:sp>
        <p:nvSpPr>
          <p:cNvPr id="70" name="Line 45"/>
          <p:cNvSpPr>
            <a:spLocks noChangeShapeType="1"/>
          </p:cNvSpPr>
          <p:nvPr/>
        </p:nvSpPr>
        <p:spPr bwMode="auto">
          <a:xfrm rot="20340000" flipV="1">
            <a:off x="5482835" y="2787127"/>
            <a:ext cx="34032" cy="94902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9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9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21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2" dur="500"/>
                                        <p:tgtEl>
                                          <p:spTgt spid="353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53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53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353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3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3339" grpId="0" animBg="1"/>
      <p:bldP spid="353340" grpId="0" animBg="1" autoUpdateAnimBg="0"/>
      <p:bldP spid="353342" grpId="0" animBg="1"/>
      <p:bldP spid="353343" grpId="0" animBg="1"/>
      <p:bldP spid="2" grpId="0" animBg="1"/>
      <p:bldP spid="68" grpId="0" animBg="1" autoUpdateAnimBg="0"/>
      <p:bldP spid="67" grpId="0" animBg="1"/>
      <p:bldP spid="69" grpId="0" animBg="1"/>
      <p:bldP spid="70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1" name="Freeform 2"/>
          <p:cNvSpPr>
            <a:spLocks/>
          </p:cNvSpPr>
          <p:nvPr/>
        </p:nvSpPr>
        <p:spPr bwMode="auto">
          <a:xfrm>
            <a:off x="4624412" y="3837687"/>
            <a:ext cx="909638" cy="2546350"/>
          </a:xfrm>
          <a:custGeom>
            <a:avLst/>
            <a:gdLst>
              <a:gd name="T0" fmla="*/ 0 w 573"/>
              <a:gd name="T1" fmla="*/ 2147483647 h 1604"/>
              <a:gd name="T2" fmla="*/ 2147483647 w 573"/>
              <a:gd name="T3" fmla="*/ 2147483647 h 1604"/>
              <a:gd name="T4" fmla="*/ 2147483647 w 573"/>
              <a:gd name="T5" fmla="*/ 2147483647 h 1604"/>
              <a:gd name="T6" fmla="*/ 2147483647 w 573"/>
              <a:gd name="T7" fmla="*/ 2147483647 h 1604"/>
              <a:gd name="T8" fmla="*/ 2147483647 w 573"/>
              <a:gd name="T9" fmla="*/ 2147483647 h 1604"/>
              <a:gd name="T10" fmla="*/ 2147483647 w 573"/>
              <a:gd name="T11" fmla="*/ 2147483647 h 1604"/>
              <a:gd name="T12" fmla="*/ 2147483647 w 573"/>
              <a:gd name="T13" fmla="*/ 2147483647 h 1604"/>
              <a:gd name="T14" fmla="*/ 2147483647 w 573"/>
              <a:gd name="T15" fmla="*/ 2147483647 h 1604"/>
              <a:gd name="T16" fmla="*/ 2147483647 w 573"/>
              <a:gd name="T17" fmla="*/ 2147483647 h 1604"/>
              <a:gd name="T18" fmla="*/ 2147483647 w 573"/>
              <a:gd name="T19" fmla="*/ 2147483647 h 1604"/>
              <a:gd name="T20" fmla="*/ 2147483647 w 573"/>
              <a:gd name="T21" fmla="*/ 2147483647 h 1604"/>
              <a:gd name="T22" fmla="*/ 2147483647 w 573"/>
              <a:gd name="T23" fmla="*/ 2147483647 h 1604"/>
              <a:gd name="T24" fmla="*/ 2147483647 w 573"/>
              <a:gd name="T25" fmla="*/ 2147483647 h 1604"/>
              <a:gd name="T26" fmla="*/ 2147483647 w 573"/>
              <a:gd name="T27" fmla="*/ 2147483647 h 1604"/>
              <a:gd name="T28" fmla="*/ 2147483647 w 573"/>
              <a:gd name="T29" fmla="*/ 2147483647 h 1604"/>
              <a:gd name="T30" fmla="*/ 2147483647 w 573"/>
              <a:gd name="T31" fmla="*/ 2147483647 h 1604"/>
              <a:gd name="T32" fmla="*/ 2147483647 w 573"/>
              <a:gd name="T33" fmla="*/ 2147483647 h 1604"/>
              <a:gd name="T34" fmla="*/ 2147483647 w 573"/>
              <a:gd name="T35" fmla="*/ 2147483647 h 1604"/>
              <a:gd name="T36" fmla="*/ 2147483647 w 573"/>
              <a:gd name="T37" fmla="*/ 2147483647 h 1604"/>
              <a:gd name="T38" fmla="*/ 2147483647 w 573"/>
              <a:gd name="T39" fmla="*/ 2147483647 h 1604"/>
              <a:gd name="T40" fmla="*/ 2147483647 w 573"/>
              <a:gd name="T41" fmla="*/ 2147483647 h 1604"/>
              <a:gd name="T42" fmla="*/ 2147483647 w 573"/>
              <a:gd name="T43" fmla="*/ 2147483647 h 1604"/>
              <a:gd name="T44" fmla="*/ 2147483647 w 573"/>
              <a:gd name="T45" fmla="*/ 2147483647 h 1604"/>
              <a:gd name="T46" fmla="*/ 2147483647 w 573"/>
              <a:gd name="T47" fmla="*/ 2147483647 h 1604"/>
              <a:gd name="T48" fmla="*/ 2147483647 w 573"/>
              <a:gd name="T49" fmla="*/ 2147483647 h 1604"/>
              <a:gd name="T50" fmla="*/ 2147483647 w 573"/>
              <a:gd name="T51" fmla="*/ 0 h 1604"/>
              <a:gd name="T52" fmla="*/ 2147483647 w 573"/>
              <a:gd name="T53" fmla="*/ 0 h 1604"/>
              <a:gd name="T54" fmla="*/ 2147483647 w 573"/>
              <a:gd name="T55" fmla="*/ 2147483647 h 1604"/>
              <a:gd name="T56" fmla="*/ 2147483647 w 573"/>
              <a:gd name="T57" fmla="*/ 2147483647 h 1604"/>
              <a:gd name="T58" fmla="*/ 2147483647 w 573"/>
              <a:gd name="T59" fmla="*/ 2147483647 h 1604"/>
              <a:gd name="T60" fmla="*/ 2147483647 w 573"/>
              <a:gd name="T61" fmla="*/ 2147483647 h 1604"/>
              <a:gd name="T62" fmla="*/ 2147483647 w 573"/>
              <a:gd name="T63" fmla="*/ 2147483647 h 1604"/>
              <a:gd name="T64" fmla="*/ 0 w 573"/>
              <a:gd name="T65" fmla="*/ 2147483647 h 1604"/>
              <a:gd name="T66" fmla="*/ 0 w 573"/>
              <a:gd name="T67" fmla="*/ 2147483647 h 160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73" h="1604">
                <a:moveTo>
                  <a:pt x="0" y="1348"/>
                </a:moveTo>
                <a:lnTo>
                  <a:pt x="5" y="1393"/>
                </a:lnTo>
                <a:lnTo>
                  <a:pt x="16" y="1437"/>
                </a:lnTo>
                <a:lnTo>
                  <a:pt x="37" y="1477"/>
                </a:lnTo>
                <a:lnTo>
                  <a:pt x="65" y="1512"/>
                </a:lnTo>
                <a:lnTo>
                  <a:pt x="103" y="1545"/>
                </a:lnTo>
                <a:lnTo>
                  <a:pt x="143" y="1571"/>
                </a:lnTo>
                <a:lnTo>
                  <a:pt x="189" y="1590"/>
                </a:lnTo>
                <a:lnTo>
                  <a:pt x="236" y="1601"/>
                </a:lnTo>
                <a:lnTo>
                  <a:pt x="288" y="1604"/>
                </a:lnTo>
                <a:lnTo>
                  <a:pt x="337" y="1601"/>
                </a:lnTo>
                <a:lnTo>
                  <a:pt x="386" y="1590"/>
                </a:lnTo>
                <a:lnTo>
                  <a:pt x="430" y="1571"/>
                </a:lnTo>
                <a:lnTo>
                  <a:pt x="470" y="1545"/>
                </a:lnTo>
                <a:lnTo>
                  <a:pt x="508" y="1512"/>
                </a:lnTo>
                <a:lnTo>
                  <a:pt x="536" y="1477"/>
                </a:lnTo>
                <a:lnTo>
                  <a:pt x="557" y="1437"/>
                </a:lnTo>
                <a:lnTo>
                  <a:pt x="568" y="1393"/>
                </a:lnTo>
                <a:lnTo>
                  <a:pt x="573" y="1348"/>
                </a:lnTo>
                <a:lnTo>
                  <a:pt x="573" y="110"/>
                </a:lnTo>
                <a:lnTo>
                  <a:pt x="571" y="82"/>
                </a:lnTo>
                <a:lnTo>
                  <a:pt x="559" y="56"/>
                </a:lnTo>
                <a:lnTo>
                  <a:pt x="543" y="33"/>
                </a:lnTo>
                <a:lnTo>
                  <a:pt x="519" y="14"/>
                </a:lnTo>
                <a:lnTo>
                  <a:pt x="491" y="5"/>
                </a:lnTo>
                <a:lnTo>
                  <a:pt x="463" y="0"/>
                </a:lnTo>
                <a:lnTo>
                  <a:pt x="110" y="0"/>
                </a:lnTo>
                <a:lnTo>
                  <a:pt x="82" y="5"/>
                </a:lnTo>
                <a:lnTo>
                  <a:pt x="54" y="14"/>
                </a:lnTo>
                <a:lnTo>
                  <a:pt x="33" y="33"/>
                </a:lnTo>
                <a:lnTo>
                  <a:pt x="14" y="56"/>
                </a:lnTo>
                <a:lnTo>
                  <a:pt x="2" y="82"/>
                </a:lnTo>
                <a:lnTo>
                  <a:pt x="0" y="110"/>
                </a:lnTo>
                <a:lnTo>
                  <a:pt x="0" y="1348"/>
                </a:lnTo>
                <a:close/>
              </a:path>
            </a:pathLst>
          </a:custGeom>
          <a:solidFill>
            <a:srgbClr val="FFFFFF"/>
          </a:solidFill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CH"/>
          </a:p>
        </p:txBody>
      </p:sp>
      <p:sp>
        <p:nvSpPr>
          <p:cNvPr id="140293" name="Rectangle 4"/>
          <p:cNvSpPr>
            <a:spLocks noChangeArrowheads="1"/>
          </p:cNvSpPr>
          <p:nvPr/>
        </p:nvSpPr>
        <p:spPr bwMode="auto">
          <a:xfrm>
            <a:off x="4529163" y="3644012"/>
            <a:ext cx="1154113" cy="2789238"/>
          </a:xfrm>
          <a:prstGeom prst="rect">
            <a:avLst/>
          </a:prstGeom>
          <a:solidFill>
            <a:srgbClr val="E6E6E6"/>
          </a:solidFill>
          <a:ln w="222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0294" name="Freeform 5"/>
          <p:cNvSpPr>
            <a:spLocks/>
          </p:cNvSpPr>
          <p:nvPr/>
        </p:nvSpPr>
        <p:spPr bwMode="auto">
          <a:xfrm>
            <a:off x="4657750" y="3834512"/>
            <a:ext cx="831850" cy="2520950"/>
          </a:xfrm>
          <a:custGeom>
            <a:avLst/>
            <a:gdLst>
              <a:gd name="T0" fmla="*/ 0 w 567"/>
              <a:gd name="T1" fmla="*/ 2147483647 h 1588"/>
              <a:gd name="T2" fmla="*/ 2147483647 w 567"/>
              <a:gd name="T3" fmla="*/ 2147483647 h 1588"/>
              <a:gd name="T4" fmla="*/ 2147483647 w 567"/>
              <a:gd name="T5" fmla="*/ 2147483647 h 1588"/>
              <a:gd name="T6" fmla="*/ 2147483647 w 567"/>
              <a:gd name="T7" fmla="*/ 2147483647 h 1588"/>
              <a:gd name="T8" fmla="*/ 2147483647 w 567"/>
              <a:gd name="T9" fmla="*/ 2147483647 h 1588"/>
              <a:gd name="T10" fmla="*/ 2147483647 w 567"/>
              <a:gd name="T11" fmla="*/ 2147483647 h 1588"/>
              <a:gd name="T12" fmla="*/ 2147483647 w 567"/>
              <a:gd name="T13" fmla="*/ 2147483647 h 1588"/>
              <a:gd name="T14" fmla="*/ 2147483647 w 567"/>
              <a:gd name="T15" fmla="*/ 2147483647 h 1588"/>
              <a:gd name="T16" fmla="*/ 2147483647 w 567"/>
              <a:gd name="T17" fmla="*/ 2147483647 h 1588"/>
              <a:gd name="T18" fmla="*/ 2147483647 w 567"/>
              <a:gd name="T19" fmla="*/ 2147483647 h 1588"/>
              <a:gd name="T20" fmla="*/ 2147483647 w 567"/>
              <a:gd name="T21" fmla="*/ 2147483647 h 1588"/>
              <a:gd name="T22" fmla="*/ 2147483647 w 567"/>
              <a:gd name="T23" fmla="*/ 2147483647 h 1588"/>
              <a:gd name="T24" fmla="*/ 2147483647 w 567"/>
              <a:gd name="T25" fmla="*/ 2147483647 h 1588"/>
              <a:gd name="T26" fmla="*/ 2147483647 w 567"/>
              <a:gd name="T27" fmla="*/ 2147483647 h 1588"/>
              <a:gd name="T28" fmla="*/ 2147483647 w 567"/>
              <a:gd name="T29" fmla="*/ 2147483647 h 1588"/>
              <a:gd name="T30" fmla="*/ 2147483647 w 567"/>
              <a:gd name="T31" fmla="*/ 2147483647 h 1588"/>
              <a:gd name="T32" fmla="*/ 2147483647 w 567"/>
              <a:gd name="T33" fmla="*/ 2147483647 h 1588"/>
              <a:gd name="T34" fmla="*/ 2147483647 w 567"/>
              <a:gd name="T35" fmla="*/ 2147483647 h 1588"/>
              <a:gd name="T36" fmla="*/ 2147483647 w 567"/>
              <a:gd name="T37" fmla="*/ 2147483647 h 1588"/>
              <a:gd name="T38" fmla="*/ 2147483647 w 567"/>
              <a:gd name="T39" fmla="*/ 2147483647 h 1588"/>
              <a:gd name="T40" fmla="*/ 2147483647 w 567"/>
              <a:gd name="T41" fmla="*/ 2147483647 h 1588"/>
              <a:gd name="T42" fmla="*/ 2147483647 w 567"/>
              <a:gd name="T43" fmla="*/ 2147483647 h 1588"/>
              <a:gd name="T44" fmla="*/ 2147483647 w 567"/>
              <a:gd name="T45" fmla="*/ 2147483647 h 1588"/>
              <a:gd name="T46" fmla="*/ 2147483647 w 567"/>
              <a:gd name="T47" fmla="*/ 2147483647 h 1588"/>
              <a:gd name="T48" fmla="*/ 2147483647 w 567"/>
              <a:gd name="T49" fmla="*/ 2147483647 h 1588"/>
              <a:gd name="T50" fmla="*/ 2147483647 w 567"/>
              <a:gd name="T51" fmla="*/ 0 h 1588"/>
              <a:gd name="T52" fmla="*/ 2147483647 w 567"/>
              <a:gd name="T53" fmla="*/ 0 h 1588"/>
              <a:gd name="T54" fmla="*/ 2147483647 w 567"/>
              <a:gd name="T55" fmla="*/ 2147483647 h 1588"/>
              <a:gd name="T56" fmla="*/ 2147483647 w 567"/>
              <a:gd name="T57" fmla="*/ 2147483647 h 1588"/>
              <a:gd name="T58" fmla="*/ 2147483647 w 567"/>
              <a:gd name="T59" fmla="*/ 2147483647 h 1588"/>
              <a:gd name="T60" fmla="*/ 2147483647 w 567"/>
              <a:gd name="T61" fmla="*/ 2147483647 h 1588"/>
              <a:gd name="T62" fmla="*/ 2147483647 w 567"/>
              <a:gd name="T63" fmla="*/ 2147483647 h 1588"/>
              <a:gd name="T64" fmla="*/ 0 w 567"/>
              <a:gd name="T65" fmla="*/ 2147483647 h 1588"/>
              <a:gd name="T66" fmla="*/ 0 w 567"/>
              <a:gd name="T67" fmla="*/ 2147483647 h 15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67" h="1588">
                <a:moveTo>
                  <a:pt x="0" y="1338"/>
                </a:moveTo>
                <a:lnTo>
                  <a:pt x="4" y="1382"/>
                </a:lnTo>
                <a:lnTo>
                  <a:pt x="16" y="1424"/>
                </a:lnTo>
                <a:lnTo>
                  <a:pt x="37" y="1463"/>
                </a:lnTo>
                <a:lnTo>
                  <a:pt x="65" y="1500"/>
                </a:lnTo>
                <a:lnTo>
                  <a:pt x="102" y="1530"/>
                </a:lnTo>
                <a:lnTo>
                  <a:pt x="141" y="1556"/>
                </a:lnTo>
                <a:lnTo>
                  <a:pt x="187" y="1574"/>
                </a:lnTo>
                <a:lnTo>
                  <a:pt x="234" y="1586"/>
                </a:lnTo>
                <a:lnTo>
                  <a:pt x="285" y="1588"/>
                </a:lnTo>
                <a:lnTo>
                  <a:pt x="333" y="1586"/>
                </a:lnTo>
                <a:lnTo>
                  <a:pt x="382" y="1574"/>
                </a:lnTo>
                <a:lnTo>
                  <a:pt x="426" y="1556"/>
                </a:lnTo>
                <a:lnTo>
                  <a:pt x="465" y="1530"/>
                </a:lnTo>
                <a:lnTo>
                  <a:pt x="502" y="1500"/>
                </a:lnTo>
                <a:lnTo>
                  <a:pt x="530" y="1463"/>
                </a:lnTo>
                <a:lnTo>
                  <a:pt x="551" y="1424"/>
                </a:lnTo>
                <a:lnTo>
                  <a:pt x="563" y="1382"/>
                </a:lnTo>
                <a:lnTo>
                  <a:pt x="567" y="1338"/>
                </a:lnTo>
                <a:lnTo>
                  <a:pt x="567" y="111"/>
                </a:lnTo>
                <a:lnTo>
                  <a:pt x="565" y="81"/>
                </a:lnTo>
                <a:lnTo>
                  <a:pt x="553" y="56"/>
                </a:lnTo>
                <a:lnTo>
                  <a:pt x="537" y="33"/>
                </a:lnTo>
                <a:lnTo>
                  <a:pt x="514" y="16"/>
                </a:lnTo>
                <a:lnTo>
                  <a:pt x="486" y="5"/>
                </a:lnTo>
                <a:lnTo>
                  <a:pt x="458" y="0"/>
                </a:lnTo>
                <a:lnTo>
                  <a:pt x="109" y="0"/>
                </a:lnTo>
                <a:lnTo>
                  <a:pt x="81" y="5"/>
                </a:lnTo>
                <a:lnTo>
                  <a:pt x="53" y="16"/>
                </a:lnTo>
                <a:lnTo>
                  <a:pt x="32" y="33"/>
                </a:lnTo>
                <a:lnTo>
                  <a:pt x="14" y="56"/>
                </a:lnTo>
                <a:lnTo>
                  <a:pt x="2" y="81"/>
                </a:lnTo>
                <a:lnTo>
                  <a:pt x="0" y="111"/>
                </a:lnTo>
                <a:lnTo>
                  <a:pt x="0" y="1338"/>
                </a:lnTo>
                <a:close/>
              </a:path>
            </a:pathLst>
          </a:custGeom>
          <a:solidFill>
            <a:srgbClr val="FFFFFF"/>
          </a:solidFill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CH"/>
          </a:p>
        </p:txBody>
      </p:sp>
      <p:grpSp>
        <p:nvGrpSpPr>
          <p:cNvPr id="361478" name="Group 6"/>
          <p:cNvGrpSpPr>
            <a:grpSpLocks/>
          </p:cNvGrpSpPr>
          <p:nvPr/>
        </p:nvGrpSpPr>
        <p:grpSpPr bwMode="auto">
          <a:xfrm>
            <a:off x="4881588" y="2491487"/>
            <a:ext cx="2009775" cy="3924300"/>
            <a:chOff x="3249" y="1446"/>
            <a:chExt cx="1266" cy="2472"/>
          </a:xfrm>
        </p:grpSpPr>
        <p:sp>
          <p:nvSpPr>
            <p:cNvPr id="140335" name="Freeform 7"/>
            <p:cNvSpPr>
              <a:spLocks/>
            </p:cNvSpPr>
            <p:nvPr/>
          </p:nvSpPr>
          <p:spPr bwMode="auto">
            <a:xfrm>
              <a:off x="3249" y="1446"/>
              <a:ext cx="1266" cy="2472"/>
            </a:xfrm>
            <a:custGeom>
              <a:avLst/>
              <a:gdLst>
                <a:gd name="T0" fmla="*/ 3 w 1266"/>
                <a:gd name="T1" fmla="*/ 504 h 2472"/>
                <a:gd name="T2" fmla="*/ 555 w 1266"/>
                <a:gd name="T3" fmla="*/ 498 h 2472"/>
                <a:gd name="T4" fmla="*/ 561 w 1266"/>
                <a:gd name="T5" fmla="*/ 726 h 2472"/>
                <a:gd name="T6" fmla="*/ 525 w 1266"/>
                <a:gd name="T7" fmla="*/ 729 h 2472"/>
                <a:gd name="T8" fmla="*/ 522 w 1266"/>
                <a:gd name="T9" fmla="*/ 2469 h 2472"/>
                <a:gd name="T10" fmla="*/ 1263 w 1266"/>
                <a:gd name="T11" fmla="*/ 2472 h 2472"/>
                <a:gd name="T12" fmla="*/ 1266 w 1266"/>
                <a:gd name="T13" fmla="*/ 654 h 2472"/>
                <a:gd name="T14" fmla="*/ 1233 w 1266"/>
                <a:gd name="T15" fmla="*/ 525 h 2472"/>
                <a:gd name="T16" fmla="*/ 1181 w 1266"/>
                <a:gd name="T17" fmla="*/ 402 h 2472"/>
                <a:gd name="T18" fmla="*/ 1131 w 1266"/>
                <a:gd name="T19" fmla="*/ 300 h 2472"/>
                <a:gd name="T20" fmla="*/ 1026 w 1266"/>
                <a:gd name="T21" fmla="*/ 180 h 2472"/>
                <a:gd name="T22" fmla="*/ 876 w 1266"/>
                <a:gd name="T23" fmla="*/ 78 h 2472"/>
                <a:gd name="T24" fmla="*/ 708 w 1266"/>
                <a:gd name="T25" fmla="*/ 15 h 2472"/>
                <a:gd name="T26" fmla="*/ 549 w 1266"/>
                <a:gd name="T27" fmla="*/ 0 h 2472"/>
                <a:gd name="T28" fmla="*/ 411 w 1266"/>
                <a:gd name="T29" fmla="*/ 18 h 2472"/>
                <a:gd name="T30" fmla="*/ 282 w 1266"/>
                <a:gd name="T31" fmla="*/ 69 h 2472"/>
                <a:gd name="T32" fmla="*/ 183 w 1266"/>
                <a:gd name="T33" fmla="*/ 144 h 2472"/>
                <a:gd name="T34" fmla="*/ 90 w 1266"/>
                <a:gd name="T35" fmla="*/ 234 h 2472"/>
                <a:gd name="T36" fmla="*/ 27 w 1266"/>
                <a:gd name="T37" fmla="*/ 336 h 2472"/>
                <a:gd name="T38" fmla="*/ 0 w 1266"/>
                <a:gd name="T39" fmla="*/ 435 h 2472"/>
                <a:gd name="T40" fmla="*/ 3 w 1266"/>
                <a:gd name="T41" fmla="*/ 504 h 24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6" h="2472">
                  <a:moveTo>
                    <a:pt x="3" y="504"/>
                  </a:moveTo>
                  <a:lnTo>
                    <a:pt x="555" y="498"/>
                  </a:lnTo>
                  <a:lnTo>
                    <a:pt x="561" y="726"/>
                  </a:lnTo>
                  <a:lnTo>
                    <a:pt x="525" y="729"/>
                  </a:lnTo>
                  <a:lnTo>
                    <a:pt x="522" y="2469"/>
                  </a:lnTo>
                  <a:lnTo>
                    <a:pt x="1263" y="2472"/>
                  </a:lnTo>
                  <a:lnTo>
                    <a:pt x="1266" y="654"/>
                  </a:lnTo>
                  <a:lnTo>
                    <a:pt x="1233" y="525"/>
                  </a:lnTo>
                  <a:lnTo>
                    <a:pt x="1181" y="402"/>
                  </a:lnTo>
                  <a:lnTo>
                    <a:pt x="1131" y="300"/>
                  </a:lnTo>
                  <a:lnTo>
                    <a:pt x="1026" y="180"/>
                  </a:lnTo>
                  <a:lnTo>
                    <a:pt x="876" y="78"/>
                  </a:lnTo>
                  <a:lnTo>
                    <a:pt x="708" y="15"/>
                  </a:lnTo>
                  <a:lnTo>
                    <a:pt x="549" y="0"/>
                  </a:lnTo>
                  <a:lnTo>
                    <a:pt x="411" y="18"/>
                  </a:lnTo>
                  <a:lnTo>
                    <a:pt x="282" y="69"/>
                  </a:lnTo>
                  <a:lnTo>
                    <a:pt x="183" y="144"/>
                  </a:lnTo>
                  <a:lnTo>
                    <a:pt x="90" y="234"/>
                  </a:lnTo>
                  <a:lnTo>
                    <a:pt x="27" y="336"/>
                  </a:lnTo>
                  <a:lnTo>
                    <a:pt x="0" y="435"/>
                  </a:lnTo>
                  <a:lnTo>
                    <a:pt x="3" y="504"/>
                  </a:lnTo>
                  <a:close/>
                </a:path>
              </a:pathLst>
            </a:custGeom>
            <a:solidFill>
              <a:srgbClr val="FFCA95"/>
            </a:solidFill>
            <a:ln w="28575" cmpd="sng">
              <a:solidFill>
                <a:srgbClr val="FFAF5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40336" name="Group 8"/>
            <p:cNvGrpSpPr>
              <a:grpSpLocks/>
            </p:cNvGrpSpPr>
            <p:nvPr/>
          </p:nvGrpSpPr>
          <p:grpSpPr bwMode="auto">
            <a:xfrm>
              <a:off x="3966" y="3432"/>
              <a:ext cx="271" cy="261"/>
              <a:chOff x="3552" y="3238"/>
              <a:chExt cx="261" cy="261"/>
            </a:xfrm>
          </p:grpSpPr>
          <p:sp>
            <p:nvSpPr>
              <p:cNvPr id="140337" name="Freeform 9"/>
              <p:cNvSpPr>
                <a:spLocks/>
              </p:cNvSpPr>
              <p:nvPr/>
            </p:nvSpPr>
            <p:spPr bwMode="auto">
              <a:xfrm>
                <a:off x="3552" y="3238"/>
                <a:ext cx="261" cy="261"/>
              </a:xfrm>
              <a:custGeom>
                <a:avLst/>
                <a:gdLst>
                  <a:gd name="T0" fmla="*/ 0 w 355"/>
                  <a:gd name="T1" fmla="*/ 1 h 353"/>
                  <a:gd name="T2" fmla="*/ 1 w 355"/>
                  <a:gd name="T3" fmla="*/ 1 h 353"/>
                  <a:gd name="T4" fmla="*/ 1 w 355"/>
                  <a:gd name="T5" fmla="*/ 1 h 353"/>
                  <a:gd name="T6" fmla="*/ 1 w 355"/>
                  <a:gd name="T7" fmla="*/ 1 h 353"/>
                  <a:gd name="T8" fmla="*/ 1 w 355"/>
                  <a:gd name="T9" fmla="*/ 1 h 353"/>
                  <a:gd name="T10" fmla="*/ 1 w 355"/>
                  <a:gd name="T11" fmla="*/ 1 h 353"/>
                  <a:gd name="T12" fmla="*/ 1 w 355"/>
                  <a:gd name="T13" fmla="*/ 1 h 353"/>
                  <a:gd name="T14" fmla="*/ 1 w 355"/>
                  <a:gd name="T15" fmla="*/ 1 h 353"/>
                  <a:gd name="T16" fmla="*/ 1 w 355"/>
                  <a:gd name="T17" fmla="*/ 0 h 353"/>
                  <a:gd name="T18" fmla="*/ 1 w 355"/>
                  <a:gd name="T19" fmla="*/ 0 h 353"/>
                  <a:gd name="T20" fmla="*/ 1 w 355"/>
                  <a:gd name="T21" fmla="*/ 1 h 353"/>
                  <a:gd name="T22" fmla="*/ 1 w 355"/>
                  <a:gd name="T23" fmla="*/ 1 h 353"/>
                  <a:gd name="T24" fmla="*/ 1 w 355"/>
                  <a:gd name="T25" fmla="*/ 1 h 353"/>
                  <a:gd name="T26" fmla="*/ 1 w 355"/>
                  <a:gd name="T27" fmla="*/ 1 h 353"/>
                  <a:gd name="T28" fmla="*/ 1 w 355"/>
                  <a:gd name="T29" fmla="*/ 1 h 353"/>
                  <a:gd name="T30" fmla="*/ 1 w 355"/>
                  <a:gd name="T31" fmla="*/ 1 h 353"/>
                  <a:gd name="T32" fmla="*/ 1 w 355"/>
                  <a:gd name="T33" fmla="*/ 1 h 353"/>
                  <a:gd name="T34" fmla="*/ 1 w 355"/>
                  <a:gd name="T35" fmla="*/ 1 h 353"/>
                  <a:gd name="T36" fmla="*/ 1 w 355"/>
                  <a:gd name="T37" fmla="*/ 1 h 353"/>
                  <a:gd name="T38" fmla="*/ 1 w 355"/>
                  <a:gd name="T39" fmla="*/ 1 h 353"/>
                  <a:gd name="T40" fmla="*/ 1 w 355"/>
                  <a:gd name="T41" fmla="*/ 1 h 353"/>
                  <a:gd name="T42" fmla="*/ 1 w 355"/>
                  <a:gd name="T43" fmla="*/ 1 h 353"/>
                  <a:gd name="T44" fmla="*/ 1 w 355"/>
                  <a:gd name="T45" fmla="*/ 1 h 353"/>
                  <a:gd name="T46" fmla="*/ 1 w 355"/>
                  <a:gd name="T47" fmla="*/ 1 h 353"/>
                  <a:gd name="T48" fmla="*/ 1 w 355"/>
                  <a:gd name="T49" fmla="*/ 1 h 353"/>
                  <a:gd name="T50" fmla="*/ 1 w 355"/>
                  <a:gd name="T51" fmla="*/ 1 h 353"/>
                  <a:gd name="T52" fmla="*/ 1 w 355"/>
                  <a:gd name="T53" fmla="*/ 1 h 353"/>
                  <a:gd name="T54" fmla="*/ 1 w 355"/>
                  <a:gd name="T55" fmla="*/ 1 h 353"/>
                  <a:gd name="T56" fmla="*/ 1 w 355"/>
                  <a:gd name="T57" fmla="*/ 1 h 353"/>
                  <a:gd name="T58" fmla="*/ 1 w 355"/>
                  <a:gd name="T59" fmla="*/ 1 h 353"/>
                  <a:gd name="T60" fmla="*/ 1 w 355"/>
                  <a:gd name="T61" fmla="*/ 1 h 353"/>
                  <a:gd name="T62" fmla="*/ 1 w 355"/>
                  <a:gd name="T63" fmla="*/ 1 h 353"/>
                  <a:gd name="T64" fmla="*/ 1 w 355"/>
                  <a:gd name="T65" fmla="*/ 1 h 353"/>
                  <a:gd name="T66" fmla="*/ 1 w 355"/>
                  <a:gd name="T67" fmla="*/ 1 h 353"/>
                  <a:gd name="T68" fmla="*/ 0 w 355"/>
                  <a:gd name="T69" fmla="*/ 1 h 3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5" h="353">
                    <a:moveTo>
                      <a:pt x="0" y="177"/>
                    </a:moveTo>
                    <a:lnTo>
                      <a:pt x="4" y="143"/>
                    </a:lnTo>
                    <a:lnTo>
                      <a:pt x="12" y="112"/>
                    </a:lnTo>
                    <a:lnTo>
                      <a:pt x="27" y="83"/>
                    </a:lnTo>
                    <a:lnTo>
                      <a:pt x="47" y="57"/>
                    </a:lnTo>
                    <a:lnTo>
                      <a:pt x="70" y="35"/>
                    </a:lnTo>
                    <a:lnTo>
                      <a:pt x="98" y="18"/>
                    </a:lnTo>
                    <a:lnTo>
                      <a:pt x="128" y="5"/>
                    </a:lnTo>
                    <a:lnTo>
                      <a:pt x="162" y="0"/>
                    </a:lnTo>
                    <a:lnTo>
                      <a:pt x="193" y="0"/>
                    </a:lnTo>
                    <a:lnTo>
                      <a:pt x="225" y="5"/>
                    </a:lnTo>
                    <a:lnTo>
                      <a:pt x="257" y="18"/>
                    </a:lnTo>
                    <a:lnTo>
                      <a:pt x="283" y="35"/>
                    </a:lnTo>
                    <a:lnTo>
                      <a:pt x="308" y="57"/>
                    </a:lnTo>
                    <a:lnTo>
                      <a:pt x="328" y="83"/>
                    </a:lnTo>
                    <a:lnTo>
                      <a:pt x="342" y="112"/>
                    </a:lnTo>
                    <a:lnTo>
                      <a:pt x="352" y="143"/>
                    </a:lnTo>
                    <a:lnTo>
                      <a:pt x="355" y="177"/>
                    </a:lnTo>
                    <a:lnTo>
                      <a:pt x="352" y="208"/>
                    </a:lnTo>
                    <a:lnTo>
                      <a:pt x="342" y="240"/>
                    </a:lnTo>
                    <a:lnTo>
                      <a:pt x="328" y="270"/>
                    </a:lnTo>
                    <a:lnTo>
                      <a:pt x="308" y="295"/>
                    </a:lnTo>
                    <a:lnTo>
                      <a:pt x="283" y="318"/>
                    </a:lnTo>
                    <a:lnTo>
                      <a:pt x="257" y="335"/>
                    </a:lnTo>
                    <a:lnTo>
                      <a:pt x="225" y="347"/>
                    </a:lnTo>
                    <a:lnTo>
                      <a:pt x="193" y="353"/>
                    </a:lnTo>
                    <a:lnTo>
                      <a:pt x="162" y="353"/>
                    </a:lnTo>
                    <a:lnTo>
                      <a:pt x="128" y="347"/>
                    </a:lnTo>
                    <a:lnTo>
                      <a:pt x="98" y="335"/>
                    </a:lnTo>
                    <a:lnTo>
                      <a:pt x="70" y="318"/>
                    </a:lnTo>
                    <a:lnTo>
                      <a:pt x="47" y="295"/>
                    </a:lnTo>
                    <a:lnTo>
                      <a:pt x="27" y="270"/>
                    </a:lnTo>
                    <a:lnTo>
                      <a:pt x="12" y="240"/>
                    </a:lnTo>
                    <a:lnTo>
                      <a:pt x="4" y="208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E5E3E4"/>
              </a:solidFill>
              <a:ln w="127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40338" name="Rectangle 10"/>
              <p:cNvSpPr>
                <a:spLocks noChangeArrowheads="1"/>
              </p:cNvSpPr>
              <p:nvPr/>
            </p:nvSpPr>
            <p:spPr bwMode="auto">
              <a:xfrm>
                <a:off x="3622" y="3256"/>
                <a:ext cx="10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400" dirty="0">
                    <a:solidFill>
                      <a:srgbClr val="000000"/>
                    </a:solidFill>
                  </a:rPr>
                  <a:t>2</a:t>
                </a:r>
                <a:endParaRPr lang="de-DE" altLang="fr-FR" sz="2400" b="0" dirty="0">
                  <a:latin typeface="Times New Roman" pitchFamily="18" charset="0"/>
                </a:endParaRPr>
              </a:p>
            </p:txBody>
          </p:sp>
        </p:grpSp>
      </p:grpSp>
      <p:grpSp>
        <p:nvGrpSpPr>
          <p:cNvPr id="361483" name="Group 11"/>
          <p:cNvGrpSpPr>
            <a:grpSpLocks/>
          </p:cNvGrpSpPr>
          <p:nvPr/>
        </p:nvGrpSpPr>
        <p:grpSpPr bwMode="auto">
          <a:xfrm>
            <a:off x="4652987" y="3848800"/>
            <a:ext cx="831850" cy="2520950"/>
            <a:chOff x="3105" y="2301"/>
            <a:chExt cx="524" cy="1588"/>
          </a:xfrm>
        </p:grpSpPr>
        <p:sp>
          <p:nvSpPr>
            <p:cNvPr id="140331" name="Freeform 12"/>
            <p:cNvSpPr>
              <a:spLocks/>
            </p:cNvSpPr>
            <p:nvPr/>
          </p:nvSpPr>
          <p:spPr bwMode="auto">
            <a:xfrm>
              <a:off x="3105" y="2301"/>
              <a:ext cx="524" cy="1588"/>
            </a:xfrm>
            <a:custGeom>
              <a:avLst/>
              <a:gdLst>
                <a:gd name="T0" fmla="*/ 0 w 567"/>
                <a:gd name="T1" fmla="*/ 1338 h 1588"/>
                <a:gd name="T2" fmla="*/ 4 w 567"/>
                <a:gd name="T3" fmla="*/ 1382 h 1588"/>
                <a:gd name="T4" fmla="*/ 6 w 567"/>
                <a:gd name="T5" fmla="*/ 1424 h 1588"/>
                <a:gd name="T6" fmla="*/ 6 w 567"/>
                <a:gd name="T7" fmla="*/ 1463 h 1588"/>
                <a:gd name="T8" fmla="*/ 6 w 567"/>
                <a:gd name="T9" fmla="*/ 1500 h 1588"/>
                <a:gd name="T10" fmla="*/ 6 w 567"/>
                <a:gd name="T11" fmla="*/ 1530 h 1588"/>
                <a:gd name="T12" fmla="*/ 6 w 567"/>
                <a:gd name="T13" fmla="*/ 1556 h 1588"/>
                <a:gd name="T14" fmla="*/ 6 w 567"/>
                <a:gd name="T15" fmla="*/ 1574 h 1588"/>
                <a:gd name="T16" fmla="*/ 6 w 567"/>
                <a:gd name="T17" fmla="*/ 1586 h 1588"/>
                <a:gd name="T18" fmla="*/ 6 w 567"/>
                <a:gd name="T19" fmla="*/ 1588 h 1588"/>
                <a:gd name="T20" fmla="*/ 6 w 567"/>
                <a:gd name="T21" fmla="*/ 1586 h 1588"/>
                <a:gd name="T22" fmla="*/ 6 w 567"/>
                <a:gd name="T23" fmla="*/ 1574 h 1588"/>
                <a:gd name="T24" fmla="*/ 6 w 567"/>
                <a:gd name="T25" fmla="*/ 1556 h 1588"/>
                <a:gd name="T26" fmla="*/ 6 w 567"/>
                <a:gd name="T27" fmla="*/ 1530 h 1588"/>
                <a:gd name="T28" fmla="*/ 6 w 567"/>
                <a:gd name="T29" fmla="*/ 1500 h 1588"/>
                <a:gd name="T30" fmla="*/ 6 w 567"/>
                <a:gd name="T31" fmla="*/ 1463 h 1588"/>
                <a:gd name="T32" fmla="*/ 6 w 567"/>
                <a:gd name="T33" fmla="*/ 1424 h 1588"/>
                <a:gd name="T34" fmla="*/ 6 w 567"/>
                <a:gd name="T35" fmla="*/ 1382 h 1588"/>
                <a:gd name="T36" fmla="*/ 6 w 567"/>
                <a:gd name="T37" fmla="*/ 1338 h 1588"/>
                <a:gd name="T38" fmla="*/ 6 w 567"/>
                <a:gd name="T39" fmla="*/ 111 h 1588"/>
                <a:gd name="T40" fmla="*/ 6 w 567"/>
                <a:gd name="T41" fmla="*/ 81 h 1588"/>
                <a:gd name="T42" fmla="*/ 6 w 567"/>
                <a:gd name="T43" fmla="*/ 56 h 1588"/>
                <a:gd name="T44" fmla="*/ 6 w 567"/>
                <a:gd name="T45" fmla="*/ 33 h 1588"/>
                <a:gd name="T46" fmla="*/ 6 w 567"/>
                <a:gd name="T47" fmla="*/ 16 h 1588"/>
                <a:gd name="T48" fmla="*/ 6 w 567"/>
                <a:gd name="T49" fmla="*/ 5 h 1588"/>
                <a:gd name="T50" fmla="*/ 6 w 567"/>
                <a:gd name="T51" fmla="*/ 0 h 1588"/>
                <a:gd name="T52" fmla="*/ 6 w 567"/>
                <a:gd name="T53" fmla="*/ 0 h 1588"/>
                <a:gd name="T54" fmla="*/ 6 w 567"/>
                <a:gd name="T55" fmla="*/ 5 h 1588"/>
                <a:gd name="T56" fmla="*/ 6 w 567"/>
                <a:gd name="T57" fmla="*/ 16 h 1588"/>
                <a:gd name="T58" fmla="*/ 6 w 567"/>
                <a:gd name="T59" fmla="*/ 33 h 1588"/>
                <a:gd name="T60" fmla="*/ 6 w 567"/>
                <a:gd name="T61" fmla="*/ 56 h 1588"/>
                <a:gd name="T62" fmla="*/ 2 w 567"/>
                <a:gd name="T63" fmla="*/ 81 h 1588"/>
                <a:gd name="T64" fmla="*/ 0 w 567"/>
                <a:gd name="T65" fmla="*/ 111 h 1588"/>
                <a:gd name="T66" fmla="*/ 0 w 567"/>
                <a:gd name="T67" fmla="*/ 1338 h 15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7" h="1588">
                  <a:moveTo>
                    <a:pt x="0" y="1338"/>
                  </a:moveTo>
                  <a:lnTo>
                    <a:pt x="4" y="1382"/>
                  </a:lnTo>
                  <a:lnTo>
                    <a:pt x="16" y="1424"/>
                  </a:lnTo>
                  <a:lnTo>
                    <a:pt x="37" y="1463"/>
                  </a:lnTo>
                  <a:lnTo>
                    <a:pt x="65" y="1500"/>
                  </a:lnTo>
                  <a:lnTo>
                    <a:pt x="102" y="1530"/>
                  </a:lnTo>
                  <a:lnTo>
                    <a:pt x="141" y="1556"/>
                  </a:lnTo>
                  <a:lnTo>
                    <a:pt x="187" y="1574"/>
                  </a:lnTo>
                  <a:lnTo>
                    <a:pt x="234" y="1586"/>
                  </a:lnTo>
                  <a:lnTo>
                    <a:pt x="285" y="1588"/>
                  </a:lnTo>
                  <a:lnTo>
                    <a:pt x="333" y="1586"/>
                  </a:lnTo>
                  <a:lnTo>
                    <a:pt x="382" y="1574"/>
                  </a:lnTo>
                  <a:lnTo>
                    <a:pt x="426" y="1556"/>
                  </a:lnTo>
                  <a:lnTo>
                    <a:pt x="465" y="1530"/>
                  </a:lnTo>
                  <a:lnTo>
                    <a:pt x="502" y="1500"/>
                  </a:lnTo>
                  <a:lnTo>
                    <a:pt x="530" y="1463"/>
                  </a:lnTo>
                  <a:lnTo>
                    <a:pt x="551" y="1424"/>
                  </a:lnTo>
                  <a:lnTo>
                    <a:pt x="563" y="1382"/>
                  </a:lnTo>
                  <a:lnTo>
                    <a:pt x="567" y="1338"/>
                  </a:lnTo>
                  <a:lnTo>
                    <a:pt x="567" y="111"/>
                  </a:lnTo>
                  <a:lnTo>
                    <a:pt x="565" y="81"/>
                  </a:lnTo>
                  <a:lnTo>
                    <a:pt x="553" y="56"/>
                  </a:lnTo>
                  <a:lnTo>
                    <a:pt x="537" y="33"/>
                  </a:lnTo>
                  <a:lnTo>
                    <a:pt x="514" y="16"/>
                  </a:lnTo>
                  <a:lnTo>
                    <a:pt x="486" y="5"/>
                  </a:lnTo>
                  <a:lnTo>
                    <a:pt x="458" y="0"/>
                  </a:lnTo>
                  <a:lnTo>
                    <a:pt x="109" y="0"/>
                  </a:lnTo>
                  <a:lnTo>
                    <a:pt x="81" y="5"/>
                  </a:lnTo>
                  <a:lnTo>
                    <a:pt x="53" y="16"/>
                  </a:lnTo>
                  <a:lnTo>
                    <a:pt x="32" y="33"/>
                  </a:lnTo>
                  <a:lnTo>
                    <a:pt x="14" y="56"/>
                  </a:lnTo>
                  <a:lnTo>
                    <a:pt x="2" y="81"/>
                  </a:lnTo>
                  <a:lnTo>
                    <a:pt x="0" y="111"/>
                  </a:lnTo>
                  <a:lnTo>
                    <a:pt x="0" y="1338"/>
                  </a:lnTo>
                  <a:close/>
                </a:path>
              </a:pathLst>
            </a:custGeom>
            <a:solidFill>
              <a:srgbClr val="FF9933"/>
            </a:solidFill>
            <a:ln w="222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grpSp>
          <p:nvGrpSpPr>
            <p:cNvPr id="140332" name="Group 13"/>
            <p:cNvGrpSpPr>
              <a:grpSpLocks/>
            </p:cNvGrpSpPr>
            <p:nvPr/>
          </p:nvGrpSpPr>
          <p:grpSpPr bwMode="auto">
            <a:xfrm>
              <a:off x="3198" y="2844"/>
              <a:ext cx="331" cy="236"/>
              <a:chOff x="3073" y="3339"/>
              <a:chExt cx="331" cy="236"/>
            </a:xfrm>
          </p:grpSpPr>
          <p:sp>
            <p:nvSpPr>
              <p:cNvPr id="140333" name="Freeform 14"/>
              <p:cNvSpPr>
                <a:spLocks/>
              </p:cNvSpPr>
              <p:nvPr/>
            </p:nvSpPr>
            <p:spPr bwMode="auto">
              <a:xfrm>
                <a:off x="3073" y="3339"/>
                <a:ext cx="331" cy="236"/>
              </a:xfrm>
              <a:custGeom>
                <a:avLst/>
                <a:gdLst>
                  <a:gd name="T0" fmla="*/ 0 w 353"/>
                  <a:gd name="T1" fmla="*/ 1 h 353"/>
                  <a:gd name="T2" fmla="*/ 2 w 353"/>
                  <a:gd name="T3" fmla="*/ 1 h 353"/>
                  <a:gd name="T4" fmla="*/ 8 w 353"/>
                  <a:gd name="T5" fmla="*/ 1 h 353"/>
                  <a:gd name="T6" fmla="*/ 8 w 353"/>
                  <a:gd name="T7" fmla="*/ 1 h 353"/>
                  <a:gd name="T8" fmla="*/ 8 w 353"/>
                  <a:gd name="T9" fmla="*/ 1 h 353"/>
                  <a:gd name="T10" fmla="*/ 8 w 353"/>
                  <a:gd name="T11" fmla="*/ 1 h 353"/>
                  <a:gd name="T12" fmla="*/ 8 w 353"/>
                  <a:gd name="T13" fmla="*/ 1 h 353"/>
                  <a:gd name="T14" fmla="*/ 8 w 353"/>
                  <a:gd name="T15" fmla="*/ 1 h 353"/>
                  <a:gd name="T16" fmla="*/ 8 w 353"/>
                  <a:gd name="T17" fmla="*/ 0 h 353"/>
                  <a:gd name="T18" fmla="*/ 8 w 353"/>
                  <a:gd name="T19" fmla="*/ 0 h 353"/>
                  <a:gd name="T20" fmla="*/ 8 w 353"/>
                  <a:gd name="T21" fmla="*/ 1 h 353"/>
                  <a:gd name="T22" fmla="*/ 8 w 353"/>
                  <a:gd name="T23" fmla="*/ 1 h 353"/>
                  <a:gd name="T24" fmla="*/ 8 w 353"/>
                  <a:gd name="T25" fmla="*/ 1 h 353"/>
                  <a:gd name="T26" fmla="*/ 9 w 353"/>
                  <a:gd name="T27" fmla="*/ 1 h 353"/>
                  <a:gd name="T28" fmla="*/ 9 w 353"/>
                  <a:gd name="T29" fmla="*/ 1 h 353"/>
                  <a:gd name="T30" fmla="*/ 10 w 353"/>
                  <a:gd name="T31" fmla="*/ 1 h 353"/>
                  <a:gd name="T32" fmla="*/ 11 w 353"/>
                  <a:gd name="T33" fmla="*/ 1 h 353"/>
                  <a:gd name="T34" fmla="*/ 11 w 353"/>
                  <a:gd name="T35" fmla="*/ 1 h 353"/>
                  <a:gd name="T36" fmla="*/ 11 w 353"/>
                  <a:gd name="T37" fmla="*/ 1 h 353"/>
                  <a:gd name="T38" fmla="*/ 10 w 353"/>
                  <a:gd name="T39" fmla="*/ 1 h 353"/>
                  <a:gd name="T40" fmla="*/ 9 w 353"/>
                  <a:gd name="T41" fmla="*/ 1 h 353"/>
                  <a:gd name="T42" fmla="*/ 9 w 353"/>
                  <a:gd name="T43" fmla="*/ 1 h 353"/>
                  <a:gd name="T44" fmla="*/ 8 w 353"/>
                  <a:gd name="T45" fmla="*/ 1 h 353"/>
                  <a:gd name="T46" fmla="*/ 8 w 353"/>
                  <a:gd name="T47" fmla="*/ 1 h 353"/>
                  <a:gd name="T48" fmla="*/ 8 w 353"/>
                  <a:gd name="T49" fmla="*/ 1 h 353"/>
                  <a:gd name="T50" fmla="*/ 8 w 353"/>
                  <a:gd name="T51" fmla="*/ 1 h 353"/>
                  <a:gd name="T52" fmla="*/ 8 w 353"/>
                  <a:gd name="T53" fmla="*/ 1 h 353"/>
                  <a:gd name="T54" fmla="*/ 8 w 353"/>
                  <a:gd name="T55" fmla="*/ 1 h 353"/>
                  <a:gd name="T56" fmla="*/ 8 w 353"/>
                  <a:gd name="T57" fmla="*/ 1 h 353"/>
                  <a:gd name="T58" fmla="*/ 8 w 353"/>
                  <a:gd name="T59" fmla="*/ 1 h 353"/>
                  <a:gd name="T60" fmla="*/ 8 w 353"/>
                  <a:gd name="T61" fmla="*/ 1 h 353"/>
                  <a:gd name="T62" fmla="*/ 8 w 353"/>
                  <a:gd name="T63" fmla="*/ 1 h 353"/>
                  <a:gd name="T64" fmla="*/ 8 w 353"/>
                  <a:gd name="T65" fmla="*/ 1 h 353"/>
                  <a:gd name="T66" fmla="*/ 2 w 353"/>
                  <a:gd name="T67" fmla="*/ 1 h 353"/>
                  <a:gd name="T68" fmla="*/ 0 w 353"/>
                  <a:gd name="T69" fmla="*/ 1 h 3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3" h="353">
                    <a:moveTo>
                      <a:pt x="0" y="177"/>
                    </a:moveTo>
                    <a:lnTo>
                      <a:pt x="2" y="145"/>
                    </a:lnTo>
                    <a:lnTo>
                      <a:pt x="12" y="113"/>
                    </a:lnTo>
                    <a:lnTo>
                      <a:pt x="27" y="83"/>
                    </a:lnTo>
                    <a:lnTo>
                      <a:pt x="45" y="58"/>
                    </a:lnTo>
                    <a:lnTo>
                      <a:pt x="70" y="35"/>
                    </a:lnTo>
                    <a:lnTo>
                      <a:pt x="98" y="18"/>
                    </a:lnTo>
                    <a:lnTo>
                      <a:pt x="128" y="7"/>
                    </a:lnTo>
                    <a:lnTo>
                      <a:pt x="160" y="0"/>
                    </a:lnTo>
                    <a:lnTo>
                      <a:pt x="193" y="0"/>
                    </a:lnTo>
                    <a:lnTo>
                      <a:pt x="225" y="7"/>
                    </a:lnTo>
                    <a:lnTo>
                      <a:pt x="255" y="18"/>
                    </a:lnTo>
                    <a:lnTo>
                      <a:pt x="283" y="35"/>
                    </a:lnTo>
                    <a:lnTo>
                      <a:pt x="308" y="58"/>
                    </a:lnTo>
                    <a:lnTo>
                      <a:pt x="327" y="83"/>
                    </a:lnTo>
                    <a:lnTo>
                      <a:pt x="342" y="113"/>
                    </a:lnTo>
                    <a:lnTo>
                      <a:pt x="350" y="145"/>
                    </a:lnTo>
                    <a:lnTo>
                      <a:pt x="353" y="177"/>
                    </a:lnTo>
                    <a:lnTo>
                      <a:pt x="350" y="210"/>
                    </a:lnTo>
                    <a:lnTo>
                      <a:pt x="342" y="242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83" y="318"/>
                    </a:lnTo>
                    <a:lnTo>
                      <a:pt x="255" y="335"/>
                    </a:lnTo>
                    <a:lnTo>
                      <a:pt x="225" y="347"/>
                    </a:lnTo>
                    <a:lnTo>
                      <a:pt x="193" y="353"/>
                    </a:lnTo>
                    <a:lnTo>
                      <a:pt x="160" y="353"/>
                    </a:lnTo>
                    <a:lnTo>
                      <a:pt x="128" y="347"/>
                    </a:lnTo>
                    <a:lnTo>
                      <a:pt x="98" y="335"/>
                    </a:lnTo>
                    <a:lnTo>
                      <a:pt x="70" y="318"/>
                    </a:lnTo>
                    <a:lnTo>
                      <a:pt x="45" y="297"/>
                    </a:lnTo>
                    <a:lnTo>
                      <a:pt x="27" y="270"/>
                    </a:lnTo>
                    <a:lnTo>
                      <a:pt x="12" y="242"/>
                    </a:lnTo>
                    <a:lnTo>
                      <a:pt x="2" y="210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40334" name="Rectangle 15"/>
              <p:cNvSpPr>
                <a:spLocks noChangeArrowheads="1"/>
              </p:cNvSpPr>
              <p:nvPr/>
            </p:nvSpPr>
            <p:spPr bwMode="auto">
              <a:xfrm>
                <a:off x="3183" y="3342"/>
                <a:ext cx="108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de-DE" altLang="fr-FR" sz="2400">
                    <a:solidFill>
                      <a:srgbClr val="000000"/>
                    </a:solidFill>
                  </a:rPr>
                  <a:t>0</a:t>
                </a:r>
                <a:endParaRPr lang="de-DE" altLang="fr-FR" sz="2400" b="0">
                  <a:latin typeface="Times New Roman" pitchFamily="18" charset="0"/>
                </a:endParaRPr>
              </a:p>
            </p:txBody>
          </p:sp>
        </p:grpSp>
      </p:grpSp>
      <p:sp>
        <p:nvSpPr>
          <p:cNvPr id="361488" name="Rectangle 16"/>
          <p:cNvSpPr>
            <a:spLocks noChangeArrowheads="1"/>
          </p:cNvSpPr>
          <p:nvPr/>
        </p:nvSpPr>
        <p:spPr bwMode="auto">
          <a:xfrm>
            <a:off x="2359311" y="3701163"/>
            <a:ext cx="1471090" cy="760959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wrap="none" lIns="72000" tIns="72000" rIns="72000" bIns="7200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 err="1">
                <a:cs typeface="Arial" pitchFamily="34" charset="0"/>
              </a:rPr>
              <a:t>Séparation</a:t>
            </a:r>
            <a:endParaRPr lang="de-CH" altLang="fr-FR" sz="2000" dirty="0"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cs typeface="Arial" pitchFamily="34" charset="0"/>
              </a:rPr>
              <a:t> </a:t>
            </a:r>
            <a:r>
              <a:rPr lang="de-CH" altLang="fr-FR" sz="1800" dirty="0">
                <a:cs typeface="Arial" pitchFamily="34" charset="0"/>
              </a:rPr>
              <a:t>fixe</a:t>
            </a:r>
          </a:p>
        </p:txBody>
      </p:sp>
      <p:sp>
        <p:nvSpPr>
          <p:cNvPr id="140298" name="Freeform 17" descr="Diagonal hell nach oben"/>
          <p:cNvSpPr>
            <a:spLocks/>
          </p:cNvSpPr>
          <p:nvPr/>
        </p:nvSpPr>
        <p:spPr bwMode="auto">
          <a:xfrm>
            <a:off x="4295800" y="1719962"/>
            <a:ext cx="2971800" cy="5029200"/>
          </a:xfrm>
          <a:custGeom>
            <a:avLst/>
            <a:gdLst>
              <a:gd name="T0" fmla="*/ 0 w 1872"/>
              <a:gd name="T1" fmla="*/ 2147483647 h 3168"/>
              <a:gd name="T2" fmla="*/ 0 w 1872"/>
              <a:gd name="T3" fmla="*/ 2147483647 h 3168"/>
              <a:gd name="T4" fmla="*/ 2147483647 w 1872"/>
              <a:gd name="T5" fmla="*/ 2147483647 h 3168"/>
              <a:gd name="T6" fmla="*/ 2147483647 w 1872"/>
              <a:gd name="T7" fmla="*/ 2147483647 h 3168"/>
              <a:gd name="T8" fmla="*/ 2147483647 w 1872"/>
              <a:gd name="T9" fmla="*/ 2147483647 h 3168"/>
              <a:gd name="T10" fmla="*/ 2147483647 w 1872"/>
              <a:gd name="T11" fmla="*/ 2147483647 h 3168"/>
              <a:gd name="T12" fmla="*/ 2147483647 w 1872"/>
              <a:gd name="T13" fmla="*/ 2147483647 h 3168"/>
              <a:gd name="T14" fmla="*/ 2147483647 w 1872"/>
              <a:gd name="T15" fmla="*/ 2147483647 h 3168"/>
              <a:gd name="T16" fmla="*/ 2147483647 w 1872"/>
              <a:gd name="T17" fmla="*/ 2147483647 h 3168"/>
              <a:gd name="T18" fmla="*/ 2147483647 w 1872"/>
              <a:gd name="T19" fmla="*/ 0 h 3168"/>
              <a:gd name="T20" fmla="*/ 2147483647 w 1872"/>
              <a:gd name="T21" fmla="*/ 2147483647 h 3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2" h="3168">
                <a:moveTo>
                  <a:pt x="0" y="48"/>
                </a:moveTo>
                <a:lnTo>
                  <a:pt x="0" y="3168"/>
                </a:lnTo>
                <a:lnTo>
                  <a:pt x="1872" y="3168"/>
                </a:lnTo>
                <a:lnTo>
                  <a:pt x="1872" y="2976"/>
                </a:lnTo>
                <a:lnTo>
                  <a:pt x="144" y="2976"/>
                </a:lnTo>
                <a:lnTo>
                  <a:pt x="144" y="1200"/>
                </a:lnTo>
                <a:lnTo>
                  <a:pt x="912" y="1200"/>
                </a:lnTo>
                <a:lnTo>
                  <a:pt x="912" y="1008"/>
                </a:lnTo>
                <a:lnTo>
                  <a:pt x="144" y="1008"/>
                </a:lnTo>
                <a:lnTo>
                  <a:pt x="144" y="0"/>
                </a:lnTo>
                <a:lnTo>
                  <a:pt x="6" y="66"/>
                </a:lnTo>
              </a:path>
            </a:pathLst>
          </a:custGeom>
          <a:pattFill prst="ltUpDiag">
            <a:fgClr>
              <a:schemeClr val="accent6"/>
            </a:fgClr>
            <a:bgClr>
              <a:schemeClr val="bg1"/>
            </a:bgClr>
          </a:pattFill>
          <a:ln w="1905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fr-CH"/>
          </a:p>
        </p:txBody>
      </p:sp>
      <p:sp>
        <p:nvSpPr>
          <p:cNvPr id="361490" name="Freeform 18"/>
          <p:cNvSpPr>
            <a:spLocks/>
          </p:cNvSpPr>
          <p:nvPr/>
        </p:nvSpPr>
        <p:spPr bwMode="auto">
          <a:xfrm flipV="1">
            <a:off x="2390800" y="3472562"/>
            <a:ext cx="2286000" cy="228600"/>
          </a:xfrm>
          <a:custGeom>
            <a:avLst/>
            <a:gdLst>
              <a:gd name="T0" fmla="*/ 0 w 1776"/>
              <a:gd name="T1" fmla="*/ 0 h 288"/>
              <a:gd name="T2" fmla="*/ 2147483647 w 1776"/>
              <a:gd name="T3" fmla="*/ 0 h 288"/>
              <a:gd name="T4" fmla="*/ 2147483647 w 1776"/>
              <a:gd name="T5" fmla="*/ 2147483647 h 2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76" h="288">
                <a:moveTo>
                  <a:pt x="0" y="0"/>
                </a:moveTo>
                <a:lnTo>
                  <a:pt x="1344" y="0"/>
                </a:lnTo>
                <a:lnTo>
                  <a:pt x="1776" y="288"/>
                </a:lnTo>
              </a:path>
            </a:pathLst>
          </a:custGeom>
          <a:noFill/>
          <a:ln w="28575" cap="flat" cmpd="sng">
            <a:solidFill>
              <a:srgbClr val="003A7C"/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61491" name="Group 19"/>
          <p:cNvGrpSpPr>
            <a:grpSpLocks/>
          </p:cNvGrpSpPr>
          <p:nvPr/>
        </p:nvGrpSpPr>
        <p:grpSpPr bwMode="auto">
          <a:xfrm>
            <a:off x="4524401" y="3648776"/>
            <a:ext cx="1158875" cy="2789237"/>
            <a:chOff x="3024" y="2175"/>
            <a:chExt cx="730" cy="1757"/>
          </a:xfrm>
        </p:grpSpPr>
        <p:sp>
          <p:nvSpPr>
            <p:cNvPr id="140323" name="Rectangle 20"/>
            <p:cNvSpPr>
              <a:spLocks noChangeArrowheads="1"/>
            </p:cNvSpPr>
            <p:nvPr/>
          </p:nvSpPr>
          <p:spPr bwMode="auto">
            <a:xfrm>
              <a:off x="3027" y="2175"/>
              <a:ext cx="727" cy="1757"/>
            </a:xfrm>
            <a:prstGeom prst="rect">
              <a:avLst/>
            </a:prstGeom>
            <a:solidFill>
              <a:srgbClr val="FBF247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grpSp>
          <p:nvGrpSpPr>
            <p:cNvPr id="140324" name="Group 21"/>
            <p:cNvGrpSpPr>
              <a:grpSpLocks/>
            </p:cNvGrpSpPr>
            <p:nvPr/>
          </p:nvGrpSpPr>
          <p:grpSpPr bwMode="auto">
            <a:xfrm>
              <a:off x="3024" y="3347"/>
              <a:ext cx="720" cy="349"/>
              <a:chOff x="3024" y="3347"/>
              <a:chExt cx="720" cy="349"/>
            </a:xfrm>
          </p:grpSpPr>
          <p:sp>
            <p:nvSpPr>
              <p:cNvPr id="140325" name="Rectangle 22"/>
              <p:cNvSpPr>
                <a:spLocks noChangeArrowheads="1"/>
              </p:cNvSpPr>
              <p:nvPr/>
            </p:nvSpPr>
            <p:spPr bwMode="auto">
              <a:xfrm>
                <a:off x="3323" y="3347"/>
                <a:ext cx="108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de-CH" altLang="fr-FR" sz="2200" b="0">
                    <a:solidFill>
                      <a:srgbClr val="000000"/>
                    </a:solidFill>
                    <a:latin typeface="Comic Sans MS" pitchFamily="66" charset="0"/>
                  </a:rPr>
                  <a:t>0</a:t>
                </a:r>
                <a:endParaRPr lang="de-CH" altLang="fr-FR" sz="2400" b="0">
                  <a:latin typeface="Comic Sans MS" pitchFamily="66" charset="0"/>
                </a:endParaRPr>
              </a:p>
            </p:txBody>
          </p:sp>
          <p:grpSp>
            <p:nvGrpSpPr>
              <p:cNvPr id="140326" name="Group 23"/>
              <p:cNvGrpSpPr>
                <a:grpSpLocks/>
              </p:cNvGrpSpPr>
              <p:nvPr/>
            </p:nvGrpSpPr>
            <p:grpSpPr bwMode="auto">
              <a:xfrm>
                <a:off x="3024" y="3372"/>
                <a:ext cx="720" cy="324"/>
                <a:chOff x="3024" y="3372"/>
                <a:chExt cx="720" cy="324"/>
              </a:xfrm>
            </p:grpSpPr>
            <p:grpSp>
              <p:nvGrpSpPr>
                <p:cNvPr id="140327" name="Group 24"/>
                <p:cNvGrpSpPr>
                  <a:grpSpLocks/>
                </p:cNvGrpSpPr>
                <p:nvPr/>
              </p:nvGrpSpPr>
              <p:grpSpPr bwMode="auto">
                <a:xfrm>
                  <a:off x="3240" y="3372"/>
                  <a:ext cx="261" cy="261"/>
                  <a:chOff x="3552" y="3238"/>
                  <a:chExt cx="261" cy="261"/>
                </a:xfrm>
              </p:grpSpPr>
              <p:sp>
                <p:nvSpPr>
                  <p:cNvPr id="140329" name="Freeform 25"/>
                  <p:cNvSpPr>
                    <a:spLocks/>
                  </p:cNvSpPr>
                  <p:nvPr/>
                </p:nvSpPr>
                <p:spPr bwMode="auto">
                  <a:xfrm>
                    <a:off x="3552" y="3238"/>
                    <a:ext cx="261" cy="261"/>
                  </a:xfrm>
                  <a:custGeom>
                    <a:avLst/>
                    <a:gdLst>
                      <a:gd name="T0" fmla="*/ 0 w 355"/>
                      <a:gd name="T1" fmla="*/ 1 h 353"/>
                      <a:gd name="T2" fmla="*/ 1 w 355"/>
                      <a:gd name="T3" fmla="*/ 1 h 353"/>
                      <a:gd name="T4" fmla="*/ 1 w 355"/>
                      <a:gd name="T5" fmla="*/ 1 h 353"/>
                      <a:gd name="T6" fmla="*/ 1 w 355"/>
                      <a:gd name="T7" fmla="*/ 1 h 353"/>
                      <a:gd name="T8" fmla="*/ 1 w 355"/>
                      <a:gd name="T9" fmla="*/ 1 h 353"/>
                      <a:gd name="T10" fmla="*/ 1 w 355"/>
                      <a:gd name="T11" fmla="*/ 1 h 353"/>
                      <a:gd name="T12" fmla="*/ 1 w 355"/>
                      <a:gd name="T13" fmla="*/ 1 h 353"/>
                      <a:gd name="T14" fmla="*/ 1 w 355"/>
                      <a:gd name="T15" fmla="*/ 1 h 353"/>
                      <a:gd name="T16" fmla="*/ 1 w 355"/>
                      <a:gd name="T17" fmla="*/ 0 h 353"/>
                      <a:gd name="T18" fmla="*/ 1 w 355"/>
                      <a:gd name="T19" fmla="*/ 0 h 353"/>
                      <a:gd name="T20" fmla="*/ 1 w 355"/>
                      <a:gd name="T21" fmla="*/ 1 h 353"/>
                      <a:gd name="T22" fmla="*/ 1 w 355"/>
                      <a:gd name="T23" fmla="*/ 1 h 353"/>
                      <a:gd name="T24" fmla="*/ 1 w 355"/>
                      <a:gd name="T25" fmla="*/ 1 h 353"/>
                      <a:gd name="T26" fmla="*/ 1 w 355"/>
                      <a:gd name="T27" fmla="*/ 1 h 353"/>
                      <a:gd name="T28" fmla="*/ 1 w 355"/>
                      <a:gd name="T29" fmla="*/ 1 h 353"/>
                      <a:gd name="T30" fmla="*/ 1 w 355"/>
                      <a:gd name="T31" fmla="*/ 1 h 353"/>
                      <a:gd name="T32" fmla="*/ 1 w 355"/>
                      <a:gd name="T33" fmla="*/ 1 h 353"/>
                      <a:gd name="T34" fmla="*/ 1 w 355"/>
                      <a:gd name="T35" fmla="*/ 1 h 353"/>
                      <a:gd name="T36" fmla="*/ 1 w 355"/>
                      <a:gd name="T37" fmla="*/ 1 h 353"/>
                      <a:gd name="T38" fmla="*/ 1 w 355"/>
                      <a:gd name="T39" fmla="*/ 1 h 353"/>
                      <a:gd name="T40" fmla="*/ 1 w 355"/>
                      <a:gd name="T41" fmla="*/ 1 h 353"/>
                      <a:gd name="T42" fmla="*/ 1 w 355"/>
                      <a:gd name="T43" fmla="*/ 1 h 353"/>
                      <a:gd name="T44" fmla="*/ 1 w 355"/>
                      <a:gd name="T45" fmla="*/ 1 h 353"/>
                      <a:gd name="T46" fmla="*/ 1 w 355"/>
                      <a:gd name="T47" fmla="*/ 1 h 353"/>
                      <a:gd name="T48" fmla="*/ 1 w 355"/>
                      <a:gd name="T49" fmla="*/ 1 h 353"/>
                      <a:gd name="T50" fmla="*/ 1 w 355"/>
                      <a:gd name="T51" fmla="*/ 1 h 353"/>
                      <a:gd name="T52" fmla="*/ 1 w 355"/>
                      <a:gd name="T53" fmla="*/ 1 h 353"/>
                      <a:gd name="T54" fmla="*/ 1 w 355"/>
                      <a:gd name="T55" fmla="*/ 1 h 353"/>
                      <a:gd name="T56" fmla="*/ 1 w 355"/>
                      <a:gd name="T57" fmla="*/ 1 h 353"/>
                      <a:gd name="T58" fmla="*/ 1 w 355"/>
                      <a:gd name="T59" fmla="*/ 1 h 353"/>
                      <a:gd name="T60" fmla="*/ 1 w 355"/>
                      <a:gd name="T61" fmla="*/ 1 h 353"/>
                      <a:gd name="T62" fmla="*/ 1 w 355"/>
                      <a:gd name="T63" fmla="*/ 1 h 353"/>
                      <a:gd name="T64" fmla="*/ 1 w 355"/>
                      <a:gd name="T65" fmla="*/ 1 h 353"/>
                      <a:gd name="T66" fmla="*/ 1 w 355"/>
                      <a:gd name="T67" fmla="*/ 1 h 353"/>
                      <a:gd name="T68" fmla="*/ 0 w 355"/>
                      <a:gd name="T69" fmla="*/ 1 h 35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355" h="353">
                        <a:moveTo>
                          <a:pt x="0" y="177"/>
                        </a:moveTo>
                        <a:lnTo>
                          <a:pt x="4" y="143"/>
                        </a:lnTo>
                        <a:lnTo>
                          <a:pt x="12" y="112"/>
                        </a:lnTo>
                        <a:lnTo>
                          <a:pt x="27" y="83"/>
                        </a:lnTo>
                        <a:lnTo>
                          <a:pt x="47" y="57"/>
                        </a:lnTo>
                        <a:lnTo>
                          <a:pt x="70" y="35"/>
                        </a:lnTo>
                        <a:lnTo>
                          <a:pt x="98" y="18"/>
                        </a:lnTo>
                        <a:lnTo>
                          <a:pt x="128" y="5"/>
                        </a:lnTo>
                        <a:lnTo>
                          <a:pt x="162" y="0"/>
                        </a:lnTo>
                        <a:lnTo>
                          <a:pt x="193" y="0"/>
                        </a:lnTo>
                        <a:lnTo>
                          <a:pt x="225" y="5"/>
                        </a:lnTo>
                        <a:lnTo>
                          <a:pt x="257" y="18"/>
                        </a:lnTo>
                        <a:lnTo>
                          <a:pt x="283" y="35"/>
                        </a:lnTo>
                        <a:lnTo>
                          <a:pt x="308" y="57"/>
                        </a:lnTo>
                        <a:lnTo>
                          <a:pt x="328" y="83"/>
                        </a:lnTo>
                        <a:lnTo>
                          <a:pt x="342" y="112"/>
                        </a:lnTo>
                        <a:lnTo>
                          <a:pt x="352" y="143"/>
                        </a:lnTo>
                        <a:lnTo>
                          <a:pt x="355" y="177"/>
                        </a:lnTo>
                        <a:lnTo>
                          <a:pt x="352" y="208"/>
                        </a:lnTo>
                        <a:lnTo>
                          <a:pt x="342" y="240"/>
                        </a:lnTo>
                        <a:lnTo>
                          <a:pt x="328" y="270"/>
                        </a:lnTo>
                        <a:lnTo>
                          <a:pt x="308" y="295"/>
                        </a:lnTo>
                        <a:lnTo>
                          <a:pt x="283" y="318"/>
                        </a:lnTo>
                        <a:lnTo>
                          <a:pt x="257" y="335"/>
                        </a:lnTo>
                        <a:lnTo>
                          <a:pt x="225" y="347"/>
                        </a:lnTo>
                        <a:lnTo>
                          <a:pt x="193" y="353"/>
                        </a:lnTo>
                        <a:lnTo>
                          <a:pt x="162" y="353"/>
                        </a:lnTo>
                        <a:lnTo>
                          <a:pt x="128" y="347"/>
                        </a:lnTo>
                        <a:lnTo>
                          <a:pt x="98" y="335"/>
                        </a:lnTo>
                        <a:lnTo>
                          <a:pt x="70" y="318"/>
                        </a:lnTo>
                        <a:lnTo>
                          <a:pt x="47" y="295"/>
                        </a:lnTo>
                        <a:lnTo>
                          <a:pt x="27" y="270"/>
                        </a:lnTo>
                        <a:lnTo>
                          <a:pt x="12" y="240"/>
                        </a:lnTo>
                        <a:lnTo>
                          <a:pt x="4" y="208"/>
                        </a:lnTo>
                        <a:lnTo>
                          <a:pt x="0" y="177"/>
                        </a:lnTo>
                        <a:close/>
                      </a:path>
                    </a:pathLst>
                  </a:custGeom>
                  <a:solidFill>
                    <a:srgbClr val="E5E3E4"/>
                  </a:solidFill>
                  <a:ln w="127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40330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622" y="3256"/>
                    <a:ext cx="108" cy="2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de-DE" altLang="fr-FR" sz="2400">
                        <a:solidFill>
                          <a:srgbClr val="000000"/>
                        </a:solidFill>
                      </a:rPr>
                      <a:t>1</a:t>
                    </a:r>
                    <a:endParaRPr lang="de-DE" altLang="fr-FR" sz="2400" b="0">
                      <a:latin typeface="Times New Roman" pitchFamily="18" charset="0"/>
                    </a:endParaRPr>
                  </a:p>
                </p:txBody>
              </p:sp>
            </p:grpSp>
            <p:sp>
              <p:nvSpPr>
                <p:cNvPr id="140328" name="Line 27"/>
                <p:cNvSpPr>
                  <a:spLocks noChangeShapeType="1"/>
                </p:cNvSpPr>
                <p:nvPr/>
              </p:nvSpPr>
              <p:spPr bwMode="auto">
                <a:xfrm>
                  <a:off x="3024" y="3696"/>
                  <a:ext cx="72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</p:grpSp>
      </p:grpSp>
      <p:grpSp>
        <p:nvGrpSpPr>
          <p:cNvPr id="140301" name="Group 28"/>
          <p:cNvGrpSpPr>
            <a:grpSpLocks/>
          </p:cNvGrpSpPr>
          <p:nvPr/>
        </p:nvGrpSpPr>
        <p:grpSpPr bwMode="auto">
          <a:xfrm rot="10800000">
            <a:off x="4724426" y="3967863"/>
            <a:ext cx="630237" cy="417513"/>
            <a:chOff x="6698" y="11759"/>
            <a:chExt cx="513" cy="339"/>
          </a:xfrm>
        </p:grpSpPr>
        <p:sp>
          <p:nvSpPr>
            <p:cNvPr id="140317" name="AutoShape 29"/>
            <p:cNvSpPr>
              <a:spLocks noChangeArrowheads="1"/>
            </p:cNvSpPr>
            <p:nvPr/>
          </p:nvSpPr>
          <p:spPr bwMode="auto">
            <a:xfrm>
              <a:off x="6901" y="11982"/>
              <a:ext cx="113" cy="116"/>
            </a:xfrm>
            <a:prstGeom prst="flowChartConnector">
              <a:avLst/>
            </a:pr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40318" name="Line 30"/>
            <p:cNvSpPr>
              <a:spLocks noChangeShapeType="1"/>
            </p:cNvSpPr>
            <p:nvPr/>
          </p:nvSpPr>
          <p:spPr bwMode="auto">
            <a:xfrm>
              <a:off x="6698" y="12053"/>
              <a:ext cx="16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0319" name="Line 31"/>
            <p:cNvSpPr>
              <a:spLocks noChangeShapeType="1"/>
            </p:cNvSpPr>
            <p:nvPr/>
          </p:nvSpPr>
          <p:spPr bwMode="auto">
            <a:xfrm>
              <a:off x="7050" y="12053"/>
              <a:ext cx="16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0320" name="Line 32"/>
            <p:cNvSpPr>
              <a:spLocks noChangeShapeType="1"/>
            </p:cNvSpPr>
            <p:nvPr/>
          </p:nvSpPr>
          <p:spPr bwMode="auto">
            <a:xfrm>
              <a:off x="6950" y="11759"/>
              <a:ext cx="0" cy="1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0321" name="Line 33"/>
            <p:cNvSpPr>
              <a:spLocks noChangeShapeType="1"/>
            </p:cNvSpPr>
            <p:nvPr/>
          </p:nvSpPr>
          <p:spPr bwMode="auto">
            <a:xfrm flipV="1">
              <a:off x="7050" y="11873"/>
              <a:ext cx="97" cy="9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0322" name="Line 34"/>
            <p:cNvSpPr>
              <a:spLocks noChangeShapeType="1"/>
            </p:cNvSpPr>
            <p:nvPr/>
          </p:nvSpPr>
          <p:spPr bwMode="auto">
            <a:xfrm flipH="1" flipV="1">
              <a:off x="6766" y="11843"/>
              <a:ext cx="127" cy="12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61507" name="AutoShape 35"/>
          <p:cNvSpPr>
            <a:spLocks noChangeArrowheads="1"/>
          </p:cNvSpPr>
          <p:nvPr/>
        </p:nvSpPr>
        <p:spPr bwMode="auto">
          <a:xfrm>
            <a:off x="5902545" y="1488324"/>
            <a:ext cx="2563813" cy="792162"/>
          </a:xfrm>
          <a:prstGeom prst="wedgeRoundRectCallout">
            <a:avLst>
              <a:gd name="adj1" fmla="val -68884"/>
              <a:gd name="adj2" fmla="val 155208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Distance de saisie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min 60 cm</a:t>
            </a:r>
          </a:p>
        </p:txBody>
      </p:sp>
      <p:sp>
        <p:nvSpPr>
          <p:cNvPr id="361508" name="Freeform 36"/>
          <p:cNvSpPr>
            <a:spLocks/>
          </p:cNvSpPr>
          <p:nvPr/>
        </p:nvSpPr>
        <p:spPr bwMode="auto">
          <a:xfrm>
            <a:off x="4986363" y="2948688"/>
            <a:ext cx="804863" cy="714375"/>
          </a:xfrm>
          <a:custGeom>
            <a:avLst/>
            <a:gdLst>
              <a:gd name="T0" fmla="*/ 2147483647 w 507"/>
              <a:gd name="T1" fmla="*/ 2147483647 h 450"/>
              <a:gd name="T2" fmla="*/ 2147483647 w 507"/>
              <a:gd name="T3" fmla="*/ 2147483647 h 450"/>
              <a:gd name="T4" fmla="*/ 2147483647 w 507"/>
              <a:gd name="T5" fmla="*/ 2147483647 h 450"/>
              <a:gd name="T6" fmla="*/ 0 w 507"/>
              <a:gd name="T7" fmla="*/ 0 h 4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7" h="450">
                <a:moveTo>
                  <a:pt x="459" y="450"/>
                </a:moveTo>
                <a:lnTo>
                  <a:pt x="507" y="402"/>
                </a:lnTo>
                <a:lnTo>
                  <a:pt x="507" y="210"/>
                </a:lnTo>
                <a:lnTo>
                  <a:pt x="0" y="0"/>
                </a:lnTo>
              </a:path>
            </a:pathLst>
          </a:custGeom>
          <a:noFill/>
          <a:ln w="28575" cmpd="sng">
            <a:solidFill>
              <a:srgbClr val="FF0000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FFFF00"/>
                    </a:gs>
                    <a:gs pos="50000">
                      <a:srgbClr val="00FF00"/>
                    </a:gs>
                    <a:gs pos="100000">
                      <a:srgbClr val="FFFF00"/>
                    </a:gs>
                  </a:gsLst>
                  <a:lin ang="27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61509" name="Group 37"/>
          <p:cNvGrpSpPr>
            <a:grpSpLocks/>
          </p:cNvGrpSpPr>
          <p:nvPr/>
        </p:nvGrpSpPr>
        <p:grpSpPr bwMode="auto">
          <a:xfrm>
            <a:off x="4551388" y="2481963"/>
            <a:ext cx="512763" cy="303213"/>
            <a:chOff x="2327" y="1296"/>
            <a:chExt cx="323" cy="191"/>
          </a:xfrm>
        </p:grpSpPr>
        <p:sp>
          <p:nvSpPr>
            <p:cNvPr id="140315" name="AutoShape 38"/>
            <p:cNvSpPr>
              <a:spLocks noChangeArrowheads="1"/>
            </p:cNvSpPr>
            <p:nvPr/>
          </p:nvSpPr>
          <p:spPr bwMode="auto">
            <a:xfrm rot="-5588562">
              <a:off x="2453" y="1291"/>
              <a:ext cx="191" cy="20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6 w 21600"/>
                <a:gd name="T13" fmla="*/ 0 h 21600"/>
                <a:gd name="T14" fmla="*/ 21374 w 21600"/>
                <a:gd name="T15" fmla="*/ 130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11" y="10122"/>
                  </a:moveTo>
                  <a:cubicBezTo>
                    <a:pt x="868" y="4702"/>
                    <a:pt x="5368" y="488"/>
                    <a:pt x="10800" y="489"/>
                  </a:cubicBezTo>
                  <a:cubicBezTo>
                    <a:pt x="16231" y="489"/>
                    <a:pt x="20731" y="4702"/>
                    <a:pt x="21088" y="10122"/>
                  </a:cubicBezTo>
                  <a:lnTo>
                    <a:pt x="21576" y="10089"/>
                  </a:lnTo>
                  <a:cubicBezTo>
                    <a:pt x="21202" y="4413"/>
                    <a:pt x="16489" y="-1"/>
                    <a:pt x="10799" y="0"/>
                  </a:cubicBezTo>
                  <a:cubicBezTo>
                    <a:pt x="5110" y="0"/>
                    <a:pt x="397" y="4413"/>
                    <a:pt x="23" y="10089"/>
                  </a:cubicBezTo>
                  <a:lnTo>
                    <a:pt x="511" y="10122"/>
                  </a:lnTo>
                  <a:close/>
                </a:path>
              </a:pathLst>
            </a:custGeom>
            <a:gradFill rotWithShape="1">
              <a:gsLst>
                <a:gs pos="0">
                  <a:srgbClr val="FFFF00"/>
                </a:gs>
                <a:gs pos="50000">
                  <a:srgbClr val="00FF00"/>
                </a:gs>
                <a:gs pos="100000">
                  <a:srgbClr val="FFFF00"/>
                </a:gs>
              </a:gsLst>
              <a:lin ang="2700000" scaled="1"/>
            </a:gradFill>
            <a:ln w="28575">
              <a:solidFill>
                <a:srgbClr val="003A7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0316" name="Line 39"/>
            <p:cNvSpPr>
              <a:spLocks noChangeShapeType="1"/>
            </p:cNvSpPr>
            <p:nvPr/>
          </p:nvSpPr>
          <p:spPr bwMode="auto">
            <a:xfrm rot="15951729" flipV="1">
              <a:off x="2383" y="1335"/>
              <a:ext cx="9" cy="121"/>
            </a:xfrm>
            <a:prstGeom prst="line">
              <a:avLst/>
            </a:prstGeom>
            <a:noFill/>
            <a:ln w="28575">
              <a:solidFill>
                <a:srgbClr val="003A7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33CC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61512" name="AutoShape 40"/>
          <p:cNvSpPr>
            <a:spLocks noChangeArrowheads="1"/>
          </p:cNvSpPr>
          <p:nvPr/>
        </p:nvSpPr>
        <p:spPr bwMode="auto">
          <a:xfrm>
            <a:off x="2048432" y="1810025"/>
            <a:ext cx="1777467" cy="1032301"/>
          </a:xfrm>
          <a:prstGeom prst="wedgeRoundRectCallout">
            <a:avLst>
              <a:gd name="adj1" fmla="val 83005"/>
              <a:gd name="adj2" fmla="val 29199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Emplacement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de la prise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autorisée</a:t>
            </a:r>
          </a:p>
        </p:txBody>
      </p:sp>
      <p:sp>
        <p:nvSpPr>
          <p:cNvPr id="361513" name="Oval 41"/>
          <p:cNvSpPr>
            <a:spLocks noChangeArrowheads="1"/>
          </p:cNvSpPr>
          <p:nvPr/>
        </p:nvSpPr>
        <p:spPr bwMode="auto">
          <a:xfrm>
            <a:off x="6591326" y="6193537"/>
            <a:ext cx="225425" cy="215900"/>
          </a:xfrm>
          <a:prstGeom prst="ellipse">
            <a:avLst/>
          </a:prstGeom>
          <a:solidFill>
            <a:srgbClr val="FFFF99"/>
          </a:solidFill>
          <a:ln w="28575">
            <a:solidFill>
              <a:srgbClr val="003A7C"/>
            </a:solidFill>
            <a:round/>
            <a:headEnd/>
            <a:tailEnd/>
          </a:ln>
          <a:effectLst/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61514" name="Line 42"/>
          <p:cNvSpPr>
            <a:spLocks noChangeShapeType="1"/>
          </p:cNvSpPr>
          <p:nvPr/>
        </p:nvSpPr>
        <p:spPr bwMode="auto">
          <a:xfrm>
            <a:off x="6510363" y="5987162"/>
            <a:ext cx="138113" cy="215900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61515" name="Line 43"/>
          <p:cNvSpPr>
            <a:spLocks noChangeShapeType="1"/>
          </p:cNvSpPr>
          <p:nvPr/>
        </p:nvSpPr>
        <p:spPr bwMode="auto">
          <a:xfrm flipV="1">
            <a:off x="6429401" y="5990337"/>
            <a:ext cx="90487" cy="57150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61516" name="AutoShape 44"/>
          <p:cNvSpPr>
            <a:spLocks noChangeArrowheads="1"/>
          </p:cNvSpPr>
          <p:nvPr/>
        </p:nvSpPr>
        <p:spPr bwMode="auto">
          <a:xfrm>
            <a:off x="7286652" y="5506150"/>
            <a:ext cx="1656232" cy="762000"/>
          </a:xfrm>
          <a:prstGeom prst="wedgeRoundRectCallout">
            <a:avLst>
              <a:gd name="adj1" fmla="val -75977"/>
              <a:gd name="adj2" fmla="val 45208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Interrupteur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>
                <a:solidFill>
                  <a:srgbClr val="003A7C"/>
                </a:solidFill>
                <a:cs typeface="Arial" pitchFamily="34" charset="0"/>
              </a:rPr>
              <a:t>IP X 4</a:t>
            </a:r>
          </a:p>
        </p:txBody>
      </p:sp>
      <p:sp>
        <p:nvSpPr>
          <p:cNvPr id="361518" name="Text Box 46"/>
          <p:cNvSpPr txBox="1">
            <a:spLocks noChangeArrowheads="1"/>
          </p:cNvSpPr>
          <p:nvPr/>
        </p:nvSpPr>
        <p:spPr bwMode="auto">
          <a:xfrm>
            <a:off x="5595963" y="4139312"/>
            <a:ext cx="1368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003A7C"/>
                </a:solidFill>
                <a:cs typeface="Arial" pitchFamily="34" charset="0"/>
                <a:sym typeface="Symbol" pitchFamily="18" charset="2"/>
              </a:rPr>
              <a:t></a:t>
            </a:r>
            <a:r>
              <a:rPr lang="fr-CH" altLang="fr-FR" sz="2400" dirty="0">
                <a:solidFill>
                  <a:srgbClr val="003A7C"/>
                </a:solidFill>
                <a:cs typeface="Arial" pitchFamily="34" charset="0"/>
              </a:rPr>
              <a:t> 60 cm</a:t>
            </a:r>
            <a:endParaRPr lang="en-GB" altLang="fr-FR" sz="24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361519" name="Line 47"/>
          <p:cNvSpPr>
            <a:spLocks noChangeShapeType="1"/>
          </p:cNvSpPr>
          <p:nvPr/>
        </p:nvSpPr>
        <p:spPr bwMode="auto">
          <a:xfrm flipH="1" flipV="1">
            <a:off x="5703912" y="4696525"/>
            <a:ext cx="1187450" cy="0"/>
          </a:xfrm>
          <a:prstGeom prst="line">
            <a:avLst/>
          </a:prstGeom>
          <a:noFill/>
          <a:ln w="38100">
            <a:solidFill>
              <a:srgbClr val="003A7C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61520" name="Line 48"/>
          <p:cNvSpPr>
            <a:spLocks noChangeShapeType="1"/>
          </p:cNvSpPr>
          <p:nvPr/>
        </p:nvSpPr>
        <p:spPr bwMode="auto">
          <a:xfrm>
            <a:off x="4729187" y="2493076"/>
            <a:ext cx="0" cy="287337"/>
          </a:xfrm>
          <a:prstGeom prst="line">
            <a:avLst/>
          </a:prstGeom>
          <a:noFill/>
          <a:ln w="38100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CH" altLang="fr-FR"/>
              <a:t>Disposition de l´appareillage</a:t>
            </a:r>
            <a:endParaRPr lang="fr-CH" dirty="0"/>
          </a:p>
        </p:txBody>
      </p:sp>
      <p:sp>
        <p:nvSpPr>
          <p:cNvPr id="51" name="Rectangle 2"/>
          <p:cNvSpPr txBox="1">
            <a:spLocks noChangeArrowheads="1"/>
          </p:cNvSpPr>
          <p:nvPr/>
        </p:nvSpPr>
        <p:spPr bwMode="auto">
          <a:xfrm>
            <a:off x="479425" y="1449388"/>
            <a:ext cx="13695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50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0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0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0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0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0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0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61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6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6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6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6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61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61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6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36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36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6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36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8" dur="500"/>
                                        <p:tgtEl>
                                          <p:spTgt spid="361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0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36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1" grpId="0" animBg="1"/>
      <p:bldP spid="140293" grpId="0" animBg="1"/>
      <p:bldP spid="140294" grpId="0" animBg="1"/>
      <p:bldP spid="361488" grpId="0" animBg="1" autoUpdateAnimBg="0"/>
      <p:bldP spid="140298" grpId="0" animBg="1"/>
      <p:bldP spid="361490" grpId="0" animBg="1"/>
      <p:bldP spid="361507" grpId="0" animBg="1" autoUpdateAnimBg="0"/>
      <p:bldP spid="361508" grpId="0" animBg="1"/>
      <p:bldP spid="361512" grpId="0" animBg="1" autoUpdateAnimBg="0"/>
      <p:bldP spid="361513" grpId="0" animBg="1"/>
      <p:bldP spid="361514" grpId="0" animBg="1"/>
      <p:bldP spid="361515" grpId="0" animBg="1"/>
      <p:bldP spid="361516" grpId="0" animBg="1" autoUpdateAnimBg="0"/>
      <p:bldP spid="361518" grpId="0" autoUpdateAnimBg="0"/>
      <p:bldP spid="361519" grpId="0" animBg="1"/>
      <p:bldP spid="361520" grpId="0" animBg="1"/>
      <p:bldP spid="2" grpId="0" animBg="1"/>
      <p:bldP spid="51" grpId="0" animBg="1" autoUpdateAnimBg="0"/>
      <p:bldP spid="50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5" name="AutoShape 2"/>
          <p:cNvSpPr>
            <a:spLocks noChangeArrowheads="1"/>
          </p:cNvSpPr>
          <p:nvPr/>
        </p:nvSpPr>
        <p:spPr bwMode="auto">
          <a:xfrm rot="-10795727">
            <a:off x="4455468" y="1835150"/>
            <a:ext cx="1301750" cy="11938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196 w 21600"/>
              <a:gd name="T13" fmla="*/ 0 h 21600"/>
              <a:gd name="T14" fmla="*/ 21404 w 21600"/>
              <a:gd name="T15" fmla="*/ 12408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359" y="10033"/>
                </a:moveTo>
                <a:cubicBezTo>
                  <a:pt x="2756" y="5667"/>
                  <a:pt x="6416" y="2324"/>
                  <a:pt x="10800" y="2325"/>
                </a:cubicBezTo>
                <a:cubicBezTo>
                  <a:pt x="15183" y="2325"/>
                  <a:pt x="18843" y="5667"/>
                  <a:pt x="19240" y="10033"/>
                </a:cubicBezTo>
                <a:lnTo>
                  <a:pt x="21555" y="9822"/>
                </a:lnTo>
                <a:cubicBezTo>
                  <a:pt x="21050" y="4259"/>
                  <a:pt x="16385" y="-1"/>
                  <a:pt x="10799" y="0"/>
                </a:cubicBezTo>
                <a:cubicBezTo>
                  <a:pt x="5214" y="0"/>
                  <a:pt x="549" y="4259"/>
                  <a:pt x="44" y="9822"/>
                </a:cubicBezTo>
                <a:lnTo>
                  <a:pt x="2359" y="10033"/>
                </a:lnTo>
                <a:close/>
              </a:path>
            </a:pathLst>
          </a:custGeom>
          <a:solidFill>
            <a:srgbClr val="EAEAEA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16" name="Freeform 3"/>
          <p:cNvSpPr>
            <a:spLocks/>
          </p:cNvSpPr>
          <p:nvPr/>
        </p:nvSpPr>
        <p:spPr bwMode="auto">
          <a:xfrm>
            <a:off x="2253607" y="4705350"/>
            <a:ext cx="1476375" cy="882650"/>
          </a:xfrm>
          <a:custGeom>
            <a:avLst/>
            <a:gdLst>
              <a:gd name="T0" fmla="*/ 2147483647 w 1200"/>
              <a:gd name="T1" fmla="*/ 2147483647 h 719"/>
              <a:gd name="T2" fmla="*/ 2147483647 w 1200"/>
              <a:gd name="T3" fmla="*/ 2147483647 h 719"/>
              <a:gd name="T4" fmla="*/ 2147483647 w 1200"/>
              <a:gd name="T5" fmla="*/ 2147483647 h 719"/>
              <a:gd name="T6" fmla="*/ 2147483647 w 1200"/>
              <a:gd name="T7" fmla="*/ 2147483647 h 719"/>
              <a:gd name="T8" fmla="*/ 2147483647 w 1200"/>
              <a:gd name="T9" fmla="*/ 2147483647 h 719"/>
              <a:gd name="T10" fmla="*/ 2147483647 w 1200"/>
              <a:gd name="T11" fmla="*/ 2147483647 h 719"/>
              <a:gd name="T12" fmla="*/ 2147483647 w 1200"/>
              <a:gd name="T13" fmla="*/ 2147483647 h 719"/>
              <a:gd name="T14" fmla="*/ 2147483647 w 1200"/>
              <a:gd name="T15" fmla="*/ 2147483647 h 719"/>
              <a:gd name="T16" fmla="*/ 2147483647 w 1200"/>
              <a:gd name="T17" fmla="*/ 2147483647 h 7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0" h="719">
                <a:moveTo>
                  <a:pt x="65" y="151"/>
                </a:moveTo>
                <a:cubicBezTo>
                  <a:pt x="94" y="58"/>
                  <a:pt x="176" y="92"/>
                  <a:pt x="238" y="83"/>
                </a:cubicBezTo>
                <a:cubicBezTo>
                  <a:pt x="300" y="74"/>
                  <a:pt x="321" y="104"/>
                  <a:pt x="440" y="98"/>
                </a:cubicBezTo>
                <a:cubicBezTo>
                  <a:pt x="559" y="92"/>
                  <a:pt x="825" y="0"/>
                  <a:pt x="951" y="46"/>
                </a:cubicBezTo>
                <a:cubicBezTo>
                  <a:pt x="1077" y="92"/>
                  <a:pt x="1200" y="272"/>
                  <a:pt x="1198" y="376"/>
                </a:cubicBezTo>
                <a:cubicBezTo>
                  <a:pt x="1196" y="480"/>
                  <a:pt x="1060" y="625"/>
                  <a:pt x="936" y="669"/>
                </a:cubicBezTo>
                <a:cubicBezTo>
                  <a:pt x="812" y="713"/>
                  <a:pt x="600" y="643"/>
                  <a:pt x="455" y="638"/>
                </a:cubicBezTo>
                <a:cubicBezTo>
                  <a:pt x="310" y="633"/>
                  <a:pt x="130" y="719"/>
                  <a:pt x="65" y="638"/>
                </a:cubicBezTo>
                <a:cubicBezTo>
                  <a:pt x="0" y="557"/>
                  <a:pt x="36" y="244"/>
                  <a:pt x="65" y="151"/>
                </a:cubicBezTo>
                <a:close/>
              </a:path>
            </a:pathLst>
          </a:custGeom>
          <a:solidFill>
            <a:srgbClr val="EAEAEA"/>
          </a:soli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17" name="Oval 4"/>
          <p:cNvSpPr>
            <a:spLocks noChangeArrowheads="1"/>
          </p:cNvSpPr>
          <p:nvPr/>
        </p:nvSpPr>
        <p:spPr bwMode="auto">
          <a:xfrm>
            <a:off x="2787006" y="4816476"/>
            <a:ext cx="849312" cy="665163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18" name="AutoShape 5"/>
          <p:cNvSpPr>
            <a:spLocks noChangeArrowheads="1"/>
          </p:cNvSpPr>
          <p:nvPr/>
        </p:nvSpPr>
        <p:spPr bwMode="auto">
          <a:xfrm>
            <a:off x="2344094" y="4770439"/>
            <a:ext cx="358775" cy="803275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19" name="Rectangle 6"/>
          <p:cNvSpPr>
            <a:spLocks noChangeArrowheads="1"/>
          </p:cNvSpPr>
          <p:nvPr/>
        </p:nvSpPr>
        <p:spPr bwMode="auto">
          <a:xfrm>
            <a:off x="2777481" y="4945064"/>
            <a:ext cx="87312" cy="454025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20" name="Freeform 7" descr="Diagonal hell nach oben"/>
          <p:cNvSpPr>
            <a:spLocks/>
          </p:cNvSpPr>
          <p:nvPr/>
        </p:nvSpPr>
        <p:spPr bwMode="auto">
          <a:xfrm>
            <a:off x="2207568" y="1768475"/>
            <a:ext cx="5181600" cy="4667250"/>
          </a:xfrm>
          <a:custGeom>
            <a:avLst/>
            <a:gdLst>
              <a:gd name="T0" fmla="*/ 2147483647 w 4215"/>
              <a:gd name="T1" fmla="*/ 0 h 3734"/>
              <a:gd name="T2" fmla="*/ 2147483647 w 4215"/>
              <a:gd name="T3" fmla="*/ 2147483647 h 3734"/>
              <a:gd name="T4" fmla="*/ 2147483647 w 4215"/>
              <a:gd name="T5" fmla="*/ 2147483647 h 3734"/>
              <a:gd name="T6" fmla="*/ 2147483647 w 4215"/>
              <a:gd name="T7" fmla="*/ 2147483647 h 3734"/>
              <a:gd name="T8" fmla="*/ 2147483647 w 4215"/>
              <a:gd name="T9" fmla="*/ 2147483647 h 3734"/>
              <a:gd name="T10" fmla="*/ 2147483647 w 4215"/>
              <a:gd name="T11" fmla="*/ 2147483647 h 3734"/>
              <a:gd name="T12" fmla="*/ 2147483647 w 4215"/>
              <a:gd name="T13" fmla="*/ 2147483647 h 3734"/>
              <a:gd name="T14" fmla="*/ 2147483647 w 4215"/>
              <a:gd name="T15" fmla="*/ 2147483647 h 3734"/>
              <a:gd name="T16" fmla="*/ 2147483647 w 4215"/>
              <a:gd name="T17" fmla="*/ 2147483647 h 3734"/>
              <a:gd name="T18" fmla="*/ 2147483647 w 4215"/>
              <a:gd name="T19" fmla="*/ 2147483647 h 3734"/>
              <a:gd name="T20" fmla="*/ 0 w 4215"/>
              <a:gd name="T21" fmla="*/ 2147483647 h 3734"/>
              <a:gd name="T22" fmla="*/ 0 w 4215"/>
              <a:gd name="T23" fmla="*/ 2147483647 h 3734"/>
              <a:gd name="T24" fmla="*/ 2147483647 w 4215"/>
              <a:gd name="T25" fmla="*/ 2147483647 h 3734"/>
              <a:gd name="T26" fmla="*/ 2147483647 w 4215"/>
              <a:gd name="T27" fmla="*/ 2147483647 h 3734"/>
              <a:gd name="T28" fmla="*/ 2147483647 w 4215"/>
              <a:gd name="T29" fmla="*/ 0 h 37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15" h="3734">
                <a:moveTo>
                  <a:pt x="1" y="0"/>
                </a:moveTo>
                <a:lnTo>
                  <a:pt x="1" y="3734"/>
                </a:lnTo>
                <a:lnTo>
                  <a:pt x="4215" y="3734"/>
                </a:lnTo>
                <a:lnTo>
                  <a:pt x="4215" y="259"/>
                </a:lnTo>
                <a:lnTo>
                  <a:pt x="96" y="256"/>
                </a:lnTo>
                <a:lnTo>
                  <a:pt x="96" y="337"/>
                </a:lnTo>
                <a:lnTo>
                  <a:pt x="4125" y="346"/>
                </a:lnTo>
                <a:lnTo>
                  <a:pt x="4125" y="3648"/>
                </a:lnTo>
                <a:lnTo>
                  <a:pt x="91" y="3648"/>
                </a:lnTo>
                <a:lnTo>
                  <a:pt x="83" y="1569"/>
                </a:lnTo>
                <a:lnTo>
                  <a:pt x="0" y="1570"/>
                </a:lnTo>
                <a:lnTo>
                  <a:pt x="0" y="580"/>
                </a:lnTo>
                <a:lnTo>
                  <a:pt x="90" y="580"/>
                </a:lnTo>
                <a:lnTo>
                  <a:pt x="90" y="1"/>
                </a:lnTo>
                <a:lnTo>
                  <a:pt x="1" y="0"/>
                </a:lnTo>
                <a:close/>
              </a:path>
            </a:pathLst>
          </a:custGeom>
          <a:pattFill prst="ltUpDiag">
            <a:fgClr>
              <a:srgbClr val="969696"/>
            </a:fgClr>
            <a:bgClr>
              <a:srgbClr val="FFFFFF"/>
            </a:bgClr>
          </a:pattFill>
          <a:ln w="19050" cmpd="sng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fr-CH"/>
          </a:p>
        </p:txBody>
      </p:sp>
      <p:sp>
        <p:nvSpPr>
          <p:cNvPr id="141321" name="Rectangle 8"/>
          <p:cNvSpPr>
            <a:spLocks noChangeArrowheads="1"/>
          </p:cNvSpPr>
          <p:nvPr/>
        </p:nvSpPr>
        <p:spPr bwMode="auto">
          <a:xfrm>
            <a:off x="3236268" y="6326188"/>
            <a:ext cx="1481138" cy="106362"/>
          </a:xfrm>
          <a:prstGeom prst="rect">
            <a:avLst/>
          </a:prstGeom>
          <a:solidFill>
            <a:srgbClr val="FFFFFF"/>
          </a:solidFill>
          <a:ln w="19050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22" name="Rectangle 9"/>
          <p:cNvSpPr>
            <a:spLocks noChangeArrowheads="1"/>
          </p:cNvSpPr>
          <p:nvPr/>
        </p:nvSpPr>
        <p:spPr bwMode="auto">
          <a:xfrm>
            <a:off x="5284144" y="4386263"/>
            <a:ext cx="1979613" cy="1878012"/>
          </a:xfrm>
          <a:prstGeom prst="rect">
            <a:avLst/>
          </a:prstGeom>
          <a:solidFill>
            <a:srgbClr val="EAEAEA"/>
          </a:solidFill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23" name="Freeform 10"/>
          <p:cNvSpPr>
            <a:spLocks/>
          </p:cNvSpPr>
          <p:nvPr/>
        </p:nvSpPr>
        <p:spPr bwMode="auto">
          <a:xfrm>
            <a:off x="5379393" y="4505326"/>
            <a:ext cx="1843088" cy="1751013"/>
          </a:xfrm>
          <a:custGeom>
            <a:avLst/>
            <a:gdLst>
              <a:gd name="T0" fmla="*/ 0 w 1245"/>
              <a:gd name="T1" fmla="*/ 2147483647 h 1185"/>
              <a:gd name="T2" fmla="*/ 0 w 1245"/>
              <a:gd name="T3" fmla="*/ 0 h 1185"/>
              <a:gd name="T4" fmla="*/ 2147483647 w 1245"/>
              <a:gd name="T5" fmla="*/ 0 h 118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45" h="1185">
                <a:moveTo>
                  <a:pt x="0" y="1185"/>
                </a:moveTo>
                <a:lnTo>
                  <a:pt x="0" y="0"/>
                </a:lnTo>
                <a:lnTo>
                  <a:pt x="1245" y="0"/>
                </a:lnTo>
              </a:path>
            </a:pathLst>
          </a:custGeom>
          <a:noFill/>
          <a:ln w="317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141324" name="Group 11"/>
          <p:cNvGrpSpPr>
            <a:grpSpLocks/>
          </p:cNvGrpSpPr>
          <p:nvPr/>
        </p:nvGrpSpPr>
        <p:grpSpPr bwMode="auto">
          <a:xfrm>
            <a:off x="5401618" y="4552951"/>
            <a:ext cx="482600" cy="441325"/>
            <a:chOff x="6245" y="12555"/>
            <a:chExt cx="310" cy="283"/>
          </a:xfrm>
        </p:grpSpPr>
        <p:sp>
          <p:nvSpPr>
            <p:cNvPr id="141362" name="AutoShape 12"/>
            <p:cNvSpPr>
              <a:spLocks noChangeArrowheads="1"/>
            </p:cNvSpPr>
            <p:nvPr/>
          </p:nvSpPr>
          <p:spPr bwMode="auto">
            <a:xfrm rot="8265946">
              <a:off x="6303" y="12600"/>
              <a:ext cx="94" cy="96"/>
            </a:xfrm>
            <a:prstGeom prst="flowChartConnector">
              <a:avLst/>
            </a:prstGeom>
            <a:solidFill>
              <a:srgbClr val="C0C0C0"/>
            </a:solidFill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41363" name="Line 13"/>
            <p:cNvSpPr>
              <a:spLocks noChangeShapeType="1"/>
            </p:cNvSpPr>
            <p:nvPr/>
          </p:nvSpPr>
          <p:spPr bwMode="auto">
            <a:xfrm rot="8265946">
              <a:off x="6395" y="12560"/>
              <a:ext cx="73" cy="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1364" name="Line 14"/>
            <p:cNvSpPr>
              <a:spLocks noChangeShapeType="1"/>
            </p:cNvSpPr>
            <p:nvPr/>
          </p:nvSpPr>
          <p:spPr bwMode="auto">
            <a:xfrm rot="8265946" flipV="1">
              <a:off x="6245" y="12706"/>
              <a:ext cx="49" cy="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1365" name="Line 15"/>
            <p:cNvSpPr>
              <a:spLocks noChangeShapeType="1"/>
            </p:cNvSpPr>
            <p:nvPr/>
          </p:nvSpPr>
          <p:spPr bwMode="auto">
            <a:xfrm rot="8265946">
              <a:off x="6462" y="12690"/>
              <a:ext cx="0" cy="14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1366" name="Line 16"/>
            <p:cNvSpPr>
              <a:spLocks noChangeShapeType="1"/>
            </p:cNvSpPr>
            <p:nvPr/>
          </p:nvSpPr>
          <p:spPr bwMode="auto">
            <a:xfrm rot="8265946" flipV="1">
              <a:off x="6290" y="12758"/>
              <a:ext cx="8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1367" name="Line 17"/>
            <p:cNvSpPr>
              <a:spLocks noChangeShapeType="1"/>
            </p:cNvSpPr>
            <p:nvPr/>
          </p:nvSpPr>
          <p:spPr bwMode="auto">
            <a:xfrm rot="8265946" flipH="1" flipV="1">
              <a:off x="6446" y="12605"/>
              <a:ext cx="109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41368" name="Line 18"/>
            <p:cNvSpPr>
              <a:spLocks noChangeShapeType="1"/>
            </p:cNvSpPr>
            <p:nvPr/>
          </p:nvSpPr>
          <p:spPr bwMode="auto">
            <a:xfrm>
              <a:off x="6261" y="12555"/>
              <a:ext cx="36" cy="3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141325" name="Rectangle 19"/>
          <p:cNvSpPr>
            <a:spLocks noChangeArrowheads="1"/>
          </p:cNvSpPr>
          <p:nvPr/>
        </p:nvSpPr>
        <p:spPr bwMode="auto">
          <a:xfrm rot="5400000">
            <a:off x="5831831" y="5948363"/>
            <a:ext cx="111125" cy="419100"/>
          </a:xfrm>
          <a:prstGeom prst="rect">
            <a:avLst/>
          </a:prstGeom>
          <a:solidFill>
            <a:srgbClr val="969696"/>
          </a:solidFill>
          <a:ln w="317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26" name="AutoShape 20"/>
          <p:cNvSpPr>
            <a:spLocks noChangeArrowheads="1"/>
          </p:cNvSpPr>
          <p:nvPr/>
        </p:nvSpPr>
        <p:spPr bwMode="auto">
          <a:xfrm rot="5400000">
            <a:off x="5562750" y="6065045"/>
            <a:ext cx="220663" cy="161925"/>
          </a:xfrm>
          <a:prstGeom prst="hexagon">
            <a:avLst>
              <a:gd name="adj" fmla="val 34069"/>
              <a:gd name="vf" fmla="val 115470"/>
            </a:avLst>
          </a:prstGeom>
          <a:solidFill>
            <a:srgbClr val="0000FF"/>
          </a:solidFill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27" name="Freeform 21"/>
          <p:cNvSpPr>
            <a:spLocks/>
          </p:cNvSpPr>
          <p:nvPr/>
        </p:nvSpPr>
        <p:spPr bwMode="auto">
          <a:xfrm>
            <a:off x="5860407" y="5967413"/>
            <a:ext cx="573087" cy="184150"/>
          </a:xfrm>
          <a:custGeom>
            <a:avLst/>
            <a:gdLst>
              <a:gd name="T0" fmla="*/ 2147483647 w 367"/>
              <a:gd name="T1" fmla="*/ 2147483647 h 119"/>
              <a:gd name="T2" fmla="*/ 2147483647 w 367"/>
              <a:gd name="T3" fmla="*/ 2147483647 h 119"/>
              <a:gd name="T4" fmla="*/ 2147483647 w 367"/>
              <a:gd name="T5" fmla="*/ 2147483647 h 119"/>
              <a:gd name="T6" fmla="*/ 2147483647 w 367"/>
              <a:gd name="T7" fmla="*/ 2147483647 h 1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7" h="119">
                <a:moveTo>
                  <a:pt x="14" y="119"/>
                </a:moveTo>
                <a:cubicBezTo>
                  <a:pt x="19" y="100"/>
                  <a:pt x="0" y="12"/>
                  <a:pt x="44" y="6"/>
                </a:cubicBezTo>
                <a:cubicBezTo>
                  <a:pt x="88" y="0"/>
                  <a:pt x="223" y="69"/>
                  <a:pt x="277" y="81"/>
                </a:cubicBezTo>
                <a:cubicBezTo>
                  <a:pt x="331" y="93"/>
                  <a:pt x="348" y="81"/>
                  <a:pt x="367" y="81"/>
                </a:cubicBezTo>
              </a:path>
            </a:pathLst>
          </a:custGeom>
          <a:noFill/>
          <a:ln w="38100" cap="flat" cmpd="sng">
            <a:solidFill>
              <a:srgbClr val="80808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28" name="AutoShape 22"/>
          <p:cNvSpPr>
            <a:spLocks noChangeArrowheads="1"/>
          </p:cNvSpPr>
          <p:nvPr/>
        </p:nvSpPr>
        <p:spPr bwMode="auto">
          <a:xfrm rot="5319282">
            <a:off x="6504137" y="5849144"/>
            <a:ext cx="246062" cy="4953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29" name="AutoShape 23"/>
          <p:cNvSpPr>
            <a:spLocks noChangeArrowheads="1"/>
          </p:cNvSpPr>
          <p:nvPr/>
        </p:nvSpPr>
        <p:spPr bwMode="auto">
          <a:xfrm rot="5400000">
            <a:off x="5989787" y="6053932"/>
            <a:ext cx="223838" cy="161925"/>
          </a:xfrm>
          <a:prstGeom prst="hexagon">
            <a:avLst>
              <a:gd name="adj" fmla="val 34559"/>
              <a:gd name="vf" fmla="val 115470"/>
            </a:avLst>
          </a:prstGeom>
          <a:solidFill>
            <a:srgbClr val="FF0000"/>
          </a:solidFill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30" name="Rectangle 24"/>
          <p:cNvSpPr>
            <a:spLocks noChangeArrowheads="1"/>
          </p:cNvSpPr>
          <p:nvPr/>
        </p:nvSpPr>
        <p:spPr bwMode="auto">
          <a:xfrm>
            <a:off x="6417619" y="6002338"/>
            <a:ext cx="112713" cy="277812"/>
          </a:xfrm>
          <a:prstGeom prst="rect">
            <a:avLst/>
          </a:prstGeom>
          <a:solidFill>
            <a:srgbClr val="808080"/>
          </a:solidFill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31" name="Freeform 25"/>
          <p:cNvSpPr>
            <a:spLocks/>
          </p:cNvSpPr>
          <p:nvPr/>
        </p:nvSpPr>
        <p:spPr bwMode="auto">
          <a:xfrm>
            <a:off x="2328218" y="2474913"/>
            <a:ext cx="738188" cy="893762"/>
          </a:xfrm>
          <a:custGeom>
            <a:avLst/>
            <a:gdLst>
              <a:gd name="T0" fmla="*/ 0 w 600"/>
              <a:gd name="T1" fmla="*/ 0 h 726"/>
              <a:gd name="T2" fmla="*/ 2147483647 w 600"/>
              <a:gd name="T3" fmla="*/ 2147483647 h 72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00" h="726">
                <a:moveTo>
                  <a:pt x="0" y="0"/>
                </a:moveTo>
                <a:lnTo>
                  <a:pt x="600" y="72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32" name="Oval 26"/>
          <p:cNvSpPr>
            <a:spLocks noChangeArrowheads="1"/>
          </p:cNvSpPr>
          <p:nvPr/>
        </p:nvSpPr>
        <p:spPr bwMode="auto">
          <a:xfrm rot="-5400000">
            <a:off x="2596506" y="3768726"/>
            <a:ext cx="225425" cy="21590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3A7C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33" name="AutoShape 27"/>
          <p:cNvSpPr>
            <a:spLocks noChangeArrowheads="1"/>
          </p:cNvSpPr>
          <p:nvPr/>
        </p:nvSpPr>
        <p:spPr bwMode="auto">
          <a:xfrm rot="-5588562">
            <a:off x="3075138" y="3683795"/>
            <a:ext cx="303213" cy="3206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256 w 21600"/>
              <a:gd name="T13" fmla="*/ 0 h 21600"/>
              <a:gd name="T14" fmla="*/ 21344 w 21600"/>
              <a:gd name="T15" fmla="*/ 1303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11" y="10122"/>
                </a:moveTo>
                <a:cubicBezTo>
                  <a:pt x="868" y="4702"/>
                  <a:pt x="5368" y="488"/>
                  <a:pt x="10800" y="489"/>
                </a:cubicBezTo>
                <a:cubicBezTo>
                  <a:pt x="16231" y="489"/>
                  <a:pt x="20731" y="4702"/>
                  <a:pt x="21088" y="10122"/>
                </a:cubicBezTo>
                <a:lnTo>
                  <a:pt x="21576" y="10089"/>
                </a:lnTo>
                <a:cubicBezTo>
                  <a:pt x="21202" y="4413"/>
                  <a:pt x="16489" y="-1"/>
                  <a:pt x="10799" y="0"/>
                </a:cubicBezTo>
                <a:cubicBezTo>
                  <a:pt x="5110" y="0"/>
                  <a:pt x="397" y="4413"/>
                  <a:pt x="23" y="10089"/>
                </a:cubicBezTo>
                <a:lnTo>
                  <a:pt x="511" y="1012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3A7C"/>
            </a:solidFill>
            <a:miter lim="800000"/>
            <a:headEnd/>
            <a:tailEnd/>
          </a:ln>
        </p:spPr>
        <p:txBody>
          <a:bodyPr/>
          <a:lstStyle/>
          <a:p>
            <a:endParaRPr lang="fr-CH"/>
          </a:p>
        </p:txBody>
      </p:sp>
      <p:sp>
        <p:nvSpPr>
          <p:cNvPr id="141334" name="Line 28"/>
          <p:cNvSpPr>
            <a:spLocks noChangeShapeType="1"/>
          </p:cNvSpPr>
          <p:nvPr/>
        </p:nvSpPr>
        <p:spPr bwMode="auto">
          <a:xfrm rot="15951729" flipV="1">
            <a:off x="2963219" y="3754438"/>
            <a:ext cx="14287" cy="192088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35" name="Line 29"/>
          <p:cNvSpPr>
            <a:spLocks noChangeShapeType="1"/>
          </p:cNvSpPr>
          <p:nvPr/>
        </p:nvSpPr>
        <p:spPr bwMode="auto">
          <a:xfrm rot="-5400000">
            <a:off x="2433787" y="3891757"/>
            <a:ext cx="138113" cy="215900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36" name="Line 30"/>
          <p:cNvSpPr>
            <a:spLocks noChangeShapeType="1"/>
          </p:cNvSpPr>
          <p:nvPr/>
        </p:nvSpPr>
        <p:spPr bwMode="auto">
          <a:xfrm rot="16200000" flipV="1">
            <a:off x="2381400" y="4075907"/>
            <a:ext cx="90487" cy="57150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37" name="AutoShape 31"/>
          <p:cNvSpPr>
            <a:spLocks noChangeArrowheads="1"/>
          </p:cNvSpPr>
          <p:nvPr/>
        </p:nvSpPr>
        <p:spPr bwMode="auto">
          <a:xfrm rot="-95843">
            <a:off x="5034907" y="2525714"/>
            <a:ext cx="130175" cy="35242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38" name="Rectangle 32"/>
          <p:cNvSpPr>
            <a:spLocks noChangeArrowheads="1"/>
          </p:cNvSpPr>
          <p:nvPr/>
        </p:nvSpPr>
        <p:spPr bwMode="auto">
          <a:xfrm rot="-5415125">
            <a:off x="5042050" y="2375694"/>
            <a:ext cx="87312" cy="330200"/>
          </a:xfrm>
          <a:prstGeom prst="rect">
            <a:avLst/>
          </a:prstGeom>
          <a:solidFill>
            <a:srgbClr val="969696"/>
          </a:solidFill>
          <a:ln w="317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39" name="AutoShape 33"/>
          <p:cNvSpPr>
            <a:spLocks noChangeArrowheads="1"/>
          </p:cNvSpPr>
          <p:nvPr/>
        </p:nvSpPr>
        <p:spPr bwMode="auto">
          <a:xfrm rot="-5415125">
            <a:off x="5165875" y="2486820"/>
            <a:ext cx="177800" cy="128587"/>
          </a:xfrm>
          <a:prstGeom prst="hexagon">
            <a:avLst>
              <a:gd name="adj" fmla="val 34568"/>
              <a:gd name="vf" fmla="val 115470"/>
            </a:avLst>
          </a:prstGeom>
          <a:solidFill>
            <a:srgbClr val="0000FF"/>
          </a:solidFill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40" name="AutoShape 34"/>
          <p:cNvSpPr>
            <a:spLocks noChangeArrowheads="1"/>
          </p:cNvSpPr>
          <p:nvPr/>
        </p:nvSpPr>
        <p:spPr bwMode="auto">
          <a:xfrm rot="-5415125">
            <a:off x="4827738" y="2494757"/>
            <a:ext cx="176212" cy="130175"/>
          </a:xfrm>
          <a:prstGeom prst="hexagon">
            <a:avLst>
              <a:gd name="adj" fmla="val 33841"/>
              <a:gd name="vf" fmla="val 115470"/>
            </a:avLst>
          </a:prstGeom>
          <a:solidFill>
            <a:srgbClr val="FF0000"/>
          </a:solidFill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41" name="Rectangle 35"/>
          <p:cNvSpPr>
            <a:spLocks noChangeArrowheads="1"/>
          </p:cNvSpPr>
          <p:nvPr/>
        </p:nvSpPr>
        <p:spPr bwMode="auto">
          <a:xfrm>
            <a:off x="4272906" y="2214564"/>
            <a:ext cx="1695450" cy="319087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fr-CH" altLang="fr-FR" sz="1800" b="0"/>
          </a:p>
        </p:txBody>
      </p:sp>
      <p:sp>
        <p:nvSpPr>
          <p:cNvPr id="141342" name="Rectangle 36"/>
          <p:cNvSpPr>
            <a:spLocks noChangeArrowheads="1"/>
          </p:cNvSpPr>
          <p:nvPr/>
        </p:nvSpPr>
        <p:spPr bwMode="auto">
          <a:xfrm rot="1516946">
            <a:off x="5658794" y="2446339"/>
            <a:ext cx="87313" cy="1368425"/>
          </a:xfrm>
          <a:prstGeom prst="rect">
            <a:avLst/>
          </a:prstGeom>
          <a:solidFill>
            <a:srgbClr val="EAEAEA"/>
          </a:solid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43" name="Freeform 37"/>
          <p:cNvSpPr>
            <a:spLocks/>
          </p:cNvSpPr>
          <p:nvPr/>
        </p:nvSpPr>
        <p:spPr bwMode="auto">
          <a:xfrm>
            <a:off x="2332982" y="3328988"/>
            <a:ext cx="669925" cy="366712"/>
          </a:xfrm>
          <a:custGeom>
            <a:avLst/>
            <a:gdLst>
              <a:gd name="T0" fmla="*/ 0 w 546"/>
              <a:gd name="T1" fmla="*/ 2147483647 h 297"/>
              <a:gd name="T2" fmla="*/ 2147483647 w 546"/>
              <a:gd name="T3" fmla="*/ 2147483647 h 297"/>
              <a:gd name="T4" fmla="*/ 2147483647 w 546"/>
              <a:gd name="T5" fmla="*/ 0 h 29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6" h="297">
                <a:moveTo>
                  <a:pt x="0" y="297"/>
                </a:moveTo>
                <a:cubicBezTo>
                  <a:pt x="51" y="284"/>
                  <a:pt x="215" y="268"/>
                  <a:pt x="306" y="219"/>
                </a:cubicBezTo>
                <a:cubicBezTo>
                  <a:pt x="397" y="170"/>
                  <a:pt x="496" y="46"/>
                  <a:pt x="546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 type="none" w="med" len="med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6390" name="Freeform 38"/>
          <p:cNvSpPr>
            <a:spLocks/>
          </p:cNvSpPr>
          <p:nvPr/>
        </p:nvSpPr>
        <p:spPr bwMode="auto">
          <a:xfrm>
            <a:off x="6250932" y="3078163"/>
            <a:ext cx="771525" cy="1295400"/>
          </a:xfrm>
          <a:custGeom>
            <a:avLst/>
            <a:gdLst>
              <a:gd name="T0" fmla="*/ 0 w 486"/>
              <a:gd name="T1" fmla="*/ 2147483647 h 816"/>
              <a:gd name="T2" fmla="*/ 2147483647 w 486"/>
              <a:gd name="T3" fmla="*/ 2147483647 h 816"/>
              <a:gd name="T4" fmla="*/ 2147483647 w 486"/>
              <a:gd name="T5" fmla="*/ 0 h 81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6" h="816">
                <a:moveTo>
                  <a:pt x="0" y="816"/>
                </a:moveTo>
                <a:cubicBezTo>
                  <a:pt x="36" y="751"/>
                  <a:pt x="134" y="563"/>
                  <a:pt x="215" y="427"/>
                </a:cubicBezTo>
                <a:cubicBezTo>
                  <a:pt x="296" y="291"/>
                  <a:pt x="430" y="89"/>
                  <a:pt x="486" y="0"/>
                </a:cubicBez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FFFF00"/>
                    </a:gs>
                    <a:gs pos="50000">
                      <a:srgbClr val="00FF00"/>
                    </a:gs>
                    <a:gs pos="100000">
                      <a:srgbClr val="FFFF00"/>
                    </a:gs>
                  </a:gsLst>
                  <a:lin ang="189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6391" name="Text Box 39"/>
          <p:cNvSpPr txBox="1">
            <a:spLocks noChangeArrowheads="1"/>
          </p:cNvSpPr>
          <p:nvPr/>
        </p:nvSpPr>
        <p:spPr bwMode="auto">
          <a:xfrm>
            <a:off x="5969943" y="3592513"/>
            <a:ext cx="1296988" cy="381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≥ 60 cm</a:t>
            </a:r>
          </a:p>
        </p:txBody>
      </p:sp>
      <p:sp>
        <p:nvSpPr>
          <p:cNvPr id="141346" name="Line 40"/>
          <p:cNvSpPr>
            <a:spLocks noChangeShapeType="1"/>
          </p:cNvSpPr>
          <p:nvPr/>
        </p:nvSpPr>
        <p:spPr bwMode="auto">
          <a:xfrm>
            <a:off x="5298431" y="5349875"/>
            <a:ext cx="0" cy="914400"/>
          </a:xfrm>
          <a:prstGeom prst="line">
            <a:avLst/>
          </a:prstGeom>
          <a:noFill/>
          <a:ln w="57150" cmpd="thickThin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47" name="Freeform 41"/>
          <p:cNvSpPr>
            <a:spLocks/>
          </p:cNvSpPr>
          <p:nvPr/>
        </p:nvSpPr>
        <p:spPr bwMode="auto">
          <a:xfrm>
            <a:off x="6392218" y="4419600"/>
            <a:ext cx="882650" cy="1588"/>
          </a:xfrm>
          <a:custGeom>
            <a:avLst/>
            <a:gdLst>
              <a:gd name="T0" fmla="*/ 2147483647 w 556"/>
              <a:gd name="T1" fmla="*/ 0 h 1"/>
              <a:gd name="T2" fmla="*/ 0 w 556"/>
              <a:gd name="T3" fmla="*/ 0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56" h="1">
                <a:moveTo>
                  <a:pt x="556" y="0"/>
                </a:moveTo>
                <a:lnTo>
                  <a:pt x="0" y="0"/>
                </a:lnTo>
              </a:path>
            </a:pathLst>
          </a:custGeom>
          <a:noFill/>
          <a:ln w="57150" cmpd="thickThin">
            <a:solidFill>
              <a:schemeClr val="bg2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48" name="Freeform 42"/>
          <p:cNvSpPr>
            <a:spLocks/>
          </p:cNvSpPr>
          <p:nvPr/>
        </p:nvSpPr>
        <p:spPr bwMode="auto">
          <a:xfrm>
            <a:off x="6241406" y="4494214"/>
            <a:ext cx="1027112" cy="1587"/>
          </a:xfrm>
          <a:custGeom>
            <a:avLst/>
            <a:gdLst>
              <a:gd name="T0" fmla="*/ 2147483647 w 647"/>
              <a:gd name="T1" fmla="*/ 2147483647 h 1"/>
              <a:gd name="T2" fmla="*/ 0 w 647"/>
              <a:gd name="T3" fmla="*/ 0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47" h="1">
                <a:moveTo>
                  <a:pt x="647" y="1"/>
                </a:moveTo>
                <a:lnTo>
                  <a:pt x="0" y="0"/>
                </a:lnTo>
              </a:path>
            </a:pathLst>
          </a:custGeom>
          <a:noFill/>
          <a:ln w="57150" cmpd="thickThin">
            <a:solidFill>
              <a:schemeClr val="bg2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1349" name="Line 43"/>
          <p:cNvSpPr>
            <a:spLocks noChangeShapeType="1"/>
          </p:cNvSpPr>
          <p:nvPr/>
        </p:nvSpPr>
        <p:spPr bwMode="auto">
          <a:xfrm>
            <a:off x="5369868" y="4902200"/>
            <a:ext cx="0" cy="914400"/>
          </a:xfrm>
          <a:prstGeom prst="line">
            <a:avLst/>
          </a:prstGeom>
          <a:noFill/>
          <a:ln w="57150" cmpd="thickThin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6396" name="AutoShape 44"/>
          <p:cNvSpPr>
            <a:spLocks noChangeArrowheads="1"/>
          </p:cNvSpPr>
          <p:nvPr/>
        </p:nvSpPr>
        <p:spPr bwMode="auto">
          <a:xfrm rot="5211438">
            <a:off x="6906569" y="2828926"/>
            <a:ext cx="212725" cy="2254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256 w 21600"/>
              <a:gd name="T13" fmla="*/ 0 h 21600"/>
              <a:gd name="T14" fmla="*/ 21344 w 21600"/>
              <a:gd name="T15" fmla="*/ 1303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11" y="10122"/>
                </a:moveTo>
                <a:cubicBezTo>
                  <a:pt x="868" y="4702"/>
                  <a:pt x="5368" y="488"/>
                  <a:pt x="10800" y="489"/>
                </a:cubicBezTo>
                <a:cubicBezTo>
                  <a:pt x="16231" y="489"/>
                  <a:pt x="20731" y="4702"/>
                  <a:pt x="21088" y="10122"/>
                </a:cubicBezTo>
                <a:lnTo>
                  <a:pt x="21576" y="10089"/>
                </a:lnTo>
                <a:cubicBezTo>
                  <a:pt x="21202" y="4413"/>
                  <a:pt x="16489" y="-1"/>
                  <a:pt x="10799" y="0"/>
                </a:cubicBezTo>
                <a:cubicBezTo>
                  <a:pt x="5110" y="0"/>
                  <a:pt x="397" y="4413"/>
                  <a:pt x="23" y="10089"/>
                </a:cubicBezTo>
                <a:lnTo>
                  <a:pt x="511" y="10122"/>
                </a:lnTo>
                <a:close/>
              </a:path>
            </a:pathLst>
          </a:custGeom>
          <a:gradFill rotWithShape="1">
            <a:gsLst>
              <a:gs pos="0">
                <a:srgbClr val="FFFF00"/>
              </a:gs>
              <a:gs pos="50000">
                <a:srgbClr val="00FF00"/>
              </a:gs>
              <a:gs pos="100000">
                <a:srgbClr val="FFFF00"/>
              </a:gs>
            </a:gsLst>
            <a:lin ang="18900000" scaled="1"/>
          </a:gradFill>
          <a:ln w="28575">
            <a:solidFill>
              <a:srgbClr val="003A7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6397" name="Line 45"/>
          <p:cNvSpPr>
            <a:spLocks noChangeShapeType="1"/>
          </p:cNvSpPr>
          <p:nvPr/>
        </p:nvSpPr>
        <p:spPr bwMode="auto">
          <a:xfrm rot="5151729" flipV="1">
            <a:off x="7186763" y="2869408"/>
            <a:ext cx="9525" cy="134937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6398" name="AutoShape 46"/>
          <p:cNvSpPr>
            <a:spLocks noChangeArrowheads="1"/>
          </p:cNvSpPr>
          <p:nvPr/>
        </p:nvSpPr>
        <p:spPr bwMode="auto">
          <a:xfrm>
            <a:off x="7843194" y="2584450"/>
            <a:ext cx="1584325" cy="503238"/>
          </a:xfrm>
          <a:prstGeom prst="wedgeRoundRectCallout">
            <a:avLst>
              <a:gd name="adj1" fmla="val -87977"/>
              <a:gd name="adj2" fmla="val 18454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Prise T 13</a:t>
            </a:r>
          </a:p>
        </p:txBody>
      </p:sp>
      <p:sp>
        <p:nvSpPr>
          <p:cNvPr id="356401" name="Freeform 49"/>
          <p:cNvSpPr>
            <a:spLocks/>
          </p:cNvSpPr>
          <p:nvPr/>
        </p:nvSpPr>
        <p:spPr bwMode="auto">
          <a:xfrm>
            <a:off x="5404793" y="2568575"/>
            <a:ext cx="12700" cy="1804988"/>
          </a:xfrm>
          <a:custGeom>
            <a:avLst/>
            <a:gdLst>
              <a:gd name="T0" fmla="*/ 2147483647 w 8"/>
              <a:gd name="T1" fmla="*/ 2147483647 h 1137"/>
              <a:gd name="T2" fmla="*/ 2147483647 w 8"/>
              <a:gd name="T3" fmla="*/ 2147483647 h 1137"/>
              <a:gd name="T4" fmla="*/ 2147483647 w 8"/>
              <a:gd name="T5" fmla="*/ 0 h 11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137">
                <a:moveTo>
                  <a:pt x="8" y="1137"/>
                </a:moveTo>
                <a:cubicBezTo>
                  <a:pt x="6" y="1064"/>
                  <a:pt x="2" y="888"/>
                  <a:pt x="1" y="699"/>
                </a:cubicBezTo>
                <a:cubicBezTo>
                  <a:pt x="0" y="510"/>
                  <a:pt x="1" y="146"/>
                  <a:pt x="1" y="0"/>
                </a:cubicBez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FFFF00"/>
                    </a:gs>
                    <a:gs pos="50000">
                      <a:srgbClr val="00FF00"/>
                    </a:gs>
                    <a:gs pos="100000">
                      <a:srgbClr val="FFFF00"/>
                    </a:gs>
                  </a:gsLst>
                  <a:lin ang="189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33CC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6402" name="AutoShape 50"/>
          <p:cNvSpPr>
            <a:spLocks noChangeArrowheads="1"/>
          </p:cNvSpPr>
          <p:nvPr/>
        </p:nvSpPr>
        <p:spPr bwMode="auto">
          <a:xfrm>
            <a:off x="3306118" y="3089275"/>
            <a:ext cx="1728788" cy="431800"/>
          </a:xfrm>
          <a:prstGeom prst="wedgeRoundRectCallout">
            <a:avLst>
              <a:gd name="adj1" fmla="val 53764"/>
              <a:gd name="adj2" fmla="val -194852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2000">
              <a:solidFill>
                <a:srgbClr val="0033CC"/>
              </a:solidFill>
              <a:cs typeface="Arial" pitchFamily="34" charset="0"/>
            </a:endParaRPr>
          </a:p>
        </p:txBody>
      </p:sp>
      <p:sp>
        <p:nvSpPr>
          <p:cNvPr id="356403" name="Text Box 51"/>
          <p:cNvSpPr txBox="1">
            <a:spLocks noChangeArrowheads="1"/>
          </p:cNvSpPr>
          <p:nvPr/>
        </p:nvSpPr>
        <p:spPr bwMode="auto">
          <a:xfrm>
            <a:off x="4674544" y="2152651"/>
            <a:ext cx="8048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fr-CH" altLang="fr-FR" sz="2000" dirty="0">
                <a:solidFill>
                  <a:srgbClr val="003A7C"/>
                </a:solidFill>
              </a:rPr>
              <a:t>IP X4</a:t>
            </a:r>
            <a:endParaRPr lang="fr-FR" altLang="fr-FR" sz="2000" dirty="0">
              <a:solidFill>
                <a:srgbClr val="003A7C"/>
              </a:solidFill>
            </a:endParaRPr>
          </a:p>
        </p:txBody>
      </p:sp>
      <p:sp>
        <p:nvSpPr>
          <p:cNvPr id="356404" name="AutoShape 52"/>
          <p:cNvSpPr>
            <a:spLocks noChangeArrowheads="1"/>
          </p:cNvSpPr>
          <p:nvPr/>
        </p:nvSpPr>
        <p:spPr bwMode="auto">
          <a:xfrm>
            <a:off x="3306118" y="3089275"/>
            <a:ext cx="1728788" cy="431800"/>
          </a:xfrm>
          <a:prstGeom prst="wedgeRoundRectCallout">
            <a:avLst>
              <a:gd name="adj1" fmla="val 67449"/>
              <a:gd name="adj2" fmla="val 24634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Si &lt; 60 cm</a:t>
            </a:r>
          </a:p>
        </p:txBody>
      </p:sp>
      <p:sp>
        <p:nvSpPr>
          <p:cNvPr id="141359" name="Line 53"/>
          <p:cNvSpPr>
            <a:spLocks noChangeShapeType="1"/>
          </p:cNvSpPr>
          <p:nvPr/>
        </p:nvSpPr>
        <p:spPr bwMode="auto">
          <a:xfrm>
            <a:off x="3039418" y="3705225"/>
            <a:ext cx="0" cy="287338"/>
          </a:xfrm>
          <a:prstGeom prst="line">
            <a:avLst/>
          </a:prstGeom>
          <a:noFill/>
          <a:ln w="38100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6406" name="Line 54"/>
          <p:cNvSpPr>
            <a:spLocks noChangeShapeType="1"/>
          </p:cNvSpPr>
          <p:nvPr/>
        </p:nvSpPr>
        <p:spPr bwMode="auto">
          <a:xfrm>
            <a:off x="7141518" y="2830513"/>
            <a:ext cx="0" cy="215900"/>
          </a:xfrm>
          <a:prstGeom prst="line">
            <a:avLst/>
          </a:prstGeom>
          <a:noFill/>
          <a:ln w="38100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CH" altLang="fr-FR"/>
              <a:t>Autre exemple</a:t>
            </a:r>
            <a:endParaRPr lang="fr-CH" dirty="0"/>
          </a:p>
        </p:txBody>
      </p:sp>
      <p:sp>
        <p:nvSpPr>
          <p:cNvPr id="58" name="Rectangle 2"/>
          <p:cNvSpPr txBox="1">
            <a:spLocks noChangeArrowheads="1"/>
          </p:cNvSpPr>
          <p:nvPr/>
        </p:nvSpPr>
        <p:spPr bwMode="auto">
          <a:xfrm>
            <a:off x="479425" y="1472676"/>
            <a:ext cx="13695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56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1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1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1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1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1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1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1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1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1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1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1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1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1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1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1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1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41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1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41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41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1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1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1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1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4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1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1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41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1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41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41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41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41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41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41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41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41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4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4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4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4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4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4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4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41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41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41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41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41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41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3" dur="500"/>
                                        <p:tgtEl>
                                          <p:spTgt spid="356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7" dur="500"/>
                                        <p:tgtEl>
                                          <p:spTgt spid="356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000"/>
                            </p:stCondLst>
                            <p:childTnLst>
                              <p:par>
                                <p:cTn id="15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1" dur="500"/>
                                        <p:tgtEl>
                                          <p:spTgt spid="356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500"/>
                            </p:stCondLst>
                            <p:childTnLst>
                              <p:par>
                                <p:cTn id="1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5" dur="500"/>
                                        <p:tgtEl>
                                          <p:spTgt spid="356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356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56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500"/>
                            </p:stCondLst>
                            <p:childTnLst>
                              <p:par>
                                <p:cTn id="17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356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56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56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500"/>
                                        <p:tgtEl>
                                          <p:spTgt spid="356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000"/>
                            </p:stCondLst>
                            <p:childTnLst>
                              <p:par>
                                <p:cTn id="1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500"/>
                                        <p:tgtEl>
                                          <p:spTgt spid="356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500"/>
                            </p:stCondLst>
                            <p:childTnLst>
                              <p:par>
                                <p:cTn id="19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356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000"/>
                            </p:stCondLst>
                            <p:childTnLst>
                              <p:par>
                                <p:cTn id="19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315" grpId="0" animBg="1"/>
      <p:bldP spid="141316" grpId="0" animBg="1"/>
      <p:bldP spid="141317" grpId="0" animBg="1"/>
      <p:bldP spid="141318" grpId="0" animBg="1"/>
      <p:bldP spid="141319" grpId="0" animBg="1"/>
      <p:bldP spid="141320" grpId="0" animBg="1"/>
      <p:bldP spid="141321" grpId="0" animBg="1"/>
      <p:bldP spid="141322" grpId="0" animBg="1"/>
      <p:bldP spid="141323" grpId="0" animBg="1"/>
      <p:bldP spid="141325" grpId="0" animBg="1"/>
      <p:bldP spid="141326" grpId="0" animBg="1"/>
      <p:bldP spid="141327" grpId="0" animBg="1"/>
      <p:bldP spid="141328" grpId="0" animBg="1"/>
      <p:bldP spid="141329" grpId="0" animBg="1"/>
      <p:bldP spid="141330" grpId="0" animBg="1"/>
      <p:bldP spid="141331" grpId="0" animBg="1"/>
      <p:bldP spid="141332" grpId="0" animBg="1"/>
      <p:bldP spid="141333" grpId="0" animBg="1"/>
      <p:bldP spid="141334" grpId="0" animBg="1"/>
      <p:bldP spid="141335" grpId="0" animBg="1"/>
      <p:bldP spid="141336" grpId="0" animBg="1"/>
      <p:bldP spid="141337" grpId="0" animBg="1"/>
      <p:bldP spid="141338" grpId="0" animBg="1"/>
      <p:bldP spid="141339" grpId="0" animBg="1"/>
      <p:bldP spid="141340" grpId="0" animBg="1"/>
      <p:bldP spid="141341" grpId="0" animBg="1"/>
      <p:bldP spid="141342" grpId="0" animBg="1"/>
      <p:bldP spid="141343" grpId="0" animBg="1"/>
      <p:bldP spid="356390" grpId="0" animBg="1"/>
      <p:bldP spid="356391" grpId="0" animBg="1" autoUpdateAnimBg="0"/>
      <p:bldP spid="141346" grpId="0" animBg="1"/>
      <p:bldP spid="141347" grpId="0" animBg="1"/>
      <p:bldP spid="141348" grpId="0" animBg="1"/>
      <p:bldP spid="141349" grpId="0" animBg="1"/>
      <p:bldP spid="356396" grpId="0" animBg="1"/>
      <p:bldP spid="356397" grpId="0" animBg="1"/>
      <p:bldP spid="356398" grpId="0" animBg="1" autoUpdateAnimBg="0"/>
      <p:bldP spid="356401" grpId="0" animBg="1"/>
      <p:bldP spid="356402" grpId="0" animBg="1" autoUpdateAnimBg="0"/>
      <p:bldP spid="356403" grpId="0" autoUpdateAnimBg="0"/>
      <p:bldP spid="356404" grpId="0" animBg="1" autoUpdateAnimBg="0"/>
      <p:bldP spid="141359" grpId="0" animBg="1"/>
      <p:bldP spid="356406" grpId="0" animBg="1"/>
      <p:bldP spid="2" grpId="0" animBg="1"/>
      <p:bldP spid="58" grpId="0" animBg="1" autoUpdateAnimBg="0"/>
      <p:bldP spid="56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9" name="Picture 2" descr="Diapo 405 Prise correcte dans armoir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584" y="1628800"/>
            <a:ext cx="6768752" cy="5076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379" name="Line 3"/>
          <p:cNvSpPr>
            <a:spLocks noChangeShapeType="1"/>
          </p:cNvSpPr>
          <p:nvPr/>
        </p:nvSpPr>
        <p:spPr bwMode="auto">
          <a:xfrm>
            <a:off x="3353298" y="2128239"/>
            <a:ext cx="3470664" cy="10329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7380" name="Line 4"/>
          <p:cNvSpPr>
            <a:spLocks noChangeShapeType="1"/>
          </p:cNvSpPr>
          <p:nvPr/>
        </p:nvSpPr>
        <p:spPr bwMode="auto">
          <a:xfrm flipH="1" flipV="1">
            <a:off x="6823962" y="2138568"/>
            <a:ext cx="38106" cy="456643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7381" name="Line 5"/>
          <p:cNvSpPr>
            <a:spLocks noChangeShapeType="1"/>
          </p:cNvSpPr>
          <p:nvPr/>
        </p:nvSpPr>
        <p:spPr bwMode="auto">
          <a:xfrm>
            <a:off x="3353298" y="2092059"/>
            <a:ext cx="10284" cy="47741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7382" name="Text Box 6"/>
          <p:cNvSpPr txBox="1">
            <a:spLocks noChangeArrowheads="1"/>
          </p:cNvSpPr>
          <p:nvPr/>
        </p:nvSpPr>
        <p:spPr bwMode="auto">
          <a:xfrm>
            <a:off x="4428944" y="1630394"/>
            <a:ext cx="1329655" cy="46166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003A7C"/>
                </a:solidFill>
                <a:cs typeface="Arial" pitchFamily="34" charset="0"/>
              </a:rPr>
              <a:t>&gt; 60 cm</a:t>
            </a:r>
            <a:endParaRPr lang="en-GB" altLang="fr-FR" sz="24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357383" name="Rectangle 7"/>
          <p:cNvSpPr>
            <a:spLocks noChangeArrowheads="1"/>
          </p:cNvSpPr>
          <p:nvPr/>
        </p:nvSpPr>
        <p:spPr bwMode="auto">
          <a:xfrm>
            <a:off x="7443494" y="6070140"/>
            <a:ext cx="1676842" cy="637849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108000" tIns="72000" rIns="108000" bIns="72000">
            <a:spAutoFit/>
          </a:bodyPr>
          <a:lstStyle>
            <a:lvl1pPr defTabSz="854075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8540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854075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8540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8540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8540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CH" altLang="fr-FR" sz="3200" dirty="0" err="1">
                <a:cs typeface="Arial" pitchFamily="34" charset="0"/>
              </a:rPr>
              <a:t>Correct</a:t>
            </a:r>
            <a:endParaRPr lang="de-CH" altLang="fr-FR" sz="3200" dirty="0">
              <a:cs typeface="Arial" pitchFamily="34" charset="0"/>
            </a:endParaRPr>
          </a:p>
        </p:txBody>
      </p:sp>
      <p:sp>
        <p:nvSpPr>
          <p:cNvPr id="357386" name="Text Box 10"/>
          <p:cNvSpPr txBox="1">
            <a:spLocks noChangeArrowheads="1"/>
          </p:cNvSpPr>
          <p:nvPr/>
        </p:nvSpPr>
        <p:spPr bwMode="auto">
          <a:xfrm>
            <a:off x="3470423" y="3867785"/>
            <a:ext cx="744900" cy="369332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  <a:scene3d>
            <a:camera prst="isometricOffAxis1Right">
              <a:rot lat="1080000" lon="20400000" rev="0"/>
            </a:camera>
            <a:lightRig rig="threePt" dir="t"/>
          </a:scene3d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fr-CH" altLang="fr-FR" sz="1800" dirty="0">
                <a:solidFill>
                  <a:srgbClr val="003A7C"/>
                </a:solidFill>
              </a:rPr>
              <a:t>IP X4</a:t>
            </a:r>
            <a:endParaRPr lang="fr-FR" altLang="fr-FR" sz="1800" dirty="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dirty="0"/>
              <a:t>Salle de bain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479425" y="1462696"/>
            <a:ext cx="13695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p:transition spd="slow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1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5" dur="2000"/>
                                        <p:tgtEl>
                                          <p:spTgt spid="142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7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7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2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7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7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57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7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7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57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57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379" grpId="0" animBg="1"/>
      <p:bldP spid="357380" grpId="0" animBg="1"/>
      <p:bldP spid="357381" grpId="0" animBg="1"/>
      <p:bldP spid="357382" grpId="0" animBg="1" autoUpdateAnimBg="0"/>
      <p:bldP spid="357383" grpId="0" animBg="1" autoUpdateAnimBg="0"/>
      <p:bldP spid="357386" grpId="0" animBg="1" autoUpdateAnimBg="0"/>
      <p:bldP spid="2" grpId="0" animBg="1"/>
      <p:bldP spid="12" grpId="0" animBg="1" autoUpdateAnimBg="0"/>
      <p:bldP spid="13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Salle de bain</a:t>
            </a:r>
            <a:endParaRPr lang="en-GB" altLang="fr-FR" dirty="0"/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pic>
        <p:nvPicPr>
          <p:cNvPr id="15" name="Picture 19" descr="Diapo 402 Prise ds armoire 0"/>
          <p:cNvPicPr>
            <a:picLocks noChangeAspect="1" noChangeArrowheads="1"/>
          </p:cNvPicPr>
          <p:nvPr/>
        </p:nvPicPr>
        <p:blipFill>
          <a:blip r:embed="rId3" cstate="print">
            <a:lum brigh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704" y="2207374"/>
            <a:ext cx="4710938" cy="45000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Line 20"/>
          <p:cNvSpPr>
            <a:spLocks noChangeShapeType="1"/>
          </p:cNvSpPr>
          <p:nvPr/>
        </p:nvSpPr>
        <p:spPr bwMode="auto">
          <a:xfrm flipV="1">
            <a:off x="4865643" y="3087310"/>
            <a:ext cx="0" cy="2916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none" w="sm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Line 21"/>
          <p:cNvSpPr>
            <a:spLocks noChangeShapeType="1"/>
          </p:cNvSpPr>
          <p:nvPr/>
        </p:nvSpPr>
        <p:spPr bwMode="auto">
          <a:xfrm>
            <a:off x="4883331" y="3459238"/>
            <a:ext cx="7560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Line 22"/>
          <p:cNvSpPr>
            <a:spLocks noChangeShapeType="1"/>
          </p:cNvSpPr>
          <p:nvPr/>
        </p:nvSpPr>
        <p:spPr bwMode="auto">
          <a:xfrm>
            <a:off x="5674129" y="3042171"/>
            <a:ext cx="0" cy="504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none" w="sm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 Box 23"/>
          <p:cNvSpPr txBox="1">
            <a:spLocks noChangeArrowheads="1"/>
          </p:cNvSpPr>
          <p:nvPr/>
        </p:nvSpPr>
        <p:spPr bwMode="auto">
          <a:xfrm>
            <a:off x="4785357" y="3563100"/>
            <a:ext cx="1066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0000"/>
                </a:solidFill>
                <a:miter lim="800000"/>
                <a:headEnd type="none" w="sm" len="lg"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None/>
            </a:pPr>
            <a:r>
              <a:rPr lang="fr-CH" altLang="fr-FR" sz="2000" b="1" dirty="0">
                <a:solidFill>
                  <a:srgbClr val="FFFF99"/>
                </a:solidFill>
                <a:cs typeface="Arial" panose="020B0604020202020204" pitchFamily="34" charset="0"/>
              </a:rPr>
              <a:t>25 cm</a:t>
            </a:r>
            <a:endParaRPr lang="en-GB" altLang="fr-FR" sz="2000" b="1" dirty="0">
              <a:solidFill>
                <a:srgbClr val="FFFF99"/>
              </a:solidFill>
              <a:cs typeface="Arial" panose="020B0604020202020204" pitchFamily="34" charset="0"/>
            </a:endParaRPr>
          </a:p>
        </p:txBody>
      </p:sp>
      <p:sp>
        <p:nvSpPr>
          <p:cNvPr id="20" name="Line 24"/>
          <p:cNvSpPr>
            <a:spLocks noChangeShapeType="1"/>
          </p:cNvSpPr>
          <p:nvPr/>
        </p:nvSpPr>
        <p:spPr bwMode="auto">
          <a:xfrm>
            <a:off x="3951244" y="4652739"/>
            <a:ext cx="0" cy="11525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Oval 25"/>
          <p:cNvSpPr>
            <a:spLocks noChangeAspect="1" noChangeArrowheads="1"/>
          </p:cNvSpPr>
          <p:nvPr/>
        </p:nvSpPr>
        <p:spPr bwMode="auto">
          <a:xfrm>
            <a:off x="3424644" y="3609136"/>
            <a:ext cx="1044000" cy="10440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None/>
            </a:pPr>
            <a:endParaRPr lang="fr-CH" altLang="fr-FR" sz="1400" b="1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22" name="Picture 26" descr="IN00647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1760" y="5826874"/>
            <a:ext cx="468000" cy="695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Rectangle 22"/>
          <p:cNvSpPr/>
          <p:nvPr/>
        </p:nvSpPr>
        <p:spPr>
          <a:xfrm>
            <a:off x="2841170" y="1468014"/>
            <a:ext cx="4713515" cy="702070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80000" tIns="180000" rIns="180000" bIns="180000" rtlCol="0" anchor="ctr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de-CH" altLang="fr-FR" sz="2200" b="1" cap="all" dirty="0" smtClean="0">
                <a:latin typeface="+mj-lt"/>
                <a:ea typeface="+mj-ea"/>
                <a:cs typeface="Arial"/>
              </a:rPr>
              <a:t>Emplacement </a:t>
            </a:r>
            <a:r>
              <a:rPr lang="de-CH" altLang="fr-FR" sz="2200" b="1" cap="all" dirty="0" err="1" smtClean="0">
                <a:latin typeface="+mj-lt"/>
                <a:ea typeface="+mj-ea"/>
                <a:cs typeface="Arial"/>
              </a:rPr>
              <a:t>pas</a:t>
            </a:r>
            <a:r>
              <a:rPr lang="de-CH" altLang="fr-FR" sz="2200" b="1" cap="all" dirty="0" smtClean="0">
                <a:latin typeface="+mj-lt"/>
                <a:ea typeface="+mj-ea"/>
                <a:cs typeface="Arial"/>
              </a:rPr>
              <a:t> </a:t>
            </a:r>
            <a:r>
              <a:rPr lang="de-CH" altLang="fr-FR" sz="2200" b="1" cap="all" dirty="0" err="1" smtClean="0">
                <a:latin typeface="+mj-lt"/>
                <a:ea typeface="+mj-ea"/>
                <a:cs typeface="Arial"/>
              </a:rPr>
              <a:t>correct</a:t>
            </a:r>
            <a:r>
              <a:rPr lang="de-CH" altLang="fr-FR" sz="2200" b="1" cap="all" dirty="0" smtClean="0">
                <a:latin typeface="+mj-lt"/>
                <a:ea typeface="+mj-ea"/>
                <a:cs typeface="Arial"/>
              </a:rPr>
              <a:t> </a:t>
            </a:r>
            <a:endParaRPr lang="fr-CH" sz="2200" b="1" cap="all" dirty="0">
              <a:latin typeface="+mj-lt"/>
              <a:ea typeface="+mj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611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0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2" grpId="0" animBg="1"/>
      <p:bldP spid="13" grpId="0" animBg="1"/>
      <p:bldP spid="16" grpId="0" animBg="1"/>
      <p:bldP spid="17" grpId="0" animBg="1"/>
      <p:bldP spid="18" grpId="0" animBg="1"/>
      <p:bldP spid="19" grpId="0" autoUpdateAnimBg="0"/>
      <p:bldP spid="20" grpId="0" animBg="1"/>
      <p:bldP spid="21" grpId="0" animBg="1"/>
      <p:bldP spid="23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1026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Salle de bain</a:t>
            </a:r>
            <a:endParaRPr lang="en-GB" altLang="fr-FR" dirty="0"/>
          </a:p>
        </p:txBody>
      </p:sp>
      <p:pic>
        <p:nvPicPr>
          <p:cNvPr id="232457" name="Picture 1033" descr="Diapo 404 Prise armoire correct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3162" y="1632287"/>
            <a:ext cx="6667500" cy="50006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2462" name="Group 1038"/>
          <p:cNvGrpSpPr>
            <a:grpSpLocks/>
          </p:cNvGrpSpPr>
          <p:nvPr/>
        </p:nvGrpSpPr>
        <p:grpSpPr bwMode="auto">
          <a:xfrm>
            <a:off x="2311798" y="2313955"/>
            <a:ext cx="3871913" cy="3563938"/>
            <a:chOff x="1200" y="1226"/>
            <a:chExt cx="2439" cy="2245"/>
          </a:xfrm>
        </p:grpSpPr>
        <p:sp>
          <p:nvSpPr>
            <p:cNvPr id="144393" name="Line 1034"/>
            <p:cNvSpPr>
              <a:spLocks noChangeShapeType="1"/>
            </p:cNvSpPr>
            <p:nvPr/>
          </p:nvSpPr>
          <p:spPr bwMode="auto">
            <a:xfrm>
              <a:off x="1200" y="1248"/>
              <a:ext cx="0" cy="67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44394" name="Line 1035"/>
            <p:cNvSpPr>
              <a:spLocks noChangeShapeType="1"/>
            </p:cNvSpPr>
            <p:nvPr/>
          </p:nvSpPr>
          <p:spPr bwMode="auto">
            <a:xfrm flipV="1">
              <a:off x="3638" y="1226"/>
              <a:ext cx="1" cy="22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232460" name="Line 1036"/>
          <p:cNvSpPr>
            <a:spLocks noChangeShapeType="1"/>
          </p:cNvSpPr>
          <p:nvPr/>
        </p:nvSpPr>
        <p:spPr bwMode="auto">
          <a:xfrm>
            <a:off x="2298170" y="2852936"/>
            <a:ext cx="3869838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32461" name="Text Box 1037"/>
          <p:cNvSpPr txBox="1">
            <a:spLocks noChangeArrowheads="1"/>
          </p:cNvSpPr>
          <p:nvPr/>
        </p:nvSpPr>
        <p:spPr bwMode="auto">
          <a:xfrm>
            <a:off x="3513951" y="2958480"/>
            <a:ext cx="1438275" cy="457200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003A7C"/>
                </a:solidFill>
              </a:rPr>
              <a:t>&gt; 60 cm</a:t>
            </a:r>
            <a:endParaRPr lang="fr-FR" altLang="fr-FR" sz="2400" dirty="0">
              <a:solidFill>
                <a:srgbClr val="003A7C"/>
              </a:solidFill>
            </a:endParaRPr>
          </a:p>
        </p:txBody>
      </p:sp>
      <p:sp>
        <p:nvSpPr>
          <p:cNvPr id="13" name="Rectangle 2"/>
          <p:cNvSpPr txBox="1">
            <a:spLocks noChangeArrowheads="1"/>
          </p:cNvSpPr>
          <p:nvPr/>
        </p:nvSpPr>
        <p:spPr>
          <a:xfrm>
            <a:off x="1713162" y="5900064"/>
            <a:ext cx="6668159" cy="732848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80000" tIns="180000" rIns="180000" bIns="180000" rtlCol="0" anchor="ctr" anchorCtr="0">
            <a:sp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fr-CH" sz="2800" b="1" kern="1200" cap="all" baseline="0" dirty="0">
                <a:solidFill>
                  <a:schemeClr val="bg1"/>
                </a:solidFill>
                <a:latin typeface="+mj-lt"/>
                <a:ea typeface="+mj-ea"/>
                <a:cs typeface="Arial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fr-CH" altLang="fr-FR" sz="2400" dirty="0">
                <a:solidFill>
                  <a:schemeClr val="tx1"/>
                </a:solidFill>
              </a:rPr>
              <a:t>Emplacement correct</a:t>
            </a:r>
          </a:p>
        </p:txBody>
      </p:sp>
      <p:sp>
        <p:nvSpPr>
          <p:cNvPr id="11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2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32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" presetID="4" presetClass="entr" presetSubtype="3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23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3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50" grpId="0" animBg="1"/>
      <p:bldP spid="232460" grpId="0" animBg="1"/>
      <p:bldP spid="232461" grpId="0" animBg="1" autoUpdateAnimBg="0"/>
      <p:bldP spid="13" grpId="0" animBg="1" autoUpdateAnimBg="0"/>
      <p:bldP spid="11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3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89417" y="496477"/>
            <a:ext cx="9422933" cy="1102179"/>
          </a:xfrm>
        </p:spPr>
        <p:txBody>
          <a:bodyPr/>
          <a:lstStyle/>
          <a:p>
            <a:r>
              <a:rPr lang="fr-FR" sz="2400" dirty="0"/>
              <a:t>Douches situées dans des immeubles  d'habitation </a:t>
            </a:r>
            <a:br>
              <a:rPr lang="fr-FR" sz="2400" dirty="0"/>
            </a:br>
            <a:r>
              <a:rPr lang="fr-FR" sz="2400" dirty="0"/>
              <a:t>(</a:t>
            </a:r>
            <a:r>
              <a:rPr lang="fr-FR" sz="2400" dirty="0">
                <a:solidFill>
                  <a:srgbClr val="FF0000">
                    <a:alpha val="70000"/>
                  </a:srgbClr>
                </a:solidFill>
              </a:rPr>
              <a:t>sans</a:t>
            </a:r>
            <a:r>
              <a:rPr lang="fr-FR" sz="2400" dirty="0"/>
              <a:t> séparation) </a:t>
            </a:r>
            <a:r>
              <a:rPr lang="de-CH" sz="2400" dirty="0" err="1"/>
              <a:t>sans</a:t>
            </a:r>
            <a:r>
              <a:rPr lang="de-CH" sz="2400" dirty="0"/>
              <a:t> </a:t>
            </a:r>
            <a:r>
              <a:rPr lang="de-CH" sz="2400" dirty="0" err="1"/>
              <a:t>receveur</a:t>
            </a:r>
            <a:endParaRPr lang="fr-CH" sz="2400" dirty="0"/>
          </a:p>
        </p:txBody>
      </p:sp>
      <p:sp>
        <p:nvSpPr>
          <p:cNvPr id="12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5" name="Groupe 4"/>
          <p:cNvGrpSpPr/>
          <p:nvPr/>
        </p:nvGrpSpPr>
        <p:grpSpPr>
          <a:xfrm>
            <a:off x="2279579" y="1742672"/>
            <a:ext cx="5482796" cy="5012879"/>
            <a:chOff x="2279579" y="1742672"/>
            <a:chExt cx="5482796" cy="5012879"/>
          </a:xfrm>
        </p:grpSpPr>
        <p:pic>
          <p:nvPicPr>
            <p:cNvPr id="145410" name="Picture 2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4575" y="1886688"/>
              <a:ext cx="5257800" cy="4868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11" name="Ellipse 2060"/>
            <p:cNvSpPr>
              <a:spLocks noChangeArrowheads="1"/>
            </p:cNvSpPr>
            <p:nvPr/>
          </p:nvSpPr>
          <p:spPr bwMode="auto">
            <a:xfrm>
              <a:off x="4426371" y="4937569"/>
              <a:ext cx="1273175" cy="1036638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145415" name="Rectangle 31"/>
            <p:cNvSpPr>
              <a:spLocks noChangeArrowheads="1"/>
            </p:cNvSpPr>
            <p:nvPr/>
          </p:nvSpPr>
          <p:spPr bwMode="auto">
            <a:xfrm>
              <a:off x="4305722" y="2557610"/>
              <a:ext cx="4648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r>
                <a:rPr lang="fr-FR" altLang="fr-FR" sz="1300" b="0">
                  <a:solidFill>
                    <a:srgbClr val="000000"/>
                  </a:solidFill>
                </a:rPr>
                <a:t> </a:t>
              </a:r>
              <a:endParaRPr lang="fr-FR" altLang="fr-FR" sz="1800" b="0"/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 rot="-5400000">
              <a:off x="1283399" y="4619002"/>
              <a:ext cx="2876550" cy="88419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2058" name="Rectangle 2057"/>
            <p:cNvSpPr>
              <a:spLocks noChangeArrowheads="1"/>
            </p:cNvSpPr>
            <p:nvPr/>
          </p:nvSpPr>
          <p:spPr bwMode="auto">
            <a:xfrm>
              <a:off x="3411960" y="1742672"/>
              <a:ext cx="2894013" cy="914336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</p:grpSp>
      <p:sp>
        <p:nvSpPr>
          <p:cNvPr id="2059" name="Ellipse 2058"/>
          <p:cNvSpPr>
            <a:spLocks noChangeArrowheads="1"/>
          </p:cNvSpPr>
          <p:nvPr/>
        </p:nvSpPr>
        <p:spPr bwMode="auto">
          <a:xfrm>
            <a:off x="4707731" y="5075234"/>
            <a:ext cx="617537" cy="593303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 dirty="0"/>
              <a:t>1</a:t>
            </a:r>
          </a:p>
        </p:txBody>
      </p:sp>
      <p:sp>
        <p:nvSpPr>
          <p:cNvPr id="14" name="Line 139"/>
          <p:cNvSpPr>
            <a:spLocks noChangeShapeType="1"/>
          </p:cNvSpPr>
          <p:nvPr/>
        </p:nvSpPr>
        <p:spPr bwMode="auto">
          <a:xfrm>
            <a:off x="2829834" y="3670921"/>
            <a:ext cx="0" cy="277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5" name="Line 20"/>
          <p:cNvSpPr>
            <a:spLocks noChangeShapeType="1"/>
          </p:cNvSpPr>
          <p:nvPr/>
        </p:nvSpPr>
        <p:spPr bwMode="auto">
          <a:xfrm>
            <a:off x="2572164" y="3672593"/>
            <a:ext cx="62342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6" name="Line 20"/>
          <p:cNvSpPr>
            <a:spLocks noChangeShapeType="1"/>
          </p:cNvSpPr>
          <p:nvPr/>
        </p:nvSpPr>
        <p:spPr bwMode="auto">
          <a:xfrm>
            <a:off x="2568364" y="6443288"/>
            <a:ext cx="62342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7" name="ZoneTexte 16"/>
          <p:cNvSpPr txBox="1"/>
          <p:nvPr/>
        </p:nvSpPr>
        <p:spPr>
          <a:xfrm rot="16200000">
            <a:off x="2264151" y="4941346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1.20 m</a:t>
            </a:r>
          </a:p>
        </p:txBody>
      </p:sp>
      <p:sp>
        <p:nvSpPr>
          <p:cNvPr id="18" name="Line 139"/>
          <p:cNvSpPr>
            <a:spLocks noChangeShapeType="1"/>
          </p:cNvSpPr>
          <p:nvPr/>
        </p:nvSpPr>
        <p:spPr bwMode="auto">
          <a:xfrm rot="5400000">
            <a:off x="4921528" y="962880"/>
            <a:ext cx="0" cy="277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9" name="Line 20"/>
          <p:cNvSpPr>
            <a:spLocks noChangeShapeType="1"/>
          </p:cNvSpPr>
          <p:nvPr/>
        </p:nvSpPr>
        <p:spPr bwMode="auto">
          <a:xfrm rot="5400000">
            <a:off x="3223818" y="2365394"/>
            <a:ext cx="62342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" name="Line 20"/>
          <p:cNvSpPr>
            <a:spLocks noChangeShapeType="1"/>
          </p:cNvSpPr>
          <p:nvPr/>
        </p:nvSpPr>
        <p:spPr bwMode="auto">
          <a:xfrm rot="5400000">
            <a:off x="5978546" y="2375442"/>
            <a:ext cx="62342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1" name="ZoneTexte 20"/>
          <p:cNvSpPr txBox="1"/>
          <p:nvPr/>
        </p:nvSpPr>
        <p:spPr>
          <a:xfrm>
            <a:off x="4566482" y="2041103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1.20 m</a:t>
            </a:r>
          </a:p>
        </p:txBody>
      </p:sp>
    </p:spTree>
    <p:extLst>
      <p:ext uri="{BB962C8B-B14F-4D97-AF65-F5344CB8AC3E}">
        <p14:creationId xmlns:p14="http://schemas.microsoft.com/office/powerpoint/2010/main" val="8239206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" grpId="0" animBg="1"/>
      <p:bldP spid="2059" grpId="0" animBg="1"/>
      <p:bldP spid="14" grpId="0" animBg="1"/>
      <p:bldP spid="15" grpId="0" animBg="1"/>
      <p:bldP spid="16" grpId="0" animBg="1"/>
      <p:bldP spid="17" grpId="0"/>
      <p:bldP spid="18" grpId="0" animBg="1"/>
      <p:bldP spid="19" grpId="0" animBg="1"/>
      <p:bldP spid="20" grpId="0" animBg="1"/>
      <p:bldP spid="21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5345732" y="5461980"/>
            <a:ext cx="1555200" cy="684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fr-CH" altLang="fr-FR" sz="2400"/>
          </a:p>
        </p:txBody>
      </p:sp>
      <p:pic>
        <p:nvPicPr>
          <p:cNvPr id="24" name="Image 23"/>
          <p:cNvPicPr>
            <a:picLocks/>
          </p:cNvPicPr>
          <p:nvPr/>
        </p:nvPicPr>
        <p:blipFill>
          <a:blip r:embed="rId3"/>
          <a:stretch>
            <a:fillRect/>
          </a:stretch>
        </p:blipFill>
        <p:spPr>
          <a:xfrm>
            <a:off x="2883118" y="2349328"/>
            <a:ext cx="5256000" cy="4032000"/>
          </a:xfrm>
          <a:prstGeom prst="rect">
            <a:avLst/>
          </a:prstGeom>
        </p:spPr>
      </p:pic>
      <p:sp>
        <p:nvSpPr>
          <p:cNvPr id="146435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146436" name="AutoShape 5"/>
          <p:cNvSpPr>
            <a:spLocks noChangeAspect="1" noChangeArrowheads="1" noTextEdit="1"/>
          </p:cNvSpPr>
          <p:nvPr/>
        </p:nvSpPr>
        <p:spPr bwMode="auto">
          <a:xfrm>
            <a:off x="2120900" y="1368425"/>
            <a:ext cx="8389938" cy="345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46437" name="Rectangle 26"/>
          <p:cNvSpPr>
            <a:spLocks noChangeArrowheads="1"/>
          </p:cNvSpPr>
          <p:nvPr/>
        </p:nvSpPr>
        <p:spPr bwMode="auto">
          <a:xfrm>
            <a:off x="1370633" y="2187427"/>
            <a:ext cx="603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17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146438" name="Rectangle 31"/>
          <p:cNvSpPr>
            <a:spLocks noChangeArrowheads="1"/>
          </p:cNvSpPr>
          <p:nvPr/>
        </p:nvSpPr>
        <p:spPr bwMode="auto">
          <a:xfrm>
            <a:off x="4420220" y="2939444"/>
            <a:ext cx="4648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13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146440" name="Rectangle 37"/>
          <p:cNvSpPr>
            <a:spLocks noChangeArrowheads="1"/>
          </p:cNvSpPr>
          <p:nvPr/>
        </p:nvSpPr>
        <p:spPr bwMode="auto">
          <a:xfrm>
            <a:off x="10455276" y="4492166"/>
            <a:ext cx="603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17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146444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146446" name="Rectangle 37"/>
          <p:cNvSpPr>
            <a:spLocks noChangeArrowheads="1"/>
          </p:cNvSpPr>
          <p:nvPr/>
        </p:nvSpPr>
        <p:spPr bwMode="auto">
          <a:xfrm>
            <a:off x="10455276" y="4492166"/>
            <a:ext cx="603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17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21" name="Ellipse 20"/>
          <p:cNvSpPr>
            <a:spLocks noChangeArrowheads="1"/>
          </p:cNvSpPr>
          <p:nvPr/>
        </p:nvSpPr>
        <p:spPr bwMode="auto">
          <a:xfrm>
            <a:off x="4031283" y="3937063"/>
            <a:ext cx="615950" cy="601662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 dirty="0"/>
              <a:t>1</a:t>
            </a:r>
          </a:p>
        </p:txBody>
      </p:sp>
      <p:cxnSp>
        <p:nvCxnSpPr>
          <p:cNvPr id="34" name="Connecteur droit avec flèche 33"/>
          <p:cNvCxnSpPr>
            <a:cxnSpLocks noChangeShapeType="1"/>
          </p:cNvCxnSpPr>
          <p:nvPr/>
        </p:nvCxnSpPr>
        <p:spPr bwMode="auto">
          <a:xfrm flipV="1">
            <a:off x="5367958" y="4722645"/>
            <a:ext cx="345280" cy="7498"/>
          </a:xfrm>
          <a:prstGeom prst="straightConnector1">
            <a:avLst/>
          </a:prstGeom>
          <a:noFill/>
          <a:ln w="57150" algn="ctr">
            <a:solidFill>
              <a:schemeClr val="tx1"/>
            </a:solidFill>
            <a:round/>
            <a:headEnd type="oval" w="med" len="med"/>
            <a:tailEnd/>
          </a:ln>
        </p:spPr>
      </p:cxnSp>
      <p:cxnSp>
        <p:nvCxnSpPr>
          <p:cNvPr id="6" name="Connecteur droit avec flèche 5"/>
          <p:cNvCxnSpPr>
            <a:cxnSpLocks noChangeShapeType="1"/>
          </p:cNvCxnSpPr>
          <p:nvPr/>
        </p:nvCxnSpPr>
        <p:spPr bwMode="auto">
          <a:xfrm flipV="1">
            <a:off x="5728321" y="3876861"/>
            <a:ext cx="719137" cy="838200"/>
          </a:xfrm>
          <a:prstGeom prst="straightConnector1">
            <a:avLst/>
          </a:prstGeom>
          <a:noFill/>
          <a:ln w="57150" algn="ctr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432925" cy="1102179"/>
          </a:xfrm>
        </p:spPr>
        <p:txBody>
          <a:bodyPr/>
          <a:lstStyle/>
          <a:p>
            <a:r>
              <a:rPr lang="fr-FR" sz="2400" dirty="0"/>
              <a:t>Douches situées dans des immeubles  d'habitation </a:t>
            </a:r>
            <a:br>
              <a:rPr lang="fr-FR" sz="2400" dirty="0"/>
            </a:br>
            <a:r>
              <a:rPr lang="fr-FR" sz="2400" dirty="0"/>
              <a:t>(</a:t>
            </a:r>
            <a:r>
              <a:rPr lang="fr-FR" sz="2400" dirty="0">
                <a:solidFill>
                  <a:srgbClr val="FF0000">
                    <a:alpha val="70000"/>
                  </a:srgbClr>
                </a:solidFill>
              </a:rPr>
              <a:t>avec</a:t>
            </a:r>
            <a:r>
              <a:rPr lang="fr-FR" sz="2400" dirty="0"/>
              <a:t> séparation) sans receveur</a:t>
            </a:r>
          </a:p>
        </p:txBody>
      </p:sp>
      <p:sp>
        <p:nvSpPr>
          <p:cNvPr id="25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3" name="Ellipse 22"/>
          <p:cNvSpPr>
            <a:spLocks noChangeAspect="1" noChangeArrowheads="1"/>
          </p:cNvSpPr>
          <p:nvPr/>
        </p:nvSpPr>
        <p:spPr bwMode="auto">
          <a:xfrm>
            <a:off x="5645732" y="3655072"/>
            <a:ext cx="591197" cy="576000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 dirty="0"/>
              <a:t>2</a:t>
            </a:r>
          </a:p>
        </p:txBody>
      </p:sp>
      <p:sp>
        <p:nvSpPr>
          <p:cNvPr id="33" name="Line 20"/>
          <p:cNvSpPr>
            <a:spLocks noChangeShapeType="1"/>
          </p:cNvSpPr>
          <p:nvPr/>
        </p:nvSpPr>
        <p:spPr bwMode="auto">
          <a:xfrm rot="5400000" flipV="1">
            <a:off x="4969611" y="5902132"/>
            <a:ext cx="79669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" name="Line 139"/>
          <p:cNvSpPr>
            <a:spLocks noChangeShapeType="1"/>
          </p:cNvSpPr>
          <p:nvPr/>
        </p:nvSpPr>
        <p:spPr bwMode="auto">
          <a:xfrm>
            <a:off x="2567608" y="2729016"/>
            <a:ext cx="0" cy="277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6" name="Line 20"/>
          <p:cNvSpPr>
            <a:spLocks noChangeShapeType="1"/>
          </p:cNvSpPr>
          <p:nvPr/>
        </p:nvSpPr>
        <p:spPr bwMode="auto">
          <a:xfrm>
            <a:off x="2309938" y="2730688"/>
            <a:ext cx="62342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7" name="Line 20"/>
          <p:cNvSpPr>
            <a:spLocks noChangeShapeType="1"/>
          </p:cNvSpPr>
          <p:nvPr/>
        </p:nvSpPr>
        <p:spPr bwMode="auto">
          <a:xfrm>
            <a:off x="2306138" y="5501383"/>
            <a:ext cx="62342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" name="ZoneTexte 2"/>
          <p:cNvSpPr txBox="1"/>
          <p:nvPr/>
        </p:nvSpPr>
        <p:spPr>
          <a:xfrm rot="16200000">
            <a:off x="2001925" y="3999441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1.20 m</a:t>
            </a:r>
          </a:p>
        </p:txBody>
      </p:sp>
      <p:sp>
        <p:nvSpPr>
          <p:cNvPr id="38" name="Line 20"/>
          <p:cNvSpPr>
            <a:spLocks noChangeShapeType="1"/>
          </p:cNvSpPr>
          <p:nvPr/>
        </p:nvSpPr>
        <p:spPr bwMode="auto">
          <a:xfrm rot="5400000" flipV="1">
            <a:off x="6529480" y="5899363"/>
            <a:ext cx="79669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9" name="Line 139"/>
          <p:cNvSpPr>
            <a:spLocks noChangeShapeType="1"/>
          </p:cNvSpPr>
          <p:nvPr/>
        </p:nvSpPr>
        <p:spPr bwMode="auto">
          <a:xfrm rot="5400000">
            <a:off x="6140718" y="5371980"/>
            <a:ext cx="0" cy="154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40" name="ZoneTexte 39"/>
          <p:cNvSpPr txBox="1"/>
          <p:nvPr/>
        </p:nvSpPr>
        <p:spPr>
          <a:xfrm>
            <a:off x="5748561" y="5830633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0.60 m</a:t>
            </a:r>
          </a:p>
        </p:txBody>
      </p:sp>
    </p:spTree>
    <p:extLst>
      <p:ext uri="{BB962C8B-B14F-4D97-AF65-F5344CB8AC3E}">
        <p14:creationId xmlns:p14="http://schemas.microsoft.com/office/powerpoint/2010/main" val="7288160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750"/>
                            </p:stCondLst>
                            <p:childTnLst>
                              <p:par>
                                <p:cTn id="5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2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250"/>
                            </p:stCondLst>
                            <p:childTnLst>
                              <p:par>
                                <p:cTn id="60" presetID="22" presetClass="exit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1" grpId="0" animBg="1"/>
      <p:bldP spid="2" grpId="0" animBg="1"/>
      <p:bldP spid="25" grpId="0" animBg="1"/>
      <p:bldP spid="23" grpId="0" animBg="1"/>
      <p:bldP spid="33" grpId="0" animBg="1"/>
      <p:bldP spid="35" grpId="0" animBg="1"/>
      <p:bldP spid="36" grpId="0" animBg="1"/>
      <p:bldP spid="37" grpId="0" animBg="1"/>
      <p:bldP spid="3" grpId="0"/>
      <p:bldP spid="38" grpId="0" animBg="1"/>
      <p:bldP spid="39" grpId="0" animBg="1"/>
      <p:bldP spid="40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147463" name="Rectangle 37"/>
          <p:cNvSpPr>
            <a:spLocks noChangeArrowheads="1"/>
          </p:cNvSpPr>
          <p:nvPr/>
        </p:nvSpPr>
        <p:spPr bwMode="auto">
          <a:xfrm>
            <a:off x="10217205" y="4635971"/>
            <a:ext cx="603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17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6" y="486632"/>
            <a:ext cx="9432924" cy="1102179"/>
          </a:xfrm>
        </p:spPr>
        <p:txBody>
          <a:bodyPr/>
          <a:lstStyle/>
          <a:p>
            <a:r>
              <a:rPr lang="fr-FR" sz="2400" dirty="0"/>
              <a:t>Douches situées dans des immeubles d'habitation </a:t>
            </a:r>
            <a:r>
              <a:rPr lang="fr-FR" sz="2400" dirty="0" smtClean="0"/>
              <a:t/>
            </a:r>
            <a:br>
              <a:rPr lang="fr-FR" sz="2400" dirty="0" smtClean="0"/>
            </a:br>
            <a:r>
              <a:rPr lang="fr-FR" sz="2400" dirty="0" smtClean="0"/>
              <a:t>(</a:t>
            </a:r>
            <a:r>
              <a:rPr lang="fr-FR" sz="2400" dirty="0">
                <a:solidFill>
                  <a:srgbClr val="FF0000"/>
                </a:solidFill>
              </a:rPr>
              <a:t>avec</a:t>
            </a:r>
            <a:r>
              <a:rPr lang="fr-FR" sz="2400" dirty="0"/>
              <a:t> séparation vitrée) </a:t>
            </a:r>
            <a:r>
              <a:rPr lang="fr-FR" sz="2400" dirty="0" smtClean="0"/>
              <a:t>sans </a:t>
            </a:r>
            <a:r>
              <a:rPr lang="fr-FR" sz="2400" dirty="0"/>
              <a:t>receveur</a:t>
            </a:r>
            <a:endParaRPr lang="fr-CH" sz="2400" dirty="0"/>
          </a:p>
        </p:txBody>
      </p:sp>
      <p:sp>
        <p:nvSpPr>
          <p:cNvPr id="24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4" name="Groupe 3"/>
          <p:cNvGrpSpPr/>
          <p:nvPr/>
        </p:nvGrpSpPr>
        <p:grpSpPr>
          <a:xfrm>
            <a:off x="1991544" y="2247623"/>
            <a:ext cx="6078537" cy="4270846"/>
            <a:chOff x="136043" y="2297863"/>
            <a:chExt cx="6078537" cy="4270846"/>
          </a:xfrm>
        </p:grpSpPr>
        <p:sp>
          <p:nvSpPr>
            <p:cNvPr id="147460" name="Rectangle 26"/>
            <p:cNvSpPr>
              <a:spLocks noChangeArrowheads="1"/>
            </p:cNvSpPr>
            <p:nvPr/>
          </p:nvSpPr>
          <p:spPr bwMode="auto">
            <a:xfrm>
              <a:off x="136043" y="2297863"/>
              <a:ext cx="60325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r>
                <a:rPr lang="fr-FR" altLang="fr-FR" sz="1700" b="0">
                  <a:solidFill>
                    <a:srgbClr val="000000"/>
                  </a:solidFill>
                </a:rPr>
                <a:t> </a:t>
              </a:r>
              <a:endParaRPr lang="fr-FR" altLang="fr-FR" sz="1800" b="0"/>
            </a:p>
          </p:txBody>
        </p:sp>
        <p:sp>
          <p:nvSpPr>
            <p:cNvPr id="147461" name="Rectangle 31"/>
            <p:cNvSpPr>
              <a:spLocks noChangeArrowheads="1"/>
            </p:cNvSpPr>
            <p:nvPr/>
          </p:nvSpPr>
          <p:spPr bwMode="auto">
            <a:xfrm>
              <a:off x="3185630" y="3195273"/>
              <a:ext cx="46488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r>
                <a:rPr lang="fr-FR" altLang="fr-FR" sz="1300" b="0">
                  <a:solidFill>
                    <a:srgbClr val="000000"/>
                  </a:solidFill>
                </a:rPr>
                <a:t> </a:t>
              </a:r>
              <a:endParaRPr lang="fr-FR" altLang="fr-FR" sz="1800" b="0"/>
            </a:p>
          </p:txBody>
        </p:sp>
        <p:pic>
          <p:nvPicPr>
            <p:cNvPr id="147462" name="Picture 3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8105" y="2532226"/>
              <a:ext cx="4635500" cy="4030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467" name="Ellipse 17"/>
            <p:cNvSpPr>
              <a:spLocks noChangeArrowheads="1"/>
            </p:cNvSpPr>
            <p:nvPr/>
          </p:nvSpPr>
          <p:spPr bwMode="auto">
            <a:xfrm>
              <a:off x="2418867" y="4400185"/>
              <a:ext cx="914400" cy="796925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 rot="16200000">
              <a:off x="329718" y="4331923"/>
              <a:ext cx="2447925" cy="612775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565092" y="2497313"/>
              <a:ext cx="1539702" cy="60325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147471" name="Ellipse 22"/>
            <p:cNvSpPr>
              <a:spLocks noChangeArrowheads="1"/>
            </p:cNvSpPr>
            <p:nvPr/>
          </p:nvSpPr>
          <p:spPr bwMode="auto">
            <a:xfrm>
              <a:off x="5298592" y="3676284"/>
              <a:ext cx="915988" cy="7953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147472" name="Rectangle 4"/>
            <p:cNvSpPr>
              <a:spLocks noChangeArrowheads="1"/>
            </p:cNvSpPr>
            <p:nvPr/>
          </p:nvSpPr>
          <p:spPr bwMode="auto">
            <a:xfrm>
              <a:off x="3657117" y="4320809"/>
              <a:ext cx="274638" cy="133350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rgbClr val="FFFF99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147473" name="Rectangle 25"/>
            <p:cNvSpPr>
              <a:spLocks noChangeArrowheads="1"/>
            </p:cNvSpPr>
            <p:nvPr/>
          </p:nvSpPr>
          <p:spPr bwMode="auto">
            <a:xfrm>
              <a:off x="3441217" y="4266834"/>
              <a:ext cx="274638" cy="133350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rgbClr val="FFFF99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cxnSp>
          <p:nvCxnSpPr>
            <p:cNvPr id="147474" name="Connecteur droit avec flèche 6"/>
            <p:cNvCxnSpPr>
              <a:cxnSpLocks noChangeShapeType="1"/>
            </p:cNvCxnSpPr>
            <p:nvPr/>
          </p:nvCxnSpPr>
          <p:spPr bwMode="auto">
            <a:xfrm flipV="1">
              <a:off x="3862699" y="3625484"/>
              <a:ext cx="719138" cy="668337"/>
            </a:xfrm>
            <a:prstGeom prst="straightConnector1">
              <a:avLst/>
            </a:prstGeom>
            <a:noFill/>
            <a:ln w="57150" algn="ctr">
              <a:solidFill>
                <a:srgbClr val="FF9229"/>
              </a:solidFill>
              <a:round/>
              <a:headEnd/>
              <a:tailEnd/>
            </a:ln>
          </p:spPr>
        </p:cxnSp>
        <p:sp>
          <p:nvSpPr>
            <p:cNvPr id="147475" name="Triangle isocèle 12"/>
            <p:cNvSpPr>
              <a:spLocks/>
            </p:cNvSpPr>
            <p:nvPr/>
          </p:nvSpPr>
          <p:spPr bwMode="auto">
            <a:xfrm>
              <a:off x="4393718" y="3530234"/>
              <a:ext cx="282575" cy="279400"/>
            </a:xfrm>
            <a:custGeom>
              <a:avLst/>
              <a:gdLst>
                <a:gd name="T0" fmla="*/ 0 w 281843"/>
                <a:gd name="T1" fmla="*/ 78506 h 301179"/>
                <a:gd name="T2" fmla="*/ 281843 w 281843"/>
                <a:gd name="T3" fmla="*/ 0 h 301179"/>
                <a:gd name="T4" fmla="*/ 194592 w 281843"/>
                <a:gd name="T5" fmla="*/ 279865 h 301179"/>
                <a:gd name="T6" fmla="*/ 0 w 281843"/>
                <a:gd name="T7" fmla="*/ 78506 h 3011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1843" h="301179">
                  <a:moveTo>
                    <a:pt x="0" y="84485"/>
                  </a:moveTo>
                  <a:lnTo>
                    <a:pt x="281843" y="0"/>
                  </a:lnTo>
                  <a:lnTo>
                    <a:pt x="194592" y="301179"/>
                  </a:lnTo>
                  <a:lnTo>
                    <a:pt x="0" y="84485"/>
                  </a:lnTo>
                  <a:close/>
                </a:path>
              </a:pathLst>
            </a:custGeom>
            <a:solidFill>
              <a:srgbClr val="FF9229"/>
            </a:solidFill>
            <a:ln w="9525" cap="flat" cmpd="sng" algn="ctr">
              <a:solidFill>
                <a:srgbClr val="FF9229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47476" name="Rectangle 27"/>
            <p:cNvSpPr>
              <a:spLocks noChangeArrowheads="1"/>
            </p:cNvSpPr>
            <p:nvPr/>
          </p:nvSpPr>
          <p:spPr bwMode="auto">
            <a:xfrm>
              <a:off x="3904731" y="3490548"/>
              <a:ext cx="1476375" cy="268287"/>
            </a:xfrm>
            <a:prstGeom prst="rect">
              <a:avLst/>
            </a:prstGeom>
            <a:noFill/>
            <a:ln w="571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30" name="Ellipse 29"/>
            <p:cNvSpPr/>
            <p:nvPr/>
          </p:nvSpPr>
          <p:spPr bwMode="auto">
            <a:xfrm>
              <a:off x="4132177" y="3665642"/>
              <a:ext cx="1004093" cy="690563"/>
            </a:xfrm>
            <a:prstGeom prst="ellipse">
              <a:avLst/>
            </a:prstGeom>
            <a:noFill/>
            <a:ln w="57150" cap="flat" cmpd="sng" algn="ctr">
              <a:solidFill>
                <a:schemeClr val="bg2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fr-CH" sz="2400">
                <a:latin typeface="Arial" charset="0"/>
              </a:endParaRPr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 rot="16200000">
              <a:off x="138090" y="4266372"/>
              <a:ext cx="2920868" cy="612775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CH" altLang="fr-FR" sz="240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565091" y="5882909"/>
              <a:ext cx="1446213" cy="6858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fr-CH" altLang="fr-FR" sz="240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9" name="Ellipse 18"/>
          <p:cNvSpPr>
            <a:spLocks noChangeArrowheads="1"/>
          </p:cNvSpPr>
          <p:nvPr/>
        </p:nvSpPr>
        <p:spPr bwMode="auto">
          <a:xfrm>
            <a:off x="4494632" y="4465314"/>
            <a:ext cx="615950" cy="601663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 dirty="0"/>
              <a:t>1</a:t>
            </a:r>
          </a:p>
        </p:txBody>
      </p:sp>
      <p:sp>
        <p:nvSpPr>
          <p:cNvPr id="22" name="Ellipse 21"/>
          <p:cNvSpPr>
            <a:spLocks noChangeArrowheads="1"/>
          </p:cNvSpPr>
          <p:nvPr/>
        </p:nvSpPr>
        <p:spPr bwMode="auto">
          <a:xfrm>
            <a:off x="6197407" y="3658268"/>
            <a:ext cx="617538" cy="601663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 dirty="0"/>
              <a:t>2</a:t>
            </a:r>
          </a:p>
        </p:txBody>
      </p:sp>
      <p:sp>
        <p:nvSpPr>
          <p:cNvPr id="26" name="Line 139"/>
          <p:cNvSpPr>
            <a:spLocks noChangeShapeType="1"/>
          </p:cNvSpPr>
          <p:nvPr/>
        </p:nvSpPr>
        <p:spPr bwMode="auto">
          <a:xfrm>
            <a:off x="3479642" y="3382968"/>
            <a:ext cx="0" cy="239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9" name="ZoneTexte 28"/>
          <p:cNvSpPr txBox="1"/>
          <p:nvPr/>
        </p:nvSpPr>
        <p:spPr>
          <a:xfrm rot="16200000">
            <a:off x="2887215" y="4475123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1.20 m</a:t>
            </a:r>
          </a:p>
        </p:txBody>
      </p:sp>
      <p:sp>
        <p:nvSpPr>
          <p:cNvPr id="31" name="Line 139"/>
          <p:cNvSpPr>
            <a:spLocks noChangeShapeType="1"/>
          </p:cNvSpPr>
          <p:nvPr/>
        </p:nvSpPr>
        <p:spPr bwMode="auto">
          <a:xfrm rot="5400000">
            <a:off x="6287953" y="2190010"/>
            <a:ext cx="0" cy="126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4" name="ZoneTexte 33"/>
          <p:cNvSpPr txBox="1"/>
          <p:nvPr/>
        </p:nvSpPr>
        <p:spPr>
          <a:xfrm>
            <a:off x="5888832" y="2487366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0.60 m</a:t>
            </a:r>
          </a:p>
        </p:txBody>
      </p:sp>
      <p:sp>
        <p:nvSpPr>
          <p:cNvPr id="3" name="Rectangle 2"/>
          <p:cNvSpPr/>
          <p:nvPr/>
        </p:nvSpPr>
        <p:spPr>
          <a:xfrm>
            <a:off x="3817602" y="3316753"/>
            <a:ext cx="230400" cy="7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sp>
        <p:nvSpPr>
          <p:cNvPr id="35" name="Rectangle 34"/>
          <p:cNvSpPr/>
          <p:nvPr/>
        </p:nvSpPr>
        <p:spPr>
          <a:xfrm>
            <a:off x="3827650" y="5732416"/>
            <a:ext cx="234000" cy="7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sp>
        <p:nvSpPr>
          <p:cNvPr id="36" name="Rectangle 35"/>
          <p:cNvSpPr/>
          <p:nvPr/>
        </p:nvSpPr>
        <p:spPr>
          <a:xfrm rot="5400000">
            <a:off x="5542753" y="3203171"/>
            <a:ext cx="230400" cy="7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sp>
        <p:nvSpPr>
          <p:cNvPr id="37" name="Rectangle 36"/>
          <p:cNvSpPr/>
          <p:nvPr/>
        </p:nvSpPr>
        <p:spPr>
          <a:xfrm rot="5400000">
            <a:off x="6802753" y="3195274"/>
            <a:ext cx="230400" cy="72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sp>
        <p:nvSpPr>
          <p:cNvPr id="33" name="Line 20"/>
          <p:cNvSpPr>
            <a:spLocks noChangeShapeType="1"/>
          </p:cNvSpPr>
          <p:nvPr/>
        </p:nvSpPr>
        <p:spPr bwMode="auto">
          <a:xfrm rot="5400000">
            <a:off x="6449953" y="2893314"/>
            <a:ext cx="93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2" name="Line 20"/>
          <p:cNvSpPr>
            <a:spLocks noChangeShapeType="1"/>
          </p:cNvSpPr>
          <p:nvPr/>
        </p:nvSpPr>
        <p:spPr bwMode="auto">
          <a:xfrm rot="5400000">
            <a:off x="5178400" y="2893444"/>
            <a:ext cx="93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8" name="Line 20"/>
          <p:cNvSpPr>
            <a:spLocks noChangeShapeType="1"/>
          </p:cNvSpPr>
          <p:nvPr/>
        </p:nvSpPr>
        <p:spPr bwMode="auto">
          <a:xfrm>
            <a:off x="3132534" y="5768416"/>
            <a:ext cx="93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7" name="Line 20"/>
          <p:cNvSpPr>
            <a:spLocks noChangeShapeType="1"/>
          </p:cNvSpPr>
          <p:nvPr/>
        </p:nvSpPr>
        <p:spPr bwMode="auto">
          <a:xfrm>
            <a:off x="3134206" y="3367040"/>
            <a:ext cx="93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</p:spTree>
    <p:extLst>
      <p:ext uri="{BB962C8B-B14F-4D97-AF65-F5344CB8AC3E}">
        <p14:creationId xmlns:p14="http://schemas.microsoft.com/office/powerpoint/2010/main" val="42059364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2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 animBg="1"/>
      <p:bldP spid="19" grpId="0" animBg="1"/>
      <p:bldP spid="22" grpId="0" animBg="1"/>
      <p:bldP spid="26" grpId="0" animBg="1"/>
      <p:bldP spid="29" grpId="0"/>
      <p:bldP spid="31" grpId="0" animBg="1"/>
      <p:bldP spid="34" grpId="0"/>
      <p:bldP spid="3" grpId="0" animBg="1"/>
      <p:bldP spid="35" grpId="0" animBg="1"/>
      <p:bldP spid="36" grpId="0" animBg="1"/>
      <p:bldP spid="37" grpId="0" animBg="1"/>
      <p:bldP spid="33" grpId="0" animBg="1"/>
      <p:bldP spid="32" grpId="0" animBg="1"/>
      <p:bldP spid="28" grpId="0" animBg="1"/>
      <p:bldP spid="27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Image 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37480" y="1926648"/>
            <a:ext cx="5634041" cy="4896000"/>
          </a:xfrm>
          <a:prstGeom prst="rect">
            <a:avLst/>
          </a:prstGeom>
        </p:spPr>
      </p:pic>
      <p:sp>
        <p:nvSpPr>
          <p:cNvPr id="148486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148490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3303"/>
            <a:ext cx="9432999" cy="1102179"/>
          </a:xfrm>
        </p:spPr>
        <p:txBody>
          <a:bodyPr/>
          <a:lstStyle/>
          <a:p>
            <a:r>
              <a:rPr lang="fr-FR" sz="2400" dirty="0"/>
              <a:t>Douches situées dans des immeubles d'habitation </a:t>
            </a:r>
            <a:r>
              <a:rPr lang="fr-FR" sz="2400" dirty="0" smtClean="0"/>
              <a:t/>
            </a:r>
            <a:br>
              <a:rPr lang="fr-FR" sz="2400" dirty="0" smtClean="0"/>
            </a:br>
            <a:r>
              <a:rPr lang="fr-FR" sz="2400" dirty="0" smtClean="0"/>
              <a:t>(</a:t>
            </a:r>
            <a:r>
              <a:rPr lang="fr-FR" sz="2400" dirty="0">
                <a:solidFill>
                  <a:srgbClr val="FF0000"/>
                </a:solidFill>
              </a:rPr>
              <a:t>avec</a:t>
            </a:r>
            <a:r>
              <a:rPr lang="fr-FR" sz="2400" dirty="0"/>
              <a:t> séparation et </a:t>
            </a:r>
            <a:r>
              <a:rPr lang="fr-FR" sz="2400" dirty="0" smtClean="0"/>
              <a:t>armoire-miroir </a:t>
            </a:r>
            <a:r>
              <a:rPr lang="fr-FR" sz="2400" dirty="0"/>
              <a:t>) sans receveur</a:t>
            </a:r>
            <a:endParaRPr lang="fr-CH" sz="2400" dirty="0"/>
          </a:p>
        </p:txBody>
      </p:sp>
      <p:sp>
        <p:nvSpPr>
          <p:cNvPr id="2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9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415480" y="82580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30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415480" y="82580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47" name="Ellipse 46"/>
          <p:cNvSpPr>
            <a:spLocks noChangeArrowheads="1"/>
          </p:cNvSpPr>
          <p:nvPr/>
        </p:nvSpPr>
        <p:spPr bwMode="auto">
          <a:xfrm>
            <a:off x="3022277" y="3847628"/>
            <a:ext cx="617537" cy="601663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CH" altLang="fr-FR" sz="3600" dirty="0">
                <a:cs typeface="Arial" panose="020B0604020202020204" pitchFamily="34" charset="0"/>
              </a:rPr>
              <a:t>1</a:t>
            </a:r>
          </a:p>
        </p:txBody>
      </p:sp>
      <p:sp>
        <p:nvSpPr>
          <p:cNvPr id="48" name="Ellipse 1"/>
          <p:cNvSpPr>
            <a:spLocks noChangeArrowheads="1"/>
          </p:cNvSpPr>
          <p:nvPr/>
        </p:nvSpPr>
        <p:spPr bwMode="auto">
          <a:xfrm>
            <a:off x="6211563" y="2609377"/>
            <a:ext cx="1035050" cy="1003300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CH" altLang="fr-FR" sz="240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9" name="Rectangle 6"/>
          <p:cNvSpPr>
            <a:spLocks noChangeArrowheads="1"/>
          </p:cNvSpPr>
          <p:nvPr/>
        </p:nvSpPr>
        <p:spPr bwMode="auto">
          <a:xfrm>
            <a:off x="4859014" y="3355503"/>
            <a:ext cx="1858963" cy="13890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CH" altLang="fr-FR" sz="240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0" name="Rectangle 3"/>
          <p:cNvSpPr>
            <a:spLocks noChangeArrowheads="1"/>
          </p:cNvSpPr>
          <p:nvPr/>
        </p:nvSpPr>
        <p:spPr bwMode="auto">
          <a:xfrm>
            <a:off x="4868538" y="3279620"/>
            <a:ext cx="412750" cy="1485900"/>
          </a:xfrm>
          <a:prstGeom prst="rect">
            <a:avLst/>
          </a:prstGeom>
          <a:solidFill>
            <a:srgbClr val="99CCFF"/>
          </a:solidFill>
          <a:ln w="38100" algn="ctr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fr-CH" altLang="fr-FR" sz="240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Connecteur droit 50"/>
          <p:cNvCxnSpPr>
            <a:cxnSpLocks noChangeShapeType="1"/>
          </p:cNvCxnSpPr>
          <p:nvPr/>
        </p:nvCxnSpPr>
        <p:spPr bwMode="auto">
          <a:xfrm flipV="1">
            <a:off x="5270177" y="4057178"/>
            <a:ext cx="1208087" cy="677863"/>
          </a:xfrm>
          <a:prstGeom prst="line">
            <a:avLst/>
          </a:prstGeom>
          <a:noFill/>
          <a:ln w="57150" algn="ctr">
            <a:solidFill>
              <a:srgbClr val="0000FF"/>
            </a:solidFill>
            <a:round/>
            <a:headEnd/>
            <a:tailEnd/>
          </a:ln>
        </p:spPr>
      </p:cxnSp>
      <p:sp>
        <p:nvSpPr>
          <p:cNvPr id="52" name="Secteurs 28"/>
          <p:cNvSpPr>
            <a:spLocks/>
          </p:cNvSpPr>
          <p:nvPr/>
        </p:nvSpPr>
        <p:spPr bwMode="auto">
          <a:xfrm rot="5400000">
            <a:off x="4892668" y="3475201"/>
            <a:ext cx="1258887" cy="1338262"/>
          </a:xfrm>
          <a:custGeom>
            <a:avLst/>
            <a:gdLst>
              <a:gd name="T0" fmla="*/ 1229441 w 1134000"/>
              <a:gd name="T1" fmla="*/ 1374824 h 1134179"/>
              <a:gd name="T2" fmla="*/ 0 w 1134000"/>
              <a:gd name="T3" fmla="*/ 1374824 h 1134179"/>
              <a:gd name="T4" fmla="*/ 1229441 w 1134000"/>
              <a:gd name="T5" fmla="*/ 0 h 1134179"/>
              <a:gd name="T6" fmla="*/ 1229441 w 1134000"/>
              <a:gd name="T7" fmla="*/ 1374824 h 11341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34000" h="1134179">
                <a:moveTo>
                  <a:pt x="1134000" y="1134179"/>
                </a:moveTo>
                <a:lnTo>
                  <a:pt x="0" y="1134179"/>
                </a:lnTo>
                <a:cubicBezTo>
                  <a:pt x="0" y="507789"/>
                  <a:pt x="507709" y="0"/>
                  <a:pt x="1134000" y="0"/>
                </a:cubicBezTo>
                <a:lnTo>
                  <a:pt x="1134000" y="1134179"/>
                </a:lnTo>
                <a:close/>
              </a:path>
            </a:pathLst>
          </a:custGeom>
          <a:solidFill>
            <a:srgbClr val="FFC000">
              <a:alpha val="74117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3" name="Connecteur droit avec flèche 52"/>
          <p:cNvCxnSpPr>
            <a:cxnSpLocks noChangeShapeType="1"/>
          </p:cNvCxnSpPr>
          <p:nvPr/>
        </p:nvCxnSpPr>
        <p:spPr bwMode="auto">
          <a:xfrm flipV="1">
            <a:off x="4484364" y="4723927"/>
            <a:ext cx="360363" cy="0"/>
          </a:xfrm>
          <a:prstGeom prst="straightConnector1">
            <a:avLst/>
          </a:prstGeom>
          <a:noFill/>
          <a:ln w="57150" algn="ctr">
            <a:solidFill>
              <a:schemeClr val="tx1"/>
            </a:solidFill>
            <a:round/>
            <a:headEnd type="oval" w="med" len="med"/>
            <a:tailEnd/>
          </a:ln>
        </p:spPr>
      </p:cxnSp>
      <p:cxnSp>
        <p:nvCxnSpPr>
          <p:cNvPr id="54" name="Connecteur droit avec flèche 53"/>
          <p:cNvCxnSpPr>
            <a:cxnSpLocks noChangeShapeType="1"/>
          </p:cNvCxnSpPr>
          <p:nvPr/>
        </p:nvCxnSpPr>
        <p:spPr bwMode="auto">
          <a:xfrm flipV="1">
            <a:off x="4844727" y="3876202"/>
            <a:ext cx="949774" cy="839789"/>
          </a:xfrm>
          <a:prstGeom prst="straightConnector1">
            <a:avLst/>
          </a:prstGeom>
          <a:noFill/>
          <a:ln w="76200" algn="ctr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6" name="Forme libre 55"/>
          <p:cNvSpPr>
            <a:spLocks/>
          </p:cNvSpPr>
          <p:nvPr/>
        </p:nvSpPr>
        <p:spPr bwMode="auto">
          <a:xfrm>
            <a:off x="4546276" y="3922239"/>
            <a:ext cx="1931988" cy="820738"/>
          </a:xfrm>
          <a:custGeom>
            <a:avLst/>
            <a:gdLst>
              <a:gd name="T0" fmla="*/ 0 w 1974257"/>
              <a:gd name="T1" fmla="*/ 782741 h 842353"/>
              <a:gd name="T2" fmla="*/ 765489 w 1974257"/>
              <a:gd name="T3" fmla="*/ 780528 h 842353"/>
              <a:gd name="T4" fmla="*/ 1950133 w 1974257"/>
              <a:gd name="T5" fmla="*/ 142902 h 842353"/>
              <a:gd name="T6" fmla="*/ 1860643 w 1974257"/>
              <a:gd name="T7" fmla="*/ 0 h 8423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74257" h="842353">
                <a:moveTo>
                  <a:pt x="0" y="842353"/>
                </a:moveTo>
                <a:lnTo>
                  <a:pt x="765489" y="839972"/>
                </a:lnTo>
                <a:cubicBezTo>
                  <a:pt x="773805" y="834748"/>
                  <a:pt x="1881907" y="205674"/>
                  <a:pt x="1950133" y="153785"/>
                </a:cubicBezTo>
                <a:cubicBezTo>
                  <a:pt x="2018359" y="101896"/>
                  <a:pt x="1926949" y="4366"/>
                  <a:pt x="1860643" y="0"/>
                </a:cubicBezTo>
              </a:path>
            </a:pathLst>
          </a:cu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orme libre 56"/>
          <p:cNvSpPr>
            <a:spLocks/>
          </p:cNvSpPr>
          <p:nvPr/>
        </p:nvSpPr>
        <p:spPr bwMode="auto">
          <a:xfrm rot="22980000">
            <a:off x="6022031" y="3854681"/>
            <a:ext cx="341312" cy="131763"/>
          </a:xfrm>
          <a:custGeom>
            <a:avLst/>
            <a:gdLst>
              <a:gd name="T0" fmla="*/ 342205 w 342205"/>
              <a:gd name="T1" fmla="*/ 119 h 142006"/>
              <a:gd name="T2" fmla="*/ 33861 w 342205"/>
              <a:gd name="T3" fmla="*/ 118681 h 142006"/>
              <a:gd name="T4" fmla="*/ 524 w 342205"/>
              <a:gd name="T5" fmla="*/ 131957 h 14200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2205" h="142006">
                <a:moveTo>
                  <a:pt x="342205" y="128"/>
                </a:moveTo>
                <a:cubicBezTo>
                  <a:pt x="275899" y="-4238"/>
                  <a:pt x="90808" y="104073"/>
                  <a:pt x="33861" y="127719"/>
                </a:cubicBezTo>
                <a:cubicBezTo>
                  <a:pt x="-23086" y="151365"/>
                  <a:pt x="11636" y="137244"/>
                  <a:pt x="524" y="142006"/>
                </a:cubicBezTo>
              </a:path>
            </a:pathLst>
          </a:cu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fr-CH" sz="14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72015" y="5471166"/>
            <a:ext cx="3826800" cy="29257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grpSp>
        <p:nvGrpSpPr>
          <p:cNvPr id="5" name="Groupe 4"/>
          <p:cNvGrpSpPr/>
          <p:nvPr/>
        </p:nvGrpSpPr>
        <p:grpSpPr>
          <a:xfrm>
            <a:off x="4852980" y="3779340"/>
            <a:ext cx="425849" cy="276005"/>
            <a:chOff x="7329249" y="3006065"/>
            <a:chExt cx="425849" cy="276005"/>
          </a:xfrm>
        </p:grpSpPr>
        <p:sp>
          <p:nvSpPr>
            <p:cNvPr id="24" name="AutoShape 44"/>
            <p:cNvSpPr>
              <a:spLocks noChangeArrowheads="1"/>
            </p:cNvSpPr>
            <p:nvPr/>
          </p:nvSpPr>
          <p:spPr bwMode="auto">
            <a:xfrm rot="16200000">
              <a:off x="7456659" y="2983631"/>
              <a:ext cx="276005" cy="32087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6 w 21600"/>
                <a:gd name="T13" fmla="*/ 0 h 21600"/>
                <a:gd name="T14" fmla="*/ 21374 w 21600"/>
                <a:gd name="T15" fmla="*/ 130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11" y="10122"/>
                  </a:moveTo>
                  <a:cubicBezTo>
                    <a:pt x="868" y="4702"/>
                    <a:pt x="5368" y="488"/>
                    <a:pt x="10800" y="489"/>
                  </a:cubicBezTo>
                  <a:cubicBezTo>
                    <a:pt x="16231" y="489"/>
                    <a:pt x="20731" y="4702"/>
                    <a:pt x="21088" y="10122"/>
                  </a:cubicBezTo>
                  <a:lnTo>
                    <a:pt x="21576" y="10089"/>
                  </a:lnTo>
                  <a:cubicBezTo>
                    <a:pt x="21202" y="4413"/>
                    <a:pt x="16489" y="-1"/>
                    <a:pt x="10799" y="0"/>
                  </a:cubicBezTo>
                  <a:cubicBezTo>
                    <a:pt x="5110" y="0"/>
                    <a:pt x="397" y="4413"/>
                    <a:pt x="23" y="10089"/>
                  </a:cubicBezTo>
                  <a:lnTo>
                    <a:pt x="511" y="10122"/>
                  </a:lnTo>
                  <a:close/>
                </a:path>
              </a:pathLst>
            </a:custGeom>
            <a:noFill/>
            <a:ln w="5715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25" name="Line 45"/>
            <p:cNvSpPr>
              <a:spLocks noChangeShapeType="1"/>
            </p:cNvSpPr>
            <p:nvPr/>
          </p:nvSpPr>
          <p:spPr bwMode="auto">
            <a:xfrm rot="14940000" flipV="1">
              <a:off x="7359684" y="3096616"/>
              <a:ext cx="34032" cy="9490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7" name="Bulle ronde 6"/>
          <p:cNvSpPr/>
          <p:nvPr/>
        </p:nvSpPr>
        <p:spPr>
          <a:xfrm>
            <a:off x="5739283" y="2521292"/>
            <a:ext cx="2887664" cy="998630"/>
          </a:xfrm>
          <a:prstGeom prst="wedgeEllipseCallout">
            <a:avLst>
              <a:gd name="adj1" fmla="val -72333"/>
              <a:gd name="adj2" fmla="val 87655"/>
            </a:avLst>
          </a:prstGeom>
          <a:solidFill>
            <a:schemeClr val="bg2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r>
              <a:rPr lang="fr-CH" sz="16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Emplacement correct si distance de saisie &gt; à 0.6 m</a:t>
            </a:r>
          </a:p>
        </p:txBody>
      </p:sp>
      <p:sp>
        <p:nvSpPr>
          <p:cNvPr id="8" name="Arc 7"/>
          <p:cNvSpPr/>
          <p:nvPr/>
        </p:nvSpPr>
        <p:spPr>
          <a:xfrm>
            <a:off x="4069728" y="3272238"/>
            <a:ext cx="2412000" cy="1699200"/>
          </a:xfrm>
          <a:prstGeom prst="arc">
            <a:avLst>
              <a:gd name="adj1" fmla="val 16200000"/>
              <a:gd name="adj2" fmla="val 21526933"/>
            </a:avLst>
          </a:prstGeom>
          <a:ln>
            <a:solidFill>
              <a:schemeClr val="accent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CH"/>
          </a:p>
        </p:txBody>
      </p:sp>
      <p:sp>
        <p:nvSpPr>
          <p:cNvPr id="31" name="Line 139"/>
          <p:cNvSpPr>
            <a:spLocks noChangeShapeType="1"/>
          </p:cNvSpPr>
          <p:nvPr/>
        </p:nvSpPr>
        <p:spPr bwMode="auto">
          <a:xfrm>
            <a:off x="1619433" y="2420888"/>
            <a:ext cx="0" cy="331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4" name="ZoneTexte 33"/>
          <p:cNvSpPr txBox="1"/>
          <p:nvPr/>
        </p:nvSpPr>
        <p:spPr>
          <a:xfrm rot="16200000">
            <a:off x="1027006" y="3961490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1.20 m</a:t>
            </a:r>
          </a:p>
        </p:txBody>
      </p:sp>
      <p:sp>
        <p:nvSpPr>
          <p:cNvPr id="35" name="Line 20"/>
          <p:cNvSpPr>
            <a:spLocks noChangeShapeType="1"/>
          </p:cNvSpPr>
          <p:nvPr/>
        </p:nvSpPr>
        <p:spPr bwMode="auto">
          <a:xfrm rot="5400000" flipV="1">
            <a:off x="3740735" y="5555250"/>
            <a:ext cx="1548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6" name="Line 20"/>
          <p:cNvSpPr>
            <a:spLocks noChangeShapeType="1"/>
          </p:cNvSpPr>
          <p:nvPr/>
        </p:nvSpPr>
        <p:spPr bwMode="auto">
          <a:xfrm rot="5400000" flipV="1">
            <a:off x="5414767" y="5552682"/>
            <a:ext cx="1548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7" name="Line 139"/>
          <p:cNvSpPr>
            <a:spLocks noChangeShapeType="1"/>
          </p:cNvSpPr>
          <p:nvPr/>
        </p:nvSpPr>
        <p:spPr bwMode="auto">
          <a:xfrm rot="5400000">
            <a:off x="5345862" y="5317980"/>
            <a:ext cx="0" cy="165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8" name="ZoneTexte 37"/>
          <p:cNvSpPr txBox="1"/>
          <p:nvPr/>
        </p:nvSpPr>
        <p:spPr>
          <a:xfrm>
            <a:off x="4955627" y="5830633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0.60 m</a:t>
            </a:r>
          </a:p>
        </p:txBody>
      </p:sp>
      <p:sp>
        <p:nvSpPr>
          <p:cNvPr id="9" name="Rectangle 8"/>
          <p:cNvSpPr/>
          <p:nvPr/>
        </p:nvSpPr>
        <p:spPr>
          <a:xfrm>
            <a:off x="1953076" y="2312876"/>
            <a:ext cx="334800" cy="21602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sp>
        <p:nvSpPr>
          <p:cNvPr id="40" name="Rectangle 39"/>
          <p:cNvSpPr/>
          <p:nvPr/>
        </p:nvSpPr>
        <p:spPr>
          <a:xfrm>
            <a:off x="1953726" y="5624876"/>
            <a:ext cx="334800" cy="21602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/>
          </a:p>
        </p:txBody>
      </p:sp>
      <p:sp>
        <p:nvSpPr>
          <p:cNvPr id="33" name="Line 20"/>
          <p:cNvSpPr>
            <a:spLocks noChangeShapeType="1"/>
          </p:cNvSpPr>
          <p:nvPr/>
        </p:nvSpPr>
        <p:spPr bwMode="auto">
          <a:xfrm>
            <a:off x="1292421" y="5746223"/>
            <a:ext cx="1044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2" name="Line 20"/>
          <p:cNvSpPr>
            <a:spLocks noChangeShapeType="1"/>
          </p:cNvSpPr>
          <p:nvPr/>
        </p:nvSpPr>
        <p:spPr bwMode="auto">
          <a:xfrm>
            <a:off x="1294093" y="2420888"/>
            <a:ext cx="1044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5" name="Ellipse 54"/>
          <p:cNvSpPr>
            <a:spLocks noChangeArrowheads="1"/>
          </p:cNvSpPr>
          <p:nvPr/>
        </p:nvSpPr>
        <p:spPr bwMode="auto">
          <a:xfrm>
            <a:off x="5479727" y="4095278"/>
            <a:ext cx="617537" cy="601663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fr-CH" altLang="fr-FR" sz="360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1440574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2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4000"/>
                            </p:stCondLst>
                            <p:childTnLst>
                              <p:par>
                                <p:cTn id="9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4500"/>
                            </p:stCondLst>
                            <p:childTnLst>
                              <p:par>
                                <p:cTn id="10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8" grpId="0" animBg="1"/>
      <p:bldP spid="47" grpId="0" animBg="1"/>
      <p:bldP spid="50" grpId="0" animBg="1"/>
      <p:bldP spid="52" grpId="0" animBg="1"/>
      <p:bldP spid="56" grpId="0" animBg="1"/>
      <p:bldP spid="57" grpId="0" animBg="1"/>
      <p:bldP spid="4" grpId="0" animBg="1"/>
      <p:bldP spid="7" grpId="0" animBg="1"/>
      <p:bldP spid="8" grpId="0" animBg="1"/>
      <p:bldP spid="31" grpId="0" animBg="1"/>
      <p:bldP spid="34" grpId="0"/>
      <p:bldP spid="35" grpId="0" animBg="1"/>
      <p:bldP spid="36" grpId="0" animBg="1"/>
      <p:bldP spid="37" grpId="0" animBg="1"/>
      <p:bldP spid="38" grpId="0"/>
      <p:bldP spid="9" grpId="0" animBg="1"/>
      <p:bldP spid="40" grpId="0" animBg="1"/>
      <p:bldP spid="33" grpId="0" animBg="1"/>
      <p:bldP spid="32" grpId="0" animBg="1"/>
      <p:bldP spid="55" grpId="0" animBg="1"/>
      <p:bldP spid="55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Exemples d’électrodes non conformes</a:t>
            </a:r>
            <a:endParaRPr lang="fr-FR" altLang="fr-FR" dirty="0"/>
          </a:p>
        </p:txBody>
      </p:sp>
      <p:pic>
        <p:nvPicPr>
          <p:cNvPr id="76805" name="Picture 5" descr="Diapo 111 Cu sur sur draina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7157" y="1772816"/>
            <a:ext cx="4159509" cy="4485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76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2" grpId="0" animBg="1" autoUpdateAnimBg="0"/>
      <p:bldP spid="5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5" name="Rectangle 23"/>
          <p:cNvSpPr>
            <a:spLocks noChangeArrowheads="1"/>
          </p:cNvSpPr>
          <p:nvPr/>
        </p:nvSpPr>
        <p:spPr bwMode="auto">
          <a:xfrm>
            <a:off x="11349979" y="5621337"/>
            <a:ext cx="74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21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148486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148490" name="AutoShape 2" descr="data:image/png;base64,iVBORw0KGgoAAAANSUhEUgAAAn8AAAHDCAIAAADazOs/AAAACXBIWXMAABcSAAAXEgFnn9JSAAAAGXRFWHRTb2Z0d2FyZQBBZG9iZSBJbWFnZVJlYWR5ccllPAAAhbdJREFUeNrsnQlYVGXbx0EtN5ClVEB0WBTcirU0TQdMylwCM9wLePWFMl9B/UwqCzBNyFQ0KyEUaBGFUkg0SwvIzI0RKDXR2FQ2LQEBt1K+P/PoaZqNmWF27t8111xnnjlnlnPuc//v+1lNW1paTAiCIAiC0CKd6BQQBEEQBKlvu4iMjPTz85P1lqkQZ2dngUDAChMTE03vExcXRwZBEARBkPoqB6RUloKiHO8eOHCgpaXFyckJCl0nJCwsLDQ0FIWxsbGQZ06VCYIgCEJzmBpNuy90FNoJQYW4QmXF3vX29kZ5eno6trEbXrLt6dOnX7161crKCtvW1tbQYIgxmQVBEARhVLlvbm6uhj754MGDEFRIrNR38/PzmdwCprWgtLTUSgh7iWNRIqbokGRItampKTaQQHPbGs2SNXeWCIIgDAg4dmdnZ9ZiiG1WaBwthsajviUlJbKkV/Jy4tnLywuJMie9TJVRIrYzSgIDA1taWvBuZGQk28YXYZvUlyAIok2io6NVOxDud/r06axxEB4b6RArVGOLocq/zfDUV+fgyiFWwpWDgkpqrSQQ3eXLl2Nj/PjxottiWTJBEAShXpDj4pl5XTzD6x4UgpfQXVYIt2yg/XU6nPqy6IldOdHEV476Sm4rciBBEATRHiCrSHnZNjaQ7LLMR36LIamvcuTm5mqhBgBZL2seZldOrKpZrCJa0wQHB9fX19MNRhAEIRXmk7neNizrVaTFkNRXIcrLy6FDvr6+mm7s9PPzi4yMhPRywRSrfOauHAuptPbHU1NTHRwcdNjqQBAEoc/AJ2dkZHBNvNOnTxf12IaOjtUX2uPu7g4d0vQXQXdZ1jt+/HiukG2z/lNIi1kHK23+/YaGhpiYGGhwZmYm3WkEQXQ05Nf/IR2CT2ajQPEMF52YmKhCjoQcj9T3H6A3UB1oDxRIc99iamrKGnpZr3SETqL91HEVEU+xzuvQYGwr2GtavVRUVEydOtXHx6ewsJDuRoIgOggpKSnIvuSrr6jWMv+sQoshvgWZnt619LVol6ioqIKCAj6fL/lLUNjSkZB6OcLDw2FMOEstBEEQRoGkQ8vJyeFUQM6By5cvZ52tOJ+ZLgQbV69eZYUsiVLE2fJ4vN27d7f527QnAVr+Pjc3N4r45GNhYeHv7093LEEQxqe+ZWVlQUFBCmaAJSUl2IHNEAyJhdBeFcIqolmhiXCyB8VTHag+MkB9UN8uWpaWkSNHWlpa5uXlSb6FwCQ4OLjjqGxMTIzU8oCAABsbG4pCCIIwMqKjo+Pj4xVvbWTTBrPOVmyqYFbJzCbZYKOBlW0xhPp4eHggAsAvgRjp8Gxoe57naCGZmZkREREVFRViIUmHmuPJ1NRUsu4dBsGaKKgvNEEQRiO6cGuSPp+Rk5Oj6R/g6+srtZYRP8lEd9NdddHJtyK98/HxiRei0V5XhgLyfpwKnBY6FQRBGBlnz56VVdUnSxq1ABtyMmLEiI6lvgApP/5zcHAwnrUw4khvYfEX0G0dCEEQhIYYPHhwQUEBvJzUNkdd5b7IeVJSUnRY4dpFt1fFwcEB/x8azGoAOhpBQUEIPnAS6P4kCMKIcXd3h85JbXP08fHRfs4Dx8tER4fqqxczTbKhrvHx8R3KHBEMIvIg6SUIooMQEBBQXl4eFRUF/dNhzoPfoA/5nh6tsiB/2LVRBoN0NxIE0dFA3gn9Ext3pAXYWCPkPHrSzNeJTIEgCILQJtA/qKDonBsahc2zkZubq1c5TxeyA4IgCEL7+Pj4aKfZleZ5JgiCIAiC1JcgCIIgSH0JgiAIgtSXIAiCIAj1o7Z5nqOjo+XMJSYLTw8P81696DKIUV5ersI4YAchmv5tPkIM63wWFhbq3dKe2rpehD6TK6Qj/E1NOA213EFsuied3Oxq7vM86elxPXuaydmh4sIF3oAB3Mv03V/THSj9REmbjlw+UmdxUy/cvOSGhawp7gijwcnRsf+AAQY3fQ1kSYWkxRDR5xtQC1MdFxQUSBaqWX1fDJk3bPgjcnbI2JEWOHMW9/KtlavIcbR5lhSkrLT0+vVmTfye5ubmt1a8VVVTqz8D1VXg7Tdf16vfc6Gi/HpzM1l7+0EQX1pW9uJLLxloXULsu6scHB2N+AL9mJsz1kf9SymUl5W1/w46e+b04KHDNPTHk7Zug9uMioqSOs6YxvsaD47KLHKpFOvi1sCGwsPDDXoVJhUCGkL/2bvna6ivp4eH4S7KCemVn7QYOmdOndLEH1TLZ6qW6ihomXCbciyTel0RbXD82NGUz9McHRxoyWFC37hcW7tp0wfY2LptG50NQn8oKy2NfGOFlaXlV7t2ydqH1Jdow7u9teItbOzavZvWQCT0jfXvtdbKbNiwgWZNJ/SKhA834fntqCg5rSGkvoR8G/pATrsFQeiQjB1pe7/7gc/nd8z1SQlDt0xq9yVkYgQtalqjsrKy8do1M7PWDv8NDfXG3YynD5SVlq5cvcZKOFk/nQ05/PrLLz179uwlXNGv7urVmzdvPvLoo3RaNMfpU7/CMq2trDIzM+XvSepLyPRumzZ9AO9GLWryuXHjxrniYr6Pj719f1Zy7VrDkZ9/vn37tub6wXVwmpubV69sjQi3JSfTmGk5lvn7+fOTJk/u1eufxXRhnHuzswcOGtS9e3c6RZqwzA3vrzURdkRos6lO2zXPQ4cPpytkEGcp4cNNVTW1b1Odc1sOrrDg5Jy5L3LSC+DsnpnwrImpqX6urGIEfLkz7Zig0N/f36A74WvaMpGEubm7i0ovM04EhXiLTpEm+HRbEiwzKChIEcvUdu5LNXIGcZaoRU1Bzv72239DXz569MjIkU+cOHF8xxefW1lbr3g7GiVTpjx36tSvdXV1VlZWdKLUyPFjR9/fsMnayorqnOVQVloaHDLv0qWLeBw88N25335DocuQIYOHDIWt4pG+c8fQYcO082P0ebCfGn8bLPOjxK2ODg7x8fGK7E81z4Q4irdbUHoxyMUFG/BlK6Pfjop5h5V/9WVG9jffYmP48Ef27c0m9VUjbOKX1pO8axd1wpdDz5498Wxv3z8x4eOwlxdw5R9u3gRzxUafvn3pLGnCMrclJytomVpV33feXtGRp5a0s+n75BMj9P93/nTkmIli7RZGFnMoe0hdXf3Lr9zza19n7ubKC3898/HmD1aticP23ZYWbdbyOTg6MbcrlgZpaBI0jdKjR0/JhvMtmzexiV/0f7JxsdnFm5qaWKc8UVjbRHlZmeThXAVY6rakC8o3YSx+LZJtHD38k2j5d/v2Lnj1f9jo1q0bHHJ7/uDDvXs/3LtPm7v99ddfDfV1bPuBBx+0sDBOryI4cUxZy9RB7jt3ZmDHVN+ysjJDCT4UbLfQB0T7Y9fU1MDlTZgwQaqPy9iRJu4++vTxHfcU2545a46yXz3NfxKnvoKiU6Jv3b1zh238ceVKyH/mae1s7Ej7QrLZ4vOUbcYU9RpiJ3xI7/z585OSkiQFuE0gvSpcPk59Gxr+tb5I5y6duW3tW0XXBx+8dfu2WOEgZ8deZj317ZKdKylrbGpW1jIVrHPWmfp+8HGiId7z2Xuyvt23tz2f4ChEkT1LSksf7K7QXeru7q7U9TY+RB0xos5jx47t2LFDrB9sbm5uRUVFmw087o8MnTP3RcW/+u/7Egue9h3zXc6hf/K2+04WGcbauDVaOA9FBSc/35EhZ4eoqCiVP7xeiBxpwbMcXbEUouyXlguRLIfBG0StjGh3xeDg4Nra2vz8fLG4gS1wpMhMk3V1dUp9+2+/nbn3Mzy9d329jyvnUs+GhgZlP1OM4uKzTY2NbcvYuXMLXl04e/q0wqIiK0tLayvxa3fr1i09vHxP9OnbItErec6cOTweT9Yhyna/p3ZfRamproZ302HiLunjkOfBPXVw9eXIzMxk66jA06m2apvDgAHzQ19W6pBvv93/zDOtqfa0GbNOFp3642qrO/MZPSJk3ny2g62d3YRnJ2rh7yclbpGvvirniykpKSEhIe38ecnJyVpYx00/wX3KVtGJiYnBSdDOEKm6q1fZht8zEy6UlyWlfIZt/4nPLFh0rx/lnb//budXuLoOVnxnBEzmZmbmZj17SkRpUN+uoFs3nVyd6upa+wHiglr3R61Zzx49zCzEyh9//PEhQ4ao66tJfZVQX17/ftpJ3LclJS75v9fECllzgqiuqLamsrHCdc+GBmtoPVFJ4MKuXWs4c+ZMaNgrkyZPOfDdtw/37jN58pSjR4/062cPbR6mrW6lGgIpL04s8mYx8YaiQJUR8YguhYm0ICAgAAIjNkoNJfgQvNUx+0mJDhzAtnY6M/bu0+fMmdPXrl1jPZw/Sf6UlbNe0MDJ2VmH52Sy//P37qA7d04VFfa1s7OxsdXJLykQnHh/wyaxwpf/+5+//vp7a8qnXMnq1avPnj2r3q+mmSYVpbameszoUXQe9BNog6gMaC3NetTNbeeONNaJFHIbHDIP0msi7AWdvC3J2toa4b5Bn1g2qkdUP8rLyxHZeHh4QEVwnnNycgoKCnKE4CUK8RaEVrTSOD4+vqGhoWN2oeeqZBhZWVmqVcwoy6BBLhcqKjp1Evfw9vb9z58/X19Xpyu1E+PGjesmcpstVOBCRfnhH/PEGryV4npz07bUzzT933Wc+6Zt/2LBqwtNhJV1sevilarK6FDgjr3XPbK8nKu5YpkEspAOPiEG8jOx6ncocbSQ9nxsY+M1QX5+U1Ojp5e3nV0/qftAXJ+dOGnf3uwuDzzw9NPPcOnFkZ9/fmLUaD1xcO0UD9GcFWIMJcZLaK1k7QJKcM5hqyz9xc6s7x729/f3Z2rd0SxTcsQ8SnDPtudji4vPJiclNjc1OQ8cNC80zNy8l9TdRj4x6vz5c9/s22tlbc0CxO+++/bO338/3Lu3h4enkZ1qKO5F3PblZfsO/ICXD1tbjR7LV10XO2tDGXWZ+2bvyYqLXXP06JG6urrps1+MXKrXEzscOvxzT7UGaIoDn+Xr61shxNHRkZtkgImunO4wHQS4M6RWYoXQ4/acGTi4MaNHpW795Kcf8yZOeAYvZe0JAR41+smhQ4fm5PywN3vPnj1fV1dX+z39jBFIL4vtOJVlDcAQVNFCSfAWdsBuU6dO5WyVFXY0y4QRilbJMIqKitrTV6OqqnJG4AsDB7kEz/tvTU31G6/9n/wMGFGgMFr6AQ9YKV6iUH9O0R2RrotKcevWzfPFZ7//bv/2T1PmvvjSGyve/viTrUx6wdjRI/XfPHSZ+9ZUVy9cuJDlu7Nmz/luX7Yg/4SX92P6eaYqLlYO1IXVwn+lpqYGBQUxOYFTgweEL6PpbblaAdalRQzoMVRZ5emQkFvAOFknLDePLxAa7s7eL2d/aLBB5xOQRvhoMaMqLy/HaWRBHpNe2KEip9Ty/uIHrLsWS4WhQzDgjtP0K6dHZHR0NM6JaqdiX/ae4KAgZpkurq6IEREayq81RCCot7HgjRs32O2jbKYLuZWzg8vgoe1xuUdPCLjLpDlPq+N2Xwgw22hsvFbwy69m5uaI7EhRxNTF5P4oC9gBc2r3BioIzUI7zUh6i5zqZaiyyvlWc1OTh6cX20ZomHv4mFGePcghkwEPDw8IpNjpYo0drFxx6RX1YjiEVbSyXLlDpb+wTMkqGS40VMuQZXPzXo4D7BUZ9mNkDOA5RC5bKi/pd3VV7XaAtcPUKy5e6tmjR0xMDGtAMcLcd+LkKRMntDaVOQ9yQeL7wrRpiODStn9Rcv4cSvg+PrIa27QPq3i0sdVB/MjSXC5MhjWEh4ezdITSXxZ58Pl8Ti2QYHEvTYTNlqo1ivc0M/tmbzariYFNzp0ZiLjwpCCf7+Mrq5nNEPNdWBenENiAoxFN17CDm5sbS16xoYIbwiE4/zgcH2VhYdGhlp3A7cmNscYfZzVY7b9nERTO+0+Iu6eXl7f3xvXrUAIrXRUTpW8+U0Fu37rVuYsqMjT8UbfZgc9vz9gl+dYIL/e7d1tU+ExEikVFRRs2bPDy9NiTufuFGTNDw15GoYYGUOhSfWEo+/Z/m562vahA8PTEyTCdpMQtPc3MV0TFwNPl5ebqjwyz6NLW1k7ZA/FHqquqCk4K8Aklv5+X3MHNwxN/2cXFRVaVu2RHFbHqrI7c7ou7QnIIlloqA0Lmh0YujQiZ2zpBR8Evv+7M+PJccfEgF1fm79w9PQ1dhlkrBie9bLCQpGkh7EMhXFJBQYGksiK4ycrK4krYokNiFovdkFgzGe5Q6iua3bL2EZyZ9vtxOIr4jZtSt34y9flpYfNDYtfFIzoMnDnL3Nxcr3ymoup7+3Y3Jdc6bGpqbAKNjQMcHCc8xd//fZ64stjanhNONvLAgw9279HDzLx1pHGbKyrC2lmEBLkt+f13lDz00MOc9T7wwANGpb5MgCOWLmPpBUwHYV11dVX8urXzQsNmzZ7D1MsQTSo354fCk4K8nO9ZjWXApAmwADeJdsGa6uqigpOHDv9ccbG1vh0J1qgxfL4y9ycykg7YmUULuLoO/jQtHYrb2Ni4yds7e8+e1lzwpAChIbu+hi7Doh2CEOxLXcwKmjFkyBCoCFfdwuXEEBJIMuQ2+f4Ku1BWiHFISAg+mWktV1sDj4YP6Wjqq8Gg03ccHskmJoL8E99k75k45bl9e74e6OJi0D6zTW7cuHHlcu21hoY7f/8NWYVHtbC0HDx0WM6hI2KzV47x8bW0soKuQ6NvXL9eC1H5+yIOsX74YWtr6wcf7CqrKkgy24HRwsfiRvDz8zM29eWora6CDEcuW/Lm29Esw0A0Bw8I02EmVVx8FllyTU21m4eX9k0KyauJsI+D/N0aG6/tTNu+9+tMiC4Ud9JzASui31GkHxluGDj6n37Mi4tds+DVhU887uU00EWRmZZpmRfNAU3FtYPh5eXmNDc1IjT09PJiJsrcHyfDZmZm7p5erEQPuXP3jolE/4AtW7bIl15GdXW1WCMlGzgExS0rKxOrR2U1zCzDw9dxAozDHR0dSX3VzqG8XCQqq1dGx65dn70nC3kLvCjnM/VZhs+d/Y1tXKgo79Gjx125PZ9v3rxZX3cVz126dOllYdG9ew9s3LxxAx+S8nnapKdb77u9393r7Wxn07e+rq5eZBLNBx98EOIM2a6qvHT37l3crRaWVlwue7m2Zteue9XXCxcuvHr1Kl7+dftWbW3Nvuyv+w1wePHF1tlnL126ZLTqy/pbLVq8FL4M6UX4kqVbExPOnyuePMWfy0VYvz5Ohp8cy9dy2iHnu5jubt68udUHBQV9mLhVKVvHznjAfeO/w6G/F/vu1KlTEXMhjWizqoo8mqaT4IwdabguTHfxgLMLnDGLBVWiMgzfJ8yG9UuGm5ub8w79jA1fX1+pO8gZg1tfX3/27FlkrlyQB3GFZcrpfgWJhe6ypjJOgCHSOGT//v2DB9OAfvU7JVhj2vYvoLjwjbBSeFHmfPRZhs8V31Pfq3/+CTW9evVPqbvdvXP3+vVmZLEQy+49WkWXW60L+rr/+7zhQ1zMe7W6ZWyc+u0cNqytLLgPl+T2rVtIoO/cuYMv7da9u6mpSVl5xe7d/yxQxm1frq7KzcuVnGxSzs2SK4SrjMRdA/tHEiWr64m+qC8Si5OCfGitu6cnHBn8F4I4RHOrYqJYXZ+oN+RkGAqNjYEuLpqWYfm9CgX5J1ZFv1V24RJCpxmzZrfzl+C/l5b8/m7c+8gY4DH9/f3h6WTluPBxNNmkxkND4ThvODXYG8wSeUZS4paCkwLRSaH1VoabW1vJmlWrPikqKsIzVwcD/wJ74/P5nPQiDxZtKuamk2Q1z2xkMPt8bKempnbpQlPbqhPYGBuliSSYjTtCdIgEBpmJqO3plQy7uP5rnuTyslJLSytLaWtgQ2j/uHIFiZn1Qw/16PGvRZCQMe//PhNZr9djI7iPvftlxpni358YOdK2rf8F5b52rQHW+HDvPtD1gKlTJffJ+ip98JChrkOHixb27t1bqu7GC2G9KJA1cfMgZWVlwT/zeDw2eElP1be1K4HQZ0GAobgurq6wDGwPcnEVjeZ0JcMlv58PmDRB6ltsuq65MwOVzXfb0GBh6sBq+eDI5Pfd7VDDKLUP7Iq5tr62diw0hO62hlwxUeFLlorZm77JcJ++fZ9+ir/nmwOiXcHB4cOH/xbOsy9/TuyePXty6svqn7kJI8vLy1kNDdsB5XjJVUfjY7GBQ5g8Yx98VGUljSdUr9v03pm2Hc6Tq3+GNSJdgVNCgCi5ZIg+yLDL4H/UF5HhjevXHZydJRf9vXLlMt7Czv3s+3fu3Fn0rVO/FKV8nvbKf+eJzWa1dNlrKVuTRo5+smvXthdsuH37Vllp6V+3b/fta/P8889L7oDcF89S3xKFuWjoLu4vFn2KVUyyCDUkJIT1UhR11Po4zzM82qYN6ziJRTS37ZNE+DI5dYPISPCAVEOG4fKQNDc2XlNzAmQuZTw4/C+kd23cmg8+TtSEBXPZg6ypgjrgMErt4+nlfVLQ2vAPz7V/XzYzLbi8//w3FC5P1jRYrP6GdSqETeIhx4Y1Svdu3ZkcijJnzr31jOE75DRecDEf9tm4caPo6n7sKHwUm9STtStzH4XdUIhDuJIOPh+qJoDWsikTsBEyPxSKy8phqB6erX0UZLlBJsPQaUgvZBh+DIKtq7kWxMTVpHWh7uqqixft+vcfwHMQe/f77/bHrl0XuWyp5ESSEN2wBQsVkV6T1sbgrgMHufSysDA17cR6OEvCZgKRAwQVESebeBX2L9lTBwEoJBm3QFRUVF5eHl6K+motqe/pU7+WlpTMe3nBkSM/H/ju259+OoSoR2wfJBbs8sOSJkycDGvgLAxWUl1dzTIJOWhOhg8d/rmvxGQxsPV18Zs++zRFqWXpkDNt3rhBcUPHBWNpRMecq08fgKuqFQbCgNXsceXINr7J3sPZqp7LsChcR6qKigo2JFfqKggDBw5kG9BdHo8nWXvGibFk7Qv8joWFBVdNzX0Uoc6swMyMuThWEQj3wtUmsj4KXIl8Gfb08kpP2w7B1qEMM65e/bO2qgrS27t3H7G39n2dmfwZfuTS4Y+6SR71S2EB0uI2JVNU9aHuJqYmqduSuAUZOZwHDqyWex7Y7G9s1EmbvXNwu0GhWb7EjRHVuPriXPz6yy/PTpz0nH/A008/M3LkE4HTZ0yePOX06dPnz5/7d4bR2vTLOazmpkbRrAImMobvIyea06gMV1ysFJtqAza9bPnrH324mesXpgiw7DcjXyssEPg99ZTivwd+jQmwrA4y1PFKm9nGk2P5onILM7O1tYWNtXlB9UqGYU7Jyclsu6GhITU1VXRaZsncly23IPk5XEQoNTSExYpNS06oF3hFQf49t4k0IGNnGmeHsFVEhwUnBfKjQ1Gfif05GdZEDaIYbM3yBx98kCu5fftW1aVLVg89JFV6t2fskiq9OOpiRcX15ubr15tLpU2rIIeWuy1W1g/tTNuu1FFwuQgu2WAkBVv9oLu4F3CvcfeRxtX3cm2to5NTr17iPcf69+/f2NhYU1Mtevl/P/ePHs+YNTs56V+L6SoYzWknG14V/VbY/BDWiKI432RnDR8+HGn0Y57uCEoUP5D1ZMElF5ugjsVcpL6ahjX9ciJacv6caH6AkmcnT0FOLGcxBj2UYUjj7t27kdHKCelcXFyYsiJFlhwKidTWRwS8lFzZt3XhGeFH2djYmNCiIOoGXrFQOB6SETI/VExIIMmIDlfFRCno9zgZ1mhDHpd9ipXUVFd36tSpn31/xaX3npJ16tQCJb1zV9nfgKOgNaUlv+efOK7UvcPmhlOqww10l1VBs3omzaov7rpJk6cMHTr0zJnTKclbZwVOneY/6X+vhB09esTe3n7cuKf+uHJFTpIROGMW15IhFs2JlWtZhnFs7uFjixYvVfbAUU+OPXb8eEN9/ZHj+Q6OjkodC7+GaEts6R6WcNCUk5qGa/plhC9Zuu2TRDEDQ+E32XtgG4p/rM5lmC3ECw2GU8CzqL4yyZw4cSIzM0llhd9BORtcBNh8zmLOiB3CmoRnzpxpQn0UNAzssKeZuZgVwczk91HQcurCweafun1/rgyksHV//mljZyemypDe777PiVrxhizpffDBrtYPPWRmZm5mbm7bT+n+N3b9+nk99vihvDwF94cNQ0GDgoIkq3MOHjzo7e1tKsTZ2RkvxXZgzTEsidJsn2c2hhqJ75UrBSH/mf9P+d07HyYktX79v6fvYk2/XPclhHUQWskVPBDNwbyk9jhVxKRU6CnN69+PWxACfLVzx9KIRSp0s3p5wcKeZmaVFy9uT0tT4XCmvmyNVVbClJjUV9OINv2yKPDZSZPFupWikA2TY5O1KWWZuu0pHSBEfhgttd6Y9WqW/+F8Pp/qZjQKJAeiyNnbrNlzIpct8fL2FrVA1kcBpiU6iYJGfaYKIJvs3KWLtfVDXMmtWzdTtib9Vnz+jTde79PXRs6xSJclM2bFGTOWj5NTVVlpd1+8S37/XdbIJdaYImn5paWl06dP9/LyamlpnWXaT0hJSYmTk5NozArvHRMTg5tCnvqyvpGid6AcL8/2/DE358ypU/fuOt9x3Ciur3f/ay7sXZlff9h6EU2QAZ8/f45bb5I1/YrKErwbm+VAclyHi6srormQ+aHyV9dS0KRgwXI6T40ZPar2fiU54oPMvfsPHlii2mV+8aVglU0EVw5eks1mQE5H5zV+3CBL0XK4NhTCMqUOk9NzGZYT7LdnSBvVNmsUj9ZRv/miRsJNWyQevqsaHcqRYWW1XJTOwkXsudy3qbFRdA11xaVXDeF1v37dunUrKfmdU98bN27ImhoaHtjNzU1SDTMyMurq6hISEtjL9PR0a2vrxMTE2NhYsWAX6puZmSlPfVmFEnf/sOXtZMXICASQjI/18R02/BHJu66rSLs6qLl8r8LZ3r7/+fPnRa/uN9l7xD4Z+spmOZBMR1g0d1IgULb9VapJyQE2USycthtUV1Ux56uTO41V8YkFPdSfRQtwo365ErgwqT5O1qQHKsswPGZ7fFz7YfNsqHas5MKFhNoDQbhBsek1YHtSzYZFh9xUvu30me3sHS1W83znzh1uYKc2pfe+ANvfFOkvXV1V6feM9DkeioqKwsPDJcuXC1HkjmDZrKLtvvD4bLlypf5P3f3JNkf9e2zWzBfuSfjRo0faXJOczXIgq6cVVNnc3EyRHqft8ryDXHIPH2NfUXBSIGvmDS2AGEh00VD4NR6PR1NtaAGxpl8T1jVh5iypA+EUHyaniAzrRHpZaK9G4aRIUathuu+4wpMnpaqjan0UpCtWuyc56Najh+RMgtqXXjHYCGA5/04Rl4tUuDU28vKSfIvP5+POUkh9sV9qaqqJcGigUotCX29uYhsPP/zwh5s3DXVtHfA3K3Bq2KuLuGBH7BAIrWTXAKS2oj3pJaM5pXqcqqa+Jq2jjPL17R6TP1ERoc7Q2K5fyb/HyDFHhmhdVmgIu4Vl/u+VUE2P3NCc+nIdC1SWYbHRkBQpagLW9CtWKDptkWR0yPX10/EvNzNrbmwUFQImvdiIWRmjE+k1EU5QgWendoxQR+YZFxcXKETWPgqpr2jKK9bnVj5OzgO/2bcXCe7IkU8sePV/p8+eb2lp2Z6+y9PT88yZ06dPn3rooYfEgwIfH7EMg8FaMuTkx+qK5mTU7Xjj+acfWzvFeXh6Ze7drytjLS8vt7C4N3wrMzMTeTCprzY9hWSh2CBLSct89733lRompz/weDyWsEJ9VW675Q5krWVkRZqANf1KSixbgEHWUSxviVy2RIfTa7Cq5oaGViPp3LlzdWXl8tdaK2+D582XnH5So1RVXuJWGs4/fmzY8Ee6K7nwsChsRUKuDVgyJMU91bb6wsXniXTFVqr+Gb++U+fOVRKTu/bqZVFTXV189qyNxARSYp1LRcvZAgyyvkuj0Rw+PGx+yJdffYVtWzs7E2G/A10lu1zdXUpKCpRYkYUICbXAJrWXGhqyTiiyjEe1YXK6/7/3m2yxkafweAwxioqKmMXio6jaWUOIjfoVLYc7leOsFJnKV6NAYjt36XL1z9Y1jm7fvp2YtHWI6yBIr4ITRqpPeitv3rzp7Nya7OafOI7tYY880mZUKivr9fb2xvOBAwespK0egQwKMtq2+iJuldTa1NRUxauh+vXr13/AgC8z0lkSjMe33+7ftzfbrl+/cU+NV+oEIVJD9ik/TNNcNPfkWH7FxUrk1q1LAY4eIdk7TAvgcnBTDuESZmVlsSVlyPtoy8d5F0jzcTAJtgCDnGORIsufelcPYUt9mPx72K5SsFkFWPUMtZJoFDZvlCTzQsPEpi2SjA5ZHwVdRYcP9+nT3NhYXlb64Ycf2fTt89zU57UsveDQj3lWVtasw/OB/fux7f3Y43LuCwSjUmuD2HhfJr2iA40kbwq47jbUNz4+vqKiQrJcqe5XyIAHDxkCDd7wXuwTT4waMWLkqNFPSma9HKLzCokhpyVD09EcdB2iuzXhY2xPn/1iSmqq9t0oW8SKTYnAnpVqhifaXwUia61J0QUY5CQobLI2XVWcKAscBOwNzgJxupubm6w1feWrL1twjVpJNI3zIBepKYfYAgyyaHNhBs1hbW3d3NwU997aYUNc58yZU/fnn5L9gTSd+ApOHPebMIHJcF3dVbYtC+Z7RdfWZAgEAlbhnJ+fL0t6Te5PmY6IVp76IruS/AIGlF+FW1FBJDuXilqS6AIMbUZz6q2Fnhf2Su7hY7DjyVOm4CXcqDZNhF2OqKgo5stwCbBN82zoD6ILMMixTEUWZtATmOiyUJ0tw6BU6y+rqmGROjb4fD6Zq+YQnSdfMiExEVmAoc3oUMt9FGqqq7/YkT56hPfk5/wH8Hh3796tvHRRa99uamK6M227rV0/JLuQ4QP7v2Hb8uuEIJ+SXaDi4uJMhHNuIJ4wvQ/TY7GElt0U8tQXeZXo4BbJdzU0iF5W0++9fy5cgEGRimXW41SN0RzS34BJEzZv3lxVVRW/cVNCUrKGOnlJdWSskpmtVwVXiMtPc25oH1lNvybSFmCQBVuYQfGpd9XCwrD50SveeCf6rbh3V323/xsFG49gY6mpqczkpMb78qtqTO5PZokPkbVGCKEWxObJF0N+30Cx6FCbfRRO/VL0xoq3n336KU/vx+uuXr1z566dvT3S36tX/9SS+nYyrbv654xZs2/cuMGmyMZ2m0ex9RLETDo9Pb1FggMHDnA74KaDbnKuu5P8/DpHBJQEBQVxLzWX+7YJzk6b9c+cRao3mot8KwrPse/EeHl7R61448WXgrUgwKz1nS3UbCJSH0gtvtpHVtMvFxqKLcAgZ8///DdUo8PkxHhiDH/Q4CFOA1169+0rEOTv3P552LyQRQvCIv9v8deZu2VF0jA2CwsLtqwvmyFPQdnGbtgZvoYt9Ct1dUJCm0guwCBHqgcOctFCdAjpjV27bnbg85P9n3d0Hnjn778vVJRbWFj2tbO7WF5+5cpljX77nTt38HUmLSZB/5lv169fetr26qrK56Y+b6fATNFIf8PDw7OyshS3ajhw1mWHW8qzjbmuJGuitNNyIzmvkFiAxhZgUGRhXRbNYWc4TaUW4pUl56tWr26dLfKVsE0fJzQ1NWH7ow83t2eyrTalF+ccV45b5beoqCg5OZm6j+oEOU2/jPAl0if5k1rHg523JiaoMPVue+jatVvrsqYinD596uus3bdu3BjxxKi5QSGiUR3TzsWLF8PLYAOOAxttrqrGqmrc3NzY0gtIfLnVDI2e0tJSsRI5TYDqRWyefEnfdVIgyM35QZH519o/la/i0jvxuVZN6t69e38HB4ju7+fPsfkVqi5evHH9ej/7/pJLIbWf27dvlZWW/nX7dkvLXcgt4pLTp359cixffp2zWNUO7By2jec2FzvCLcOyJlHX3Uk/LVhO0+/9FKR1okfF8wbW41Qt0Rwc5dq4NZl79y96JQzeE9sLXl2ood4KTHHFpDcqKqqDpxF1dXWlEuiPPLMFGBTcmRsmp8O+0BBj36f8Jkx+7q+///6/xYuWLQk/lJfLvcvWMWUmB/WFNYquEC41xmc7wGjxjAO5w40b1t/VWYLExERtuU2ZTb8MRfoGikaHmuujICa9DGvrhyDAN69fhwBbW1s7ODtfa2go/u0MGw2sRmpqqs+dbdUO51aZN93y4WbBieNejz3+XMBUpT4HossyYLbciNTVRJju+vr6YrugoED0RtBT9ZXf9MsJasaONMV9FgRbhWW2ZH01J8ATJ0/Zveur/d9+N2b0KDU2lrBqClwzlviyqghI74YNGzp4P+e4uDhnaWhNgN09veR3p4elIT9W3My4ydp0OOkBo09fG8jwkGHD9+3NDp0XzGkwW1sajgNehmkqm/Vdqj/ihidx3RR02EqlTSIjI2GEsbGxCf9m/Pjx2vkB8pt+GfKnLZKk/VP5spvlo8StxwT32izyjx+F9EYuWyoqvWICzNTRZfDg7j16lJeUQI+bmhrbf4quXv3zzKlfa6uqHu7TBxn2nTt/m3Yyra6qnD5rtiLNvVIz4JycHNh8TEyMo6MjWwc2WggcOG4T+HDIc1BQkORCYV0M2twDZ86SugCD/Giu/QszMAG2sbV98aXggl9+XR75+qHDP+OXLFv++ubNmxcuXAhJVnkGVEH+iZ/ycpYuW87j8Xbv3o1LiAvMFDc5OZmyXqivk5NTaGiorur3vLy9ca3lV9/JWoBBjt9kVdbtWZhBXXTt2o0tpAoN/uzTlEURS+A1YIQhISFMX9myvnjJXAyrc2M9nCsqKpANsOZe2Cqrc+44rSSBgYFS59m/cOGC/iQ2sDEF65+56FDlhRngbFe9e2+FH2tLiy5dumx4/z1B0anJzzwFzauWEW526fKAhaUlRPfW7VuN167hqNt/3W6dkPLu3RvXr9+6dVPZIUn4wG7du3Xr1r2TqenNmzebm5v++ONKj549e3Tvgc9csHCRczsmlWTD4nFTsFtj48aNrNzCwoItioMbQWq9tP6q70AXF+iQ/KWEWEtGm7tJRnNs+TbVltkSNcqjR4/EvhOz4NWFPx/KC57339OzZqenbYcAQ4bD5oe4eXh5enkpaK/4F0g18nK+zz18bOhgFya0bGYrpLxstCW19TJChejq21ubfmXMbCC6D1uAQfHQkA2TS9v+hVJHaRRoMDzdxx9+YG5mFrmitb8hE2C2yDQkFs+iU3AEC2HTUnLS23HiRWS9YWFhiYmJYsmu1uJCk7aafu+phe+4VTFRLq6uimcILDpUoY9CinCBgHt5Z30DVBDSi5CuzQ+5efNGXm6O4PjxXvb9vR57fOQTT8Cojh09+vu54ls3b/aysOjPc+jbty9SIBsbG8iq2OH19XXYv7ys7PLl2osVFewQ2LO7hwdE+OiRI4ITx1E40NX1WkNDe6T3nyoxYYSqXEygt6aMFGBn2vY2ZRUpLLMkZRczt7Wza+cyW8wokz9PG524BYr7+Y6MuTMDocFM3X/6MS8udk3FxdbgDuUwExgKtvFsa2vH9Zv9/fy52upqNnF0wKQJfN+nYtfFHz70I2vlzcvLQwC1YcMGGlzEsLKyQm4BB+ckRFc+DhdRdD1zWbaBcErZ0BD2jDwjctkS1ZYH1kQePOrJsZdra16eH/zq/yJ2797NgkI4GmS9UhtBmDDD97Gam45mohBgsZKEhAQXFxftfLvkEulSgZSuXhkdu3a9UkEnWx4Y/lbxSh3HAfbMB7bmgr3MR4/lB837ryJpNwT1mQkTXQcP+TEv9+dDP+Ix7FG3ESNH+gdMLS8vg6xeuFDBlFjOh0Bx+9jYjB4z1sHR0cbGtqam+tjRI6d++QVH2fN4Y/k+Dg6O25ISdWUq+qu+bXYu5WAjNxQ3iHZGc5LMD315xqzZO4VZLzTYZ/SI6bNfhK7jJ8GT4vNrqquLCk7W1lRj582bf4Y5Yh/7/gNaY1Ub24FjXRZGLGEBBOLWfdl7Nm7cdKmqGrobFRUF3aWRRWKUlpaKjWEHJSUlWvsBkuuZyzIM6KiyoSE3TC5wxixdLSMtRp++NlMCpu1I+wJunVU7T506lQ0iEh0EkSmkoqIiKCgIAtzR5taIjIxkGbDY7L5IhbVW8wzjydiR1qZD4xZgULYBDp88yMVV8egwfOlruYense01a9Yo+3VQRzwgt0WFhad/KcIDgjrI1ZXn4IhsmKW8eFeaeHfjplMUHl6wpyLzSm0tXnK6q3OD6WIERg8jcB7kolRLhlg01/66PnwU0+DsPXu+25e94NWFrRn26BFej41w9/SEs5Yz2AnpUXV11Td7swUnjuUePoaSoYNdNix7TVZrQUeGtft6eXlJrtulzdxXcj1zWbAFGJS1LvUOk1MXSIIvVJS/FbkM2S1SW6S/0NqYmH+iXjc3NyS70OYOO6cVhFbP231FbRjWJWdgp/zoUME+Ctjh9OlT1VVVtnZ2KtflMA1+ZsKEwoKCc+eKBceP44Hy3n37Wlha9unTt1Vrbf+ZuhjZzs2bN48dPXq5toYpLtt5nN/Tg4cMsbS00pNLoNfqy+YVUiT8Z/XPXt7eKrTjsj4Faqnrw7fjl+CxuqoyLze3qECwLn6T6A5zZ/5LMw4d/pmrlmHvfvThi55eXocP/UhVzXKA9Oqw3VdxGhuvwe/cuXs3eesnL0yfoaxxQndh/7BMOLv2dFBQIwN4DvB0SxcteG/DB8q2chk90F2kv7pt9xW6TU8FNRXZgrL1z5yjU7yPApyqWtpQkOmOfGIUHjdv3igvL4fEXrhQcbmm5vfiYqn7d+3WDYrr9fjjfW1sEQ7qj+gahvpCTRVp+r1XxaF8S4ZYNCfIz1dXSxs+h8kwfg/uBLjg38+fg7mwymeOF6ZNa+01YGs7yMVV9G6B+pIvk4qVlRV0V+ftvib31zOXKoq44hk70riaDMaS/3vNZ/QIvu9T02fNVtzMYPwwjTde+7+FEUs0NOmBsvTpazOa7zvvpdmrYtcOf+RRskmOgwcPlpaW6rbd10Q4WQJCf0WsRalpi6TmPIgOVai+br8MDx48BA+uhPWxEtmhm5xVfDqo+v505Jgjr79SEZaCTb8mIgswqGYKOFxDIz1wG+Ch82EkRkNGRobO231NZDT9Qo8RAiYkJbOajLVxAdgN21euXNn5xWfYiFn1Lh5LIxYhWFQwncVuH3ycqFfrEnbt2u2ZSVOCXpyT+tkXJMAciAu9vLwky7XZ7mui2GQJLEZk3pWNTVcttkN0qA9dE5DX6mFqq1/qW1VT++RIDV4quML4dWvb7HBPGDSxsbF1dXWS5VrOfSWbfuHCZgS+UHGxEuL6n/+Gihkh4vHq6urV772/7ZPEdfGbvvzqq50ZXyru8vSk5vnWrZvni4vPnT2za8831pYWq2Le/jBh60MPPURm2WoSQqS+pSftvojhsvfs+flQ3uc7MkTL33t//X/nBfs+5UdJgtGqrwoo3vTLmBcapnL9M2EQSPa30geY9GLj4IHvpJorG2TJ9/FZERXz7KTJ8/4Tgv2VEmAd0tBQf7747LmzZ/cd+GeSL58xo55+dtKiBWEfJiRR90C9Quo8+Wnbv2BjIH1Gj4ha8UZfWztWH15wUlBUcDI59bNNH24JmDRhYcQSPelpb/R00vPfJ39JGakpAmvJoEtLaBrW9IuNqqpKJr1QUzmeK3zJUiS+LG/GntjAUXpVpSyLHV98Hv/BR6LSa9I6WM6ua9du3o+PeH3ZYjIGvUJsnnzY2P9eCV3w6kKPRx9BdLg7e3/E0mWzZs9h9cbzQ1/+4OPElStjlkYsKvjl1/F+TxvE4tOkvhpHqabf+4Kt3Cy7BKEaHp5eebmtK2+ueScGKUWbiazoAgzYc+u2ZBy1emW0/v/T4HnzZwc+L1bYn8czEXbCggxv3riB7EF/EG36hfQueiXs8x0ZyHeTP0+TFR0Gh8xrampM//IrpL/Q6fh1a+k0dnT15QxIqf0R2Sm1AANhKGRkZISFhXErK3h7e+PlwYMHdfJj4MgKT54U5J+Aa1sbt0aROmTR0BDbcIgJScnqWnxacyDHnfhcwLPjff6d+9qwjUGugwsLC079+ouCn8aWKXRwcDC9j6WlpY+PT3x8vNRVYgwCGGFkZKToGkds1kmd/zCEd5l793/2aUqbQ4MWLV6anrZ908cJc2cGxqx6Vwsrl5P66jvCpt98ZY9iCzDQBTYmpguBmxt/HycnJ7z08/OLi4vTyU8yMzPL2JnG699P1gIp1641zHj+uU9T/1nddl5oGEJDbhvP3+zN1v+Tf7747DcHc8c8cW/1U2xAkrl3Rz055t132k7iobsQ3alTp6ampmIj6j4BAQHQ3cWLFzs6OkZERMhZvlA/gfnBCBEawiA544RlQoBhsTr5SazpFwqK8A5BniLT+SFjdvf0hLN99733fUaPWPHmm5TAdHT19fEdV6hM0y8DiYiZubn+ZxWE4rkFvFtCQkJJSQm3dlt6ejpehoaGwv1J7Qitafra2sG7vTBtmtQ+yZDexf9b8F3OIdFCbgEGth02P+TLr77S85N/ubbmw48+nh34fNiChZHLlqKkv729WHL8iJtH7Op3ZH0CBBUSC901ES7VhYuVm5sbfR+2gmFOTg6fz9+4caO7u3thYaGhWCabfw1GCFOEQXLGyQwVRquTuhnW9Ls14WPoKAvyFAEi/dOPeY2NjSui36m4WKnUWoSEEaqvyswPfRlZBYVvxgFbvlfqUqleXl51QrT/q7p3b51p9smxfMm3kO+O8+G7ug6RHxriWLg5fe6mAOl99901j3t5sNVYhz/qBgEeIDFN7gCew+lTv1RIm3QX0uvj48NWOYWsyppCla3Utnv3bra/oQgwsz1ZI30509UySGSPHj6Ue/jYvLBXZA1Xg4mKTUltIuwbuGnDOi/vx+bODERcSP6zo6sv17lUWdgCDHSZjQDm3ZBkiPkygUDAavy0PN6X0aVLZzzb2tlJvnXyxPEPP94y+6UgWaFhxs7Wrgm2tq3HKtu1UGvcunUzMWHLENdB02bM5AohwGwBYDF8xz+9eZOU6Scht0VFRUh5keO2OTYJKTJbtdBQBJjZHoxQIBCIxYusQUTWIGBNU1tTzevfT1ad8+5dX4ZHLJEs56YtmjZ9JuJCFVr9CKNSXw+Vmn5NRBZgoCttBOobGxsLH+f8b7y9veH1EhJ008ZfU13NclnJt+I3fzxixEg5x7IFGPT5nEN6U7Ym9X744eB580VbeWWBfa5fvy6W/sbHxyPrDQ8PV3yhX3d3dwhwQ0ODoawNDPODEYp2uWLAXGG0ulLfyuoaj0cfkSy/dOlixMJXsrN2P//cRKkH+viOa25q7GVhYSJcApWcT4dWX2HnUoFqx86aPUfYkkH1JwbP8uXL8/Pz4em4ji2BgYGs6VdqjbQW6GlmjueCgpOqhYZ9be1+KdLf9A7S+1vx+anTXlBEeu/dqo89Lpr+1tfXR0dH83g8ZZdkgABHRUUhY0a6rP+WCfNjrbwwSM44WdOv1CWPtMOp386ZmZtLUeXK1pVdtqZ+IbVZhDFj1uz0tC98Ro8oUsm2CUXo0hH+ZHsWYCD0CicnJ71a3YjNFnTk8E8eHp6qhYahIS/p56ne93UmpPeNN17v09dG8aOg03V1dUh/ecKG4czMTKSwUqWXDdFhtbW4rCyoEt2B9cbCsQaRAbP1P/TtV92+dUuycMSIkfJrZUzuT1u0Kvot8jlazX1LJdBJfxYxVG76NRFpyaDrbejExcWFhYWJtf7Cg6NQJ1bKWnzzjx1V+RMGCWut9W1uP0jv9oxdS5YsVkp6GZ7ej33+aSrbhvoi8ZWUT1y+6dOnQ7FahEB9/fz8JHsnBQQEIP01iEHAbCQ6F08wYJMoFGsPNhSYTd64cZ3cjjbUly0d4ywBTErnP1Tlpl+Gj++42uqqqqpKuuSGC/w1TBE5E9TX29ubG8gB75aYmKgT9bWz6xcwaUJ+geq1x19s3x4YMEWvQsP840chva0dm3kOKhxuYWF56eK9RQWysrJ8fHykahWuF9dan56ejmfJuSmgvnhmnbD0PChkI9HxF0RHn+M/okRX6svr369rt27tGXWZe/hY47Vr1GynDfWFocCAYmNjE/6NPtSosIVO2/MJ80LDNm2g/s+Giuh43/z8/PHjxzN/p/MfNm3GzIuV1Z9/lqrCsdl7siouVj73/LSS8+f0JDQ89UtR/AcfQXql9mpWEEsr633ZX7Oc1d3dXXKH5cuXs5S3jaBZqNx6nvuKjvdlo88RI+pq+hdRxowehYSqUdXu9GwU3NMTJ9O0RRpCvN0X94MOuwm0mWe05/B2LiVN6BbR8b6wUmRLbOorljbpEL6Pr8/oEe+vXesfMFWpdQCRUqx4800cO3mKPz5k4/p1K6JidPtfzhefjV27bnbg8+2RXpPW6nTXfdl7epj1kqW+kqmwie5G5rRffbnxvlZWVshe8MzqC3W7HteoMfzPd2TESOt4pQjfZO/B87MTJ+Xl5iq10ByhSu7LclzWqKZv7b7qSqBpAQYDBbrLnBpXjwfdhcXqPAOG4oYvfQ0p7Buv/Z/ku/b2/XH7vBQUIim9i14Jw1Erot8x+fcCDLqCm9CKzarRHoR9pFvYdpvTRrLcMVCIIVomYkFIL6s45DL7hIQE/CndttlNnjLFpLXj+icqHAv7TElNnTszEDnPrNlz2Nh08kIaVF9mSbAYPWz3VRe0AIOBwmpl2KzOXDiIPIMV6va3+fiOWxu3BnlG5LIlipgWk1429z2XUug2NBSb0Kr9PPBg164PPoCNNmfMwAU1EQ6ZlXzLUCZ8hh2yTjMsiWeZDKJDnceFUSvegFmqMOHB6pXRCA2D5/2XvVy0eClNW6R2/lXzzDoIsJqTf6WMhlkjJAu2AEObK34Q+gaEFk4NHk3UPlGItBimKzlnnjaZH/oytDNm1bvFv51BOiunmg6uMCJ8EVwbpFdsHqJ5oWE6qX+WOqFVOxnAcygQCCwsLOSoL6IoFksdOHBA6uVj/a0UqbvWecVMSUkJLFM0fUdhfn4+LBP+s1FHc5nBovJyvoe9SV3+8rU3VuAheRS3NgNnxmwBBpguAk1yRJrKfXEPMB8nipGpLy3AYLjAPvW2fhLx3O5dX5VduDTe7+mQubPStn8hmshiGyVTJ0+Y+vw0xwH22FNyCkDRBRi0Kb1KTWilIH362pSVlQQEBGRlZUlNYaFV3t7eTHpldb/KzMw0ud/3yhAtE4W6bbaDRcWuax1sPSPwBQWrVWClL74UHDBpgtjaDGwBBho2oin1Ze2+kZGRxtruK5qp0AIMRgNMVB86P5sIq6APHf55bdya+vq6Ba8uHDnyCav7YBsl2AfvfpqWLiuH0H5oqMKEVorq+s2bbKSv5GwbAoGAVTgjO5QlveXl5ampqUFBQW1ODa3PwDJ1ssqCqEUh8cUGLDApcYscpwdljVy2BFYK6d30cYJkF0K2AAM5HHXRRdJQ4oSIqbKu5tHVHGwBBp33MiXaj1512IHPQmyHB1KN8+eK2UTQwMbWdpCLq9QZoSVDQzhB7KtUD2rVUG1CKwX566+/kLby+Xw2X5WDgwP3FvMw8DbW1tZc4fjx45EH/1OXEBHBPRtuVU1JSYmJrocsw+r27f92zTsxy5a/vnnz5uCgoDF8H65WGXosyM9HXrsufhNeRq14Q1arHDdt0azZc8jtqFl92dykkjsZWc0zg1uAgVoyCA25PEW0VipsAQZNd01gE1q9u2qlJqQXmJp2Qv4K6fXw8GArF3FZbJvjxFJSUtjaDPrf6Gso7u6DjxOfmTjp2317Y1a9a4KHBEsjFiEnkT+wE94SCTQiS5Vtm5Cuvvo2ia6mQQS3KibKy9tbC0kGQSjlK/va2mk0NGznhFaK0J/Hu3TxwpNjxiYnJ4eEhLDlexWpRob0Yn83N7fo6GgyBjUyeYo/Hq+/FXWuuFh08SIPTy/Fh/POmDWbps1Xv/p2QGgBBkJvQ8PIZUs0FBqqZUIrRbje3GwiXN8XSXBMTAwSWSirnF5U9fX12BlZL6RXQanWOXV1dd7e3nJ2iI2N7d27t17FdnioHNjRtEWkvuqBWjIMhYyMDPnjzvONbhnwN9+O1kTXBHVNaNUm3bp1q6251+yNLBbSC2X19fXl8/kRERHQYFFxLSwsTBHS0NAQFBQUHx9vKJ2t2OpGcXFxbNoNyR1QrqsRRxoCiXLBSQHVP5P6thfEgPHr1lZVVbZzJktCowQGBrJZ7MePH9/m/MBGExo+OZavVGhYXlYmWdjc3MRtq3FCqzbp09fm0oUK7mVAQAAyYOhuZmbm1KlTUcLj8VhXrLy8PLYPhBk6bRBDjERZvnw5m4gtISFBqgDr/0IRysL6BiJApGY7NahvaWkp0gvR/vFeQhDW6XYeAy2gq1kOCKVgXQJhounp6UZvk1xouComqs3QMHtP1qrVrf1oIqVNnsA49vNhyHBa+leOPPuHHu6Nl1r4/T169hB9iXQW2a2JcCAvkl1Ok8LDwyHDkGfRftGGBfwkW2vL+IaHyCJkfihNW6QG9eWG30FuuTWuUciyDTnD4Y0mySDpNQhiY2PZfH4dp3tg+JKl2Xv2yE9/V7z5ZsO1e3WbE/3G+Y73k9xnxqzZL82a/sxTPlKHcmqI1G1bpZYHCDHK6LDj4Oo6uMm4atR1o76RkZHQV8n53pgqw9np7cJHRIcC9ml87btthobypVeQf6Li4j8zEO078AMekrstW/66rFkUCEI1aOEjNahvaWkpW0NG/OR6eaFQt3O1aI3i4rMslDMzN6feBIQBeUCf0SNyDx9jLxeEzX/+helS97S1syPpJQj9Ul+oLBLcwMBAJressK6uDoWQXiOudm5svJaXm/Ptvr2f78gQeytsfsiTY/mSk/EShL4Ruy4+OSmxtrraeZBL+JKlJLEEYTDqGxsbO336dD8/PzYnLae+AJJsrNXO2XuyVrz5ZsXFSqQOUSveGOjiYmtrh/Lq6qrCkycFJ44lJCXjrfClr9F8WIQ+4+o6mMasE4RBqi+y2/z8fJbpcvXMKBw/frxRTjMJVsVErYvfBHFdtXq1ZILLSiDPWxM+nvr8tKURi6hbFkEQBKFm9TURdrACSHahuKJz1sfFxbHh5Mb0t//3SujnOzKgqfKr6aDBfB/fjevXsfnHSYAJQimammgZMYKQq74HDx6cPr21pwaENjExEerLTYPO5jcwpv8cv24tk15F1JQbjAQBtrG1pcnVCL1FD2eMOafYmrIE0QHpxCW4Tk5OJUISEhI4MVY7d+7c0e0fFuSfiFn1btj8EKUSWew8d2bgsuWvF5M3IfSVfdl76CQQhIGpb2lpKdfbOTQ0FImvpgTY1FS3fzhl6ye8/v3efDta2QNffysKB26Op74tBKEod++20EkgCHnqO378+IyMjMTExLq6OpP7y1xzE2AZDchcP9+RsXDhQlltvW+9vjxi4StS37Kz6xccFITDq6oqyW4IgiAINajv8uXLnZycwsLC4uLiWAlSYQgwxNiYpto4lJeL54mTp0h99713V23ekijn8GeFB+YZ3YTpBEEQhG7Ul404gtyK9m1mhbGxsUYz6Kio4GTApAmSPVOOHTs6L2hOY2OjsyNPzuGuroN9Ro8oKhCQ3RAEQRDt4V8rDErt22xMU21cunjBvv8AyfLis7/xx41/KSjkXPFv8j8Bhzc3NZHdEARBEGpTX6kY03jf3MPH1sZJWVkFukumQBAEQWiNTm3ucfDgQdYVywjg9e9XU11NV50gCILQ99z3wIEDRvNvx4weVVvTLvVtamw0MzcnuyEIQj65It0zCwsLuWcOHx8fOkukvh0F54GDYla9++5776u2CExj47XMvfvXxq0hu9EfB+fr6ytWaCoypjwoKCglJYVOFKF9goODKyoqREsWL17MbfP5/FwaPdGx6dSh/q27Z2vn7bzcHNUOz97TOpfQGD5FrPoCsgd/f5lLQFpYWERHR9NZInSC/LCPLJO4p75+fn7OsuEGARu8s/Yd5zN6xNaEj1VLfNO3f4bDXV0Hk93oD/Hx8bLeioiIcHBwoFNE6Co0RIIr9a2goCCqdib+mW3DRLig73hpcCv+GgHzwl7JPXwsKXGLsgfuTNuOA3E4GY1eAX2NioqSLOfxeFBfOj+EvqW/VCVDMO61+7KpJb29vZ2cnIxpgK8kk6f4s/USBg5yQSosLrG7vpZ6VPaeLByCAyVXAiZ0DlQWbk6sjQ0OztLSkk4OodvQMDw8fOPGjWLmSlUyhIlouy/T3YyMDKP/z+++9z6vf7+I8EXQVEX2x24vvhQcMGkCDiSL0UOgsmLJBJ/PDw4OpjND6BxYJpJd7iWPx6PElxBXXxNh/XN+fr7R/2dz8147M770ePQRaOqqmKjGRpkLgFdVVUYuW8Kkd9PHCar1lCa0ALRWtI1NTmMwQWg5NBS1RrJMQrr6dhxcXQdDTcPmh6yL3zRm9ChocG7OD5wMQ3TxEoXDhg1PSEqOWvEGSa9BJBlsIygoyN3dnU4IoT+hoZubm4mwSiYgIIBOCMHo0mH/OdQ0du36wBmzMnamQYPxkNxnacSiZydN9vJ+jAxF//Hx8YHuZmZmUnpB6BuwSV9fX7JMgtT3H6CseLz5dvS54uKCk/8sXuTh6UWiayikpKSUl5djw8bGZuTIkZI+jr2bsSNN/udcuHRpW1Ki4Z6HooKT+vb7O3Uy7ciWmSuEbc+YMSNTiNgOeP4xN+fMqVOyPqS+vnWi39RtW+lO1wRXLteS+uo4D2YyTKfCEGmzgxV8XEVFReDMWXL2Wbl6jbnlQ0v+7zXDPQ/R0dH69vs7eA8jHyHyz09eXt5YH99hwx+Rtc/ZM6fxHL5kKd3pRkYnOgUEQRAEQepLEARBEKS+BEEYO3FxcaZCvL29S0tLWWFYWBgrdHZ2PnjwIJ0lgiD1JQhCbUBZIyMj8/Pzr169WldXx+Z1z8jISExMTEhIaGlp8fLymj59Op0ogiD1JQhCbUBlAwMDIbFWVlahoaF4iUKBQIASvDQRzsMDVeZyYoIgSH0JglBD7guhZdsQWiS7TH2dnJxYIdtACZ0rgiD1JQhCPdQJcXZ2Fm33RQm3uBnbQAmdK4Ig9SUIQg0wrc3IyEhPT2dNvGFhYaS1BGE86nu5tnVKkV7mZnTSCUJ/YHltaGgoq3wODAw8ePCgQCAwplW9CaJDq++VK5fx3Lt3HzrpBKFv6stpLWviReKLDS79ZRukxwRhkOpLEISuSElJkfMusl6uPzPbQAnUV6yQ64Sl1IcTBCEVefM8x8fH19fXi5bk5uaKTtwaHBzs4OBAJ5Eg9Bbcs7hPKyoq5MyGHRoaGhkZuXz5cmS3iYmJ48ePxwYEOC4uDi/Zu5Berl+0GCEhIfFC5M9pTBCEouoL6Y2JiREtyRPCtvl8fgefQp0g9Jny8nIoLnfDygH6WldXZ21tzbLe9PR0E2EDMAgTAjFmhbIoKiry9fX19/eHBlNEThCKIK/mOSIigsfjyXqXpJcg9BPEzbg9HR0dFZFeBhvmC/Lz87kaZtYLGly9ehUJcZsfkpWV5e7ujq8WqzMjCEI59bW0tJQlsUFBQVTLRBB6SEpKCrJPsVorrdHQ0ICvhgZTYzBByKeN9X2Dg4NxF4lF0BYWFpT4EoS+UV5eDtkrKiqS+q42w+WKioqQkBAWB9B1IQilc19GfHy8WElERATdVAShh+hVlS/VPxOE6rkvQDQdFBSUmprKXvJ4PEp8CUIPQUyM9Be3JyLmhoYGsXdzc3M19L2mpqZiJax6DGE6+QqCUD33ZekvbidZqTBBGDpsIjbjAIIHDUbErKsfEB4ejh8A6SW7aj+nT/3605FjdB46rvpaWlqye4nP5wcEBNBZI4yJnB++f3HuXJY7Gsc/wg2bkpJSUFCAG1ab34uvKysrQ4COH0B21U6am5tTtyXNnDWnqqYWAQ2dEOOjjZrnciEmwi4bW7ZsmTt3rqz6K7ZbeVmZ1HeHDX+Ebdy+fUuQf4LOu3yaGhvpJGjHwW3ZvCnl8zRsb9iwwcjSNXd3d9ytkGFkwxUVFRr9Lh6PB9Gl0FxdlJWWJny4ae93P1hZWe3atYsGmHRE9RUlKSnJzKy9ayS4uA7p0aMHnXf5TAucQSdB05w+9euG99ceExR6enhs3bYNWmWUfzM4OBiiqNHxP3ICF5INFdi75+vIN1Zgw9/fHxeOKhI6qPo6CFHkg1hO7ODoyKW5Uun8YLcnRo2m807olowdaStXrzERNlIiNTQOBydL6riWIw0h58NJfZWiubl5fdya9N1f45JFRUVR2znlvgRhPFyurV3/3hpWp7dt2zZjqiwlqTNojh87+taKt6pqao27MoYg9SU6Ijk/fB+7JhYOjs/nZ2ZmUp0eoScpb+q2pPc3bDIRVsbQuBJSX3VmG9/s3bM9bSedbkKHrItbY6wdrAiDhqW81MGK1FedHD929Nu92em7vzYRNj4FBQXJWeaMIDQKpJfq9Ag9BNJLHaxIfdVDc3Nz7g/f7/7qy2OCQrx0dHR8++23AwICyLYIHWJMHawIo4E6WJH6qofysrIfc374KHEre8mSXapLIXTu4Hbv3k2jUfUTPz8/JyenhISEsLAwbCxfvrzj/Hd3d/ecnByqjCH1VQNsmJqVldWiRYugu7QYA6EPZGZm0knQf6C7zs7OgYGB3ALDRg9FhB2ZTur9OD6fn5ycfPXq1ejo6A4ovQcPHjQ1NcWzaCEi+ri4ODI1gpAPRBfSm5iYSKeC0EPU7snVpr4+Pj4FBQW5ubnUr0oyoo+MjCwtLaVTQRDy8fLyIvUlOognV6f6UusFRfQE0R7Gjx9fV1cnEAjoVBBG78k70TnVBIiPrK2t/fz8KKInCKVyXzyT+hLaJywsDE7b29vb1NQUG3Fxcdw2Z5Dq9eSkvhph+vTpVlZW6enpFNEThLLgZqGTQOjE8JDdtrS0wHtHRkaybaS82NaEJyf11UgMhctz4MABXEKK6AmCIAwCeGw24A0qK7rNtfWq15OT+qofdqkkG+cpoicIBZ0gnQRCt4bHbUtao7o8Oamv+omNjXVycqJRRgShLCyrYBkGQRg3pL7qB74jNDT04MGDYhUUFNEThHxw1+A2IfUlDCVFJvXVO6C+eOZ6x1FETxCyOHDgQEJCAqe+7N4hCD1EvZ6c1FdTwRGcCNSXtf5SRE8QbYKbhdSX0GfU68lNW1pa6JxqGj8/P1yw2NhYOhUEIYsOuMoC0ZE9OamvNiJ6Z2fnkpKSjjN3PEEQBHlyUl+K6AmCIAj98uSkvgRBEAShbajXFUEQBEGQ+hIEQRAEqS9BEARBEKS+BEEQBEHqSxAEQRAEqS9BEARBkPoSBEEQBEHqSxAEQRCkvgRBEARB6ksQBEEQBKkvQRAEQZD6EgRBEARB6ksQBEEQpL4EQRAEQZD6EgRBEASpL0EQBEGQ+hIEQRAEQepLEARBEKS+BEEQBEGQ+hIEQRAEqS9BEARBEKS+BEEQBEHqSxAEQRCkvgRBEARBkPoSBEEQBKkvQRAEQRCkvgRBEARB6ksQBEEQBKkvQRAEQZD6EgRBEARB6ksQBEEQpL4EQRAEQepLEARBEASpL0EQBEGQ+hIEQRAEQepLEARBEKS+BEEQBEGI00VdH1QuxIjPlKWlpbu7O1mMwVFYWFhfX0/nge44gtAvWtREVFQUncyOQHh4eItBwefz6aoZIrhwLQRhvHRR7w2zIHTew737GKUv+OPK5T+uXOmwrrDiwoVjgkJHB4fo6GhD/P1vv/k66ZkBsXL1GjoJhHGjZvUd6ztu2PBH6LQaGc3Nzc8HBGBjW3KypaWlIf6FwJmz6DqS+hKE/kC9roi22bJ5U1VNbXh4uI+PD50NgiAIUl9C4+zd83XK52meHh7x8fF0NgiCIEh9CY1zubZ206YPsLF12zY6GwRBEOqiiwH91hs3bpSVlnbr1q2XhUVFebmNrW2/fv3oEmqU9e+tqaqp3bBhA439IAiC6Ijqe/a33yC602fM5EouXbqYl5vr4uravXt3upCaIGNH2t7vfuDz+REREXQ2CIIg1Ihh1DyfKy4ewOM9/fQzooX29v35Pj7FZ39DTkwXUu2UlZauXL3GytIyJSWFzgZBEESHy30rKysfHzGCJbumpqbJW5Pqrl71He/H6kLnvhi066svkQHTtVQjzc3NCR9uwsb6DRscHBzohBAEQXQ49W1uakKai438/BOLFrx85MTJVlXY+EH0W29GrVyFbRtbW7qQ6uXLna11zv7+/sHBwXQ2CIIgDFt9T5/69cypU9zLocOHK3KUhcW96R1yc35g0sv46OMtTH2HDx+ekZ5uZtZTO/+iR4+ejk5OkslieVmpcdjE5cuX39+wydrKquPUOef88P0fly+TOyAIQr/UN1cI93LHjh0TJkwQm/OI7fBjbo6ovjL4vuP69O2LDbylwhQ2339/kG1c/fdEj5f/+JNt9Opl8U121ldZe7VzyqZPfe4toeqLAumdOWuOMVnGV7t2Gei0VirwU25O+u6vyR0QBKFf6usjhFPZmJiYkSNHis29EB0dnZeXN9bHt82ZJj/6cLOLi0tjY+Pv588p8u3NTU1sw57HEy0f6jqQbVy6dHHkqCfx0ML5WrZc3nTBfD7fOGaDcnBw6IDTWuXk5JBH0B86TvBHkPoqBGsITE1NxYZqDhrS6+X9WKuo+45TKC/56dC9IMB33KzAqWkZu7FtbWkR885qVn7x4sX5oS9r53zJV1+cEANdhIBgl49OAkEQ2kG5EUeQloqKCrattTGgAwcOPH361Jkzp+3t7ben7zp+/FjytqQ/6+pHPvEEsl7scPv2bbqQBEEQhHGqb319vWhtc1FRkXZ65djY2P7xxx8lJSW9elng5WOPPR4cMs9EON63qakpMeFjNzeahokgCIIwUvVFstvQ0CBWAklu5y8Q5J9IStySm/ODnH2grzY2Nvu/2ceSXXDtWsO33+7//fffp8+gleMIgiAIA0PRdt/CwsLU1FSxQogxsuH2tHSuiokSnDjG931q47r3fvoxb0VUjKw9Bw1yweP8+XMFBQV4aWZmNmLESLp+BEEQhDHnvrJaeWNiYsrLy1X77uLis5DeT9PSI5YuwzO2s/dkyT8EAjxmzFg8PDw8De5cI4IRHbhFEARBkPrKIyUlJS8vT1lhbpOmxkb7/gPMzXthG8/IgGuqq43yLOMEOjg4eHh4+Pr60uxRBEEQhKKzbfD5fO4llJjH43HT/9bX16uW/pqZmx86/DMyYFfXwXhOSU3dui05KXHLGL4PSozmFENuRSvtMzMzcbpo8mSCIAhS37ZTN9GXpqamUJT2D2yFxC5cuHBG4AtjRo+CDAcHBaFw0pTnBPknvsneg+1nJ08xdBmOiIjgpNfCwsLd3T0+Pp6klyAIgtRXl8wPfXni5CnVVVX/W7z0XPHZTp07b1z/fsj80MlT/Bsbr+Xl5hi0DCPH3bhxI9sOCgqC7tL0PQRBEISJPqxxZGfXD4/4dWvnhYatXhkdu3Y9tk8KBLNmz4EGYwcDkuHc3FzRKoGjR4+yDR6Pp/MVC+rr60W7fbkLoSycIAiig6ovo6+tXWNjY+CMWWnbv4hYuiw35wemx+bmvfDQfxkuEo6DyhMi+e7MmTN1+NtShEj9YQgLIiIigoODKSknCILQJp305Hd4enmdFOR7eT9WW11VXHzWx3cc9HXj+nXY5vZhMgxthiqfP1cMecZDdAcdUlFeJj/v1MmvQrKLBDckJAQb4eHhOTk5ZWVlLS0tdXV12N6wYQP2Wbx4MTLgzMxMuhkIgiA6XO6LRDZjRxrElat/Rkn4kqVbExMgtCz3FZNhvcqGn5v6/Pb0r8TWOMrNzWUZ59mzOggRkO+ywWBRUVFiXeSQ6bJ1q7ADdBfPU6dOhTyLrVtFEARBGLn6iipryPzQpMQt80NfxjYy3ew9WchxsSF1Z72SYbE1jpBxenh4mAhrpKOFaO2XQFOR8rq5uUGDkf7K2TMgIAA/Ozg4mHUQIwEmCILoWOrr7unJxv7icSgvl22jHPqK7chlSxYtXmpn10+WZovKcHJSoo2Nrc7bhiF7/v7+WVmtE3jFxMRACCFySDQ13chaXl6OL+LxeEi+Ffku7AO1hgxDgKHE2NDO+WEdwRTcuampyczMrM3dHISo9ntKS0rII6gXK2trKysrOg8Eodfq6+nlnZeby/QSiS/k9s23o9lMWCjE9sb1654cy5e/KjCTYTyqqirxaTqXYSgu9KyoqAjbFRUV0GDonIKiqDKQ3oaGBmW/hWXJOBbirYedsDZv3hwZGanRr6ClKtVO4UmB71Pj6TwQhF6rL/La2uoq7mXI/NCdadshw5ysroiKSdv+haxaaMlPmzV7Dh5MhjN2pDkPcuH7+MjKnjUEZAwqKDrnhqZhjc1RUVGSFc5xQurq6rDt5eWVnp7u5OQk+lMhwL6+vu1cOUOpk6PggvYIWb799tsdO3ZoNCwYwOORR1Av1VWVdBIIQiqd9PaXIVvtaWYuyD8hWgg1RSL7v1dCGxuvKS7qOArKDemFDK+KiYKEV2nRKTBVKysrS05OhihqOvFlA4slJ9/OyMhA7rh8+fKWlpYSYRWrn5+f2D7QQtZUrG/GwLpkU8dsgiBIfTXCQBcX0RFEUM2MnWliQgtVfve991evjBYTZj2XYQcHBzY9p6YrdSFR/v7+kt8C9UWmC/XFNtsoLS1Fodhu+JEVFRWKN8eS+hIEQRi8+np6eZ8UCERLFi1eunH9OrHdzM17xa5dX3BSkJS4RYVv0Xk2rDnKy8sbGhqkdnJOT08vUaBXEasK1iv1hejiT2EjKytLVyOnCYIgjFl9xZp+WcmTY/m5OT9I7jw/9GUPT6/IZUsUr4WWL8PGob6cgsrn4MGDeB4/XrxHDFNuldds1lziK7lNEARB6qtBfHzH/fRjntTc1Mv7MSTHq1dGt3PGKybDHeeqCwSCxMTE2NhYgxgNQupLEASpr8YRa/plhC9ZumnDOlnCGbt2/TfZe9K2f0GXUxFKS0v9/PwCAwNZG7D+Sy+rdmZQ5bOGSE3e2lNI8JwZly5dZIVrVq1khU/5jDl29AidJYIwZvWVbPo1ETb0Tpg4WY6+RixdZmtruyomSuVaaLXQ3872smJo6AeweuNc2bXoyHohvWy4kdQd2LHyp8fSVeJL6a+GgLIuWLjoxInj1dXVFyurPktJRuGB775dtSbus9SU5ubmESMenzt3Lp0ogjBm9UUuW3L+nGS5j++45qZGOTXM2CFw5iyxhRm0zINdH7xy5bIiDw39AEtLSx6PJ0uf4uLivL29nZycDhw4IOsTSH07IFm7vwxf+PLQocN69er1UlAwRBeFxb+dCQyY/PwLgdieG/SfquoaLicmCMII1VcOM2bNTk5KlLMDW5jhm+w92XuydPg7e/To2bt3H1kPTX97QEBAUVGRZLcpSG9kZGRgYKAc6TURDhd2c3PTk3V/xaqd70kFVT6rm4yvMl0HD2XbQSHzkOwy9bWzt2eF9vb98fzbmTN0rgjCmNX3ybF8qWN5zc17Bc6YJX+UEVuYARvx69bqqha6Z8+efWRz5+87TY2NpaUleFRXVdXV1TU2Nqrx29k8G5KTVUF9TYSjfk1FYIWi0ltRUSE5U4f+JL6U/moC5LWN16495TNGtN0Xt4+5uQXbATlxa8m1a3SuCMKY1dfL27vgpEDGW4+1RuVt1S1PnuL/7OQpq1dG6+Eo3s5dOpuZmzs5OeOBDZQwMT53rhiPixcutFOMkbYGBQWlpqaKSdTVq1dbJBDteIV0GbrL4/GCg4NJfQ2R/BPHJQshoolbPnplvsxryrR29+5dH3y0BVmv65BhcatWouRiZZWCX4oPr6IZJQnCCNQX+WuTbAWaH/pyclJim3ktW5hh2yeJUscKa4hTv/5SVFh47OiRwsLCX3/9pbq66vr163L/qbmVlZWtnR2U2MXFFY/evXvX19UxJVZZhuPj45mIKj5pRn19fUBAQENDg/5MMym12plBlc8KsufrzMnPPrNY7rzovXq1JrgvBQUPHToMG+PG+237bPuZM6f797NT8Fs+TcsYNMgFGq/bPo8EQeqrcULmh25NTFBExVdExVRXV8evW6u1uKGXhUWfvn0tLHo98MADV65cOXXq10OHfjx27GhRUWFNTU2bn9Cte/f+AwZAhqHHCEEg5siG//77b6V+Blsx0EQ47YYiaSKyXrYQU3JysoLLHugw8aX0V/GUdOasOfkFv8jfk9Uqs8XEQD9hW2/jtWt29vaNjfein2vCOmfzXr3kfA403v3RR6H3dPIJwoDV193TS840zshr+9raKTjPswoLM6iFrl27IrVFLmtvb9+nT5+ePXtWVl46cuTnk4L8S5cutXl4ly5dkBM/6uZuaWXFGomV0mB3d3fWe3nq1Kls0UBZKW90dDR2ZtKrP3XOpL4qU1VVufLtN/k+vkhJFTwkMGByVeU9m6wUGueQocPs7Oyr7hsqq53ud78TlixqLl+B3k+fFiC1DpwgiH85eTnvlZaWipVYCdHCz/Ly9t6Ztp218srS1MhlS1xcXbmYXQ7cwgyBM2bJ+UyN0rlzZ2tra2z8+eefVy7XzntpttNAl1cXRbS56IJ5K643b9w4V1yMLWTGigswa8pNFeLv74+8lhtKhLcgz6x2l8/nx8fH688oI5P7jdCiJTExMVFRUXTHyidxy0dxce9BBcXDrIYGOYro4fXY2nXrH3X36NGjR8rWxGnPTTxXfBbhY0Zmtsf690ePGbtp/dqhg12uNzdLfsj54mKxkr37D+CxfGnE/JcX0BUhCOXUF7obFhbGpgIWJTQ0NCEhQQs/S37TL4MtwLAiKkbBD4xduz4pcUvBSQG3ZrCusLSyHvf0sw0N9cuXLu7ywAOrY99rU4O7de8+dNiw/2fvTqCaONs2ALMKCkkAAWVRMHw1bl9Fwbq2gIJaV7qA4gatNljbX1KtBbtIsNpC3bC1Kqko2MUqbVXcWkGFLl9rDYq7aEFUNsEKCAguwP+QacfIEgImIYT7OpycyWQSkjeT3Hlm3nmnuLj4wvnzVBMr+RuIObmhWIaCdu/e+gdiUSRTvevr66tt66Wzs3O9btuUvpo563D7FRa65Pfj0kZvSjx4mP4U3/35CRPZ6e8TDzIT737w6BcP1dPKP5moNdHxX3694bPP8L4AtCB9JRIJRW/DcYDd3Ny056nb2zu4Dh6ccuyop9doJe9CuZsmPUFF83vLxMoUzWrF41k85zWayeCeTk7K1MHMtoesrMyiosLevQXKJxnTlypbhg1mrSp24cktC4+Q/nn8A/HyhjdNmTB28TtL1fFPqfadF9zIz9k5AX6it0NLiovxvgC0IH31/j0FbBs+M2bXr+INxZMmT10REd5bIKAkVvJh6QGpdly5XPzKPKFA0KfN3wAmg69fy14gfPW14Ne9xvg0exc+36VM1iGLAphq4hYVlFoyjAaoQ5cuXRYtCZ0+c9aHy96rt9PXgsdzH/KMZp6G+6CnxR+u8PIaQ9PHf/8f3heARjXe60ooFOrJxmfIelyxBn/Jurm7/5Ka0uxiCk7AoKBo1rYTM/R0cp445YXEvXuWLApR5lgaDofTr/8AekdUO1IH6ABavTdtidu/P5FSUMP/urutzbo1q/Yf+omJXgBocfoytW9YWJjL42iOxp5Z3a7f8nJlFlN8AoamaMmJGRilpSUHE/fcq7pn7+BIRfC5s2ea32phZNSvf/8b16/n5+VhPYZ6KP9Sf/2dspASUTP/MXSx6JfffhPOX9Dm+3QA2oUm9/umpaW1+X7f7nZ2suHumvkwe3qN3iLZnJFxqaVbkumOvQWC9WvX+E0PUPdW6IKCgiOHf+rl4sKzeKxJ792rkh4/nvD9D7duF7/+2lzbbt29xz0fvXb16DHeM2bNafZhKYCZESvt7O2xNndwHNnQafIoCwNmzlq3KipfnWNRzQnwmxu8QGNbtgF0OX31ZB182vz8r4Pqdv1Km+1UlSY9Iejbb/2aT+YKX2/pAUX29g4hixbHSmKuXM6YNHmqml6IZNPGyFV1m8cnj/cWvrGQnX8l49LOnd9euvLYkV0mJqZeY3x++/XnosKbIYuWNPvgfL4LpS8CuIPLuHSxiUjmLlu+Un0jQQr69Nm0JQ7tD9BSivb7hoWFteF+Xz1ZD6n0JgZ8ppp4xzdfvzIrgH4lePuMnTJl6o6E3TRBV2nm/n17ld+eLH9iBnW8iq+3x1P0zg2c9b///bZ+4z/HaxXeLPhme1zEio/qRS9rxKjnCgpuvjFfqMy/oNylt0Z9Jy4ELbfkrYWD3dzpz/8l30bXfOW7Jba84MZ2ZgDV1b7JycmUtVEy9VJZM8f7Kka5GxX58bUbuZ4jh4a//67rYDdmm1vi7h8MDA0osGfPCXLq4RC9/lPlD0aiwldNO4AlX3wx/WXf9x4/Lll6/I+DSc0MQD3g6YHnzpymAP58s6TZ/9Kvf//LlzNMTTs33PwIuu3YsSMbJbHM9IEfk0IWzHfu1aveMn37D/CbFoC2AtD29PX29m40ZTV/vK85hyO/65emVy4Xx2zZ5jtxfOzWbfW2M9PVsCWLtu/YlZpyLDZm0wsvvrRYtFDJ4ThU+Cu+oqJiZUR4RUVdl7HKu5U3cvP7Dajf+3TCFN8BA11/TU1RnMFMAK9fu0rJTdAXzp/r13+AkZER1uyOo+DxkxHt/KGRk1t/8N7S/fsTDQ00vWLY2triDQJoQfry+Xxm43Obk9/1S9G78PXgPQd+pHpX1MRpW5gTMNCtHp5e69euWRP9Kc1UPoBVwszMzMa2W8XVuvQ1NDKkS+NOnRou1tPJeZSHJ6VvDwc7SmgFAXwq7cQ3X21nOmEdSU6iyzHePo1Ok8sZGUVFhXb29jY2dV98mhkZFNqQx+jHNvBEfrSiXu07PWCmsbHxzYICF5f/GBoaavK5mZia4A0CaEH6ag8qZ6PXrGLSl9KUovfL7XEKukcJBH1OpqUxw3QwoUsB3N3OTsOjSwpffzTCbX5+QeLuHyZMnNRwmzDVvhN8Rr80bTrT7bnJnyBuQw4dSHx6oOuA/zZ/BKeNrU1+ft6N69fpz87OHumr8+ztHaiufW3ua/k3b8ZukTwzdFjDZWjdq62p+evKZTt7BwMDzQVwdXU1c7YPTcI4boD0VaWUY0cpRxeLFjbbM1n+BAwUwDcL8peELn3Ww7OtRrYKfHXu/NffeD/07WkzZ48YOYqdf+7MaSp8167+xMTEdORzHgMGDixtepyN8ROnrIhYtnlLHFPpMpqaptC17WZrYWGJTdAdhJfXmBFD3b9PPNBo9BJ9AwMjY+OK8vLsq1mafGJZf/21ectWDbfGpAnP7ztwEGsFtL/0zcrKSkhIYDpe/VOAygiFwjYppJhdv+vXfOLUo+7oIGXuIn8ChqUfhP/y2/82RK/9bJOkTZp47LjxFLGL3n5n34/JPRzsNm6u26F+717VltitM/xetO3WnVmMx7OgPwWP85zXGIrwDTFbFP+7qsrKirsVp9PTKYOpCK4XzNBh1dbWmpia1tTUyH6f2enra+LsooI+fV/yn6bJl0mfdANjQ7zd0P7SNy0tzcfHh0lcb29vdiaFsUQiSUpK4vP5Gn6Kgwa7fbdrZ8pvx1dFfdxUx6jt8dtCRIvYA6LkT8BA0y+/9BLVzRTD6jvuQjHfF18a4zP27JnT7Bzp8eN1uThuvPIPQtlsbGKSuGf3FN8XGl3g4cOH169fu/rvb6ba2rrvWVNTU6zlwDA0NOzVi5+dfbWwsNDZuZeBgdoDuLdAYG1to8nXSD/W71ZV4b0G7Vf/4xcWFkb5mpmZSUEb8y+pVEpXKduoJtb8U3RzH3Lk8I80MS1gRqML7P7hO4reejMnTZ7668+pzCADftPrjrVI1fj+J3kcDmfEyFHMluf79+5t+iJ21swAE5OWRaP7M8O++Sq+0YGg8/Pyfvv1FyZ6LS0thw4bXl1dTeUvn++CtRwefeANDCh39epOeHWVqYPVm4XmOP4NQLn0zcrKoqq34RZmZia7LVrDbheX+E4c37Dwzcm5IXrz9f17d784ZULDe7EnYBAI+jj1cDh9Kk1LGj0/P6/PU3yK0lbc9zmvMZErHuvCTb+Kjh//48KF81T7UqXLjLpgbm5eWVVlZ2+PAbCgrQLYyNgYm14AlE1fSllmp6/8sFY0LZFIKHo1v9mZkXEl097RseH83Ny60jY2/muBoG9j5eajEzA8O3JEhRLnbNCAivIyMicwqHV35/Esbv3997Xsq3qyXbwXzp8/mSalhzQyMurF548c9ezDhw9o5uXLGW5u7hj9CtowgI2NjdHUAE3+PK13PTIy0t/f38fHhzmRO5u+xM/Pr61Gfr5dUlpT3ch3xNChw4YOVVRBsidg0J4Wz8/PNzMzs7Lq2upHGDHq2ZhNG+cFz79x/TrVu3qyTs69BQKmh3NRYRFd9u4toMuePXpiFQcFAUzpS39q2gfcCekLoHz6UnUrlUqp/GUGdmZnent7a36gK3k3C/Jbd8dpATNWLhdrSXMXFRVVVVVRNFZWVrb6QSwsLIePHMXu4n2qt4A5kphKXj3ZkJPskqadO2MVh7YKYKuuXdHIAMqmL4PKXK16lrOm+2VmZrbuvhwO129awNxXXxk/bmzbvorq6uqbBQVdu3btZGLSuvSl6pbL5XaSjZxVUVExfMQIZkArqoAvXbpID05FMNZp0IYANjQ0xDCTAIo+fQ1npaWlhYWFBQcH1+vhHBUVJZG0zSGz3brb/X7i5OXLGa27u529/bUbuU+ysVclCvLryvdu/x7g29JvSZ6FhbW1NUVvTW1teXn54UMHjY3rYpjp7UxhTNErX/gCKB/AeqreB0w/MQ0NMdgLgNLpm5yc7OPjQylLE/4y7E00k4K5TZ7lqOc86PL7XTtbd/eD+/fR5d9/31LTWYyUce/evVu3btk7OBi0fKBdc3NzaxubzrLuo5VVVbf/vkXp69Cjx08HD1DuXrhwnn5euLm5I3pBewLYwsICDQvQgvSlApc53pfExMQwGdzmz9LTa7TnyKE7vv22FfelxN2wYYPvxPGvvhYcK2mz0yPeuHGjc+fOVlZWLbqXqampja0tpa+Bvv79+/dv375dWlLy8GG1kZGR66DB1ra2HA5n5MhRvXsLMKgkaE8A06P17IkefwAtSV/5432FQuGuXbu0JID9Z8y+kZu/RbK5pXekxL12I/dN0SKBoE83O/s06QnNP/mysrKK8vIWHXprZGRIUU0FhKGBQU1tbWlpKUUvBTDNZzZB0zJHkg73dHJG1yrQtgCmdRKbnQFalr7e3t4JCQkSiYQ53peuJiUlscNPtqGAGTNnTfdbErp0/75GTl/6zrvvyx+gzKKFI1Z8FDzvFeZMwPQghw7s1/z25xvXr3N5PCXPe09fglwu19rahuldVV5efquoqLKykuZTEWzVtW7XLxPGHC734P5ErMSgbQHs2NjR+QCgKH1DQ0P5fH5wcHBUVBQzh0phZpjJthroivXRJ6udejjMnhPUaAA3tOObr2lh34nj31smZme++ppw/do1mnzaBQUFDx48sFeu8O3SpYu1jQ1d0nRVVdWtW0WUvvQ92Llz57r5ZmZ3KyqKCguZLtNU+J46mYaVGLQqgOvWVc2O7QygC+nLHO9LcSsUCuvNjIyMbNtDfjkc7s6E7yhNKVNXRIQzYzg3im4KW7JowRtv0sKfboqRH6LS3t7B5aneKceOauY5V1dXU+XarXt3E5NmTjNOFa21tTVVvQb6+tU1NVTalsh28dJ8G1tbHo9XVVlJD1X++Ihdt28VYSUGrQpgWtvRhgAtTl+Gt7d3Ww0qqZhA0IfSdLFo4ZroT/v3H0AZTDnKxnBGxiUqiyl36aaYLdvC339321c7Go4OHTBj5q8/p2pm+3Nubi59l9nYKCoFjIwMLSwsrKysjIyMampr79y5Q9WtbBevkZXMg/v3qQim+Q2/Ck27mJU0fVZgAA0HMBW+bXUmMYD2pQU9I5KTk9lzDrZtBfx+eMTzEycdOrCfMpj+6i3g1MOB4vnV14QKvgVCFi1euVwcuWqtWp9qZWVl8e3bPXr2NGziKCP6juvSpYu5uTlz9e7du8x2ZspjM3NOZ1NTpp8zXTb1Lxx79Dx7Ov1ZD0+syqCOAG7pQBw90NUZQOXpm5SUpD3P2819CP1RDKdJT1y+fLmivIxmUmL17t2b6WDVbIQzJ2CgOlitha+ZuXlTRxlRlcCRbWemacrXO3dKHz6sZrpWdTEzq5X1c252SCyehcXZM2eQvqANAUxrO/b4Aqg+fbUTE8OtuKOn1+joNavy8nLVtKGMsrOivJzv0sjpdQ0NDCiSmS7N1TU1ZXfuVMnOB87kcV0RXFFRrtwZmXg8iyuXLmI9hjYPYCMjowEDBqDFAJT9cHXkFz9XGMycAFjlqqurc3NyLK2sGh5lpC/rYMUOGFlUWEjRq7hrlWIVdyuwHoO6A1ivuX3Asj0sOMYXoMPUvk+COQHDFsnmecL5KnzYioqKmwUFt24VcXm8wsL6Z9it1dN7WF394MGDMlkvKvbECZTBxeVlDx9Wt/TfMaM9A7RhBWzO4eAMHwBPlL4+Pj4KjusVCoVtdYpfNXFzH/JLakpGxiWBoI+qHrOkuDjzrytdra1LS0sbXYCit7SkxMjIkMO1UKZrlWL379/DegxtGMDGnTr1xxjjAE+YvhSuwcHBxcXFjZ5kkBmBUseIFi9ZEREesmhxw2OTGlVaWnL+3Nl6M7OvXmWq3uqHD6XH/ygqKhw/cfI92d7chvT19VvUtQpAawPY0NCQohfbnAGeNH2ZoSXd3d35fL6OlbkK+E0PiJXEUAwrWCYvL/cN4Vya+Onoz/TX6DIPHz6gWB0zdlyz/5HK34xLFy9fVEGHqfsP7qenp7u6umJtBg0HsLGxcd9+/bp0MUPLADxp+urJRrai3E1ISOg46SsQ9DnZ3MkTd+34JuW34+zVpe+8bdW1/gmDBw12k2z6vKeT08K3Fit+tC5dugwbPkIlTz5NegIDboDmA5h+j47x9uFyeWgTANWkr55s+3PHiV5Gswf+Zv51Rf7qx5+sbmrJP/74XcmN2ADtNID5fBfHHj26drVGawCoMn2hoRHPenz1bQIzbWvddcvWrV0aO7WfOYejwg5cAFrI0NCwb79+qHoBkL4aKo4rystOnzppZm7+yjwhIhY6JqaHM/b1AiB9NUe1hwUDtDscLrdfv37o4QyA9AUATTA0NOxuZ+fk5IymAED6Qp27lZX6+hhwA9TIzNz8qaeewtZmAKRvm1HfWRlaLefGjXv3H+CtAbV8QRgZ8V1ccOYiAJUzQBO0yMH9+9AI0BF0MjFxcHR8ZugwRC8Aal8AUPPvcQMDExMTG1tbR8ceaA0ApC8AqBeFLofLdXR0xP5dAKQvAKixzDUyNqbQ5XK53bp1NzU1RZsAIH0BQGXuVVVV1dTU6utzebxOnTp17tyZw+FYWFiiZQCQvgCgLgd/PGxlweliaho8fwFaA0AboM8zAAAA0hcAAADpCwDQjjx8+BCNADqSvp6envpyaE5ERIT8nOzsbDQlAGiDnJxcNALoSPpGR0cruDU8PNzZ2RlNCQDawNHRAY0AOpK+rq6uISEhjd7k5OQkEonQjgCgJYyMcCgH6Er6ErFYzOPxGp1vYWGBdgRop77cHmdlZfXn8T9o+pOPV1o9bojbIFqg3l02bviUbqJL+ZnL3g2jmRcvXpCfOS9olv8Lk9HIAK1PX4pYCtp6Mz08PIKCgtCIADrD22PkbTkLQ0JCRIuYbGYteHPhi1MmvL9MzGYtJfSGzZL10Wv79u0nH9I/JB5EkwI8UfoSkUjk5ORUr/BFCwLosNlzglx6OaUcPVJvfsTKSLoMfzf0zp1SymBK6DfnC2lhdoHkpMMUz3RftCHAk6YviYuLY6cDAwM9PT3RggA6z5zDqTfHwcGRKt3k1N++2h5PGUwV89thS9lbKZIlGz9bsVw8asRwtB6ACtKX4tbDw4MmeDye4o7QoElWFlw0AqjDsnfDMq9ecx/yTKNlceDM6VTgUgZHfBTF5T7qF7I68mMuj7fgzYVoQADVpC9b/opEInS20h41NTVoBFAJilL5Xld5eTlbY794ZuiwRhf2GD1GT7ar2MHh0UE+zD5gZtM0ADRF2a752dnZ7GbnqVOn6jXY6ZuSkkKXP6ccu3DuXFMPcunC+bqP90+Hzp05oz1NUF1TrfzCp0+d3LpFolVv4dXMv57z9MKqDCpBUbpr9z5llszNzVm5YgUtT4G9+fMN7yx9j2Yy+4DXR691cHBEYwKoIH2dnZ0V97GiW1NTUykG+g/4b1PLJHy7Q2934riJU9rvDmN6mYvefkernhLzuwdAw8LfC6PLdRs2xXy+IXLVmsHuQ7x9xkpP/EkzKYDpj12SauizZ88gjwHkYZxnAGgx5miijyOjKFPfDltKFfDSsLr+z7PnBMkfsBQ4czpzCBOiFwDpC1otOTlZIpEkJCSgKbT3PZIdTfTmfCEVu3SVy+UJF/xf5tVrqyM/RuMAKAlDsmlOVlaWv79/WloaTUdGRoaGhtIEXaWZdBNN+/n57dq1q0O1SXFxsbu7O7UGvXa6Sk3B5q6bm1tMTAxdYs1Rla93fkd/jd40/vkJ7LSVlZUyj7Zhs4T+FM9p0QOqygtTJ+G9BqQvPBIcHMzn86VSaVRUVFhYGOUNXaWZlpaWt2/fpgCmHKKbmFTuOOlLL5wumfahwpcS19vbm2ZSBUxhTM1F7YOV58lN8X3padcO8VMGJ30BpC88QjUuRQtlCU1TvlLKUpEnFAppPtW7FDBU5FEeM0Vwx0TtQ7lLbULT9LuE2oR+jtBMpiyGJ4RBYQGQvh00WvRkW1OZq1TssjMpaZiZNMHM6WiY2pdtBwZT8jI3AQDoGPS60hxmO7O+DNW+bLSwW1ZpomOGTVhYmIuLC732ZBk92T5ymkkNgsIXAFD7QutlydBEbW1tWlqaj48P1cEo7Jgd4Wn/0pNtovf29qb2ocZhtslj5QEApC+0kqVMTEyMnmz7M5FIJCjs2NZgpilxmbiNjIykDEb0AoCuwpZnjaavfM1HScPs6WQrYDZ7Ohp64cwxvuzLp98lNE0zO3I3NABA+kLzUmSaupWClj20Rk+2IZoKPiZ92YChiXo9j+QfPDs7WyfbLTk52cXFJTg42N/f393dXb41mGOQsGoBANIXGkG56Ovr6+XlpSB9maN7qZjT+/foI2bLKmVwVFQU0+GIij+a2VT69urVSyQSlZSU6FjrMb2rpFJpUlISc5QRswMYAADpC42jLBSLxa6urnv37m12YUoXyld9fX1mdCcmaGmCotfKysrHx4c92rUp69evd3Z2Zk82pQOowKWspVdNv0Lo5VMT0SU7+BcAANIX6qMUpNyNiIgoLS1VZnmmf2+tDDugFYVNZmYmM5Oyp9kHof/1yiuv0P/V1VMbMf2cKYCxggEA0hcek56e7unpSSl47dq1NnkCp0+f9vLy8vX1be87g+kXCdP9W37/LgVwcXFxcHAw1jQA0FU44qhlqqqqgoKC4uPjm6qG1VSSNpqye2UCAwNffvnldl3s+sjQBHMIFkVyTEwM0hcAkL7wiIWFhfY8GR6PR5fm5ubtuvyVSqX1xnNm9gEnJCS033McZWRk3CzIN+dwy8vudOtuJxAI8NkBAKRvK5mamkZGRopEIqqAU1NT691KM8VisTr+Lz1sREREvZlU9UZHR6enp+tAwxYXF1PWygcwc6KF9ngANOVu5l9Xhg0fPmjQIGZOTs6Ngwf2u/znKWQwADA0ut/3+rVs3Wg1Z2fnlJSUY8eOOTk5tckT8PDwOHXqVFxcnFYV4q2jY8f75ufnXc649LKfv6NjD3YmTY8dN47m06340gEAzaVv4c2bYYtFcV/toFJGZ86+6enpmZ2dHR4ezmz+1QzK+23btlH2u7q66kYz6tjxvifT0p6fMOHChfM0vX//vrhtsXR5505pTk7OtOkBmX/9hS8dANBQ+h47emT2rFkHDh+lio0KGh0797VYLKYMDgwMVPc/ooynpE9PT9elE7Xq2PG+GRkZ48aP53J5jo6OQbOmT5485ZVX59Hlq3Nm9uvXnxYYNnw4LYPvHQBQb/pWVFSsifp4YchbeQU3161bRxWbDmwpbYheVFxc3KlTp6gaVl+dTblLSd+wAZ1ldKYx2/XxvjcL8il6aaKsrCz+653s/O/3HqAKmCboVloG3zsAoMZeV+fPnV23etXxtPTBgwbFbt2qG1tKFeSrWl+ggv/brqOXPd6XqX3ZAPbx8WmPRxyZc7jMRNLhn+rddKuosN4yAIDaV/Xit26ZHjCTojckJOTI0aM6s5NSfdVth0VZS5cUtwkJCWwkx8TEtMeNz2V3/hn1zGfsOFvrrvI3WdvY1lsGAJC+qnQ1KytssWj1uk8tLS13794dHR2tk1ubQYXlr1QqZYfaYDD7gCMjI9vX8b7d7exzcm7QBIfDmTN7Jjt/6oRxkyZN1pMdekTL4E0HABVvef752NE9ifvzCm56eHjs2bMHuQvKoB9q8tHLpjI7GnZ7IRAIfv3lZy6Xm5OTs2rtev+AmefPne0/4L80/8KF8/369T937txzz3ngHQcAFafvRkksXa5bt04kEqFxoQOyse32c2rqpMlTaHrIkGfoj5nv6Ki3NXbLpMmT0UQAoPr01aUOVgCtK3+5XA4F7bDhw5mjjAgVvn/8/ruHp6e5OQdNBAAqTt+QkJBGD4kB6FDs7OynB8zIz8/78dBBcw637E5pb4GA5qBlAED16aum8Y0B2m8G26GDFQA0Aef3BQAAQPoCAAAgfQEAAADpCwAAgPQFAAAApC8AAADSFwAAAJC+AAAASF8AAACkLwAAACB92zMXF5fk5GS0A4BKZGVlWVlZFRcXoykA6QuKhIaGBgcHox0AVILP5/v5+YWFhaEpAOkLigiFQvqdnpCQgKYAUNVnSiKRoPwFpC/Uoa8DfX19Hx8ffRn5etfb2xvpC9AKUVFRzAdKfg+Om5ubpaUlfeLQPoD0hUdqa2tjYmLoq4FNXPqywK7fjiPj0kXpiT/pjybQGk/4izYsLIw+TfSZop+w/v7+WVlZ7C/atLQ0NBEgfeEfkZGRerItY3qy7iFs+hYXF7NXQfeUld3Zl7jn9XlBZmZmg93cPTy96I8m6OqStxbSTWii1qWvn58f82miT5b8Hhz6TCF9of0yQhOonKWlZVM3Ufry+Xw0ke6hcBWFiAoKi9wHPf2heNlTAoGdnT3Nv5KRceXypfgvv94oiaWbxB+u8PIag+ZSHn1kKH3ZTxZ9fOR/wuLnLCB9ATpuybtuVVTUmmgK1+j10ZOn+Mrf6j7kGbpctnwlxfPqT6ImTZpC2bxoSSjaDQDpC5qDwlf3zA2ac+DHpNDFIopYBYtRKnt6jV6+7P0PxMvLy+4oXhjkPzLs5mVm3438hwgfKGi/sN9XQ+gbhNluhqbQJWtXRSkTvQwOh7tq3ae0MBXKks0b0XrKEAqFCQkJTN/msLAw+hCxG6LpM+Xm5oYmAqQvNJO+3t7eaAddIj3xJxWyC4RzW1TI0sJzAvzeWrwE3aGVTN/IyMjg4GB9fX36EO3atYv9CZucnIz0BaQv/PNNUVtby3470HRoaN0evuLiYvqmYH+zg274JPKj7rY2y5avaOkdP5Cl9ZaYTWhDZdCHqFZGKpWyP2HpA0UfK6YvNADSFxqXkJAgv8UMdABVrnXbnEPf4XC4Lb2vvb1D6GLRRklsXl4uWrLVnymKXgXHFwAgfaFusJ6YmBi0gy45sC+RLidNmdrUAvHbYs3MzJq6ddqMWXSZevQoWrIVsrKyKH2ZA+sBkL7QpMzMTOz01TFXMi5OHO9DVWyjt/7wXcKCNxcquLugT9/utjYn006gJVuBz+ffvn0bhS8gfQE6nMNHUpx69mw4Pyfnxv/Nfy1x93d+vpMUP8LYMZ7lZXfQkgBIXwBQVkFh0VOCPg3n5+bk0GXc1zsFffujlQCgKRhtA6CVysvKGs4cOmw4/aFxAAC1L4DqzQnwu5LxRAfsXriUgWYEQPoCQAvY2Tts39H6Ezbn5eVKT50Z5P4MWhIA6QsAynrWa7Se7NRGrbs7c6yRh6cXWhIA6QsAyvLyGtPd1mb1J1GtuG9Z2Z3Nmze6D3pa0KcvWhIA6QsALbDiww+lp87s+OrLlt7xi82b6I7iD1egDQGQvgDQMgGzZk8c7zMveH6LzpewL3EPc24Gqp7RhgBIXwBosejPPu9uazPh+eePHTtS76al7y+rqKhoGL3TA2ZSZrfi3AwAgPQFgDr29g4HDx1ydLCbNGnK2lVRZU2PXZWXl7vkrYVM9MbGbW/FuRkAQJdgtA2AJyLo03f/oZ+WL3v/A/HyzzduCpw981mv0e7uQ5h8pdDNyLj0y7GjUWui6eqH4mWvzX8d0QsASF+AJ0Vpumrdp9NmzNr5zVeUskzQ1hO6WDRh8lT3Ie3mAN+SkpL09HSacHV1tbCwwLsMgPQF0EaUrPS3bPmKjEuXTqZJ2fmD3dwFffq0o3o3JSUlOjp67969zNWBAwfSHAQwANIXQKvrYCaG2+nzF4lE69evl5+TLUMVMN5cAKQvAKheUFBQfHw8e5WqXip5qQ5G9AIgfQFALcRiMRu9Hh4edNXT0xPNAoD0BQB1yc7OjoiIYKYDAwPj4uLQJgBqheN9AUCPjVsnJ6fo6Gg0CADSFwDULiUlhZkQi8Xo3gygAdjyDKD7ysvLKVNLS0ubXRL7egGQvgCgGufPn6+qqlJmSWdnZzQXgAZgyzOA7uvfvz+Px1NmyezsbDQXANIXAFTA3Ny8pKSktmkeHh7MkuwOYABA+gKAerHjaYjFYrQGANIXADRBJBIxE9euXQsKCkKDACB9AUDtnJ2dw8PDmen4+HhPT0/sAAZA+gKA2onFYnbvb2pqaq9evVxdXakOZs4zCABIXwBQiz179gQGBrJXT58+zdTBCGAApC8AqIuFhUVcXNyxY8fYIlhPtlEaBwEDqBxG2wCAx1Cxm5KSwpzWlyZEIhHGngRA+kKHkJ6ezvbClU8F+as4MlWtmJIXA08CIH2hA3F1daUArjcucWpqKjs9depUtBIAtF/Y7wtaytfXt9W3AgAgfQGQvgAASF9oJ+nb1IkBpk6din5AAID0BdBo+YvCFwCQvgBIXwAApC/oUPo23PiMzc4AgPQF0HT5i8IXAJC+AEhfAACkL+hc+spvfMZmZwBA+gJouvxF4QsASF8ApC8AANIXdDR9mY3P2OwMAEhfAE2Xvyh8AUBn4BxH0D7SNz4+Xt3pK9m8sf020cXLVxTcmp2dLRaL29crcnZ2DgoKwsoPSF8A1UuRUWbJgQMHRkdHK7MkfWXTF3crnsxbi5foajtfu3YtIiKifT1nDw8PpC/oMP3a2lq0AugwT0/P1NTUs2fPKFjmalbW3bsVOvBi+w/4b8OZ58+dbXcvZHrATEpfJX+ZAaD2BWiXevH5OvzqGo1kAGhb6HUFAACA9AUAAED6AgAAANIXAAAA6QsAAABIXwAAAKQvAAAAIH0BAADaDkbbgA4h4dsdaAQAQPoCaNTylR+jEQBAe/y/AAMAWqvKvTt9gbsAAAAASUVORK5CYII="/>
          <p:cNvSpPr>
            <a:spLocks noChangeAspect="1" noChangeArrowheads="1"/>
          </p:cNvSpPr>
          <p:nvPr/>
        </p:nvSpPr>
        <p:spPr bwMode="auto">
          <a:xfrm>
            <a:off x="1679575" y="-134938"/>
            <a:ext cx="3048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CH" altLang="fr-FR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4020" y="292576"/>
            <a:ext cx="9438330" cy="1102179"/>
          </a:xfrm>
        </p:spPr>
        <p:txBody>
          <a:bodyPr/>
          <a:lstStyle/>
          <a:p>
            <a:r>
              <a:rPr lang="fr-FR" sz="2400" dirty="0"/>
              <a:t>Douches situées dans des immeubles d'habitation </a:t>
            </a:r>
            <a:r>
              <a:rPr lang="fr-FR" sz="2400" dirty="0" smtClean="0"/>
              <a:t/>
            </a:r>
            <a:br>
              <a:rPr lang="fr-FR" sz="2400" dirty="0" smtClean="0"/>
            </a:br>
            <a:r>
              <a:rPr lang="fr-FR" sz="2400" dirty="0" smtClean="0"/>
              <a:t>(</a:t>
            </a:r>
            <a:r>
              <a:rPr lang="fr-FR" sz="2400" dirty="0" smtClean="0">
                <a:solidFill>
                  <a:srgbClr val="FF0000">
                    <a:alpha val="70000"/>
                  </a:srgbClr>
                </a:solidFill>
              </a:rPr>
              <a:t>avec</a:t>
            </a:r>
            <a:r>
              <a:rPr lang="fr-FR" sz="2400" dirty="0" smtClean="0"/>
              <a:t> </a:t>
            </a:r>
            <a:r>
              <a:rPr lang="fr-FR" sz="2400" dirty="0"/>
              <a:t>séparation </a:t>
            </a:r>
            <a:r>
              <a:rPr lang="fr-FR" sz="2400" dirty="0" smtClean="0"/>
              <a:t>et armoire-miroir) </a:t>
            </a:r>
            <a:r>
              <a:rPr lang="fr-FR" sz="2400" dirty="0"/>
              <a:t>sans receveur</a:t>
            </a:r>
            <a:endParaRPr lang="fr-CH" sz="2400" dirty="0"/>
          </a:p>
        </p:txBody>
      </p:sp>
      <p:sp>
        <p:nvSpPr>
          <p:cNvPr id="3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7" name="Groupe 6"/>
          <p:cNvGrpSpPr/>
          <p:nvPr/>
        </p:nvGrpSpPr>
        <p:grpSpPr>
          <a:xfrm>
            <a:off x="1189359" y="1555120"/>
            <a:ext cx="8368992" cy="5253037"/>
            <a:chOff x="1480759" y="1566863"/>
            <a:chExt cx="8368992" cy="5253037"/>
          </a:xfrm>
        </p:grpSpPr>
        <p:sp>
          <p:nvSpPr>
            <p:cNvPr id="14848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986863" y="1566863"/>
              <a:ext cx="7862888" cy="4940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28" name="Rectangle 18"/>
            <p:cNvSpPr>
              <a:spLocks noChangeArrowheads="1"/>
            </p:cNvSpPr>
            <p:nvPr/>
          </p:nvSpPr>
          <p:spPr bwMode="auto">
            <a:xfrm>
              <a:off x="7653591" y="4762499"/>
              <a:ext cx="52388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r>
                <a:rPr lang="fr-FR" altLang="fr-FR" sz="1500" b="0">
                  <a:solidFill>
                    <a:srgbClr val="000000"/>
                  </a:solidFill>
                </a:rPr>
                <a:t> </a:t>
              </a:r>
              <a:endParaRPr lang="fr-FR" altLang="fr-FR" sz="1800" b="0"/>
            </a:p>
          </p:txBody>
        </p:sp>
        <p:pic>
          <p:nvPicPr>
            <p:cNvPr id="29" name="Picture 2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66496" y="1566863"/>
              <a:ext cx="5083175" cy="5253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 rot="16200000">
              <a:off x="-24985" y="3745885"/>
              <a:ext cx="4370388" cy="1358900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3235776" y="2304256"/>
              <a:ext cx="2574000" cy="619200"/>
            </a:xfrm>
            <a:prstGeom prst="rect">
              <a:avLst/>
            </a:prstGeom>
            <a:solidFill>
              <a:srgbClr val="FFFFCC"/>
            </a:solidFill>
            <a:ln w="9525" algn="ctr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cxnSp>
          <p:nvCxnSpPr>
            <p:cNvPr id="34" name="Connecteur droit 2"/>
            <p:cNvCxnSpPr>
              <a:cxnSpLocks noChangeShapeType="1"/>
            </p:cNvCxnSpPr>
            <p:nvPr/>
          </p:nvCxnSpPr>
          <p:spPr bwMode="auto">
            <a:xfrm>
              <a:off x="3228906" y="2266358"/>
              <a:ext cx="2617200" cy="0"/>
            </a:xfrm>
            <a:prstGeom prst="line">
              <a:avLst/>
            </a:prstGeom>
            <a:noFill/>
            <a:ln w="28575" algn="ctr">
              <a:solidFill>
                <a:srgbClr val="DDDDDD"/>
              </a:solidFill>
              <a:round/>
              <a:headEnd/>
              <a:tailEnd/>
            </a:ln>
          </p:spPr>
        </p:cxnSp>
        <p:sp>
          <p:nvSpPr>
            <p:cNvPr id="48" name="Ellipse 41"/>
            <p:cNvSpPr>
              <a:spLocks noChangeArrowheads="1"/>
            </p:cNvSpPr>
            <p:nvPr/>
          </p:nvSpPr>
          <p:spPr bwMode="auto">
            <a:xfrm>
              <a:off x="3474982" y="5121178"/>
              <a:ext cx="717550" cy="668337"/>
            </a:xfrm>
            <a:prstGeom prst="ellipse">
              <a:avLst/>
            </a:pr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/>
              <a:endParaRPr lang="fr-CH" altLang="fr-FR" sz="2400"/>
            </a:p>
          </p:txBody>
        </p:sp>
        <p:cxnSp>
          <p:nvCxnSpPr>
            <p:cNvPr id="31" name="Connecteur droit 2"/>
            <p:cNvCxnSpPr>
              <a:cxnSpLocks noChangeShapeType="1"/>
            </p:cNvCxnSpPr>
            <p:nvPr/>
          </p:nvCxnSpPr>
          <p:spPr bwMode="auto">
            <a:xfrm rot="5400000">
              <a:off x="5499031" y="2594735"/>
              <a:ext cx="658800" cy="0"/>
            </a:xfrm>
            <a:prstGeom prst="line">
              <a:avLst/>
            </a:prstGeom>
            <a:noFill/>
            <a:ln w="28575" algn="ctr">
              <a:solidFill>
                <a:srgbClr val="DDDDDD"/>
              </a:solidFill>
              <a:round/>
              <a:headEnd/>
              <a:tailEnd/>
            </a:ln>
          </p:spPr>
        </p:cxnSp>
        <p:sp>
          <p:nvSpPr>
            <p:cNvPr id="3" name="Rectangle 2"/>
            <p:cNvSpPr/>
            <p:nvPr/>
          </p:nvSpPr>
          <p:spPr>
            <a:xfrm>
              <a:off x="4923468" y="2922543"/>
              <a:ext cx="1964695" cy="15061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 smtClean="0"/>
            </a:p>
          </p:txBody>
        </p:sp>
        <p:cxnSp>
          <p:nvCxnSpPr>
            <p:cNvPr id="5" name="Connecteur droit 4"/>
            <p:cNvCxnSpPr/>
            <p:nvPr/>
          </p:nvCxnSpPr>
          <p:spPr>
            <a:xfrm flipV="1">
              <a:off x="4711395" y="2932985"/>
              <a:ext cx="180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/>
            <p:cNvSpPr/>
            <p:nvPr/>
          </p:nvSpPr>
          <p:spPr>
            <a:xfrm>
              <a:off x="4934968" y="2938607"/>
              <a:ext cx="360040" cy="1580448"/>
            </a:xfrm>
            <a:prstGeom prst="rect">
              <a:avLst/>
            </a:prstGeom>
            <a:solidFill>
              <a:srgbClr val="99CCFF"/>
            </a:solidFill>
            <a:ln w="381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 smtClean="0"/>
            </a:p>
          </p:txBody>
        </p:sp>
        <p:cxnSp>
          <p:nvCxnSpPr>
            <p:cNvPr id="51" name="Connecteur droit 2"/>
            <p:cNvCxnSpPr>
              <a:cxnSpLocks noChangeShapeType="1"/>
            </p:cNvCxnSpPr>
            <p:nvPr/>
          </p:nvCxnSpPr>
          <p:spPr bwMode="auto">
            <a:xfrm>
              <a:off x="5295008" y="2929446"/>
              <a:ext cx="547200" cy="0"/>
            </a:xfrm>
            <a:prstGeom prst="line">
              <a:avLst/>
            </a:prstGeom>
            <a:noFill/>
            <a:ln w="28575" algn="ctr">
              <a:solidFill>
                <a:srgbClr val="DDDDDD"/>
              </a:solidFill>
              <a:round/>
              <a:headEnd/>
              <a:tailEnd/>
            </a:ln>
          </p:spPr>
        </p:cxnSp>
        <p:sp>
          <p:nvSpPr>
            <p:cNvPr id="4" name="Rectangle 3"/>
            <p:cNvSpPr/>
            <p:nvPr/>
          </p:nvSpPr>
          <p:spPr>
            <a:xfrm>
              <a:off x="5859880" y="2710592"/>
              <a:ext cx="2160240" cy="4320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 smtClean="0"/>
            </a:p>
          </p:txBody>
        </p:sp>
      </p:grpSp>
      <p:sp>
        <p:nvSpPr>
          <p:cNvPr id="72" name="AutoShape 3"/>
          <p:cNvSpPr>
            <a:spLocks noChangeAspect="1" noChangeArrowheads="1" noTextEdit="1"/>
          </p:cNvSpPr>
          <p:nvPr/>
        </p:nvSpPr>
        <p:spPr bwMode="auto">
          <a:xfrm>
            <a:off x="1986863" y="1566863"/>
            <a:ext cx="7862888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73" name="Rectangle 18"/>
          <p:cNvSpPr>
            <a:spLocks noChangeArrowheads="1"/>
          </p:cNvSpPr>
          <p:nvPr/>
        </p:nvSpPr>
        <p:spPr bwMode="auto">
          <a:xfrm>
            <a:off x="7653591" y="4762499"/>
            <a:ext cx="5238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fr-FR" altLang="fr-FR" sz="1500" b="0">
                <a:solidFill>
                  <a:srgbClr val="000000"/>
                </a:solidFill>
              </a:rPr>
              <a:t> </a:t>
            </a:r>
            <a:endParaRPr lang="fr-FR" altLang="fr-FR" sz="1800" b="0"/>
          </a:p>
        </p:txBody>
      </p:sp>
      <p:sp>
        <p:nvSpPr>
          <p:cNvPr id="74" name="Ellipse 73"/>
          <p:cNvSpPr>
            <a:spLocks noChangeArrowheads="1"/>
          </p:cNvSpPr>
          <p:nvPr/>
        </p:nvSpPr>
        <p:spPr bwMode="auto">
          <a:xfrm>
            <a:off x="3250430" y="3015972"/>
            <a:ext cx="617537" cy="601662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/>
              <a:t>1</a:t>
            </a:r>
          </a:p>
        </p:txBody>
      </p:sp>
      <p:sp>
        <p:nvSpPr>
          <p:cNvPr id="75" name="Secteurs 28"/>
          <p:cNvSpPr>
            <a:spLocks noChangeAspect="1"/>
          </p:cNvSpPr>
          <p:nvPr/>
        </p:nvSpPr>
        <p:spPr bwMode="auto">
          <a:xfrm rot="10800000">
            <a:off x="4643189" y="2915216"/>
            <a:ext cx="900000" cy="932619"/>
          </a:xfrm>
          <a:custGeom>
            <a:avLst/>
            <a:gdLst>
              <a:gd name="T0" fmla="*/ 963032 w 1134000"/>
              <a:gd name="T1" fmla="*/ 999458 h 1134179"/>
              <a:gd name="T2" fmla="*/ 0 w 1134000"/>
              <a:gd name="T3" fmla="*/ 999458 h 1134179"/>
              <a:gd name="T4" fmla="*/ 963032 w 1134000"/>
              <a:gd name="T5" fmla="*/ 0 h 1134179"/>
              <a:gd name="T6" fmla="*/ 963032 w 1134000"/>
              <a:gd name="T7" fmla="*/ 999458 h 11341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34000" h="1134179">
                <a:moveTo>
                  <a:pt x="1134000" y="1134179"/>
                </a:moveTo>
                <a:lnTo>
                  <a:pt x="0" y="1134179"/>
                </a:lnTo>
                <a:cubicBezTo>
                  <a:pt x="0" y="507789"/>
                  <a:pt x="507709" y="0"/>
                  <a:pt x="1134000" y="0"/>
                </a:cubicBezTo>
                <a:lnTo>
                  <a:pt x="1134000" y="1134179"/>
                </a:lnTo>
                <a:close/>
              </a:path>
            </a:pathLst>
          </a:custGeom>
          <a:solidFill>
            <a:srgbClr val="FFC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fr-CH"/>
          </a:p>
        </p:txBody>
      </p:sp>
      <p:sp>
        <p:nvSpPr>
          <p:cNvPr id="76" name="Ellipse 75"/>
          <p:cNvSpPr>
            <a:spLocks noChangeArrowheads="1"/>
          </p:cNvSpPr>
          <p:nvPr/>
        </p:nvSpPr>
        <p:spPr bwMode="auto">
          <a:xfrm>
            <a:off x="4694681" y="3015972"/>
            <a:ext cx="617537" cy="60166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fr-CH" altLang="fr-FR" sz="3600" dirty="0"/>
              <a:t>2</a:t>
            </a:r>
          </a:p>
        </p:txBody>
      </p:sp>
      <p:sp>
        <p:nvSpPr>
          <p:cNvPr id="77" name="Bulle ronde 76"/>
          <p:cNvSpPr/>
          <p:nvPr/>
        </p:nvSpPr>
        <p:spPr>
          <a:xfrm>
            <a:off x="5720881" y="3868180"/>
            <a:ext cx="2887664" cy="998630"/>
          </a:xfrm>
          <a:prstGeom prst="wedgeEllipseCallout">
            <a:avLst>
              <a:gd name="adj1" fmla="val -73680"/>
              <a:gd name="adj2" fmla="val -42874"/>
            </a:avLst>
          </a:prstGeom>
          <a:solidFill>
            <a:schemeClr val="bg2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r>
              <a:rPr lang="fr-CH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Armoire-miroir</a:t>
            </a:r>
          </a:p>
          <a:p>
            <a:pPr algn="ctr"/>
            <a:r>
              <a:rPr lang="fr-CH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IP X4 </a:t>
            </a:r>
            <a:endParaRPr lang="fr-CH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Line 139"/>
          <p:cNvSpPr>
            <a:spLocks noChangeShapeType="1"/>
          </p:cNvSpPr>
          <p:nvPr/>
        </p:nvSpPr>
        <p:spPr bwMode="auto">
          <a:xfrm>
            <a:off x="4230596" y="2938584"/>
            <a:ext cx="0" cy="356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0" name="Line 20"/>
          <p:cNvSpPr>
            <a:spLocks noChangeShapeType="1"/>
          </p:cNvSpPr>
          <p:nvPr/>
        </p:nvSpPr>
        <p:spPr bwMode="auto">
          <a:xfrm>
            <a:off x="4027252" y="2919128"/>
            <a:ext cx="39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1" name="ZoneTexte 80"/>
          <p:cNvSpPr txBox="1"/>
          <p:nvPr/>
        </p:nvSpPr>
        <p:spPr>
          <a:xfrm rot="16200000">
            <a:off x="3046749" y="4593630"/>
            <a:ext cx="2005357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 smtClean="0"/>
              <a:t>minimum 1.50 </a:t>
            </a:r>
            <a:r>
              <a:rPr lang="fr-CH" sz="2000" dirty="0"/>
              <a:t>m</a:t>
            </a:r>
          </a:p>
        </p:txBody>
      </p:sp>
      <p:sp>
        <p:nvSpPr>
          <p:cNvPr id="82" name="Line 139"/>
          <p:cNvSpPr>
            <a:spLocks noChangeShapeType="1"/>
          </p:cNvSpPr>
          <p:nvPr/>
        </p:nvSpPr>
        <p:spPr bwMode="auto">
          <a:xfrm rot="5400000">
            <a:off x="5093189" y="2330928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3" name="ZoneTexte 82"/>
          <p:cNvSpPr txBox="1"/>
          <p:nvPr/>
        </p:nvSpPr>
        <p:spPr>
          <a:xfrm>
            <a:off x="4693979" y="2414585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/>
              <a:t>0.60 m</a:t>
            </a:r>
          </a:p>
        </p:txBody>
      </p:sp>
      <p:sp>
        <p:nvSpPr>
          <p:cNvPr id="84" name="Line 20"/>
          <p:cNvSpPr>
            <a:spLocks noChangeShapeType="1"/>
          </p:cNvSpPr>
          <p:nvPr/>
        </p:nvSpPr>
        <p:spPr bwMode="auto">
          <a:xfrm rot="5400000">
            <a:off x="5342380" y="2726944"/>
            <a:ext cx="39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5" name="Line 20"/>
          <p:cNvSpPr>
            <a:spLocks noChangeShapeType="1"/>
          </p:cNvSpPr>
          <p:nvPr/>
        </p:nvSpPr>
        <p:spPr bwMode="auto">
          <a:xfrm rot="5400000">
            <a:off x="4435460" y="2726944"/>
            <a:ext cx="39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6" name="Line 139"/>
          <p:cNvSpPr>
            <a:spLocks noChangeShapeType="1"/>
          </p:cNvSpPr>
          <p:nvPr/>
        </p:nvSpPr>
        <p:spPr bwMode="auto">
          <a:xfrm>
            <a:off x="2430396" y="2267144"/>
            <a:ext cx="0" cy="423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7" name="ZoneTexte 86"/>
          <p:cNvSpPr txBox="1"/>
          <p:nvPr/>
        </p:nvSpPr>
        <p:spPr>
          <a:xfrm rot="16200000">
            <a:off x="1839248" y="4244917"/>
            <a:ext cx="79669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CH" sz="2000" dirty="0" smtClean="0"/>
              <a:t>2.25 </a:t>
            </a:r>
            <a:r>
              <a:rPr lang="fr-CH" sz="2000" dirty="0"/>
              <a:t>m</a:t>
            </a:r>
          </a:p>
        </p:txBody>
      </p:sp>
      <p:sp>
        <p:nvSpPr>
          <p:cNvPr id="88" name="Line 20"/>
          <p:cNvSpPr>
            <a:spLocks noChangeShapeType="1"/>
          </p:cNvSpPr>
          <p:nvPr/>
        </p:nvSpPr>
        <p:spPr bwMode="auto">
          <a:xfrm>
            <a:off x="2248748" y="6501976"/>
            <a:ext cx="66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9" name="Line 20"/>
          <p:cNvSpPr>
            <a:spLocks noChangeShapeType="1"/>
          </p:cNvSpPr>
          <p:nvPr/>
        </p:nvSpPr>
        <p:spPr bwMode="auto">
          <a:xfrm>
            <a:off x="2250420" y="2257416"/>
            <a:ext cx="66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9" name="ZoneTexte 8"/>
          <p:cNvSpPr txBox="1"/>
          <p:nvPr/>
        </p:nvSpPr>
        <p:spPr>
          <a:xfrm>
            <a:off x="6825955" y="5494188"/>
            <a:ext cx="1896328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r-CH" sz="2400" dirty="0" smtClean="0"/>
              <a:t>Vue latérale</a:t>
            </a:r>
          </a:p>
        </p:txBody>
      </p:sp>
    </p:spTree>
    <p:extLst>
      <p:ext uri="{BB962C8B-B14F-4D97-AF65-F5344CB8AC3E}">
        <p14:creationId xmlns:p14="http://schemas.microsoft.com/office/powerpoint/2010/main" val="296950041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0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5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3" grpId="0" animBg="1"/>
      <p:bldP spid="74" grpId="0" animBg="1"/>
      <p:bldP spid="75" grpId="0" animBg="1"/>
      <p:bldP spid="76" grpId="0" animBg="1"/>
      <p:bldP spid="77" grpId="0" animBg="1"/>
      <p:bldP spid="79" grpId="0" animBg="1"/>
      <p:bldP spid="80" grpId="0" animBg="1"/>
      <p:bldP spid="81" grpId="0"/>
      <p:bldP spid="82" grpId="0" animBg="1"/>
      <p:bldP spid="83" grpId="0"/>
      <p:bldP spid="84" grpId="0" animBg="1"/>
      <p:bldP spid="85" grpId="0" animBg="1"/>
      <p:bldP spid="86" grpId="0" animBg="1"/>
      <p:bldP spid="87" grpId="0"/>
      <p:bldP spid="88" grpId="0" animBg="1"/>
      <p:bldP spid="89" grpId="0" animBg="1"/>
      <p:bldP spid="9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Text Box 2"/>
          <p:cNvSpPr txBox="1">
            <a:spLocks noChangeArrowheads="1"/>
          </p:cNvSpPr>
          <p:nvPr/>
        </p:nvSpPr>
        <p:spPr bwMode="auto">
          <a:xfrm>
            <a:off x="1360283" y="6006664"/>
            <a:ext cx="2879725" cy="63182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3CC"/>
            </a:outerShdw>
          </a:effectLst>
        </p:spPr>
        <p:txBody>
          <a:bodyPr lIns="18000" tIns="10800" rIns="18000" bIns="1080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Câble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de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l´interrupteur</a:t>
            </a:r>
            <a:endParaRPr lang="de-DE" altLang="fr-FR" sz="2000" dirty="0">
              <a:solidFill>
                <a:srgbClr val="003A7C"/>
              </a:solidFill>
              <a:cs typeface="Arial" pitchFamily="34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R + L</a:t>
            </a:r>
          </a:p>
        </p:txBody>
      </p:sp>
      <p:sp>
        <p:nvSpPr>
          <p:cNvPr id="358403" name="Text Box 3"/>
          <p:cNvSpPr txBox="1">
            <a:spLocks noChangeArrowheads="1"/>
          </p:cNvSpPr>
          <p:nvPr/>
        </p:nvSpPr>
        <p:spPr bwMode="auto">
          <a:xfrm>
            <a:off x="4426450" y="2304044"/>
            <a:ext cx="5187949" cy="1015663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Tous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les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circuits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(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lumière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,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prises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,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appareils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)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doivent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être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protégés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par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un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DDR I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  <a:sym typeface="Symbol" pitchFamily="18" charset="2"/>
              </a:rPr>
              <a:t></a:t>
            </a:r>
            <a:r>
              <a:rPr lang="de-DE" altLang="fr-FR" sz="2000" baseline="-25000" dirty="0">
                <a:solidFill>
                  <a:srgbClr val="003A7C"/>
                </a:solidFill>
                <a:cs typeface="Arial" pitchFamily="34" charset="0"/>
                <a:sym typeface="Symbol" pitchFamily="18" charset="2"/>
              </a:rPr>
              <a:t>N 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  <a:sym typeface="Symbol" pitchFamily="18" charset="2"/>
              </a:rPr>
              <a:t> 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30 mA.</a:t>
            </a:r>
          </a:p>
        </p:txBody>
      </p:sp>
      <p:grpSp>
        <p:nvGrpSpPr>
          <p:cNvPr id="358404" name="Group 4"/>
          <p:cNvGrpSpPr>
            <a:grpSpLocks/>
          </p:cNvGrpSpPr>
          <p:nvPr/>
        </p:nvGrpSpPr>
        <p:grpSpPr bwMode="auto">
          <a:xfrm>
            <a:off x="2024278" y="1830800"/>
            <a:ext cx="1347788" cy="1252538"/>
            <a:chOff x="576" y="1008"/>
            <a:chExt cx="849" cy="789"/>
          </a:xfrm>
        </p:grpSpPr>
        <p:sp>
          <p:nvSpPr>
            <p:cNvPr id="150557" name="Rectangle 5"/>
            <p:cNvSpPr>
              <a:spLocks noChangeArrowheads="1"/>
            </p:cNvSpPr>
            <p:nvPr/>
          </p:nvSpPr>
          <p:spPr bwMode="auto">
            <a:xfrm>
              <a:off x="623" y="1008"/>
              <a:ext cx="802" cy="789"/>
            </a:xfrm>
            <a:prstGeom prst="rect">
              <a:avLst/>
            </a:prstGeom>
            <a:solidFill>
              <a:srgbClr val="FFFFCC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Plastic">
              <a:bevelT w="13500" h="13500" prst="angle"/>
              <a:bevelB w="13500" h="13500" prst="angle"/>
              <a:extrusionClr>
                <a:srgbClr val="FFFFCC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grpSp>
          <p:nvGrpSpPr>
            <p:cNvPr id="150558" name="Group 6"/>
            <p:cNvGrpSpPr>
              <a:grpSpLocks/>
            </p:cNvGrpSpPr>
            <p:nvPr/>
          </p:nvGrpSpPr>
          <p:grpSpPr bwMode="auto">
            <a:xfrm>
              <a:off x="576" y="1267"/>
              <a:ext cx="783" cy="359"/>
              <a:chOff x="528" y="1267"/>
              <a:chExt cx="783" cy="359"/>
            </a:xfrm>
          </p:grpSpPr>
          <p:sp>
            <p:nvSpPr>
              <p:cNvPr id="150585" name="Rectangle 7"/>
              <p:cNvSpPr>
                <a:spLocks noChangeArrowheads="1"/>
              </p:cNvSpPr>
              <p:nvPr/>
            </p:nvSpPr>
            <p:spPr bwMode="auto">
              <a:xfrm>
                <a:off x="528" y="1267"/>
                <a:ext cx="783" cy="359"/>
              </a:xfrm>
              <a:prstGeom prst="rect">
                <a:avLst/>
              </a:prstGeom>
              <a:solidFill>
                <a:srgbClr val="FFFF99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227000" prstMaterial="legacyPlastic">
                <a:bevelT w="13500" h="13500" prst="angle"/>
                <a:bevelB w="13500" h="13500" prst="angle"/>
                <a:extrusionClr>
                  <a:srgbClr val="FFFF99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fr-CH" altLang="fr-FR" sz="2400" b="0">
                  <a:latin typeface="Times New Roman" pitchFamily="18" charset="0"/>
                </a:endParaRPr>
              </a:p>
            </p:txBody>
          </p:sp>
          <p:sp>
            <p:nvSpPr>
              <p:cNvPr id="150586" name="Oval 8"/>
              <p:cNvSpPr>
                <a:spLocks noChangeArrowheads="1"/>
              </p:cNvSpPr>
              <p:nvPr/>
            </p:nvSpPr>
            <p:spPr bwMode="auto">
              <a:xfrm rot="-131114">
                <a:off x="1020" y="1391"/>
                <a:ext cx="200" cy="175"/>
              </a:xfrm>
              <a:prstGeom prst="ellipse">
                <a:avLst/>
              </a:pr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49200" prstMaterial="legacyPlastic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0587" name="Freeform 9"/>
              <p:cNvSpPr>
                <a:spLocks/>
              </p:cNvSpPr>
              <p:nvPr/>
            </p:nvSpPr>
            <p:spPr bwMode="auto">
              <a:xfrm rot="-17856">
                <a:off x="1086" y="1397"/>
                <a:ext cx="62" cy="165"/>
              </a:xfrm>
              <a:custGeom>
                <a:avLst/>
                <a:gdLst>
                  <a:gd name="T0" fmla="*/ 0 w 21"/>
                  <a:gd name="T1" fmla="*/ 2147483647 h 81"/>
                  <a:gd name="T2" fmla="*/ 0 w 21"/>
                  <a:gd name="T3" fmla="*/ 2147483647 h 81"/>
                  <a:gd name="T4" fmla="*/ 2147483647 w 21"/>
                  <a:gd name="T5" fmla="*/ 2147483647 h 81"/>
                  <a:gd name="T6" fmla="*/ 2147483647 w 21"/>
                  <a:gd name="T7" fmla="*/ 0 h 81"/>
                  <a:gd name="T8" fmla="*/ 0 w 21"/>
                  <a:gd name="T9" fmla="*/ 214748364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81">
                    <a:moveTo>
                      <a:pt x="0" y="2"/>
                    </a:moveTo>
                    <a:lnTo>
                      <a:pt x="0" y="81"/>
                    </a:lnTo>
                    <a:lnTo>
                      <a:pt x="21" y="80"/>
                    </a:lnTo>
                    <a:lnTo>
                      <a:pt x="2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11100" prstMaterial="legacyMatte">
                <a:bevelT w="13500" h="13500" prst="angle"/>
                <a:bevelB w="13500" h="13500" prst="angle"/>
                <a:extrusionClr>
                  <a:srgbClr val="FFFFCC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/>
              <a:p>
                <a:endParaRPr lang="fr-CH"/>
              </a:p>
            </p:txBody>
          </p:sp>
          <p:sp>
            <p:nvSpPr>
              <p:cNvPr id="150588" name="Oval 10"/>
              <p:cNvSpPr>
                <a:spLocks noChangeArrowheads="1"/>
              </p:cNvSpPr>
              <p:nvPr/>
            </p:nvSpPr>
            <p:spPr bwMode="auto">
              <a:xfrm>
                <a:off x="543" y="1513"/>
                <a:ext cx="80" cy="84"/>
              </a:xfrm>
              <a:prstGeom prst="ellipse">
                <a:avLst/>
              </a:prstGeom>
              <a:solidFill>
                <a:srgbClr val="6699FF"/>
              </a:solidFill>
              <a:ln w="9525">
                <a:round/>
                <a:headEnd/>
                <a:tailEnd/>
              </a:ln>
              <a:effectLst/>
              <a:scene3d>
                <a:camera prst="legacyObliqueTopRight"/>
                <a:lightRig rig="legacyFlat3" dir="b"/>
              </a:scene3d>
              <a:sp3d extrusionH="36500" prstMaterial="legacyPlastic">
                <a:bevelT w="13500" h="13500" prst="angle"/>
                <a:bevelB w="13500" h="13500" prst="angle"/>
                <a:extrusionClr>
                  <a:srgbClr val="6699FF"/>
                </a:extrusion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flatTx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150559" name="Group 11"/>
            <p:cNvGrpSpPr>
              <a:grpSpLocks/>
            </p:cNvGrpSpPr>
            <p:nvPr/>
          </p:nvGrpSpPr>
          <p:grpSpPr bwMode="auto">
            <a:xfrm>
              <a:off x="711" y="1665"/>
              <a:ext cx="633" cy="68"/>
              <a:chOff x="480" y="2256"/>
              <a:chExt cx="1000" cy="104"/>
            </a:xfrm>
          </p:grpSpPr>
          <p:grpSp>
            <p:nvGrpSpPr>
              <p:cNvPr id="150573" name="Group 12"/>
              <p:cNvGrpSpPr>
                <a:grpSpLocks/>
              </p:cNvGrpSpPr>
              <p:nvPr/>
            </p:nvGrpSpPr>
            <p:grpSpPr bwMode="auto">
              <a:xfrm>
                <a:off x="480" y="2262"/>
                <a:ext cx="104" cy="98"/>
                <a:chOff x="482" y="2274"/>
                <a:chExt cx="104" cy="98"/>
              </a:xfrm>
            </p:grpSpPr>
            <p:sp>
              <p:nvSpPr>
                <p:cNvPr id="150583" name="Oval 13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84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50574" name="Group 15"/>
              <p:cNvGrpSpPr>
                <a:grpSpLocks/>
              </p:cNvGrpSpPr>
              <p:nvPr/>
            </p:nvGrpSpPr>
            <p:grpSpPr bwMode="auto">
              <a:xfrm>
                <a:off x="778" y="2260"/>
                <a:ext cx="104" cy="98"/>
                <a:chOff x="482" y="2274"/>
                <a:chExt cx="104" cy="98"/>
              </a:xfrm>
            </p:grpSpPr>
            <p:sp>
              <p:nvSpPr>
                <p:cNvPr id="150581" name="Oval 16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82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50575" name="Group 18"/>
              <p:cNvGrpSpPr>
                <a:grpSpLocks/>
              </p:cNvGrpSpPr>
              <p:nvPr/>
            </p:nvGrpSpPr>
            <p:grpSpPr bwMode="auto">
              <a:xfrm>
                <a:off x="1376" y="2256"/>
                <a:ext cx="104" cy="98"/>
                <a:chOff x="482" y="2274"/>
                <a:chExt cx="104" cy="98"/>
              </a:xfrm>
            </p:grpSpPr>
            <p:sp>
              <p:nvSpPr>
                <p:cNvPr id="150579" name="Oval 19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80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50576" name="Group 21"/>
              <p:cNvGrpSpPr>
                <a:grpSpLocks/>
              </p:cNvGrpSpPr>
              <p:nvPr/>
            </p:nvGrpSpPr>
            <p:grpSpPr bwMode="auto">
              <a:xfrm>
                <a:off x="1070" y="2256"/>
                <a:ext cx="104" cy="98"/>
                <a:chOff x="482" y="2274"/>
                <a:chExt cx="104" cy="98"/>
              </a:xfrm>
            </p:grpSpPr>
            <p:sp>
              <p:nvSpPr>
                <p:cNvPr id="150577" name="Oval 22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78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</p:grpSp>
        <p:grpSp>
          <p:nvGrpSpPr>
            <p:cNvPr id="150560" name="Group 24"/>
            <p:cNvGrpSpPr>
              <a:grpSpLocks/>
            </p:cNvGrpSpPr>
            <p:nvPr/>
          </p:nvGrpSpPr>
          <p:grpSpPr bwMode="auto">
            <a:xfrm rot="91966">
              <a:off x="700" y="1074"/>
              <a:ext cx="633" cy="70"/>
              <a:chOff x="480" y="2256"/>
              <a:chExt cx="1000" cy="104"/>
            </a:xfrm>
          </p:grpSpPr>
          <p:grpSp>
            <p:nvGrpSpPr>
              <p:cNvPr id="150561" name="Group 25"/>
              <p:cNvGrpSpPr>
                <a:grpSpLocks/>
              </p:cNvGrpSpPr>
              <p:nvPr/>
            </p:nvGrpSpPr>
            <p:grpSpPr bwMode="auto">
              <a:xfrm>
                <a:off x="480" y="2262"/>
                <a:ext cx="104" cy="98"/>
                <a:chOff x="482" y="2274"/>
                <a:chExt cx="104" cy="98"/>
              </a:xfrm>
            </p:grpSpPr>
            <p:sp>
              <p:nvSpPr>
                <p:cNvPr id="150571" name="Oval 26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72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50562" name="Group 28"/>
              <p:cNvGrpSpPr>
                <a:grpSpLocks/>
              </p:cNvGrpSpPr>
              <p:nvPr/>
            </p:nvGrpSpPr>
            <p:grpSpPr bwMode="auto">
              <a:xfrm>
                <a:off x="778" y="2260"/>
                <a:ext cx="104" cy="98"/>
                <a:chOff x="482" y="2274"/>
                <a:chExt cx="104" cy="98"/>
              </a:xfrm>
            </p:grpSpPr>
            <p:sp>
              <p:nvSpPr>
                <p:cNvPr id="150569" name="Oval 29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70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50563" name="Group 31"/>
              <p:cNvGrpSpPr>
                <a:grpSpLocks/>
              </p:cNvGrpSpPr>
              <p:nvPr/>
            </p:nvGrpSpPr>
            <p:grpSpPr bwMode="auto">
              <a:xfrm>
                <a:off x="1376" y="2256"/>
                <a:ext cx="104" cy="98"/>
                <a:chOff x="482" y="2274"/>
                <a:chExt cx="104" cy="98"/>
              </a:xfrm>
            </p:grpSpPr>
            <p:sp>
              <p:nvSpPr>
                <p:cNvPr id="150567" name="Oval 32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68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grpSp>
            <p:nvGrpSpPr>
              <p:cNvPr id="150564" name="Group 34"/>
              <p:cNvGrpSpPr>
                <a:grpSpLocks/>
              </p:cNvGrpSpPr>
              <p:nvPr/>
            </p:nvGrpSpPr>
            <p:grpSpPr bwMode="auto">
              <a:xfrm>
                <a:off x="1070" y="2256"/>
                <a:ext cx="104" cy="98"/>
                <a:chOff x="482" y="2274"/>
                <a:chExt cx="104" cy="98"/>
              </a:xfrm>
            </p:grpSpPr>
            <p:sp>
              <p:nvSpPr>
                <p:cNvPr id="150565" name="Oval 35"/>
                <p:cNvSpPr>
                  <a:spLocks noChangeArrowheads="1"/>
                </p:cNvSpPr>
                <p:nvPr/>
              </p:nvSpPr>
              <p:spPr bwMode="auto">
                <a:xfrm>
                  <a:off x="482" y="2274"/>
                  <a:ext cx="104" cy="98"/>
                </a:xfrm>
                <a:prstGeom prst="ellipse">
                  <a:avLst/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0566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494" y="2296"/>
                  <a:ext cx="82" cy="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</p:grpSp>
      </p:grpSp>
      <p:sp>
        <p:nvSpPr>
          <p:cNvPr id="358437" name="Text Box 37"/>
          <p:cNvSpPr txBox="1">
            <a:spLocks noChangeArrowheads="1"/>
          </p:cNvSpPr>
          <p:nvPr/>
        </p:nvSpPr>
        <p:spPr bwMode="auto">
          <a:xfrm>
            <a:off x="4426450" y="3716125"/>
            <a:ext cx="5187950" cy="2013877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tIns="82800" bIns="82800">
            <a:spAutoFit/>
          </a:bodyPr>
          <a:lstStyle>
            <a:lvl1pPr marL="360363" indent="-360363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Clr>
                <a:srgbClr val="FF3300"/>
              </a:buClr>
              <a:buFont typeface="Wingdings" pitchFamily="2" charset="2"/>
              <a:buChar char="Ø"/>
            </a:pP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Les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canalisations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encastrées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à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moins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de 6 cm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dans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les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parois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doivent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comporter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un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conducteur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PE,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même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lorsqu‘il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n‘est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pas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utilisé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.</a:t>
            </a:r>
          </a:p>
          <a:p>
            <a:pPr>
              <a:spcBef>
                <a:spcPct val="0"/>
              </a:spcBef>
              <a:buClr>
                <a:srgbClr val="FF3300"/>
              </a:buClr>
              <a:buFont typeface="Wingdings" pitchFamily="2" charset="2"/>
              <a:buChar char="Ø"/>
            </a:pPr>
            <a:endParaRPr lang="de-DE" altLang="fr-FR" sz="2000" dirty="0">
              <a:solidFill>
                <a:srgbClr val="003A7C"/>
              </a:solidFill>
              <a:cs typeface="Arial" pitchFamily="34" charset="0"/>
            </a:endParaRPr>
          </a:p>
          <a:p>
            <a:pPr>
              <a:spcBef>
                <a:spcPct val="0"/>
              </a:spcBef>
              <a:buClr>
                <a:srgbClr val="FF3300"/>
              </a:buClr>
              <a:buFont typeface="Wingdings" pitchFamily="2" charset="2"/>
              <a:buChar char="Ø"/>
            </a:pP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Exception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: Les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circuits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TBTS et TBTP</a:t>
            </a:r>
          </a:p>
        </p:txBody>
      </p:sp>
      <p:grpSp>
        <p:nvGrpSpPr>
          <p:cNvPr id="358438" name="Group 38"/>
          <p:cNvGrpSpPr>
            <a:grpSpLocks/>
          </p:cNvGrpSpPr>
          <p:nvPr/>
        </p:nvGrpSpPr>
        <p:grpSpPr bwMode="auto">
          <a:xfrm>
            <a:off x="1755777" y="4155639"/>
            <a:ext cx="1544637" cy="847725"/>
            <a:chOff x="335" y="2591"/>
            <a:chExt cx="973" cy="534"/>
          </a:xfrm>
        </p:grpSpPr>
        <p:sp>
          <p:nvSpPr>
            <p:cNvPr id="150553" name="Rectangle 39" descr="Diagonal weit nach oben"/>
            <p:cNvSpPr>
              <a:spLocks noChangeArrowheads="1"/>
            </p:cNvSpPr>
            <p:nvPr/>
          </p:nvSpPr>
          <p:spPr bwMode="auto">
            <a:xfrm rot="5400000">
              <a:off x="533" y="2399"/>
              <a:ext cx="528" cy="924"/>
            </a:xfrm>
            <a:prstGeom prst="rect">
              <a:avLst/>
            </a:prstGeom>
            <a:pattFill prst="wdUpDiag">
              <a:fgClr>
                <a:srgbClr val="FF6600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0554" name="Line 40"/>
            <p:cNvSpPr>
              <a:spLocks noChangeShapeType="1"/>
            </p:cNvSpPr>
            <p:nvPr/>
          </p:nvSpPr>
          <p:spPr bwMode="auto">
            <a:xfrm rot="5400000">
              <a:off x="1005" y="2855"/>
              <a:ext cx="528" cy="0"/>
            </a:xfrm>
            <a:prstGeom prst="line">
              <a:avLst/>
            </a:prstGeom>
            <a:noFill/>
            <a:ln w="28575">
              <a:solidFill>
                <a:srgbClr val="77777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0555" name="Line 41"/>
            <p:cNvSpPr>
              <a:spLocks noChangeShapeType="1"/>
            </p:cNvSpPr>
            <p:nvPr/>
          </p:nvSpPr>
          <p:spPr bwMode="auto">
            <a:xfrm rot="5400000">
              <a:off x="1031" y="2858"/>
              <a:ext cx="528" cy="0"/>
            </a:xfrm>
            <a:prstGeom prst="line">
              <a:avLst/>
            </a:prstGeom>
            <a:noFill/>
            <a:ln w="57150">
              <a:solidFill>
                <a:srgbClr val="66FF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0556" name="Freeform 42"/>
            <p:cNvSpPr>
              <a:spLocks/>
            </p:cNvSpPr>
            <p:nvPr/>
          </p:nvSpPr>
          <p:spPr bwMode="auto">
            <a:xfrm rot="5400000">
              <a:off x="1293" y="2836"/>
              <a:ext cx="1" cy="29"/>
            </a:xfrm>
            <a:custGeom>
              <a:avLst/>
              <a:gdLst>
                <a:gd name="T0" fmla="*/ 0 w 1"/>
                <a:gd name="T1" fmla="*/ 2 h 36"/>
                <a:gd name="T2" fmla="*/ 0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lnTo>
                    <a:pt x="0" y="0"/>
                  </a:lnTo>
                </a:path>
              </a:pathLst>
            </a:custGeom>
            <a:noFill/>
            <a:ln w="28575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358443" name="AutoShape 43"/>
          <p:cNvSpPr>
            <a:spLocks noChangeArrowheads="1"/>
          </p:cNvSpPr>
          <p:nvPr/>
        </p:nvSpPr>
        <p:spPr bwMode="auto">
          <a:xfrm rot="-10792626">
            <a:off x="2670176" y="4081026"/>
            <a:ext cx="317500" cy="1143000"/>
          </a:xfrm>
          <a:prstGeom prst="can">
            <a:avLst>
              <a:gd name="adj" fmla="val 78017"/>
            </a:avLst>
          </a:prstGeom>
          <a:gradFill rotWithShape="1">
            <a:gsLst>
              <a:gs pos="0">
                <a:srgbClr val="DDDDDD"/>
              </a:gs>
              <a:gs pos="50000">
                <a:srgbClr val="8C8C8C"/>
              </a:gs>
              <a:gs pos="100000">
                <a:srgbClr val="DDDDDD"/>
              </a:gs>
            </a:gsLst>
            <a:lin ang="0" scaled="1"/>
          </a:gra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8444" name="AutoShape 44"/>
          <p:cNvSpPr>
            <a:spLocks noChangeArrowheads="1"/>
          </p:cNvSpPr>
          <p:nvPr/>
        </p:nvSpPr>
        <p:spPr bwMode="auto">
          <a:xfrm rot="-10792626">
            <a:off x="2722563" y="5049401"/>
            <a:ext cx="95250" cy="774700"/>
          </a:xfrm>
          <a:prstGeom prst="can">
            <a:avLst>
              <a:gd name="adj" fmla="val 87057"/>
            </a:avLst>
          </a:prstGeom>
          <a:gradFill rotWithShape="0">
            <a:gsLst>
              <a:gs pos="0">
                <a:srgbClr val="472F18"/>
              </a:gs>
              <a:gs pos="50000">
                <a:srgbClr val="996633"/>
              </a:gs>
              <a:gs pos="100000">
                <a:srgbClr val="472F18"/>
              </a:gs>
            </a:gsLst>
            <a:lin ang="27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8445" name="AutoShape 45" descr="blanc)"/>
          <p:cNvSpPr>
            <a:spLocks noChangeArrowheads="1"/>
          </p:cNvSpPr>
          <p:nvPr/>
        </p:nvSpPr>
        <p:spPr bwMode="auto">
          <a:xfrm rot="-10792626">
            <a:off x="2836864" y="5031938"/>
            <a:ext cx="93663" cy="776288"/>
          </a:xfrm>
          <a:prstGeom prst="can">
            <a:avLst>
              <a:gd name="adj" fmla="val 88713"/>
            </a:avLst>
          </a:prstGeom>
          <a:pattFill prst="dkHorz">
            <a:fgClr>
              <a:srgbClr val="00FF00"/>
            </a:fgClr>
            <a:bgClr>
              <a:srgbClr val="FFFF00"/>
            </a:bgClr>
          </a:pattFill>
          <a:ln w="9525">
            <a:solidFill>
              <a:srgbClr val="00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358446" name="AutoShape 46"/>
          <p:cNvSpPr>
            <a:spLocks noChangeArrowheads="1"/>
          </p:cNvSpPr>
          <p:nvPr/>
        </p:nvSpPr>
        <p:spPr bwMode="auto">
          <a:xfrm rot="10807374">
            <a:off x="2768601" y="4998602"/>
            <a:ext cx="95250" cy="776287"/>
          </a:xfrm>
          <a:prstGeom prst="can">
            <a:avLst>
              <a:gd name="adj" fmla="val 87235"/>
            </a:avLst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fr-CH">
              <a:latin typeface="Arial" charset="0"/>
            </a:endParaRPr>
          </a:p>
        </p:txBody>
      </p:sp>
      <p:sp>
        <p:nvSpPr>
          <p:cNvPr id="358447" name="Line 47"/>
          <p:cNvSpPr>
            <a:spLocks noChangeShapeType="1"/>
          </p:cNvSpPr>
          <p:nvPr/>
        </p:nvSpPr>
        <p:spPr bwMode="auto">
          <a:xfrm rot="-5400000">
            <a:off x="2667795" y="5867757"/>
            <a:ext cx="195262" cy="0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8448" name="Line 48"/>
          <p:cNvSpPr>
            <a:spLocks noChangeShapeType="1"/>
          </p:cNvSpPr>
          <p:nvPr/>
        </p:nvSpPr>
        <p:spPr bwMode="auto">
          <a:xfrm rot="-5400000">
            <a:off x="2726532" y="5823307"/>
            <a:ext cx="195262" cy="0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8449" name="Line 49"/>
          <p:cNvSpPr>
            <a:spLocks noChangeShapeType="1"/>
          </p:cNvSpPr>
          <p:nvPr/>
        </p:nvSpPr>
        <p:spPr bwMode="auto">
          <a:xfrm rot="-5400000">
            <a:off x="2792414" y="5871726"/>
            <a:ext cx="193675" cy="0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grpSp>
        <p:nvGrpSpPr>
          <p:cNvPr id="358450" name="Group 50"/>
          <p:cNvGrpSpPr>
            <a:grpSpLocks/>
          </p:cNvGrpSpPr>
          <p:nvPr/>
        </p:nvGrpSpPr>
        <p:grpSpPr bwMode="auto">
          <a:xfrm>
            <a:off x="2052639" y="3157101"/>
            <a:ext cx="1762125" cy="1028700"/>
            <a:chOff x="522" y="1962"/>
            <a:chExt cx="1110" cy="648"/>
          </a:xfrm>
        </p:grpSpPr>
        <p:sp>
          <p:nvSpPr>
            <p:cNvPr id="150548" name="Line 51"/>
            <p:cNvSpPr>
              <a:spLocks noChangeShapeType="1"/>
            </p:cNvSpPr>
            <p:nvPr/>
          </p:nvSpPr>
          <p:spPr bwMode="auto">
            <a:xfrm>
              <a:off x="1296" y="2208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0549" name="Line 52"/>
            <p:cNvSpPr>
              <a:spLocks noChangeShapeType="1"/>
            </p:cNvSpPr>
            <p:nvPr/>
          </p:nvSpPr>
          <p:spPr bwMode="auto">
            <a:xfrm>
              <a:off x="1014" y="2226"/>
              <a:ext cx="0" cy="38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0550" name="Line 53"/>
            <p:cNvSpPr>
              <a:spLocks noChangeShapeType="1"/>
            </p:cNvSpPr>
            <p:nvPr/>
          </p:nvSpPr>
          <p:spPr bwMode="auto">
            <a:xfrm>
              <a:off x="522" y="2286"/>
              <a:ext cx="48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0551" name="Line 54"/>
            <p:cNvSpPr>
              <a:spLocks noChangeShapeType="1"/>
            </p:cNvSpPr>
            <p:nvPr/>
          </p:nvSpPr>
          <p:spPr bwMode="auto">
            <a:xfrm flipH="1">
              <a:off x="1296" y="2280"/>
              <a:ext cx="3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0552" name="Text Box 55"/>
            <p:cNvSpPr txBox="1">
              <a:spLocks noChangeArrowheads="1"/>
            </p:cNvSpPr>
            <p:nvPr/>
          </p:nvSpPr>
          <p:spPr bwMode="auto">
            <a:xfrm>
              <a:off x="864" y="1962"/>
              <a:ext cx="568" cy="25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de-CH" altLang="fr-FR" sz="2000" dirty="0">
                  <a:solidFill>
                    <a:srgbClr val="003A7C"/>
                  </a:solidFill>
                  <a:cs typeface="Arial" pitchFamily="34" charset="0"/>
                  <a:sym typeface="Symbol" pitchFamily="18" charset="2"/>
                </a:rPr>
                <a:t> 6cm</a:t>
              </a:r>
              <a:endParaRPr lang="de-CH" altLang="fr-FR" sz="2000" dirty="0">
                <a:solidFill>
                  <a:srgbClr val="003A7C"/>
                </a:solidFill>
                <a:cs typeface="Arial" pitchFamily="34" charset="0"/>
              </a:endParaRPr>
            </a:p>
          </p:txBody>
        </p:sp>
      </p:grpSp>
      <p:sp>
        <p:nvSpPr>
          <p:cNvPr id="358458" name="Rectangle 58"/>
          <p:cNvSpPr>
            <a:spLocks noChangeArrowheads="1"/>
          </p:cNvSpPr>
          <p:nvPr/>
        </p:nvSpPr>
        <p:spPr bwMode="auto">
          <a:xfrm>
            <a:off x="3157538" y="6346389"/>
            <a:ext cx="649288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66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+ </a:t>
            </a:r>
            <a:r>
              <a:rPr lang="de-DE" altLang="fr-FR" sz="2000" dirty="0">
                <a:solidFill>
                  <a:srgbClr val="FF0000">
                    <a:alpha val="70000"/>
                  </a:srgbClr>
                </a:solidFill>
                <a:cs typeface="Arial" pitchFamily="34" charset="0"/>
              </a:rPr>
              <a:t>PE</a:t>
            </a:r>
            <a:endParaRPr lang="fr-FR" altLang="fr-FR" sz="2000" dirty="0">
              <a:solidFill>
                <a:srgbClr val="FF0000">
                  <a:alpha val="70000"/>
                </a:srgbClr>
              </a:solidFill>
              <a:cs typeface="Arial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CH" altLang="fr-FR"/>
              <a:t>Disposition des canalisations</a:t>
            </a:r>
            <a:endParaRPr lang="fr-CH" dirty="0"/>
          </a:p>
        </p:txBody>
      </p:sp>
      <p:sp>
        <p:nvSpPr>
          <p:cNvPr id="61" name="Rectangle 2"/>
          <p:cNvSpPr txBox="1">
            <a:spLocks noChangeArrowheads="1"/>
          </p:cNvSpPr>
          <p:nvPr/>
        </p:nvSpPr>
        <p:spPr bwMode="auto">
          <a:xfrm>
            <a:off x="479425" y="1453587"/>
            <a:ext cx="13695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62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58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58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843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8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584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35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58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5" dur="500"/>
                                        <p:tgtEl>
                                          <p:spTgt spid="358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58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5840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58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58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358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358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58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358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358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2" grpId="0" build="p" animBg="1" autoUpdateAnimBg="0" advAuto="0"/>
      <p:bldP spid="358403" grpId="0" animBg="1" autoUpdateAnimBg="0"/>
      <p:bldP spid="358437" grpId="0" build="p" animBg="1" autoUpdateAnimBg="0"/>
      <p:bldP spid="358443" grpId="0" animBg="1"/>
      <p:bldP spid="358444" grpId="0" animBg="1"/>
      <p:bldP spid="358445" grpId="0" animBg="1"/>
      <p:bldP spid="358446" grpId="0" animBg="1"/>
      <p:bldP spid="358447" grpId="0" animBg="1"/>
      <p:bldP spid="358448" grpId="0" animBg="1"/>
      <p:bldP spid="358449" grpId="0" animBg="1"/>
      <p:bldP spid="358458" grpId="0" autoUpdateAnimBg="0"/>
      <p:bldP spid="2" grpId="0" animBg="1"/>
      <p:bldP spid="61" grpId="0" animBg="1" autoUpdateAnimBg="0"/>
      <p:bldP spid="62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AutoShape 2"/>
          <p:cNvSpPr>
            <a:spLocks noChangeArrowheads="1"/>
          </p:cNvSpPr>
          <p:nvPr/>
        </p:nvSpPr>
        <p:spPr bwMode="auto">
          <a:xfrm rot="-10795727">
            <a:off x="7325247" y="2651127"/>
            <a:ext cx="1133475" cy="120808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196 w 21600"/>
              <a:gd name="T13" fmla="*/ 0 h 21600"/>
              <a:gd name="T14" fmla="*/ 21404 w 21600"/>
              <a:gd name="T15" fmla="*/ 12408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359" y="10033"/>
                </a:moveTo>
                <a:cubicBezTo>
                  <a:pt x="2756" y="5667"/>
                  <a:pt x="6416" y="2324"/>
                  <a:pt x="10800" y="2325"/>
                </a:cubicBezTo>
                <a:cubicBezTo>
                  <a:pt x="15183" y="2325"/>
                  <a:pt x="18843" y="5667"/>
                  <a:pt x="19240" y="10033"/>
                </a:cubicBezTo>
                <a:lnTo>
                  <a:pt x="21555" y="9822"/>
                </a:lnTo>
                <a:cubicBezTo>
                  <a:pt x="21050" y="4259"/>
                  <a:pt x="16385" y="-1"/>
                  <a:pt x="10799" y="0"/>
                </a:cubicBezTo>
                <a:cubicBezTo>
                  <a:pt x="5214" y="0"/>
                  <a:pt x="549" y="4259"/>
                  <a:pt x="44" y="9822"/>
                </a:cubicBezTo>
                <a:lnTo>
                  <a:pt x="2359" y="10033"/>
                </a:lnTo>
                <a:close/>
              </a:path>
            </a:pathLst>
          </a:custGeom>
          <a:solidFill>
            <a:srgbClr val="EAEAEA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59427" name="Group 3"/>
          <p:cNvGrpSpPr>
            <a:grpSpLocks/>
          </p:cNvGrpSpPr>
          <p:nvPr/>
        </p:nvGrpSpPr>
        <p:grpSpPr bwMode="auto">
          <a:xfrm>
            <a:off x="6083821" y="2779713"/>
            <a:ext cx="3575050" cy="3741738"/>
            <a:chOff x="3366" y="1524"/>
            <a:chExt cx="2252" cy="2357"/>
          </a:xfrm>
        </p:grpSpPr>
        <p:sp>
          <p:nvSpPr>
            <p:cNvPr id="151610" name="Text Box 4"/>
            <p:cNvSpPr txBox="1">
              <a:spLocks noChangeArrowheads="1"/>
            </p:cNvSpPr>
            <p:nvPr/>
          </p:nvSpPr>
          <p:spPr bwMode="auto">
            <a:xfrm>
              <a:off x="4128" y="2688"/>
              <a:ext cx="7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de-DE" altLang="fr-FR" sz="2000">
                <a:latin typeface="Comic Sans MS" pitchFamily="66" charset="0"/>
              </a:endParaRPr>
            </a:p>
          </p:txBody>
        </p:sp>
        <p:grpSp>
          <p:nvGrpSpPr>
            <p:cNvPr id="151611" name="Group 5"/>
            <p:cNvGrpSpPr>
              <a:grpSpLocks/>
            </p:cNvGrpSpPr>
            <p:nvPr/>
          </p:nvGrpSpPr>
          <p:grpSpPr bwMode="auto">
            <a:xfrm>
              <a:off x="3366" y="1524"/>
              <a:ext cx="2252" cy="2357"/>
              <a:chOff x="3366" y="1524"/>
              <a:chExt cx="2252" cy="2357"/>
            </a:xfrm>
          </p:grpSpPr>
          <p:sp>
            <p:nvSpPr>
              <p:cNvPr id="151612" name="Freeform 6"/>
              <p:cNvSpPr>
                <a:spLocks/>
              </p:cNvSpPr>
              <p:nvPr/>
            </p:nvSpPr>
            <p:spPr bwMode="auto">
              <a:xfrm>
                <a:off x="3386" y="3007"/>
                <a:ext cx="642" cy="447"/>
              </a:xfrm>
              <a:custGeom>
                <a:avLst/>
                <a:gdLst>
                  <a:gd name="T0" fmla="*/ 1 w 1200"/>
                  <a:gd name="T1" fmla="*/ 1 h 719"/>
                  <a:gd name="T2" fmla="*/ 1 w 1200"/>
                  <a:gd name="T3" fmla="*/ 1 h 719"/>
                  <a:gd name="T4" fmla="*/ 1 w 1200"/>
                  <a:gd name="T5" fmla="*/ 1 h 719"/>
                  <a:gd name="T6" fmla="*/ 1 w 1200"/>
                  <a:gd name="T7" fmla="*/ 1 h 719"/>
                  <a:gd name="T8" fmla="*/ 1 w 1200"/>
                  <a:gd name="T9" fmla="*/ 1 h 719"/>
                  <a:gd name="T10" fmla="*/ 1 w 1200"/>
                  <a:gd name="T11" fmla="*/ 1 h 719"/>
                  <a:gd name="T12" fmla="*/ 1 w 1200"/>
                  <a:gd name="T13" fmla="*/ 1 h 719"/>
                  <a:gd name="T14" fmla="*/ 1 w 1200"/>
                  <a:gd name="T15" fmla="*/ 1 h 719"/>
                  <a:gd name="T16" fmla="*/ 1 w 1200"/>
                  <a:gd name="T17" fmla="*/ 1 h 7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0" h="719">
                    <a:moveTo>
                      <a:pt x="65" y="151"/>
                    </a:moveTo>
                    <a:cubicBezTo>
                      <a:pt x="94" y="58"/>
                      <a:pt x="176" y="92"/>
                      <a:pt x="238" y="83"/>
                    </a:cubicBezTo>
                    <a:cubicBezTo>
                      <a:pt x="300" y="74"/>
                      <a:pt x="321" y="104"/>
                      <a:pt x="440" y="98"/>
                    </a:cubicBezTo>
                    <a:cubicBezTo>
                      <a:pt x="559" y="92"/>
                      <a:pt x="825" y="0"/>
                      <a:pt x="951" y="46"/>
                    </a:cubicBezTo>
                    <a:cubicBezTo>
                      <a:pt x="1077" y="92"/>
                      <a:pt x="1200" y="272"/>
                      <a:pt x="1198" y="376"/>
                    </a:cubicBezTo>
                    <a:cubicBezTo>
                      <a:pt x="1196" y="480"/>
                      <a:pt x="1060" y="625"/>
                      <a:pt x="936" y="669"/>
                    </a:cubicBezTo>
                    <a:cubicBezTo>
                      <a:pt x="812" y="713"/>
                      <a:pt x="600" y="643"/>
                      <a:pt x="455" y="638"/>
                    </a:cubicBezTo>
                    <a:cubicBezTo>
                      <a:pt x="310" y="633"/>
                      <a:pt x="130" y="719"/>
                      <a:pt x="65" y="638"/>
                    </a:cubicBezTo>
                    <a:cubicBezTo>
                      <a:pt x="0" y="557"/>
                      <a:pt x="36" y="244"/>
                      <a:pt x="65" y="151"/>
                    </a:cubicBezTo>
                    <a:close/>
                  </a:path>
                </a:pathLst>
              </a:custGeom>
              <a:solidFill>
                <a:srgbClr val="EAEAEA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13" name="Oval 7"/>
              <p:cNvSpPr>
                <a:spLocks noChangeArrowheads="1"/>
              </p:cNvSpPr>
              <p:nvPr/>
            </p:nvSpPr>
            <p:spPr bwMode="auto">
              <a:xfrm>
                <a:off x="3617" y="3064"/>
                <a:ext cx="370" cy="337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14" name="AutoShape 8"/>
              <p:cNvSpPr>
                <a:spLocks noChangeArrowheads="1"/>
              </p:cNvSpPr>
              <p:nvPr/>
            </p:nvSpPr>
            <p:spPr bwMode="auto">
              <a:xfrm>
                <a:off x="3426" y="3042"/>
                <a:ext cx="156" cy="404"/>
              </a:xfrm>
              <a:prstGeom prst="roundRect">
                <a:avLst>
                  <a:gd name="adj" fmla="val 16667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15" name="Rectangle 9"/>
              <p:cNvSpPr>
                <a:spLocks noChangeArrowheads="1"/>
              </p:cNvSpPr>
              <p:nvPr/>
            </p:nvSpPr>
            <p:spPr bwMode="auto">
              <a:xfrm>
                <a:off x="3613" y="3130"/>
                <a:ext cx="38" cy="22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16" name="Freeform 10" descr="Diagonal hell nach oben"/>
              <p:cNvSpPr>
                <a:spLocks/>
              </p:cNvSpPr>
              <p:nvPr/>
            </p:nvSpPr>
            <p:spPr bwMode="auto">
              <a:xfrm>
                <a:off x="3366" y="1524"/>
                <a:ext cx="2252" cy="2357"/>
              </a:xfrm>
              <a:custGeom>
                <a:avLst/>
                <a:gdLst>
                  <a:gd name="T0" fmla="*/ 1 w 4215"/>
                  <a:gd name="T1" fmla="*/ 0 h 3734"/>
                  <a:gd name="T2" fmla="*/ 1 w 4215"/>
                  <a:gd name="T3" fmla="*/ 1 h 3734"/>
                  <a:gd name="T4" fmla="*/ 1 w 4215"/>
                  <a:gd name="T5" fmla="*/ 1 h 3734"/>
                  <a:gd name="T6" fmla="*/ 1 w 4215"/>
                  <a:gd name="T7" fmla="*/ 1 h 3734"/>
                  <a:gd name="T8" fmla="*/ 1 w 4215"/>
                  <a:gd name="T9" fmla="*/ 1 h 3734"/>
                  <a:gd name="T10" fmla="*/ 1 w 4215"/>
                  <a:gd name="T11" fmla="*/ 1 h 3734"/>
                  <a:gd name="T12" fmla="*/ 1 w 4215"/>
                  <a:gd name="T13" fmla="*/ 1 h 3734"/>
                  <a:gd name="T14" fmla="*/ 1 w 4215"/>
                  <a:gd name="T15" fmla="*/ 1 h 3734"/>
                  <a:gd name="T16" fmla="*/ 1 w 4215"/>
                  <a:gd name="T17" fmla="*/ 1 h 3734"/>
                  <a:gd name="T18" fmla="*/ 1 w 4215"/>
                  <a:gd name="T19" fmla="*/ 1 h 3734"/>
                  <a:gd name="T20" fmla="*/ 0 w 4215"/>
                  <a:gd name="T21" fmla="*/ 1 h 3734"/>
                  <a:gd name="T22" fmla="*/ 0 w 4215"/>
                  <a:gd name="T23" fmla="*/ 1 h 3734"/>
                  <a:gd name="T24" fmla="*/ 1 w 4215"/>
                  <a:gd name="T25" fmla="*/ 1 h 3734"/>
                  <a:gd name="T26" fmla="*/ 1 w 4215"/>
                  <a:gd name="T27" fmla="*/ 1 h 3734"/>
                  <a:gd name="T28" fmla="*/ 1 w 4215"/>
                  <a:gd name="T29" fmla="*/ 0 h 37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215" h="3734">
                    <a:moveTo>
                      <a:pt x="1" y="0"/>
                    </a:moveTo>
                    <a:lnTo>
                      <a:pt x="1" y="3734"/>
                    </a:lnTo>
                    <a:lnTo>
                      <a:pt x="4215" y="3734"/>
                    </a:lnTo>
                    <a:lnTo>
                      <a:pt x="4215" y="259"/>
                    </a:lnTo>
                    <a:lnTo>
                      <a:pt x="96" y="256"/>
                    </a:lnTo>
                    <a:lnTo>
                      <a:pt x="96" y="337"/>
                    </a:lnTo>
                    <a:lnTo>
                      <a:pt x="4125" y="346"/>
                    </a:lnTo>
                    <a:lnTo>
                      <a:pt x="4125" y="3648"/>
                    </a:lnTo>
                    <a:lnTo>
                      <a:pt x="91" y="3648"/>
                    </a:lnTo>
                    <a:lnTo>
                      <a:pt x="83" y="1569"/>
                    </a:lnTo>
                    <a:lnTo>
                      <a:pt x="0" y="1570"/>
                    </a:lnTo>
                    <a:lnTo>
                      <a:pt x="0" y="580"/>
                    </a:lnTo>
                    <a:lnTo>
                      <a:pt x="90" y="580"/>
                    </a:lnTo>
                    <a:lnTo>
                      <a:pt x="90" y="1"/>
                    </a:lnTo>
                    <a:lnTo>
                      <a:pt x="1" y="0"/>
                    </a:lnTo>
                    <a:close/>
                  </a:path>
                </a:pathLst>
              </a:custGeom>
              <a:pattFill prst="ltUpDiag">
                <a:fgClr>
                  <a:srgbClr val="969696"/>
                </a:fgClr>
                <a:bgClr>
                  <a:srgbClr val="FFFFFF"/>
                </a:bgClr>
              </a:pattFill>
              <a:ln w="12700" cmpd="sng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17" name="Rectangle 11"/>
              <p:cNvSpPr>
                <a:spLocks noChangeArrowheads="1"/>
              </p:cNvSpPr>
              <p:nvPr/>
            </p:nvSpPr>
            <p:spPr bwMode="auto">
              <a:xfrm>
                <a:off x="3813" y="3827"/>
                <a:ext cx="643" cy="5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18" name="Rectangle 12"/>
              <p:cNvSpPr>
                <a:spLocks noChangeArrowheads="1"/>
              </p:cNvSpPr>
              <p:nvPr/>
            </p:nvSpPr>
            <p:spPr bwMode="auto">
              <a:xfrm>
                <a:off x="5042" y="1760"/>
                <a:ext cx="504" cy="1269"/>
              </a:xfrm>
              <a:prstGeom prst="rect">
                <a:avLst/>
              </a:prstGeom>
              <a:solidFill>
                <a:srgbClr val="EAEAEA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19" name="AutoShape 13"/>
              <p:cNvSpPr>
                <a:spLocks noChangeArrowheads="1"/>
              </p:cNvSpPr>
              <p:nvPr/>
            </p:nvSpPr>
            <p:spPr bwMode="auto">
              <a:xfrm>
                <a:off x="5129" y="1861"/>
                <a:ext cx="373" cy="1065"/>
              </a:xfrm>
              <a:prstGeom prst="roundRect">
                <a:avLst>
                  <a:gd name="adj" fmla="val 16667"/>
                </a:avLst>
              </a:prstGeom>
              <a:solidFill>
                <a:srgbClr val="DDDDDD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51620" name="Group 14"/>
              <p:cNvGrpSpPr>
                <a:grpSpLocks/>
              </p:cNvGrpSpPr>
              <p:nvPr/>
            </p:nvGrpSpPr>
            <p:grpSpPr bwMode="auto">
              <a:xfrm>
                <a:off x="5188" y="2670"/>
                <a:ext cx="275" cy="212"/>
                <a:chOff x="6698" y="11759"/>
                <a:chExt cx="513" cy="339"/>
              </a:xfrm>
            </p:grpSpPr>
            <p:sp>
              <p:nvSpPr>
                <p:cNvPr id="151659" name="AutoShape 15"/>
                <p:cNvSpPr>
                  <a:spLocks noChangeArrowheads="1"/>
                </p:cNvSpPr>
                <p:nvPr/>
              </p:nvSpPr>
              <p:spPr bwMode="auto">
                <a:xfrm>
                  <a:off x="6901" y="11982"/>
                  <a:ext cx="113" cy="116"/>
                </a:xfrm>
                <a:prstGeom prst="flowChartConnector">
                  <a:avLst/>
                </a:prstGeom>
                <a:solidFill>
                  <a:srgbClr val="C0C0C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1660" name="Line 16"/>
                <p:cNvSpPr>
                  <a:spLocks noChangeShapeType="1"/>
                </p:cNvSpPr>
                <p:nvPr/>
              </p:nvSpPr>
              <p:spPr bwMode="auto">
                <a:xfrm>
                  <a:off x="6698" y="12053"/>
                  <a:ext cx="161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61" name="Line 17"/>
                <p:cNvSpPr>
                  <a:spLocks noChangeShapeType="1"/>
                </p:cNvSpPr>
                <p:nvPr/>
              </p:nvSpPr>
              <p:spPr bwMode="auto">
                <a:xfrm>
                  <a:off x="7050" y="12053"/>
                  <a:ext cx="161" cy="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62" name="Line 18"/>
                <p:cNvSpPr>
                  <a:spLocks noChangeShapeType="1"/>
                </p:cNvSpPr>
                <p:nvPr/>
              </p:nvSpPr>
              <p:spPr bwMode="auto">
                <a:xfrm>
                  <a:off x="6950" y="11759"/>
                  <a:ext cx="0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63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7050" y="11873"/>
                  <a:ext cx="97" cy="9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64" name="Line 20"/>
                <p:cNvSpPr>
                  <a:spLocks noChangeShapeType="1"/>
                </p:cNvSpPr>
                <p:nvPr/>
              </p:nvSpPr>
              <p:spPr bwMode="auto">
                <a:xfrm flipH="1" flipV="1">
                  <a:off x="6766" y="11843"/>
                  <a:ext cx="127" cy="12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grpSp>
            <p:nvGrpSpPr>
              <p:cNvPr id="151621" name="Group 21"/>
              <p:cNvGrpSpPr>
                <a:grpSpLocks/>
              </p:cNvGrpSpPr>
              <p:nvPr/>
            </p:nvGrpSpPr>
            <p:grpSpPr bwMode="auto">
              <a:xfrm>
                <a:off x="5387" y="2496"/>
                <a:ext cx="175" cy="236"/>
                <a:chOff x="7089" y="11559"/>
                <a:chExt cx="336" cy="381"/>
              </a:xfrm>
            </p:grpSpPr>
            <p:sp>
              <p:nvSpPr>
                <p:cNvPr id="151655" name="AutoShape 22"/>
                <p:cNvSpPr>
                  <a:spLocks noChangeArrowheads="1"/>
                </p:cNvSpPr>
                <p:nvPr/>
              </p:nvSpPr>
              <p:spPr bwMode="auto">
                <a:xfrm rot="5319282">
                  <a:off x="7179" y="11618"/>
                  <a:ext cx="106" cy="28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483 w 21600"/>
                    <a:gd name="T13" fmla="*/ 4531 h 21600"/>
                    <a:gd name="T14" fmla="*/ 17117 w 21600"/>
                    <a:gd name="T15" fmla="*/ 17069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rgbClr val="808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56" name="Rectangle 23"/>
                <p:cNvSpPr>
                  <a:spLocks noChangeArrowheads="1"/>
                </p:cNvSpPr>
                <p:nvPr/>
              </p:nvSpPr>
              <p:spPr bwMode="auto">
                <a:xfrm>
                  <a:off x="7327" y="11615"/>
                  <a:ext cx="71" cy="270"/>
                </a:xfrm>
                <a:prstGeom prst="rect">
                  <a:avLst/>
                </a:prstGeom>
                <a:solidFill>
                  <a:srgbClr val="969696"/>
                </a:solidFill>
                <a:ln w="3175">
                  <a:solidFill>
                    <a:srgbClr val="808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1657" name="AutoShape 24"/>
                <p:cNvSpPr>
                  <a:spLocks noChangeArrowheads="1"/>
                </p:cNvSpPr>
                <p:nvPr/>
              </p:nvSpPr>
              <p:spPr bwMode="auto">
                <a:xfrm>
                  <a:off x="7282" y="11835"/>
                  <a:ext cx="143" cy="105"/>
                </a:xfrm>
                <a:prstGeom prst="hexagon">
                  <a:avLst>
                    <a:gd name="adj" fmla="val 34048"/>
                    <a:gd name="vf" fmla="val 115470"/>
                  </a:avLst>
                </a:prstGeom>
                <a:solidFill>
                  <a:srgbClr val="0000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1658" name="AutoShape 25"/>
                <p:cNvSpPr>
                  <a:spLocks noChangeArrowheads="1"/>
                </p:cNvSpPr>
                <p:nvPr/>
              </p:nvSpPr>
              <p:spPr bwMode="auto">
                <a:xfrm>
                  <a:off x="7276" y="11559"/>
                  <a:ext cx="143" cy="105"/>
                </a:xfrm>
                <a:prstGeom prst="hexagon">
                  <a:avLst>
                    <a:gd name="adj" fmla="val 34048"/>
                    <a:gd name="vf" fmla="val 115470"/>
                  </a:avLst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</p:grpSp>
          <p:sp>
            <p:nvSpPr>
              <p:cNvPr id="151622" name="Rectangle 26"/>
              <p:cNvSpPr>
                <a:spLocks noChangeArrowheads="1"/>
              </p:cNvSpPr>
              <p:nvPr/>
            </p:nvSpPr>
            <p:spPr bwMode="auto">
              <a:xfrm>
                <a:off x="4869" y="3048"/>
                <a:ext cx="680" cy="750"/>
              </a:xfrm>
              <a:prstGeom prst="rect">
                <a:avLst/>
              </a:prstGeom>
              <a:solidFill>
                <a:srgbClr val="EAEAEA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23" name="Freeform 27"/>
              <p:cNvSpPr>
                <a:spLocks/>
              </p:cNvSpPr>
              <p:nvPr/>
            </p:nvSpPr>
            <p:spPr bwMode="auto">
              <a:xfrm>
                <a:off x="4892" y="3072"/>
                <a:ext cx="658" cy="728"/>
              </a:xfrm>
              <a:custGeom>
                <a:avLst/>
                <a:gdLst>
                  <a:gd name="T0" fmla="*/ 0 w 1245"/>
                  <a:gd name="T1" fmla="*/ 1 h 1185"/>
                  <a:gd name="T2" fmla="*/ 0 w 1245"/>
                  <a:gd name="T3" fmla="*/ 0 h 1185"/>
                  <a:gd name="T4" fmla="*/ 1 w 1245"/>
                  <a:gd name="T5" fmla="*/ 0 h 1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5" h="1185">
                    <a:moveTo>
                      <a:pt x="0" y="1185"/>
                    </a:moveTo>
                    <a:lnTo>
                      <a:pt x="0" y="0"/>
                    </a:lnTo>
                    <a:lnTo>
                      <a:pt x="1245" y="0"/>
                    </a:lnTo>
                  </a:path>
                </a:pathLst>
              </a:custGeom>
              <a:noFill/>
              <a:ln w="28575" cap="flat" cmpd="sng">
                <a:solidFill>
                  <a:srgbClr val="C0C0C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24" name="Freeform 28"/>
              <p:cNvSpPr>
                <a:spLocks/>
              </p:cNvSpPr>
              <p:nvPr/>
            </p:nvSpPr>
            <p:spPr bwMode="auto">
              <a:xfrm>
                <a:off x="4913" y="3095"/>
                <a:ext cx="633" cy="699"/>
              </a:xfrm>
              <a:custGeom>
                <a:avLst/>
                <a:gdLst>
                  <a:gd name="T0" fmla="*/ 0 w 1245"/>
                  <a:gd name="T1" fmla="*/ 1 h 1185"/>
                  <a:gd name="T2" fmla="*/ 0 w 1245"/>
                  <a:gd name="T3" fmla="*/ 0 h 1185"/>
                  <a:gd name="T4" fmla="*/ 1 w 1245"/>
                  <a:gd name="T5" fmla="*/ 0 h 1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5" h="1185">
                    <a:moveTo>
                      <a:pt x="0" y="1185"/>
                    </a:moveTo>
                    <a:lnTo>
                      <a:pt x="0" y="0"/>
                    </a:lnTo>
                    <a:lnTo>
                      <a:pt x="1245" y="0"/>
                    </a:lnTo>
                  </a:path>
                </a:pathLst>
              </a:custGeom>
              <a:noFill/>
              <a:ln w="317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grpSp>
            <p:nvGrpSpPr>
              <p:cNvPr id="151625" name="Group 29"/>
              <p:cNvGrpSpPr>
                <a:grpSpLocks/>
              </p:cNvGrpSpPr>
              <p:nvPr/>
            </p:nvGrpSpPr>
            <p:grpSpPr bwMode="auto">
              <a:xfrm>
                <a:off x="4919" y="3113"/>
                <a:ext cx="166" cy="176"/>
                <a:chOff x="6245" y="12555"/>
                <a:chExt cx="310" cy="283"/>
              </a:xfrm>
            </p:grpSpPr>
            <p:sp>
              <p:nvSpPr>
                <p:cNvPr id="151648" name="AutoShape 30"/>
                <p:cNvSpPr>
                  <a:spLocks noChangeArrowheads="1"/>
                </p:cNvSpPr>
                <p:nvPr/>
              </p:nvSpPr>
              <p:spPr bwMode="auto">
                <a:xfrm rot="8265946">
                  <a:off x="6303" y="12600"/>
                  <a:ext cx="94" cy="96"/>
                </a:xfrm>
                <a:prstGeom prst="flowChartConnector">
                  <a:avLst/>
                </a:prstGeom>
                <a:solidFill>
                  <a:srgbClr val="C0C0C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1649" name="Line 31"/>
                <p:cNvSpPr>
                  <a:spLocks noChangeShapeType="1"/>
                </p:cNvSpPr>
                <p:nvPr/>
              </p:nvSpPr>
              <p:spPr bwMode="auto">
                <a:xfrm rot="8265946">
                  <a:off x="6395" y="12560"/>
                  <a:ext cx="73" cy="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50" name="Line 32"/>
                <p:cNvSpPr>
                  <a:spLocks noChangeShapeType="1"/>
                </p:cNvSpPr>
                <p:nvPr/>
              </p:nvSpPr>
              <p:spPr bwMode="auto">
                <a:xfrm rot="8265946" flipV="1">
                  <a:off x="6245" y="12706"/>
                  <a:ext cx="49" cy="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51" name="Line 33"/>
                <p:cNvSpPr>
                  <a:spLocks noChangeShapeType="1"/>
                </p:cNvSpPr>
                <p:nvPr/>
              </p:nvSpPr>
              <p:spPr bwMode="auto">
                <a:xfrm rot="8265946">
                  <a:off x="6462" y="12690"/>
                  <a:ext cx="0" cy="14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52" name="Line 34"/>
                <p:cNvSpPr>
                  <a:spLocks noChangeShapeType="1"/>
                </p:cNvSpPr>
                <p:nvPr/>
              </p:nvSpPr>
              <p:spPr bwMode="auto">
                <a:xfrm rot="8265946" flipV="1">
                  <a:off x="6290" y="12758"/>
                  <a:ext cx="80" cy="8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53" name="Line 35"/>
                <p:cNvSpPr>
                  <a:spLocks noChangeShapeType="1"/>
                </p:cNvSpPr>
                <p:nvPr/>
              </p:nvSpPr>
              <p:spPr bwMode="auto">
                <a:xfrm rot="8265946" flipH="1" flipV="1">
                  <a:off x="6446" y="12605"/>
                  <a:ext cx="109" cy="10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54" name="Line 36"/>
                <p:cNvSpPr>
                  <a:spLocks noChangeShapeType="1"/>
                </p:cNvSpPr>
                <p:nvPr/>
              </p:nvSpPr>
              <p:spPr bwMode="auto">
                <a:xfrm>
                  <a:off x="6261" y="12555"/>
                  <a:ext cx="36" cy="36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51626" name="Rectangle 37"/>
              <p:cNvSpPr>
                <a:spLocks noChangeArrowheads="1"/>
              </p:cNvSpPr>
              <p:nvPr/>
            </p:nvSpPr>
            <p:spPr bwMode="auto">
              <a:xfrm rot="5400000">
                <a:off x="5066" y="3683"/>
                <a:ext cx="44" cy="144"/>
              </a:xfrm>
              <a:prstGeom prst="rect">
                <a:avLst/>
              </a:prstGeom>
              <a:solidFill>
                <a:srgbClr val="969696"/>
              </a:solidFill>
              <a:ln w="317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27" name="AutoShape 38"/>
              <p:cNvSpPr>
                <a:spLocks noChangeArrowheads="1"/>
              </p:cNvSpPr>
              <p:nvPr/>
            </p:nvSpPr>
            <p:spPr bwMode="auto">
              <a:xfrm rot="5400000">
                <a:off x="4970" y="3722"/>
                <a:ext cx="88" cy="56"/>
              </a:xfrm>
              <a:prstGeom prst="hexagon">
                <a:avLst>
                  <a:gd name="adj" fmla="val 39286"/>
                  <a:gd name="vf" fmla="val 115470"/>
                </a:avLst>
              </a:prstGeom>
              <a:solidFill>
                <a:srgbClr val="0000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28" name="Freeform 39"/>
              <p:cNvSpPr>
                <a:spLocks/>
              </p:cNvSpPr>
              <p:nvPr/>
            </p:nvSpPr>
            <p:spPr bwMode="auto">
              <a:xfrm>
                <a:off x="5077" y="3678"/>
                <a:ext cx="197" cy="75"/>
              </a:xfrm>
              <a:custGeom>
                <a:avLst/>
                <a:gdLst>
                  <a:gd name="T0" fmla="*/ 1 w 367"/>
                  <a:gd name="T1" fmla="*/ 1 h 119"/>
                  <a:gd name="T2" fmla="*/ 1 w 367"/>
                  <a:gd name="T3" fmla="*/ 1 h 119"/>
                  <a:gd name="T4" fmla="*/ 1 w 367"/>
                  <a:gd name="T5" fmla="*/ 1 h 119"/>
                  <a:gd name="T6" fmla="*/ 1 w 367"/>
                  <a:gd name="T7" fmla="*/ 1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7" h="119">
                    <a:moveTo>
                      <a:pt x="14" y="119"/>
                    </a:moveTo>
                    <a:cubicBezTo>
                      <a:pt x="19" y="100"/>
                      <a:pt x="0" y="12"/>
                      <a:pt x="44" y="6"/>
                    </a:cubicBezTo>
                    <a:cubicBezTo>
                      <a:pt x="88" y="0"/>
                      <a:pt x="223" y="69"/>
                      <a:pt x="277" y="81"/>
                    </a:cubicBezTo>
                    <a:cubicBezTo>
                      <a:pt x="331" y="93"/>
                      <a:pt x="348" y="81"/>
                      <a:pt x="367" y="81"/>
                    </a:cubicBezTo>
                  </a:path>
                </a:pathLst>
              </a:custGeom>
              <a:noFill/>
              <a:ln w="38100" cap="flat" cmpd="sng">
                <a:solidFill>
                  <a:srgbClr val="80808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29" name="AutoShape 40"/>
              <p:cNvSpPr>
                <a:spLocks noChangeArrowheads="1"/>
              </p:cNvSpPr>
              <p:nvPr/>
            </p:nvSpPr>
            <p:spPr bwMode="auto">
              <a:xfrm rot="5319282">
                <a:off x="5292" y="3645"/>
                <a:ext cx="99" cy="17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82 w 21600"/>
                  <a:gd name="T13" fmla="*/ 4521 h 21600"/>
                  <a:gd name="T14" fmla="*/ 17018 w 21600"/>
                  <a:gd name="T15" fmla="*/ 17079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30" name="AutoShape 41"/>
              <p:cNvSpPr>
                <a:spLocks noChangeArrowheads="1"/>
              </p:cNvSpPr>
              <p:nvPr/>
            </p:nvSpPr>
            <p:spPr bwMode="auto">
              <a:xfrm rot="5400000">
                <a:off x="5116" y="3718"/>
                <a:ext cx="90" cy="55"/>
              </a:xfrm>
              <a:prstGeom prst="hexagon">
                <a:avLst>
                  <a:gd name="adj" fmla="val 40909"/>
                  <a:gd name="vf" fmla="val 115470"/>
                </a:avLst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31" name="Rectangle 42"/>
              <p:cNvSpPr>
                <a:spLocks noChangeArrowheads="1"/>
              </p:cNvSpPr>
              <p:nvPr/>
            </p:nvSpPr>
            <p:spPr bwMode="auto">
              <a:xfrm>
                <a:off x="5269" y="3692"/>
                <a:ext cx="39" cy="111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32" name="Freeform 43"/>
              <p:cNvSpPr>
                <a:spLocks/>
              </p:cNvSpPr>
              <p:nvPr/>
            </p:nvSpPr>
            <p:spPr bwMode="auto">
              <a:xfrm>
                <a:off x="3419" y="1880"/>
                <a:ext cx="321" cy="452"/>
              </a:xfrm>
              <a:custGeom>
                <a:avLst/>
                <a:gdLst>
                  <a:gd name="T0" fmla="*/ 0 w 600"/>
                  <a:gd name="T1" fmla="*/ 0 h 726"/>
                  <a:gd name="T2" fmla="*/ 1 w 600"/>
                  <a:gd name="T3" fmla="*/ 1 h 7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0" h="726">
                    <a:moveTo>
                      <a:pt x="0" y="0"/>
                    </a:moveTo>
                    <a:lnTo>
                      <a:pt x="600" y="726"/>
                    </a:lnTo>
                  </a:path>
                </a:pathLst>
              </a:custGeom>
              <a:noFill/>
              <a:ln w="28575">
                <a:solidFill>
                  <a:srgbClr val="C0C0C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33" name="AutoShape 44"/>
              <p:cNvSpPr>
                <a:spLocks noChangeArrowheads="1"/>
              </p:cNvSpPr>
              <p:nvPr/>
            </p:nvSpPr>
            <p:spPr bwMode="auto">
              <a:xfrm rot="-5588562">
                <a:off x="3733" y="2503"/>
                <a:ext cx="153" cy="14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82 w 21600"/>
                  <a:gd name="T13" fmla="*/ 0 h 21600"/>
                  <a:gd name="T14" fmla="*/ 21318 w 21600"/>
                  <a:gd name="T15" fmla="*/ 1296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511" y="10122"/>
                    </a:moveTo>
                    <a:cubicBezTo>
                      <a:pt x="868" y="4702"/>
                      <a:pt x="5368" y="488"/>
                      <a:pt x="10800" y="489"/>
                    </a:cubicBezTo>
                    <a:cubicBezTo>
                      <a:pt x="16231" y="489"/>
                      <a:pt x="20731" y="4702"/>
                      <a:pt x="21088" y="10122"/>
                    </a:cubicBezTo>
                    <a:lnTo>
                      <a:pt x="21576" y="10089"/>
                    </a:lnTo>
                    <a:cubicBezTo>
                      <a:pt x="21202" y="4413"/>
                      <a:pt x="16489" y="-1"/>
                      <a:pt x="10799" y="0"/>
                    </a:cubicBezTo>
                    <a:cubicBezTo>
                      <a:pt x="5110" y="0"/>
                      <a:pt x="397" y="4413"/>
                      <a:pt x="23" y="10089"/>
                    </a:cubicBezTo>
                    <a:lnTo>
                      <a:pt x="511" y="10122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34" name="Line 45"/>
              <p:cNvSpPr>
                <a:spLocks noChangeShapeType="1"/>
              </p:cNvSpPr>
              <p:nvPr/>
            </p:nvSpPr>
            <p:spPr bwMode="auto">
              <a:xfrm rot="15951729" flipV="1">
                <a:off x="3693" y="2534"/>
                <a:ext cx="9" cy="85"/>
              </a:xfrm>
              <a:prstGeom prst="line">
                <a:avLst/>
              </a:prstGeom>
              <a:noFill/>
              <a:ln w="1905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grpSp>
            <p:nvGrpSpPr>
              <p:cNvPr id="151635" name="Group 46"/>
              <p:cNvGrpSpPr>
                <a:grpSpLocks/>
              </p:cNvGrpSpPr>
              <p:nvPr/>
            </p:nvGrpSpPr>
            <p:grpSpPr bwMode="auto">
              <a:xfrm>
                <a:off x="3447" y="2532"/>
                <a:ext cx="184" cy="182"/>
                <a:chOff x="5722" y="5617"/>
                <a:chExt cx="344" cy="293"/>
              </a:xfrm>
            </p:grpSpPr>
            <p:sp>
              <p:nvSpPr>
                <p:cNvPr id="151645" name="Oval 47"/>
                <p:cNvSpPr>
                  <a:spLocks noChangeArrowheads="1"/>
                </p:cNvSpPr>
                <p:nvPr/>
              </p:nvSpPr>
              <p:spPr bwMode="auto">
                <a:xfrm rot="-5400000">
                  <a:off x="5887" y="5620"/>
                  <a:ext cx="182" cy="176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3A7C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1646" name="Line 48"/>
                <p:cNvSpPr>
                  <a:spLocks noChangeShapeType="1"/>
                </p:cNvSpPr>
                <p:nvPr/>
              </p:nvSpPr>
              <p:spPr bwMode="auto">
                <a:xfrm rot="-5400000">
                  <a:off x="5754" y="5720"/>
                  <a:ext cx="112" cy="176"/>
                </a:xfrm>
                <a:prstGeom prst="line">
                  <a:avLst/>
                </a:prstGeom>
                <a:noFill/>
                <a:ln w="19050">
                  <a:solidFill>
                    <a:srgbClr val="003A7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51647" name="Line 49"/>
                <p:cNvSpPr>
                  <a:spLocks noChangeShapeType="1"/>
                </p:cNvSpPr>
                <p:nvPr/>
              </p:nvSpPr>
              <p:spPr bwMode="auto">
                <a:xfrm rot="16200000" flipV="1">
                  <a:off x="5710" y="5850"/>
                  <a:ext cx="72" cy="48"/>
                </a:xfrm>
                <a:prstGeom prst="line">
                  <a:avLst/>
                </a:prstGeom>
                <a:noFill/>
                <a:ln w="19050">
                  <a:solidFill>
                    <a:srgbClr val="003A7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51636" name="AutoShape 50"/>
              <p:cNvSpPr>
                <a:spLocks noChangeArrowheads="1"/>
              </p:cNvSpPr>
              <p:nvPr/>
            </p:nvSpPr>
            <p:spPr bwMode="auto">
              <a:xfrm rot="-95843">
                <a:off x="4479" y="1911"/>
                <a:ext cx="57" cy="17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47 w 21600"/>
                  <a:gd name="T13" fmla="*/ 4490 h 21600"/>
                  <a:gd name="T14" fmla="*/ 17053 w 21600"/>
                  <a:gd name="T15" fmla="*/ 1711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37" name="Rectangle 51"/>
              <p:cNvSpPr>
                <a:spLocks noChangeArrowheads="1"/>
              </p:cNvSpPr>
              <p:nvPr/>
            </p:nvSpPr>
            <p:spPr bwMode="auto">
              <a:xfrm rot="-5415125">
                <a:off x="4479" y="1847"/>
                <a:ext cx="44" cy="144"/>
              </a:xfrm>
              <a:prstGeom prst="rect">
                <a:avLst/>
              </a:prstGeom>
              <a:solidFill>
                <a:srgbClr val="969696"/>
              </a:solidFill>
              <a:ln w="3175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38" name="AutoShape 52"/>
              <p:cNvSpPr>
                <a:spLocks noChangeArrowheads="1"/>
              </p:cNvSpPr>
              <p:nvPr/>
            </p:nvSpPr>
            <p:spPr bwMode="auto">
              <a:xfrm rot="-5415125">
                <a:off x="4530" y="1895"/>
                <a:ext cx="89" cy="57"/>
              </a:xfrm>
              <a:prstGeom prst="hexagon">
                <a:avLst>
                  <a:gd name="adj" fmla="val 39035"/>
                  <a:gd name="vf" fmla="val 115470"/>
                </a:avLst>
              </a:prstGeom>
              <a:solidFill>
                <a:srgbClr val="0000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39" name="AutoShape 53"/>
              <p:cNvSpPr>
                <a:spLocks noChangeArrowheads="1"/>
              </p:cNvSpPr>
              <p:nvPr/>
            </p:nvSpPr>
            <p:spPr bwMode="auto">
              <a:xfrm rot="-5415125">
                <a:off x="4382" y="1900"/>
                <a:ext cx="90" cy="56"/>
              </a:xfrm>
              <a:prstGeom prst="hexagon">
                <a:avLst>
                  <a:gd name="adj" fmla="val 40179"/>
                  <a:gd name="vf" fmla="val 115470"/>
                </a:avLst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40" name="Rectangle 54"/>
              <p:cNvSpPr>
                <a:spLocks noChangeArrowheads="1"/>
              </p:cNvSpPr>
              <p:nvPr/>
            </p:nvSpPr>
            <p:spPr bwMode="auto">
              <a:xfrm>
                <a:off x="4147" y="1754"/>
                <a:ext cx="738" cy="161"/>
              </a:xfrm>
              <a:prstGeom prst="rect">
                <a:avLst/>
              </a:prstGeom>
              <a:solidFill>
                <a:srgbClr val="EAEAEA"/>
              </a:solidFill>
              <a:ln w="12700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41" name="Rectangle 55"/>
              <p:cNvSpPr>
                <a:spLocks noChangeArrowheads="1"/>
              </p:cNvSpPr>
              <p:nvPr/>
            </p:nvSpPr>
            <p:spPr bwMode="auto">
              <a:xfrm rot="1516946">
                <a:off x="4739" y="1879"/>
                <a:ext cx="37" cy="692"/>
              </a:xfrm>
              <a:prstGeom prst="rect">
                <a:avLst/>
              </a:prstGeom>
              <a:solidFill>
                <a:srgbClr val="EAEAEA"/>
              </a:solidFill>
              <a:ln w="12700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642" name="Freeform 56"/>
              <p:cNvSpPr>
                <a:spLocks/>
              </p:cNvSpPr>
              <p:nvPr/>
            </p:nvSpPr>
            <p:spPr bwMode="auto">
              <a:xfrm>
                <a:off x="3420" y="2312"/>
                <a:ext cx="292" cy="185"/>
              </a:xfrm>
              <a:custGeom>
                <a:avLst/>
                <a:gdLst>
                  <a:gd name="T0" fmla="*/ 0 w 546"/>
                  <a:gd name="T1" fmla="*/ 1 h 297"/>
                  <a:gd name="T2" fmla="*/ 1 w 546"/>
                  <a:gd name="T3" fmla="*/ 1 h 297"/>
                  <a:gd name="T4" fmla="*/ 1 w 546"/>
                  <a:gd name="T5" fmla="*/ 0 h 2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6" h="297">
                    <a:moveTo>
                      <a:pt x="0" y="297"/>
                    </a:moveTo>
                    <a:cubicBezTo>
                      <a:pt x="51" y="284"/>
                      <a:pt x="215" y="268"/>
                      <a:pt x="306" y="219"/>
                    </a:cubicBezTo>
                    <a:cubicBezTo>
                      <a:pt x="397" y="170"/>
                      <a:pt x="496" y="46"/>
                      <a:pt x="546" y="0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 type="none" w="med" len="med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43" name="AutoShape 57"/>
              <p:cNvSpPr>
                <a:spLocks noChangeArrowheads="1"/>
              </p:cNvSpPr>
              <p:nvPr/>
            </p:nvSpPr>
            <p:spPr bwMode="auto">
              <a:xfrm rot="-45800">
                <a:off x="3954" y="1815"/>
                <a:ext cx="108" cy="12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00 w 21600"/>
                  <a:gd name="T13" fmla="*/ 0 h 21600"/>
                  <a:gd name="T14" fmla="*/ 21400 w 21600"/>
                  <a:gd name="T15" fmla="*/ 1234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962" y="9554"/>
                    </a:moveTo>
                    <a:cubicBezTo>
                      <a:pt x="1590" y="4598"/>
                      <a:pt x="5805" y="883"/>
                      <a:pt x="10800" y="884"/>
                    </a:cubicBezTo>
                    <a:cubicBezTo>
                      <a:pt x="15794" y="884"/>
                      <a:pt x="20009" y="4598"/>
                      <a:pt x="20637" y="9554"/>
                    </a:cubicBezTo>
                    <a:lnTo>
                      <a:pt x="21514" y="9443"/>
                    </a:lnTo>
                    <a:cubicBezTo>
                      <a:pt x="20830" y="4046"/>
                      <a:pt x="16240" y="-1"/>
                      <a:pt x="10799" y="0"/>
                    </a:cubicBezTo>
                    <a:cubicBezTo>
                      <a:pt x="5359" y="0"/>
                      <a:pt x="769" y="4046"/>
                      <a:pt x="85" y="9443"/>
                    </a:cubicBezTo>
                    <a:lnTo>
                      <a:pt x="962" y="9554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3A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644" name="Line 58"/>
              <p:cNvSpPr>
                <a:spLocks noChangeShapeType="1"/>
              </p:cNvSpPr>
              <p:nvPr/>
            </p:nvSpPr>
            <p:spPr bwMode="auto">
              <a:xfrm rot="21362712" flipV="1">
                <a:off x="4005" y="1739"/>
                <a:ext cx="5" cy="76"/>
              </a:xfrm>
              <a:prstGeom prst="line">
                <a:avLst/>
              </a:prstGeom>
              <a:noFill/>
              <a:ln w="19050">
                <a:solidFill>
                  <a:srgbClr val="003A7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59483" name="Group 59"/>
          <p:cNvGrpSpPr>
            <a:grpSpLocks/>
          </p:cNvGrpSpPr>
          <p:nvPr/>
        </p:nvGrpSpPr>
        <p:grpSpPr bwMode="auto">
          <a:xfrm>
            <a:off x="3640659" y="5091114"/>
            <a:ext cx="2444750" cy="1419225"/>
            <a:chOff x="1827" y="2980"/>
            <a:chExt cx="1540" cy="894"/>
          </a:xfrm>
        </p:grpSpPr>
        <p:sp>
          <p:nvSpPr>
            <p:cNvPr id="151604" name="Text Box 60"/>
            <p:cNvSpPr txBox="1">
              <a:spLocks noChangeArrowheads="1"/>
            </p:cNvSpPr>
            <p:nvPr/>
          </p:nvSpPr>
          <p:spPr bwMode="auto">
            <a:xfrm>
              <a:off x="1827" y="3394"/>
              <a:ext cx="1198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 err="1">
                  <a:solidFill>
                    <a:srgbClr val="003A7C"/>
                  </a:solidFill>
                  <a:cs typeface="Arial" pitchFamily="34" charset="0"/>
                </a:rPr>
                <a:t>Buanderie</a:t>
              </a:r>
              <a:endParaRPr lang="de-DE" altLang="fr-FR" sz="2000" dirty="0">
                <a:solidFill>
                  <a:srgbClr val="003A7C"/>
                </a:solidFill>
                <a:cs typeface="Arial" pitchFamily="34" charset="0"/>
              </a:endParaRPr>
            </a:p>
          </p:txBody>
        </p:sp>
        <p:sp>
          <p:nvSpPr>
            <p:cNvPr id="151605" name="Rectangle 61"/>
            <p:cNvSpPr>
              <a:spLocks noChangeArrowheads="1"/>
            </p:cNvSpPr>
            <p:nvPr/>
          </p:nvSpPr>
          <p:spPr bwMode="auto">
            <a:xfrm>
              <a:off x="2754" y="3096"/>
              <a:ext cx="38" cy="451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606" name="Freeform 62" descr="Diagonal hell nach oben"/>
            <p:cNvSpPr>
              <a:spLocks/>
            </p:cNvSpPr>
            <p:nvPr/>
          </p:nvSpPr>
          <p:spPr bwMode="auto">
            <a:xfrm>
              <a:off x="2115" y="3815"/>
              <a:ext cx="1252" cy="59"/>
            </a:xfrm>
            <a:custGeom>
              <a:avLst/>
              <a:gdLst>
                <a:gd name="T0" fmla="*/ 1 w 2345"/>
                <a:gd name="T1" fmla="*/ 0 h 95"/>
                <a:gd name="T2" fmla="*/ 1 w 2345"/>
                <a:gd name="T3" fmla="*/ 0 h 95"/>
                <a:gd name="T4" fmla="*/ 1 w 2345"/>
                <a:gd name="T5" fmla="*/ 1 h 95"/>
                <a:gd name="T6" fmla="*/ 0 w 2345"/>
                <a:gd name="T7" fmla="*/ 1 h 95"/>
                <a:gd name="T8" fmla="*/ 1 w 2345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5" h="95">
                  <a:moveTo>
                    <a:pt x="260" y="0"/>
                  </a:moveTo>
                  <a:lnTo>
                    <a:pt x="2345" y="0"/>
                  </a:lnTo>
                  <a:lnTo>
                    <a:pt x="2345" y="95"/>
                  </a:lnTo>
                  <a:lnTo>
                    <a:pt x="0" y="95"/>
                  </a:lnTo>
                  <a:lnTo>
                    <a:pt x="260" y="0"/>
                  </a:lnTo>
                  <a:close/>
                </a:path>
              </a:pathLst>
            </a:custGeom>
            <a:pattFill prst="ltUpDiag">
              <a:fgClr>
                <a:srgbClr val="969696"/>
              </a:fgClr>
              <a:bgClr>
                <a:srgbClr val="FFFFFF"/>
              </a:bgClr>
            </a:pattFill>
            <a:ln w="12700" cmpd="sng">
              <a:solidFill>
                <a:srgbClr val="C0C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CH"/>
            </a:p>
          </p:txBody>
        </p:sp>
        <p:sp>
          <p:nvSpPr>
            <p:cNvPr id="151607" name="Rectangle 63"/>
            <p:cNvSpPr>
              <a:spLocks noChangeArrowheads="1"/>
            </p:cNvSpPr>
            <p:nvPr/>
          </p:nvSpPr>
          <p:spPr bwMode="auto">
            <a:xfrm>
              <a:off x="2774" y="2984"/>
              <a:ext cx="551" cy="62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608" name="Rectangle 64"/>
            <p:cNvSpPr>
              <a:spLocks noChangeArrowheads="1"/>
            </p:cNvSpPr>
            <p:nvPr/>
          </p:nvSpPr>
          <p:spPr bwMode="auto">
            <a:xfrm>
              <a:off x="2778" y="2980"/>
              <a:ext cx="38" cy="63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609" name="Text Box 65"/>
            <p:cNvSpPr txBox="1">
              <a:spLocks noChangeArrowheads="1"/>
            </p:cNvSpPr>
            <p:nvPr/>
          </p:nvSpPr>
          <p:spPr bwMode="auto">
            <a:xfrm>
              <a:off x="2832" y="3208"/>
              <a:ext cx="4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de-DE" altLang="fr-FR" sz="2000" dirty="0">
                  <a:solidFill>
                    <a:srgbClr val="003A7C"/>
                  </a:solidFill>
                  <a:cs typeface="Arial" pitchFamily="34" charset="0"/>
                </a:rPr>
                <a:t>ML</a:t>
              </a:r>
            </a:p>
          </p:txBody>
        </p:sp>
      </p:grpSp>
      <p:grpSp>
        <p:nvGrpSpPr>
          <p:cNvPr id="359490" name="Group 66"/>
          <p:cNvGrpSpPr>
            <a:grpSpLocks/>
          </p:cNvGrpSpPr>
          <p:nvPr/>
        </p:nvGrpSpPr>
        <p:grpSpPr bwMode="auto">
          <a:xfrm>
            <a:off x="1280047" y="1917702"/>
            <a:ext cx="3298825" cy="3705225"/>
            <a:chOff x="336" y="960"/>
            <a:chExt cx="2078" cy="2334"/>
          </a:xfrm>
        </p:grpSpPr>
        <p:sp>
          <p:nvSpPr>
            <p:cNvPr id="151597" name="Rectangle 67" descr="Diagonal hell nach oben"/>
            <p:cNvSpPr>
              <a:spLocks noChangeArrowheads="1"/>
            </p:cNvSpPr>
            <p:nvPr/>
          </p:nvSpPr>
          <p:spPr bwMode="auto">
            <a:xfrm>
              <a:off x="874" y="1622"/>
              <a:ext cx="853" cy="1306"/>
            </a:xfrm>
            <a:prstGeom prst="rect">
              <a:avLst/>
            </a:prstGeom>
            <a:pattFill prst="ltUpDiag">
              <a:fgClr>
                <a:srgbClr val="FFCC99"/>
              </a:fgClr>
              <a:bgClr>
                <a:srgbClr val="FFFFFF"/>
              </a:bgClr>
            </a:pattFill>
            <a:ln w="19050" cap="rnd">
              <a:solidFill>
                <a:srgbClr val="FF9900"/>
              </a:solidFill>
              <a:prstDash val="sysDot"/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grpSp>
          <p:nvGrpSpPr>
            <p:cNvPr id="151598" name="Group 68"/>
            <p:cNvGrpSpPr>
              <a:grpSpLocks/>
            </p:cNvGrpSpPr>
            <p:nvPr/>
          </p:nvGrpSpPr>
          <p:grpSpPr bwMode="auto">
            <a:xfrm>
              <a:off x="336" y="960"/>
              <a:ext cx="2078" cy="2334"/>
              <a:chOff x="336" y="960"/>
              <a:chExt cx="2078" cy="2334"/>
            </a:xfrm>
          </p:grpSpPr>
          <p:grpSp>
            <p:nvGrpSpPr>
              <p:cNvPr id="151599" name="Group 69"/>
              <p:cNvGrpSpPr>
                <a:grpSpLocks/>
              </p:cNvGrpSpPr>
              <p:nvPr/>
            </p:nvGrpSpPr>
            <p:grpSpPr bwMode="auto">
              <a:xfrm>
                <a:off x="336" y="960"/>
                <a:ext cx="2078" cy="2334"/>
                <a:chOff x="336" y="960"/>
                <a:chExt cx="2078" cy="2334"/>
              </a:xfrm>
            </p:grpSpPr>
            <p:sp>
              <p:nvSpPr>
                <p:cNvPr id="151601" name="AutoShape 70"/>
                <p:cNvSpPr>
                  <a:spLocks noChangeArrowheads="1"/>
                </p:cNvSpPr>
                <p:nvPr/>
              </p:nvSpPr>
              <p:spPr bwMode="auto">
                <a:xfrm>
                  <a:off x="336" y="1296"/>
                  <a:ext cx="1968" cy="1998"/>
                </a:xfrm>
                <a:prstGeom prst="wedgeRoundRectCallout">
                  <a:avLst>
                    <a:gd name="adj1" fmla="val 94065"/>
                    <a:gd name="adj2" fmla="val 20519"/>
                    <a:gd name="adj3" fmla="val 16667"/>
                  </a:avLst>
                </a:prstGeom>
                <a:noFill/>
                <a:ln w="19050" cap="rnd">
                  <a:solidFill>
                    <a:srgbClr val="808080"/>
                  </a:solidFill>
                  <a:prstDash val="sysDot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de-DE" altLang="fr-FR" sz="1200" b="0">
                    <a:latin typeface="Comic Sans MS" pitchFamily="66" charset="0"/>
                  </a:endParaRPr>
                </a:p>
              </p:txBody>
            </p:sp>
            <p:sp>
              <p:nvSpPr>
                <p:cNvPr id="151602" name="Text Box 71"/>
                <p:cNvSpPr txBox="1">
                  <a:spLocks noChangeArrowheads="1"/>
                </p:cNvSpPr>
                <p:nvPr/>
              </p:nvSpPr>
              <p:spPr bwMode="auto">
                <a:xfrm>
                  <a:off x="336" y="960"/>
                  <a:ext cx="2078" cy="2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ap="rnd">
                      <a:solidFill>
                        <a:srgbClr val="000000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de-DE" altLang="fr-FR" sz="2000" dirty="0" err="1">
                      <a:cs typeface="Arial" pitchFamily="34" charset="0"/>
                    </a:rPr>
                    <a:t>Agrandissement</a:t>
                  </a:r>
                  <a:endParaRPr lang="de-DE" altLang="fr-FR" sz="2000" dirty="0">
                    <a:cs typeface="Arial" pitchFamily="34" charset="0"/>
                  </a:endParaRPr>
                </a:p>
              </p:txBody>
            </p:sp>
            <p:sp>
              <p:nvSpPr>
                <p:cNvPr id="151603" name="Line 72"/>
                <p:cNvSpPr>
                  <a:spLocks noChangeShapeType="1"/>
                </p:cNvSpPr>
                <p:nvPr/>
              </p:nvSpPr>
              <p:spPr bwMode="auto">
                <a:xfrm>
                  <a:off x="1728" y="1632"/>
                  <a:ext cx="0" cy="1296"/>
                </a:xfrm>
                <a:prstGeom prst="line">
                  <a:avLst/>
                </a:prstGeom>
                <a:noFill/>
                <a:ln w="19050" cap="rnd">
                  <a:solidFill>
                    <a:srgbClr val="FF9933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51600" name="Line 73"/>
              <p:cNvSpPr>
                <a:spLocks noChangeShapeType="1"/>
              </p:cNvSpPr>
              <p:nvPr/>
            </p:nvSpPr>
            <p:spPr bwMode="auto">
              <a:xfrm>
                <a:off x="868" y="1616"/>
                <a:ext cx="0" cy="1296"/>
              </a:xfrm>
              <a:prstGeom prst="line">
                <a:avLst/>
              </a:prstGeom>
              <a:noFill/>
              <a:ln w="19050" cap="rnd">
                <a:solidFill>
                  <a:srgbClr val="FF9933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</p:grpSp>
      <p:grpSp>
        <p:nvGrpSpPr>
          <p:cNvPr id="359498" name="Group 74"/>
          <p:cNvGrpSpPr>
            <a:grpSpLocks/>
          </p:cNvGrpSpPr>
          <p:nvPr/>
        </p:nvGrpSpPr>
        <p:grpSpPr bwMode="auto">
          <a:xfrm>
            <a:off x="1616597" y="3925888"/>
            <a:ext cx="1071563" cy="452438"/>
            <a:chOff x="552" y="2246"/>
            <a:chExt cx="675" cy="285"/>
          </a:xfrm>
        </p:grpSpPr>
        <p:sp>
          <p:nvSpPr>
            <p:cNvPr id="151592" name="Oval 75"/>
            <p:cNvSpPr>
              <a:spLocks noChangeArrowheads="1"/>
            </p:cNvSpPr>
            <p:nvPr/>
          </p:nvSpPr>
          <p:spPr bwMode="auto">
            <a:xfrm rot="-5400000">
              <a:off x="691" y="2252"/>
              <a:ext cx="162" cy="150"/>
            </a:xfrm>
            <a:prstGeom prst="ellipse">
              <a:avLst/>
            </a:prstGeom>
            <a:solidFill>
              <a:srgbClr val="FFFFFF"/>
            </a:solidFill>
            <a:ln w="19050" cap="rnd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593" name="Line 76"/>
            <p:cNvSpPr>
              <a:spLocks noChangeShapeType="1"/>
            </p:cNvSpPr>
            <p:nvPr/>
          </p:nvSpPr>
          <p:spPr bwMode="auto">
            <a:xfrm rot="-5400000">
              <a:off x="578" y="2341"/>
              <a:ext cx="99" cy="151"/>
            </a:xfrm>
            <a:prstGeom prst="line">
              <a:avLst/>
            </a:prstGeom>
            <a:noFill/>
            <a:ln w="19050" cap="rnd">
              <a:solidFill>
                <a:srgbClr val="FF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1594" name="Line 77"/>
            <p:cNvSpPr>
              <a:spLocks noChangeShapeType="1"/>
            </p:cNvSpPr>
            <p:nvPr/>
          </p:nvSpPr>
          <p:spPr bwMode="auto">
            <a:xfrm rot="16200000" flipV="1">
              <a:off x="542" y="2478"/>
              <a:ext cx="65" cy="42"/>
            </a:xfrm>
            <a:prstGeom prst="line">
              <a:avLst/>
            </a:prstGeom>
            <a:noFill/>
            <a:ln w="19050" cap="rnd">
              <a:solidFill>
                <a:srgbClr val="FF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1595" name="Line 78"/>
            <p:cNvSpPr>
              <a:spLocks noChangeShapeType="1"/>
            </p:cNvSpPr>
            <p:nvPr/>
          </p:nvSpPr>
          <p:spPr bwMode="auto">
            <a:xfrm flipV="1">
              <a:off x="846" y="2318"/>
              <a:ext cx="257" cy="3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1596" name="Oval 79"/>
            <p:cNvSpPr>
              <a:spLocks noChangeArrowheads="1"/>
            </p:cNvSpPr>
            <p:nvPr/>
          </p:nvSpPr>
          <p:spPr bwMode="auto">
            <a:xfrm>
              <a:off x="1086" y="2255"/>
              <a:ext cx="141" cy="137"/>
            </a:xfrm>
            <a:prstGeom prst="ellipse">
              <a:avLst/>
            </a:prstGeom>
            <a:solidFill>
              <a:srgbClr val="FFE8D1"/>
            </a:solidFill>
            <a:ln w="19050" cap="rnd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359504" name="Line 80"/>
          <p:cNvSpPr>
            <a:spLocks noChangeShapeType="1"/>
          </p:cNvSpPr>
          <p:nvPr/>
        </p:nvSpPr>
        <p:spPr bwMode="auto">
          <a:xfrm flipH="1">
            <a:off x="2689746" y="3854451"/>
            <a:ext cx="1588" cy="3556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9505" name="Line 81"/>
          <p:cNvSpPr>
            <a:spLocks noChangeShapeType="1"/>
          </p:cNvSpPr>
          <p:nvPr/>
        </p:nvSpPr>
        <p:spPr bwMode="auto">
          <a:xfrm>
            <a:off x="2719909" y="4076702"/>
            <a:ext cx="755650" cy="1587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59506" name="Line 82"/>
          <p:cNvSpPr>
            <a:spLocks noChangeShapeType="1"/>
          </p:cNvSpPr>
          <p:nvPr/>
        </p:nvSpPr>
        <p:spPr bwMode="auto">
          <a:xfrm flipH="1">
            <a:off x="3493021" y="3860802"/>
            <a:ext cx="0" cy="31273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59507" name="Group 83"/>
          <p:cNvGrpSpPr>
            <a:grpSpLocks/>
          </p:cNvGrpSpPr>
          <p:nvPr/>
        </p:nvGrpSpPr>
        <p:grpSpPr bwMode="auto">
          <a:xfrm>
            <a:off x="5683771" y="4576763"/>
            <a:ext cx="431800" cy="552450"/>
            <a:chOff x="3114" y="2656"/>
            <a:chExt cx="272" cy="348"/>
          </a:xfrm>
        </p:grpSpPr>
        <p:grpSp>
          <p:nvGrpSpPr>
            <p:cNvPr id="151584" name="Group 84"/>
            <p:cNvGrpSpPr>
              <a:grpSpLocks/>
            </p:cNvGrpSpPr>
            <p:nvPr/>
          </p:nvGrpSpPr>
          <p:grpSpPr bwMode="auto">
            <a:xfrm>
              <a:off x="3114" y="2656"/>
              <a:ext cx="184" cy="193"/>
              <a:chOff x="3111" y="2670"/>
              <a:chExt cx="184" cy="193"/>
            </a:xfrm>
          </p:grpSpPr>
          <p:sp>
            <p:nvSpPr>
              <p:cNvPr id="151589" name="Oval 85"/>
              <p:cNvSpPr>
                <a:spLocks noChangeArrowheads="1"/>
              </p:cNvSpPr>
              <p:nvPr/>
            </p:nvSpPr>
            <p:spPr bwMode="auto">
              <a:xfrm rot="-5400000">
                <a:off x="3192" y="2679"/>
                <a:ext cx="112" cy="9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1590" name="Line 86"/>
              <p:cNvSpPr>
                <a:spLocks noChangeShapeType="1"/>
              </p:cNvSpPr>
              <p:nvPr/>
            </p:nvSpPr>
            <p:spPr bwMode="auto">
              <a:xfrm rot="-5400000">
                <a:off x="3123" y="2741"/>
                <a:ext cx="70" cy="94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1591" name="Line 87"/>
              <p:cNvSpPr>
                <a:spLocks noChangeShapeType="1"/>
              </p:cNvSpPr>
              <p:nvPr/>
            </p:nvSpPr>
            <p:spPr bwMode="auto">
              <a:xfrm rot="16200000" flipV="1">
                <a:off x="3108" y="2828"/>
                <a:ext cx="44" cy="26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51585" name="Freeform 88"/>
            <p:cNvSpPr>
              <a:spLocks/>
            </p:cNvSpPr>
            <p:nvPr/>
          </p:nvSpPr>
          <p:spPr bwMode="auto">
            <a:xfrm>
              <a:off x="3220" y="2769"/>
              <a:ext cx="60" cy="206"/>
            </a:xfrm>
            <a:custGeom>
              <a:avLst/>
              <a:gdLst>
                <a:gd name="T0" fmla="*/ 1 w 112"/>
                <a:gd name="T1" fmla="*/ 0 h 330"/>
                <a:gd name="T2" fmla="*/ 1 w 112"/>
                <a:gd name="T3" fmla="*/ 1 h 330"/>
                <a:gd name="T4" fmla="*/ 1 w 112"/>
                <a:gd name="T5" fmla="*/ 1 h 330"/>
                <a:gd name="T6" fmla="*/ 1 w 112"/>
                <a:gd name="T7" fmla="*/ 1 h 330"/>
                <a:gd name="T8" fmla="*/ 1 w 112"/>
                <a:gd name="T9" fmla="*/ 1 h 330"/>
                <a:gd name="T10" fmla="*/ 1 w 112"/>
                <a:gd name="T11" fmla="*/ 1 h 3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330">
                  <a:moveTo>
                    <a:pt x="56" y="0"/>
                  </a:moveTo>
                  <a:cubicBezTo>
                    <a:pt x="84" y="30"/>
                    <a:pt x="112" y="61"/>
                    <a:pt x="103" y="86"/>
                  </a:cubicBezTo>
                  <a:cubicBezTo>
                    <a:pt x="94" y="111"/>
                    <a:pt x="2" y="125"/>
                    <a:pt x="1" y="149"/>
                  </a:cubicBezTo>
                  <a:cubicBezTo>
                    <a:pt x="0" y="173"/>
                    <a:pt x="94" y="202"/>
                    <a:pt x="95" y="228"/>
                  </a:cubicBezTo>
                  <a:cubicBezTo>
                    <a:pt x="96" y="254"/>
                    <a:pt x="17" y="290"/>
                    <a:pt x="9" y="307"/>
                  </a:cubicBezTo>
                  <a:cubicBezTo>
                    <a:pt x="1" y="324"/>
                    <a:pt x="24" y="327"/>
                    <a:pt x="48" y="33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1586" name="Line 89"/>
            <p:cNvSpPr>
              <a:spLocks noChangeShapeType="1"/>
            </p:cNvSpPr>
            <p:nvPr/>
          </p:nvSpPr>
          <p:spPr bwMode="auto">
            <a:xfrm flipV="1">
              <a:off x="3292" y="2696"/>
              <a:ext cx="92" cy="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1587" name="Oval 90"/>
            <p:cNvSpPr>
              <a:spLocks noChangeArrowheads="1"/>
            </p:cNvSpPr>
            <p:nvPr/>
          </p:nvSpPr>
          <p:spPr bwMode="auto">
            <a:xfrm>
              <a:off x="3202" y="2951"/>
              <a:ext cx="40" cy="53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588" name="Oval 91"/>
            <p:cNvSpPr>
              <a:spLocks noChangeArrowheads="1"/>
            </p:cNvSpPr>
            <p:nvPr/>
          </p:nvSpPr>
          <p:spPr bwMode="auto">
            <a:xfrm>
              <a:off x="3348" y="2673"/>
              <a:ext cx="38" cy="55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359516" name="Freeform 92"/>
          <p:cNvSpPr>
            <a:spLocks/>
          </p:cNvSpPr>
          <p:nvPr/>
        </p:nvSpPr>
        <p:spPr bwMode="auto">
          <a:xfrm>
            <a:off x="5388497" y="2570164"/>
            <a:ext cx="684213" cy="2074863"/>
          </a:xfrm>
          <a:custGeom>
            <a:avLst/>
            <a:gdLst>
              <a:gd name="T0" fmla="*/ 0 w 431"/>
              <a:gd name="T1" fmla="*/ 0 h 1307"/>
              <a:gd name="T2" fmla="*/ 0 w 431"/>
              <a:gd name="T3" fmla="*/ 2147483647 h 1307"/>
              <a:gd name="T4" fmla="*/ 2147483647 w 431"/>
              <a:gd name="T5" fmla="*/ 2147483647 h 130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" h="1307">
                <a:moveTo>
                  <a:pt x="0" y="0"/>
                </a:moveTo>
                <a:lnTo>
                  <a:pt x="0" y="582"/>
                </a:lnTo>
                <a:lnTo>
                  <a:pt x="431" y="1307"/>
                </a:lnTo>
              </a:path>
            </a:pathLst>
          </a:custGeom>
          <a:noFill/>
          <a:ln w="28575" cap="flat" cmpd="sng">
            <a:solidFill>
              <a:srgbClr val="003A7C"/>
            </a:solidFill>
            <a:prstDash val="sysDot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CH">
              <a:solidFill>
                <a:srgbClr val="003A7C"/>
              </a:solidFill>
            </a:endParaRPr>
          </a:p>
        </p:txBody>
      </p:sp>
      <p:sp>
        <p:nvSpPr>
          <p:cNvPr id="359518" name="Text Box 94"/>
          <p:cNvSpPr txBox="1">
            <a:spLocks noChangeArrowheads="1"/>
          </p:cNvSpPr>
          <p:nvPr/>
        </p:nvSpPr>
        <p:spPr bwMode="auto">
          <a:xfrm>
            <a:off x="5159896" y="1808163"/>
            <a:ext cx="4191000" cy="973138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Câble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d'alimentation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de la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machine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à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laver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encastrée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dans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la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paroi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de la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salle</a:t>
            </a:r>
            <a:r>
              <a:rPr lang="de-DE" altLang="fr-FR" sz="2000" dirty="0">
                <a:solidFill>
                  <a:srgbClr val="003A7C"/>
                </a:solidFill>
                <a:cs typeface="Arial" pitchFamily="34" charset="0"/>
              </a:rPr>
              <a:t> de </a:t>
            </a:r>
            <a:r>
              <a:rPr lang="de-DE" altLang="fr-FR" sz="2000" dirty="0" err="1">
                <a:solidFill>
                  <a:srgbClr val="003A7C"/>
                </a:solidFill>
                <a:cs typeface="Arial" pitchFamily="34" charset="0"/>
              </a:rPr>
              <a:t>bains</a:t>
            </a:r>
            <a:endParaRPr lang="de-DE" altLang="fr-FR" sz="20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359519" name="AutoShape 95"/>
          <p:cNvSpPr>
            <a:spLocks noChangeArrowheads="1"/>
          </p:cNvSpPr>
          <p:nvPr/>
        </p:nvSpPr>
        <p:spPr bwMode="auto">
          <a:xfrm>
            <a:off x="2719909" y="5661027"/>
            <a:ext cx="647700" cy="360362"/>
          </a:xfrm>
          <a:prstGeom prst="wedgeRoundRectCallout">
            <a:avLst>
              <a:gd name="adj1" fmla="val 465931"/>
              <a:gd name="adj2" fmla="val -328412"/>
              <a:gd name="adj3" fmla="val 16667"/>
            </a:avLst>
          </a:prstGeom>
          <a:solidFill>
            <a:srgbClr val="FFFF99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3A7C"/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fr-CH" altLang="fr-FR" sz="1800" b="0"/>
          </a:p>
        </p:txBody>
      </p:sp>
      <p:sp>
        <p:nvSpPr>
          <p:cNvPr id="359520" name="AutoShape 96"/>
          <p:cNvSpPr>
            <a:spLocks noChangeArrowheads="1"/>
          </p:cNvSpPr>
          <p:nvPr/>
        </p:nvSpPr>
        <p:spPr bwMode="auto">
          <a:xfrm>
            <a:off x="1280047" y="5084764"/>
            <a:ext cx="2232025" cy="936625"/>
          </a:xfrm>
          <a:prstGeom prst="wedgeRoundRectCallout">
            <a:avLst>
              <a:gd name="adj1" fmla="val 30370"/>
              <a:gd name="adj2" fmla="val -158134"/>
              <a:gd name="adj3" fmla="val 16667"/>
            </a:avLst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003A7C"/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DE" altLang="fr-FR" sz="1800" dirty="0">
                <a:solidFill>
                  <a:srgbClr val="003A7C"/>
                </a:solidFill>
              </a:rPr>
              <a:t>Si </a:t>
            </a:r>
            <a:r>
              <a:rPr lang="de-DE" altLang="fr-FR" sz="1800" dirty="0" err="1">
                <a:solidFill>
                  <a:srgbClr val="003A7C"/>
                </a:solidFill>
              </a:rPr>
              <a:t>épaisseur</a:t>
            </a:r>
            <a:endParaRPr lang="de-DE" altLang="fr-FR" sz="1800" dirty="0">
              <a:solidFill>
                <a:srgbClr val="003A7C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DE" altLang="fr-FR" sz="1800" dirty="0" err="1">
                <a:solidFill>
                  <a:srgbClr val="003A7C"/>
                </a:solidFill>
              </a:rPr>
              <a:t>résiduelle</a:t>
            </a:r>
            <a:r>
              <a:rPr lang="de-DE" altLang="fr-FR" sz="1800" dirty="0">
                <a:solidFill>
                  <a:srgbClr val="003A7C"/>
                </a:solidFill>
              </a:rPr>
              <a:t> &lt; 6 cm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DE" altLang="fr-FR" sz="1800" dirty="0">
                <a:solidFill>
                  <a:srgbClr val="FF0000"/>
                </a:solidFill>
                <a:sym typeface="Wingdings 3" pitchFamily="18" charset="2"/>
              </a:rPr>
              <a:t></a:t>
            </a:r>
            <a:r>
              <a:rPr lang="de-DE" altLang="fr-FR" sz="1800" dirty="0">
                <a:solidFill>
                  <a:srgbClr val="003A7C"/>
                </a:solidFill>
                <a:sym typeface="Wingdings 3" pitchFamily="18" charset="2"/>
              </a:rPr>
              <a:t> </a:t>
            </a:r>
            <a:r>
              <a:rPr lang="de-DE" altLang="fr-FR" sz="1800" dirty="0">
                <a:solidFill>
                  <a:srgbClr val="003A7C"/>
                </a:solidFill>
              </a:rPr>
              <a:t>DDR 30 mA</a:t>
            </a:r>
            <a:endParaRPr lang="fr-FR" altLang="fr-FR" sz="1800" b="0" dirty="0">
              <a:solidFill>
                <a:srgbClr val="003A7C"/>
              </a:solidFill>
            </a:endParaRPr>
          </a:p>
        </p:txBody>
      </p:sp>
      <p:sp>
        <p:nvSpPr>
          <p:cNvPr id="359522" name="Line 98"/>
          <p:cNvSpPr>
            <a:spLocks noChangeShapeType="1"/>
          </p:cNvSpPr>
          <p:nvPr/>
        </p:nvSpPr>
        <p:spPr bwMode="auto">
          <a:xfrm rot="5400000">
            <a:off x="7097440" y="3142457"/>
            <a:ext cx="0" cy="179388"/>
          </a:xfrm>
          <a:prstGeom prst="line">
            <a:avLst/>
          </a:prstGeom>
          <a:noFill/>
          <a:ln w="28575">
            <a:solidFill>
              <a:srgbClr val="003A7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51571" name="Rectangle 99"/>
          <p:cNvSpPr>
            <a:spLocks noChangeArrowheads="1"/>
          </p:cNvSpPr>
          <p:nvPr/>
        </p:nvSpPr>
        <p:spPr bwMode="auto">
          <a:xfrm>
            <a:off x="6536259" y="4221163"/>
            <a:ext cx="360362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59524" name="Group 100"/>
          <p:cNvGrpSpPr>
            <a:grpSpLocks/>
          </p:cNvGrpSpPr>
          <p:nvPr/>
        </p:nvGrpSpPr>
        <p:grpSpPr bwMode="auto">
          <a:xfrm rot="-5400000">
            <a:off x="5771878" y="3664745"/>
            <a:ext cx="1346200" cy="249237"/>
            <a:chOff x="3856" y="2634"/>
            <a:chExt cx="848" cy="157"/>
          </a:xfrm>
        </p:grpSpPr>
        <p:sp>
          <p:nvSpPr>
            <p:cNvPr id="151577" name="AutoShape 101"/>
            <p:cNvSpPr>
              <a:spLocks noChangeArrowheads="1"/>
            </p:cNvSpPr>
            <p:nvPr/>
          </p:nvSpPr>
          <p:spPr bwMode="auto">
            <a:xfrm rot="-5392626">
              <a:off x="4385" y="2473"/>
              <a:ext cx="157" cy="480"/>
            </a:xfrm>
            <a:prstGeom prst="can">
              <a:avLst>
                <a:gd name="adj" fmla="val 76433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578" name="AutoShape 102"/>
            <p:cNvSpPr>
              <a:spLocks noChangeArrowheads="1"/>
            </p:cNvSpPr>
            <p:nvPr/>
          </p:nvSpPr>
          <p:spPr bwMode="auto">
            <a:xfrm rot="-5392626">
              <a:off x="4095" y="2492"/>
              <a:ext cx="47" cy="383"/>
            </a:xfrm>
            <a:prstGeom prst="can">
              <a:avLst>
                <a:gd name="adj" fmla="val 87224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579" name="AutoShape 103" descr="Diagonal weit nach oben"/>
            <p:cNvSpPr>
              <a:spLocks noChangeArrowheads="1"/>
            </p:cNvSpPr>
            <p:nvPr/>
          </p:nvSpPr>
          <p:spPr bwMode="auto">
            <a:xfrm rot="-5392626">
              <a:off x="4096" y="2552"/>
              <a:ext cx="47" cy="383"/>
            </a:xfrm>
            <a:prstGeom prst="can">
              <a:avLst>
                <a:gd name="adj" fmla="val 87224"/>
              </a:avLst>
            </a:prstGeom>
            <a:pattFill prst="wdUpDiag">
              <a:fgClr>
                <a:srgbClr val="FFFF00"/>
              </a:fgClr>
              <a:bgClr>
                <a:srgbClr val="0CE23F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580" name="AutoShape 104"/>
            <p:cNvSpPr>
              <a:spLocks noChangeArrowheads="1"/>
            </p:cNvSpPr>
            <p:nvPr/>
          </p:nvSpPr>
          <p:spPr bwMode="auto">
            <a:xfrm rot="-5392626">
              <a:off x="4119" y="2515"/>
              <a:ext cx="47" cy="383"/>
            </a:xfrm>
            <a:prstGeom prst="can">
              <a:avLst>
                <a:gd name="adj" fmla="val 87224"/>
              </a:avLst>
            </a:prstGeom>
            <a:solidFill>
              <a:srgbClr val="8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51581" name="Line 105"/>
            <p:cNvSpPr>
              <a:spLocks noChangeShapeType="1"/>
            </p:cNvSpPr>
            <p:nvPr/>
          </p:nvSpPr>
          <p:spPr bwMode="auto">
            <a:xfrm>
              <a:off x="3857" y="2681"/>
              <a:ext cx="96" cy="0"/>
            </a:xfrm>
            <a:prstGeom prst="line">
              <a:avLst/>
            </a:prstGeom>
            <a:noFill/>
            <a:ln w="38100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51582" name="Line 106"/>
            <p:cNvSpPr>
              <a:spLocks noChangeShapeType="1"/>
            </p:cNvSpPr>
            <p:nvPr/>
          </p:nvSpPr>
          <p:spPr bwMode="auto">
            <a:xfrm>
              <a:off x="3879" y="2710"/>
              <a:ext cx="96" cy="0"/>
            </a:xfrm>
            <a:prstGeom prst="line">
              <a:avLst/>
            </a:prstGeom>
            <a:noFill/>
            <a:ln w="38100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51583" name="Line 107"/>
            <p:cNvSpPr>
              <a:spLocks noChangeShapeType="1"/>
            </p:cNvSpPr>
            <p:nvPr/>
          </p:nvSpPr>
          <p:spPr bwMode="auto">
            <a:xfrm>
              <a:off x="3856" y="2742"/>
              <a:ext cx="96" cy="0"/>
            </a:xfrm>
            <a:prstGeom prst="line">
              <a:avLst/>
            </a:prstGeom>
            <a:noFill/>
            <a:ln w="38100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151573" name="Text Box 108"/>
          <p:cNvSpPr txBox="1">
            <a:spLocks noChangeArrowheads="1"/>
          </p:cNvSpPr>
          <p:nvPr/>
        </p:nvSpPr>
        <p:spPr bwMode="auto">
          <a:xfrm>
            <a:off x="7602538" y="6640513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de-CH" altLang="fr-FR" sz="1800">
              <a:solidFill>
                <a:srgbClr val="0033CC"/>
              </a:solidFill>
              <a:cs typeface="Arial" pitchFamily="34" charset="0"/>
            </a:endParaRPr>
          </a:p>
        </p:txBody>
      </p:sp>
      <p:sp>
        <p:nvSpPr>
          <p:cNvPr id="359533" name="Line 109"/>
          <p:cNvSpPr>
            <a:spLocks noChangeShapeType="1"/>
          </p:cNvSpPr>
          <p:nvPr/>
        </p:nvSpPr>
        <p:spPr bwMode="auto">
          <a:xfrm flipH="1" flipV="1">
            <a:off x="6536259" y="4221163"/>
            <a:ext cx="360362" cy="431800"/>
          </a:xfrm>
          <a:prstGeom prst="line">
            <a:avLst/>
          </a:prstGeom>
          <a:noFill/>
          <a:ln w="28575">
            <a:solidFill>
              <a:srgbClr val="003A7C"/>
            </a:solidFill>
            <a:prstDash val="sysDot"/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59534" name="Text Box 110"/>
          <p:cNvSpPr txBox="1">
            <a:spLocks noChangeArrowheads="1"/>
          </p:cNvSpPr>
          <p:nvPr/>
        </p:nvSpPr>
        <p:spPr bwMode="auto">
          <a:xfrm>
            <a:off x="6391797" y="4652963"/>
            <a:ext cx="2232025" cy="37623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altLang="fr-FR" sz="1800" dirty="0" err="1">
                <a:solidFill>
                  <a:srgbClr val="003A7C"/>
                </a:solidFill>
                <a:cs typeface="Arial" pitchFamily="34" charset="0"/>
              </a:rPr>
              <a:t>Canalisation</a:t>
            </a:r>
            <a:r>
              <a:rPr lang="de-DE" altLang="fr-FR" sz="18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DE" altLang="fr-FR" sz="1800" dirty="0">
                <a:solidFill>
                  <a:srgbClr val="FF0000"/>
                </a:solidFill>
                <a:cs typeface="Arial" pitchFamily="34" charset="0"/>
                <a:sym typeface="Wingdings 3" pitchFamily="18" charset="2"/>
              </a:rPr>
              <a:t></a:t>
            </a:r>
            <a:r>
              <a:rPr lang="de-DE" altLang="fr-FR" sz="1800" dirty="0">
                <a:solidFill>
                  <a:srgbClr val="003A7C"/>
                </a:solidFill>
                <a:cs typeface="Arial" pitchFamily="34" charset="0"/>
                <a:sym typeface="Wingdings 3" pitchFamily="18" charset="2"/>
              </a:rPr>
              <a:t> PE</a:t>
            </a:r>
            <a:endParaRPr lang="de-DE" altLang="fr-FR" sz="1800" dirty="0">
              <a:solidFill>
                <a:srgbClr val="003A7C"/>
              </a:solidFill>
              <a:cs typeface="Arial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CH" altLang="fr-FR"/>
              <a:t>Que signifie épaisseur résiduelle</a:t>
            </a:r>
            <a:endParaRPr lang="fr-CH" dirty="0"/>
          </a:p>
        </p:txBody>
      </p:sp>
      <p:sp>
        <p:nvSpPr>
          <p:cNvPr id="114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3695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15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59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9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59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59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59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59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359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59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59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59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59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9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5952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595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595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595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359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359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359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59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9426" grpId="0" animBg="1"/>
      <p:bldP spid="359504" grpId="0" animBg="1"/>
      <p:bldP spid="359505" grpId="0" animBg="1"/>
      <p:bldP spid="359506" grpId="0" animBg="1"/>
      <p:bldP spid="359516" grpId="0" animBg="1"/>
      <p:bldP spid="359518" grpId="0" animBg="1" autoUpdateAnimBg="0"/>
      <p:bldP spid="359519" grpId="0" animBg="1" autoUpdateAnimBg="0"/>
      <p:bldP spid="359520" grpId="0" build="p" animBg="1" autoUpdateAnimBg="0" advAuto="0"/>
      <p:bldP spid="359522" grpId="0" animBg="1"/>
      <p:bldP spid="359533" grpId="0" animBg="1"/>
      <p:bldP spid="359534" grpId="0" animBg="1" autoUpdateAnimBg="0"/>
      <p:bldP spid="2" grpId="0" animBg="1"/>
      <p:bldP spid="114" grpId="0" animBg="1" autoUpdateAnimBg="0"/>
      <p:bldP spid="115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e 8"/>
          <p:cNvGrpSpPr/>
          <p:nvPr/>
        </p:nvGrpSpPr>
        <p:grpSpPr>
          <a:xfrm>
            <a:off x="2904355" y="2002015"/>
            <a:ext cx="6858000" cy="2895600"/>
            <a:chOff x="1997216" y="1837532"/>
            <a:chExt cx="6858000" cy="2895600"/>
          </a:xfrm>
        </p:grpSpPr>
        <p:pic>
          <p:nvPicPr>
            <p:cNvPr id="7" name="Image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97216" y="1837532"/>
              <a:ext cx="6858000" cy="2895600"/>
            </a:xfrm>
            <a:prstGeom prst="rect">
              <a:avLst/>
            </a:prstGeom>
          </p:spPr>
        </p:pic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3768" y="2313976"/>
              <a:ext cx="1895475" cy="1924050"/>
            </a:xfrm>
            <a:prstGeom prst="rect">
              <a:avLst/>
            </a:prstGeom>
          </p:spPr>
        </p:pic>
      </p:grpSp>
      <p:pic>
        <p:nvPicPr>
          <p:cNvPr id="15" name="Imag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2668" y="2016953"/>
            <a:ext cx="2443635" cy="2862000"/>
          </a:xfrm>
          <a:prstGeom prst="rect">
            <a:avLst/>
          </a:prstGeom>
        </p:spPr>
      </p:pic>
      <p:sp>
        <p:nvSpPr>
          <p:cNvPr id="16" name="AutoShape 13"/>
          <p:cNvSpPr>
            <a:spLocks noChangeAspect="1" noChangeArrowheads="1"/>
          </p:cNvSpPr>
          <p:nvPr/>
        </p:nvSpPr>
        <p:spPr bwMode="auto">
          <a:xfrm rot="1147092">
            <a:off x="2771136" y="3551551"/>
            <a:ext cx="3701455" cy="1404000"/>
          </a:xfrm>
          <a:prstGeom prst="leftArrow">
            <a:avLst>
              <a:gd name="adj1" fmla="val 65148"/>
              <a:gd name="adj2" fmla="val 6666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2000" dirty="0">
              <a:solidFill>
                <a:srgbClr val="0033CC"/>
              </a:solidFill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 dirty="0">
                <a:solidFill>
                  <a:srgbClr val="003A7C"/>
                </a:solidFill>
                <a:cs typeface="Arial" pitchFamily="34" charset="0"/>
              </a:rPr>
              <a:t>Installer </a:t>
            </a:r>
            <a:r>
              <a:rPr lang="de-CH" altLang="fr-FR" sz="1800" dirty="0" err="1">
                <a:solidFill>
                  <a:srgbClr val="003A7C"/>
                </a:solidFill>
                <a:cs typeface="Arial" pitchFamily="34" charset="0"/>
              </a:rPr>
              <a:t>une</a:t>
            </a:r>
            <a:r>
              <a:rPr lang="de-CH" altLang="fr-FR" sz="18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1800" dirty="0" err="1">
                <a:solidFill>
                  <a:srgbClr val="003A7C"/>
                </a:solidFill>
                <a:cs typeface="Arial" pitchFamily="34" charset="0"/>
              </a:rPr>
              <a:t>prise</a:t>
            </a:r>
            <a:endParaRPr lang="de-CH" altLang="fr-FR" sz="1800" dirty="0">
              <a:solidFill>
                <a:srgbClr val="003A7C"/>
              </a:solidFill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de-CH" altLang="fr-FR" sz="1800" dirty="0">
                <a:solidFill>
                  <a:srgbClr val="003A7C"/>
                </a:solidFill>
                <a:cs typeface="Arial" pitchFamily="34" charset="0"/>
              </a:rPr>
              <a:t> </a:t>
            </a:r>
            <a:r>
              <a:rPr lang="de-CH" altLang="fr-FR" sz="1800" dirty="0" err="1">
                <a:solidFill>
                  <a:srgbClr val="003A7C"/>
                </a:solidFill>
                <a:cs typeface="Arial" pitchFamily="34" charset="0"/>
              </a:rPr>
              <a:t>supplémentaire</a:t>
            </a:r>
            <a:r>
              <a:rPr lang="de-CH" altLang="fr-FR" sz="1800" dirty="0">
                <a:solidFill>
                  <a:srgbClr val="003A7C"/>
                </a:solidFill>
                <a:cs typeface="Arial" pitchFamily="34" charset="0"/>
              </a:rPr>
              <a:t> à </a:t>
            </a:r>
            <a:r>
              <a:rPr lang="de-CH" altLang="fr-FR" sz="1800" dirty="0" err="1">
                <a:solidFill>
                  <a:srgbClr val="003A7C"/>
                </a:solidFill>
                <a:cs typeface="Arial" pitchFamily="34" charset="0"/>
              </a:rPr>
              <a:t>proximité</a:t>
            </a:r>
            <a:r>
              <a:rPr lang="de-CH" altLang="fr-FR" sz="2000" dirty="0">
                <a:solidFill>
                  <a:srgbClr val="003A7C"/>
                </a:solidFill>
                <a:cs typeface="Arial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2000" b="0" dirty="0">
              <a:solidFill>
                <a:srgbClr val="0033CC"/>
              </a:solidFill>
              <a:cs typeface="Arial" pitchFamily="34" charset="0"/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1101532" y="5434409"/>
            <a:ext cx="8481809" cy="923330"/>
          </a:xfrm>
          <a:prstGeom prst="rect">
            <a:avLst/>
          </a:prstGeom>
          <a:solidFill>
            <a:srgbClr val="E5E3E4"/>
          </a:solidFill>
          <a:ln>
            <a:solidFill>
              <a:schemeClr val="tx2"/>
            </a:solidFill>
          </a:ln>
        </p:spPr>
        <p:txBody>
          <a:bodyPr wrap="none" rtlCol="0">
            <a:spAutoFit/>
          </a:bodyPr>
          <a:lstStyle/>
          <a:p>
            <a:r>
              <a:rPr lang="fr-CH" sz="1800" dirty="0"/>
              <a:t>Les prises au format de prises étrangères, en l’absence de collerette de </a:t>
            </a:r>
          </a:p>
          <a:p>
            <a:r>
              <a:rPr lang="fr-CH" sz="1800" dirty="0"/>
              <a:t>protection ou de broches partiellement isolées, doivent être alimentées par </a:t>
            </a:r>
          </a:p>
          <a:p>
            <a:r>
              <a:rPr lang="fr-CH" sz="1800" dirty="0"/>
              <a:t>un transformateur de séparation.</a:t>
            </a:r>
          </a:p>
        </p:txBody>
      </p:sp>
      <p:sp>
        <p:nvSpPr>
          <p:cNvPr id="3" name="ZoneTexte 2"/>
          <p:cNvSpPr txBox="1"/>
          <p:nvPr/>
        </p:nvSpPr>
        <p:spPr>
          <a:xfrm>
            <a:off x="1101532" y="6421108"/>
            <a:ext cx="5365571" cy="369332"/>
          </a:xfrm>
          <a:prstGeom prst="rect">
            <a:avLst/>
          </a:prstGeom>
          <a:solidFill>
            <a:srgbClr val="E5E3E4"/>
          </a:solidFill>
          <a:ln>
            <a:solidFill>
              <a:schemeClr val="tx2"/>
            </a:solidFill>
          </a:ln>
        </p:spPr>
        <p:txBody>
          <a:bodyPr wrap="none" rtlCol="0">
            <a:spAutoFit/>
          </a:bodyPr>
          <a:lstStyle/>
          <a:p>
            <a:r>
              <a:rPr lang="fr-CH" sz="1800" dirty="0"/>
              <a:t>La tension doit être marquée si autre que 230 V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878554" y="4221214"/>
            <a:ext cx="1080120" cy="16115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de-CH" altLang="fr-FR"/>
              <a:t>Prise étrangère (ex: Schuko)</a:t>
            </a:r>
            <a:endParaRPr lang="fr-CH" dirty="0"/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479425" y="1449388"/>
            <a:ext cx="2520231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5.1.1.2.7 et .8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7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1034200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" grpId="0" animBg="1"/>
      <p:bldP spid="3" grpId="0" animBg="1"/>
      <p:bldP spid="4" grpId="0" animBg="1"/>
      <p:bldP spid="4" grpId="1" animBg="1"/>
      <p:bldP spid="5" grpId="0" animBg="1"/>
      <p:bldP spid="14" grpId="0" animBg="1" autoUpdateAnimBg="0"/>
      <p:bldP spid="17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1" name="Picture 3" descr="Diapo 421 Convecteu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0057" y="1943771"/>
            <a:ext cx="5112568" cy="3834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2932" name="Text Box 4"/>
          <p:cNvSpPr txBox="1">
            <a:spLocks noChangeArrowheads="1"/>
          </p:cNvSpPr>
          <p:nvPr/>
        </p:nvSpPr>
        <p:spPr bwMode="auto">
          <a:xfrm>
            <a:off x="3131548" y="1421064"/>
            <a:ext cx="3589584" cy="46166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 anchorCtr="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/>
              <a:t>Instruction de montage</a:t>
            </a:r>
            <a:endParaRPr lang="en-GB" altLang="fr-FR" sz="2400" dirty="0"/>
          </a:p>
        </p:txBody>
      </p:sp>
      <p:sp>
        <p:nvSpPr>
          <p:cNvPr id="252933" name="Text Box 5"/>
          <p:cNvSpPr txBox="1">
            <a:spLocks noChangeArrowheads="1"/>
          </p:cNvSpPr>
          <p:nvPr/>
        </p:nvSpPr>
        <p:spPr bwMode="auto">
          <a:xfrm>
            <a:off x="7482624" y="3527984"/>
            <a:ext cx="2160240" cy="666000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Dans la zone 2 : IP X4</a:t>
            </a:r>
            <a:endParaRPr lang="en-GB" altLang="fr-FR" sz="2000" dirty="0"/>
          </a:p>
        </p:txBody>
      </p:sp>
      <p:sp>
        <p:nvSpPr>
          <p:cNvPr id="252934" name="Text Box 6"/>
          <p:cNvSpPr txBox="1">
            <a:spLocks noChangeArrowheads="1"/>
          </p:cNvSpPr>
          <p:nvPr/>
        </p:nvSpPr>
        <p:spPr bwMode="auto">
          <a:xfrm>
            <a:off x="2370057" y="5856283"/>
            <a:ext cx="5112567" cy="4667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Distances aux parties combustibles 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Radiateur à convection fixe</a:t>
            </a:r>
            <a:endParaRPr lang="fr-CH" dirty="0"/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3695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7.01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1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52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2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52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52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2" grpId="0" animBg="1" autoUpdateAnimBg="0"/>
      <p:bldP spid="252933" grpId="0" animBg="1" autoUpdateAnimBg="0"/>
      <p:bldP spid="252934" grpId="0" animBg="1" autoUpdateAnimBg="0"/>
      <p:bldP spid="2" grpId="0" animBg="1"/>
      <p:bldP spid="10" grpId="0" animBg="1" autoUpdateAnimBg="0"/>
      <p:bldP spid="11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978" name="Picture 2" descr="Diapo 430 ISX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0550" y="2008537"/>
            <a:ext cx="6362700" cy="477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4980" name="Text Box 4"/>
          <p:cNvSpPr txBox="1">
            <a:spLocks noChangeArrowheads="1"/>
          </p:cNvSpPr>
          <p:nvPr/>
        </p:nvSpPr>
        <p:spPr bwMode="auto">
          <a:xfrm>
            <a:off x="5422900" y="6302169"/>
            <a:ext cx="2800350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>
                <a:solidFill>
                  <a:srgbClr val="FF0000">
                    <a:alpha val="70000"/>
                  </a:srgbClr>
                </a:solidFill>
              </a:rPr>
              <a:t>Danger d’incendie</a:t>
            </a:r>
            <a:endParaRPr lang="en-GB" altLang="fr-FR" sz="2400" b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54981" name="Line 5"/>
          <p:cNvSpPr>
            <a:spLocks noChangeShapeType="1"/>
          </p:cNvSpPr>
          <p:nvPr/>
        </p:nvSpPr>
        <p:spPr bwMode="auto">
          <a:xfrm flipH="1">
            <a:off x="3898900" y="3594450"/>
            <a:ext cx="1143000" cy="8382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54982" name="Line 6"/>
          <p:cNvSpPr>
            <a:spLocks noChangeShapeType="1"/>
          </p:cNvSpPr>
          <p:nvPr/>
        </p:nvSpPr>
        <p:spPr bwMode="auto">
          <a:xfrm flipH="1">
            <a:off x="3822700" y="3594450"/>
            <a:ext cx="1524000" cy="12192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54983" name="Line 7"/>
          <p:cNvSpPr>
            <a:spLocks noChangeShapeType="1"/>
          </p:cNvSpPr>
          <p:nvPr/>
        </p:nvSpPr>
        <p:spPr bwMode="auto">
          <a:xfrm flipH="1">
            <a:off x="3746501" y="3594450"/>
            <a:ext cx="1978025" cy="16002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pic>
        <p:nvPicPr>
          <p:cNvPr id="254984" name="Picture 8" descr="utfeu46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5900" y="3975450"/>
            <a:ext cx="13716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4988" name="Text Box 12"/>
          <p:cNvSpPr txBox="1">
            <a:spLocks noChangeArrowheads="1"/>
          </p:cNvSpPr>
          <p:nvPr/>
        </p:nvSpPr>
        <p:spPr bwMode="auto">
          <a:xfrm>
            <a:off x="2451100" y="1435396"/>
            <a:ext cx="5181600" cy="46166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003A7C"/>
                </a:solidFill>
              </a:rPr>
              <a:t>Manque protection IP X4</a:t>
            </a:r>
            <a:endParaRPr lang="en-GB" altLang="fr-FR" sz="2400" dirty="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Emplacement pas correct</a:t>
            </a:r>
            <a:endParaRPr lang="fr-CH" dirty="0"/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54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54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54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54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54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4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80" grpId="0" animBg="1" autoUpdateAnimBg="0"/>
      <p:bldP spid="254981" grpId="0" animBg="1"/>
      <p:bldP spid="254982" grpId="0" animBg="1"/>
      <p:bldP spid="254983" grpId="0" animBg="1"/>
      <p:bldP spid="254988" grpId="0" animBg="1" autoUpdateAnimBg="0"/>
      <p:bldP spid="2" grpId="0" animBg="1"/>
      <p:bldP spid="13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29" name="Picture 5" descr="Diapo 431 Infrarouge correc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524" y="2047180"/>
            <a:ext cx="6248400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Emplacement correct</a:t>
            </a:r>
            <a:endParaRPr lang="fr-CH" dirty="0"/>
          </a:p>
        </p:txBody>
      </p:sp>
      <p:sp>
        <p:nvSpPr>
          <p:cNvPr id="257027" name="Text Box 3"/>
          <p:cNvSpPr txBox="1">
            <a:spLocks noChangeArrowheads="1"/>
          </p:cNvSpPr>
          <p:nvPr/>
        </p:nvSpPr>
        <p:spPr bwMode="auto">
          <a:xfrm>
            <a:off x="2999656" y="1472768"/>
            <a:ext cx="4656137" cy="46166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003A7C"/>
                </a:solidFill>
              </a:rPr>
              <a:t>Distances respectées</a:t>
            </a:r>
            <a:endParaRPr lang="en-GB" altLang="fr-FR" sz="2400" dirty="0">
              <a:solidFill>
                <a:srgbClr val="003A7C"/>
              </a:solidFill>
            </a:endParaRPr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57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7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57027" grpId="0" animBg="1" autoUpdateAnimBg="0"/>
      <p:bldP spid="7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6" name="Text Box 4"/>
          <p:cNvSpPr txBox="1">
            <a:spLocks noChangeArrowheads="1"/>
          </p:cNvSpPr>
          <p:nvPr/>
        </p:nvSpPr>
        <p:spPr bwMode="auto">
          <a:xfrm>
            <a:off x="5591944" y="3098710"/>
            <a:ext cx="33528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90500" indent="-190500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0000">
                    <a:alpha val="70000"/>
                  </a:srgbClr>
                </a:solidFill>
              </a:rPr>
              <a:t>- emplacement très important</a:t>
            </a:r>
            <a:endParaRPr lang="en-GB" altLang="fr-FR" sz="24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53957" name="Text Box 5"/>
          <p:cNvSpPr txBox="1">
            <a:spLocks noChangeArrowheads="1"/>
          </p:cNvSpPr>
          <p:nvPr/>
        </p:nvSpPr>
        <p:spPr bwMode="auto">
          <a:xfrm>
            <a:off x="5591944" y="4073435"/>
            <a:ext cx="405765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90500" indent="-190500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0000">
                    <a:alpha val="70000"/>
                  </a:srgbClr>
                </a:solidFill>
              </a:rPr>
              <a:t>- respect des instructions de montage</a:t>
            </a:r>
            <a:endParaRPr lang="en-GB" altLang="fr-FR" sz="24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53958" name="Text Box 6"/>
          <p:cNvSpPr txBox="1">
            <a:spLocks noChangeArrowheads="1"/>
          </p:cNvSpPr>
          <p:nvPr/>
        </p:nvSpPr>
        <p:spPr bwMode="auto">
          <a:xfrm>
            <a:off x="926158" y="6116547"/>
            <a:ext cx="4362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0000">
                    <a:alpha val="70000"/>
                  </a:srgbClr>
                </a:solidFill>
              </a:rPr>
              <a:t>(pas au-dessus des portes) </a:t>
            </a:r>
            <a:endParaRPr lang="en-GB" altLang="fr-FR" sz="24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53961" name="Text Box 9"/>
          <p:cNvSpPr txBox="1">
            <a:spLocks noChangeArrowheads="1"/>
          </p:cNvSpPr>
          <p:nvPr/>
        </p:nvSpPr>
        <p:spPr bwMode="auto">
          <a:xfrm>
            <a:off x="2708920" y="2126959"/>
            <a:ext cx="4724400" cy="52863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Attention danger d’incendie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pic>
        <p:nvPicPr>
          <p:cNvPr id="253962" name="Picture 10" descr="Diapo 428  Infrarou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8720" y="2930434"/>
            <a:ext cx="39624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3963" name="Text Box 11"/>
          <p:cNvSpPr txBox="1">
            <a:spLocks noChangeArrowheads="1"/>
          </p:cNvSpPr>
          <p:nvPr/>
        </p:nvSpPr>
        <p:spPr bwMode="auto">
          <a:xfrm>
            <a:off x="5591944" y="4987835"/>
            <a:ext cx="405765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90500" indent="-190500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>
                <a:solidFill>
                  <a:srgbClr val="FF0000">
                    <a:alpha val="70000"/>
                  </a:srgbClr>
                </a:solidFill>
              </a:rPr>
              <a:t>- distances aux parties combustibles</a:t>
            </a:r>
            <a:endParaRPr lang="en-GB" altLang="fr-FR" sz="240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Radiateur à réflexion</a:t>
            </a:r>
            <a:endParaRPr lang="fr-CH" dirty="0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2520231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4.2.1.11 (E+C)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53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3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539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539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395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539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396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53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6" grpId="0" autoUpdateAnimBg="0"/>
      <p:bldP spid="253957" grpId="0" autoUpdateAnimBg="0"/>
      <p:bldP spid="253958" grpId="0" autoUpdateAnimBg="0"/>
      <p:bldP spid="253961" grpId="0" animBg="1" autoUpdateAnimBg="0"/>
      <p:bldP spid="253963" grpId="0" autoUpdateAnimBg="0"/>
      <p:bldP spid="2" grpId="0" animBg="1"/>
      <p:bldP spid="12" grpId="0" animBg="1" autoUpdateAnimBg="0"/>
      <p:bldP spid="13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38" name="Group 38"/>
          <p:cNvGrpSpPr>
            <a:grpSpLocks/>
          </p:cNvGrpSpPr>
          <p:nvPr/>
        </p:nvGrpSpPr>
        <p:grpSpPr bwMode="auto">
          <a:xfrm>
            <a:off x="2279576" y="2996952"/>
            <a:ext cx="5183187" cy="4057650"/>
            <a:chOff x="1179" y="1633"/>
            <a:chExt cx="3265" cy="2556"/>
          </a:xfrm>
        </p:grpSpPr>
        <p:grpSp>
          <p:nvGrpSpPr>
            <p:cNvPr id="157709" name="Group 33"/>
            <p:cNvGrpSpPr>
              <a:grpSpLocks/>
            </p:cNvGrpSpPr>
            <p:nvPr/>
          </p:nvGrpSpPr>
          <p:grpSpPr bwMode="auto">
            <a:xfrm>
              <a:off x="1179" y="1633"/>
              <a:ext cx="3265" cy="2556"/>
              <a:chOff x="1536" y="1660"/>
              <a:chExt cx="3265" cy="2556"/>
            </a:xfrm>
          </p:grpSpPr>
          <p:sp>
            <p:nvSpPr>
              <p:cNvPr id="157711" name="Line 9"/>
              <p:cNvSpPr>
                <a:spLocks noChangeShapeType="1"/>
              </p:cNvSpPr>
              <p:nvPr/>
            </p:nvSpPr>
            <p:spPr bwMode="auto">
              <a:xfrm>
                <a:off x="1825" y="1660"/>
                <a:ext cx="0" cy="2112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7712" name="Rectangle 10"/>
              <p:cNvSpPr>
                <a:spLocks noChangeArrowheads="1"/>
              </p:cNvSpPr>
              <p:nvPr/>
            </p:nvSpPr>
            <p:spPr bwMode="auto">
              <a:xfrm>
                <a:off x="1825" y="1900"/>
                <a:ext cx="144" cy="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7713" name="Rectangle 11"/>
              <p:cNvSpPr>
                <a:spLocks noChangeArrowheads="1"/>
              </p:cNvSpPr>
              <p:nvPr/>
            </p:nvSpPr>
            <p:spPr bwMode="auto">
              <a:xfrm>
                <a:off x="1969" y="2071"/>
                <a:ext cx="432" cy="96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7714" name="Oval 12"/>
              <p:cNvSpPr>
                <a:spLocks noChangeArrowheads="1"/>
              </p:cNvSpPr>
              <p:nvPr/>
            </p:nvSpPr>
            <p:spPr bwMode="auto">
              <a:xfrm>
                <a:off x="2383" y="2033"/>
                <a:ext cx="169" cy="169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157715" name="Group 19"/>
              <p:cNvGrpSpPr>
                <a:grpSpLocks/>
              </p:cNvGrpSpPr>
              <p:nvPr/>
            </p:nvGrpSpPr>
            <p:grpSpPr bwMode="auto">
              <a:xfrm rot="-3060540">
                <a:off x="2268" y="2088"/>
                <a:ext cx="864" cy="432"/>
                <a:chOff x="3456" y="2496"/>
                <a:chExt cx="864" cy="432"/>
              </a:xfrm>
            </p:grpSpPr>
            <p:sp>
              <p:nvSpPr>
                <p:cNvPr id="157720" name="Oval 17"/>
                <p:cNvSpPr>
                  <a:spLocks noChangeArrowheads="1"/>
                </p:cNvSpPr>
                <p:nvPr/>
              </p:nvSpPr>
              <p:spPr bwMode="auto">
                <a:xfrm>
                  <a:off x="3456" y="2496"/>
                  <a:ext cx="864" cy="432"/>
                </a:xfrm>
                <a:prstGeom prst="ellipse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57721" name="Rectangle 18"/>
                <p:cNvSpPr>
                  <a:spLocks noChangeArrowheads="1"/>
                </p:cNvSpPr>
                <p:nvPr/>
              </p:nvSpPr>
              <p:spPr bwMode="auto">
                <a:xfrm>
                  <a:off x="3456" y="2736"/>
                  <a:ext cx="864" cy="192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</p:grpSp>
          <p:sp>
            <p:nvSpPr>
              <p:cNvPr id="157716" name="Line 20"/>
              <p:cNvSpPr>
                <a:spLocks noChangeShapeType="1"/>
              </p:cNvSpPr>
              <p:nvPr/>
            </p:nvSpPr>
            <p:spPr bwMode="auto">
              <a:xfrm flipV="1">
                <a:off x="3361" y="2236"/>
                <a:ext cx="1440" cy="16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57717" name="Rectangle 21" descr="25 %"/>
              <p:cNvSpPr>
                <a:spLocks noChangeArrowheads="1"/>
              </p:cNvSpPr>
              <p:nvPr/>
            </p:nvSpPr>
            <p:spPr bwMode="auto">
              <a:xfrm rot="2419632">
                <a:off x="4073" y="2080"/>
                <a:ext cx="192" cy="2136"/>
              </a:xfrm>
              <a:prstGeom prst="rect">
                <a:avLst/>
              </a:prstGeom>
              <a:pattFill prst="pct25">
                <a:fgClr>
                  <a:srgbClr val="FFCC00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7718" name="Oval 24"/>
              <p:cNvSpPr>
                <a:spLocks noChangeArrowheads="1"/>
              </p:cNvSpPr>
              <p:nvPr/>
            </p:nvSpPr>
            <p:spPr bwMode="auto">
              <a:xfrm>
                <a:off x="2511" y="2128"/>
                <a:ext cx="240" cy="24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57719" name="Rectangle 32" descr="Treillis blanc"/>
              <p:cNvSpPr>
                <a:spLocks noChangeArrowheads="1"/>
              </p:cNvSpPr>
              <p:nvPr/>
            </p:nvSpPr>
            <p:spPr bwMode="auto">
              <a:xfrm>
                <a:off x="1536" y="1680"/>
                <a:ext cx="265" cy="2078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sp>
          <p:nvSpPr>
            <p:cNvPr id="157710" name="Freeform 37"/>
            <p:cNvSpPr>
              <a:spLocks/>
            </p:cNvSpPr>
            <p:nvPr/>
          </p:nvSpPr>
          <p:spPr bwMode="auto">
            <a:xfrm>
              <a:off x="2973" y="2775"/>
              <a:ext cx="800" cy="928"/>
            </a:xfrm>
            <a:custGeom>
              <a:avLst/>
              <a:gdLst>
                <a:gd name="T0" fmla="*/ 32 w 800"/>
                <a:gd name="T1" fmla="*/ 912 h 928"/>
                <a:gd name="T2" fmla="*/ 80 w 800"/>
                <a:gd name="T3" fmla="*/ 864 h 928"/>
                <a:gd name="T4" fmla="*/ 512 w 800"/>
                <a:gd name="T5" fmla="*/ 528 h 928"/>
                <a:gd name="T6" fmla="*/ 800 w 800"/>
                <a:gd name="T7" fmla="*/ 0 h 9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928">
                  <a:moveTo>
                    <a:pt x="32" y="912"/>
                  </a:moveTo>
                  <a:cubicBezTo>
                    <a:pt x="16" y="920"/>
                    <a:pt x="0" y="928"/>
                    <a:pt x="80" y="864"/>
                  </a:cubicBezTo>
                  <a:cubicBezTo>
                    <a:pt x="160" y="800"/>
                    <a:pt x="392" y="672"/>
                    <a:pt x="512" y="528"/>
                  </a:cubicBezTo>
                  <a:cubicBezTo>
                    <a:pt x="632" y="384"/>
                    <a:pt x="688" y="256"/>
                    <a:pt x="800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256002" name="Text Box 2"/>
          <p:cNvSpPr txBox="1">
            <a:spLocks noChangeArrowheads="1"/>
          </p:cNvSpPr>
          <p:nvPr/>
        </p:nvSpPr>
        <p:spPr bwMode="auto">
          <a:xfrm>
            <a:off x="478953" y="1534545"/>
            <a:ext cx="4747419" cy="830997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/>
              <a:t>Sans instruction de montage 4.2.1.11 (E+C) à respecter</a:t>
            </a:r>
            <a:endParaRPr lang="en-GB" altLang="fr-FR" sz="2400" dirty="0"/>
          </a:p>
        </p:txBody>
      </p:sp>
      <p:sp>
        <p:nvSpPr>
          <p:cNvPr id="256026" name="Text Box 26"/>
          <p:cNvSpPr txBox="1">
            <a:spLocks noChangeArrowheads="1"/>
          </p:cNvSpPr>
          <p:nvPr/>
        </p:nvSpPr>
        <p:spPr bwMode="auto">
          <a:xfrm>
            <a:off x="5881113" y="2145540"/>
            <a:ext cx="33147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Elément chauffant du radiateur parabolique</a:t>
            </a:r>
            <a:endParaRPr lang="en-GB" altLang="fr-FR" sz="2400" b="0" dirty="0"/>
          </a:p>
        </p:txBody>
      </p:sp>
      <p:sp>
        <p:nvSpPr>
          <p:cNvPr id="256028" name="Text Box 28"/>
          <p:cNvSpPr txBox="1">
            <a:spLocks noChangeArrowheads="1"/>
          </p:cNvSpPr>
          <p:nvPr/>
        </p:nvSpPr>
        <p:spPr bwMode="auto">
          <a:xfrm>
            <a:off x="6318176" y="5924302"/>
            <a:ext cx="29289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/>
              <a:t>Matière combustible</a:t>
            </a:r>
            <a:endParaRPr lang="en-GB" altLang="fr-FR" sz="2400" b="0"/>
          </a:p>
        </p:txBody>
      </p:sp>
      <p:sp>
        <p:nvSpPr>
          <p:cNvPr id="256031" name="Line 31"/>
          <p:cNvSpPr>
            <a:spLocks noChangeShapeType="1"/>
          </p:cNvSpPr>
          <p:nvPr/>
        </p:nvSpPr>
        <p:spPr bwMode="auto">
          <a:xfrm flipH="1" flipV="1">
            <a:off x="6470575" y="5314702"/>
            <a:ext cx="609600" cy="6096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256039" name="Group 39"/>
          <p:cNvGrpSpPr>
            <a:grpSpLocks/>
          </p:cNvGrpSpPr>
          <p:nvPr/>
        </p:nvGrpSpPr>
        <p:grpSpPr bwMode="auto">
          <a:xfrm>
            <a:off x="4167113" y="4062165"/>
            <a:ext cx="1833563" cy="1520825"/>
            <a:chOff x="2368" y="2304"/>
            <a:chExt cx="1155" cy="958"/>
          </a:xfrm>
        </p:grpSpPr>
        <p:sp>
          <p:nvSpPr>
            <p:cNvPr id="157707" name="Line 22"/>
            <p:cNvSpPr>
              <a:spLocks noChangeShapeType="1"/>
            </p:cNvSpPr>
            <p:nvPr/>
          </p:nvSpPr>
          <p:spPr bwMode="auto">
            <a:xfrm>
              <a:off x="2368" y="2304"/>
              <a:ext cx="1155" cy="9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stealth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57708" name="Text Box 23"/>
            <p:cNvSpPr txBox="1">
              <a:spLocks noChangeArrowheads="1"/>
            </p:cNvSpPr>
            <p:nvPr/>
          </p:nvSpPr>
          <p:spPr bwMode="auto">
            <a:xfrm rot="2450738">
              <a:off x="2625" y="2506"/>
              <a:ext cx="885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400" b="0"/>
                <a:t>min. 2 m</a:t>
              </a:r>
              <a:endParaRPr lang="en-GB" altLang="fr-FR" sz="2400" b="0"/>
            </a:p>
          </p:txBody>
        </p:sp>
      </p:grpSp>
      <p:sp>
        <p:nvSpPr>
          <p:cNvPr id="256025" name="Line 25"/>
          <p:cNvSpPr>
            <a:spLocks noChangeShapeType="1"/>
          </p:cNvSpPr>
          <p:nvPr/>
        </p:nvSpPr>
        <p:spPr bwMode="auto">
          <a:xfrm flipV="1">
            <a:off x="4188604" y="2888913"/>
            <a:ext cx="1619363" cy="92401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Radiateur à réflexion</a:t>
            </a:r>
            <a:endParaRPr lang="fr-CH" dirty="0"/>
          </a:p>
        </p:txBody>
      </p:sp>
      <p:sp>
        <p:nvSpPr>
          <p:cNvPr id="26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56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56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56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56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6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56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6" dur="500"/>
                                        <p:tgtEl>
                                          <p:spTgt spid="256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2" grpId="0" animBg="1" autoUpdateAnimBg="0"/>
      <p:bldP spid="256026" grpId="0" autoUpdateAnimBg="0"/>
      <p:bldP spid="256028" grpId="0" autoUpdateAnimBg="0"/>
      <p:bldP spid="256031" grpId="0" animBg="1"/>
      <p:bldP spid="256025" grpId="0" animBg="1"/>
      <p:bldP spid="2" grpId="0" animBg="1"/>
      <p:bldP spid="26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Text Box 2"/>
          <p:cNvSpPr txBox="1">
            <a:spLocks noChangeArrowheads="1"/>
          </p:cNvSpPr>
          <p:nvPr/>
        </p:nvSpPr>
        <p:spPr bwMode="auto">
          <a:xfrm>
            <a:off x="2818062" y="1455578"/>
            <a:ext cx="4457700" cy="588963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3200" dirty="0">
                <a:solidFill>
                  <a:srgbClr val="003A7C"/>
                </a:solidFill>
              </a:rPr>
              <a:t>Emplacement correct</a:t>
            </a:r>
            <a:endParaRPr lang="en-GB" altLang="fr-FR" sz="3200" dirty="0">
              <a:solidFill>
                <a:srgbClr val="003A7C"/>
              </a:solidFill>
            </a:endParaRPr>
          </a:p>
        </p:txBody>
      </p:sp>
      <p:pic>
        <p:nvPicPr>
          <p:cNvPr id="258052" name="Picture 4" descr="Diapo  432 infra rouge OK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8416" y="2183199"/>
            <a:ext cx="6096992" cy="4572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8053" name="Line 5"/>
          <p:cNvSpPr>
            <a:spLocks noChangeShapeType="1"/>
          </p:cNvSpPr>
          <p:nvPr/>
        </p:nvSpPr>
        <p:spPr bwMode="auto">
          <a:xfrm>
            <a:off x="6738797" y="2315099"/>
            <a:ext cx="3175" cy="12160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58054" name="Text Box 6"/>
          <p:cNvSpPr txBox="1">
            <a:spLocks noChangeArrowheads="1"/>
          </p:cNvSpPr>
          <p:nvPr/>
        </p:nvSpPr>
        <p:spPr bwMode="auto">
          <a:xfrm>
            <a:off x="2477970" y="2315099"/>
            <a:ext cx="2971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0000"/>
                </a:solidFill>
                <a:miter lim="800000"/>
                <a:headEnd type="none" w="med" len="lg"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FFFF99"/>
                </a:solidFill>
              </a:rPr>
              <a:t>Distances conformes à la notice de montage</a:t>
            </a:r>
            <a:endParaRPr lang="fr-FR" altLang="fr-FR" sz="2000" dirty="0">
              <a:solidFill>
                <a:srgbClr val="FFFF99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Radiateur à réflexion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58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258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8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5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0" grpId="0" animBg="1" autoUpdateAnimBg="0"/>
      <p:bldP spid="258053" grpId="0" animBg="1"/>
      <p:bldP spid="258054" grpId="0" autoUpdateAnimBg="0"/>
      <p:bldP spid="2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8" name="Picture 4" descr="ISX1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1600" y="1566681"/>
            <a:ext cx="5400600" cy="4994457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827" name="Text Box 3"/>
          <p:cNvSpPr txBox="1">
            <a:spLocks noChangeArrowheads="1"/>
          </p:cNvSpPr>
          <p:nvPr/>
        </p:nvSpPr>
        <p:spPr bwMode="auto">
          <a:xfrm>
            <a:off x="2341600" y="1566681"/>
            <a:ext cx="2041690" cy="446191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0000">
                    <a:alpha val="70000"/>
                  </a:srgbClr>
                </a:solidFill>
              </a:rPr>
              <a:t>Non conforme</a:t>
            </a:r>
            <a:endParaRPr lang="en-GB" altLang="fr-FR" sz="23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 dirty="0"/>
              <a:t>Exemples d’électrodes non conformes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7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7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27" grpId="0" animBg="1" autoUpdateAnimBg="0"/>
      <p:bldP spid="6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Text Box 22"/>
          <p:cNvSpPr txBox="1">
            <a:spLocks noChangeArrowheads="1"/>
          </p:cNvSpPr>
          <p:nvPr/>
        </p:nvSpPr>
        <p:spPr bwMode="auto">
          <a:xfrm>
            <a:off x="474411" y="3819285"/>
            <a:ext cx="9134975" cy="2893100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536575" algn="l"/>
              </a:tabLst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536575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536575" algn="l"/>
              </a:tabLst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endParaRPr lang="fr-FR" altLang="fr-FR" sz="800" dirty="0">
              <a:solidFill>
                <a:srgbClr val="0000FF"/>
              </a:solidFill>
            </a:endParaRPr>
          </a:p>
          <a:p>
            <a:pPr algn="ctr">
              <a:spcBef>
                <a:spcPct val="50000"/>
              </a:spcBef>
              <a:buFontTx/>
              <a:buNone/>
            </a:pPr>
            <a:r>
              <a:rPr lang="fr-FR" altLang="fr-FR" sz="2400" dirty="0">
                <a:solidFill>
                  <a:srgbClr val="003A7C"/>
                </a:solidFill>
              </a:rPr>
              <a:t>Pour toutes les prises </a:t>
            </a:r>
            <a:br>
              <a:rPr lang="fr-FR" altLang="fr-FR" sz="2400" dirty="0">
                <a:solidFill>
                  <a:srgbClr val="003A7C"/>
                </a:solidFill>
              </a:rPr>
            </a:br>
            <a:r>
              <a:rPr lang="fr-FR" altLang="fr-FR" sz="2400" dirty="0">
                <a:solidFill>
                  <a:srgbClr val="003A7C"/>
                </a:solidFill>
              </a:rPr>
              <a:t>de courant à utilisation libre </a:t>
            </a:r>
            <a:r>
              <a:rPr lang="fr-FR" altLang="fr-FR" sz="2400" dirty="0">
                <a:solidFill>
                  <a:srgbClr val="003A7C"/>
                </a:solidFill>
                <a:cs typeface="Arial" pitchFamily="34" charset="0"/>
              </a:rPr>
              <a:t>≤ </a:t>
            </a:r>
            <a:r>
              <a:rPr lang="fr-FR" altLang="fr-FR" sz="2400" dirty="0">
                <a:solidFill>
                  <a:srgbClr val="003A7C"/>
                </a:solidFill>
              </a:rPr>
              <a:t>32A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fr-FR" altLang="fr-FR" sz="2400" dirty="0">
                <a:solidFill>
                  <a:srgbClr val="0000FF"/>
                </a:solidFill>
              </a:rPr>
              <a:t/>
            </a:r>
            <a:br>
              <a:rPr lang="fr-FR" altLang="fr-FR" sz="2400" dirty="0">
                <a:solidFill>
                  <a:srgbClr val="0000FF"/>
                </a:solidFill>
              </a:rPr>
            </a:br>
            <a:r>
              <a:rPr lang="fr-FR" altLang="fr-FR" sz="2400" dirty="0">
                <a:solidFill>
                  <a:srgbClr val="0000FF"/>
                </a:solidFill>
              </a:rPr>
              <a:t/>
            </a:r>
            <a:br>
              <a:rPr lang="fr-FR" altLang="fr-FR" sz="2400" dirty="0">
                <a:solidFill>
                  <a:srgbClr val="0000FF"/>
                </a:solidFill>
              </a:rPr>
            </a:br>
            <a:r>
              <a:rPr lang="fr-FR" altLang="fr-FR" sz="2400" dirty="0">
                <a:solidFill>
                  <a:srgbClr val="003A7C"/>
                </a:solidFill>
              </a:rPr>
              <a:t>DDR  I</a:t>
            </a:r>
            <a:r>
              <a:rPr lang="fr-FR" altLang="fr-FR" sz="2400" dirty="0">
                <a:solidFill>
                  <a:srgbClr val="003A7C"/>
                </a:solidFill>
                <a:sym typeface="Symbol" pitchFamily="18" charset="2"/>
              </a:rPr>
              <a:t>N</a:t>
            </a:r>
            <a:r>
              <a:rPr lang="fr-FR" altLang="fr-FR" sz="2400" dirty="0">
                <a:solidFill>
                  <a:srgbClr val="003A7C"/>
                </a:solidFill>
              </a:rPr>
              <a:t> </a:t>
            </a:r>
            <a:r>
              <a:rPr lang="fr-FR" altLang="fr-FR" sz="2400" dirty="0">
                <a:solidFill>
                  <a:srgbClr val="003A7C"/>
                </a:solidFill>
                <a:latin typeface="NIN2X" pitchFamily="34" charset="0"/>
              </a:rPr>
              <a:t>≤</a:t>
            </a:r>
            <a:r>
              <a:rPr lang="fr-FR" altLang="fr-FR" sz="2400" dirty="0">
                <a:solidFill>
                  <a:srgbClr val="003A7C"/>
                </a:solidFill>
              </a:rPr>
              <a:t> 30 mA</a:t>
            </a:r>
            <a:endParaRPr lang="fr-FR" altLang="fr-FR" sz="2000" dirty="0">
              <a:solidFill>
                <a:srgbClr val="003A7C"/>
              </a:solidFill>
            </a:endParaRPr>
          </a:p>
          <a:p>
            <a:pPr algn="ctr">
              <a:spcBef>
                <a:spcPct val="50000"/>
              </a:spcBef>
              <a:buFontTx/>
              <a:buNone/>
            </a:pPr>
            <a:endParaRPr lang="fr-FR" altLang="fr-FR" sz="2400" dirty="0">
              <a:solidFill>
                <a:srgbClr val="0000FF"/>
              </a:solidFill>
            </a:endParaRPr>
          </a:p>
        </p:txBody>
      </p:sp>
      <p:sp>
        <p:nvSpPr>
          <p:cNvPr id="546822" name="AutoShape 6"/>
          <p:cNvSpPr>
            <a:spLocks noChangeArrowheads="1"/>
          </p:cNvSpPr>
          <p:nvPr/>
        </p:nvSpPr>
        <p:spPr bwMode="auto">
          <a:xfrm rot="5400000">
            <a:off x="4753766" y="5029495"/>
            <a:ext cx="576263" cy="564799"/>
          </a:xfrm>
          <a:prstGeom prst="notchedRightArrow">
            <a:avLst>
              <a:gd name="adj1" fmla="val 50000"/>
              <a:gd name="adj2" fmla="val 25000"/>
            </a:avLst>
          </a:prstGeom>
          <a:solidFill>
            <a:srgbClr val="FFFF99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59753" name="Rectangle 11"/>
          <p:cNvSpPr>
            <a:spLocks noChangeArrowheads="1"/>
          </p:cNvSpPr>
          <p:nvPr/>
        </p:nvSpPr>
        <p:spPr bwMode="auto">
          <a:xfrm>
            <a:off x="3023985" y="3351316"/>
            <a:ext cx="183443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509" y="2051031"/>
            <a:ext cx="1411357" cy="1408235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24974" y="2021077"/>
            <a:ext cx="1080120" cy="1440000"/>
          </a:xfrm>
          <a:prstGeom prst="rect">
            <a:avLst/>
          </a:prstGeom>
        </p:spPr>
      </p:pic>
      <p:pic>
        <p:nvPicPr>
          <p:cNvPr id="546826" name="Picture 10" descr="steckdosen_T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8309" y="2019404"/>
            <a:ext cx="1411222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74412" y="476672"/>
            <a:ext cx="9134975" cy="795600"/>
          </a:xfrm>
        </p:spPr>
        <p:txBody>
          <a:bodyPr/>
          <a:lstStyle/>
          <a:p>
            <a:r>
              <a:rPr lang="fr-FR" altLang="fr-FR" sz="2400" dirty="0"/>
              <a:t>Coupure automatique en cas de défaut </a:t>
            </a:r>
            <a:br>
              <a:rPr lang="fr-FR" altLang="fr-FR" sz="2400" dirty="0"/>
            </a:br>
            <a:r>
              <a:rPr lang="fr-FR" altLang="fr-FR" sz="2400" dirty="0"/>
              <a:t>(système TN)</a:t>
            </a:r>
            <a:endParaRPr lang="fr-CH" sz="2400" dirty="0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872159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4.1.1.3.3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468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46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46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46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5468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6818" grpId="0" uiExpand="1" build="p" animBg="1"/>
      <p:bldP spid="546822" grpId="0" uiExpand="1" animBg="1"/>
      <p:bldP spid="4" grpId="0" animBg="1"/>
      <p:bldP spid="12" grpId="0" animBg="1" autoUpdateAnimBg="0"/>
      <p:bldP spid="13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Text Box 22"/>
          <p:cNvSpPr txBox="1">
            <a:spLocks noChangeArrowheads="1"/>
          </p:cNvSpPr>
          <p:nvPr/>
        </p:nvSpPr>
        <p:spPr bwMode="auto">
          <a:xfrm>
            <a:off x="965734" y="2609036"/>
            <a:ext cx="8152332" cy="1107996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50000"/>
              </a:spcBef>
              <a:buFontTx/>
              <a:buNone/>
            </a:pPr>
            <a:r>
              <a:rPr lang="fr-FR" altLang="fr-FR" sz="2000" i="1" dirty="0">
                <a:solidFill>
                  <a:srgbClr val="003A7C"/>
                </a:solidFill>
              </a:rPr>
              <a:t>Les dispositifs conjoncteurs librement utilisables qui sont librement accessibles et dont le genre de prises permet le raccordement de matériels d’utilisation sont à protéger par un DDR</a:t>
            </a:r>
          </a:p>
        </p:txBody>
      </p:sp>
      <p:sp>
        <p:nvSpPr>
          <p:cNvPr id="598021" name="Text Box 22"/>
          <p:cNvSpPr txBox="1">
            <a:spLocks noChangeArrowheads="1"/>
          </p:cNvSpPr>
          <p:nvPr/>
        </p:nvSpPr>
        <p:spPr bwMode="auto">
          <a:xfrm>
            <a:off x="901540" y="4794965"/>
            <a:ext cx="8280721" cy="760959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square" lIns="0" tIns="72000" rIns="0" bIns="72000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536575" algn="l"/>
              </a:tabLst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536575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536575" algn="l"/>
              </a:tabLst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fr-FR" altLang="fr-FR" sz="2000" dirty="0">
                <a:solidFill>
                  <a:srgbClr val="003A7C"/>
                </a:solidFill>
              </a:rPr>
              <a:t>Si leur utilisation libre peut être exclue, il n’est pas nécessaire </a:t>
            </a:r>
            <a:br>
              <a:rPr lang="fr-FR" altLang="fr-FR" sz="2000" dirty="0">
                <a:solidFill>
                  <a:srgbClr val="003A7C"/>
                </a:solidFill>
              </a:rPr>
            </a:br>
            <a:r>
              <a:rPr lang="fr-FR" altLang="fr-FR" sz="2000" dirty="0">
                <a:solidFill>
                  <a:srgbClr val="003A7C"/>
                </a:solidFill>
              </a:rPr>
              <a:t>de les protéger par un DDR (réfrigérateur intégré / hotte aspirante)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376" y="476672"/>
            <a:ext cx="9134975" cy="794403"/>
          </a:xfrm>
        </p:spPr>
        <p:txBody>
          <a:bodyPr/>
          <a:lstStyle/>
          <a:p>
            <a:r>
              <a:rPr lang="fr-FR" altLang="fr-FR" dirty="0"/>
              <a:t>Prises de courant à utilisation libre</a:t>
            </a:r>
            <a:endParaRPr lang="fr-CH" dirty="0"/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872159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4.1.1.3.3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0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980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0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5980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02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9802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0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5980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8018" grpId="0" uiExpand="1" build="p" animBg="1"/>
      <p:bldP spid="598021" grpId="0" uiExpand="1" build="p" animBg="1"/>
      <p:bldP spid="2" grpId="0" animBg="1"/>
      <p:bldP spid="8" grpId="0" animBg="1" autoUpdateAnimBg="0"/>
      <p:bldP spid="9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Text Box 22"/>
          <p:cNvSpPr txBox="1">
            <a:spLocks noChangeArrowheads="1"/>
          </p:cNvSpPr>
          <p:nvPr/>
        </p:nvSpPr>
        <p:spPr bwMode="auto">
          <a:xfrm>
            <a:off x="479425" y="4425928"/>
            <a:ext cx="9134975" cy="1877437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536575" algn="l"/>
              </a:tabLst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536575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536575" algn="l"/>
              </a:tabLst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6575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endParaRPr lang="fr-FR" altLang="fr-FR" sz="800" dirty="0">
              <a:solidFill>
                <a:srgbClr val="0000FF"/>
              </a:solidFill>
            </a:endParaRPr>
          </a:p>
          <a:p>
            <a:pPr algn="ctr">
              <a:spcBef>
                <a:spcPts val="0"/>
              </a:spcBef>
              <a:buNone/>
            </a:pPr>
            <a:r>
              <a:rPr lang="fr-FR" altLang="fr-FR" sz="2200" dirty="0">
                <a:solidFill>
                  <a:srgbClr val="003A7C"/>
                </a:solidFill>
              </a:rPr>
              <a:t>Pour les circuits terminaux d’éclairage sans prises dans des bâtiments à usage d’habitation et dans leurs locaux annexes</a:t>
            </a:r>
          </a:p>
          <a:p>
            <a:pPr algn="ctr">
              <a:spcBef>
                <a:spcPts val="0"/>
              </a:spcBef>
              <a:buNone/>
            </a:pPr>
            <a:r>
              <a:rPr lang="fr-FR" altLang="fr-FR" sz="2400" dirty="0">
                <a:solidFill>
                  <a:srgbClr val="0000FF"/>
                </a:solidFill>
              </a:rPr>
              <a:t/>
            </a:r>
            <a:br>
              <a:rPr lang="fr-FR" altLang="fr-FR" sz="2400" dirty="0">
                <a:solidFill>
                  <a:srgbClr val="0000FF"/>
                </a:solidFill>
              </a:rPr>
            </a:br>
            <a:r>
              <a:rPr lang="fr-FR" altLang="fr-FR" sz="2400" dirty="0">
                <a:solidFill>
                  <a:srgbClr val="0000FF"/>
                </a:solidFill>
              </a:rPr>
              <a:t/>
            </a:r>
            <a:br>
              <a:rPr lang="fr-FR" altLang="fr-FR" sz="2400" dirty="0">
                <a:solidFill>
                  <a:srgbClr val="0000FF"/>
                </a:solidFill>
              </a:rPr>
            </a:br>
            <a:r>
              <a:rPr lang="fr-FR" altLang="fr-FR" sz="2200" dirty="0">
                <a:solidFill>
                  <a:srgbClr val="003A7C"/>
                </a:solidFill>
              </a:rPr>
              <a:t>DDR  I</a:t>
            </a:r>
            <a:r>
              <a:rPr lang="fr-FR" altLang="fr-FR" sz="2200" dirty="0">
                <a:solidFill>
                  <a:srgbClr val="003A7C"/>
                </a:solidFill>
                <a:sym typeface="Symbol" pitchFamily="18" charset="2"/>
              </a:rPr>
              <a:t>N</a:t>
            </a:r>
            <a:r>
              <a:rPr lang="fr-FR" altLang="fr-FR" sz="2200" dirty="0">
                <a:solidFill>
                  <a:srgbClr val="003A7C"/>
                </a:solidFill>
              </a:rPr>
              <a:t> ≤ 30 mA</a:t>
            </a:r>
          </a:p>
        </p:txBody>
      </p:sp>
      <p:sp>
        <p:nvSpPr>
          <p:cNvPr id="546822" name="AutoShape 6"/>
          <p:cNvSpPr>
            <a:spLocks noChangeArrowheads="1"/>
          </p:cNvSpPr>
          <p:nvPr/>
        </p:nvSpPr>
        <p:spPr bwMode="auto">
          <a:xfrm rot="5400000">
            <a:off x="4753768" y="5301930"/>
            <a:ext cx="576263" cy="576262"/>
          </a:xfrm>
          <a:prstGeom prst="notchedRightArrow">
            <a:avLst>
              <a:gd name="adj1" fmla="val 50000"/>
              <a:gd name="adj2" fmla="val 25000"/>
            </a:avLst>
          </a:prstGeom>
          <a:solidFill>
            <a:srgbClr val="FFFF99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59753" name="Rectangle 11"/>
          <p:cNvSpPr>
            <a:spLocks noChangeArrowheads="1"/>
          </p:cNvSpPr>
          <p:nvPr/>
        </p:nvSpPr>
        <p:spPr bwMode="auto">
          <a:xfrm>
            <a:off x="2959350" y="2912262"/>
            <a:ext cx="187166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pic>
        <p:nvPicPr>
          <p:cNvPr id="12" name="Imag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17377" y="1777745"/>
            <a:ext cx="3849044" cy="2484933"/>
          </a:xfrm>
          <a:prstGeom prst="rect">
            <a:avLst/>
          </a:prstGeom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FR" altLang="fr-FR"/>
              <a:t>Coupure automatique en cas de défaut Exigences supplémentaires</a:t>
            </a:r>
            <a:endParaRPr lang="fr-CH" dirty="0"/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872159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4.1.1.3.4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1566824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5468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46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546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468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6818" grpId="0" uiExpand="1" build="p" animBg="1"/>
      <p:bldP spid="546822" grpId="0" uiExpand="1" animBg="1"/>
      <p:bldP spid="2" grpId="0" animBg="1"/>
      <p:bldP spid="11" grpId="0" animBg="1" autoUpdateAnimBg="0"/>
      <p:bldP spid="13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FR" dirty="0"/>
              <a:t>Dispositifs conjoncteurs ménagers</a:t>
            </a:r>
          </a:p>
        </p:txBody>
      </p:sp>
      <p:pic>
        <p:nvPicPr>
          <p:cNvPr id="575491" name="Picture 4" descr="x_steckd_t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124" y="3136407"/>
            <a:ext cx="1162050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5492" name="Picture 5" descr="teilisol_stecker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1376862" y="1701269"/>
            <a:ext cx="957262" cy="132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5493" name="Text Box 6"/>
          <p:cNvSpPr txBox="1">
            <a:spLocks noChangeArrowheads="1"/>
          </p:cNvSpPr>
          <p:nvPr/>
        </p:nvSpPr>
        <p:spPr bwMode="auto">
          <a:xfrm>
            <a:off x="2556375" y="2072782"/>
            <a:ext cx="7058025" cy="460375"/>
          </a:xfrm>
          <a:prstGeom prst="rect">
            <a:avLst/>
          </a:prstGeom>
          <a:gradFill rotWithShape="1">
            <a:gsLst>
              <a:gs pos="0">
                <a:srgbClr val="003A7C"/>
              </a:gs>
              <a:gs pos="50000">
                <a:srgbClr val="E5E3E4"/>
              </a:gs>
              <a:gs pos="100000">
                <a:srgbClr val="CCECFF"/>
              </a:gs>
            </a:gsLst>
            <a:lin ang="270000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72000" tIns="72000" rIns="72000" bIns="7200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fr-FR" altLang="fr-FR" sz="2000"/>
              <a:t>Broches partiellement isolées</a:t>
            </a:r>
            <a:r>
              <a:rPr lang="fr-FR" altLang="fr-FR" sz="2000" b="0"/>
              <a:t> </a:t>
            </a:r>
            <a:r>
              <a:rPr lang="fr-FR" altLang="fr-FR" sz="2000"/>
              <a:t>sur les </a:t>
            </a:r>
            <a:r>
              <a:rPr lang="fr-CH" altLang="fr-FR" sz="2000"/>
              <a:t>fiches</a:t>
            </a:r>
            <a:r>
              <a:rPr lang="fr-FR" altLang="fr-FR" sz="2000"/>
              <a:t> T11 et T12</a:t>
            </a:r>
          </a:p>
        </p:txBody>
      </p:sp>
      <p:sp>
        <p:nvSpPr>
          <p:cNvPr id="575494" name="Text Box 8"/>
          <p:cNvSpPr txBox="1">
            <a:spLocks noChangeArrowheads="1"/>
          </p:cNvSpPr>
          <p:nvPr/>
        </p:nvSpPr>
        <p:spPr bwMode="auto">
          <a:xfrm>
            <a:off x="2556375" y="2541095"/>
            <a:ext cx="7058025" cy="460375"/>
          </a:xfrm>
          <a:prstGeom prst="rect">
            <a:avLst/>
          </a:prstGeom>
          <a:gradFill rotWithShape="1">
            <a:gsLst>
              <a:gs pos="0">
                <a:srgbClr val="003A7C"/>
              </a:gs>
              <a:gs pos="50000">
                <a:srgbClr val="E5E3E4"/>
              </a:gs>
              <a:gs pos="100000">
                <a:srgbClr val="CCECFF"/>
              </a:gs>
            </a:gsLst>
            <a:lin ang="270000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72000" tIns="72000" rIns="72000" bIns="7200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fr-FR" altLang="fr-FR" sz="2000" dirty="0">
                <a:solidFill>
                  <a:srgbClr val="FF0000"/>
                </a:solidFill>
                <a:sym typeface="Wingdings" pitchFamily="2" charset="2"/>
              </a:rPr>
              <a:t></a:t>
            </a:r>
            <a:r>
              <a:rPr lang="fr-FR" altLang="fr-FR" sz="2000" dirty="0">
                <a:sym typeface="Wingdings" pitchFamily="2" charset="2"/>
              </a:rPr>
              <a:t> </a:t>
            </a:r>
            <a:r>
              <a:rPr lang="fr-FR" altLang="fr-FR" sz="2000" dirty="0"/>
              <a:t>obligatoire après le</a:t>
            </a:r>
            <a:r>
              <a:rPr lang="fr-FR" altLang="fr-FR" sz="2000" b="0" dirty="0"/>
              <a:t> </a:t>
            </a:r>
            <a:r>
              <a:rPr lang="fr-FR" altLang="fr-FR" sz="2000" i="1" dirty="0"/>
              <a:t>31 déc. </a:t>
            </a:r>
            <a:r>
              <a:rPr lang="fr-FR" altLang="fr-FR" sz="2000" i="1" smtClean="0"/>
              <a:t>2012</a:t>
            </a:r>
            <a:endParaRPr lang="fr-FR" altLang="fr-FR" sz="2000" b="0" dirty="0"/>
          </a:p>
        </p:txBody>
      </p:sp>
      <p:sp>
        <p:nvSpPr>
          <p:cNvPr id="575495" name="Text Box 9"/>
          <p:cNvSpPr txBox="1">
            <a:spLocks noChangeArrowheads="1"/>
          </p:cNvSpPr>
          <p:nvPr/>
        </p:nvSpPr>
        <p:spPr bwMode="auto">
          <a:xfrm>
            <a:off x="2556375" y="3425333"/>
            <a:ext cx="7058025" cy="460375"/>
          </a:xfrm>
          <a:prstGeom prst="rect">
            <a:avLst/>
          </a:prstGeom>
          <a:gradFill rotWithShape="1">
            <a:gsLst>
              <a:gs pos="0">
                <a:srgbClr val="003A7C"/>
              </a:gs>
              <a:gs pos="50000">
                <a:srgbClr val="E5E3E4"/>
              </a:gs>
              <a:gs pos="100000">
                <a:srgbClr val="CCECFF"/>
              </a:gs>
            </a:gsLst>
            <a:lin ang="270000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72000" tIns="72000" rIns="72000" bIns="72000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fr-FR" altLang="fr-FR" sz="2000" dirty="0"/>
              <a:t>Collerette de protection</a:t>
            </a:r>
            <a:r>
              <a:rPr lang="fr-FR" altLang="fr-FR" sz="2000" b="0" dirty="0"/>
              <a:t> </a:t>
            </a:r>
            <a:r>
              <a:rPr lang="fr-FR" altLang="fr-FR" sz="2000" b="0" dirty="0">
                <a:solidFill>
                  <a:srgbClr val="FF0000"/>
                </a:solidFill>
                <a:sym typeface="Wingdings" pitchFamily="2" charset="2"/>
              </a:rPr>
              <a:t></a:t>
            </a:r>
            <a:r>
              <a:rPr lang="fr-FR" altLang="fr-FR" sz="2000" b="0" dirty="0">
                <a:sym typeface="Wingdings" pitchFamily="2" charset="2"/>
              </a:rPr>
              <a:t> </a:t>
            </a:r>
            <a:r>
              <a:rPr lang="fr-FR" altLang="fr-FR" sz="2000" dirty="0"/>
              <a:t>protection contre les contacts</a:t>
            </a:r>
          </a:p>
        </p:txBody>
      </p:sp>
      <p:sp>
        <p:nvSpPr>
          <p:cNvPr id="575496" name="Text Box 10"/>
          <p:cNvSpPr txBox="1">
            <a:spLocks noChangeArrowheads="1"/>
          </p:cNvSpPr>
          <p:nvPr/>
        </p:nvSpPr>
        <p:spPr bwMode="auto">
          <a:xfrm>
            <a:off x="2556375" y="3879477"/>
            <a:ext cx="7058025" cy="460375"/>
          </a:xfrm>
          <a:prstGeom prst="rect">
            <a:avLst/>
          </a:prstGeom>
          <a:gradFill rotWithShape="1">
            <a:gsLst>
              <a:gs pos="0">
                <a:srgbClr val="003A7C"/>
              </a:gs>
              <a:gs pos="50000">
                <a:srgbClr val="E5E3E4"/>
              </a:gs>
              <a:gs pos="100000">
                <a:srgbClr val="CCECFF"/>
              </a:gs>
            </a:gsLst>
            <a:lin ang="270000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72000" tIns="72000" rIns="72000" bIns="72000">
            <a:spAutoFit/>
          </a:bodyPr>
          <a:lstStyle>
            <a:lvl1pPr marL="261938" indent="-261938"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fr-FR" altLang="fr-FR" sz="2000" dirty="0">
                <a:solidFill>
                  <a:srgbClr val="FF0000"/>
                </a:solidFill>
                <a:sym typeface="Wingdings" pitchFamily="2" charset="2"/>
              </a:rPr>
              <a:t></a:t>
            </a:r>
            <a:r>
              <a:rPr lang="fr-FR" altLang="fr-FR" sz="2000" dirty="0">
                <a:sym typeface="Wingdings" pitchFamily="2" charset="2"/>
              </a:rPr>
              <a:t> </a:t>
            </a:r>
            <a:r>
              <a:rPr lang="fr-FR" altLang="fr-FR" sz="2000" dirty="0"/>
              <a:t>à partir du 01. 01. 2017 toutes les prises </a:t>
            </a:r>
            <a:r>
              <a:rPr lang="fr-FR" altLang="fr-FR" sz="2000" dirty="0">
                <a:solidFill>
                  <a:srgbClr val="FF0000"/>
                </a:solidFill>
                <a:sym typeface="Wingdings" pitchFamily="2" charset="2"/>
              </a:rPr>
              <a:t></a:t>
            </a:r>
            <a:r>
              <a:rPr lang="fr-FR" altLang="fr-FR" sz="2000" dirty="0">
                <a:sym typeface="Wingdings" pitchFamily="2" charset="2"/>
              </a:rPr>
              <a:t> </a:t>
            </a:r>
            <a:r>
              <a:rPr lang="fr-FR" altLang="fr-FR" sz="2000" dirty="0"/>
              <a:t>obligatoire</a:t>
            </a:r>
          </a:p>
        </p:txBody>
      </p:sp>
      <p:pic>
        <p:nvPicPr>
          <p:cNvPr id="575499" name="Picture 8" descr="x_sido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5300" y="4450858"/>
            <a:ext cx="2303463" cy="2303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54" name="AutoShape 12"/>
          <p:cNvSpPr>
            <a:spLocks noChangeArrowheads="1"/>
          </p:cNvSpPr>
          <p:nvPr/>
        </p:nvSpPr>
        <p:spPr bwMode="auto">
          <a:xfrm>
            <a:off x="3277100" y="4522295"/>
            <a:ext cx="1655763" cy="792162"/>
          </a:xfrm>
          <a:prstGeom prst="flowChartAlternateProcess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FR" altLang="fr-FR"/>
          </a:p>
        </p:txBody>
      </p:sp>
      <p:sp>
        <p:nvSpPr>
          <p:cNvPr id="575501" name="AutoShape 12"/>
          <p:cNvSpPr>
            <a:spLocks noChangeArrowheads="1"/>
          </p:cNvSpPr>
          <p:nvPr/>
        </p:nvSpPr>
        <p:spPr bwMode="auto">
          <a:xfrm>
            <a:off x="5328150" y="5458921"/>
            <a:ext cx="1260475" cy="357187"/>
          </a:xfrm>
          <a:prstGeom prst="rightArrow">
            <a:avLst>
              <a:gd name="adj1" fmla="val 50000"/>
              <a:gd name="adj2" fmla="val 88222"/>
            </a:avLst>
          </a:prstGeom>
          <a:solidFill>
            <a:srgbClr val="FF3300"/>
          </a:solidFill>
          <a:ln w="28575">
            <a:solidFill>
              <a:srgbClr val="0033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fr-FR" altLang="fr-FR" sz="1200" b="0"/>
          </a:p>
        </p:txBody>
      </p:sp>
      <p:sp>
        <p:nvSpPr>
          <p:cNvPr id="575502" name="Line 13"/>
          <p:cNvSpPr>
            <a:spLocks noChangeAspect="1" noChangeShapeType="1"/>
          </p:cNvSpPr>
          <p:nvPr/>
        </p:nvSpPr>
        <p:spPr bwMode="auto">
          <a:xfrm flipH="1" flipV="1">
            <a:off x="3061200" y="4738196"/>
            <a:ext cx="1800225" cy="180022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75503" name="Line 14"/>
          <p:cNvSpPr>
            <a:spLocks noChangeAspect="1" noChangeShapeType="1"/>
          </p:cNvSpPr>
          <p:nvPr/>
        </p:nvSpPr>
        <p:spPr bwMode="auto">
          <a:xfrm flipV="1">
            <a:off x="3061200" y="4738196"/>
            <a:ext cx="1800225" cy="180022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" name="Groupe 2"/>
          <p:cNvGrpSpPr>
            <a:grpSpLocks/>
          </p:cNvGrpSpPr>
          <p:nvPr/>
        </p:nvGrpSpPr>
        <p:grpSpPr bwMode="auto">
          <a:xfrm>
            <a:off x="6841037" y="4450858"/>
            <a:ext cx="2303462" cy="2303463"/>
            <a:chOff x="6120172" y="4149724"/>
            <a:chExt cx="2303463" cy="2303463"/>
          </a:xfrm>
        </p:grpSpPr>
        <p:pic>
          <p:nvPicPr>
            <p:cNvPr id="160787" name="Picture 8" descr="x_sidos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172" y="4149724"/>
              <a:ext cx="2303463" cy="2303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788" name="AutoShape 12"/>
            <p:cNvSpPr>
              <a:spLocks noChangeArrowheads="1"/>
            </p:cNvSpPr>
            <p:nvPr/>
          </p:nvSpPr>
          <p:spPr bwMode="auto">
            <a:xfrm>
              <a:off x="6551972" y="4221162"/>
              <a:ext cx="1655763" cy="792162"/>
            </a:xfrm>
            <a:prstGeom prst="flowChartAlternateProcess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900" b="1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900" b="1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900" b="1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endParaRPr lang="fr-FR" altLang="fr-FR"/>
            </a:p>
          </p:txBody>
        </p:sp>
        <p:pic>
          <p:nvPicPr>
            <p:cNvPr id="160789" name="Picture 4" descr="x_steckd_t1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6216" y="4486038"/>
              <a:ext cx="1516857" cy="1643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872159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5.1.2.1.7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22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75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75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575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5754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575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75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575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575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575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575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575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1000"/>
                                        <p:tgtEl>
                                          <p:spTgt spid="575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5490" grpId="0" animBg="1"/>
      <p:bldP spid="575493" grpId="0" animBg="1"/>
      <p:bldP spid="575494" grpId="0" animBg="1"/>
      <p:bldP spid="575495" grpId="0" animBg="1"/>
      <p:bldP spid="575496" grpId="0" animBg="1"/>
      <p:bldP spid="10254" grpId="0" animBg="1"/>
      <p:bldP spid="575501" grpId="0" animBg="1"/>
      <p:bldP spid="575502" grpId="0" animBg="1"/>
      <p:bldP spid="575503" grpId="0" animBg="1"/>
      <p:bldP spid="21" grpId="0" animBg="1" autoUpdateAnimBg="0"/>
      <p:bldP spid="22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3" name="Text Box 4"/>
          <p:cNvSpPr txBox="1">
            <a:spLocks noChangeArrowheads="1"/>
          </p:cNvSpPr>
          <p:nvPr/>
        </p:nvSpPr>
        <p:spPr bwMode="auto">
          <a:xfrm>
            <a:off x="1161311" y="1960738"/>
            <a:ext cx="7740650" cy="3540125"/>
          </a:xfrm>
          <a:prstGeom prst="rect">
            <a:avLst/>
          </a:prstGeom>
          <a:solidFill>
            <a:srgbClr val="E5E3E4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fr-FR" altLang="fr-FR" sz="2000" dirty="0"/>
              <a:t>Aux endroits suivants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fr-FR" altLang="fr-FR" sz="2000" dirty="0"/>
              <a:t> </a:t>
            </a:r>
            <a:r>
              <a:rPr lang="fr-FR" altLang="fr-FR" sz="2000" dirty="0">
                <a:solidFill>
                  <a:srgbClr val="FF0000"/>
                </a:solidFill>
                <a:sym typeface="Wingdings" pitchFamily="2" charset="2"/>
              </a:rPr>
              <a:t></a:t>
            </a:r>
            <a:r>
              <a:rPr lang="fr-FR" altLang="fr-FR" sz="2000" dirty="0">
                <a:sym typeface="Wingdings" pitchFamily="2" charset="2"/>
              </a:rPr>
              <a:t>  </a:t>
            </a:r>
            <a:r>
              <a:rPr lang="fr-FR" altLang="fr-FR" sz="2000" dirty="0"/>
              <a:t>installer les prises de courant à collerette de protection</a:t>
            </a:r>
          </a:p>
          <a:p>
            <a:pPr>
              <a:spcBef>
                <a:spcPct val="50000"/>
              </a:spcBef>
              <a:buFontTx/>
              <a:buNone/>
            </a:pPr>
            <a:endParaRPr lang="fr-FR" altLang="fr-FR" sz="2000" dirty="0"/>
          </a:p>
          <a:p>
            <a:pPr>
              <a:spcBef>
                <a:spcPct val="50000"/>
              </a:spcBef>
              <a:buFontTx/>
              <a:buNone/>
            </a:pPr>
            <a:r>
              <a:rPr lang="fr-FR" altLang="fr-FR" sz="2000" dirty="0"/>
              <a:t> 1. dans les </a:t>
            </a:r>
            <a:r>
              <a:rPr lang="fr-CH" altLang="fr-FR" sz="2000" dirty="0"/>
              <a:t>locaux</a:t>
            </a:r>
            <a:r>
              <a:rPr lang="fr-FR" altLang="fr-FR" sz="2000" dirty="0"/>
              <a:t> humides, mouillées et à risque de corrosion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fr-FR" altLang="fr-FR" sz="2000" dirty="0"/>
              <a:t> 2. dans les zones de travail de cuisines domestiques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fr-FR" altLang="fr-FR" sz="2000" dirty="0"/>
              <a:t> 3. dans les ateliers </a:t>
            </a:r>
            <a:r>
              <a:rPr lang="fr-FR" altLang="fr-FR" sz="2000" i="1" dirty="0"/>
              <a:t>et autres  lieux de travail*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fr-FR" altLang="fr-FR" sz="2000" dirty="0"/>
              <a:t> 4. à l’air libre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fr-FR" altLang="fr-FR" sz="2000" dirty="0"/>
              <a:t> 5. dans les salles de bain</a:t>
            </a:r>
          </a:p>
        </p:txBody>
      </p:sp>
      <p:pic>
        <p:nvPicPr>
          <p:cNvPr id="542724" name="Picture 5" descr="Steckdose Typ 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3950" y="3889662"/>
            <a:ext cx="1512000" cy="1537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25" name="Text Box 6"/>
          <p:cNvSpPr txBox="1">
            <a:spLocks noChangeArrowheads="1"/>
          </p:cNvSpPr>
          <p:nvPr/>
        </p:nvSpPr>
        <p:spPr bwMode="auto">
          <a:xfrm>
            <a:off x="1119243" y="5619293"/>
            <a:ext cx="782478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fr-FR" altLang="fr-FR" sz="2000" dirty="0">
                <a:solidFill>
                  <a:srgbClr val="003A7C"/>
                </a:solidFill>
              </a:rPr>
              <a:t>* 2.2.1.9 Lieux de travail / postes de travail</a:t>
            </a:r>
            <a:br>
              <a:rPr lang="fr-FR" altLang="fr-FR" sz="2000" dirty="0">
                <a:solidFill>
                  <a:srgbClr val="003A7C"/>
                </a:solidFill>
              </a:rPr>
            </a:br>
            <a:endParaRPr lang="fr-FR" altLang="fr-FR" sz="800" dirty="0">
              <a:solidFill>
                <a:srgbClr val="003A7C"/>
              </a:solidFill>
            </a:endParaRPr>
          </a:p>
          <a:p>
            <a:pPr algn="ctr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fr-FR" altLang="fr-FR" sz="1800" dirty="0">
                <a:solidFill>
                  <a:srgbClr val="003A7C"/>
                </a:solidFill>
              </a:rPr>
              <a:t>Lieu dans l’entreprise ou à l’extérieur de l’entreprise </a:t>
            </a:r>
            <a:br>
              <a:rPr lang="fr-FR" altLang="fr-FR" sz="1800" dirty="0">
                <a:solidFill>
                  <a:srgbClr val="003A7C"/>
                </a:solidFill>
              </a:rPr>
            </a:br>
            <a:r>
              <a:rPr lang="fr-FR" altLang="fr-FR" sz="1800" dirty="0">
                <a:solidFill>
                  <a:srgbClr val="003A7C"/>
                </a:solidFill>
              </a:rPr>
              <a:t>où se trouvent des employé/es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fr-FR" altLang="fr-FR" sz="1800" dirty="0">
                <a:solidFill>
                  <a:srgbClr val="003A7C"/>
                </a:solidFill>
              </a:rPr>
              <a:t>pour exécuter les tâches qui leur sont imparties</a:t>
            </a:r>
          </a:p>
        </p:txBody>
      </p:sp>
      <p:sp>
        <p:nvSpPr>
          <p:cNvPr id="542726" name="AutoShape 6"/>
          <p:cNvSpPr>
            <a:spLocks noChangeArrowheads="1"/>
          </p:cNvSpPr>
          <p:nvPr/>
        </p:nvSpPr>
        <p:spPr bwMode="auto">
          <a:xfrm>
            <a:off x="4637465" y="4105686"/>
            <a:ext cx="2195513" cy="611188"/>
          </a:xfrm>
          <a:prstGeom prst="wedgeRoundRectCallout">
            <a:avLst>
              <a:gd name="adj1" fmla="val -103223"/>
              <a:gd name="adj2" fmla="val 193208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1800" b="0"/>
          </a:p>
        </p:txBody>
      </p:sp>
      <p:sp>
        <p:nvSpPr>
          <p:cNvPr id="9" name="ZoneTexte 8"/>
          <p:cNvSpPr txBox="1"/>
          <p:nvPr/>
        </p:nvSpPr>
        <p:spPr>
          <a:xfrm rot="20220426" flipH="1">
            <a:off x="1020177" y="3517999"/>
            <a:ext cx="7966404" cy="461665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r>
              <a:rPr lang="fr-CH" sz="2400" dirty="0"/>
              <a:t>Ne concerne que les installations antérieures à 2017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FR" altLang="fr-FR" dirty="0"/>
              <a:t>Prises de courant à collerette de protection</a:t>
            </a:r>
            <a:endParaRPr lang="fr-CH" dirty="0"/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479425" y="1452096"/>
            <a:ext cx="1872159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5.1.2.1.7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2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4272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4272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4272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42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42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42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542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withGroup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42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42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42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542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42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42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542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1000"/>
                                        <p:tgtEl>
                                          <p:spTgt spid="542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23" grpId="0" uiExpand="1" build="p" animBg="1"/>
      <p:bldP spid="542725" grpId="0"/>
      <p:bldP spid="542726" grpId="0" animBg="1"/>
      <p:bldP spid="9" grpId="0" animBg="1"/>
      <p:bldP spid="2" grpId="0" animBg="1"/>
      <p:bldP spid="11" grpId="0" animBg="1" autoUpdateAnimBg="0"/>
      <p:bldP spid="12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076" name="Picture 4" descr="Diapo 450 Vue terrass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890" y="1667849"/>
            <a:ext cx="6456043" cy="4842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9077" name="Text Box 5"/>
          <p:cNvSpPr txBox="1">
            <a:spLocks noChangeArrowheads="1"/>
          </p:cNvSpPr>
          <p:nvPr/>
        </p:nvSpPr>
        <p:spPr bwMode="auto">
          <a:xfrm>
            <a:off x="5016500" y="3445850"/>
            <a:ext cx="2667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Modèle</a:t>
            </a:r>
            <a:r>
              <a:rPr lang="fr-CH" altLang="fr-FR" sz="2000" b="0" dirty="0"/>
              <a:t> </a:t>
            </a:r>
            <a:r>
              <a:rPr lang="fr-CH" altLang="fr-FR" sz="2000" dirty="0"/>
              <a:t>ordinaire</a:t>
            </a:r>
            <a:r>
              <a:rPr lang="fr-CH" altLang="fr-FR" sz="2000" b="0" dirty="0"/>
              <a:t>  </a:t>
            </a:r>
            <a:r>
              <a:rPr lang="fr-CH" altLang="fr-FR" sz="2000" dirty="0">
                <a:solidFill>
                  <a:srgbClr val="FF0000">
                    <a:alpha val="70000"/>
                  </a:srgbClr>
                </a:solidFill>
              </a:rPr>
              <a:t>pas admis</a:t>
            </a:r>
            <a:endParaRPr lang="en-GB" altLang="fr-FR" sz="2000" dirty="0">
              <a:solidFill>
                <a:srgbClr val="FF0000">
                  <a:alpha val="70000"/>
                </a:srgbClr>
              </a:solidFill>
            </a:endParaRPr>
          </a:p>
        </p:txBody>
      </p:sp>
      <p:pic>
        <p:nvPicPr>
          <p:cNvPr id="259078" name="Picture 6" descr="Diapo 451  T13 or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8933" y="4795381"/>
            <a:ext cx="2286000" cy="1714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376" y="476672"/>
            <a:ext cx="9134975" cy="794403"/>
          </a:xfrm>
        </p:spPr>
        <p:txBody>
          <a:bodyPr/>
          <a:lstStyle/>
          <a:p>
            <a:r>
              <a:rPr lang="fr-CH" altLang="fr-FR"/>
              <a:t>Prises situées à l’extérieur</a:t>
            </a:r>
            <a:endParaRPr lang="fr-CH" dirty="0"/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59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259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9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077" grpId="0" autoUpdateAnimBg="0"/>
      <p:bldP spid="2" grpId="0" animBg="1"/>
      <p:bldP spid="9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103" name="Picture 7" descr="Diapo 452 prise sur terrass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9536" y="1634183"/>
            <a:ext cx="6477000" cy="485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0102" name="Text Box 6"/>
          <p:cNvSpPr txBox="1">
            <a:spLocks noChangeArrowheads="1"/>
          </p:cNvSpPr>
          <p:nvPr/>
        </p:nvSpPr>
        <p:spPr bwMode="auto">
          <a:xfrm>
            <a:off x="7012831" y="5964883"/>
            <a:ext cx="1371600" cy="528638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Correct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60104" name="Text Box 8"/>
          <p:cNvSpPr txBox="1">
            <a:spLocks noChangeArrowheads="1"/>
          </p:cNvSpPr>
          <p:nvPr/>
        </p:nvSpPr>
        <p:spPr bwMode="auto">
          <a:xfrm>
            <a:off x="3443536" y="1634183"/>
            <a:ext cx="4953000" cy="7080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>
                <a:solidFill>
                  <a:srgbClr val="003A7C"/>
                </a:solidFill>
              </a:rPr>
              <a:t>Modèle utilisé T13, IP 55 (min. IP X4) (DDR 30 mA)</a:t>
            </a:r>
            <a:endParaRPr lang="en-GB" altLang="fr-FR" sz="2000" b="0" dirty="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Prise située à l’extérieur</a:t>
            </a:r>
            <a:endParaRPr lang="fr-CH" dirty="0"/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60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60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60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02" grpId="0" animBg="1" autoUpdateAnimBg="0"/>
      <p:bldP spid="260104" grpId="0" animBg="1" autoUpdateAnimBg="0"/>
      <p:bldP spid="2" grpId="0" animBg="1"/>
      <p:bldP spid="9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749" name="Picture 5" descr="Steckdose Typ 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787270"/>
            <a:ext cx="2303463" cy="2303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5750" name="Picture 8" descr="x_sidos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2049" y="1858707"/>
            <a:ext cx="2303463" cy="2303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5751" name="AutoShape 12"/>
          <p:cNvSpPr>
            <a:spLocks noChangeArrowheads="1"/>
          </p:cNvSpPr>
          <p:nvPr/>
        </p:nvSpPr>
        <p:spPr bwMode="auto">
          <a:xfrm>
            <a:off x="5158482" y="2795333"/>
            <a:ext cx="1260475" cy="357187"/>
          </a:xfrm>
          <a:prstGeom prst="rightArrow">
            <a:avLst>
              <a:gd name="adj1" fmla="val 50000"/>
              <a:gd name="adj2" fmla="val 88222"/>
            </a:avLst>
          </a:prstGeom>
          <a:solidFill>
            <a:srgbClr val="003A7C"/>
          </a:solidFill>
          <a:ln w="12700">
            <a:solidFill>
              <a:srgbClr val="333333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 eaLnBrk="0" hangingPunct="0">
              <a:spcBef>
                <a:spcPct val="0"/>
              </a:spcBef>
            </a:pPr>
            <a:endParaRPr lang="fr-CH" sz="1200" b="0"/>
          </a:p>
        </p:txBody>
      </p:sp>
      <p:sp>
        <p:nvSpPr>
          <p:cNvPr id="415752" name="Line 13"/>
          <p:cNvSpPr>
            <a:spLocks noChangeAspect="1" noChangeShapeType="1"/>
          </p:cNvSpPr>
          <p:nvPr/>
        </p:nvSpPr>
        <p:spPr bwMode="auto">
          <a:xfrm flipH="1" flipV="1">
            <a:off x="2999482" y="2098103"/>
            <a:ext cx="1800225" cy="180022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415753" name="Line 14"/>
          <p:cNvSpPr>
            <a:spLocks noChangeAspect="1" noChangeShapeType="1"/>
          </p:cNvSpPr>
          <p:nvPr/>
        </p:nvSpPr>
        <p:spPr bwMode="auto">
          <a:xfrm flipV="1">
            <a:off x="2999482" y="2098103"/>
            <a:ext cx="1800225" cy="180022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415755" name="Text Box 11"/>
          <p:cNvSpPr txBox="1">
            <a:spLocks noChangeArrowheads="1"/>
          </p:cNvSpPr>
          <p:nvPr/>
        </p:nvSpPr>
        <p:spPr bwMode="auto">
          <a:xfrm>
            <a:off x="3186257" y="3669362"/>
            <a:ext cx="1426673" cy="400752"/>
          </a:xfrm>
          <a:prstGeom prst="rect">
            <a:avLst/>
          </a:prstGeom>
          <a:solidFill>
            <a:srgbClr val="E5E3E4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92075" tIns="46038" rIns="92075" bIns="46038">
            <a:spAutoFit/>
          </a:bodyPr>
          <a:lstStyle>
            <a:lvl1pPr marL="342900" indent="-3429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Monotype Sorts" pitchFamily="2" charset="2"/>
              <a:buNone/>
            </a:pPr>
            <a:r>
              <a:rPr lang="fr-CH" sz="2000" dirty="0">
                <a:solidFill>
                  <a:srgbClr val="003A7C"/>
                </a:solidFill>
                <a:latin typeface="Arial" charset="0"/>
              </a:rPr>
              <a:t>NIBT 2010</a:t>
            </a:r>
            <a:endParaRPr lang="fr-CH" sz="1600" dirty="0">
              <a:solidFill>
                <a:srgbClr val="003A7C"/>
              </a:solidFill>
              <a:latin typeface="Arial" charset="0"/>
            </a:endParaRPr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91505" y="4219410"/>
            <a:ext cx="2486025" cy="2495550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40387" y="4387641"/>
            <a:ext cx="2190750" cy="2133600"/>
          </a:xfrm>
          <a:prstGeom prst="rect">
            <a:avLst/>
          </a:prstGeom>
        </p:spPr>
      </p:pic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dirty="0"/>
              <a:t>Prises dans les salles de bains ou à l’extérieur</a:t>
            </a:r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479425" y="1366371"/>
            <a:ext cx="2664247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</a:t>
            </a:r>
            <a:r>
              <a:rPr lang="fr-CH" altLang="fr-FR" sz="2000" dirty="0" smtClean="0">
                <a:solidFill>
                  <a:schemeClr val="tx1"/>
                </a:solidFill>
              </a:rPr>
              <a:t>2005 (4.7.2.2.5)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5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729125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15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15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415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15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15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15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5751" grpId="0" animBg="1"/>
      <p:bldP spid="415752" grpId="0" animBg="1"/>
      <p:bldP spid="415753" grpId="0" animBg="1"/>
      <p:bldP spid="415755" grpId="0" animBg="1"/>
      <p:bldP spid="4" grpId="0" animBg="1"/>
      <p:bldP spid="14" grpId="0" animBg="1" autoUpdateAnimBg="0"/>
      <p:bldP spid="15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6" name="Text Box 4"/>
          <p:cNvSpPr txBox="1">
            <a:spLocks noChangeArrowheads="1"/>
          </p:cNvSpPr>
          <p:nvPr/>
        </p:nvSpPr>
        <p:spPr bwMode="auto">
          <a:xfrm>
            <a:off x="2970462" y="2443412"/>
            <a:ext cx="4152900" cy="522287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sm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/>
              <a:t>Selon notice de montage</a:t>
            </a:r>
            <a:endParaRPr lang="en-GB" altLang="fr-FR" sz="2800" b="0"/>
          </a:p>
        </p:txBody>
      </p:sp>
      <p:sp>
        <p:nvSpPr>
          <p:cNvPr id="274437" name="Text Box 5"/>
          <p:cNvSpPr txBox="1">
            <a:spLocks noChangeArrowheads="1"/>
          </p:cNvSpPr>
          <p:nvPr/>
        </p:nvSpPr>
        <p:spPr bwMode="auto">
          <a:xfrm>
            <a:off x="1771105" y="4049090"/>
            <a:ext cx="6551613" cy="1163638"/>
          </a:xfrm>
          <a:prstGeom prst="rect">
            <a:avLst/>
          </a:prstGeom>
          <a:solidFill>
            <a:srgbClr val="FFFF99"/>
          </a:solidFill>
          <a:ln w="3175">
            <a:solidFill>
              <a:schemeClr val="tx1"/>
            </a:solidFill>
            <a:miter lim="800000"/>
            <a:headEnd type="none" w="sm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Mettre à la terre 4.1.1.3.1.1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sauf si double isolation 4.1.2.2.2.</a:t>
            </a:r>
            <a:r>
              <a:rPr lang="fr-CH" altLang="fr-FR" sz="2000" b="0">
                <a:solidFill>
                  <a:srgbClr val="FF0000">
                    <a:alpha val="70000"/>
                  </a:srgbClr>
                </a:solidFill>
              </a:rPr>
              <a:t>4</a:t>
            </a: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 </a:t>
            </a:r>
            <a:endParaRPr lang="en-GB" altLang="fr-FR" sz="2800" b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Montage des luminaires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74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4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436" grpId="0" animBg="1" autoUpdateAnimBg="0"/>
      <p:bldP spid="274437" grpId="0" animBg="1" autoUpdateAnimBg="0"/>
      <p:bldP spid="2" grpId="0" animBg="1"/>
      <p:bldP spid="8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1845" name="Picture 5" descr="Diapo 600 TL sur bois entièr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3682" y="1877456"/>
            <a:ext cx="6575110" cy="4931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46" name="Picture 6" descr="Diapo 601 TL sur bois avec bas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6242" y="4882975"/>
            <a:ext cx="2652551" cy="1930401"/>
          </a:xfrm>
          <a:prstGeom prst="rect">
            <a:avLst/>
          </a:prstGeom>
          <a:noFill/>
          <a:ln w="28575">
            <a:solidFill>
              <a:srgbClr val="FF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1847" name="Picture 7" descr="Diapo 602 Ext TL SHQ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0508" y="1877456"/>
            <a:ext cx="3908272" cy="2988231"/>
          </a:xfrm>
          <a:prstGeom prst="rect">
            <a:avLst/>
          </a:prstGeom>
          <a:noFill/>
          <a:ln w="28575">
            <a:solidFill>
              <a:srgbClr val="FF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1855" name="Line 15"/>
          <p:cNvSpPr>
            <a:spLocks noChangeShapeType="1"/>
          </p:cNvSpPr>
          <p:nvPr/>
        </p:nvSpPr>
        <p:spPr bwMode="auto">
          <a:xfrm flipV="1">
            <a:off x="3838557" y="3791010"/>
            <a:ext cx="147993" cy="56985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91858" name="Text Box 18"/>
          <p:cNvSpPr txBox="1">
            <a:spLocks noChangeArrowheads="1"/>
          </p:cNvSpPr>
          <p:nvPr/>
        </p:nvSpPr>
        <p:spPr bwMode="auto">
          <a:xfrm>
            <a:off x="2914634" y="4319357"/>
            <a:ext cx="170037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FR" altLang="fr-FR" sz="2000" dirty="0" err="1">
                <a:solidFill>
                  <a:srgbClr val="FFFF99"/>
                </a:solidFill>
              </a:rPr>
              <a:t>Pical</a:t>
            </a:r>
            <a:r>
              <a:rPr lang="fr-FR" altLang="fr-FR" sz="2000" dirty="0">
                <a:solidFill>
                  <a:srgbClr val="FFFF99"/>
                </a:solidFill>
              </a:rPr>
              <a:t> 10 mm</a:t>
            </a:r>
          </a:p>
        </p:txBody>
      </p:sp>
      <p:sp>
        <p:nvSpPr>
          <p:cNvPr id="3" name="ZoneTexte 2"/>
          <p:cNvSpPr txBox="1">
            <a:spLocks noChangeArrowheads="1"/>
          </p:cNvSpPr>
          <p:nvPr/>
        </p:nvSpPr>
        <p:spPr bwMode="auto">
          <a:xfrm>
            <a:off x="2930507" y="1872636"/>
            <a:ext cx="3889437" cy="10156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lIns="36000" rIns="36000">
            <a:spAutoFit/>
          </a:bodyPr>
          <a:lstStyle>
            <a:lvl1pPr eaLnBrk="0" hangingPunct="0">
              <a:defRPr sz="900" b="1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900" b="1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900" b="1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900" b="1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900" b="1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fr-CH" sz="2000" dirty="0"/>
              <a:t>Ancien luminaire sans marquage et nouveau avec logo</a:t>
            </a:r>
          </a:p>
        </p:txBody>
      </p:sp>
      <p:sp>
        <p:nvSpPr>
          <p:cNvPr id="4" name="ZoneTexte 3"/>
          <p:cNvSpPr txBox="1">
            <a:spLocks noChangeArrowheads="1"/>
          </p:cNvSpPr>
          <p:nvPr/>
        </p:nvSpPr>
        <p:spPr bwMode="auto">
          <a:xfrm>
            <a:off x="2839891" y="5132572"/>
            <a:ext cx="3998889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FFFF99"/>
                </a:solidFill>
              </a:rPr>
              <a:t>Luminaire sans marquage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FFFF99"/>
                </a:solidFill>
              </a:rPr>
              <a:t>construit selon EN 60598-1:2008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FFFF99"/>
                </a:solidFill>
              </a:rPr>
              <a:t>montage sur bois autorisé</a:t>
            </a:r>
            <a:r>
              <a:rPr lang="fr-CH" altLang="fr-FR" sz="2000" dirty="0">
                <a:solidFill>
                  <a:srgbClr val="FFFF00"/>
                </a:solidFill>
              </a:rPr>
              <a:t> </a:t>
            </a:r>
          </a:p>
        </p:txBody>
      </p:sp>
      <p:pic>
        <p:nvPicPr>
          <p:cNvPr id="5" name="Image 4" descr="Capture d’écran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8922" y="3220817"/>
            <a:ext cx="454028" cy="446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AutoShape 1030"/>
          <p:cNvSpPr>
            <a:spLocks noChangeArrowheads="1"/>
          </p:cNvSpPr>
          <p:nvPr/>
        </p:nvSpPr>
        <p:spPr bwMode="auto">
          <a:xfrm>
            <a:off x="4374279" y="3646248"/>
            <a:ext cx="2481963" cy="1030371"/>
          </a:xfrm>
          <a:prstGeom prst="wedgeEllipseCallout">
            <a:avLst>
              <a:gd name="adj1" fmla="val -40787"/>
              <a:gd name="adj2" fmla="val -24903"/>
            </a:avLst>
          </a:prstGeom>
          <a:solidFill>
            <a:srgbClr val="FFFF99"/>
          </a:solidFill>
          <a:ln w="28575">
            <a:solidFill>
              <a:srgbClr val="FF0000"/>
            </a:solidFill>
            <a:miter lim="800000"/>
            <a:headEnd type="none" w="lg" len="lg"/>
            <a:tailEnd type="none" w="lg" len="lg"/>
          </a:ln>
          <a:effectLst/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600" dirty="0"/>
              <a:t>En cas de doute, </a:t>
            </a:r>
            <a:r>
              <a:rPr lang="fr-CH" altLang="fr-FR" sz="1600" dirty="0" err="1"/>
              <a:t>pical</a:t>
            </a:r>
            <a:r>
              <a:rPr lang="fr-CH" altLang="fr-FR" sz="1600" dirty="0"/>
              <a:t> conseillé</a:t>
            </a:r>
            <a:endParaRPr lang="fr-FR" altLang="fr-FR" sz="16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90038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Montage sur parties combustibles</a:t>
            </a:r>
            <a:endParaRPr lang="fr-CH" dirty="0"/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490038" y="1369433"/>
            <a:ext cx="3511532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4.2.1.2 et INFO 3027b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6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91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" dur="500"/>
                                        <p:tgtEl>
                                          <p:spTgt spid="29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291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91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91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55" grpId="0" animBg="1"/>
      <p:bldP spid="291858" grpId="0" autoUpdateAnimBg="0"/>
      <p:bldP spid="3" grpId="0" animBg="1"/>
      <p:bldP spid="4" grpId="0"/>
      <p:bldP spid="17" grpId="0" animBg="1" autoUpdateAnimBg="0"/>
      <p:bldP spid="2" grpId="0" animBg="1"/>
      <p:bldP spid="15" grpId="0" animBg="1" autoUpdateAnimBg="0"/>
      <p:bldP spid="1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2" descr="Diapo 113 Ruban au milieu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852" y="1527320"/>
            <a:ext cx="4753471" cy="5078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1" name="Rectangle 3"/>
          <p:cNvSpPr>
            <a:spLocks noChangeArrowheads="1"/>
          </p:cNvSpPr>
          <p:nvPr/>
        </p:nvSpPr>
        <p:spPr bwMode="auto">
          <a:xfrm>
            <a:off x="4722517" y="2312169"/>
            <a:ext cx="638764" cy="4293327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GB" altLang="fr-FR" sz="1400" b="0">
              <a:solidFill>
                <a:srgbClr val="FF0000"/>
              </a:solidFill>
            </a:endParaRPr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2643852" y="1527320"/>
            <a:ext cx="2044046" cy="446191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0000">
                    <a:alpha val="70000"/>
                  </a:srgbClr>
                </a:solidFill>
              </a:rPr>
              <a:t>Non conforme</a:t>
            </a:r>
            <a:endParaRPr lang="en-GB" altLang="fr-FR" sz="23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Exemples d’électrodes non conformes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8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8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8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51" grpId="0" animBg="1" autoUpdateAnimBg="0"/>
      <p:bldP spid="78852" grpId="0" animBg="1" autoUpdateAnimBg="0"/>
      <p:bldP spid="7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e 65"/>
          <p:cNvGrpSpPr/>
          <p:nvPr/>
        </p:nvGrpSpPr>
        <p:grpSpPr>
          <a:xfrm>
            <a:off x="1569976" y="1852121"/>
            <a:ext cx="7766384" cy="4934813"/>
            <a:chOff x="547071" y="764703"/>
            <a:chExt cx="8024814" cy="5652001"/>
          </a:xfrm>
        </p:grpSpPr>
        <p:sp>
          <p:nvSpPr>
            <p:cNvPr id="67" name="Rectangle 203"/>
            <p:cNvSpPr>
              <a:spLocks noChangeArrowheads="1"/>
            </p:cNvSpPr>
            <p:nvPr/>
          </p:nvSpPr>
          <p:spPr bwMode="auto">
            <a:xfrm>
              <a:off x="4118179" y="833339"/>
              <a:ext cx="901650" cy="3904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CH" altLang="fr-FR" sz="1200" dirty="0">
                  <a:solidFill>
                    <a:srgbClr val="000000"/>
                  </a:solidFill>
                  <a:cs typeface="Arial" panose="020B0604020202020204" pitchFamily="34" charset="0"/>
                </a:rPr>
                <a:t>Marquage</a:t>
              </a:r>
              <a:endParaRPr lang="fr-FR" altLang="fr-FR" sz="120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Rectangle 205"/>
            <p:cNvSpPr>
              <a:spLocks noChangeArrowheads="1"/>
            </p:cNvSpPr>
            <p:nvPr/>
          </p:nvSpPr>
          <p:spPr bwMode="auto">
            <a:xfrm>
              <a:off x="6752601" y="1093288"/>
              <a:ext cx="1033734" cy="3904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CH" altLang="fr-FR" sz="1200" dirty="0">
                  <a:solidFill>
                    <a:srgbClr val="000000"/>
                  </a:solidFill>
                  <a:cs typeface="Arial" panose="020B0604020202020204" pitchFamily="34" charset="0"/>
                </a:rPr>
                <a:t>Remarques </a:t>
              </a:r>
              <a:endParaRPr lang="fr-FR" altLang="fr-FR" sz="120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9" name="Rectangle 204"/>
            <p:cNvSpPr>
              <a:spLocks noChangeArrowheads="1"/>
            </p:cNvSpPr>
            <p:nvPr/>
          </p:nvSpPr>
          <p:spPr bwMode="auto">
            <a:xfrm>
              <a:off x="1194241" y="1078476"/>
              <a:ext cx="1483890" cy="3904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CH" altLang="fr-FR" sz="1200" dirty="0">
                  <a:solidFill>
                    <a:srgbClr val="000000"/>
                  </a:solidFill>
                  <a:cs typeface="Arial" panose="020B0604020202020204" pitchFamily="34" charset="0"/>
                </a:rPr>
                <a:t>Type de luminaire</a:t>
              </a:r>
              <a:endParaRPr lang="fr-FR" altLang="fr-FR" sz="120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Line 200"/>
            <p:cNvSpPr>
              <a:spLocks noChangeShapeType="1"/>
            </p:cNvSpPr>
            <p:nvPr/>
          </p:nvSpPr>
          <p:spPr bwMode="auto">
            <a:xfrm flipH="1" flipV="1">
              <a:off x="3233122" y="764704"/>
              <a:ext cx="0" cy="5652000"/>
            </a:xfrm>
            <a:prstGeom prst="line">
              <a:avLst/>
            </a:prstGeom>
            <a:noFill/>
            <a:ln w="38100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72" name="Line 201"/>
            <p:cNvSpPr>
              <a:spLocks noChangeShapeType="1"/>
            </p:cNvSpPr>
            <p:nvPr/>
          </p:nvSpPr>
          <p:spPr bwMode="auto">
            <a:xfrm flipV="1">
              <a:off x="5895360" y="764704"/>
              <a:ext cx="17462" cy="5652000"/>
            </a:xfrm>
            <a:prstGeom prst="line">
              <a:avLst/>
            </a:prstGeom>
            <a:noFill/>
            <a:ln w="38100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74" name="Line 194"/>
            <p:cNvSpPr>
              <a:spLocks noChangeShapeType="1"/>
            </p:cNvSpPr>
            <p:nvPr/>
          </p:nvSpPr>
          <p:spPr bwMode="auto">
            <a:xfrm>
              <a:off x="566122" y="5751544"/>
              <a:ext cx="7993063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76" name="Line 195"/>
            <p:cNvSpPr>
              <a:spLocks noChangeShapeType="1"/>
            </p:cNvSpPr>
            <p:nvPr/>
          </p:nvSpPr>
          <p:spPr bwMode="auto">
            <a:xfrm>
              <a:off x="3229945" y="4455400"/>
              <a:ext cx="5341940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77" name="Line 196"/>
            <p:cNvSpPr>
              <a:spLocks noChangeShapeType="1"/>
            </p:cNvSpPr>
            <p:nvPr/>
          </p:nvSpPr>
          <p:spPr bwMode="auto">
            <a:xfrm>
              <a:off x="566122" y="3205983"/>
              <a:ext cx="7993063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78" name="Line 197"/>
            <p:cNvSpPr>
              <a:spLocks noChangeShapeType="1"/>
            </p:cNvSpPr>
            <p:nvPr/>
          </p:nvSpPr>
          <p:spPr bwMode="auto">
            <a:xfrm>
              <a:off x="556597" y="2487470"/>
              <a:ext cx="7993063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83" name="Line 199"/>
            <p:cNvSpPr>
              <a:spLocks noChangeShapeType="1"/>
            </p:cNvSpPr>
            <p:nvPr/>
          </p:nvSpPr>
          <p:spPr bwMode="auto">
            <a:xfrm flipV="1">
              <a:off x="547072" y="1759010"/>
              <a:ext cx="7993063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1" name="Line 195"/>
            <p:cNvSpPr>
              <a:spLocks noChangeShapeType="1"/>
            </p:cNvSpPr>
            <p:nvPr/>
          </p:nvSpPr>
          <p:spPr bwMode="auto">
            <a:xfrm flipV="1">
              <a:off x="3229946" y="3834500"/>
              <a:ext cx="5319714" cy="9404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2" name="Line 200"/>
            <p:cNvSpPr>
              <a:spLocks noChangeShapeType="1"/>
            </p:cNvSpPr>
            <p:nvPr/>
          </p:nvSpPr>
          <p:spPr bwMode="auto">
            <a:xfrm flipH="1" flipV="1">
              <a:off x="4567868" y="1285115"/>
              <a:ext cx="1" cy="4464000"/>
            </a:xfrm>
            <a:prstGeom prst="line">
              <a:avLst/>
            </a:prstGeom>
            <a:noFill/>
            <a:ln w="19050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3" name="Line 199"/>
            <p:cNvSpPr>
              <a:spLocks noChangeShapeType="1"/>
            </p:cNvSpPr>
            <p:nvPr/>
          </p:nvSpPr>
          <p:spPr bwMode="auto">
            <a:xfrm>
              <a:off x="3223597" y="1266829"/>
              <a:ext cx="2681288" cy="0"/>
            </a:xfrm>
            <a:prstGeom prst="line">
              <a:avLst/>
            </a:prstGeom>
            <a:noFill/>
            <a:ln w="19050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24" name="Rectangle 220"/>
            <p:cNvSpPr>
              <a:spLocks noChangeArrowheads="1"/>
            </p:cNvSpPr>
            <p:nvPr/>
          </p:nvSpPr>
          <p:spPr bwMode="auto">
            <a:xfrm>
              <a:off x="3240905" y="1344089"/>
              <a:ext cx="1330325" cy="3015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100" dirty="0">
                  <a:solidFill>
                    <a:srgbClr val="000000"/>
                  </a:solidFill>
                  <a:cs typeface="Arial" panose="020B0604020202020204" pitchFamily="34" charset="0"/>
                </a:rPr>
                <a:t>Ancien ≤ 2012</a:t>
              </a:r>
            </a:p>
          </p:txBody>
        </p:sp>
        <p:sp>
          <p:nvSpPr>
            <p:cNvPr id="125" name="Rectangle 220"/>
            <p:cNvSpPr>
              <a:spLocks noChangeArrowheads="1"/>
            </p:cNvSpPr>
            <p:nvPr/>
          </p:nvSpPr>
          <p:spPr bwMode="auto">
            <a:xfrm>
              <a:off x="4514077" y="1332056"/>
              <a:ext cx="1327491" cy="3015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100" dirty="0">
                  <a:solidFill>
                    <a:srgbClr val="000000"/>
                  </a:solidFill>
                  <a:cs typeface="Arial" panose="020B0604020202020204" pitchFamily="34" charset="0"/>
                </a:rPr>
                <a:t>Nouveau dès 2008</a:t>
              </a:r>
            </a:p>
          </p:txBody>
        </p:sp>
        <p:sp>
          <p:nvSpPr>
            <p:cNvPr id="126" name="Rectangle 13"/>
            <p:cNvSpPr>
              <a:spLocks noChangeArrowheads="1"/>
            </p:cNvSpPr>
            <p:nvPr/>
          </p:nvSpPr>
          <p:spPr bwMode="auto">
            <a:xfrm>
              <a:off x="556597" y="764703"/>
              <a:ext cx="8002588" cy="5652000"/>
            </a:xfrm>
            <a:prstGeom prst="rect">
              <a:avLst/>
            </a:prstGeom>
            <a:noFill/>
            <a:ln w="38100" algn="ctr">
              <a:solidFill>
                <a:srgbClr val="99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000" b="1">
                  <a:solidFill>
                    <a:srgbClr val="FF000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CH" altLang="fr-FR"/>
            </a:p>
          </p:txBody>
        </p:sp>
        <p:sp>
          <p:nvSpPr>
            <p:cNvPr id="127" name="Line 194"/>
            <p:cNvSpPr>
              <a:spLocks noChangeShapeType="1"/>
            </p:cNvSpPr>
            <p:nvPr/>
          </p:nvSpPr>
          <p:spPr bwMode="auto">
            <a:xfrm>
              <a:off x="547071" y="5112195"/>
              <a:ext cx="7993063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128" name="Rectangle 211"/>
          <p:cNvSpPr>
            <a:spLocks noChangeArrowheads="1"/>
          </p:cNvSpPr>
          <p:nvPr/>
        </p:nvSpPr>
        <p:spPr bwMode="auto">
          <a:xfrm>
            <a:off x="4274477" y="3635230"/>
            <a:ext cx="2290864" cy="7181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CH" altLang="fr-FR" sz="1200">
              <a:solidFill>
                <a:srgbClr val="000000"/>
              </a:solidFill>
              <a:latin typeface="Calibri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FR" altLang="fr-FR" sz="1200">
              <a:solidFill>
                <a:srgbClr val="000000"/>
              </a:solidFill>
              <a:latin typeface="Calibri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200">
                <a:solidFill>
                  <a:srgbClr val="000000"/>
                </a:solidFill>
                <a:latin typeface="Calibri" pitchFamily="34" charset="0"/>
              </a:rPr>
              <a:t>   </a:t>
            </a:r>
            <a:r>
              <a:rPr lang="fr-FR" altLang="fr-FR" sz="1800">
                <a:solidFill>
                  <a:srgbClr val="FF0000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29" name="Rectangle 213"/>
          <p:cNvSpPr>
            <a:spLocks noChangeArrowheads="1"/>
          </p:cNvSpPr>
          <p:nvPr/>
        </p:nvSpPr>
        <p:spPr bwMode="auto">
          <a:xfrm>
            <a:off x="4344327" y="4500176"/>
            <a:ext cx="2225411" cy="678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CH" altLang="fr-FR" sz="1200">
              <a:solidFill>
                <a:srgbClr val="000000"/>
              </a:solidFill>
              <a:latin typeface="Calibri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FR" altLang="fr-FR" sz="12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0" name="Rectangle 216"/>
          <p:cNvSpPr>
            <a:spLocks noChangeArrowheads="1"/>
          </p:cNvSpPr>
          <p:nvPr/>
        </p:nvSpPr>
        <p:spPr bwMode="auto">
          <a:xfrm>
            <a:off x="4274477" y="5278900"/>
            <a:ext cx="2290864" cy="522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CH" altLang="fr-FR" sz="1200">
              <a:solidFill>
                <a:srgbClr val="000000"/>
              </a:solidFill>
              <a:latin typeface="Calibri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FR" altLang="fr-FR" sz="12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1" name="Rectangle 218"/>
          <p:cNvSpPr>
            <a:spLocks noChangeArrowheads="1"/>
          </p:cNvSpPr>
          <p:nvPr/>
        </p:nvSpPr>
        <p:spPr bwMode="auto">
          <a:xfrm>
            <a:off x="4306227" y="5303693"/>
            <a:ext cx="2290864" cy="7181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CH" altLang="fr-FR" sz="1200">
              <a:solidFill>
                <a:srgbClr val="000000"/>
              </a:solidFill>
              <a:latin typeface="Calibri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fr-FR" altLang="fr-FR" sz="12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2" name="ZoneTexte 131"/>
          <p:cNvSpPr txBox="1">
            <a:spLocks noChangeArrowheads="1"/>
          </p:cNvSpPr>
          <p:nvPr/>
        </p:nvSpPr>
        <p:spPr bwMode="auto">
          <a:xfrm>
            <a:off x="1524295" y="2741356"/>
            <a:ext cx="25218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Indiqué pour le montage apparent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directement sur des matériaux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normalement inflammables </a:t>
            </a:r>
          </a:p>
        </p:txBody>
      </p:sp>
      <p:sp>
        <p:nvSpPr>
          <p:cNvPr id="133" name="ZoneTexte 132"/>
          <p:cNvSpPr txBox="1">
            <a:spLocks noChangeArrowheads="1"/>
          </p:cNvSpPr>
          <p:nvPr/>
        </p:nvSpPr>
        <p:spPr bwMode="auto">
          <a:xfrm>
            <a:off x="1530093" y="3353977"/>
            <a:ext cx="28037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dirty="0">
                <a:solidFill>
                  <a:srgbClr val="000000"/>
                </a:solidFill>
                <a:cs typeface="Arial" pitchFamily="34" charset="0"/>
              </a:rPr>
              <a:t>Non</a:t>
            </a: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 indiqué pour le montage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apparent directement sur des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matériaux normalement inflammables</a:t>
            </a:r>
          </a:p>
        </p:txBody>
      </p:sp>
      <p:sp>
        <p:nvSpPr>
          <p:cNvPr id="134" name="ZoneTexte 133"/>
          <p:cNvSpPr txBox="1">
            <a:spLocks noChangeArrowheads="1"/>
          </p:cNvSpPr>
          <p:nvPr/>
        </p:nvSpPr>
        <p:spPr bwMode="auto">
          <a:xfrm>
            <a:off x="1524295" y="4575429"/>
            <a:ext cx="22782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Encastré dans des matériaux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normalement inflammables</a:t>
            </a:r>
          </a:p>
        </p:txBody>
      </p:sp>
      <p:pic>
        <p:nvPicPr>
          <p:cNvPr id="135" name="Image 134" descr="Capture d’écran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8373" y="4120953"/>
            <a:ext cx="425446" cy="33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Rectangle 220"/>
          <p:cNvSpPr>
            <a:spLocks noChangeArrowheads="1"/>
          </p:cNvSpPr>
          <p:nvPr/>
        </p:nvSpPr>
        <p:spPr bwMode="auto">
          <a:xfrm>
            <a:off x="6723981" y="4715744"/>
            <a:ext cx="2261192" cy="25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  <a:sym typeface="Symbol" pitchFamily="18" charset="2"/>
              </a:rPr>
              <a:t>Recouvrement du luminaire autorisé</a:t>
            </a:r>
            <a:endParaRPr lang="fr-FR" altLang="fr-FR" sz="12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39" name="Rectangle 220"/>
          <p:cNvSpPr>
            <a:spLocks noChangeArrowheads="1"/>
          </p:cNvSpPr>
          <p:nvPr/>
        </p:nvSpPr>
        <p:spPr bwMode="auto">
          <a:xfrm>
            <a:off x="5453757" y="2881600"/>
            <a:ext cx="1148780" cy="25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200" dirty="0">
                <a:solidFill>
                  <a:srgbClr val="000000"/>
                </a:solidFill>
                <a:cs typeface="Arial" pitchFamily="34" charset="0"/>
              </a:rPr>
              <a:t>sans marquage</a:t>
            </a:r>
          </a:p>
        </p:txBody>
      </p:sp>
      <p:pic>
        <p:nvPicPr>
          <p:cNvPr id="140" name="Image 3" descr="Capture d’écran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3279" y="3661512"/>
            <a:ext cx="327266" cy="269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1" name="Image 4" descr="Capture d’écran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3467" y="4688886"/>
            <a:ext cx="370902" cy="310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" name="Image 6" descr="Capture d’écran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8373" y="3430841"/>
            <a:ext cx="425446" cy="4336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" name="Image 12" descr="Capture d’écran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372" y="2851754"/>
            <a:ext cx="390831" cy="362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Rectangle 220"/>
          <p:cNvSpPr>
            <a:spLocks noChangeArrowheads="1"/>
          </p:cNvSpPr>
          <p:nvPr/>
        </p:nvSpPr>
        <p:spPr bwMode="auto">
          <a:xfrm>
            <a:off x="4193011" y="3401695"/>
            <a:ext cx="1142705" cy="25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200" dirty="0">
                <a:solidFill>
                  <a:srgbClr val="000000"/>
                </a:solidFill>
                <a:cs typeface="Arial" pitchFamily="34" charset="0"/>
              </a:rPr>
              <a:t>sans marquage</a:t>
            </a:r>
          </a:p>
        </p:txBody>
      </p:sp>
      <p:sp>
        <p:nvSpPr>
          <p:cNvPr id="145" name="ZoneTexte 13"/>
          <p:cNvSpPr txBox="1">
            <a:spLocks noChangeArrowheads="1"/>
          </p:cNvSpPr>
          <p:nvPr/>
        </p:nvSpPr>
        <p:spPr bwMode="auto">
          <a:xfrm>
            <a:off x="4434114" y="3660134"/>
            <a:ext cx="4471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fr-CH" altLang="fr-FR" sz="1200" dirty="0">
                <a:solidFill>
                  <a:srgbClr val="000000"/>
                </a:solidFill>
              </a:rPr>
              <a:t>ou</a:t>
            </a:r>
          </a:p>
        </p:txBody>
      </p:sp>
      <p:sp>
        <p:nvSpPr>
          <p:cNvPr id="146" name="Rectangle 220"/>
          <p:cNvSpPr>
            <a:spLocks noChangeArrowheads="1"/>
          </p:cNvSpPr>
          <p:nvPr/>
        </p:nvSpPr>
        <p:spPr bwMode="auto">
          <a:xfrm>
            <a:off x="6756510" y="5195154"/>
            <a:ext cx="2500287" cy="2776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  <a:sym typeface="Symbol" pitchFamily="18" charset="2"/>
              </a:rPr>
              <a:t>Recouvrement du luminaire interdit</a:t>
            </a:r>
            <a:endParaRPr lang="fr-FR" altLang="fr-FR" sz="12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47" name="Rectangle 220"/>
          <p:cNvSpPr>
            <a:spLocks noChangeArrowheads="1"/>
          </p:cNvSpPr>
          <p:nvPr/>
        </p:nvSpPr>
        <p:spPr bwMode="auto">
          <a:xfrm>
            <a:off x="5441734" y="4675690"/>
            <a:ext cx="1142705" cy="25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200" dirty="0">
                <a:solidFill>
                  <a:srgbClr val="000000"/>
                </a:solidFill>
                <a:cs typeface="Arial" pitchFamily="34" charset="0"/>
              </a:rPr>
              <a:t>sans marquage</a:t>
            </a:r>
          </a:p>
        </p:txBody>
      </p:sp>
      <p:grpSp>
        <p:nvGrpSpPr>
          <p:cNvPr id="148" name="Groupe 147"/>
          <p:cNvGrpSpPr>
            <a:grpSpLocks/>
          </p:cNvGrpSpPr>
          <p:nvPr/>
        </p:nvGrpSpPr>
        <p:grpSpPr bwMode="auto">
          <a:xfrm>
            <a:off x="5429107" y="5043491"/>
            <a:ext cx="1340432" cy="587781"/>
            <a:chOff x="4435152" y="5078899"/>
            <a:chExt cx="1560517" cy="685879"/>
          </a:xfrm>
        </p:grpSpPr>
        <p:pic>
          <p:nvPicPr>
            <p:cNvPr id="149" name="Image 8" descr="Capture d’écran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9039" y="5347525"/>
              <a:ext cx="468000" cy="417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ZoneTexte 14"/>
            <p:cNvSpPr txBox="1">
              <a:spLocks noChangeArrowheads="1"/>
            </p:cNvSpPr>
            <p:nvPr/>
          </p:nvSpPr>
          <p:spPr bwMode="auto">
            <a:xfrm>
              <a:off x="4435152" y="5078899"/>
              <a:ext cx="1560517" cy="323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fr-CH" altLang="fr-FR" sz="1200" dirty="0">
                  <a:solidFill>
                    <a:srgbClr val="000000"/>
                  </a:solidFill>
                </a:rPr>
                <a:t>isolation exclus</a:t>
              </a:r>
            </a:p>
          </p:txBody>
        </p:sp>
      </p:grpSp>
      <p:pic>
        <p:nvPicPr>
          <p:cNvPr id="151" name="Image 4" descr="Capture d’écran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669" y="5146628"/>
            <a:ext cx="370260" cy="3103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" name="Rectangle 220"/>
          <p:cNvSpPr>
            <a:spLocks noChangeArrowheads="1"/>
          </p:cNvSpPr>
          <p:nvPr/>
        </p:nvSpPr>
        <p:spPr bwMode="auto">
          <a:xfrm>
            <a:off x="4148119" y="5388481"/>
            <a:ext cx="1315368" cy="2997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200" dirty="0">
                <a:solidFill>
                  <a:srgbClr val="000000"/>
                </a:solidFill>
                <a:cs typeface="Arial" pitchFamily="34" charset="0"/>
              </a:rPr>
              <a:t>+ Avertissement</a:t>
            </a:r>
          </a:p>
        </p:txBody>
      </p:sp>
      <p:pic>
        <p:nvPicPr>
          <p:cNvPr id="153" name="Image 3" descr="Capture d’écran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3905" y="4155312"/>
            <a:ext cx="327266" cy="269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" name="Rectangle 220"/>
          <p:cNvSpPr>
            <a:spLocks noChangeArrowheads="1"/>
          </p:cNvSpPr>
          <p:nvPr/>
        </p:nvSpPr>
        <p:spPr bwMode="auto">
          <a:xfrm>
            <a:off x="7360405" y="4125127"/>
            <a:ext cx="1289099" cy="2906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600" dirty="0">
                <a:solidFill>
                  <a:srgbClr val="FF0000">
                    <a:alpha val="70000"/>
                  </a:srgbClr>
                </a:solidFill>
                <a:cs typeface="Arial" pitchFamily="34" charset="0"/>
                <a:sym typeface="Symbol" pitchFamily="18" charset="2"/>
              </a:rPr>
              <a:t>inapproprié</a:t>
            </a:r>
            <a:endParaRPr lang="fr-FR" altLang="fr-FR" sz="1200" dirty="0">
              <a:solidFill>
                <a:srgbClr val="FF0000">
                  <a:alpha val="70000"/>
                </a:srgbClr>
              </a:solidFill>
              <a:cs typeface="Arial" pitchFamily="34" charset="0"/>
            </a:endParaRPr>
          </a:p>
        </p:txBody>
      </p:sp>
      <p:sp>
        <p:nvSpPr>
          <p:cNvPr id="155" name="Rectangle 219"/>
          <p:cNvSpPr>
            <a:spLocks noChangeArrowheads="1"/>
          </p:cNvSpPr>
          <p:nvPr/>
        </p:nvSpPr>
        <p:spPr bwMode="auto">
          <a:xfrm>
            <a:off x="1524295" y="6230664"/>
            <a:ext cx="2527446" cy="522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Les petits projecteurs etc. doivent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présenter la bonne distance par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rapport au matériaux inflammables</a:t>
            </a:r>
            <a:endParaRPr lang="fr-FR" altLang="fr-FR" sz="12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56" name="Rectangle 220"/>
          <p:cNvSpPr>
            <a:spLocks noChangeArrowheads="1"/>
          </p:cNvSpPr>
          <p:nvPr/>
        </p:nvSpPr>
        <p:spPr bwMode="auto">
          <a:xfrm>
            <a:off x="6822635" y="6261949"/>
            <a:ext cx="1780460" cy="491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  <a:sym typeface="Symbol" pitchFamily="18" charset="2"/>
              </a:rPr>
              <a:t></a:t>
            </a: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100W = 0.5 m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  <a:sym typeface="Symbol" pitchFamily="18" charset="2"/>
              </a:rPr>
              <a:t></a:t>
            </a: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 300W = 0.8 m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  <a:sym typeface="Symbol" pitchFamily="18" charset="2"/>
              </a:rPr>
              <a:t></a:t>
            </a: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 500W = 1.0 m</a:t>
            </a:r>
            <a:endParaRPr lang="fr-FR" altLang="fr-FR" sz="1200" b="0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57" name="Group 221"/>
          <p:cNvGrpSpPr>
            <a:grpSpLocks noChangeAspect="1"/>
          </p:cNvGrpSpPr>
          <p:nvPr/>
        </p:nvGrpSpPr>
        <p:grpSpPr bwMode="auto">
          <a:xfrm>
            <a:off x="4831789" y="6287542"/>
            <a:ext cx="1247703" cy="447264"/>
            <a:chOff x="2322" y="3462"/>
            <a:chExt cx="1071" cy="384"/>
          </a:xfrm>
        </p:grpSpPr>
        <p:sp>
          <p:nvSpPr>
            <p:cNvPr id="158" name="Line 222"/>
            <p:cNvSpPr>
              <a:spLocks noChangeShapeType="1"/>
            </p:cNvSpPr>
            <p:nvPr/>
          </p:nvSpPr>
          <p:spPr bwMode="auto">
            <a:xfrm>
              <a:off x="2472" y="3510"/>
              <a:ext cx="0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59" name="Oval 223"/>
            <p:cNvSpPr>
              <a:spLocks noChangeArrowheads="1"/>
            </p:cNvSpPr>
            <p:nvPr/>
          </p:nvSpPr>
          <p:spPr bwMode="auto">
            <a:xfrm>
              <a:off x="2322" y="3510"/>
              <a:ext cx="288" cy="28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fr-CH" altLang="fr-FR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60" name="Line 224"/>
            <p:cNvSpPr>
              <a:spLocks noChangeShapeType="1"/>
            </p:cNvSpPr>
            <p:nvPr/>
          </p:nvSpPr>
          <p:spPr bwMode="auto">
            <a:xfrm>
              <a:off x="3288" y="34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1" name="Line 226"/>
            <p:cNvSpPr>
              <a:spLocks noChangeShapeType="1"/>
            </p:cNvSpPr>
            <p:nvPr/>
          </p:nvSpPr>
          <p:spPr bwMode="auto">
            <a:xfrm flipV="1">
              <a:off x="3297" y="3506"/>
              <a:ext cx="9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2" name="Line 227"/>
            <p:cNvSpPr>
              <a:spLocks noChangeShapeType="1"/>
            </p:cNvSpPr>
            <p:nvPr/>
          </p:nvSpPr>
          <p:spPr bwMode="auto">
            <a:xfrm flipV="1">
              <a:off x="3288" y="3558"/>
              <a:ext cx="9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3" name="Line 228"/>
            <p:cNvSpPr>
              <a:spLocks noChangeShapeType="1"/>
            </p:cNvSpPr>
            <p:nvPr/>
          </p:nvSpPr>
          <p:spPr bwMode="auto">
            <a:xfrm flipV="1">
              <a:off x="3288" y="3606"/>
              <a:ext cx="9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4" name="Line 229"/>
            <p:cNvSpPr>
              <a:spLocks noChangeShapeType="1"/>
            </p:cNvSpPr>
            <p:nvPr/>
          </p:nvSpPr>
          <p:spPr bwMode="auto">
            <a:xfrm flipV="1">
              <a:off x="3288" y="3654"/>
              <a:ext cx="9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5" name="Line 230"/>
            <p:cNvSpPr>
              <a:spLocks noChangeShapeType="1"/>
            </p:cNvSpPr>
            <p:nvPr/>
          </p:nvSpPr>
          <p:spPr bwMode="auto">
            <a:xfrm flipV="1">
              <a:off x="3288" y="3702"/>
              <a:ext cx="9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6" name="Line 231"/>
            <p:cNvSpPr>
              <a:spLocks noChangeShapeType="1"/>
            </p:cNvSpPr>
            <p:nvPr/>
          </p:nvSpPr>
          <p:spPr bwMode="auto">
            <a:xfrm flipV="1">
              <a:off x="3288" y="3750"/>
              <a:ext cx="9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7" name="Rectangle 232"/>
            <p:cNvSpPr>
              <a:spLocks noChangeArrowheads="1"/>
            </p:cNvSpPr>
            <p:nvPr/>
          </p:nvSpPr>
          <p:spPr bwMode="auto">
            <a:xfrm>
              <a:off x="2472" y="3462"/>
              <a:ext cx="192" cy="3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fr-CH" altLang="fr-FR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68" name="Line 233"/>
            <p:cNvSpPr>
              <a:spLocks noChangeShapeType="1"/>
            </p:cNvSpPr>
            <p:nvPr/>
          </p:nvSpPr>
          <p:spPr bwMode="auto">
            <a:xfrm>
              <a:off x="2472" y="3654"/>
              <a:ext cx="81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stealth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fr-CH" sz="900">
                <a:solidFill>
                  <a:srgbClr val="000000"/>
                </a:solidFill>
              </a:endParaRPr>
            </a:p>
          </p:txBody>
        </p:sp>
        <p:sp>
          <p:nvSpPr>
            <p:cNvPr id="169" name="Text Box 234"/>
            <p:cNvSpPr txBox="1">
              <a:spLocks noChangeArrowheads="1"/>
            </p:cNvSpPr>
            <p:nvPr/>
          </p:nvSpPr>
          <p:spPr bwMode="auto">
            <a:xfrm>
              <a:off x="2664" y="3481"/>
              <a:ext cx="480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fr-CH" altLang="fr-FR" sz="1200" dirty="0">
                  <a:solidFill>
                    <a:srgbClr val="000000"/>
                  </a:solidFill>
                </a:rPr>
                <a:t>…. m</a:t>
              </a:r>
              <a:endParaRPr lang="fr-FR" altLang="fr-FR" sz="1200" dirty="0">
                <a:solidFill>
                  <a:srgbClr val="000000"/>
                </a:solidFill>
              </a:endParaRPr>
            </a:p>
          </p:txBody>
        </p:sp>
      </p:grpSp>
      <p:sp>
        <p:nvSpPr>
          <p:cNvPr id="170" name="Rectangle 219"/>
          <p:cNvSpPr>
            <a:spLocks noChangeArrowheads="1"/>
          </p:cNvSpPr>
          <p:nvPr/>
        </p:nvSpPr>
        <p:spPr bwMode="auto">
          <a:xfrm>
            <a:off x="1524295" y="5657893"/>
            <a:ext cx="2560664" cy="522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Luminaires avec température de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surface limitée (115-180°C) pour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</a:rPr>
              <a:t>locaux avec poussière combustible</a:t>
            </a:r>
            <a:endParaRPr lang="fr-FR" altLang="fr-FR" sz="12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71" name="Rectangle 220"/>
          <p:cNvSpPr>
            <a:spLocks noChangeArrowheads="1"/>
          </p:cNvSpPr>
          <p:nvPr/>
        </p:nvSpPr>
        <p:spPr bwMode="auto">
          <a:xfrm>
            <a:off x="6816368" y="5807881"/>
            <a:ext cx="2267681" cy="25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CH" altLang="fr-FR" sz="1200" b="0" dirty="0">
                <a:solidFill>
                  <a:srgbClr val="000000"/>
                </a:solidFill>
                <a:cs typeface="Arial" pitchFamily="34" charset="0"/>
                <a:sym typeface="Symbol" pitchFamily="18" charset="2"/>
              </a:rPr>
              <a:t>Par exemple : pour ruraux</a:t>
            </a:r>
            <a:endParaRPr lang="fr-FR" altLang="fr-FR" sz="1200" b="0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172" name="Image 17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939666" y="5770763"/>
            <a:ext cx="336492" cy="340150"/>
          </a:xfrm>
          <a:prstGeom prst="rect">
            <a:avLst/>
          </a:prstGeom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90038" y="474357"/>
            <a:ext cx="9134975" cy="794403"/>
          </a:xfrm>
        </p:spPr>
        <p:txBody>
          <a:bodyPr/>
          <a:lstStyle/>
          <a:p>
            <a:r>
              <a:rPr lang="fr-CH" altLang="fr-FR" dirty="0"/>
              <a:t>Marquage des luminaires</a:t>
            </a:r>
            <a:endParaRPr lang="fr-CH" dirty="0"/>
          </a:p>
        </p:txBody>
      </p:sp>
      <p:sp>
        <p:nvSpPr>
          <p:cNvPr id="173" name="Rectangle 2"/>
          <p:cNvSpPr txBox="1">
            <a:spLocks noChangeArrowheads="1"/>
          </p:cNvSpPr>
          <p:nvPr/>
        </p:nvSpPr>
        <p:spPr bwMode="auto">
          <a:xfrm>
            <a:off x="490038" y="1358188"/>
            <a:ext cx="2448223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5.5.9 et </a:t>
            </a:r>
            <a:r>
              <a:rPr lang="fr-CH" altLang="fr-FR" sz="2000" dirty="0" err="1">
                <a:solidFill>
                  <a:schemeClr val="tx1"/>
                </a:solidFill>
              </a:rPr>
              <a:t>tab.</a:t>
            </a:r>
            <a:r>
              <a:rPr lang="fr-CH" altLang="fr-FR" sz="2000" dirty="0">
                <a:solidFill>
                  <a:schemeClr val="tx1"/>
                </a:solidFill>
              </a:rPr>
              <a:t> 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174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91200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3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4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8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1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0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83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91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50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04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5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500"/>
                            </p:stCondLst>
                            <p:childTnLst>
                              <p:par>
                                <p:cTn id="1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3" grpId="0"/>
      <p:bldP spid="134" grpId="0"/>
      <p:bldP spid="138" grpId="0"/>
      <p:bldP spid="139" grpId="0"/>
      <p:bldP spid="144" grpId="0"/>
      <p:bldP spid="145" grpId="0"/>
      <p:bldP spid="146" grpId="0"/>
      <p:bldP spid="147" grpId="0"/>
      <p:bldP spid="152" grpId="0"/>
      <p:bldP spid="154" grpId="0"/>
      <p:bldP spid="155" grpId="0"/>
      <p:bldP spid="156" grpId="0"/>
      <p:bldP spid="170" grpId="0"/>
      <p:bldP spid="171" grpId="0"/>
      <p:bldP spid="2" grpId="0" animBg="1"/>
      <p:bldP spid="173" grpId="0" animBg="1" autoUpdateAnimBg="0"/>
      <p:bldP spid="174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876" name="Picture 12" descr="Diapo 605  6 spots encastré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6100" y="1740286"/>
            <a:ext cx="64008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2881" name="Group 17"/>
          <p:cNvGrpSpPr>
            <a:grpSpLocks/>
          </p:cNvGrpSpPr>
          <p:nvPr/>
        </p:nvGrpSpPr>
        <p:grpSpPr bwMode="auto">
          <a:xfrm>
            <a:off x="2178051" y="3511937"/>
            <a:ext cx="6124575" cy="881063"/>
            <a:chOff x="1092" y="1980"/>
            <a:chExt cx="3858" cy="555"/>
          </a:xfrm>
        </p:grpSpPr>
        <p:sp>
          <p:nvSpPr>
            <p:cNvPr id="178183" name="Text Box 14"/>
            <p:cNvSpPr txBox="1">
              <a:spLocks noChangeArrowheads="1"/>
            </p:cNvSpPr>
            <p:nvPr/>
          </p:nvSpPr>
          <p:spPr bwMode="auto">
            <a:xfrm>
              <a:off x="1446" y="2070"/>
              <a:ext cx="3504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dirty="0">
                  <a:solidFill>
                    <a:srgbClr val="FFFF99"/>
                  </a:solidFill>
                </a:rPr>
                <a:t>Montage dans des parties combustibles danger d’incendie</a:t>
              </a:r>
              <a:endParaRPr lang="fr-FR" altLang="fr-FR" sz="2000" dirty="0">
                <a:solidFill>
                  <a:srgbClr val="FFFF99"/>
                </a:solidFill>
              </a:endParaRPr>
            </a:p>
          </p:txBody>
        </p:sp>
        <p:sp>
          <p:nvSpPr>
            <p:cNvPr id="178184" name="AutoShape 15"/>
            <p:cNvSpPr>
              <a:spLocks noChangeArrowheads="1"/>
            </p:cNvSpPr>
            <p:nvPr/>
          </p:nvSpPr>
          <p:spPr bwMode="auto">
            <a:xfrm>
              <a:off x="1092" y="1980"/>
              <a:ext cx="576" cy="528"/>
            </a:xfrm>
            <a:prstGeom prst="triangle">
              <a:avLst>
                <a:gd name="adj" fmla="val 50000"/>
              </a:avLst>
            </a:prstGeom>
            <a:noFill/>
            <a:ln w="571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de-CH" altLang="fr-FR" sz="900">
                <a:solidFill>
                  <a:srgbClr val="FFFF66"/>
                </a:solidFill>
              </a:endParaRPr>
            </a:p>
          </p:txBody>
        </p:sp>
        <p:sp>
          <p:nvSpPr>
            <p:cNvPr id="178185" name="Text Box 16"/>
            <p:cNvSpPr txBox="1">
              <a:spLocks noChangeArrowheads="1"/>
            </p:cNvSpPr>
            <p:nvPr/>
          </p:nvSpPr>
          <p:spPr bwMode="auto">
            <a:xfrm>
              <a:off x="1264" y="2016"/>
              <a:ext cx="240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4800">
                  <a:solidFill>
                    <a:srgbClr val="FF0000"/>
                  </a:solidFill>
                </a:rPr>
                <a:t>!</a:t>
              </a:r>
              <a:endParaRPr lang="fr-FR" altLang="fr-FR" sz="4800">
                <a:solidFill>
                  <a:srgbClr val="FF0000"/>
                </a:solidFill>
              </a:endParaRPr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Luminaires – spots encastrés</a:t>
            </a:r>
            <a:endParaRPr lang="fr-CH" dirty="0"/>
          </a:p>
        </p:txBody>
      </p:sp>
      <p:sp>
        <p:nvSpPr>
          <p:cNvPr id="11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92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2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915" name="Text Box 27"/>
          <p:cNvSpPr txBox="1">
            <a:spLocks noChangeArrowheads="1"/>
          </p:cNvSpPr>
          <p:nvPr/>
        </p:nvSpPr>
        <p:spPr bwMode="auto">
          <a:xfrm>
            <a:off x="3454400" y="3230406"/>
            <a:ext cx="1447800" cy="52705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400"/>
              <a:t>Protection incombustible</a:t>
            </a:r>
            <a:endParaRPr lang="fr-FR" altLang="fr-FR" sz="1400"/>
          </a:p>
        </p:txBody>
      </p:sp>
      <p:sp>
        <p:nvSpPr>
          <p:cNvPr id="293916" name="Line 28"/>
          <p:cNvSpPr>
            <a:spLocks noChangeShapeType="1"/>
          </p:cNvSpPr>
          <p:nvPr/>
        </p:nvSpPr>
        <p:spPr bwMode="auto">
          <a:xfrm>
            <a:off x="4908550" y="4951256"/>
            <a:ext cx="150495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93917" name="Text Box 29"/>
          <p:cNvSpPr txBox="1">
            <a:spLocks noChangeArrowheads="1"/>
          </p:cNvSpPr>
          <p:nvPr/>
        </p:nvSpPr>
        <p:spPr bwMode="auto">
          <a:xfrm>
            <a:off x="5114925" y="4560732"/>
            <a:ext cx="1143000" cy="3143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400"/>
              <a:t>min. 20 cm</a:t>
            </a:r>
            <a:endParaRPr lang="fr-FR" altLang="fr-FR" sz="1400"/>
          </a:p>
        </p:txBody>
      </p:sp>
      <p:sp>
        <p:nvSpPr>
          <p:cNvPr id="293934" name="Line 46"/>
          <p:cNvSpPr>
            <a:spLocks noChangeShapeType="1"/>
          </p:cNvSpPr>
          <p:nvPr/>
        </p:nvSpPr>
        <p:spPr bwMode="auto">
          <a:xfrm>
            <a:off x="4064000" y="3763806"/>
            <a:ext cx="228600" cy="304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93935" name="Text Box 47"/>
          <p:cNvSpPr txBox="1">
            <a:spLocks noChangeArrowheads="1"/>
          </p:cNvSpPr>
          <p:nvPr/>
        </p:nvSpPr>
        <p:spPr bwMode="auto">
          <a:xfrm>
            <a:off x="2603500" y="6167280"/>
            <a:ext cx="3302000" cy="52705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400" dirty="0"/>
              <a:t>Température limitée à 90°C sur la surface des matériaux combustibles</a:t>
            </a:r>
            <a:endParaRPr lang="fr-FR" altLang="fr-FR" sz="1400" dirty="0"/>
          </a:p>
        </p:txBody>
      </p:sp>
      <p:grpSp>
        <p:nvGrpSpPr>
          <p:cNvPr id="293957" name="Group 69"/>
          <p:cNvGrpSpPr>
            <a:grpSpLocks/>
          </p:cNvGrpSpPr>
          <p:nvPr/>
        </p:nvGrpSpPr>
        <p:grpSpPr bwMode="auto">
          <a:xfrm>
            <a:off x="3333750" y="4192431"/>
            <a:ext cx="4083050" cy="1439862"/>
            <a:chOff x="1796" y="2478"/>
            <a:chExt cx="2572" cy="907"/>
          </a:xfrm>
        </p:grpSpPr>
        <p:sp>
          <p:nvSpPr>
            <p:cNvPr id="179247" name="Freeform 55"/>
            <p:cNvSpPr>
              <a:spLocks/>
            </p:cNvSpPr>
            <p:nvPr/>
          </p:nvSpPr>
          <p:spPr bwMode="auto">
            <a:xfrm>
              <a:off x="4320" y="2496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48" name="Freeform 57"/>
            <p:cNvSpPr>
              <a:spLocks/>
            </p:cNvSpPr>
            <p:nvPr/>
          </p:nvSpPr>
          <p:spPr bwMode="auto">
            <a:xfrm>
              <a:off x="4224" y="2496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49" name="Freeform 58"/>
            <p:cNvSpPr>
              <a:spLocks/>
            </p:cNvSpPr>
            <p:nvPr/>
          </p:nvSpPr>
          <p:spPr bwMode="auto">
            <a:xfrm>
              <a:off x="4128" y="2496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0" name="Freeform 60"/>
            <p:cNvSpPr>
              <a:spLocks/>
            </p:cNvSpPr>
            <p:nvPr/>
          </p:nvSpPr>
          <p:spPr bwMode="auto">
            <a:xfrm>
              <a:off x="4032" y="2496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1" name="Freeform 61"/>
            <p:cNvSpPr>
              <a:spLocks/>
            </p:cNvSpPr>
            <p:nvPr/>
          </p:nvSpPr>
          <p:spPr bwMode="auto">
            <a:xfrm>
              <a:off x="2802" y="3119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2" name="Freeform 62"/>
            <p:cNvSpPr>
              <a:spLocks/>
            </p:cNvSpPr>
            <p:nvPr/>
          </p:nvSpPr>
          <p:spPr bwMode="auto">
            <a:xfrm>
              <a:off x="2826" y="2658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3" name="Freeform 63"/>
            <p:cNvSpPr>
              <a:spLocks/>
            </p:cNvSpPr>
            <p:nvPr/>
          </p:nvSpPr>
          <p:spPr bwMode="auto">
            <a:xfrm>
              <a:off x="1888" y="3145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4" name="Freeform 64"/>
            <p:cNvSpPr>
              <a:spLocks/>
            </p:cNvSpPr>
            <p:nvPr/>
          </p:nvSpPr>
          <p:spPr bwMode="auto">
            <a:xfrm>
              <a:off x="1848" y="2770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5" name="Freeform 65"/>
            <p:cNvSpPr>
              <a:spLocks/>
            </p:cNvSpPr>
            <p:nvPr/>
          </p:nvSpPr>
          <p:spPr bwMode="auto">
            <a:xfrm>
              <a:off x="1796" y="2478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56" name="Freeform 66"/>
            <p:cNvSpPr>
              <a:spLocks/>
            </p:cNvSpPr>
            <p:nvPr/>
          </p:nvSpPr>
          <p:spPr bwMode="auto">
            <a:xfrm>
              <a:off x="1890" y="2478"/>
              <a:ext cx="48" cy="240"/>
            </a:xfrm>
            <a:custGeom>
              <a:avLst/>
              <a:gdLst>
                <a:gd name="T0" fmla="*/ 48 w 48"/>
                <a:gd name="T1" fmla="*/ 0 h 240"/>
                <a:gd name="T2" fmla="*/ 0 w 48"/>
                <a:gd name="T3" fmla="*/ 48 h 240"/>
                <a:gd name="T4" fmla="*/ 48 w 48"/>
                <a:gd name="T5" fmla="*/ 96 h 240"/>
                <a:gd name="T6" fmla="*/ 0 w 48"/>
                <a:gd name="T7" fmla="*/ 144 h 240"/>
                <a:gd name="T8" fmla="*/ 48 w 48"/>
                <a:gd name="T9" fmla="*/ 192 h 240"/>
                <a:gd name="T10" fmla="*/ 0 w 48"/>
                <a:gd name="T11" fmla="*/ 24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40">
                  <a:moveTo>
                    <a:pt x="48" y="0"/>
                  </a:moveTo>
                  <a:cubicBezTo>
                    <a:pt x="24" y="16"/>
                    <a:pt x="0" y="32"/>
                    <a:pt x="0" y="48"/>
                  </a:cubicBezTo>
                  <a:cubicBezTo>
                    <a:pt x="0" y="64"/>
                    <a:pt x="48" y="80"/>
                    <a:pt x="48" y="96"/>
                  </a:cubicBezTo>
                  <a:cubicBezTo>
                    <a:pt x="48" y="112"/>
                    <a:pt x="0" y="128"/>
                    <a:pt x="0" y="144"/>
                  </a:cubicBezTo>
                  <a:cubicBezTo>
                    <a:pt x="0" y="160"/>
                    <a:pt x="48" y="176"/>
                    <a:pt x="48" y="192"/>
                  </a:cubicBezTo>
                  <a:cubicBezTo>
                    <a:pt x="48" y="208"/>
                    <a:pt x="24" y="224"/>
                    <a:pt x="0" y="240"/>
                  </a:cubicBezTo>
                </a:path>
              </a:pathLst>
            </a:custGeom>
            <a:noFill/>
            <a:ln w="19050" cap="flat" cmpd="sng">
              <a:solidFill>
                <a:srgbClr val="9933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293956" name="Text Box 68"/>
          <p:cNvSpPr txBox="1">
            <a:spLocks noChangeArrowheads="1"/>
          </p:cNvSpPr>
          <p:nvPr/>
        </p:nvSpPr>
        <p:spPr bwMode="auto">
          <a:xfrm>
            <a:off x="6578600" y="3611406"/>
            <a:ext cx="1143000" cy="527050"/>
          </a:xfrm>
          <a:prstGeom prst="rect">
            <a:avLst/>
          </a:prstGeom>
          <a:solidFill>
            <a:srgbClr val="FF922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400"/>
              <a:t>Circulation d’air</a:t>
            </a:r>
            <a:endParaRPr lang="fr-FR" altLang="fr-FR" sz="1400"/>
          </a:p>
        </p:txBody>
      </p:sp>
      <p:grpSp>
        <p:nvGrpSpPr>
          <p:cNvPr id="293972" name="Group 84"/>
          <p:cNvGrpSpPr>
            <a:grpSpLocks/>
          </p:cNvGrpSpPr>
          <p:nvPr/>
        </p:nvGrpSpPr>
        <p:grpSpPr bwMode="auto">
          <a:xfrm>
            <a:off x="558800" y="1477807"/>
            <a:ext cx="8915400" cy="4276725"/>
            <a:chOff x="48" y="768"/>
            <a:chExt cx="5616" cy="2694"/>
          </a:xfrm>
        </p:grpSpPr>
        <p:sp>
          <p:nvSpPr>
            <p:cNvPr id="179222" name="Line 7"/>
            <p:cNvSpPr>
              <a:spLocks noChangeShapeType="1"/>
            </p:cNvSpPr>
            <p:nvPr/>
          </p:nvSpPr>
          <p:spPr bwMode="auto">
            <a:xfrm flipV="1">
              <a:off x="1968" y="2400"/>
              <a:ext cx="0" cy="105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23" name="Line 9"/>
            <p:cNvSpPr>
              <a:spLocks noChangeShapeType="1"/>
            </p:cNvSpPr>
            <p:nvPr/>
          </p:nvSpPr>
          <p:spPr bwMode="auto">
            <a:xfrm>
              <a:off x="2784" y="2400"/>
              <a:ext cx="0" cy="105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24" name="Rectangle 20"/>
            <p:cNvSpPr>
              <a:spLocks noChangeArrowheads="1"/>
            </p:cNvSpPr>
            <p:nvPr/>
          </p:nvSpPr>
          <p:spPr bwMode="auto">
            <a:xfrm>
              <a:off x="3750" y="2928"/>
              <a:ext cx="842" cy="9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25" name="Rectangle 30"/>
            <p:cNvSpPr>
              <a:spLocks noChangeArrowheads="1"/>
            </p:cNvSpPr>
            <p:nvPr/>
          </p:nvSpPr>
          <p:spPr bwMode="auto">
            <a:xfrm>
              <a:off x="3936" y="2773"/>
              <a:ext cx="574" cy="139"/>
            </a:xfrm>
            <a:prstGeom prst="rect">
              <a:avLst/>
            </a:prstGeom>
            <a:solidFill>
              <a:srgbClr val="CCEC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26" name="Rectangle 5" descr="Chêne"/>
            <p:cNvSpPr>
              <a:spLocks noChangeArrowheads="1"/>
            </p:cNvSpPr>
            <p:nvPr/>
          </p:nvSpPr>
          <p:spPr bwMode="auto">
            <a:xfrm>
              <a:off x="48" y="3024"/>
              <a:ext cx="1824" cy="432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27" name="Rectangle 6" descr="Chêne"/>
            <p:cNvSpPr>
              <a:spLocks noChangeArrowheads="1"/>
            </p:cNvSpPr>
            <p:nvPr/>
          </p:nvSpPr>
          <p:spPr bwMode="auto">
            <a:xfrm>
              <a:off x="2880" y="3024"/>
              <a:ext cx="2736" cy="432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28" name="Line 8"/>
            <p:cNvSpPr>
              <a:spLocks noChangeShapeType="1"/>
            </p:cNvSpPr>
            <p:nvPr/>
          </p:nvSpPr>
          <p:spPr bwMode="auto">
            <a:xfrm>
              <a:off x="1968" y="2400"/>
              <a:ext cx="81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29" name="Rectangle 10" descr="Treillis blanc"/>
            <p:cNvSpPr>
              <a:spLocks noChangeArrowheads="1"/>
            </p:cNvSpPr>
            <p:nvPr/>
          </p:nvSpPr>
          <p:spPr bwMode="auto">
            <a:xfrm>
              <a:off x="48" y="768"/>
              <a:ext cx="5616" cy="672"/>
            </a:xfrm>
            <a:prstGeom prst="rect">
              <a:avLst/>
            </a:prstGeom>
            <a:pattFill prst="openDmnd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30" name="Rectangle 11" descr="Vague"/>
            <p:cNvSpPr>
              <a:spLocks noChangeArrowheads="1"/>
            </p:cNvSpPr>
            <p:nvPr/>
          </p:nvSpPr>
          <p:spPr bwMode="auto">
            <a:xfrm>
              <a:off x="48" y="1440"/>
              <a:ext cx="1728" cy="1584"/>
            </a:xfrm>
            <a:prstGeom prst="rect">
              <a:avLst/>
            </a:prstGeom>
            <a:pattFill prst="wave">
              <a:fgClr>
                <a:srgbClr val="00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31" name="Rectangle 12" descr="Vague"/>
            <p:cNvSpPr>
              <a:spLocks noChangeArrowheads="1"/>
            </p:cNvSpPr>
            <p:nvPr/>
          </p:nvSpPr>
          <p:spPr bwMode="auto">
            <a:xfrm>
              <a:off x="4704" y="1440"/>
              <a:ext cx="912" cy="1584"/>
            </a:xfrm>
            <a:prstGeom prst="rect">
              <a:avLst/>
            </a:prstGeom>
            <a:pattFill prst="wave">
              <a:fgClr>
                <a:srgbClr val="00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32" name="Line 13"/>
            <p:cNvSpPr>
              <a:spLocks noChangeShapeType="1"/>
            </p:cNvSpPr>
            <p:nvPr/>
          </p:nvSpPr>
          <p:spPr bwMode="auto">
            <a:xfrm>
              <a:off x="2064" y="3456"/>
              <a:ext cx="62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33" name="Arc 14"/>
            <p:cNvSpPr>
              <a:spLocks/>
            </p:cNvSpPr>
            <p:nvPr/>
          </p:nvSpPr>
          <p:spPr bwMode="auto">
            <a:xfrm flipH="1">
              <a:off x="2064" y="3024"/>
              <a:ext cx="192" cy="43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79234" name="Arc 16"/>
            <p:cNvSpPr>
              <a:spLocks/>
            </p:cNvSpPr>
            <p:nvPr/>
          </p:nvSpPr>
          <p:spPr bwMode="auto">
            <a:xfrm>
              <a:off x="2496" y="3016"/>
              <a:ext cx="192" cy="446"/>
            </a:xfrm>
            <a:custGeom>
              <a:avLst/>
              <a:gdLst>
                <a:gd name="T0" fmla="*/ 0 w 21600"/>
                <a:gd name="T1" fmla="*/ 0 h 21580"/>
                <a:gd name="T2" fmla="*/ 0 w 21600"/>
                <a:gd name="T3" fmla="*/ 0 h 21580"/>
                <a:gd name="T4" fmla="*/ 0 w 21600"/>
                <a:gd name="T5" fmla="*/ 0 h 215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580" fill="none" extrusionOk="0">
                  <a:moveTo>
                    <a:pt x="921" y="-1"/>
                  </a:moveTo>
                  <a:cubicBezTo>
                    <a:pt x="12481" y="493"/>
                    <a:pt x="21600" y="10008"/>
                    <a:pt x="21600" y="21580"/>
                  </a:cubicBezTo>
                </a:path>
                <a:path w="21600" h="21580" stroke="0" extrusionOk="0">
                  <a:moveTo>
                    <a:pt x="921" y="-1"/>
                  </a:moveTo>
                  <a:cubicBezTo>
                    <a:pt x="12481" y="493"/>
                    <a:pt x="21600" y="10008"/>
                    <a:pt x="21600" y="21580"/>
                  </a:cubicBezTo>
                  <a:lnTo>
                    <a:pt x="0" y="21580"/>
                  </a:lnTo>
                  <a:lnTo>
                    <a:pt x="921" y="-1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79235" name="Line 17"/>
            <p:cNvSpPr>
              <a:spLocks noChangeShapeType="1"/>
            </p:cNvSpPr>
            <p:nvPr/>
          </p:nvSpPr>
          <p:spPr bwMode="auto">
            <a:xfrm flipV="1">
              <a:off x="2256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36" name="Line 18"/>
            <p:cNvSpPr>
              <a:spLocks noChangeShapeType="1"/>
            </p:cNvSpPr>
            <p:nvPr/>
          </p:nvSpPr>
          <p:spPr bwMode="auto">
            <a:xfrm flipV="1">
              <a:off x="2496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37" name="Rectangle 19"/>
            <p:cNvSpPr>
              <a:spLocks noChangeArrowheads="1"/>
            </p:cNvSpPr>
            <p:nvPr/>
          </p:nvSpPr>
          <p:spPr bwMode="auto">
            <a:xfrm>
              <a:off x="2160" y="2688"/>
              <a:ext cx="432" cy="144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38" name="Text Box 21"/>
            <p:cNvSpPr txBox="1">
              <a:spLocks noChangeArrowheads="1"/>
            </p:cNvSpPr>
            <p:nvPr/>
          </p:nvSpPr>
          <p:spPr bwMode="auto">
            <a:xfrm>
              <a:off x="528" y="1876"/>
              <a:ext cx="672" cy="332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400" dirty="0"/>
                <a:t>Isolation thermique</a:t>
              </a:r>
              <a:endParaRPr lang="fr-FR" altLang="fr-FR" sz="1400" dirty="0"/>
            </a:p>
          </p:txBody>
        </p:sp>
        <p:sp>
          <p:nvSpPr>
            <p:cNvPr id="179239" name="Text Box 22"/>
            <p:cNvSpPr txBox="1">
              <a:spLocks noChangeArrowheads="1"/>
            </p:cNvSpPr>
            <p:nvPr/>
          </p:nvSpPr>
          <p:spPr bwMode="auto">
            <a:xfrm>
              <a:off x="4776" y="1876"/>
              <a:ext cx="768" cy="332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400" dirty="0"/>
                <a:t>Isolation thermique</a:t>
              </a:r>
              <a:endParaRPr lang="fr-FR" altLang="fr-FR" sz="1400" dirty="0"/>
            </a:p>
          </p:txBody>
        </p:sp>
        <p:sp>
          <p:nvSpPr>
            <p:cNvPr id="179240" name="Text Box 23"/>
            <p:cNvSpPr txBox="1">
              <a:spLocks noChangeArrowheads="1"/>
            </p:cNvSpPr>
            <p:nvPr/>
          </p:nvSpPr>
          <p:spPr bwMode="auto">
            <a:xfrm>
              <a:off x="294" y="3172"/>
              <a:ext cx="138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400"/>
                <a:t>Matériau combustible</a:t>
              </a:r>
              <a:endParaRPr lang="fr-FR" altLang="fr-FR" sz="1400"/>
            </a:p>
          </p:txBody>
        </p:sp>
        <p:sp>
          <p:nvSpPr>
            <p:cNvPr id="179241" name="Text Box 25"/>
            <p:cNvSpPr txBox="1">
              <a:spLocks noChangeArrowheads="1"/>
            </p:cNvSpPr>
            <p:nvPr/>
          </p:nvSpPr>
          <p:spPr bwMode="auto">
            <a:xfrm>
              <a:off x="3600" y="3168"/>
              <a:ext cx="134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400"/>
                <a:t>Matériau combustible</a:t>
              </a:r>
              <a:endParaRPr lang="fr-FR" altLang="fr-FR" sz="1400"/>
            </a:p>
          </p:txBody>
        </p:sp>
        <p:sp>
          <p:nvSpPr>
            <p:cNvPr id="179242" name="Text Box 26"/>
            <p:cNvSpPr txBox="1">
              <a:spLocks noChangeArrowheads="1"/>
            </p:cNvSpPr>
            <p:nvPr/>
          </p:nvSpPr>
          <p:spPr bwMode="auto">
            <a:xfrm>
              <a:off x="2112" y="1536"/>
              <a:ext cx="2208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400"/>
                <a:t>Espace pour l’évacuation de la chaleur (pas d’isolation thermique)</a:t>
              </a:r>
              <a:endParaRPr lang="fr-FR" altLang="fr-FR" sz="1400"/>
            </a:p>
          </p:txBody>
        </p:sp>
        <p:sp>
          <p:nvSpPr>
            <p:cNvPr id="179243" name="Rectangle 32"/>
            <p:cNvSpPr>
              <a:spLocks noChangeArrowheads="1"/>
            </p:cNvSpPr>
            <p:nvPr/>
          </p:nvSpPr>
          <p:spPr bwMode="auto">
            <a:xfrm>
              <a:off x="2304" y="2784"/>
              <a:ext cx="144" cy="48"/>
            </a:xfrm>
            <a:prstGeom prst="rect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44" name="Rectangle 34"/>
            <p:cNvSpPr>
              <a:spLocks noChangeArrowheads="1"/>
            </p:cNvSpPr>
            <p:nvPr/>
          </p:nvSpPr>
          <p:spPr bwMode="auto">
            <a:xfrm>
              <a:off x="3840" y="2784"/>
              <a:ext cx="94" cy="118"/>
            </a:xfrm>
            <a:prstGeom prst="rect">
              <a:avLst/>
            </a:prstGeom>
            <a:solidFill>
              <a:srgbClr val="CCEC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45" name="Freeform 73"/>
            <p:cNvSpPr>
              <a:spLocks/>
            </p:cNvSpPr>
            <p:nvPr/>
          </p:nvSpPr>
          <p:spPr bwMode="auto">
            <a:xfrm>
              <a:off x="2400" y="2536"/>
              <a:ext cx="1440" cy="344"/>
            </a:xfrm>
            <a:custGeom>
              <a:avLst/>
              <a:gdLst>
                <a:gd name="T0" fmla="*/ 0 w 1440"/>
                <a:gd name="T1" fmla="*/ 248 h 344"/>
                <a:gd name="T2" fmla="*/ 96 w 1440"/>
                <a:gd name="T3" fmla="*/ 104 h 344"/>
                <a:gd name="T4" fmla="*/ 576 w 1440"/>
                <a:gd name="T5" fmla="*/ 8 h 344"/>
                <a:gd name="T6" fmla="*/ 1104 w 1440"/>
                <a:gd name="T7" fmla="*/ 56 h 344"/>
                <a:gd name="T8" fmla="*/ 1344 w 1440"/>
                <a:gd name="T9" fmla="*/ 248 h 344"/>
                <a:gd name="T10" fmla="*/ 1440 w 1440"/>
                <a:gd name="T11" fmla="*/ 344 h 3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0" h="344">
                  <a:moveTo>
                    <a:pt x="0" y="248"/>
                  </a:moveTo>
                  <a:cubicBezTo>
                    <a:pt x="0" y="196"/>
                    <a:pt x="0" y="144"/>
                    <a:pt x="96" y="104"/>
                  </a:cubicBezTo>
                  <a:cubicBezTo>
                    <a:pt x="192" y="64"/>
                    <a:pt x="408" y="16"/>
                    <a:pt x="576" y="8"/>
                  </a:cubicBezTo>
                  <a:cubicBezTo>
                    <a:pt x="744" y="0"/>
                    <a:pt x="976" y="16"/>
                    <a:pt x="1104" y="56"/>
                  </a:cubicBezTo>
                  <a:cubicBezTo>
                    <a:pt x="1232" y="96"/>
                    <a:pt x="1288" y="200"/>
                    <a:pt x="1344" y="248"/>
                  </a:cubicBezTo>
                  <a:cubicBezTo>
                    <a:pt x="1400" y="296"/>
                    <a:pt x="1420" y="320"/>
                    <a:pt x="1440" y="34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46" name="Freeform 74"/>
            <p:cNvSpPr>
              <a:spLocks/>
            </p:cNvSpPr>
            <p:nvPr/>
          </p:nvSpPr>
          <p:spPr bwMode="auto">
            <a:xfrm>
              <a:off x="2323" y="2476"/>
              <a:ext cx="1524" cy="344"/>
            </a:xfrm>
            <a:custGeom>
              <a:avLst/>
              <a:gdLst>
                <a:gd name="T0" fmla="*/ 29 w 1524"/>
                <a:gd name="T1" fmla="*/ 308 h 344"/>
                <a:gd name="T2" fmla="*/ 63 w 1524"/>
                <a:gd name="T3" fmla="*/ 170 h 344"/>
                <a:gd name="T4" fmla="*/ 405 w 1524"/>
                <a:gd name="T5" fmla="*/ 40 h 344"/>
                <a:gd name="T6" fmla="*/ 818 w 1524"/>
                <a:gd name="T7" fmla="*/ 2 h 344"/>
                <a:gd name="T8" fmla="*/ 1193 w 1524"/>
                <a:gd name="T9" fmla="*/ 51 h 344"/>
                <a:gd name="T10" fmla="*/ 1432 w 1524"/>
                <a:gd name="T11" fmla="*/ 230 h 344"/>
                <a:gd name="T12" fmla="*/ 1524 w 1524"/>
                <a:gd name="T13" fmla="*/ 344 h 3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4" h="344">
                  <a:moveTo>
                    <a:pt x="29" y="308"/>
                  </a:moveTo>
                  <a:cubicBezTo>
                    <a:pt x="14" y="261"/>
                    <a:pt x="0" y="215"/>
                    <a:pt x="63" y="170"/>
                  </a:cubicBezTo>
                  <a:cubicBezTo>
                    <a:pt x="126" y="125"/>
                    <a:pt x="279" y="68"/>
                    <a:pt x="405" y="40"/>
                  </a:cubicBezTo>
                  <a:cubicBezTo>
                    <a:pt x="531" y="12"/>
                    <a:pt x="687" y="0"/>
                    <a:pt x="818" y="2"/>
                  </a:cubicBezTo>
                  <a:cubicBezTo>
                    <a:pt x="949" y="4"/>
                    <a:pt x="1091" y="13"/>
                    <a:pt x="1193" y="51"/>
                  </a:cubicBezTo>
                  <a:cubicBezTo>
                    <a:pt x="1295" y="89"/>
                    <a:pt x="1377" y="181"/>
                    <a:pt x="1432" y="230"/>
                  </a:cubicBezTo>
                  <a:cubicBezTo>
                    <a:pt x="1487" y="279"/>
                    <a:pt x="1519" y="327"/>
                    <a:pt x="1524" y="34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93965" name="Group 77"/>
          <p:cNvGrpSpPr>
            <a:grpSpLocks/>
          </p:cNvGrpSpPr>
          <p:nvPr/>
        </p:nvGrpSpPr>
        <p:grpSpPr bwMode="auto">
          <a:xfrm>
            <a:off x="3302002" y="5067144"/>
            <a:ext cx="1905001" cy="677863"/>
            <a:chOff x="1776" y="3029"/>
            <a:chExt cx="1200" cy="427"/>
          </a:xfrm>
        </p:grpSpPr>
        <p:sp>
          <p:nvSpPr>
            <p:cNvPr id="179220" name="Rectangle 48" descr="noir)"/>
            <p:cNvSpPr>
              <a:spLocks noChangeArrowheads="1"/>
            </p:cNvSpPr>
            <p:nvPr/>
          </p:nvSpPr>
          <p:spPr bwMode="auto">
            <a:xfrm>
              <a:off x="1776" y="3029"/>
              <a:ext cx="90" cy="427"/>
            </a:xfrm>
            <a:prstGeom prst="rect">
              <a:avLst/>
            </a:prstGeom>
            <a:pattFill prst="ltHorz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79221" name="Rectangle 70" descr="noir)"/>
            <p:cNvSpPr>
              <a:spLocks noChangeArrowheads="1"/>
            </p:cNvSpPr>
            <p:nvPr/>
          </p:nvSpPr>
          <p:spPr bwMode="auto">
            <a:xfrm>
              <a:off x="2885" y="3029"/>
              <a:ext cx="91" cy="422"/>
            </a:xfrm>
            <a:prstGeom prst="rect">
              <a:avLst/>
            </a:prstGeom>
            <a:pattFill prst="ltHorz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grpSp>
        <p:nvGrpSpPr>
          <p:cNvPr id="293966" name="Group 78"/>
          <p:cNvGrpSpPr>
            <a:grpSpLocks/>
          </p:cNvGrpSpPr>
          <p:nvPr/>
        </p:nvGrpSpPr>
        <p:grpSpPr bwMode="auto">
          <a:xfrm>
            <a:off x="3411538" y="5635468"/>
            <a:ext cx="1693862" cy="490538"/>
            <a:chOff x="1845" y="3387"/>
            <a:chExt cx="1067" cy="309"/>
          </a:xfrm>
        </p:grpSpPr>
        <p:sp>
          <p:nvSpPr>
            <p:cNvPr id="179218" name="Line 51"/>
            <p:cNvSpPr>
              <a:spLocks noChangeShapeType="1"/>
            </p:cNvSpPr>
            <p:nvPr/>
          </p:nvSpPr>
          <p:spPr bwMode="auto">
            <a:xfrm flipH="1" flipV="1">
              <a:off x="1845" y="3396"/>
              <a:ext cx="267" cy="3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79219" name="Line 52"/>
            <p:cNvSpPr>
              <a:spLocks noChangeShapeType="1"/>
            </p:cNvSpPr>
            <p:nvPr/>
          </p:nvSpPr>
          <p:spPr bwMode="auto">
            <a:xfrm flipV="1">
              <a:off x="2640" y="3387"/>
              <a:ext cx="272" cy="309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293967" name="Text Box 79"/>
          <p:cNvSpPr txBox="1">
            <a:spLocks noChangeArrowheads="1"/>
          </p:cNvSpPr>
          <p:nvPr/>
        </p:nvSpPr>
        <p:spPr bwMode="auto">
          <a:xfrm>
            <a:off x="6969125" y="6154581"/>
            <a:ext cx="1981200" cy="52705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400"/>
              <a:t>Dispositif de réglage (transformateur)</a:t>
            </a:r>
            <a:endParaRPr lang="fr-FR" altLang="fr-FR" sz="1400"/>
          </a:p>
        </p:txBody>
      </p:sp>
      <p:sp>
        <p:nvSpPr>
          <p:cNvPr id="293970" name="Line 82"/>
          <p:cNvSpPr>
            <a:spLocks noChangeShapeType="1"/>
          </p:cNvSpPr>
          <p:nvPr/>
        </p:nvSpPr>
        <p:spPr bwMode="auto">
          <a:xfrm flipV="1">
            <a:off x="8407400" y="4754406"/>
            <a:ext cx="0" cy="13716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93971" name="Line 83"/>
          <p:cNvSpPr>
            <a:spLocks noChangeShapeType="1"/>
          </p:cNvSpPr>
          <p:nvPr/>
        </p:nvSpPr>
        <p:spPr bwMode="auto">
          <a:xfrm flipH="1">
            <a:off x="7645400" y="4754406"/>
            <a:ext cx="7620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Montage dans parties combustibles</a:t>
            </a:r>
            <a:endParaRPr lang="fr-CH" dirty="0"/>
          </a:p>
        </p:txBody>
      </p:sp>
      <p:sp>
        <p:nvSpPr>
          <p:cNvPr id="5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93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93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93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" dur="500"/>
                                        <p:tgtEl>
                                          <p:spTgt spid="293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93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93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93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93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93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9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93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93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500"/>
                                        <p:tgtEl>
                                          <p:spTgt spid="293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3915" grpId="0" animBg="1" autoUpdateAnimBg="0"/>
      <p:bldP spid="293916" grpId="0" animBg="1"/>
      <p:bldP spid="293917" grpId="0" animBg="1" autoUpdateAnimBg="0"/>
      <p:bldP spid="293934" grpId="0" animBg="1"/>
      <p:bldP spid="293935" grpId="0" animBg="1" autoUpdateAnimBg="0"/>
      <p:bldP spid="293956" grpId="0" animBg="1" autoUpdateAnimBg="0"/>
      <p:bldP spid="293967" grpId="0" animBg="1" autoUpdateAnimBg="0"/>
      <p:bldP spid="293970" grpId="0" animBg="1"/>
      <p:bldP spid="293971" grpId="0" animBg="1"/>
      <p:bldP spid="2" grpId="0" animBg="1"/>
      <p:bldP spid="58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6" name="Picture 4" descr="Diapo 606  Boîtier et transfo pour faux-plafon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" y="2276872"/>
            <a:ext cx="4419600" cy="331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4917" name="Picture 5" descr="Diapo 607   Boîtier ignifu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4800" y="2276872"/>
            <a:ext cx="4419600" cy="331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Exemples de matériels à disposition pour montage dans parties combustibles 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94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294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461" name="Picture 5" descr="Diapo 472 Cond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74" r="18144"/>
          <a:stretch/>
        </p:blipFill>
        <p:spPr bwMode="auto">
          <a:xfrm>
            <a:off x="481085" y="1592262"/>
            <a:ext cx="3772432" cy="487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5462" name="Text Box 6"/>
          <p:cNvSpPr txBox="1">
            <a:spLocks noChangeArrowheads="1"/>
          </p:cNvSpPr>
          <p:nvPr/>
        </p:nvSpPr>
        <p:spPr bwMode="auto">
          <a:xfrm>
            <a:off x="2043716" y="5522639"/>
            <a:ext cx="2209800" cy="949325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sm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Inadmissible Dangereux</a:t>
            </a:r>
            <a:endParaRPr lang="en-GB" altLang="fr-FR" sz="2800" b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75463" name="Oval 7"/>
          <p:cNvSpPr>
            <a:spLocks noChangeArrowheads="1"/>
          </p:cNvSpPr>
          <p:nvPr/>
        </p:nvSpPr>
        <p:spPr bwMode="auto">
          <a:xfrm>
            <a:off x="3461847" y="2636912"/>
            <a:ext cx="990600" cy="990600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75464" name="Text Box 8"/>
          <p:cNvSpPr txBox="1">
            <a:spLocks noChangeArrowheads="1"/>
          </p:cNvSpPr>
          <p:nvPr/>
        </p:nvSpPr>
        <p:spPr bwMode="auto">
          <a:xfrm>
            <a:off x="478569" y="1592261"/>
            <a:ext cx="3774947" cy="457200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En attente du luminaire</a:t>
            </a:r>
            <a:endParaRPr lang="fr-FR" altLang="fr-FR" sz="2400" b="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Extrémités des conducteurs</a:t>
            </a:r>
            <a:endParaRPr lang="fr-CH" dirty="0"/>
          </a:p>
        </p:txBody>
      </p:sp>
      <p:pic>
        <p:nvPicPr>
          <p:cNvPr id="10" name="Picture 5" descr="Diapo 473 Fils avec serre-fils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75" t="675" r="28001" b="-675"/>
          <a:stretch/>
        </p:blipFill>
        <p:spPr bwMode="auto">
          <a:xfrm>
            <a:off x="5879976" y="1609782"/>
            <a:ext cx="3734424" cy="490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5879976" y="1592261"/>
            <a:ext cx="3734424" cy="830997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fr-CH" altLang="fr-FR" sz="2400" b="0" dirty="0"/>
              <a:t>En attente du luminaire</a:t>
            </a: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fr-CH" altLang="fr-FR" sz="2400" b="0" dirty="0"/>
              <a:t> ou cache-fils</a:t>
            </a:r>
            <a:endParaRPr lang="fr-FR" altLang="fr-FR" sz="2400" b="0" dirty="0"/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8112625" y="5949676"/>
            <a:ext cx="1501775" cy="522288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sm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Correct</a:t>
            </a:r>
            <a:endParaRPr lang="en-GB" altLang="fr-FR" sz="2800" b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75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75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75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75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62" grpId="0" animBg="1" autoUpdateAnimBg="0"/>
      <p:bldP spid="275463" grpId="0" animBg="1"/>
      <p:bldP spid="275464" grpId="0" animBg="1" autoUpdateAnimBg="0"/>
      <p:bldP spid="2" grpId="0" animBg="1"/>
      <p:bldP spid="11" grpId="0" animBg="1" autoUpdateAnimBg="0"/>
      <p:bldP spid="12" grpId="0" animBg="1" autoUpdateAnimBg="0"/>
      <p:bldP spid="13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07" name="Picture 7" descr="PB07149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7100" y="1556792"/>
            <a:ext cx="5638800" cy="4229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08" name="Text Box 8"/>
          <p:cNvSpPr txBox="1">
            <a:spLocks noChangeArrowheads="1"/>
          </p:cNvSpPr>
          <p:nvPr/>
        </p:nvSpPr>
        <p:spPr bwMode="auto">
          <a:xfrm>
            <a:off x="2197100" y="5977355"/>
            <a:ext cx="5638800" cy="71120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/>
              <a:t>Luminaires métalliques à mettre à terre, sauf si double isolation  </a:t>
            </a:r>
            <a:endParaRPr lang="fr-FR" altLang="fr-FR" sz="200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Pose et raccordement de luminaires 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307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7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8" grpId="0" animBg="1"/>
      <p:bldP spid="2" grpId="0" animBg="1"/>
      <p:bldP spid="8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5971" name="Picture 3" descr="Diapo 100 Photo villa"/>
          <p:cNvPicPr>
            <a:picLocks noGrp="1" noChangeAspect="1" noChangeArrowheads="1"/>
          </p:cNvPicPr>
          <p:nvPr>
            <p:ph type="clipArt" sz="half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398860" y="505931"/>
            <a:ext cx="6627813" cy="6118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95976" name="Group 8"/>
          <p:cNvGrpSpPr>
            <a:grpSpLocks/>
          </p:cNvGrpSpPr>
          <p:nvPr/>
        </p:nvGrpSpPr>
        <p:grpSpPr bwMode="auto">
          <a:xfrm>
            <a:off x="5591944" y="4074189"/>
            <a:ext cx="3168650" cy="2446337"/>
            <a:chOff x="3705" y="2156"/>
            <a:chExt cx="1744" cy="1344"/>
          </a:xfrm>
        </p:grpSpPr>
        <p:sp>
          <p:nvSpPr>
            <p:cNvPr id="184327" name="Freeform 9"/>
            <p:cNvSpPr>
              <a:spLocks/>
            </p:cNvSpPr>
            <p:nvPr/>
          </p:nvSpPr>
          <p:spPr bwMode="auto">
            <a:xfrm>
              <a:off x="4287" y="3479"/>
              <a:ext cx="37" cy="21"/>
            </a:xfrm>
            <a:custGeom>
              <a:avLst/>
              <a:gdLst>
                <a:gd name="T0" fmla="*/ 0 w 235"/>
                <a:gd name="T1" fmla="*/ 0 h 113"/>
                <a:gd name="T2" fmla="*/ 0 w 235"/>
                <a:gd name="T3" fmla="*/ 0 h 113"/>
                <a:gd name="T4" fmla="*/ 0 w 235"/>
                <a:gd name="T5" fmla="*/ 0 h 113"/>
                <a:gd name="T6" fmla="*/ 0 w 235"/>
                <a:gd name="T7" fmla="*/ 0 h 113"/>
                <a:gd name="T8" fmla="*/ 0 w 235"/>
                <a:gd name="T9" fmla="*/ 0 h 113"/>
                <a:gd name="T10" fmla="*/ 0 w 235"/>
                <a:gd name="T11" fmla="*/ 0 h 113"/>
                <a:gd name="T12" fmla="*/ 0 w 235"/>
                <a:gd name="T13" fmla="*/ 0 h 113"/>
                <a:gd name="T14" fmla="*/ 0 w 235"/>
                <a:gd name="T15" fmla="*/ 0 h 113"/>
                <a:gd name="T16" fmla="*/ 0 w 235"/>
                <a:gd name="T17" fmla="*/ 0 h 113"/>
                <a:gd name="T18" fmla="*/ 0 w 235"/>
                <a:gd name="T19" fmla="*/ 0 h 113"/>
                <a:gd name="T20" fmla="*/ 0 w 235"/>
                <a:gd name="T21" fmla="*/ 0 h 113"/>
                <a:gd name="T22" fmla="*/ 0 w 235"/>
                <a:gd name="T23" fmla="*/ 0 h 113"/>
                <a:gd name="T24" fmla="*/ 0 w 235"/>
                <a:gd name="T25" fmla="*/ 0 h 113"/>
                <a:gd name="T26" fmla="*/ 0 w 235"/>
                <a:gd name="T27" fmla="*/ 0 h 113"/>
                <a:gd name="T28" fmla="*/ 0 w 235"/>
                <a:gd name="T29" fmla="*/ 0 h 113"/>
                <a:gd name="T30" fmla="*/ 0 w 235"/>
                <a:gd name="T31" fmla="*/ 0 h 113"/>
                <a:gd name="T32" fmla="*/ 0 w 235"/>
                <a:gd name="T33" fmla="*/ 0 h 113"/>
                <a:gd name="T34" fmla="*/ 0 w 235"/>
                <a:gd name="T35" fmla="*/ 0 h 113"/>
                <a:gd name="T36" fmla="*/ 0 w 235"/>
                <a:gd name="T37" fmla="*/ 0 h 113"/>
                <a:gd name="T38" fmla="*/ 0 w 235"/>
                <a:gd name="T39" fmla="*/ 0 h 113"/>
                <a:gd name="T40" fmla="*/ 0 w 235"/>
                <a:gd name="T41" fmla="*/ 0 h 113"/>
                <a:gd name="T42" fmla="*/ 0 w 235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35" h="113">
                  <a:moveTo>
                    <a:pt x="113" y="113"/>
                  </a:moveTo>
                  <a:lnTo>
                    <a:pt x="133" y="110"/>
                  </a:lnTo>
                  <a:lnTo>
                    <a:pt x="161" y="111"/>
                  </a:lnTo>
                  <a:lnTo>
                    <a:pt x="182" y="107"/>
                  </a:lnTo>
                  <a:lnTo>
                    <a:pt x="198" y="97"/>
                  </a:lnTo>
                  <a:lnTo>
                    <a:pt x="221" y="76"/>
                  </a:lnTo>
                  <a:lnTo>
                    <a:pt x="235" y="43"/>
                  </a:lnTo>
                  <a:lnTo>
                    <a:pt x="234" y="20"/>
                  </a:lnTo>
                  <a:lnTo>
                    <a:pt x="206" y="0"/>
                  </a:lnTo>
                  <a:lnTo>
                    <a:pt x="195" y="11"/>
                  </a:lnTo>
                  <a:lnTo>
                    <a:pt x="185" y="31"/>
                  </a:lnTo>
                  <a:lnTo>
                    <a:pt x="164" y="71"/>
                  </a:lnTo>
                  <a:lnTo>
                    <a:pt x="56" y="71"/>
                  </a:lnTo>
                  <a:lnTo>
                    <a:pt x="49" y="51"/>
                  </a:lnTo>
                  <a:lnTo>
                    <a:pt x="32" y="30"/>
                  </a:lnTo>
                  <a:lnTo>
                    <a:pt x="24" y="3"/>
                  </a:lnTo>
                  <a:lnTo>
                    <a:pt x="12" y="1"/>
                  </a:lnTo>
                  <a:lnTo>
                    <a:pt x="0" y="24"/>
                  </a:lnTo>
                  <a:lnTo>
                    <a:pt x="2" y="56"/>
                  </a:lnTo>
                  <a:lnTo>
                    <a:pt x="68" y="103"/>
                  </a:lnTo>
                  <a:lnTo>
                    <a:pt x="103" y="111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28" name="Freeform 10"/>
            <p:cNvSpPr>
              <a:spLocks/>
            </p:cNvSpPr>
            <p:nvPr/>
          </p:nvSpPr>
          <p:spPr bwMode="auto">
            <a:xfrm>
              <a:off x="3922" y="3332"/>
              <a:ext cx="40" cy="127"/>
            </a:xfrm>
            <a:custGeom>
              <a:avLst/>
              <a:gdLst>
                <a:gd name="T0" fmla="*/ 0 w 258"/>
                <a:gd name="T1" fmla="*/ 0 h 727"/>
                <a:gd name="T2" fmla="*/ 0 w 258"/>
                <a:gd name="T3" fmla="*/ 0 h 727"/>
                <a:gd name="T4" fmla="*/ 0 w 258"/>
                <a:gd name="T5" fmla="*/ 0 h 727"/>
                <a:gd name="T6" fmla="*/ 0 w 258"/>
                <a:gd name="T7" fmla="*/ 0 h 727"/>
                <a:gd name="T8" fmla="*/ 0 w 258"/>
                <a:gd name="T9" fmla="*/ 0 h 727"/>
                <a:gd name="T10" fmla="*/ 0 w 258"/>
                <a:gd name="T11" fmla="*/ 0 h 727"/>
                <a:gd name="T12" fmla="*/ 0 w 258"/>
                <a:gd name="T13" fmla="*/ 0 h 727"/>
                <a:gd name="T14" fmla="*/ 0 w 258"/>
                <a:gd name="T15" fmla="*/ 0 h 727"/>
                <a:gd name="T16" fmla="*/ 0 w 258"/>
                <a:gd name="T17" fmla="*/ 0 h 727"/>
                <a:gd name="T18" fmla="*/ 0 w 258"/>
                <a:gd name="T19" fmla="*/ 0 h 727"/>
                <a:gd name="T20" fmla="*/ 0 w 258"/>
                <a:gd name="T21" fmla="*/ 0 h 727"/>
                <a:gd name="T22" fmla="*/ 0 w 258"/>
                <a:gd name="T23" fmla="*/ 0 h 727"/>
                <a:gd name="T24" fmla="*/ 0 w 258"/>
                <a:gd name="T25" fmla="*/ 0 h 727"/>
                <a:gd name="T26" fmla="*/ 0 w 258"/>
                <a:gd name="T27" fmla="*/ 0 h 727"/>
                <a:gd name="T28" fmla="*/ 0 w 258"/>
                <a:gd name="T29" fmla="*/ 0 h 727"/>
                <a:gd name="T30" fmla="*/ 0 w 258"/>
                <a:gd name="T31" fmla="*/ 0 h 727"/>
                <a:gd name="T32" fmla="*/ 0 w 258"/>
                <a:gd name="T33" fmla="*/ 0 h 727"/>
                <a:gd name="T34" fmla="*/ 0 w 258"/>
                <a:gd name="T35" fmla="*/ 0 h 727"/>
                <a:gd name="T36" fmla="*/ 0 w 258"/>
                <a:gd name="T37" fmla="*/ 0 h 727"/>
                <a:gd name="T38" fmla="*/ 0 w 258"/>
                <a:gd name="T39" fmla="*/ 0 h 727"/>
                <a:gd name="T40" fmla="*/ 0 w 258"/>
                <a:gd name="T41" fmla="*/ 0 h 727"/>
                <a:gd name="T42" fmla="*/ 0 w 258"/>
                <a:gd name="T43" fmla="*/ 0 h 727"/>
                <a:gd name="T44" fmla="*/ 0 w 258"/>
                <a:gd name="T45" fmla="*/ 0 h 727"/>
                <a:gd name="T46" fmla="*/ 0 w 258"/>
                <a:gd name="T47" fmla="*/ 0 h 727"/>
                <a:gd name="T48" fmla="*/ 0 w 258"/>
                <a:gd name="T49" fmla="*/ 0 h 727"/>
                <a:gd name="T50" fmla="*/ 0 w 258"/>
                <a:gd name="T51" fmla="*/ 0 h 727"/>
                <a:gd name="T52" fmla="*/ 0 w 258"/>
                <a:gd name="T53" fmla="*/ 0 h 727"/>
                <a:gd name="T54" fmla="*/ 0 w 258"/>
                <a:gd name="T55" fmla="*/ 0 h 727"/>
                <a:gd name="T56" fmla="*/ 0 w 258"/>
                <a:gd name="T57" fmla="*/ 0 h 727"/>
                <a:gd name="T58" fmla="*/ 0 w 258"/>
                <a:gd name="T59" fmla="*/ 0 h 727"/>
                <a:gd name="T60" fmla="*/ 0 w 258"/>
                <a:gd name="T61" fmla="*/ 0 h 727"/>
                <a:gd name="T62" fmla="*/ 0 w 258"/>
                <a:gd name="T63" fmla="*/ 0 h 727"/>
                <a:gd name="T64" fmla="*/ 0 w 258"/>
                <a:gd name="T65" fmla="*/ 0 h 727"/>
                <a:gd name="T66" fmla="*/ 0 w 258"/>
                <a:gd name="T67" fmla="*/ 0 h 727"/>
                <a:gd name="T68" fmla="*/ 0 w 258"/>
                <a:gd name="T69" fmla="*/ 0 h 727"/>
                <a:gd name="T70" fmla="*/ 0 w 258"/>
                <a:gd name="T71" fmla="*/ 0 h 727"/>
                <a:gd name="T72" fmla="*/ 0 w 258"/>
                <a:gd name="T73" fmla="*/ 0 h 7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8" h="727">
                  <a:moveTo>
                    <a:pt x="129" y="727"/>
                  </a:moveTo>
                  <a:lnTo>
                    <a:pt x="172" y="717"/>
                  </a:lnTo>
                  <a:lnTo>
                    <a:pt x="206" y="701"/>
                  </a:lnTo>
                  <a:lnTo>
                    <a:pt x="228" y="661"/>
                  </a:lnTo>
                  <a:lnTo>
                    <a:pt x="231" y="620"/>
                  </a:lnTo>
                  <a:lnTo>
                    <a:pt x="228" y="598"/>
                  </a:lnTo>
                  <a:lnTo>
                    <a:pt x="216" y="576"/>
                  </a:lnTo>
                  <a:lnTo>
                    <a:pt x="185" y="549"/>
                  </a:lnTo>
                  <a:lnTo>
                    <a:pt x="166" y="547"/>
                  </a:lnTo>
                  <a:lnTo>
                    <a:pt x="155" y="538"/>
                  </a:lnTo>
                  <a:lnTo>
                    <a:pt x="146" y="432"/>
                  </a:lnTo>
                  <a:lnTo>
                    <a:pt x="168" y="323"/>
                  </a:lnTo>
                  <a:lnTo>
                    <a:pt x="208" y="216"/>
                  </a:lnTo>
                  <a:lnTo>
                    <a:pt x="254" y="113"/>
                  </a:lnTo>
                  <a:lnTo>
                    <a:pt x="258" y="63"/>
                  </a:lnTo>
                  <a:lnTo>
                    <a:pt x="251" y="45"/>
                  </a:lnTo>
                  <a:lnTo>
                    <a:pt x="232" y="27"/>
                  </a:lnTo>
                  <a:lnTo>
                    <a:pt x="195" y="8"/>
                  </a:lnTo>
                  <a:lnTo>
                    <a:pt x="155" y="1"/>
                  </a:lnTo>
                  <a:lnTo>
                    <a:pt x="69" y="0"/>
                  </a:lnTo>
                  <a:lnTo>
                    <a:pt x="30" y="21"/>
                  </a:lnTo>
                  <a:lnTo>
                    <a:pt x="2" y="55"/>
                  </a:lnTo>
                  <a:lnTo>
                    <a:pt x="0" y="80"/>
                  </a:lnTo>
                  <a:lnTo>
                    <a:pt x="117" y="413"/>
                  </a:lnTo>
                  <a:lnTo>
                    <a:pt x="117" y="483"/>
                  </a:lnTo>
                  <a:lnTo>
                    <a:pt x="109" y="516"/>
                  </a:lnTo>
                  <a:lnTo>
                    <a:pt x="96" y="522"/>
                  </a:lnTo>
                  <a:lnTo>
                    <a:pt x="85" y="528"/>
                  </a:lnTo>
                  <a:lnTo>
                    <a:pt x="60" y="541"/>
                  </a:lnTo>
                  <a:lnTo>
                    <a:pt x="40" y="558"/>
                  </a:lnTo>
                  <a:lnTo>
                    <a:pt x="30" y="584"/>
                  </a:lnTo>
                  <a:lnTo>
                    <a:pt x="35" y="641"/>
                  </a:lnTo>
                  <a:lnTo>
                    <a:pt x="35" y="649"/>
                  </a:lnTo>
                  <a:lnTo>
                    <a:pt x="40" y="658"/>
                  </a:lnTo>
                  <a:lnTo>
                    <a:pt x="57" y="690"/>
                  </a:lnTo>
                  <a:lnTo>
                    <a:pt x="93" y="711"/>
                  </a:lnTo>
                  <a:lnTo>
                    <a:pt x="129" y="7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29" name="Freeform 11"/>
            <p:cNvSpPr>
              <a:spLocks/>
            </p:cNvSpPr>
            <p:nvPr/>
          </p:nvSpPr>
          <p:spPr bwMode="auto">
            <a:xfrm>
              <a:off x="4118" y="3462"/>
              <a:ext cx="31" cy="14"/>
            </a:xfrm>
            <a:custGeom>
              <a:avLst/>
              <a:gdLst>
                <a:gd name="T0" fmla="*/ 0 w 205"/>
                <a:gd name="T1" fmla="*/ 0 h 87"/>
                <a:gd name="T2" fmla="*/ 0 w 205"/>
                <a:gd name="T3" fmla="*/ 0 h 87"/>
                <a:gd name="T4" fmla="*/ 0 w 205"/>
                <a:gd name="T5" fmla="*/ 0 h 87"/>
                <a:gd name="T6" fmla="*/ 0 w 205"/>
                <a:gd name="T7" fmla="*/ 0 h 87"/>
                <a:gd name="T8" fmla="*/ 0 w 205"/>
                <a:gd name="T9" fmla="*/ 0 h 87"/>
                <a:gd name="T10" fmla="*/ 0 w 205"/>
                <a:gd name="T11" fmla="*/ 0 h 87"/>
                <a:gd name="T12" fmla="*/ 0 w 205"/>
                <a:gd name="T13" fmla="*/ 0 h 87"/>
                <a:gd name="T14" fmla="*/ 0 w 205"/>
                <a:gd name="T15" fmla="*/ 0 h 87"/>
                <a:gd name="T16" fmla="*/ 0 w 205"/>
                <a:gd name="T17" fmla="*/ 0 h 87"/>
                <a:gd name="T18" fmla="*/ 0 w 205"/>
                <a:gd name="T19" fmla="*/ 0 h 87"/>
                <a:gd name="T20" fmla="*/ 0 w 205"/>
                <a:gd name="T21" fmla="*/ 0 h 87"/>
                <a:gd name="T22" fmla="*/ 0 w 205"/>
                <a:gd name="T23" fmla="*/ 0 h 87"/>
                <a:gd name="T24" fmla="*/ 0 w 205"/>
                <a:gd name="T25" fmla="*/ 0 h 87"/>
                <a:gd name="T26" fmla="*/ 0 w 205"/>
                <a:gd name="T27" fmla="*/ 0 h 87"/>
                <a:gd name="T28" fmla="*/ 0 w 205"/>
                <a:gd name="T29" fmla="*/ 0 h 87"/>
                <a:gd name="T30" fmla="*/ 0 w 205"/>
                <a:gd name="T31" fmla="*/ 0 h 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5" h="87">
                  <a:moveTo>
                    <a:pt x="101" y="87"/>
                  </a:moveTo>
                  <a:lnTo>
                    <a:pt x="153" y="82"/>
                  </a:lnTo>
                  <a:lnTo>
                    <a:pt x="202" y="53"/>
                  </a:lnTo>
                  <a:lnTo>
                    <a:pt x="205" y="30"/>
                  </a:lnTo>
                  <a:lnTo>
                    <a:pt x="191" y="33"/>
                  </a:lnTo>
                  <a:lnTo>
                    <a:pt x="179" y="51"/>
                  </a:lnTo>
                  <a:lnTo>
                    <a:pt x="149" y="72"/>
                  </a:lnTo>
                  <a:lnTo>
                    <a:pt x="106" y="72"/>
                  </a:lnTo>
                  <a:lnTo>
                    <a:pt x="67" y="66"/>
                  </a:lnTo>
                  <a:lnTo>
                    <a:pt x="32" y="40"/>
                  </a:lnTo>
                  <a:lnTo>
                    <a:pt x="22" y="23"/>
                  </a:lnTo>
                  <a:lnTo>
                    <a:pt x="20" y="0"/>
                  </a:lnTo>
                  <a:lnTo>
                    <a:pt x="7" y="4"/>
                  </a:lnTo>
                  <a:lnTo>
                    <a:pt x="0" y="17"/>
                  </a:lnTo>
                  <a:lnTo>
                    <a:pt x="7" y="60"/>
                  </a:lnTo>
                  <a:lnTo>
                    <a:pt x="101" y="87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0" name="Freeform 12"/>
            <p:cNvSpPr>
              <a:spLocks/>
            </p:cNvSpPr>
            <p:nvPr/>
          </p:nvSpPr>
          <p:spPr bwMode="auto">
            <a:xfrm>
              <a:off x="3935" y="3432"/>
              <a:ext cx="16" cy="19"/>
            </a:xfrm>
            <a:custGeom>
              <a:avLst/>
              <a:gdLst>
                <a:gd name="T0" fmla="*/ 0 w 117"/>
                <a:gd name="T1" fmla="*/ 0 h 109"/>
                <a:gd name="T2" fmla="*/ 0 w 117"/>
                <a:gd name="T3" fmla="*/ 0 h 109"/>
                <a:gd name="T4" fmla="*/ 0 w 117"/>
                <a:gd name="T5" fmla="*/ 0 h 109"/>
                <a:gd name="T6" fmla="*/ 0 w 117"/>
                <a:gd name="T7" fmla="*/ 0 h 109"/>
                <a:gd name="T8" fmla="*/ 0 w 117"/>
                <a:gd name="T9" fmla="*/ 0 h 109"/>
                <a:gd name="T10" fmla="*/ 0 w 117"/>
                <a:gd name="T11" fmla="*/ 0 h 109"/>
                <a:gd name="T12" fmla="*/ 0 w 117"/>
                <a:gd name="T13" fmla="*/ 0 h 109"/>
                <a:gd name="T14" fmla="*/ 0 w 117"/>
                <a:gd name="T15" fmla="*/ 0 h 109"/>
                <a:gd name="T16" fmla="*/ 0 w 117"/>
                <a:gd name="T17" fmla="*/ 0 h 109"/>
                <a:gd name="T18" fmla="*/ 0 w 117"/>
                <a:gd name="T19" fmla="*/ 0 h 109"/>
                <a:gd name="T20" fmla="*/ 0 w 117"/>
                <a:gd name="T21" fmla="*/ 0 h 109"/>
                <a:gd name="T22" fmla="*/ 0 w 117"/>
                <a:gd name="T23" fmla="*/ 0 h 109"/>
                <a:gd name="T24" fmla="*/ 0 w 117"/>
                <a:gd name="T25" fmla="*/ 0 h 109"/>
                <a:gd name="T26" fmla="*/ 0 w 117"/>
                <a:gd name="T27" fmla="*/ 0 h 109"/>
                <a:gd name="T28" fmla="*/ 0 w 117"/>
                <a:gd name="T29" fmla="*/ 0 h 109"/>
                <a:gd name="T30" fmla="*/ 0 w 117"/>
                <a:gd name="T31" fmla="*/ 0 h 109"/>
                <a:gd name="T32" fmla="*/ 0 w 117"/>
                <a:gd name="T33" fmla="*/ 0 h 109"/>
                <a:gd name="T34" fmla="*/ 0 w 117"/>
                <a:gd name="T35" fmla="*/ 0 h 109"/>
                <a:gd name="T36" fmla="*/ 0 w 117"/>
                <a:gd name="T37" fmla="*/ 0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7" h="109">
                  <a:moveTo>
                    <a:pt x="40" y="105"/>
                  </a:moveTo>
                  <a:lnTo>
                    <a:pt x="80" y="109"/>
                  </a:lnTo>
                  <a:lnTo>
                    <a:pt x="114" y="92"/>
                  </a:lnTo>
                  <a:lnTo>
                    <a:pt x="117" y="60"/>
                  </a:lnTo>
                  <a:lnTo>
                    <a:pt x="114" y="39"/>
                  </a:lnTo>
                  <a:lnTo>
                    <a:pt x="106" y="23"/>
                  </a:lnTo>
                  <a:lnTo>
                    <a:pt x="88" y="22"/>
                  </a:lnTo>
                  <a:lnTo>
                    <a:pt x="70" y="65"/>
                  </a:lnTo>
                  <a:lnTo>
                    <a:pt x="50" y="68"/>
                  </a:lnTo>
                  <a:lnTo>
                    <a:pt x="40" y="63"/>
                  </a:lnTo>
                  <a:lnTo>
                    <a:pt x="30" y="44"/>
                  </a:lnTo>
                  <a:lnTo>
                    <a:pt x="31" y="22"/>
                  </a:lnTo>
                  <a:lnTo>
                    <a:pt x="28" y="2"/>
                  </a:lnTo>
                  <a:lnTo>
                    <a:pt x="10" y="0"/>
                  </a:lnTo>
                  <a:lnTo>
                    <a:pt x="0" y="28"/>
                  </a:lnTo>
                  <a:lnTo>
                    <a:pt x="0" y="60"/>
                  </a:lnTo>
                  <a:lnTo>
                    <a:pt x="4" y="83"/>
                  </a:lnTo>
                  <a:lnTo>
                    <a:pt x="34" y="104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1" name="Freeform 13"/>
            <p:cNvSpPr>
              <a:spLocks/>
            </p:cNvSpPr>
            <p:nvPr/>
          </p:nvSpPr>
          <p:spPr bwMode="auto">
            <a:xfrm>
              <a:off x="4298" y="3103"/>
              <a:ext cx="105" cy="382"/>
            </a:xfrm>
            <a:custGeom>
              <a:avLst/>
              <a:gdLst>
                <a:gd name="T0" fmla="*/ 0 w 686"/>
                <a:gd name="T1" fmla="*/ 0 h 2161"/>
                <a:gd name="T2" fmla="*/ 0 w 686"/>
                <a:gd name="T3" fmla="*/ 0 h 2161"/>
                <a:gd name="T4" fmla="*/ 0 w 686"/>
                <a:gd name="T5" fmla="*/ 0 h 2161"/>
                <a:gd name="T6" fmla="*/ 0 w 686"/>
                <a:gd name="T7" fmla="*/ 0 h 2161"/>
                <a:gd name="T8" fmla="*/ 0 w 686"/>
                <a:gd name="T9" fmla="*/ 0 h 2161"/>
                <a:gd name="T10" fmla="*/ 0 w 686"/>
                <a:gd name="T11" fmla="*/ 0 h 2161"/>
                <a:gd name="T12" fmla="*/ 0 w 686"/>
                <a:gd name="T13" fmla="*/ 0 h 2161"/>
                <a:gd name="T14" fmla="*/ 0 w 686"/>
                <a:gd name="T15" fmla="*/ 0 h 2161"/>
                <a:gd name="T16" fmla="*/ 0 w 686"/>
                <a:gd name="T17" fmla="*/ 0 h 2161"/>
                <a:gd name="T18" fmla="*/ 0 w 686"/>
                <a:gd name="T19" fmla="*/ 0 h 2161"/>
                <a:gd name="T20" fmla="*/ 0 w 686"/>
                <a:gd name="T21" fmla="*/ 0 h 2161"/>
                <a:gd name="T22" fmla="*/ 0 w 686"/>
                <a:gd name="T23" fmla="*/ 0 h 2161"/>
                <a:gd name="T24" fmla="*/ 0 w 686"/>
                <a:gd name="T25" fmla="*/ 0 h 2161"/>
                <a:gd name="T26" fmla="*/ 0 w 686"/>
                <a:gd name="T27" fmla="*/ 0 h 2161"/>
                <a:gd name="T28" fmla="*/ 0 w 686"/>
                <a:gd name="T29" fmla="*/ 0 h 2161"/>
                <a:gd name="T30" fmla="*/ 0 w 686"/>
                <a:gd name="T31" fmla="*/ 0 h 2161"/>
                <a:gd name="T32" fmla="*/ 0 w 686"/>
                <a:gd name="T33" fmla="*/ 0 h 2161"/>
                <a:gd name="T34" fmla="*/ 0 w 686"/>
                <a:gd name="T35" fmla="*/ 0 h 2161"/>
                <a:gd name="T36" fmla="*/ 0 w 686"/>
                <a:gd name="T37" fmla="*/ 0 h 2161"/>
                <a:gd name="T38" fmla="*/ 0 w 686"/>
                <a:gd name="T39" fmla="*/ 0 h 2161"/>
                <a:gd name="T40" fmla="*/ 0 w 686"/>
                <a:gd name="T41" fmla="*/ 0 h 2161"/>
                <a:gd name="T42" fmla="*/ 0 w 686"/>
                <a:gd name="T43" fmla="*/ 0 h 2161"/>
                <a:gd name="T44" fmla="*/ 0 w 686"/>
                <a:gd name="T45" fmla="*/ 0 h 2161"/>
                <a:gd name="T46" fmla="*/ 0 w 686"/>
                <a:gd name="T47" fmla="*/ 0 h 2161"/>
                <a:gd name="T48" fmla="*/ 0 w 686"/>
                <a:gd name="T49" fmla="*/ 0 h 2161"/>
                <a:gd name="T50" fmla="*/ 0 w 686"/>
                <a:gd name="T51" fmla="*/ 0 h 2161"/>
                <a:gd name="T52" fmla="*/ 0 w 686"/>
                <a:gd name="T53" fmla="*/ 0 h 2161"/>
                <a:gd name="T54" fmla="*/ 0 w 686"/>
                <a:gd name="T55" fmla="*/ 0 h 2161"/>
                <a:gd name="T56" fmla="*/ 0 w 686"/>
                <a:gd name="T57" fmla="*/ 0 h 2161"/>
                <a:gd name="T58" fmla="*/ 0 w 686"/>
                <a:gd name="T59" fmla="*/ 0 h 2161"/>
                <a:gd name="T60" fmla="*/ 0 w 686"/>
                <a:gd name="T61" fmla="*/ 0 h 2161"/>
                <a:gd name="T62" fmla="*/ 0 w 686"/>
                <a:gd name="T63" fmla="*/ 0 h 2161"/>
                <a:gd name="T64" fmla="*/ 0 w 686"/>
                <a:gd name="T65" fmla="*/ 0 h 2161"/>
                <a:gd name="T66" fmla="*/ 0 w 686"/>
                <a:gd name="T67" fmla="*/ 0 h 2161"/>
                <a:gd name="T68" fmla="*/ 0 w 686"/>
                <a:gd name="T69" fmla="*/ 0 h 2161"/>
                <a:gd name="T70" fmla="*/ 0 w 686"/>
                <a:gd name="T71" fmla="*/ 0 h 2161"/>
                <a:gd name="T72" fmla="*/ 0 w 686"/>
                <a:gd name="T73" fmla="*/ 0 h 2161"/>
                <a:gd name="T74" fmla="*/ 0 w 686"/>
                <a:gd name="T75" fmla="*/ 0 h 2161"/>
                <a:gd name="T76" fmla="*/ 0 w 686"/>
                <a:gd name="T77" fmla="*/ 0 h 2161"/>
                <a:gd name="T78" fmla="*/ 0 w 686"/>
                <a:gd name="T79" fmla="*/ 0 h 2161"/>
                <a:gd name="T80" fmla="*/ 0 w 686"/>
                <a:gd name="T81" fmla="*/ 0 h 2161"/>
                <a:gd name="T82" fmla="*/ 0 w 686"/>
                <a:gd name="T83" fmla="*/ 0 h 2161"/>
                <a:gd name="T84" fmla="*/ 0 w 686"/>
                <a:gd name="T85" fmla="*/ 0 h 2161"/>
                <a:gd name="T86" fmla="*/ 0 w 686"/>
                <a:gd name="T87" fmla="*/ 0 h 2161"/>
                <a:gd name="T88" fmla="*/ 0 w 686"/>
                <a:gd name="T89" fmla="*/ 0 h 2161"/>
                <a:gd name="T90" fmla="*/ 0 w 686"/>
                <a:gd name="T91" fmla="*/ 0 h 2161"/>
                <a:gd name="T92" fmla="*/ 0 w 686"/>
                <a:gd name="T93" fmla="*/ 0 h 2161"/>
                <a:gd name="T94" fmla="*/ 0 w 686"/>
                <a:gd name="T95" fmla="*/ 0 h 2161"/>
                <a:gd name="T96" fmla="*/ 0 w 686"/>
                <a:gd name="T97" fmla="*/ 0 h 2161"/>
                <a:gd name="T98" fmla="*/ 0 w 686"/>
                <a:gd name="T99" fmla="*/ 0 h 2161"/>
                <a:gd name="T100" fmla="*/ 0 w 686"/>
                <a:gd name="T101" fmla="*/ 0 h 2161"/>
                <a:gd name="T102" fmla="*/ 0 w 686"/>
                <a:gd name="T103" fmla="*/ 0 h 2161"/>
                <a:gd name="T104" fmla="*/ 0 w 686"/>
                <a:gd name="T105" fmla="*/ 0 h 216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6" h="2161">
                  <a:moveTo>
                    <a:pt x="37" y="2161"/>
                  </a:moveTo>
                  <a:lnTo>
                    <a:pt x="76" y="2155"/>
                  </a:lnTo>
                  <a:lnTo>
                    <a:pt x="91" y="2133"/>
                  </a:lnTo>
                  <a:lnTo>
                    <a:pt x="96" y="1673"/>
                  </a:lnTo>
                  <a:lnTo>
                    <a:pt x="92" y="1211"/>
                  </a:lnTo>
                  <a:lnTo>
                    <a:pt x="102" y="747"/>
                  </a:lnTo>
                  <a:lnTo>
                    <a:pt x="116" y="514"/>
                  </a:lnTo>
                  <a:lnTo>
                    <a:pt x="142" y="283"/>
                  </a:lnTo>
                  <a:lnTo>
                    <a:pt x="164" y="226"/>
                  </a:lnTo>
                  <a:lnTo>
                    <a:pt x="328" y="113"/>
                  </a:lnTo>
                  <a:lnTo>
                    <a:pt x="415" y="77"/>
                  </a:lnTo>
                  <a:lnTo>
                    <a:pt x="466" y="68"/>
                  </a:lnTo>
                  <a:lnTo>
                    <a:pt x="518" y="68"/>
                  </a:lnTo>
                  <a:lnTo>
                    <a:pt x="539" y="77"/>
                  </a:lnTo>
                  <a:lnTo>
                    <a:pt x="557" y="89"/>
                  </a:lnTo>
                  <a:lnTo>
                    <a:pt x="580" y="110"/>
                  </a:lnTo>
                  <a:lnTo>
                    <a:pt x="600" y="162"/>
                  </a:lnTo>
                  <a:lnTo>
                    <a:pt x="614" y="219"/>
                  </a:lnTo>
                  <a:lnTo>
                    <a:pt x="623" y="336"/>
                  </a:lnTo>
                  <a:lnTo>
                    <a:pt x="616" y="569"/>
                  </a:lnTo>
                  <a:lnTo>
                    <a:pt x="629" y="589"/>
                  </a:lnTo>
                  <a:lnTo>
                    <a:pt x="654" y="610"/>
                  </a:lnTo>
                  <a:lnTo>
                    <a:pt x="670" y="652"/>
                  </a:lnTo>
                  <a:lnTo>
                    <a:pt x="670" y="677"/>
                  </a:lnTo>
                  <a:lnTo>
                    <a:pt x="660" y="700"/>
                  </a:lnTo>
                  <a:lnTo>
                    <a:pt x="644" y="720"/>
                  </a:lnTo>
                  <a:lnTo>
                    <a:pt x="619" y="761"/>
                  </a:lnTo>
                  <a:lnTo>
                    <a:pt x="600" y="1487"/>
                  </a:lnTo>
                  <a:lnTo>
                    <a:pt x="606" y="1503"/>
                  </a:lnTo>
                  <a:lnTo>
                    <a:pt x="619" y="1510"/>
                  </a:lnTo>
                  <a:lnTo>
                    <a:pt x="659" y="1510"/>
                  </a:lnTo>
                  <a:lnTo>
                    <a:pt x="679" y="837"/>
                  </a:lnTo>
                  <a:lnTo>
                    <a:pt x="686" y="499"/>
                  </a:lnTo>
                  <a:lnTo>
                    <a:pt x="672" y="160"/>
                  </a:lnTo>
                  <a:lnTo>
                    <a:pt x="654" y="94"/>
                  </a:lnTo>
                  <a:lnTo>
                    <a:pt x="604" y="28"/>
                  </a:lnTo>
                  <a:lnTo>
                    <a:pt x="570" y="8"/>
                  </a:lnTo>
                  <a:lnTo>
                    <a:pt x="526" y="0"/>
                  </a:lnTo>
                  <a:lnTo>
                    <a:pt x="434" y="4"/>
                  </a:lnTo>
                  <a:lnTo>
                    <a:pt x="328" y="45"/>
                  </a:lnTo>
                  <a:lnTo>
                    <a:pt x="222" y="87"/>
                  </a:lnTo>
                  <a:lnTo>
                    <a:pt x="174" y="113"/>
                  </a:lnTo>
                  <a:lnTo>
                    <a:pt x="132" y="147"/>
                  </a:lnTo>
                  <a:lnTo>
                    <a:pt x="95" y="187"/>
                  </a:lnTo>
                  <a:lnTo>
                    <a:pt x="65" y="240"/>
                  </a:lnTo>
                  <a:lnTo>
                    <a:pt x="29" y="657"/>
                  </a:lnTo>
                  <a:lnTo>
                    <a:pt x="18" y="1078"/>
                  </a:lnTo>
                  <a:lnTo>
                    <a:pt x="16" y="1922"/>
                  </a:lnTo>
                  <a:lnTo>
                    <a:pt x="9" y="1949"/>
                  </a:lnTo>
                  <a:lnTo>
                    <a:pt x="0" y="2117"/>
                  </a:lnTo>
                  <a:lnTo>
                    <a:pt x="10" y="2143"/>
                  </a:lnTo>
                  <a:lnTo>
                    <a:pt x="29" y="2160"/>
                  </a:lnTo>
                  <a:lnTo>
                    <a:pt x="37" y="2161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2" name="Freeform 14"/>
            <p:cNvSpPr>
              <a:spLocks/>
            </p:cNvSpPr>
            <p:nvPr/>
          </p:nvSpPr>
          <p:spPr bwMode="auto">
            <a:xfrm>
              <a:off x="4131" y="3105"/>
              <a:ext cx="121" cy="361"/>
            </a:xfrm>
            <a:custGeom>
              <a:avLst/>
              <a:gdLst>
                <a:gd name="T0" fmla="*/ 0 w 793"/>
                <a:gd name="T1" fmla="*/ 0 h 2035"/>
                <a:gd name="T2" fmla="*/ 0 w 793"/>
                <a:gd name="T3" fmla="*/ 0 h 2035"/>
                <a:gd name="T4" fmla="*/ 0 w 793"/>
                <a:gd name="T5" fmla="*/ 0 h 2035"/>
                <a:gd name="T6" fmla="*/ 0 w 793"/>
                <a:gd name="T7" fmla="*/ 0 h 2035"/>
                <a:gd name="T8" fmla="*/ 0 w 793"/>
                <a:gd name="T9" fmla="*/ 0 h 2035"/>
                <a:gd name="T10" fmla="*/ 0 w 793"/>
                <a:gd name="T11" fmla="*/ 0 h 2035"/>
                <a:gd name="T12" fmla="*/ 0 w 793"/>
                <a:gd name="T13" fmla="*/ 0 h 2035"/>
                <a:gd name="T14" fmla="*/ 0 w 793"/>
                <a:gd name="T15" fmla="*/ 0 h 2035"/>
                <a:gd name="T16" fmla="*/ 0 w 793"/>
                <a:gd name="T17" fmla="*/ 0 h 2035"/>
                <a:gd name="T18" fmla="*/ 0 w 793"/>
                <a:gd name="T19" fmla="*/ 0 h 2035"/>
                <a:gd name="T20" fmla="*/ 0 w 793"/>
                <a:gd name="T21" fmla="*/ 0 h 2035"/>
                <a:gd name="T22" fmla="*/ 0 w 793"/>
                <a:gd name="T23" fmla="*/ 0 h 2035"/>
                <a:gd name="T24" fmla="*/ 0 w 793"/>
                <a:gd name="T25" fmla="*/ 0 h 2035"/>
                <a:gd name="T26" fmla="*/ 0 w 793"/>
                <a:gd name="T27" fmla="*/ 0 h 2035"/>
                <a:gd name="T28" fmla="*/ 0 w 793"/>
                <a:gd name="T29" fmla="*/ 0 h 2035"/>
                <a:gd name="T30" fmla="*/ 0 w 793"/>
                <a:gd name="T31" fmla="*/ 0 h 2035"/>
                <a:gd name="T32" fmla="*/ 0 w 793"/>
                <a:gd name="T33" fmla="*/ 0 h 2035"/>
                <a:gd name="T34" fmla="*/ 0 w 793"/>
                <a:gd name="T35" fmla="*/ 0 h 2035"/>
                <a:gd name="T36" fmla="*/ 0 w 793"/>
                <a:gd name="T37" fmla="*/ 0 h 2035"/>
                <a:gd name="T38" fmla="*/ 0 w 793"/>
                <a:gd name="T39" fmla="*/ 0 h 2035"/>
                <a:gd name="T40" fmla="*/ 0 w 793"/>
                <a:gd name="T41" fmla="*/ 0 h 2035"/>
                <a:gd name="T42" fmla="*/ 0 w 793"/>
                <a:gd name="T43" fmla="*/ 0 h 2035"/>
                <a:gd name="T44" fmla="*/ 0 w 793"/>
                <a:gd name="T45" fmla="*/ 0 h 2035"/>
                <a:gd name="T46" fmla="*/ 0 w 793"/>
                <a:gd name="T47" fmla="*/ 0 h 2035"/>
                <a:gd name="T48" fmla="*/ 0 w 793"/>
                <a:gd name="T49" fmla="*/ 0 h 2035"/>
                <a:gd name="T50" fmla="*/ 0 w 793"/>
                <a:gd name="T51" fmla="*/ 0 h 2035"/>
                <a:gd name="T52" fmla="*/ 0 w 793"/>
                <a:gd name="T53" fmla="*/ 0 h 2035"/>
                <a:gd name="T54" fmla="*/ 0 w 793"/>
                <a:gd name="T55" fmla="*/ 0 h 2035"/>
                <a:gd name="T56" fmla="*/ 0 w 793"/>
                <a:gd name="T57" fmla="*/ 0 h 2035"/>
                <a:gd name="T58" fmla="*/ 0 w 793"/>
                <a:gd name="T59" fmla="*/ 0 h 2035"/>
                <a:gd name="T60" fmla="*/ 0 w 793"/>
                <a:gd name="T61" fmla="*/ 0 h 2035"/>
                <a:gd name="T62" fmla="*/ 0 w 793"/>
                <a:gd name="T63" fmla="*/ 0 h 2035"/>
                <a:gd name="T64" fmla="*/ 0 w 793"/>
                <a:gd name="T65" fmla="*/ 0 h 2035"/>
                <a:gd name="T66" fmla="*/ 0 w 793"/>
                <a:gd name="T67" fmla="*/ 0 h 2035"/>
                <a:gd name="T68" fmla="*/ 0 w 793"/>
                <a:gd name="T69" fmla="*/ 0 h 2035"/>
                <a:gd name="T70" fmla="*/ 0 w 793"/>
                <a:gd name="T71" fmla="*/ 0 h 2035"/>
                <a:gd name="T72" fmla="*/ 0 w 793"/>
                <a:gd name="T73" fmla="*/ 0 h 2035"/>
                <a:gd name="T74" fmla="*/ 0 w 793"/>
                <a:gd name="T75" fmla="*/ 0 h 2035"/>
                <a:gd name="T76" fmla="*/ 0 w 793"/>
                <a:gd name="T77" fmla="*/ 0 h 2035"/>
                <a:gd name="T78" fmla="*/ 0 w 793"/>
                <a:gd name="T79" fmla="*/ 0 h 2035"/>
                <a:gd name="T80" fmla="*/ 0 w 793"/>
                <a:gd name="T81" fmla="*/ 0 h 2035"/>
                <a:gd name="T82" fmla="*/ 0 w 793"/>
                <a:gd name="T83" fmla="*/ 0 h 2035"/>
                <a:gd name="T84" fmla="*/ 0 w 793"/>
                <a:gd name="T85" fmla="*/ 0 h 2035"/>
                <a:gd name="T86" fmla="*/ 0 w 793"/>
                <a:gd name="T87" fmla="*/ 0 h 20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93" h="2035">
                  <a:moveTo>
                    <a:pt x="14" y="2032"/>
                  </a:moveTo>
                  <a:lnTo>
                    <a:pt x="59" y="2035"/>
                  </a:lnTo>
                  <a:lnTo>
                    <a:pt x="80" y="1808"/>
                  </a:lnTo>
                  <a:lnTo>
                    <a:pt x="89" y="1574"/>
                  </a:lnTo>
                  <a:lnTo>
                    <a:pt x="92" y="1098"/>
                  </a:lnTo>
                  <a:lnTo>
                    <a:pt x="102" y="862"/>
                  </a:lnTo>
                  <a:lnTo>
                    <a:pt x="128" y="627"/>
                  </a:lnTo>
                  <a:lnTo>
                    <a:pt x="173" y="401"/>
                  </a:lnTo>
                  <a:lnTo>
                    <a:pt x="207" y="290"/>
                  </a:lnTo>
                  <a:lnTo>
                    <a:pt x="249" y="183"/>
                  </a:lnTo>
                  <a:lnTo>
                    <a:pt x="299" y="145"/>
                  </a:lnTo>
                  <a:lnTo>
                    <a:pt x="357" y="118"/>
                  </a:lnTo>
                  <a:lnTo>
                    <a:pt x="605" y="105"/>
                  </a:lnTo>
                  <a:lnTo>
                    <a:pt x="636" y="121"/>
                  </a:lnTo>
                  <a:lnTo>
                    <a:pt x="654" y="142"/>
                  </a:lnTo>
                  <a:lnTo>
                    <a:pt x="712" y="272"/>
                  </a:lnTo>
                  <a:lnTo>
                    <a:pt x="719" y="543"/>
                  </a:lnTo>
                  <a:lnTo>
                    <a:pt x="747" y="624"/>
                  </a:lnTo>
                  <a:lnTo>
                    <a:pt x="744" y="666"/>
                  </a:lnTo>
                  <a:lnTo>
                    <a:pt x="707" y="723"/>
                  </a:lnTo>
                  <a:lnTo>
                    <a:pt x="707" y="1403"/>
                  </a:lnTo>
                  <a:lnTo>
                    <a:pt x="717" y="1412"/>
                  </a:lnTo>
                  <a:lnTo>
                    <a:pt x="732" y="1413"/>
                  </a:lnTo>
                  <a:lnTo>
                    <a:pt x="767" y="1413"/>
                  </a:lnTo>
                  <a:lnTo>
                    <a:pt x="793" y="773"/>
                  </a:lnTo>
                  <a:lnTo>
                    <a:pt x="789" y="453"/>
                  </a:lnTo>
                  <a:lnTo>
                    <a:pt x="776" y="290"/>
                  </a:lnTo>
                  <a:lnTo>
                    <a:pt x="753" y="126"/>
                  </a:lnTo>
                  <a:lnTo>
                    <a:pt x="694" y="43"/>
                  </a:lnTo>
                  <a:lnTo>
                    <a:pt x="643" y="14"/>
                  </a:lnTo>
                  <a:lnTo>
                    <a:pt x="584" y="0"/>
                  </a:lnTo>
                  <a:lnTo>
                    <a:pt x="524" y="0"/>
                  </a:lnTo>
                  <a:lnTo>
                    <a:pt x="462" y="10"/>
                  </a:lnTo>
                  <a:lnTo>
                    <a:pt x="339" y="46"/>
                  </a:lnTo>
                  <a:lnTo>
                    <a:pt x="225" y="83"/>
                  </a:lnTo>
                  <a:lnTo>
                    <a:pt x="192" y="105"/>
                  </a:lnTo>
                  <a:lnTo>
                    <a:pt x="155" y="132"/>
                  </a:lnTo>
                  <a:lnTo>
                    <a:pt x="93" y="360"/>
                  </a:lnTo>
                  <a:lnTo>
                    <a:pt x="54" y="592"/>
                  </a:lnTo>
                  <a:lnTo>
                    <a:pt x="32" y="828"/>
                  </a:lnTo>
                  <a:lnTo>
                    <a:pt x="20" y="1065"/>
                  </a:lnTo>
                  <a:lnTo>
                    <a:pt x="16" y="1548"/>
                  </a:lnTo>
                  <a:lnTo>
                    <a:pt x="0" y="2030"/>
                  </a:lnTo>
                  <a:lnTo>
                    <a:pt x="14" y="2032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3" name="Freeform 15"/>
            <p:cNvSpPr>
              <a:spLocks/>
            </p:cNvSpPr>
            <p:nvPr/>
          </p:nvSpPr>
          <p:spPr bwMode="auto">
            <a:xfrm>
              <a:off x="3933" y="3362"/>
              <a:ext cx="16" cy="25"/>
            </a:xfrm>
            <a:custGeom>
              <a:avLst/>
              <a:gdLst>
                <a:gd name="T0" fmla="*/ 0 w 103"/>
                <a:gd name="T1" fmla="*/ 0 h 152"/>
                <a:gd name="T2" fmla="*/ 0 w 103"/>
                <a:gd name="T3" fmla="*/ 0 h 152"/>
                <a:gd name="T4" fmla="*/ 0 w 103"/>
                <a:gd name="T5" fmla="*/ 0 h 152"/>
                <a:gd name="T6" fmla="*/ 0 w 103"/>
                <a:gd name="T7" fmla="*/ 0 h 152"/>
                <a:gd name="T8" fmla="*/ 0 w 103"/>
                <a:gd name="T9" fmla="*/ 0 h 152"/>
                <a:gd name="T10" fmla="*/ 0 w 103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52">
                  <a:moveTo>
                    <a:pt x="57" y="149"/>
                  </a:moveTo>
                  <a:lnTo>
                    <a:pt x="103" y="7"/>
                  </a:lnTo>
                  <a:lnTo>
                    <a:pt x="68" y="14"/>
                  </a:lnTo>
                  <a:lnTo>
                    <a:pt x="0" y="0"/>
                  </a:lnTo>
                  <a:lnTo>
                    <a:pt x="51" y="152"/>
                  </a:lnTo>
                  <a:lnTo>
                    <a:pt x="57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4" name="Freeform 16"/>
            <p:cNvSpPr>
              <a:spLocks/>
            </p:cNvSpPr>
            <p:nvPr/>
          </p:nvSpPr>
          <p:spPr bwMode="auto">
            <a:xfrm>
              <a:off x="3801" y="3061"/>
              <a:ext cx="104" cy="303"/>
            </a:xfrm>
            <a:custGeom>
              <a:avLst/>
              <a:gdLst>
                <a:gd name="T0" fmla="*/ 0 w 685"/>
                <a:gd name="T1" fmla="*/ 0 h 1717"/>
                <a:gd name="T2" fmla="*/ 0 w 685"/>
                <a:gd name="T3" fmla="*/ 0 h 1717"/>
                <a:gd name="T4" fmla="*/ 0 w 685"/>
                <a:gd name="T5" fmla="*/ 0 h 1717"/>
                <a:gd name="T6" fmla="*/ 0 w 685"/>
                <a:gd name="T7" fmla="*/ 0 h 1717"/>
                <a:gd name="T8" fmla="*/ 0 w 685"/>
                <a:gd name="T9" fmla="*/ 0 h 1717"/>
                <a:gd name="T10" fmla="*/ 0 w 685"/>
                <a:gd name="T11" fmla="*/ 0 h 1717"/>
                <a:gd name="T12" fmla="*/ 0 w 685"/>
                <a:gd name="T13" fmla="*/ 0 h 1717"/>
                <a:gd name="T14" fmla="*/ 0 w 685"/>
                <a:gd name="T15" fmla="*/ 0 h 1717"/>
                <a:gd name="T16" fmla="*/ 0 w 685"/>
                <a:gd name="T17" fmla="*/ 0 h 1717"/>
                <a:gd name="T18" fmla="*/ 0 w 685"/>
                <a:gd name="T19" fmla="*/ 0 h 1717"/>
                <a:gd name="T20" fmla="*/ 0 w 685"/>
                <a:gd name="T21" fmla="*/ 0 h 1717"/>
                <a:gd name="T22" fmla="*/ 0 w 685"/>
                <a:gd name="T23" fmla="*/ 0 h 1717"/>
                <a:gd name="T24" fmla="*/ 0 w 685"/>
                <a:gd name="T25" fmla="*/ 0 h 1717"/>
                <a:gd name="T26" fmla="*/ 0 w 685"/>
                <a:gd name="T27" fmla="*/ 0 h 1717"/>
                <a:gd name="T28" fmla="*/ 0 w 685"/>
                <a:gd name="T29" fmla="*/ 0 h 1717"/>
                <a:gd name="T30" fmla="*/ 0 w 685"/>
                <a:gd name="T31" fmla="*/ 0 h 1717"/>
                <a:gd name="T32" fmla="*/ 0 w 685"/>
                <a:gd name="T33" fmla="*/ 0 h 1717"/>
                <a:gd name="T34" fmla="*/ 0 w 685"/>
                <a:gd name="T35" fmla="*/ 0 h 1717"/>
                <a:gd name="T36" fmla="*/ 0 w 685"/>
                <a:gd name="T37" fmla="*/ 0 h 1717"/>
                <a:gd name="T38" fmla="*/ 0 w 685"/>
                <a:gd name="T39" fmla="*/ 0 h 1717"/>
                <a:gd name="T40" fmla="*/ 0 w 685"/>
                <a:gd name="T41" fmla="*/ 0 h 1717"/>
                <a:gd name="T42" fmla="*/ 0 w 685"/>
                <a:gd name="T43" fmla="*/ 0 h 1717"/>
                <a:gd name="T44" fmla="*/ 0 w 685"/>
                <a:gd name="T45" fmla="*/ 0 h 1717"/>
                <a:gd name="T46" fmla="*/ 0 w 685"/>
                <a:gd name="T47" fmla="*/ 0 h 1717"/>
                <a:gd name="T48" fmla="*/ 0 w 685"/>
                <a:gd name="T49" fmla="*/ 0 h 1717"/>
                <a:gd name="T50" fmla="*/ 0 w 685"/>
                <a:gd name="T51" fmla="*/ 0 h 1717"/>
                <a:gd name="T52" fmla="*/ 0 w 685"/>
                <a:gd name="T53" fmla="*/ 0 h 1717"/>
                <a:gd name="T54" fmla="*/ 0 w 685"/>
                <a:gd name="T55" fmla="*/ 0 h 1717"/>
                <a:gd name="T56" fmla="*/ 0 w 685"/>
                <a:gd name="T57" fmla="*/ 0 h 1717"/>
                <a:gd name="T58" fmla="*/ 0 w 685"/>
                <a:gd name="T59" fmla="*/ 0 h 1717"/>
                <a:gd name="T60" fmla="*/ 0 w 685"/>
                <a:gd name="T61" fmla="*/ 0 h 1717"/>
                <a:gd name="T62" fmla="*/ 0 w 685"/>
                <a:gd name="T63" fmla="*/ 0 h 1717"/>
                <a:gd name="T64" fmla="*/ 0 w 685"/>
                <a:gd name="T65" fmla="*/ 0 h 1717"/>
                <a:gd name="T66" fmla="*/ 0 w 685"/>
                <a:gd name="T67" fmla="*/ 0 h 1717"/>
                <a:gd name="T68" fmla="*/ 0 w 685"/>
                <a:gd name="T69" fmla="*/ 0 h 1717"/>
                <a:gd name="T70" fmla="*/ 0 w 685"/>
                <a:gd name="T71" fmla="*/ 0 h 1717"/>
                <a:gd name="T72" fmla="*/ 0 w 685"/>
                <a:gd name="T73" fmla="*/ 0 h 1717"/>
                <a:gd name="T74" fmla="*/ 0 w 685"/>
                <a:gd name="T75" fmla="*/ 0 h 1717"/>
                <a:gd name="T76" fmla="*/ 0 w 685"/>
                <a:gd name="T77" fmla="*/ 0 h 1717"/>
                <a:gd name="T78" fmla="*/ 0 w 685"/>
                <a:gd name="T79" fmla="*/ 0 h 1717"/>
                <a:gd name="T80" fmla="*/ 0 w 685"/>
                <a:gd name="T81" fmla="*/ 0 h 1717"/>
                <a:gd name="T82" fmla="*/ 0 w 685"/>
                <a:gd name="T83" fmla="*/ 0 h 1717"/>
                <a:gd name="T84" fmla="*/ 0 w 685"/>
                <a:gd name="T85" fmla="*/ 0 h 1717"/>
                <a:gd name="T86" fmla="*/ 0 w 685"/>
                <a:gd name="T87" fmla="*/ 0 h 1717"/>
                <a:gd name="T88" fmla="*/ 0 w 685"/>
                <a:gd name="T89" fmla="*/ 0 h 1717"/>
                <a:gd name="T90" fmla="*/ 0 w 685"/>
                <a:gd name="T91" fmla="*/ 0 h 1717"/>
                <a:gd name="T92" fmla="*/ 0 w 685"/>
                <a:gd name="T93" fmla="*/ 0 h 1717"/>
                <a:gd name="T94" fmla="*/ 0 w 685"/>
                <a:gd name="T95" fmla="*/ 0 h 1717"/>
                <a:gd name="T96" fmla="*/ 0 w 685"/>
                <a:gd name="T97" fmla="*/ 0 h 1717"/>
                <a:gd name="T98" fmla="*/ 0 w 685"/>
                <a:gd name="T99" fmla="*/ 0 h 1717"/>
                <a:gd name="T100" fmla="*/ 0 w 685"/>
                <a:gd name="T101" fmla="*/ 0 h 17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85" h="1717">
                  <a:moveTo>
                    <a:pt x="368" y="1717"/>
                  </a:moveTo>
                  <a:lnTo>
                    <a:pt x="377" y="1717"/>
                  </a:lnTo>
                  <a:lnTo>
                    <a:pt x="431" y="1517"/>
                  </a:lnTo>
                  <a:lnTo>
                    <a:pt x="438" y="1500"/>
                  </a:lnTo>
                  <a:lnTo>
                    <a:pt x="462" y="1491"/>
                  </a:lnTo>
                  <a:lnTo>
                    <a:pt x="611" y="1532"/>
                  </a:lnTo>
                  <a:lnTo>
                    <a:pt x="627" y="1526"/>
                  </a:lnTo>
                  <a:lnTo>
                    <a:pt x="645" y="1520"/>
                  </a:lnTo>
                  <a:lnTo>
                    <a:pt x="671" y="1494"/>
                  </a:lnTo>
                  <a:lnTo>
                    <a:pt x="668" y="1480"/>
                  </a:lnTo>
                  <a:lnTo>
                    <a:pt x="525" y="1459"/>
                  </a:lnTo>
                  <a:lnTo>
                    <a:pt x="486" y="1410"/>
                  </a:lnTo>
                  <a:lnTo>
                    <a:pt x="471" y="1395"/>
                  </a:lnTo>
                  <a:lnTo>
                    <a:pt x="447" y="1387"/>
                  </a:lnTo>
                  <a:lnTo>
                    <a:pt x="406" y="1371"/>
                  </a:lnTo>
                  <a:lnTo>
                    <a:pt x="465" y="1169"/>
                  </a:lnTo>
                  <a:lnTo>
                    <a:pt x="554" y="986"/>
                  </a:lnTo>
                  <a:lnTo>
                    <a:pt x="624" y="744"/>
                  </a:lnTo>
                  <a:lnTo>
                    <a:pt x="670" y="501"/>
                  </a:lnTo>
                  <a:lnTo>
                    <a:pt x="685" y="254"/>
                  </a:lnTo>
                  <a:lnTo>
                    <a:pt x="668" y="0"/>
                  </a:lnTo>
                  <a:lnTo>
                    <a:pt x="535" y="422"/>
                  </a:lnTo>
                  <a:lnTo>
                    <a:pt x="549" y="655"/>
                  </a:lnTo>
                  <a:lnTo>
                    <a:pt x="511" y="725"/>
                  </a:lnTo>
                  <a:lnTo>
                    <a:pt x="479" y="798"/>
                  </a:lnTo>
                  <a:lnTo>
                    <a:pt x="431" y="950"/>
                  </a:lnTo>
                  <a:lnTo>
                    <a:pt x="386" y="1108"/>
                  </a:lnTo>
                  <a:lnTo>
                    <a:pt x="335" y="1262"/>
                  </a:lnTo>
                  <a:lnTo>
                    <a:pt x="300" y="1344"/>
                  </a:lnTo>
                  <a:lnTo>
                    <a:pt x="296" y="1360"/>
                  </a:lnTo>
                  <a:lnTo>
                    <a:pt x="280" y="1374"/>
                  </a:lnTo>
                  <a:lnTo>
                    <a:pt x="0" y="1434"/>
                  </a:lnTo>
                  <a:lnTo>
                    <a:pt x="167" y="1430"/>
                  </a:lnTo>
                  <a:lnTo>
                    <a:pt x="212" y="1410"/>
                  </a:lnTo>
                  <a:lnTo>
                    <a:pt x="253" y="1413"/>
                  </a:lnTo>
                  <a:lnTo>
                    <a:pt x="256" y="1437"/>
                  </a:lnTo>
                  <a:lnTo>
                    <a:pt x="63" y="1589"/>
                  </a:lnTo>
                  <a:lnTo>
                    <a:pt x="63" y="1599"/>
                  </a:lnTo>
                  <a:lnTo>
                    <a:pt x="75" y="1605"/>
                  </a:lnTo>
                  <a:lnTo>
                    <a:pt x="84" y="1597"/>
                  </a:lnTo>
                  <a:lnTo>
                    <a:pt x="94" y="1597"/>
                  </a:lnTo>
                  <a:lnTo>
                    <a:pt x="292" y="1459"/>
                  </a:lnTo>
                  <a:lnTo>
                    <a:pt x="306" y="1466"/>
                  </a:lnTo>
                  <a:lnTo>
                    <a:pt x="312" y="1484"/>
                  </a:lnTo>
                  <a:lnTo>
                    <a:pt x="137" y="1633"/>
                  </a:lnTo>
                  <a:lnTo>
                    <a:pt x="150" y="1642"/>
                  </a:lnTo>
                  <a:lnTo>
                    <a:pt x="353" y="1511"/>
                  </a:lnTo>
                  <a:lnTo>
                    <a:pt x="369" y="1524"/>
                  </a:lnTo>
                  <a:lnTo>
                    <a:pt x="382" y="1550"/>
                  </a:lnTo>
                  <a:lnTo>
                    <a:pt x="355" y="1715"/>
                  </a:lnTo>
                  <a:lnTo>
                    <a:pt x="368" y="1717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5" name="Freeform 17"/>
            <p:cNvSpPr>
              <a:spLocks/>
            </p:cNvSpPr>
            <p:nvPr/>
          </p:nvSpPr>
          <p:spPr bwMode="auto">
            <a:xfrm>
              <a:off x="3929" y="3336"/>
              <a:ext cx="28" cy="19"/>
            </a:xfrm>
            <a:custGeom>
              <a:avLst/>
              <a:gdLst>
                <a:gd name="T0" fmla="*/ 0 w 182"/>
                <a:gd name="T1" fmla="*/ 0 h 102"/>
                <a:gd name="T2" fmla="*/ 0 w 182"/>
                <a:gd name="T3" fmla="*/ 0 h 102"/>
                <a:gd name="T4" fmla="*/ 0 w 182"/>
                <a:gd name="T5" fmla="*/ 0 h 102"/>
                <a:gd name="T6" fmla="*/ 0 w 182"/>
                <a:gd name="T7" fmla="*/ 0 h 102"/>
                <a:gd name="T8" fmla="*/ 0 w 182"/>
                <a:gd name="T9" fmla="*/ 0 h 102"/>
                <a:gd name="T10" fmla="*/ 0 w 182"/>
                <a:gd name="T11" fmla="*/ 0 h 102"/>
                <a:gd name="T12" fmla="*/ 0 w 182"/>
                <a:gd name="T13" fmla="*/ 0 h 102"/>
                <a:gd name="T14" fmla="*/ 0 w 182"/>
                <a:gd name="T15" fmla="*/ 0 h 102"/>
                <a:gd name="T16" fmla="*/ 0 w 182"/>
                <a:gd name="T17" fmla="*/ 0 h 102"/>
                <a:gd name="T18" fmla="*/ 0 w 182"/>
                <a:gd name="T19" fmla="*/ 0 h 102"/>
                <a:gd name="T20" fmla="*/ 0 w 182"/>
                <a:gd name="T21" fmla="*/ 0 h 102"/>
                <a:gd name="T22" fmla="*/ 0 w 182"/>
                <a:gd name="T23" fmla="*/ 0 h 102"/>
                <a:gd name="T24" fmla="*/ 0 w 182"/>
                <a:gd name="T25" fmla="*/ 0 h 102"/>
                <a:gd name="T26" fmla="*/ 0 w 182"/>
                <a:gd name="T27" fmla="*/ 0 h 1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2" h="102">
                  <a:moveTo>
                    <a:pt x="74" y="99"/>
                  </a:moveTo>
                  <a:lnTo>
                    <a:pt x="115" y="102"/>
                  </a:lnTo>
                  <a:lnTo>
                    <a:pt x="135" y="98"/>
                  </a:lnTo>
                  <a:lnTo>
                    <a:pt x="159" y="92"/>
                  </a:lnTo>
                  <a:lnTo>
                    <a:pt x="169" y="79"/>
                  </a:lnTo>
                  <a:lnTo>
                    <a:pt x="182" y="44"/>
                  </a:lnTo>
                  <a:lnTo>
                    <a:pt x="159" y="23"/>
                  </a:lnTo>
                  <a:lnTo>
                    <a:pt x="133" y="6"/>
                  </a:lnTo>
                  <a:lnTo>
                    <a:pt x="86" y="3"/>
                  </a:lnTo>
                  <a:lnTo>
                    <a:pt x="59" y="0"/>
                  </a:lnTo>
                  <a:lnTo>
                    <a:pt x="6" y="15"/>
                  </a:lnTo>
                  <a:lnTo>
                    <a:pt x="0" y="32"/>
                  </a:lnTo>
                  <a:lnTo>
                    <a:pt x="1" y="66"/>
                  </a:lnTo>
                  <a:lnTo>
                    <a:pt x="74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6" name="Freeform 18"/>
            <p:cNvSpPr>
              <a:spLocks/>
            </p:cNvSpPr>
            <p:nvPr/>
          </p:nvSpPr>
          <p:spPr bwMode="auto">
            <a:xfrm>
              <a:off x="5086" y="3415"/>
              <a:ext cx="233" cy="57"/>
            </a:xfrm>
            <a:custGeom>
              <a:avLst/>
              <a:gdLst>
                <a:gd name="T0" fmla="*/ 0 w 1523"/>
                <a:gd name="T1" fmla="*/ 0 h 334"/>
                <a:gd name="T2" fmla="*/ 0 w 1523"/>
                <a:gd name="T3" fmla="*/ 0 h 334"/>
                <a:gd name="T4" fmla="*/ 0 w 1523"/>
                <a:gd name="T5" fmla="*/ 0 h 334"/>
                <a:gd name="T6" fmla="*/ 0 w 1523"/>
                <a:gd name="T7" fmla="*/ 0 h 334"/>
                <a:gd name="T8" fmla="*/ 0 w 1523"/>
                <a:gd name="T9" fmla="*/ 0 h 334"/>
                <a:gd name="T10" fmla="*/ 0 w 1523"/>
                <a:gd name="T11" fmla="*/ 0 h 334"/>
                <a:gd name="T12" fmla="*/ 0 w 1523"/>
                <a:gd name="T13" fmla="*/ 0 h 334"/>
                <a:gd name="T14" fmla="*/ 0 w 1523"/>
                <a:gd name="T15" fmla="*/ 0 h 334"/>
                <a:gd name="T16" fmla="*/ 0 w 1523"/>
                <a:gd name="T17" fmla="*/ 0 h 334"/>
                <a:gd name="T18" fmla="*/ 0 w 1523"/>
                <a:gd name="T19" fmla="*/ 0 h 334"/>
                <a:gd name="T20" fmla="*/ 0 w 1523"/>
                <a:gd name="T21" fmla="*/ 0 h 334"/>
                <a:gd name="T22" fmla="*/ 0 w 1523"/>
                <a:gd name="T23" fmla="*/ 0 h 334"/>
                <a:gd name="T24" fmla="*/ 0 w 1523"/>
                <a:gd name="T25" fmla="*/ 0 h 334"/>
                <a:gd name="T26" fmla="*/ 0 w 1523"/>
                <a:gd name="T27" fmla="*/ 0 h 334"/>
                <a:gd name="T28" fmla="*/ 0 w 1523"/>
                <a:gd name="T29" fmla="*/ 0 h 334"/>
                <a:gd name="T30" fmla="*/ 0 w 1523"/>
                <a:gd name="T31" fmla="*/ 0 h 334"/>
                <a:gd name="T32" fmla="*/ 0 w 1523"/>
                <a:gd name="T33" fmla="*/ 0 h 334"/>
                <a:gd name="T34" fmla="*/ 0 w 1523"/>
                <a:gd name="T35" fmla="*/ 0 h 334"/>
                <a:gd name="T36" fmla="*/ 0 w 1523"/>
                <a:gd name="T37" fmla="*/ 0 h 334"/>
                <a:gd name="T38" fmla="*/ 0 w 1523"/>
                <a:gd name="T39" fmla="*/ 0 h 334"/>
                <a:gd name="T40" fmla="*/ 0 w 1523"/>
                <a:gd name="T41" fmla="*/ 0 h 334"/>
                <a:gd name="T42" fmla="*/ 0 w 1523"/>
                <a:gd name="T43" fmla="*/ 0 h 334"/>
                <a:gd name="T44" fmla="*/ 0 w 1523"/>
                <a:gd name="T45" fmla="*/ 0 h 334"/>
                <a:gd name="T46" fmla="*/ 0 w 1523"/>
                <a:gd name="T47" fmla="*/ 0 h 334"/>
                <a:gd name="T48" fmla="*/ 0 w 1523"/>
                <a:gd name="T49" fmla="*/ 0 h 334"/>
                <a:gd name="T50" fmla="*/ 0 w 1523"/>
                <a:gd name="T51" fmla="*/ 0 h 334"/>
                <a:gd name="T52" fmla="*/ 0 w 1523"/>
                <a:gd name="T53" fmla="*/ 0 h 334"/>
                <a:gd name="T54" fmla="*/ 0 w 1523"/>
                <a:gd name="T55" fmla="*/ 0 h 334"/>
                <a:gd name="T56" fmla="*/ 0 w 1523"/>
                <a:gd name="T57" fmla="*/ 0 h 334"/>
                <a:gd name="T58" fmla="*/ 0 w 1523"/>
                <a:gd name="T59" fmla="*/ 0 h 334"/>
                <a:gd name="T60" fmla="*/ 0 w 1523"/>
                <a:gd name="T61" fmla="*/ 0 h 3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23" h="334">
                  <a:moveTo>
                    <a:pt x="601" y="323"/>
                  </a:moveTo>
                  <a:lnTo>
                    <a:pt x="860" y="334"/>
                  </a:lnTo>
                  <a:lnTo>
                    <a:pt x="1117" y="323"/>
                  </a:lnTo>
                  <a:lnTo>
                    <a:pt x="1302" y="290"/>
                  </a:lnTo>
                  <a:lnTo>
                    <a:pt x="1388" y="266"/>
                  </a:lnTo>
                  <a:lnTo>
                    <a:pt x="1464" y="236"/>
                  </a:lnTo>
                  <a:lnTo>
                    <a:pt x="1499" y="214"/>
                  </a:lnTo>
                  <a:lnTo>
                    <a:pt x="1521" y="178"/>
                  </a:lnTo>
                  <a:lnTo>
                    <a:pt x="1523" y="156"/>
                  </a:lnTo>
                  <a:lnTo>
                    <a:pt x="1516" y="131"/>
                  </a:lnTo>
                  <a:lnTo>
                    <a:pt x="1509" y="114"/>
                  </a:lnTo>
                  <a:lnTo>
                    <a:pt x="1492" y="98"/>
                  </a:lnTo>
                  <a:lnTo>
                    <a:pt x="1476" y="95"/>
                  </a:lnTo>
                  <a:lnTo>
                    <a:pt x="1364" y="151"/>
                  </a:lnTo>
                  <a:lnTo>
                    <a:pt x="1234" y="190"/>
                  </a:lnTo>
                  <a:lnTo>
                    <a:pt x="1096" y="214"/>
                  </a:lnTo>
                  <a:lnTo>
                    <a:pt x="958" y="230"/>
                  </a:lnTo>
                  <a:lnTo>
                    <a:pt x="794" y="226"/>
                  </a:lnTo>
                  <a:lnTo>
                    <a:pt x="633" y="211"/>
                  </a:lnTo>
                  <a:lnTo>
                    <a:pt x="316" y="160"/>
                  </a:lnTo>
                  <a:lnTo>
                    <a:pt x="266" y="137"/>
                  </a:lnTo>
                  <a:lnTo>
                    <a:pt x="87" y="47"/>
                  </a:lnTo>
                  <a:lnTo>
                    <a:pt x="31" y="1"/>
                  </a:lnTo>
                  <a:lnTo>
                    <a:pt x="21" y="0"/>
                  </a:lnTo>
                  <a:lnTo>
                    <a:pt x="0" y="35"/>
                  </a:lnTo>
                  <a:lnTo>
                    <a:pt x="4" y="83"/>
                  </a:lnTo>
                  <a:lnTo>
                    <a:pt x="34" y="121"/>
                  </a:lnTo>
                  <a:lnTo>
                    <a:pt x="96" y="162"/>
                  </a:lnTo>
                  <a:lnTo>
                    <a:pt x="162" y="194"/>
                  </a:lnTo>
                  <a:lnTo>
                    <a:pt x="305" y="245"/>
                  </a:lnTo>
                  <a:lnTo>
                    <a:pt x="601" y="323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7" name="Freeform 19"/>
            <p:cNvSpPr>
              <a:spLocks/>
            </p:cNvSpPr>
            <p:nvPr/>
          </p:nvSpPr>
          <p:spPr bwMode="auto">
            <a:xfrm>
              <a:off x="5095" y="3428"/>
              <a:ext cx="18" cy="12"/>
            </a:xfrm>
            <a:custGeom>
              <a:avLst/>
              <a:gdLst>
                <a:gd name="T0" fmla="*/ 0 w 123"/>
                <a:gd name="T1" fmla="*/ 0 h 78"/>
                <a:gd name="T2" fmla="*/ 0 w 123"/>
                <a:gd name="T3" fmla="*/ 0 h 78"/>
                <a:gd name="T4" fmla="*/ 0 w 123"/>
                <a:gd name="T5" fmla="*/ 0 h 78"/>
                <a:gd name="T6" fmla="*/ 0 w 123"/>
                <a:gd name="T7" fmla="*/ 0 h 78"/>
                <a:gd name="T8" fmla="*/ 0 w 123"/>
                <a:gd name="T9" fmla="*/ 0 h 78"/>
                <a:gd name="T10" fmla="*/ 0 w 123"/>
                <a:gd name="T11" fmla="*/ 0 h 78"/>
                <a:gd name="T12" fmla="*/ 0 w 123"/>
                <a:gd name="T13" fmla="*/ 0 h 78"/>
                <a:gd name="T14" fmla="*/ 0 w 12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78">
                  <a:moveTo>
                    <a:pt x="101" y="78"/>
                  </a:moveTo>
                  <a:lnTo>
                    <a:pt x="106" y="78"/>
                  </a:lnTo>
                  <a:lnTo>
                    <a:pt x="121" y="75"/>
                  </a:lnTo>
                  <a:lnTo>
                    <a:pt x="123" y="57"/>
                  </a:lnTo>
                  <a:lnTo>
                    <a:pt x="11" y="0"/>
                  </a:lnTo>
                  <a:lnTo>
                    <a:pt x="0" y="12"/>
                  </a:lnTo>
                  <a:lnTo>
                    <a:pt x="91" y="78"/>
                  </a:lnTo>
                  <a:lnTo>
                    <a:pt x="101" y="78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8" name="Freeform 20"/>
            <p:cNvSpPr>
              <a:spLocks/>
            </p:cNvSpPr>
            <p:nvPr/>
          </p:nvSpPr>
          <p:spPr bwMode="auto">
            <a:xfrm>
              <a:off x="4127" y="2885"/>
              <a:ext cx="1054" cy="498"/>
            </a:xfrm>
            <a:custGeom>
              <a:avLst/>
              <a:gdLst>
                <a:gd name="T0" fmla="*/ 0 w 6891"/>
                <a:gd name="T1" fmla="*/ 0 h 2811"/>
                <a:gd name="T2" fmla="*/ 0 w 6891"/>
                <a:gd name="T3" fmla="*/ 0 h 2811"/>
                <a:gd name="T4" fmla="*/ 0 w 6891"/>
                <a:gd name="T5" fmla="*/ 0 h 2811"/>
                <a:gd name="T6" fmla="*/ 0 w 6891"/>
                <a:gd name="T7" fmla="*/ 0 h 2811"/>
                <a:gd name="T8" fmla="*/ 0 w 6891"/>
                <a:gd name="T9" fmla="*/ 0 h 2811"/>
                <a:gd name="T10" fmla="*/ 0 w 6891"/>
                <a:gd name="T11" fmla="*/ 0 h 2811"/>
                <a:gd name="T12" fmla="*/ 0 w 6891"/>
                <a:gd name="T13" fmla="*/ 0 h 2811"/>
                <a:gd name="T14" fmla="*/ 0 w 6891"/>
                <a:gd name="T15" fmla="*/ 0 h 2811"/>
                <a:gd name="T16" fmla="*/ 0 w 6891"/>
                <a:gd name="T17" fmla="*/ 0 h 2811"/>
                <a:gd name="T18" fmla="*/ 0 w 6891"/>
                <a:gd name="T19" fmla="*/ 0 h 2811"/>
                <a:gd name="T20" fmla="*/ 0 w 6891"/>
                <a:gd name="T21" fmla="*/ 0 h 2811"/>
                <a:gd name="T22" fmla="*/ 0 w 6891"/>
                <a:gd name="T23" fmla="*/ 0 h 2811"/>
                <a:gd name="T24" fmla="*/ 0 w 6891"/>
                <a:gd name="T25" fmla="*/ 0 h 2811"/>
                <a:gd name="T26" fmla="*/ 0 w 6891"/>
                <a:gd name="T27" fmla="*/ 0 h 2811"/>
                <a:gd name="T28" fmla="*/ 0 w 6891"/>
                <a:gd name="T29" fmla="*/ 0 h 2811"/>
                <a:gd name="T30" fmla="*/ 0 w 6891"/>
                <a:gd name="T31" fmla="*/ 0 h 2811"/>
                <a:gd name="T32" fmla="*/ 0 w 6891"/>
                <a:gd name="T33" fmla="*/ 0 h 2811"/>
                <a:gd name="T34" fmla="*/ 0 w 6891"/>
                <a:gd name="T35" fmla="*/ 0 h 2811"/>
                <a:gd name="T36" fmla="*/ 0 w 6891"/>
                <a:gd name="T37" fmla="*/ 0 h 2811"/>
                <a:gd name="T38" fmla="*/ 0 w 6891"/>
                <a:gd name="T39" fmla="*/ 0 h 2811"/>
                <a:gd name="T40" fmla="*/ 0 w 6891"/>
                <a:gd name="T41" fmla="*/ 0 h 2811"/>
                <a:gd name="T42" fmla="*/ 0 w 6891"/>
                <a:gd name="T43" fmla="*/ 0 h 2811"/>
                <a:gd name="T44" fmla="*/ 0 w 6891"/>
                <a:gd name="T45" fmla="*/ 0 h 2811"/>
                <a:gd name="T46" fmla="*/ 0 w 6891"/>
                <a:gd name="T47" fmla="*/ 0 h 2811"/>
                <a:gd name="T48" fmla="*/ 0 w 6891"/>
                <a:gd name="T49" fmla="*/ 0 h 2811"/>
                <a:gd name="T50" fmla="*/ 0 w 6891"/>
                <a:gd name="T51" fmla="*/ 0 h 2811"/>
                <a:gd name="T52" fmla="*/ 0 w 6891"/>
                <a:gd name="T53" fmla="*/ 0 h 2811"/>
                <a:gd name="T54" fmla="*/ 0 w 6891"/>
                <a:gd name="T55" fmla="*/ 0 h 2811"/>
                <a:gd name="T56" fmla="*/ 0 w 6891"/>
                <a:gd name="T57" fmla="*/ 0 h 2811"/>
                <a:gd name="T58" fmla="*/ 0 w 6891"/>
                <a:gd name="T59" fmla="*/ 0 h 2811"/>
                <a:gd name="T60" fmla="*/ 0 w 6891"/>
                <a:gd name="T61" fmla="*/ 0 h 2811"/>
                <a:gd name="T62" fmla="*/ 0 w 6891"/>
                <a:gd name="T63" fmla="*/ 0 h 2811"/>
                <a:gd name="T64" fmla="*/ 0 w 6891"/>
                <a:gd name="T65" fmla="*/ 0 h 2811"/>
                <a:gd name="T66" fmla="*/ 0 w 6891"/>
                <a:gd name="T67" fmla="*/ 0 h 2811"/>
                <a:gd name="T68" fmla="*/ 0 w 6891"/>
                <a:gd name="T69" fmla="*/ 0 h 2811"/>
                <a:gd name="T70" fmla="*/ 0 w 6891"/>
                <a:gd name="T71" fmla="*/ 0 h 2811"/>
                <a:gd name="T72" fmla="*/ 0 w 6891"/>
                <a:gd name="T73" fmla="*/ 0 h 2811"/>
                <a:gd name="T74" fmla="*/ 0 w 6891"/>
                <a:gd name="T75" fmla="*/ 0 h 2811"/>
                <a:gd name="T76" fmla="*/ 0 w 6891"/>
                <a:gd name="T77" fmla="*/ 0 h 2811"/>
                <a:gd name="T78" fmla="*/ 0 w 6891"/>
                <a:gd name="T79" fmla="*/ 0 h 2811"/>
                <a:gd name="T80" fmla="*/ 0 w 6891"/>
                <a:gd name="T81" fmla="*/ 0 h 2811"/>
                <a:gd name="T82" fmla="*/ 0 w 6891"/>
                <a:gd name="T83" fmla="*/ 0 h 2811"/>
                <a:gd name="T84" fmla="*/ 0 w 6891"/>
                <a:gd name="T85" fmla="*/ 0 h 2811"/>
                <a:gd name="T86" fmla="*/ 0 w 6891"/>
                <a:gd name="T87" fmla="*/ 0 h 2811"/>
                <a:gd name="T88" fmla="*/ 0 w 6891"/>
                <a:gd name="T89" fmla="*/ 0 h 2811"/>
                <a:gd name="T90" fmla="*/ 0 w 6891"/>
                <a:gd name="T91" fmla="*/ 0 h 2811"/>
                <a:gd name="T92" fmla="*/ 0 w 6891"/>
                <a:gd name="T93" fmla="*/ 0 h 2811"/>
                <a:gd name="T94" fmla="*/ 0 w 6891"/>
                <a:gd name="T95" fmla="*/ 0 h 2811"/>
                <a:gd name="T96" fmla="*/ 0 w 6891"/>
                <a:gd name="T97" fmla="*/ 0 h 2811"/>
                <a:gd name="T98" fmla="*/ 0 w 6891"/>
                <a:gd name="T99" fmla="*/ 0 h 2811"/>
                <a:gd name="T100" fmla="*/ 0 w 6891"/>
                <a:gd name="T101" fmla="*/ 0 h 2811"/>
                <a:gd name="T102" fmla="*/ 0 w 6891"/>
                <a:gd name="T103" fmla="*/ 0 h 2811"/>
                <a:gd name="T104" fmla="*/ 0 w 6891"/>
                <a:gd name="T105" fmla="*/ 0 h 2811"/>
                <a:gd name="T106" fmla="*/ 0 w 6891"/>
                <a:gd name="T107" fmla="*/ 0 h 2811"/>
                <a:gd name="T108" fmla="*/ 0 w 6891"/>
                <a:gd name="T109" fmla="*/ 0 h 2811"/>
                <a:gd name="T110" fmla="*/ 0 w 6891"/>
                <a:gd name="T111" fmla="*/ 0 h 2811"/>
                <a:gd name="T112" fmla="*/ 0 w 6891"/>
                <a:gd name="T113" fmla="*/ 0 h 2811"/>
                <a:gd name="T114" fmla="*/ 0 w 6891"/>
                <a:gd name="T115" fmla="*/ 0 h 2811"/>
                <a:gd name="T116" fmla="*/ 0 w 6891"/>
                <a:gd name="T117" fmla="*/ 0 h 2811"/>
                <a:gd name="T118" fmla="*/ 0 w 6891"/>
                <a:gd name="T119" fmla="*/ 0 h 2811"/>
                <a:gd name="T120" fmla="*/ 0 w 6891"/>
                <a:gd name="T121" fmla="*/ 0 h 2811"/>
                <a:gd name="T122" fmla="*/ 0 w 6891"/>
                <a:gd name="T123" fmla="*/ 0 h 28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891" h="2811">
                  <a:moveTo>
                    <a:pt x="1000" y="2681"/>
                  </a:moveTo>
                  <a:lnTo>
                    <a:pt x="1020" y="2678"/>
                  </a:lnTo>
                  <a:lnTo>
                    <a:pt x="1066" y="2681"/>
                  </a:lnTo>
                  <a:lnTo>
                    <a:pt x="1092" y="2522"/>
                  </a:lnTo>
                  <a:lnTo>
                    <a:pt x="1096" y="2353"/>
                  </a:lnTo>
                  <a:lnTo>
                    <a:pt x="1085" y="2003"/>
                  </a:lnTo>
                  <a:lnTo>
                    <a:pt x="1085" y="1829"/>
                  </a:lnTo>
                  <a:lnTo>
                    <a:pt x="1099" y="1659"/>
                  </a:lnTo>
                  <a:lnTo>
                    <a:pt x="1139" y="1497"/>
                  </a:lnTo>
                  <a:lnTo>
                    <a:pt x="1169" y="1420"/>
                  </a:lnTo>
                  <a:lnTo>
                    <a:pt x="1208" y="1347"/>
                  </a:lnTo>
                  <a:lnTo>
                    <a:pt x="1317" y="1281"/>
                  </a:lnTo>
                  <a:lnTo>
                    <a:pt x="1433" y="1228"/>
                  </a:lnTo>
                  <a:lnTo>
                    <a:pt x="1554" y="1194"/>
                  </a:lnTo>
                  <a:lnTo>
                    <a:pt x="1687" y="1186"/>
                  </a:lnTo>
                  <a:lnTo>
                    <a:pt x="1709" y="1192"/>
                  </a:lnTo>
                  <a:lnTo>
                    <a:pt x="1723" y="1202"/>
                  </a:lnTo>
                  <a:lnTo>
                    <a:pt x="1780" y="1254"/>
                  </a:lnTo>
                  <a:lnTo>
                    <a:pt x="1798" y="1261"/>
                  </a:lnTo>
                  <a:lnTo>
                    <a:pt x="2098" y="1172"/>
                  </a:lnTo>
                  <a:lnTo>
                    <a:pt x="2117" y="1082"/>
                  </a:lnTo>
                  <a:lnTo>
                    <a:pt x="2148" y="993"/>
                  </a:lnTo>
                  <a:lnTo>
                    <a:pt x="2203" y="913"/>
                  </a:lnTo>
                  <a:lnTo>
                    <a:pt x="2283" y="849"/>
                  </a:lnTo>
                  <a:lnTo>
                    <a:pt x="2371" y="814"/>
                  </a:lnTo>
                  <a:lnTo>
                    <a:pt x="2436" y="810"/>
                  </a:lnTo>
                  <a:lnTo>
                    <a:pt x="2533" y="733"/>
                  </a:lnTo>
                  <a:lnTo>
                    <a:pt x="2629" y="654"/>
                  </a:lnTo>
                  <a:lnTo>
                    <a:pt x="2679" y="620"/>
                  </a:lnTo>
                  <a:lnTo>
                    <a:pt x="2734" y="595"/>
                  </a:lnTo>
                  <a:lnTo>
                    <a:pt x="2790" y="581"/>
                  </a:lnTo>
                  <a:lnTo>
                    <a:pt x="2850" y="584"/>
                  </a:lnTo>
                  <a:lnTo>
                    <a:pt x="2870" y="594"/>
                  </a:lnTo>
                  <a:lnTo>
                    <a:pt x="2886" y="614"/>
                  </a:lnTo>
                  <a:lnTo>
                    <a:pt x="2900" y="651"/>
                  </a:lnTo>
                  <a:lnTo>
                    <a:pt x="2883" y="727"/>
                  </a:lnTo>
                  <a:lnTo>
                    <a:pt x="2847" y="788"/>
                  </a:lnTo>
                  <a:lnTo>
                    <a:pt x="2759" y="907"/>
                  </a:lnTo>
                  <a:lnTo>
                    <a:pt x="2752" y="920"/>
                  </a:lnTo>
                  <a:lnTo>
                    <a:pt x="2731" y="950"/>
                  </a:lnTo>
                  <a:lnTo>
                    <a:pt x="2841" y="1132"/>
                  </a:lnTo>
                  <a:lnTo>
                    <a:pt x="3205" y="1205"/>
                  </a:lnTo>
                  <a:lnTo>
                    <a:pt x="3384" y="1262"/>
                  </a:lnTo>
                  <a:lnTo>
                    <a:pt x="3468" y="1303"/>
                  </a:lnTo>
                  <a:lnTo>
                    <a:pt x="3545" y="1353"/>
                  </a:lnTo>
                  <a:lnTo>
                    <a:pt x="3560" y="1371"/>
                  </a:lnTo>
                  <a:lnTo>
                    <a:pt x="3570" y="1401"/>
                  </a:lnTo>
                  <a:lnTo>
                    <a:pt x="3564" y="1453"/>
                  </a:lnTo>
                  <a:lnTo>
                    <a:pt x="3560" y="1469"/>
                  </a:lnTo>
                  <a:lnTo>
                    <a:pt x="3544" y="1487"/>
                  </a:lnTo>
                  <a:lnTo>
                    <a:pt x="3500" y="1535"/>
                  </a:lnTo>
                  <a:lnTo>
                    <a:pt x="3441" y="1569"/>
                  </a:lnTo>
                  <a:lnTo>
                    <a:pt x="3302" y="1616"/>
                  </a:lnTo>
                  <a:lnTo>
                    <a:pt x="2984" y="1675"/>
                  </a:lnTo>
                  <a:lnTo>
                    <a:pt x="2668" y="1699"/>
                  </a:lnTo>
                  <a:lnTo>
                    <a:pt x="2352" y="1698"/>
                  </a:lnTo>
                  <a:lnTo>
                    <a:pt x="2034" y="1676"/>
                  </a:lnTo>
                  <a:lnTo>
                    <a:pt x="1944" y="1653"/>
                  </a:lnTo>
                  <a:lnTo>
                    <a:pt x="1902" y="1643"/>
                  </a:lnTo>
                  <a:lnTo>
                    <a:pt x="1866" y="1629"/>
                  </a:lnTo>
                  <a:lnTo>
                    <a:pt x="1831" y="2176"/>
                  </a:lnTo>
                  <a:lnTo>
                    <a:pt x="1828" y="2725"/>
                  </a:lnTo>
                  <a:lnTo>
                    <a:pt x="2005" y="2756"/>
                  </a:lnTo>
                  <a:lnTo>
                    <a:pt x="2190" y="2775"/>
                  </a:lnTo>
                  <a:lnTo>
                    <a:pt x="2565" y="2794"/>
                  </a:lnTo>
                  <a:lnTo>
                    <a:pt x="3319" y="2811"/>
                  </a:lnTo>
                  <a:lnTo>
                    <a:pt x="3334" y="2798"/>
                  </a:lnTo>
                  <a:lnTo>
                    <a:pt x="4301" y="2793"/>
                  </a:lnTo>
                  <a:lnTo>
                    <a:pt x="4964" y="2731"/>
                  </a:lnTo>
                  <a:lnTo>
                    <a:pt x="5008" y="2717"/>
                  </a:lnTo>
                  <a:lnTo>
                    <a:pt x="5229" y="2671"/>
                  </a:lnTo>
                  <a:lnTo>
                    <a:pt x="5336" y="2641"/>
                  </a:lnTo>
                  <a:lnTo>
                    <a:pt x="5436" y="2604"/>
                  </a:lnTo>
                  <a:lnTo>
                    <a:pt x="5445" y="2585"/>
                  </a:lnTo>
                  <a:lnTo>
                    <a:pt x="5448" y="2562"/>
                  </a:lnTo>
                  <a:lnTo>
                    <a:pt x="5423" y="2522"/>
                  </a:lnTo>
                  <a:lnTo>
                    <a:pt x="5270" y="2465"/>
                  </a:lnTo>
                  <a:lnTo>
                    <a:pt x="5109" y="2425"/>
                  </a:lnTo>
                  <a:lnTo>
                    <a:pt x="4766" y="2362"/>
                  </a:lnTo>
                  <a:lnTo>
                    <a:pt x="4599" y="2322"/>
                  </a:lnTo>
                  <a:lnTo>
                    <a:pt x="4441" y="2269"/>
                  </a:lnTo>
                  <a:lnTo>
                    <a:pt x="4298" y="2194"/>
                  </a:lnTo>
                  <a:lnTo>
                    <a:pt x="4234" y="2146"/>
                  </a:lnTo>
                  <a:lnTo>
                    <a:pt x="4174" y="2088"/>
                  </a:lnTo>
                  <a:lnTo>
                    <a:pt x="4165" y="2053"/>
                  </a:lnTo>
                  <a:lnTo>
                    <a:pt x="4175" y="2018"/>
                  </a:lnTo>
                  <a:lnTo>
                    <a:pt x="4230" y="1964"/>
                  </a:lnTo>
                  <a:lnTo>
                    <a:pt x="4301" y="1932"/>
                  </a:lnTo>
                  <a:lnTo>
                    <a:pt x="4376" y="1908"/>
                  </a:lnTo>
                  <a:lnTo>
                    <a:pt x="4539" y="1874"/>
                  </a:lnTo>
                  <a:lnTo>
                    <a:pt x="4875" y="1844"/>
                  </a:lnTo>
                  <a:lnTo>
                    <a:pt x="4870" y="1666"/>
                  </a:lnTo>
                  <a:lnTo>
                    <a:pt x="4912" y="1600"/>
                  </a:lnTo>
                  <a:lnTo>
                    <a:pt x="4931" y="1590"/>
                  </a:lnTo>
                  <a:lnTo>
                    <a:pt x="4953" y="1570"/>
                  </a:lnTo>
                  <a:lnTo>
                    <a:pt x="5104" y="1506"/>
                  </a:lnTo>
                  <a:lnTo>
                    <a:pt x="5265" y="1460"/>
                  </a:lnTo>
                  <a:lnTo>
                    <a:pt x="5432" y="1428"/>
                  </a:lnTo>
                  <a:lnTo>
                    <a:pt x="5604" y="1407"/>
                  </a:lnTo>
                  <a:lnTo>
                    <a:pt x="5948" y="1377"/>
                  </a:lnTo>
                  <a:lnTo>
                    <a:pt x="6279" y="1345"/>
                  </a:lnTo>
                  <a:lnTo>
                    <a:pt x="6311" y="1351"/>
                  </a:lnTo>
                  <a:lnTo>
                    <a:pt x="6354" y="1310"/>
                  </a:lnTo>
                  <a:lnTo>
                    <a:pt x="6404" y="1274"/>
                  </a:lnTo>
                  <a:lnTo>
                    <a:pt x="6460" y="1245"/>
                  </a:lnTo>
                  <a:lnTo>
                    <a:pt x="6517" y="1230"/>
                  </a:lnTo>
                  <a:lnTo>
                    <a:pt x="6536" y="1147"/>
                  </a:lnTo>
                  <a:lnTo>
                    <a:pt x="6563" y="1069"/>
                  </a:lnTo>
                  <a:lnTo>
                    <a:pt x="6600" y="998"/>
                  </a:lnTo>
                  <a:lnTo>
                    <a:pt x="6644" y="932"/>
                  </a:lnTo>
                  <a:lnTo>
                    <a:pt x="6755" y="811"/>
                  </a:lnTo>
                  <a:lnTo>
                    <a:pt x="6891" y="715"/>
                  </a:lnTo>
                  <a:lnTo>
                    <a:pt x="6864" y="711"/>
                  </a:lnTo>
                  <a:lnTo>
                    <a:pt x="6742" y="754"/>
                  </a:lnTo>
                  <a:lnTo>
                    <a:pt x="6635" y="824"/>
                  </a:lnTo>
                  <a:lnTo>
                    <a:pt x="6625" y="823"/>
                  </a:lnTo>
                  <a:lnTo>
                    <a:pt x="6617" y="813"/>
                  </a:lnTo>
                  <a:lnTo>
                    <a:pt x="6610" y="790"/>
                  </a:lnTo>
                  <a:lnTo>
                    <a:pt x="6626" y="754"/>
                  </a:lnTo>
                  <a:lnTo>
                    <a:pt x="6623" y="747"/>
                  </a:lnTo>
                  <a:lnTo>
                    <a:pt x="6617" y="750"/>
                  </a:lnTo>
                  <a:lnTo>
                    <a:pt x="6604" y="756"/>
                  </a:lnTo>
                  <a:lnTo>
                    <a:pt x="6431" y="905"/>
                  </a:lnTo>
                  <a:lnTo>
                    <a:pt x="6415" y="896"/>
                  </a:lnTo>
                  <a:lnTo>
                    <a:pt x="6407" y="880"/>
                  </a:lnTo>
                  <a:lnTo>
                    <a:pt x="6404" y="861"/>
                  </a:lnTo>
                  <a:lnTo>
                    <a:pt x="6430" y="820"/>
                  </a:lnTo>
                  <a:lnTo>
                    <a:pt x="6435" y="760"/>
                  </a:lnTo>
                  <a:lnTo>
                    <a:pt x="6435" y="750"/>
                  </a:lnTo>
                  <a:lnTo>
                    <a:pt x="6424" y="736"/>
                  </a:lnTo>
                  <a:lnTo>
                    <a:pt x="6393" y="710"/>
                  </a:lnTo>
                  <a:lnTo>
                    <a:pt x="6374" y="710"/>
                  </a:lnTo>
                  <a:lnTo>
                    <a:pt x="6285" y="763"/>
                  </a:lnTo>
                  <a:lnTo>
                    <a:pt x="6254" y="811"/>
                  </a:lnTo>
                  <a:lnTo>
                    <a:pt x="6307" y="960"/>
                  </a:lnTo>
                  <a:lnTo>
                    <a:pt x="6292" y="978"/>
                  </a:lnTo>
                  <a:lnTo>
                    <a:pt x="6167" y="1032"/>
                  </a:lnTo>
                  <a:lnTo>
                    <a:pt x="6046" y="1108"/>
                  </a:lnTo>
                  <a:lnTo>
                    <a:pt x="5808" y="1291"/>
                  </a:lnTo>
                  <a:lnTo>
                    <a:pt x="5786" y="1285"/>
                  </a:lnTo>
                  <a:lnTo>
                    <a:pt x="5867" y="985"/>
                  </a:lnTo>
                  <a:lnTo>
                    <a:pt x="5760" y="1102"/>
                  </a:lnTo>
                  <a:lnTo>
                    <a:pt x="5731" y="1099"/>
                  </a:lnTo>
                  <a:lnTo>
                    <a:pt x="5737" y="1020"/>
                  </a:lnTo>
                  <a:lnTo>
                    <a:pt x="5761" y="939"/>
                  </a:lnTo>
                  <a:lnTo>
                    <a:pt x="5797" y="861"/>
                  </a:lnTo>
                  <a:lnTo>
                    <a:pt x="5840" y="796"/>
                  </a:lnTo>
                  <a:lnTo>
                    <a:pt x="5801" y="807"/>
                  </a:lnTo>
                  <a:lnTo>
                    <a:pt x="5783" y="801"/>
                  </a:lnTo>
                  <a:lnTo>
                    <a:pt x="5771" y="790"/>
                  </a:lnTo>
                  <a:lnTo>
                    <a:pt x="5767" y="772"/>
                  </a:lnTo>
                  <a:lnTo>
                    <a:pt x="5956" y="637"/>
                  </a:lnTo>
                  <a:lnTo>
                    <a:pt x="6135" y="554"/>
                  </a:lnTo>
                  <a:lnTo>
                    <a:pt x="6120" y="544"/>
                  </a:lnTo>
                  <a:lnTo>
                    <a:pt x="6109" y="530"/>
                  </a:lnTo>
                  <a:lnTo>
                    <a:pt x="6115" y="508"/>
                  </a:lnTo>
                  <a:lnTo>
                    <a:pt x="6145" y="499"/>
                  </a:lnTo>
                  <a:lnTo>
                    <a:pt x="6164" y="488"/>
                  </a:lnTo>
                  <a:lnTo>
                    <a:pt x="6444" y="366"/>
                  </a:lnTo>
                  <a:lnTo>
                    <a:pt x="6726" y="352"/>
                  </a:lnTo>
                  <a:lnTo>
                    <a:pt x="6690" y="321"/>
                  </a:lnTo>
                  <a:lnTo>
                    <a:pt x="6318" y="253"/>
                  </a:lnTo>
                  <a:lnTo>
                    <a:pt x="6195" y="345"/>
                  </a:lnTo>
                  <a:lnTo>
                    <a:pt x="6169" y="366"/>
                  </a:lnTo>
                  <a:lnTo>
                    <a:pt x="6159" y="365"/>
                  </a:lnTo>
                  <a:lnTo>
                    <a:pt x="6151" y="356"/>
                  </a:lnTo>
                  <a:lnTo>
                    <a:pt x="6141" y="340"/>
                  </a:lnTo>
                  <a:lnTo>
                    <a:pt x="6141" y="318"/>
                  </a:lnTo>
                  <a:lnTo>
                    <a:pt x="6072" y="363"/>
                  </a:lnTo>
                  <a:lnTo>
                    <a:pt x="5953" y="455"/>
                  </a:lnTo>
                  <a:lnTo>
                    <a:pt x="5939" y="454"/>
                  </a:lnTo>
                  <a:lnTo>
                    <a:pt x="5930" y="441"/>
                  </a:lnTo>
                  <a:lnTo>
                    <a:pt x="5943" y="391"/>
                  </a:lnTo>
                  <a:lnTo>
                    <a:pt x="5972" y="322"/>
                  </a:lnTo>
                  <a:lnTo>
                    <a:pt x="5796" y="489"/>
                  </a:lnTo>
                  <a:lnTo>
                    <a:pt x="5784" y="485"/>
                  </a:lnTo>
                  <a:lnTo>
                    <a:pt x="5779" y="475"/>
                  </a:lnTo>
                  <a:lnTo>
                    <a:pt x="5909" y="196"/>
                  </a:lnTo>
                  <a:lnTo>
                    <a:pt x="5487" y="126"/>
                  </a:lnTo>
                  <a:lnTo>
                    <a:pt x="5060" y="77"/>
                  </a:lnTo>
                  <a:lnTo>
                    <a:pt x="4197" y="9"/>
                  </a:lnTo>
                  <a:lnTo>
                    <a:pt x="3511" y="0"/>
                  </a:lnTo>
                  <a:lnTo>
                    <a:pt x="2825" y="9"/>
                  </a:lnTo>
                  <a:lnTo>
                    <a:pt x="2483" y="28"/>
                  </a:lnTo>
                  <a:lnTo>
                    <a:pt x="2141" y="60"/>
                  </a:lnTo>
                  <a:lnTo>
                    <a:pt x="1798" y="106"/>
                  </a:lnTo>
                  <a:lnTo>
                    <a:pt x="1454" y="170"/>
                  </a:lnTo>
                  <a:lnTo>
                    <a:pt x="1454" y="184"/>
                  </a:lnTo>
                  <a:lnTo>
                    <a:pt x="1812" y="283"/>
                  </a:lnTo>
                  <a:lnTo>
                    <a:pt x="1852" y="319"/>
                  </a:lnTo>
                  <a:lnTo>
                    <a:pt x="1863" y="418"/>
                  </a:lnTo>
                  <a:lnTo>
                    <a:pt x="2094" y="502"/>
                  </a:lnTo>
                  <a:lnTo>
                    <a:pt x="2151" y="530"/>
                  </a:lnTo>
                  <a:lnTo>
                    <a:pt x="2168" y="547"/>
                  </a:lnTo>
                  <a:lnTo>
                    <a:pt x="2191" y="565"/>
                  </a:lnTo>
                  <a:lnTo>
                    <a:pt x="2218" y="624"/>
                  </a:lnTo>
                  <a:lnTo>
                    <a:pt x="2217" y="642"/>
                  </a:lnTo>
                  <a:lnTo>
                    <a:pt x="2196" y="678"/>
                  </a:lnTo>
                  <a:lnTo>
                    <a:pt x="2174" y="696"/>
                  </a:lnTo>
                  <a:lnTo>
                    <a:pt x="2145" y="720"/>
                  </a:lnTo>
                  <a:lnTo>
                    <a:pt x="1972" y="769"/>
                  </a:lnTo>
                  <a:lnTo>
                    <a:pt x="1796" y="801"/>
                  </a:lnTo>
                  <a:lnTo>
                    <a:pt x="1616" y="820"/>
                  </a:lnTo>
                  <a:lnTo>
                    <a:pt x="1436" y="829"/>
                  </a:lnTo>
                  <a:lnTo>
                    <a:pt x="1073" y="824"/>
                  </a:lnTo>
                  <a:lnTo>
                    <a:pt x="717" y="807"/>
                  </a:lnTo>
                  <a:lnTo>
                    <a:pt x="704" y="803"/>
                  </a:lnTo>
                  <a:lnTo>
                    <a:pt x="705" y="788"/>
                  </a:lnTo>
                  <a:lnTo>
                    <a:pt x="806" y="777"/>
                  </a:lnTo>
                  <a:lnTo>
                    <a:pt x="912" y="777"/>
                  </a:lnTo>
                  <a:lnTo>
                    <a:pt x="1017" y="774"/>
                  </a:lnTo>
                  <a:lnTo>
                    <a:pt x="1122" y="757"/>
                  </a:lnTo>
                  <a:lnTo>
                    <a:pt x="1455" y="744"/>
                  </a:lnTo>
                  <a:lnTo>
                    <a:pt x="1621" y="723"/>
                  </a:lnTo>
                  <a:lnTo>
                    <a:pt x="1788" y="691"/>
                  </a:lnTo>
                  <a:lnTo>
                    <a:pt x="1952" y="631"/>
                  </a:lnTo>
                  <a:lnTo>
                    <a:pt x="1964" y="621"/>
                  </a:lnTo>
                  <a:lnTo>
                    <a:pt x="1974" y="605"/>
                  </a:lnTo>
                  <a:lnTo>
                    <a:pt x="1965" y="575"/>
                  </a:lnTo>
                  <a:lnTo>
                    <a:pt x="1858" y="534"/>
                  </a:lnTo>
                  <a:lnTo>
                    <a:pt x="1852" y="553"/>
                  </a:lnTo>
                  <a:lnTo>
                    <a:pt x="1785" y="626"/>
                  </a:lnTo>
                  <a:lnTo>
                    <a:pt x="1633" y="674"/>
                  </a:lnTo>
                  <a:lnTo>
                    <a:pt x="1470" y="701"/>
                  </a:lnTo>
                  <a:lnTo>
                    <a:pt x="1144" y="721"/>
                  </a:lnTo>
                  <a:lnTo>
                    <a:pt x="0" y="711"/>
                  </a:lnTo>
                  <a:lnTo>
                    <a:pt x="310" y="760"/>
                  </a:lnTo>
                  <a:lnTo>
                    <a:pt x="342" y="787"/>
                  </a:lnTo>
                  <a:lnTo>
                    <a:pt x="358" y="820"/>
                  </a:lnTo>
                  <a:lnTo>
                    <a:pt x="353" y="876"/>
                  </a:lnTo>
                  <a:lnTo>
                    <a:pt x="359" y="892"/>
                  </a:lnTo>
                  <a:lnTo>
                    <a:pt x="379" y="907"/>
                  </a:lnTo>
                  <a:lnTo>
                    <a:pt x="883" y="1008"/>
                  </a:lnTo>
                  <a:lnTo>
                    <a:pt x="896" y="1019"/>
                  </a:lnTo>
                  <a:lnTo>
                    <a:pt x="923" y="1042"/>
                  </a:lnTo>
                  <a:lnTo>
                    <a:pt x="942" y="1074"/>
                  </a:lnTo>
                  <a:lnTo>
                    <a:pt x="940" y="1092"/>
                  </a:lnTo>
                  <a:lnTo>
                    <a:pt x="915" y="1128"/>
                  </a:lnTo>
                  <a:lnTo>
                    <a:pt x="684" y="1202"/>
                  </a:lnTo>
                  <a:lnTo>
                    <a:pt x="804" y="1327"/>
                  </a:lnTo>
                  <a:lnTo>
                    <a:pt x="836" y="1493"/>
                  </a:lnTo>
                  <a:lnTo>
                    <a:pt x="851" y="1656"/>
                  </a:lnTo>
                  <a:lnTo>
                    <a:pt x="856" y="1987"/>
                  </a:lnTo>
                  <a:lnTo>
                    <a:pt x="841" y="2316"/>
                  </a:lnTo>
                  <a:lnTo>
                    <a:pt x="837" y="2644"/>
                  </a:lnTo>
                  <a:lnTo>
                    <a:pt x="871" y="2668"/>
                  </a:lnTo>
                  <a:lnTo>
                    <a:pt x="915" y="2673"/>
                  </a:lnTo>
                  <a:lnTo>
                    <a:pt x="960" y="2673"/>
                  </a:lnTo>
                  <a:lnTo>
                    <a:pt x="1000" y="268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39" name="Freeform 21"/>
            <p:cNvSpPr>
              <a:spLocks/>
            </p:cNvSpPr>
            <p:nvPr/>
          </p:nvSpPr>
          <p:spPr bwMode="auto">
            <a:xfrm>
              <a:off x="4318" y="3245"/>
              <a:ext cx="66" cy="125"/>
            </a:xfrm>
            <a:custGeom>
              <a:avLst/>
              <a:gdLst>
                <a:gd name="T0" fmla="*/ 0 w 433"/>
                <a:gd name="T1" fmla="*/ 0 h 713"/>
                <a:gd name="T2" fmla="*/ 0 w 433"/>
                <a:gd name="T3" fmla="*/ 0 h 713"/>
                <a:gd name="T4" fmla="*/ 0 w 433"/>
                <a:gd name="T5" fmla="*/ 0 h 713"/>
                <a:gd name="T6" fmla="*/ 0 w 433"/>
                <a:gd name="T7" fmla="*/ 0 h 713"/>
                <a:gd name="T8" fmla="*/ 0 w 433"/>
                <a:gd name="T9" fmla="*/ 0 h 713"/>
                <a:gd name="T10" fmla="*/ 0 w 433"/>
                <a:gd name="T11" fmla="*/ 0 h 713"/>
                <a:gd name="T12" fmla="*/ 0 w 433"/>
                <a:gd name="T13" fmla="*/ 0 h 713"/>
                <a:gd name="T14" fmla="*/ 0 w 433"/>
                <a:gd name="T15" fmla="*/ 0 h 713"/>
                <a:gd name="T16" fmla="*/ 0 w 433"/>
                <a:gd name="T17" fmla="*/ 0 h 713"/>
                <a:gd name="T18" fmla="*/ 0 w 433"/>
                <a:gd name="T19" fmla="*/ 0 h 713"/>
                <a:gd name="T20" fmla="*/ 0 w 433"/>
                <a:gd name="T21" fmla="*/ 0 h 713"/>
                <a:gd name="T22" fmla="*/ 0 w 433"/>
                <a:gd name="T23" fmla="*/ 0 h 7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3" h="713">
                  <a:moveTo>
                    <a:pt x="119" y="690"/>
                  </a:moveTo>
                  <a:lnTo>
                    <a:pt x="405" y="713"/>
                  </a:lnTo>
                  <a:lnTo>
                    <a:pt x="430" y="546"/>
                  </a:lnTo>
                  <a:lnTo>
                    <a:pt x="433" y="368"/>
                  </a:lnTo>
                  <a:lnTo>
                    <a:pt x="428" y="186"/>
                  </a:lnTo>
                  <a:lnTo>
                    <a:pt x="430" y="7"/>
                  </a:lnTo>
                  <a:lnTo>
                    <a:pt x="407" y="0"/>
                  </a:lnTo>
                  <a:lnTo>
                    <a:pt x="388" y="13"/>
                  </a:lnTo>
                  <a:lnTo>
                    <a:pt x="186" y="137"/>
                  </a:lnTo>
                  <a:lnTo>
                    <a:pt x="4" y="252"/>
                  </a:lnTo>
                  <a:lnTo>
                    <a:pt x="0" y="649"/>
                  </a:lnTo>
                  <a:lnTo>
                    <a:pt x="119" y="690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0" name="Freeform 22"/>
            <p:cNvSpPr>
              <a:spLocks/>
            </p:cNvSpPr>
            <p:nvPr/>
          </p:nvSpPr>
          <p:spPr bwMode="auto">
            <a:xfrm>
              <a:off x="4151" y="3237"/>
              <a:ext cx="81" cy="116"/>
            </a:xfrm>
            <a:custGeom>
              <a:avLst/>
              <a:gdLst>
                <a:gd name="T0" fmla="*/ 0 w 528"/>
                <a:gd name="T1" fmla="*/ 0 h 661"/>
                <a:gd name="T2" fmla="*/ 0 w 528"/>
                <a:gd name="T3" fmla="*/ 0 h 661"/>
                <a:gd name="T4" fmla="*/ 0 w 528"/>
                <a:gd name="T5" fmla="*/ 0 h 661"/>
                <a:gd name="T6" fmla="*/ 0 w 528"/>
                <a:gd name="T7" fmla="*/ 0 h 661"/>
                <a:gd name="T8" fmla="*/ 0 w 528"/>
                <a:gd name="T9" fmla="*/ 0 h 661"/>
                <a:gd name="T10" fmla="*/ 0 w 528"/>
                <a:gd name="T11" fmla="*/ 0 h 661"/>
                <a:gd name="T12" fmla="*/ 0 w 528"/>
                <a:gd name="T13" fmla="*/ 0 h 661"/>
                <a:gd name="T14" fmla="*/ 0 w 528"/>
                <a:gd name="T15" fmla="*/ 0 h 661"/>
                <a:gd name="T16" fmla="*/ 0 w 528"/>
                <a:gd name="T17" fmla="*/ 0 h 661"/>
                <a:gd name="T18" fmla="*/ 0 w 528"/>
                <a:gd name="T19" fmla="*/ 0 h 661"/>
                <a:gd name="T20" fmla="*/ 0 w 528"/>
                <a:gd name="T21" fmla="*/ 0 h 661"/>
                <a:gd name="T22" fmla="*/ 0 w 528"/>
                <a:gd name="T23" fmla="*/ 0 h 661"/>
                <a:gd name="T24" fmla="*/ 0 w 528"/>
                <a:gd name="T25" fmla="*/ 0 h 661"/>
                <a:gd name="T26" fmla="*/ 0 w 528"/>
                <a:gd name="T27" fmla="*/ 0 h 661"/>
                <a:gd name="T28" fmla="*/ 0 w 528"/>
                <a:gd name="T29" fmla="*/ 0 h 661"/>
                <a:gd name="T30" fmla="*/ 0 w 528"/>
                <a:gd name="T31" fmla="*/ 0 h 661"/>
                <a:gd name="T32" fmla="*/ 0 w 528"/>
                <a:gd name="T33" fmla="*/ 0 h 661"/>
                <a:gd name="T34" fmla="*/ 0 w 528"/>
                <a:gd name="T35" fmla="*/ 0 h 66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8" h="661">
                  <a:moveTo>
                    <a:pt x="210" y="637"/>
                  </a:moveTo>
                  <a:lnTo>
                    <a:pt x="492" y="661"/>
                  </a:lnTo>
                  <a:lnTo>
                    <a:pt x="509" y="657"/>
                  </a:lnTo>
                  <a:lnTo>
                    <a:pt x="518" y="635"/>
                  </a:lnTo>
                  <a:lnTo>
                    <a:pt x="528" y="3"/>
                  </a:lnTo>
                  <a:lnTo>
                    <a:pt x="513" y="0"/>
                  </a:lnTo>
                  <a:lnTo>
                    <a:pt x="497" y="9"/>
                  </a:lnTo>
                  <a:lnTo>
                    <a:pt x="461" y="24"/>
                  </a:lnTo>
                  <a:lnTo>
                    <a:pt x="442" y="36"/>
                  </a:lnTo>
                  <a:lnTo>
                    <a:pt x="420" y="53"/>
                  </a:lnTo>
                  <a:lnTo>
                    <a:pt x="393" y="56"/>
                  </a:lnTo>
                  <a:lnTo>
                    <a:pt x="374" y="69"/>
                  </a:lnTo>
                  <a:lnTo>
                    <a:pt x="49" y="228"/>
                  </a:lnTo>
                  <a:lnTo>
                    <a:pt x="28" y="241"/>
                  </a:lnTo>
                  <a:lnTo>
                    <a:pt x="15" y="250"/>
                  </a:lnTo>
                  <a:lnTo>
                    <a:pt x="8" y="266"/>
                  </a:lnTo>
                  <a:lnTo>
                    <a:pt x="0" y="591"/>
                  </a:lnTo>
                  <a:lnTo>
                    <a:pt x="210" y="63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1" name="Freeform 23"/>
            <p:cNvSpPr>
              <a:spLocks/>
            </p:cNvSpPr>
            <p:nvPr/>
          </p:nvSpPr>
          <p:spPr bwMode="auto">
            <a:xfrm>
              <a:off x="5060" y="3182"/>
              <a:ext cx="297" cy="265"/>
            </a:xfrm>
            <a:custGeom>
              <a:avLst/>
              <a:gdLst>
                <a:gd name="T0" fmla="*/ 0 w 1950"/>
                <a:gd name="T1" fmla="*/ 0 h 1490"/>
                <a:gd name="T2" fmla="*/ 0 w 1950"/>
                <a:gd name="T3" fmla="*/ 0 h 1490"/>
                <a:gd name="T4" fmla="*/ 0 w 1950"/>
                <a:gd name="T5" fmla="*/ 0 h 1490"/>
                <a:gd name="T6" fmla="*/ 0 w 1950"/>
                <a:gd name="T7" fmla="*/ 0 h 1490"/>
                <a:gd name="T8" fmla="*/ 0 w 1950"/>
                <a:gd name="T9" fmla="*/ 0 h 1490"/>
                <a:gd name="T10" fmla="*/ 0 w 1950"/>
                <a:gd name="T11" fmla="*/ 0 h 1490"/>
                <a:gd name="T12" fmla="*/ 0 w 1950"/>
                <a:gd name="T13" fmla="*/ 0 h 1490"/>
                <a:gd name="T14" fmla="*/ 0 w 1950"/>
                <a:gd name="T15" fmla="*/ 0 h 1490"/>
                <a:gd name="T16" fmla="*/ 0 w 1950"/>
                <a:gd name="T17" fmla="*/ 0 h 1490"/>
                <a:gd name="T18" fmla="*/ 0 w 1950"/>
                <a:gd name="T19" fmla="*/ 0 h 1490"/>
                <a:gd name="T20" fmla="*/ 0 w 1950"/>
                <a:gd name="T21" fmla="*/ 0 h 1490"/>
                <a:gd name="T22" fmla="*/ 0 w 1950"/>
                <a:gd name="T23" fmla="*/ 0 h 1490"/>
                <a:gd name="T24" fmla="*/ 0 w 1950"/>
                <a:gd name="T25" fmla="*/ 0 h 1490"/>
                <a:gd name="T26" fmla="*/ 0 w 1950"/>
                <a:gd name="T27" fmla="*/ 0 h 1490"/>
                <a:gd name="T28" fmla="*/ 0 w 1950"/>
                <a:gd name="T29" fmla="*/ 0 h 1490"/>
                <a:gd name="T30" fmla="*/ 0 w 1950"/>
                <a:gd name="T31" fmla="*/ 0 h 1490"/>
                <a:gd name="T32" fmla="*/ 0 w 1950"/>
                <a:gd name="T33" fmla="*/ 0 h 1490"/>
                <a:gd name="T34" fmla="*/ 0 w 1950"/>
                <a:gd name="T35" fmla="*/ 0 h 1490"/>
                <a:gd name="T36" fmla="*/ 0 w 1950"/>
                <a:gd name="T37" fmla="*/ 0 h 1490"/>
                <a:gd name="T38" fmla="*/ 0 w 1950"/>
                <a:gd name="T39" fmla="*/ 0 h 1490"/>
                <a:gd name="T40" fmla="*/ 0 w 1950"/>
                <a:gd name="T41" fmla="*/ 0 h 1490"/>
                <a:gd name="T42" fmla="*/ 0 w 1950"/>
                <a:gd name="T43" fmla="*/ 0 h 1490"/>
                <a:gd name="T44" fmla="*/ 0 w 1950"/>
                <a:gd name="T45" fmla="*/ 0 h 1490"/>
                <a:gd name="T46" fmla="*/ 0 w 1950"/>
                <a:gd name="T47" fmla="*/ 0 h 1490"/>
                <a:gd name="T48" fmla="*/ 0 w 1950"/>
                <a:gd name="T49" fmla="*/ 0 h 1490"/>
                <a:gd name="T50" fmla="*/ 0 w 1950"/>
                <a:gd name="T51" fmla="*/ 0 h 1490"/>
                <a:gd name="T52" fmla="*/ 0 w 1950"/>
                <a:gd name="T53" fmla="*/ 0 h 1490"/>
                <a:gd name="T54" fmla="*/ 0 w 1950"/>
                <a:gd name="T55" fmla="*/ 0 h 1490"/>
                <a:gd name="T56" fmla="*/ 0 w 1950"/>
                <a:gd name="T57" fmla="*/ 0 h 1490"/>
                <a:gd name="T58" fmla="*/ 0 w 1950"/>
                <a:gd name="T59" fmla="*/ 0 h 1490"/>
                <a:gd name="T60" fmla="*/ 0 w 1950"/>
                <a:gd name="T61" fmla="*/ 0 h 1490"/>
                <a:gd name="T62" fmla="*/ 0 w 1950"/>
                <a:gd name="T63" fmla="*/ 0 h 1490"/>
                <a:gd name="T64" fmla="*/ 0 w 1950"/>
                <a:gd name="T65" fmla="*/ 0 h 1490"/>
                <a:gd name="T66" fmla="*/ 0 w 1950"/>
                <a:gd name="T67" fmla="*/ 0 h 1490"/>
                <a:gd name="T68" fmla="*/ 0 w 1950"/>
                <a:gd name="T69" fmla="*/ 0 h 1490"/>
                <a:gd name="T70" fmla="*/ 0 w 1950"/>
                <a:gd name="T71" fmla="*/ 0 h 1490"/>
                <a:gd name="T72" fmla="*/ 0 w 1950"/>
                <a:gd name="T73" fmla="*/ 0 h 1490"/>
                <a:gd name="T74" fmla="*/ 0 w 1950"/>
                <a:gd name="T75" fmla="*/ 0 h 1490"/>
                <a:gd name="T76" fmla="*/ 0 w 1950"/>
                <a:gd name="T77" fmla="*/ 0 h 1490"/>
                <a:gd name="T78" fmla="*/ 0 w 1950"/>
                <a:gd name="T79" fmla="*/ 0 h 1490"/>
                <a:gd name="T80" fmla="*/ 0 w 1950"/>
                <a:gd name="T81" fmla="*/ 0 h 1490"/>
                <a:gd name="T82" fmla="*/ 0 w 1950"/>
                <a:gd name="T83" fmla="*/ 0 h 1490"/>
                <a:gd name="T84" fmla="*/ 0 w 1950"/>
                <a:gd name="T85" fmla="*/ 0 h 1490"/>
                <a:gd name="T86" fmla="*/ 0 w 1950"/>
                <a:gd name="T87" fmla="*/ 0 h 1490"/>
                <a:gd name="T88" fmla="*/ 0 w 1950"/>
                <a:gd name="T89" fmla="*/ 0 h 1490"/>
                <a:gd name="T90" fmla="*/ 0 w 1950"/>
                <a:gd name="T91" fmla="*/ 0 h 1490"/>
                <a:gd name="T92" fmla="*/ 0 w 1950"/>
                <a:gd name="T93" fmla="*/ 0 h 1490"/>
                <a:gd name="T94" fmla="*/ 0 w 1950"/>
                <a:gd name="T95" fmla="*/ 0 h 1490"/>
                <a:gd name="T96" fmla="*/ 0 w 1950"/>
                <a:gd name="T97" fmla="*/ 0 h 1490"/>
                <a:gd name="T98" fmla="*/ 0 w 1950"/>
                <a:gd name="T99" fmla="*/ 0 h 1490"/>
                <a:gd name="T100" fmla="*/ 0 w 1950"/>
                <a:gd name="T101" fmla="*/ 0 h 1490"/>
                <a:gd name="T102" fmla="*/ 0 w 1950"/>
                <a:gd name="T103" fmla="*/ 0 h 1490"/>
                <a:gd name="T104" fmla="*/ 0 w 1950"/>
                <a:gd name="T105" fmla="*/ 0 h 14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50" h="1490">
                  <a:moveTo>
                    <a:pt x="906" y="1487"/>
                  </a:moveTo>
                  <a:lnTo>
                    <a:pt x="919" y="1484"/>
                  </a:lnTo>
                  <a:lnTo>
                    <a:pt x="1026" y="1490"/>
                  </a:lnTo>
                  <a:lnTo>
                    <a:pt x="1133" y="1489"/>
                  </a:lnTo>
                  <a:lnTo>
                    <a:pt x="1349" y="1469"/>
                  </a:lnTo>
                  <a:lnTo>
                    <a:pt x="1458" y="1442"/>
                  </a:lnTo>
                  <a:lnTo>
                    <a:pt x="1560" y="1406"/>
                  </a:lnTo>
                  <a:lnTo>
                    <a:pt x="1580" y="1394"/>
                  </a:lnTo>
                  <a:lnTo>
                    <a:pt x="1657" y="1344"/>
                  </a:lnTo>
                  <a:lnTo>
                    <a:pt x="1679" y="1318"/>
                  </a:lnTo>
                  <a:lnTo>
                    <a:pt x="1789" y="1181"/>
                  </a:lnTo>
                  <a:lnTo>
                    <a:pt x="1840" y="1104"/>
                  </a:lnTo>
                  <a:lnTo>
                    <a:pt x="1885" y="1015"/>
                  </a:lnTo>
                  <a:lnTo>
                    <a:pt x="1950" y="740"/>
                  </a:lnTo>
                  <a:lnTo>
                    <a:pt x="1949" y="707"/>
                  </a:lnTo>
                  <a:lnTo>
                    <a:pt x="1943" y="521"/>
                  </a:lnTo>
                  <a:lnTo>
                    <a:pt x="1906" y="339"/>
                  </a:lnTo>
                  <a:lnTo>
                    <a:pt x="1875" y="253"/>
                  </a:lnTo>
                  <a:lnTo>
                    <a:pt x="1836" y="173"/>
                  </a:lnTo>
                  <a:lnTo>
                    <a:pt x="1789" y="96"/>
                  </a:lnTo>
                  <a:lnTo>
                    <a:pt x="1734" y="28"/>
                  </a:lnTo>
                  <a:lnTo>
                    <a:pt x="1707" y="36"/>
                  </a:lnTo>
                  <a:lnTo>
                    <a:pt x="1680" y="57"/>
                  </a:lnTo>
                  <a:lnTo>
                    <a:pt x="1601" y="95"/>
                  </a:lnTo>
                  <a:lnTo>
                    <a:pt x="1517" y="123"/>
                  </a:lnTo>
                  <a:lnTo>
                    <a:pt x="1336" y="168"/>
                  </a:lnTo>
                  <a:lnTo>
                    <a:pt x="1146" y="190"/>
                  </a:lnTo>
                  <a:lnTo>
                    <a:pt x="960" y="199"/>
                  </a:lnTo>
                  <a:lnTo>
                    <a:pt x="935" y="210"/>
                  </a:lnTo>
                  <a:lnTo>
                    <a:pt x="926" y="202"/>
                  </a:lnTo>
                  <a:lnTo>
                    <a:pt x="914" y="193"/>
                  </a:lnTo>
                  <a:lnTo>
                    <a:pt x="745" y="174"/>
                  </a:lnTo>
                  <a:lnTo>
                    <a:pt x="575" y="140"/>
                  </a:lnTo>
                  <a:lnTo>
                    <a:pt x="410" y="83"/>
                  </a:lnTo>
                  <a:lnTo>
                    <a:pt x="334" y="46"/>
                  </a:lnTo>
                  <a:lnTo>
                    <a:pt x="263" y="0"/>
                  </a:lnTo>
                  <a:lnTo>
                    <a:pt x="204" y="47"/>
                  </a:lnTo>
                  <a:lnTo>
                    <a:pt x="133" y="146"/>
                  </a:lnTo>
                  <a:lnTo>
                    <a:pt x="77" y="260"/>
                  </a:lnTo>
                  <a:lnTo>
                    <a:pt x="35" y="381"/>
                  </a:lnTo>
                  <a:lnTo>
                    <a:pt x="10" y="508"/>
                  </a:lnTo>
                  <a:lnTo>
                    <a:pt x="0" y="638"/>
                  </a:lnTo>
                  <a:lnTo>
                    <a:pt x="7" y="770"/>
                  </a:lnTo>
                  <a:lnTo>
                    <a:pt x="31" y="896"/>
                  </a:lnTo>
                  <a:lnTo>
                    <a:pt x="73" y="1018"/>
                  </a:lnTo>
                  <a:lnTo>
                    <a:pt x="112" y="1106"/>
                  </a:lnTo>
                  <a:lnTo>
                    <a:pt x="120" y="1125"/>
                  </a:lnTo>
                  <a:lnTo>
                    <a:pt x="242" y="1268"/>
                  </a:lnTo>
                  <a:lnTo>
                    <a:pt x="310" y="1328"/>
                  </a:lnTo>
                  <a:lnTo>
                    <a:pt x="383" y="1376"/>
                  </a:lnTo>
                  <a:lnTo>
                    <a:pt x="512" y="1417"/>
                  </a:lnTo>
                  <a:lnTo>
                    <a:pt x="641" y="1447"/>
                  </a:lnTo>
                  <a:lnTo>
                    <a:pt x="906" y="148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2" name="Freeform 24"/>
            <p:cNvSpPr>
              <a:spLocks/>
            </p:cNvSpPr>
            <p:nvPr/>
          </p:nvSpPr>
          <p:spPr bwMode="auto">
            <a:xfrm>
              <a:off x="3902" y="3114"/>
              <a:ext cx="258" cy="222"/>
            </a:xfrm>
            <a:custGeom>
              <a:avLst/>
              <a:gdLst>
                <a:gd name="T0" fmla="*/ 0 w 1693"/>
                <a:gd name="T1" fmla="*/ 0 h 1258"/>
                <a:gd name="T2" fmla="*/ 0 w 1693"/>
                <a:gd name="T3" fmla="*/ 0 h 1258"/>
                <a:gd name="T4" fmla="*/ 0 w 1693"/>
                <a:gd name="T5" fmla="*/ 0 h 1258"/>
                <a:gd name="T6" fmla="*/ 0 w 1693"/>
                <a:gd name="T7" fmla="*/ 0 h 1258"/>
                <a:gd name="T8" fmla="*/ 0 w 1693"/>
                <a:gd name="T9" fmla="*/ 0 h 1258"/>
                <a:gd name="T10" fmla="*/ 0 w 1693"/>
                <a:gd name="T11" fmla="*/ 0 h 1258"/>
                <a:gd name="T12" fmla="*/ 0 w 1693"/>
                <a:gd name="T13" fmla="*/ 0 h 1258"/>
                <a:gd name="T14" fmla="*/ 0 w 1693"/>
                <a:gd name="T15" fmla="*/ 0 h 1258"/>
                <a:gd name="T16" fmla="*/ 0 w 1693"/>
                <a:gd name="T17" fmla="*/ 0 h 1258"/>
                <a:gd name="T18" fmla="*/ 0 w 1693"/>
                <a:gd name="T19" fmla="*/ 0 h 1258"/>
                <a:gd name="T20" fmla="*/ 0 w 1693"/>
                <a:gd name="T21" fmla="*/ 0 h 1258"/>
                <a:gd name="T22" fmla="*/ 0 w 1693"/>
                <a:gd name="T23" fmla="*/ 0 h 1258"/>
                <a:gd name="T24" fmla="*/ 0 w 1693"/>
                <a:gd name="T25" fmla="*/ 0 h 1258"/>
                <a:gd name="T26" fmla="*/ 0 w 1693"/>
                <a:gd name="T27" fmla="*/ 0 h 1258"/>
                <a:gd name="T28" fmla="*/ 0 w 1693"/>
                <a:gd name="T29" fmla="*/ 0 h 1258"/>
                <a:gd name="T30" fmla="*/ 0 w 1693"/>
                <a:gd name="T31" fmla="*/ 0 h 1258"/>
                <a:gd name="T32" fmla="*/ 0 w 1693"/>
                <a:gd name="T33" fmla="*/ 0 h 1258"/>
                <a:gd name="T34" fmla="*/ 0 w 1693"/>
                <a:gd name="T35" fmla="*/ 0 h 1258"/>
                <a:gd name="T36" fmla="*/ 0 w 1693"/>
                <a:gd name="T37" fmla="*/ 0 h 1258"/>
                <a:gd name="T38" fmla="*/ 0 w 1693"/>
                <a:gd name="T39" fmla="*/ 0 h 1258"/>
                <a:gd name="T40" fmla="*/ 0 w 1693"/>
                <a:gd name="T41" fmla="*/ 0 h 1258"/>
                <a:gd name="T42" fmla="*/ 0 w 1693"/>
                <a:gd name="T43" fmla="*/ 0 h 1258"/>
                <a:gd name="T44" fmla="*/ 0 w 1693"/>
                <a:gd name="T45" fmla="*/ 0 h 1258"/>
                <a:gd name="T46" fmla="*/ 0 w 1693"/>
                <a:gd name="T47" fmla="*/ 0 h 1258"/>
                <a:gd name="T48" fmla="*/ 0 w 1693"/>
                <a:gd name="T49" fmla="*/ 0 h 1258"/>
                <a:gd name="T50" fmla="*/ 0 w 1693"/>
                <a:gd name="T51" fmla="*/ 0 h 1258"/>
                <a:gd name="T52" fmla="*/ 0 w 1693"/>
                <a:gd name="T53" fmla="*/ 0 h 1258"/>
                <a:gd name="T54" fmla="*/ 0 w 1693"/>
                <a:gd name="T55" fmla="*/ 0 h 1258"/>
                <a:gd name="T56" fmla="*/ 0 w 1693"/>
                <a:gd name="T57" fmla="*/ 0 h 1258"/>
                <a:gd name="T58" fmla="*/ 0 w 1693"/>
                <a:gd name="T59" fmla="*/ 0 h 1258"/>
                <a:gd name="T60" fmla="*/ 0 w 1693"/>
                <a:gd name="T61" fmla="*/ 0 h 1258"/>
                <a:gd name="T62" fmla="*/ 0 w 1693"/>
                <a:gd name="T63" fmla="*/ 0 h 1258"/>
                <a:gd name="T64" fmla="*/ 0 w 1693"/>
                <a:gd name="T65" fmla="*/ 0 h 1258"/>
                <a:gd name="T66" fmla="*/ 0 w 1693"/>
                <a:gd name="T67" fmla="*/ 0 h 1258"/>
                <a:gd name="T68" fmla="*/ 0 w 1693"/>
                <a:gd name="T69" fmla="*/ 0 h 1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93" h="1258">
                  <a:moveTo>
                    <a:pt x="1418" y="1258"/>
                  </a:moveTo>
                  <a:lnTo>
                    <a:pt x="1470" y="1254"/>
                  </a:lnTo>
                  <a:lnTo>
                    <a:pt x="1484" y="1109"/>
                  </a:lnTo>
                  <a:lnTo>
                    <a:pt x="1491" y="962"/>
                  </a:lnTo>
                  <a:lnTo>
                    <a:pt x="1495" y="663"/>
                  </a:lnTo>
                  <a:lnTo>
                    <a:pt x="1502" y="514"/>
                  </a:lnTo>
                  <a:lnTo>
                    <a:pt x="1520" y="365"/>
                  </a:lnTo>
                  <a:lnTo>
                    <a:pt x="1553" y="222"/>
                  </a:lnTo>
                  <a:lnTo>
                    <a:pt x="1603" y="82"/>
                  </a:lnTo>
                  <a:lnTo>
                    <a:pt x="1619" y="63"/>
                  </a:lnTo>
                  <a:lnTo>
                    <a:pt x="1640" y="33"/>
                  </a:lnTo>
                  <a:lnTo>
                    <a:pt x="1693" y="0"/>
                  </a:lnTo>
                  <a:lnTo>
                    <a:pt x="1502" y="34"/>
                  </a:lnTo>
                  <a:lnTo>
                    <a:pt x="1308" y="59"/>
                  </a:lnTo>
                  <a:lnTo>
                    <a:pt x="914" y="95"/>
                  </a:lnTo>
                  <a:lnTo>
                    <a:pt x="529" y="142"/>
                  </a:lnTo>
                  <a:lnTo>
                    <a:pt x="341" y="180"/>
                  </a:lnTo>
                  <a:lnTo>
                    <a:pt x="161" y="232"/>
                  </a:lnTo>
                  <a:lnTo>
                    <a:pt x="34" y="470"/>
                  </a:lnTo>
                  <a:lnTo>
                    <a:pt x="23" y="474"/>
                  </a:lnTo>
                  <a:lnTo>
                    <a:pt x="18" y="487"/>
                  </a:lnTo>
                  <a:lnTo>
                    <a:pt x="0" y="541"/>
                  </a:lnTo>
                  <a:lnTo>
                    <a:pt x="169" y="461"/>
                  </a:lnTo>
                  <a:lnTo>
                    <a:pt x="190" y="450"/>
                  </a:lnTo>
                  <a:lnTo>
                    <a:pt x="369" y="355"/>
                  </a:lnTo>
                  <a:lnTo>
                    <a:pt x="466" y="314"/>
                  </a:lnTo>
                  <a:lnTo>
                    <a:pt x="579" y="296"/>
                  </a:lnTo>
                  <a:lnTo>
                    <a:pt x="615" y="317"/>
                  </a:lnTo>
                  <a:lnTo>
                    <a:pt x="794" y="543"/>
                  </a:lnTo>
                  <a:lnTo>
                    <a:pt x="953" y="767"/>
                  </a:lnTo>
                  <a:lnTo>
                    <a:pt x="1258" y="1218"/>
                  </a:lnTo>
                  <a:lnTo>
                    <a:pt x="1269" y="1231"/>
                  </a:lnTo>
                  <a:lnTo>
                    <a:pt x="1289" y="1240"/>
                  </a:lnTo>
                  <a:lnTo>
                    <a:pt x="1405" y="1257"/>
                  </a:lnTo>
                  <a:lnTo>
                    <a:pt x="1418" y="1258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3" name="Freeform 25"/>
            <p:cNvSpPr>
              <a:spLocks/>
            </p:cNvSpPr>
            <p:nvPr/>
          </p:nvSpPr>
          <p:spPr bwMode="auto">
            <a:xfrm>
              <a:off x="3797" y="3256"/>
              <a:ext cx="55" cy="46"/>
            </a:xfrm>
            <a:custGeom>
              <a:avLst/>
              <a:gdLst>
                <a:gd name="T0" fmla="*/ 0 w 357"/>
                <a:gd name="T1" fmla="*/ 0 h 273"/>
                <a:gd name="T2" fmla="*/ 0 w 357"/>
                <a:gd name="T3" fmla="*/ 0 h 273"/>
                <a:gd name="T4" fmla="*/ 0 w 357"/>
                <a:gd name="T5" fmla="*/ 0 h 273"/>
                <a:gd name="T6" fmla="*/ 0 w 357"/>
                <a:gd name="T7" fmla="*/ 0 h 273"/>
                <a:gd name="T8" fmla="*/ 0 w 357"/>
                <a:gd name="T9" fmla="*/ 0 h 273"/>
                <a:gd name="T10" fmla="*/ 0 w 357"/>
                <a:gd name="T11" fmla="*/ 0 h 273"/>
                <a:gd name="T12" fmla="*/ 0 w 357"/>
                <a:gd name="T13" fmla="*/ 0 h 273"/>
                <a:gd name="T14" fmla="*/ 0 w 357"/>
                <a:gd name="T15" fmla="*/ 0 h 273"/>
                <a:gd name="T16" fmla="*/ 0 w 357"/>
                <a:gd name="T17" fmla="*/ 0 h 273"/>
                <a:gd name="T18" fmla="*/ 0 w 357"/>
                <a:gd name="T19" fmla="*/ 0 h 273"/>
                <a:gd name="T20" fmla="*/ 0 w 357"/>
                <a:gd name="T21" fmla="*/ 0 h 273"/>
                <a:gd name="T22" fmla="*/ 0 w 357"/>
                <a:gd name="T23" fmla="*/ 0 h 273"/>
                <a:gd name="T24" fmla="*/ 0 w 357"/>
                <a:gd name="T25" fmla="*/ 0 h 273"/>
                <a:gd name="T26" fmla="*/ 0 w 357"/>
                <a:gd name="T27" fmla="*/ 0 h 273"/>
                <a:gd name="T28" fmla="*/ 0 w 357"/>
                <a:gd name="T29" fmla="*/ 0 h 2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273">
                  <a:moveTo>
                    <a:pt x="37" y="273"/>
                  </a:moveTo>
                  <a:lnTo>
                    <a:pt x="200" y="268"/>
                  </a:lnTo>
                  <a:lnTo>
                    <a:pt x="258" y="243"/>
                  </a:lnTo>
                  <a:lnTo>
                    <a:pt x="284" y="220"/>
                  </a:lnTo>
                  <a:lnTo>
                    <a:pt x="303" y="192"/>
                  </a:lnTo>
                  <a:lnTo>
                    <a:pt x="357" y="0"/>
                  </a:lnTo>
                  <a:lnTo>
                    <a:pt x="133" y="1"/>
                  </a:lnTo>
                  <a:lnTo>
                    <a:pt x="58" y="47"/>
                  </a:lnTo>
                  <a:lnTo>
                    <a:pt x="31" y="78"/>
                  </a:lnTo>
                  <a:lnTo>
                    <a:pt x="8" y="117"/>
                  </a:lnTo>
                  <a:lnTo>
                    <a:pt x="0" y="200"/>
                  </a:lnTo>
                  <a:lnTo>
                    <a:pt x="5" y="219"/>
                  </a:lnTo>
                  <a:lnTo>
                    <a:pt x="17" y="239"/>
                  </a:lnTo>
                  <a:lnTo>
                    <a:pt x="32" y="273"/>
                  </a:lnTo>
                  <a:lnTo>
                    <a:pt x="37" y="273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4" name="Freeform 26"/>
            <p:cNvSpPr>
              <a:spLocks/>
            </p:cNvSpPr>
            <p:nvPr/>
          </p:nvSpPr>
          <p:spPr bwMode="auto">
            <a:xfrm>
              <a:off x="3889" y="3175"/>
              <a:ext cx="194" cy="155"/>
            </a:xfrm>
            <a:custGeom>
              <a:avLst/>
              <a:gdLst>
                <a:gd name="T0" fmla="*/ 0 w 1271"/>
                <a:gd name="T1" fmla="*/ 0 h 883"/>
                <a:gd name="T2" fmla="*/ 0 w 1271"/>
                <a:gd name="T3" fmla="*/ 0 h 883"/>
                <a:gd name="T4" fmla="*/ 0 w 1271"/>
                <a:gd name="T5" fmla="*/ 0 h 883"/>
                <a:gd name="T6" fmla="*/ 0 w 1271"/>
                <a:gd name="T7" fmla="*/ 0 h 883"/>
                <a:gd name="T8" fmla="*/ 0 w 1271"/>
                <a:gd name="T9" fmla="*/ 0 h 883"/>
                <a:gd name="T10" fmla="*/ 0 w 1271"/>
                <a:gd name="T11" fmla="*/ 0 h 883"/>
                <a:gd name="T12" fmla="*/ 0 w 1271"/>
                <a:gd name="T13" fmla="*/ 0 h 883"/>
                <a:gd name="T14" fmla="*/ 0 w 1271"/>
                <a:gd name="T15" fmla="*/ 0 h 883"/>
                <a:gd name="T16" fmla="*/ 0 w 1271"/>
                <a:gd name="T17" fmla="*/ 0 h 883"/>
                <a:gd name="T18" fmla="*/ 0 w 1271"/>
                <a:gd name="T19" fmla="*/ 0 h 883"/>
                <a:gd name="T20" fmla="*/ 0 w 1271"/>
                <a:gd name="T21" fmla="*/ 0 h 883"/>
                <a:gd name="T22" fmla="*/ 0 w 1271"/>
                <a:gd name="T23" fmla="*/ 0 h 883"/>
                <a:gd name="T24" fmla="*/ 0 w 1271"/>
                <a:gd name="T25" fmla="*/ 0 h 883"/>
                <a:gd name="T26" fmla="*/ 0 w 1271"/>
                <a:gd name="T27" fmla="*/ 0 h 883"/>
                <a:gd name="T28" fmla="*/ 0 w 1271"/>
                <a:gd name="T29" fmla="*/ 0 h 883"/>
                <a:gd name="T30" fmla="*/ 0 w 1271"/>
                <a:gd name="T31" fmla="*/ 0 h 883"/>
                <a:gd name="T32" fmla="*/ 0 w 1271"/>
                <a:gd name="T33" fmla="*/ 0 h 883"/>
                <a:gd name="T34" fmla="*/ 0 w 1271"/>
                <a:gd name="T35" fmla="*/ 0 h 883"/>
                <a:gd name="T36" fmla="*/ 0 w 1271"/>
                <a:gd name="T37" fmla="*/ 0 h 883"/>
                <a:gd name="T38" fmla="*/ 0 w 1271"/>
                <a:gd name="T39" fmla="*/ 0 h 883"/>
                <a:gd name="T40" fmla="*/ 0 w 1271"/>
                <a:gd name="T41" fmla="*/ 0 h 883"/>
                <a:gd name="T42" fmla="*/ 0 w 1271"/>
                <a:gd name="T43" fmla="*/ 0 h 883"/>
                <a:gd name="T44" fmla="*/ 0 w 1271"/>
                <a:gd name="T45" fmla="*/ 0 h 883"/>
                <a:gd name="T46" fmla="*/ 0 w 1271"/>
                <a:gd name="T47" fmla="*/ 0 h 883"/>
                <a:gd name="T48" fmla="*/ 0 w 1271"/>
                <a:gd name="T49" fmla="*/ 0 h 883"/>
                <a:gd name="T50" fmla="*/ 0 w 1271"/>
                <a:gd name="T51" fmla="*/ 0 h 883"/>
                <a:gd name="T52" fmla="*/ 0 w 1271"/>
                <a:gd name="T53" fmla="*/ 0 h 883"/>
                <a:gd name="T54" fmla="*/ 0 w 1271"/>
                <a:gd name="T55" fmla="*/ 0 h 883"/>
                <a:gd name="T56" fmla="*/ 0 w 1271"/>
                <a:gd name="T57" fmla="*/ 0 h 883"/>
                <a:gd name="T58" fmla="*/ 0 w 1271"/>
                <a:gd name="T59" fmla="*/ 0 h 8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71" h="883">
                  <a:moveTo>
                    <a:pt x="1206" y="878"/>
                  </a:moveTo>
                  <a:lnTo>
                    <a:pt x="1271" y="883"/>
                  </a:lnTo>
                  <a:lnTo>
                    <a:pt x="1143" y="671"/>
                  </a:lnTo>
                  <a:lnTo>
                    <a:pt x="998" y="457"/>
                  </a:lnTo>
                  <a:lnTo>
                    <a:pt x="676" y="19"/>
                  </a:lnTo>
                  <a:lnTo>
                    <a:pt x="635" y="2"/>
                  </a:lnTo>
                  <a:lnTo>
                    <a:pt x="612" y="0"/>
                  </a:lnTo>
                  <a:lnTo>
                    <a:pt x="234" y="171"/>
                  </a:lnTo>
                  <a:lnTo>
                    <a:pt x="214" y="182"/>
                  </a:lnTo>
                  <a:lnTo>
                    <a:pt x="73" y="268"/>
                  </a:lnTo>
                  <a:lnTo>
                    <a:pt x="59" y="277"/>
                  </a:lnTo>
                  <a:lnTo>
                    <a:pt x="52" y="291"/>
                  </a:lnTo>
                  <a:lnTo>
                    <a:pt x="0" y="410"/>
                  </a:lnTo>
                  <a:lnTo>
                    <a:pt x="540" y="357"/>
                  </a:lnTo>
                  <a:lnTo>
                    <a:pt x="543" y="214"/>
                  </a:lnTo>
                  <a:lnTo>
                    <a:pt x="562" y="216"/>
                  </a:lnTo>
                  <a:lnTo>
                    <a:pt x="573" y="225"/>
                  </a:lnTo>
                  <a:lnTo>
                    <a:pt x="577" y="248"/>
                  </a:lnTo>
                  <a:lnTo>
                    <a:pt x="586" y="310"/>
                  </a:lnTo>
                  <a:lnTo>
                    <a:pt x="603" y="357"/>
                  </a:lnTo>
                  <a:lnTo>
                    <a:pt x="625" y="396"/>
                  </a:lnTo>
                  <a:lnTo>
                    <a:pt x="685" y="464"/>
                  </a:lnTo>
                  <a:lnTo>
                    <a:pt x="760" y="518"/>
                  </a:lnTo>
                  <a:lnTo>
                    <a:pt x="845" y="565"/>
                  </a:lnTo>
                  <a:lnTo>
                    <a:pt x="932" y="612"/>
                  </a:lnTo>
                  <a:lnTo>
                    <a:pt x="1017" y="664"/>
                  </a:lnTo>
                  <a:lnTo>
                    <a:pt x="1090" y="729"/>
                  </a:lnTo>
                  <a:lnTo>
                    <a:pt x="1147" y="814"/>
                  </a:lnTo>
                  <a:lnTo>
                    <a:pt x="1171" y="862"/>
                  </a:lnTo>
                  <a:lnTo>
                    <a:pt x="1206" y="878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5" name="Freeform 27"/>
            <p:cNvSpPr>
              <a:spLocks/>
            </p:cNvSpPr>
            <p:nvPr/>
          </p:nvSpPr>
          <p:spPr bwMode="auto">
            <a:xfrm>
              <a:off x="3769" y="3230"/>
              <a:ext cx="37" cy="70"/>
            </a:xfrm>
            <a:custGeom>
              <a:avLst/>
              <a:gdLst>
                <a:gd name="T0" fmla="*/ 0 w 241"/>
                <a:gd name="T1" fmla="*/ 0 h 394"/>
                <a:gd name="T2" fmla="*/ 0 w 241"/>
                <a:gd name="T3" fmla="*/ 0 h 394"/>
                <a:gd name="T4" fmla="*/ 0 w 241"/>
                <a:gd name="T5" fmla="*/ 0 h 394"/>
                <a:gd name="T6" fmla="*/ 0 w 241"/>
                <a:gd name="T7" fmla="*/ 0 h 394"/>
                <a:gd name="T8" fmla="*/ 0 w 241"/>
                <a:gd name="T9" fmla="*/ 0 h 394"/>
                <a:gd name="T10" fmla="*/ 0 w 241"/>
                <a:gd name="T11" fmla="*/ 0 h 394"/>
                <a:gd name="T12" fmla="*/ 0 w 241"/>
                <a:gd name="T13" fmla="*/ 0 h 394"/>
                <a:gd name="T14" fmla="*/ 0 w 241"/>
                <a:gd name="T15" fmla="*/ 0 h 394"/>
                <a:gd name="T16" fmla="*/ 0 w 241"/>
                <a:gd name="T17" fmla="*/ 0 h 394"/>
                <a:gd name="T18" fmla="*/ 0 w 241"/>
                <a:gd name="T19" fmla="*/ 0 h 394"/>
                <a:gd name="T20" fmla="*/ 0 w 241"/>
                <a:gd name="T21" fmla="*/ 0 h 394"/>
                <a:gd name="T22" fmla="*/ 0 w 241"/>
                <a:gd name="T23" fmla="*/ 0 h 394"/>
                <a:gd name="T24" fmla="*/ 0 w 241"/>
                <a:gd name="T25" fmla="*/ 0 h 394"/>
                <a:gd name="T26" fmla="*/ 0 w 241"/>
                <a:gd name="T27" fmla="*/ 0 h 3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1" h="394">
                  <a:moveTo>
                    <a:pt x="149" y="394"/>
                  </a:moveTo>
                  <a:lnTo>
                    <a:pt x="150" y="377"/>
                  </a:lnTo>
                  <a:lnTo>
                    <a:pt x="146" y="255"/>
                  </a:lnTo>
                  <a:lnTo>
                    <a:pt x="175" y="206"/>
                  </a:lnTo>
                  <a:lnTo>
                    <a:pt x="241" y="132"/>
                  </a:lnTo>
                  <a:lnTo>
                    <a:pt x="145" y="96"/>
                  </a:lnTo>
                  <a:lnTo>
                    <a:pt x="50" y="0"/>
                  </a:lnTo>
                  <a:lnTo>
                    <a:pt x="23" y="52"/>
                  </a:lnTo>
                  <a:lnTo>
                    <a:pt x="10" y="109"/>
                  </a:lnTo>
                  <a:lnTo>
                    <a:pt x="0" y="219"/>
                  </a:lnTo>
                  <a:lnTo>
                    <a:pt x="6" y="244"/>
                  </a:lnTo>
                  <a:lnTo>
                    <a:pt x="10" y="264"/>
                  </a:lnTo>
                  <a:lnTo>
                    <a:pt x="70" y="338"/>
                  </a:lnTo>
                  <a:lnTo>
                    <a:pt x="149" y="394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6" name="Freeform 28"/>
            <p:cNvSpPr>
              <a:spLocks/>
            </p:cNvSpPr>
            <p:nvPr/>
          </p:nvSpPr>
          <p:spPr bwMode="auto">
            <a:xfrm>
              <a:off x="4014" y="3285"/>
              <a:ext cx="42" cy="41"/>
            </a:xfrm>
            <a:custGeom>
              <a:avLst/>
              <a:gdLst>
                <a:gd name="T0" fmla="*/ 0 w 282"/>
                <a:gd name="T1" fmla="*/ 0 h 222"/>
                <a:gd name="T2" fmla="*/ 0 w 282"/>
                <a:gd name="T3" fmla="*/ 0 h 222"/>
                <a:gd name="T4" fmla="*/ 0 w 282"/>
                <a:gd name="T5" fmla="*/ 0 h 222"/>
                <a:gd name="T6" fmla="*/ 0 w 282"/>
                <a:gd name="T7" fmla="*/ 0 h 222"/>
                <a:gd name="T8" fmla="*/ 0 w 282"/>
                <a:gd name="T9" fmla="*/ 0 h 222"/>
                <a:gd name="T10" fmla="*/ 0 w 282"/>
                <a:gd name="T11" fmla="*/ 0 h 222"/>
                <a:gd name="T12" fmla="*/ 0 w 282"/>
                <a:gd name="T13" fmla="*/ 0 h 222"/>
                <a:gd name="T14" fmla="*/ 0 w 282"/>
                <a:gd name="T15" fmla="*/ 0 h 222"/>
                <a:gd name="T16" fmla="*/ 0 w 282"/>
                <a:gd name="T17" fmla="*/ 0 h 222"/>
                <a:gd name="T18" fmla="*/ 0 w 282"/>
                <a:gd name="T19" fmla="*/ 0 h 222"/>
                <a:gd name="T20" fmla="*/ 0 w 282"/>
                <a:gd name="T21" fmla="*/ 0 h 2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222">
                  <a:moveTo>
                    <a:pt x="240" y="221"/>
                  </a:moveTo>
                  <a:lnTo>
                    <a:pt x="273" y="222"/>
                  </a:lnTo>
                  <a:lnTo>
                    <a:pt x="282" y="221"/>
                  </a:lnTo>
                  <a:lnTo>
                    <a:pt x="282" y="216"/>
                  </a:lnTo>
                  <a:lnTo>
                    <a:pt x="279" y="199"/>
                  </a:lnTo>
                  <a:lnTo>
                    <a:pt x="156" y="65"/>
                  </a:lnTo>
                  <a:lnTo>
                    <a:pt x="49" y="0"/>
                  </a:lnTo>
                  <a:lnTo>
                    <a:pt x="0" y="155"/>
                  </a:lnTo>
                  <a:lnTo>
                    <a:pt x="3" y="169"/>
                  </a:lnTo>
                  <a:lnTo>
                    <a:pt x="209" y="212"/>
                  </a:lnTo>
                  <a:lnTo>
                    <a:pt x="240" y="22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7" name="Freeform 29"/>
            <p:cNvSpPr>
              <a:spLocks/>
            </p:cNvSpPr>
            <p:nvPr/>
          </p:nvSpPr>
          <p:spPr bwMode="auto">
            <a:xfrm>
              <a:off x="3872" y="3247"/>
              <a:ext cx="142" cy="68"/>
            </a:xfrm>
            <a:custGeom>
              <a:avLst/>
              <a:gdLst>
                <a:gd name="T0" fmla="*/ 0 w 923"/>
                <a:gd name="T1" fmla="*/ 0 h 381"/>
                <a:gd name="T2" fmla="*/ 0 w 923"/>
                <a:gd name="T3" fmla="*/ 0 h 381"/>
                <a:gd name="T4" fmla="*/ 0 w 923"/>
                <a:gd name="T5" fmla="*/ 0 h 381"/>
                <a:gd name="T6" fmla="*/ 0 w 923"/>
                <a:gd name="T7" fmla="*/ 0 h 381"/>
                <a:gd name="T8" fmla="*/ 0 w 923"/>
                <a:gd name="T9" fmla="*/ 0 h 381"/>
                <a:gd name="T10" fmla="*/ 0 w 923"/>
                <a:gd name="T11" fmla="*/ 0 h 381"/>
                <a:gd name="T12" fmla="*/ 0 w 923"/>
                <a:gd name="T13" fmla="*/ 0 h 381"/>
                <a:gd name="T14" fmla="*/ 0 w 923"/>
                <a:gd name="T15" fmla="*/ 0 h 381"/>
                <a:gd name="T16" fmla="*/ 0 w 923"/>
                <a:gd name="T17" fmla="*/ 0 h 381"/>
                <a:gd name="T18" fmla="*/ 0 w 923"/>
                <a:gd name="T19" fmla="*/ 0 h 381"/>
                <a:gd name="T20" fmla="*/ 0 w 923"/>
                <a:gd name="T21" fmla="*/ 0 h 381"/>
                <a:gd name="T22" fmla="*/ 0 w 923"/>
                <a:gd name="T23" fmla="*/ 0 h 381"/>
                <a:gd name="T24" fmla="*/ 0 w 923"/>
                <a:gd name="T25" fmla="*/ 0 h 381"/>
                <a:gd name="T26" fmla="*/ 0 w 923"/>
                <a:gd name="T27" fmla="*/ 0 h 381"/>
                <a:gd name="T28" fmla="*/ 0 w 923"/>
                <a:gd name="T29" fmla="*/ 0 h 381"/>
                <a:gd name="T30" fmla="*/ 0 w 923"/>
                <a:gd name="T31" fmla="*/ 0 h 381"/>
                <a:gd name="T32" fmla="*/ 0 w 923"/>
                <a:gd name="T33" fmla="*/ 0 h 381"/>
                <a:gd name="T34" fmla="*/ 0 w 923"/>
                <a:gd name="T35" fmla="*/ 0 h 381"/>
                <a:gd name="T36" fmla="*/ 0 w 923"/>
                <a:gd name="T37" fmla="*/ 0 h 381"/>
                <a:gd name="T38" fmla="*/ 0 w 923"/>
                <a:gd name="T39" fmla="*/ 0 h 381"/>
                <a:gd name="T40" fmla="*/ 0 w 923"/>
                <a:gd name="T41" fmla="*/ 0 h 381"/>
                <a:gd name="T42" fmla="*/ 0 w 923"/>
                <a:gd name="T43" fmla="*/ 0 h 381"/>
                <a:gd name="T44" fmla="*/ 0 w 923"/>
                <a:gd name="T45" fmla="*/ 0 h 381"/>
                <a:gd name="T46" fmla="*/ 0 w 923"/>
                <a:gd name="T47" fmla="*/ 0 h 381"/>
                <a:gd name="T48" fmla="*/ 0 w 923"/>
                <a:gd name="T49" fmla="*/ 0 h 381"/>
                <a:gd name="T50" fmla="*/ 0 w 923"/>
                <a:gd name="T51" fmla="*/ 0 h 381"/>
                <a:gd name="T52" fmla="*/ 0 w 923"/>
                <a:gd name="T53" fmla="*/ 0 h 381"/>
                <a:gd name="T54" fmla="*/ 0 w 923"/>
                <a:gd name="T55" fmla="*/ 0 h 38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23" h="381">
                  <a:moveTo>
                    <a:pt x="67" y="346"/>
                  </a:moveTo>
                  <a:lnTo>
                    <a:pt x="153" y="346"/>
                  </a:lnTo>
                  <a:lnTo>
                    <a:pt x="239" y="334"/>
                  </a:lnTo>
                  <a:lnTo>
                    <a:pt x="417" y="296"/>
                  </a:lnTo>
                  <a:lnTo>
                    <a:pt x="447" y="283"/>
                  </a:lnTo>
                  <a:lnTo>
                    <a:pt x="478" y="278"/>
                  </a:lnTo>
                  <a:lnTo>
                    <a:pt x="704" y="212"/>
                  </a:lnTo>
                  <a:lnTo>
                    <a:pt x="726" y="223"/>
                  </a:lnTo>
                  <a:lnTo>
                    <a:pt x="720" y="242"/>
                  </a:lnTo>
                  <a:lnTo>
                    <a:pt x="686" y="252"/>
                  </a:lnTo>
                  <a:lnTo>
                    <a:pt x="675" y="273"/>
                  </a:lnTo>
                  <a:lnTo>
                    <a:pt x="669" y="298"/>
                  </a:lnTo>
                  <a:lnTo>
                    <a:pt x="680" y="322"/>
                  </a:lnTo>
                  <a:lnTo>
                    <a:pt x="693" y="337"/>
                  </a:lnTo>
                  <a:lnTo>
                    <a:pt x="710" y="348"/>
                  </a:lnTo>
                  <a:lnTo>
                    <a:pt x="872" y="381"/>
                  </a:lnTo>
                  <a:lnTo>
                    <a:pt x="923" y="199"/>
                  </a:lnTo>
                  <a:lnTo>
                    <a:pt x="790" y="114"/>
                  </a:lnTo>
                  <a:lnTo>
                    <a:pt x="733" y="66"/>
                  </a:lnTo>
                  <a:lnTo>
                    <a:pt x="687" y="3"/>
                  </a:lnTo>
                  <a:lnTo>
                    <a:pt x="540" y="0"/>
                  </a:lnTo>
                  <a:lnTo>
                    <a:pt x="391" y="19"/>
                  </a:lnTo>
                  <a:lnTo>
                    <a:pt x="87" y="69"/>
                  </a:lnTo>
                  <a:lnTo>
                    <a:pt x="0" y="279"/>
                  </a:lnTo>
                  <a:lnTo>
                    <a:pt x="11" y="289"/>
                  </a:lnTo>
                  <a:lnTo>
                    <a:pt x="30" y="296"/>
                  </a:lnTo>
                  <a:lnTo>
                    <a:pt x="50" y="319"/>
                  </a:lnTo>
                  <a:lnTo>
                    <a:pt x="67" y="34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8" name="Freeform 30"/>
            <p:cNvSpPr>
              <a:spLocks/>
            </p:cNvSpPr>
            <p:nvPr/>
          </p:nvSpPr>
          <p:spPr bwMode="auto">
            <a:xfrm>
              <a:off x="5214" y="3249"/>
              <a:ext cx="130" cy="187"/>
            </a:xfrm>
            <a:custGeom>
              <a:avLst/>
              <a:gdLst>
                <a:gd name="T0" fmla="*/ 0 w 857"/>
                <a:gd name="T1" fmla="*/ 0 h 1052"/>
                <a:gd name="T2" fmla="*/ 0 w 857"/>
                <a:gd name="T3" fmla="*/ 0 h 1052"/>
                <a:gd name="T4" fmla="*/ 0 w 857"/>
                <a:gd name="T5" fmla="*/ 0 h 1052"/>
                <a:gd name="T6" fmla="*/ 0 w 857"/>
                <a:gd name="T7" fmla="*/ 0 h 1052"/>
                <a:gd name="T8" fmla="*/ 0 w 857"/>
                <a:gd name="T9" fmla="*/ 0 h 1052"/>
                <a:gd name="T10" fmla="*/ 0 w 857"/>
                <a:gd name="T11" fmla="*/ 0 h 1052"/>
                <a:gd name="T12" fmla="*/ 0 w 857"/>
                <a:gd name="T13" fmla="*/ 0 h 1052"/>
                <a:gd name="T14" fmla="*/ 0 w 857"/>
                <a:gd name="T15" fmla="*/ 0 h 1052"/>
                <a:gd name="T16" fmla="*/ 0 w 857"/>
                <a:gd name="T17" fmla="*/ 0 h 1052"/>
                <a:gd name="T18" fmla="*/ 0 w 857"/>
                <a:gd name="T19" fmla="*/ 0 h 1052"/>
                <a:gd name="T20" fmla="*/ 0 w 857"/>
                <a:gd name="T21" fmla="*/ 0 h 1052"/>
                <a:gd name="T22" fmla="*/ 0 w 857"/>
                <a:gd name="T23" fmla="*/ 0 h 1052"/>
                <a:gd name="T24" fmla="*/ 0 w 857"/>
                <a:gd name="T25" fmla="*/ 0 h 1052"/>
                <a:gd name="T26" fmla="*/ 0 w 857"/>
                <a:gd name="T27" fmla="*/ 0 h 1052"/>
                <a:gd name="T28" fmla="*/ 0 w 857"/>
                <a:gd name="T29" fmla="*/ 0 h 1052"/>
                <a:gd name="T30" fmla="*/ 0 w 857"/>
                <a:gd name="T31" fmla="*/ 0 h 1052"/>
                <a:gd name="T32" fmla="*/ 0 w 857"/>
                <a:gd name="T33" fmla="*/ 0 h 1052"/>
                <a:gd name="T34" fmla="*/ 0 w 857"/>
                <a:gd name="T35" fmla="*/ 0 h 1052"/>
                <a:gd name="T36" fmla="*/ 0 w 857"/>
                <a:gd name="T37" fmla="*/ 0 h 1052"/>
                <a:gd name="T38" fmla="*/ 0 w 857"/>
                <a:gd name="T39" fmla="*/ 0 h 1052"/>
                <a:gd name="T40" fmla="*/ 0 w 857"/>
                <a:gd name="T41" fmla="*/ 0 h 1052"/>
                <a:gd name="T42" fmla="*/ 0 w 857"/>
                <a:gd name="T43" fmla="*/ 0 h 1052"/>
                <a:gd name="T44" fmla="*/ 0 w 857"/>
                <a:gd name="T45" fmla="*/ 0 h 1052"/>
                <a:gd name="T46" fmla="*/ 0 w 857"/>
                <a:gd name="T47" fmla="*/ 0 h 1052"/>
                <a:gd name="T48" fmla="*/ 0 w 857"/>
                <a:gd name="T49" fmla="*/ 0 h 1052"/>
                <a:gd name="T50" fmla="*/ 0 w 857"/>
                <a:gd name="T51" fmla="*/ 0 h 1052"/>
                <a:gd name="T52" fmla="*/ 0 w 857"/>
                <a:gd name="T53" fmla="*/ 0 h 1052"/>
                <a:gd name="T54" fmla="*/ 0 w 857"/>
                <a:gd name="T55" fmla="*/ 0 h 1052"/>
                <a:gd name="T56" fmla="*/ 0 w 857"/>
                <a:gd name="T57" fmla="*/ 0 h 1052"/>
                <a:gd name="T58" fmla="*/ 0 w 857"/>
                <a:gd name="T59" fmla="*/ 0 h 1052"/>
                <a:gd name="T60" fmla="*/ 0 w 857"/>
                <a:gd name="T61" fmla="*/ 0 h 1052"/>
                <a:gd name="T62" fmla="*/ 0 w 857"/>
                <a:gd name="T63" fmla="*/ 0 h 1052"/>
                <a:gd name="T64" fmla="*/ 0 w 857"/>
                <a:gd name="T65" fmla="*/ 0 h 1052"/>
                <a:gd name="T66" fmla="*/ 0 w 857"/>
                <a:gd name="T67" fmla="*/ 0 h 1052"/>
                <a:gd name="T68" fmla="*/ 0 w 857"/>
                <a:gd name="T69" fmla="*/ 0 h 10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57" h="1052">
                  <a:moveTo>
                    <a:pt x="96" y="1052"/>
                  </a:moveTo>
                  <a:lnTo>
                    <a:pt x="315" y="1037"/>
                  </a:lnTo>
                  <a:lnTo>
                    <a:pt x="405" y="1010"/>
                  </a:lnTo>
                  <a:lnTo>
                    <a:pt x="487" y="985"/>
                  </a:lnTo>
                  <a:lnTo>
                    <a:pt x="507" y="969"/>
                  </a:lnTo>
                  <a:lnTo>
                    <a:pt x="535" y="953"/>
                  </a:lnTo>
                  <a:lnTo>
                    <a:pt x="630" y="876"/>
                  </a:lnTo>
                  <a:lnTo>
                    <a:pt x="703" y="790"/>
                  </a:lnTo>
                  <a:lnTo>
                    <a:pt x="764" y="693"/>
                  </a:lnTo>
                  <a:lnTo>
                    <a:pt x="819" y="579"/>
                  </a:lnTo>
                  <a:lnTo>
                    <a:pt x="850" y="446"/>
                  </a:lnTo>
                  <a:lnTo>
                    <a:pt x="857" y="310"/>
                  </a:lnTo>
                  <a:lnTo>
                    <a:pt x="847" y="173"/>
                  </a:lnTo>
                  <a:lnTo>
                    <a:pt x="826" y="35"/>
                  </a:lnTo>
                  <a:lnTo>
                    <a:pt x="815" y="1"/>
                  </a:lnTo>
                  <a:lnTo>
                    <a:pt x="796" y="0"/>
                  </a:lnTo>
                  <a:lnTo>
                    <a:pt x="806" y="118"/>
                  </a:lnTo>
                  <a:lnTo>
                    <a:pt x="819" y="216"/>
                  </a:lnTo>
                  <a:lnTo>
                    <a:pt x="819" y="308"/>
                  </a:lnTo>
                  <a:lnTo>
                    <a:pt x="806" y="400"/>
                  </a:lnTo>
                  <a:lnTo>
                    <a:pt x="779" y="493"/>
                  </a:lnTo>
                  <a:lnTo>
                    <a:pt x="740" y="569"/>
                  </a:lnTo>
                  <a:lnTo>
                    <a:pt x="682" y="635"/>
                  </a:lnTo>
                  <a:lnTo>
                    <a:pt x="534" y="761"/>
                  </a:lnTo>
                  <a:lnTo>
                    <a:pt x="477" y="795"/>
                  </a:lnTo>
                  <a:lnTo>
                    <a:pt x="412" y="816"/>
                  </a:lnTo>
                  <a:lnTo>
                    <a:pt x="266" y="839"/>
                  </a:lnTo>
                  <a:lnTo>
                    <a:pt x="126" y="867"/>
                  </a:lnTo>
                  <a:lnTo>
                    <a:pt x="65" y="896"/>
                  </a:lnTo>
                  <a:lnTo>
                    <a:pt x="16" y="943"/>
                  </a:lnTo>
                  <a:lnTo>
                    <a:pt x="0" y="969"/>
                  </a:lnTo>
                  <a:lnTo>
                    <a:pt x="1" y="992"/>
                  </a:lnTo>
                  <a:lnTo>
                    <a:pt x="23" y="1017"/>
                  </a:lnTo>
                  <a:lnTo>
                    <a:pt x="59" y="1033"/>
                  </a:lnTo>
                  <a:lnTo>
                    <a:pt x="96" y="1052"/>
                  </a:lnTo>
                  <a:close/>
                </a:path>
              </a:pathLst>
            </a:custGeom>
            <a:solidFill>
              <a:srgbClr val="6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49" name="Freeform 31"/>
            <p:cNvSpPr>
              <a:spLocks/>
            </p:cNvSpPr>
            <p:nvPr/>
          </p:nvSpPr>
          <p:spPr bwMode="auto">
            <a:xfrm>
              <a:off x="5220" y="3353"/>
              <a:ext cx="113" cy="77"/>
            </a:xfrm>
            <a:custGeom>
              <a:avLst/>
              <a:gdLst>
                <a:gd name="T0" fmla="*/ 0 w 739"/>
                <a:gd name="T1" fmla="*/ 0 h 432"/>
                <a:gd name="T2" fmla="*/ 0 w 739"/>
                <a:gd name="T3" fmla="*/ 0 h 432"/>
                <a:gd name="T4" fmla="*/ 0 w 739"/>
                <a:gd name="T5" fmla="*/ 0 h 432"/>
                <a:gd name="T6" fmla="*/ 0 w 739"/>
                <a:gd name="T7" fmla="*/ 0 h 432"/>
                <a:gd name="T8" fmla="*/ 0 w 739"/>
                <a:gd name="T9" fmla="*/ 0 h 432"/>
                <a:gd name="T10" fmla="*/ 0 w 739"/>
                <a:gd name="T11" fmla="*/ 0 h 432"/>
                <a:gd name="T12" fmla="*/ 0 w 739"/>
                <a:gd name="T13" fmla="*/ 0 h 432"/>
                <a:gd name="T14" fmla="*/ 0 w 739"/>
                <a:gd name="T15" fmla="*/ 0 h 432"/>
                <a:gd name="T16" fmla="*/ 0 w 739"/>
                <a:gd name="T17" fmla="*/ 0 h 432"/>
                <a:gd name="T18" fmla="*/ 0 w 739"/>
                <a:gd name="T19" fmla="*/ 0 h 432"/>
                <a:gd name="T20" fmla="*/ 0 w 739"/>
                <a:gd name="T21" fmla="*/ 0 h 432"/>
                <a:gd name="T22" fmla="*/ 0 w 739"/>
                <a:gd name="T23" fmla="*/ 0 h 432"/>
                <a:gd name="T24" fmla="*/ 0 w 739"/>
                <a:gd name="T25" fmla="*/ 0 h 432"/>
                <a:gd name="T26" fmla="*/ 0 w 739"/>
                <a:gd name="T27" fmla="*/ 0 h 432"/>
                <a:gd name="T28" fmla="*/ 0 w 739"/>
                <a:gd name="T29" fmla="*/ 0 h 432"/>
                <a:gd name="T30" fmla="*/ 0 w 739"/>
                <a:gd name="T31" fmla="*/ 0 h 432"/>
                <a:gd name="T32" fmla="*/ 0 w 739"/>
                <a:gd name="T33" fmla="*/ 0 h 432"/>
                <a:gd name="T34" fmla="*/ 0 w 739"/>
                <a:gd name="T35" fmla="*/ 0 h 4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9" h="432">
                  <a:moveTo>
                    <a:pt x="53" y="432"/>
                  </a:moveTo>
                  <a:lnTo>
                    <a:pt x="348" y="401"/>
                  </a:lnTo>
                  <a:lnTo>
                    <a:pt x="416" y="375"/>
                  </a:lnTo>
                  <a:lnTo>
                    <a:pt x="435" y="362"/>
                  </a:lnTo>
                  <a:lnTo>
                    <a:pt x="538" y="295"/>
                  </a:lnTo>
                  <a:lnTo>
                    <a:pt x="619" y="213"/>
                  </a:lnTo>
                  <a:lnTo>
                    <a:pt x="686" y="115"/>
                  </a:lnTo>
                  <a:lnTo>
                    <a:pt x="739" y="0"/>
                  </a:lnTo>
                  <a:lnTo>
                    <a:pt x="697" y="61"/>
                  </a:lnTo>
                  <a:lnTo>
                    <a:pt x="502" y="226"/>
                  </a:lnTo>
                  <a:lnTo>
                    <a:pt x="404" y="271"/>
                  </a:lnTo>
                  <a:lnTo>
                    <a:pt x="289" y="295"/>
                  </a:lnTo>
                  <a:lnTo>
                    <a:pt x="60" y="331"/>
                  </a:lnTo>
                  <a:lnTo>
                    <a:pt x="25" y="355"/>
                  </a:lnTo>
                  <a:lnTo>
                    <a:pt x="0" y="386"/>
                  </a:lnTo>
                  <a:lnTo>
                    <a:pt x="7" y="411"/>
                  </a:lnTo>
                  <a:lnTo>
                    <a:pt x="23" y="424"/>
                  </a:lnTo>
                  <a:lnTo>
                    <a:pt x="53" y="43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0" name="Freeform 32"/>
            <p:cNvSpPr>
              <a:spLocks/>
            </p:cNvSpPr>
            <p:nvPr/>
          </p:nvSpPr>
          <p:spPr bwMode="auto">
            <a:xfrm>
              <a:off x="3957" y="3298"/>
              <a:ext cx="9" cy="7"/>
            </a:xfrm>
            <a:custGeom>
              <a:avLst/>
              <a:gdLst>
                <a:gd name="T0" fmla="*/ 0 w 70"/>
                <a:gd name="T1" fmla="*/ 0 h 38"/>
                <a:gd name="T2" fmla="*/ 0 w 70"/>
                <a:gd name="T3" fmla="*/ 0 h 38"/>
                <a:gd name="T4" fmla="*/ 0 w 70"/>
                <a:gd name="T5" fmla="*/ 0 h 38"/>
                <a:gd name="T6" fmla="*/ 0 w 70"/>
                <a:gd name="T7" fmla="*/ 0 h 38"/>
                <a:gd name="T8" fmla="*/ 0 w 70"/>
                <a:gd name="T9" fmla="*/ 0 h 38"/>
                <a:gd name="T10" fmla="*/ 0 w 70"/>
                <a:gd name="T11" fmla="*/ 0 h 38"/>
                <a:gd name="T12" fmla="*/ 0 w 70"/>
                <a:gd name="T13" fmla="*/ 0 h 38"/>
                <a:gd name="T14" fmla="*/ 0 w 70"/>
                <a:gd name="T15" fmla="*/ 0 h 38"/>
                <a:gd name="T16" fmla="*/ 0 w 70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38">
                  <a:moveTo>
                    <a:pt x="67" y="29"/>
                  </a:moveTo>
                  <a:lnTo>
                    <a:pt x="70" y="22"/>
                  </a:lnTo>
                  <a:lnTo>
                    <a:pt x="70" y="7"/>
                  </a:lnTo>
                  <a:lnTo>
                    <a:pt x="60" y="0"/>
                  </a:lnTo>
                  <a:lnTo>
                    <a:pt x="8" y="5"/>
                  </a:lnTo>
                  <a:lnTo>
                    <a:pt x="0" y="16"/>
                  </a:lnTo>
                  <a:lnTo>
                    <a:pt x="7" y="25"/>
                  </a:lnTo>
                  <a:lnTo>
                    <a:pt x="61" y="38"/>
                  </a:lnTo>
                  <a:lnTo>
                    <a:pt x="67" y="29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1" name="Freeform 33"/>
            <p:cNvSpPr>
              <a:spLocks/>
            </p:cNvSpPr>
            <p:nvPr/>
          </p:nvSpPr>
          <p:spPr bwMode="auto">
            <a:xfrm>
              <a:off x="3705" y="3150"/>
              <a:ext cx="123" cy="104"/>
            </a:xfrm>
            <a:custGeom>
              <a:avLst/>
              <a:gdLst>
                <a:gd name="T0" fmla="*/ 0 w 803"/>
                <a:gd name="T1" fmla="*/ 0 h 589"/>
                <a:gd name="T2" fmla="*/ 0 w 803"/>
                <a:gd name="T3" fmla="*/ 0 h 589"/>
                <a:gd name="T4" fmla="*/ 0 w 803"/>
                <a:gd name="T5" fmla="*/ 0 h 589"/>
                <a:gd name="T6" fmla="*/ 0 w 803"/>
                <a:gd name="T7" fmla="*/ 0 h 589"/>
                <a:gd name="T8" fmla="*/ 0 w 803"/>
                <a:gd name="T9" fmla="*/ 0 h 589"/>
                <a:gd name="T10" fmla="*/ 0 w 803"/>
                <a:gd name="T11" fmla="*/ 0 h 589"/>
                <a:gd name="T12" fmla="*/ 0 w 803"/>
                <a:gd name="T13" fmla="*/ 0 h 589"/>
                <a:gd name="T14" fmla="*/ 0 w 803"/>
                <a:gd name="T15" fmla="*/ 0 h 589"/>
                <a:gd name="T16" fmla="*/ 0 w 803"/>
                <a:gd name="T17" fmla="*/ 0 h 589"/>
                <a:gd name="T18" fmla="*/ 0 w 803"/>
                <a:gd name="T19" fmla="*/ 0 h 589"/>
                <a:gd name="T20" fmla="*/ 0 w 803"/>
                <a:gd name="T21" fmla="*/ 0 h 589"/>
                <a:gd name="T22" fmla="*/ 0 w 803"/>
                <a:gd name="T23" fmla="*/ 0 h 589"/>
                <a:gd name="T24" fmla="*/ 0 w 803"/>
                <a:gd name="T25" fmla="*/ 0 h 589"/>
                <a:gd name="T26" fmla="*/ 0 w 803"/>
                <a:gd name="T27" fmla="*/ 0 h 589"/>
                <a:gd name="T28" fmla="*/ 0 w 803"/>
                <a:gd name="T29" fmla="*/ 0 h 589"/>
                <a:gd name="T30" fmla="*/ 0 w 803"/>
                <a:gd name="T31" fmla="*/ 0 h 589"/>
                <a:gd name="T32" fmla="*/ 0 w 803"/>
                <a:gd name="T33" fmla="*/ 0 h 589"/>
                <a:gd name="T34" fmla="*/ 0 w 803"/>
                <a:gd name="T35" fmla="*/ 0 h 589"/>
                <a:gd name="T36" fmla="*/ 0 w 803"/>
                <a:gd name="T37" fmla="*/ 0 h 589"/>
                <a:gd name="T38" fmla="*/ 0 w 803"/>
                <a:gd name="T39" fmla="*/ 0 h 589"/>
                <a:gd name="T40" fmla="*/ 0 w 803"/>
                <a:gd name="T41" fmla="*/ 0 h 589"/>
                <a:gd name="T42" fmla="*/ 0 w 803"/>
                <a:gd name="T43" fmla="*/ 0 h 589"/>
                <a:gd name="T44" fmla="*/ 0 w 803"/>
                <a:gd name="T45" fmla="*/ 0 h 589"/>
                <a:gd name="T46" fmla="*/ 0 w 803"/>
                <a:gd name="T47" fmla="*/ 0 h 589"/>
                <a:gd name="T48" fmla="*/ 0 w 803"/>
                <a:gd name="T49" fmla="*/ 0 h 589"/>
                <a:gd name="T50" fmla="*/ 0 w 803"/>
                <a:gd name="T51" fmla="*/ 0 h 589"/>
                <a:gd name="T52" fmla="*/ 0 w 803"/>
                <a:gd name="T53" fmla="*/ 0 h 589"/>
                <a:gd name="T54" fmla="*/ 0 w 803"/>
                <a:gd name="T55" fmla="*/ 0 h 589"/>
                <a:gd name="T56" fmla="*/ 0 w 803"/>
                <a:gd name="T57" fmla="*/ 0 h 589"/>
                <a:gd name="T58" fmla="*/ 0 w 803"/>
                <a:gd name="T59" fmla="*/ 0 h 589"/>
                <a:gd name="T60" fmla="*/ 0 w 803"/>
                <a:gd name="T61" fmla="*/ 0 h 589"/>
                <a:gd name="T62" fmla="*/ 0 w 803"/>
                <a:gd name="T63" fmla="*/ 0 h 589"/>
                <a:gd name="T64" fmla="*/ 0 w 803"/>
                <a:gd name="T65" fmla="*/ 0 h 589"/>
                <a:gd name="T66" fmla="*/ 0 w 803"/>
                <a:gd name="T67" fmla="*/ 0 h 589"/>
                <a:gd name="T68" fmla="*/ 0 w 803"/>
                <a:gd name="T69" fmla="*/ 0 h 589"/>
                <a:gd name="T70" fmla="*/ 0 w 803"/>
                <a:gd name="T71" fmla="*/ 0 h 589"/>
                <a:gd name="T72" fmla="*/ 0 w 803"/>
                <a:gd name="T73" fmla="*/ 0 h 589"/>
                <a:gd name="T74" fmla="*/ 0 w 803"/>
                <a:gd name="T75" fmla="*/ 0 h 589"/>
                <a:gd name="T76" fmla="*/ 0 w 803"/>
                <a:gd name="T77" fmla="*/ 0 h 589"/>
                <a:gd name="T78" fmla="*/ 0 w 803"/>
                <a:gd name="T79" fmla="*/ 0 h 589"/>
                <a:gd name="T80" fmla="*/ 0 w 803"/>
                <a:gd name="T81" fmla="*/ 0 h 589"/>
                <a:gd name="T82" fmla="*/ 0 w 803"/>
                <a:gd name="T83" fmla="*/ 0 h 589"/>
                <a:gd name="T84" fmla="*/ 0 w 803"/>
                <a:gd name="T85" fmla="*/ 0 h 589"/>
                <a:gd name="T86" fmla="*/ 0 w 803"/>
                <a:gd name="T87" fmla="*/ 0 h 589"/>
                <a:gd name="T88" fmla="*/ 0 w 803"/>
                <a:gd name="T89" fmla="*/ 0 h 589"/>
                <a:gd name="T90" fmla="*/ 0 w 803"/>
                <a:gd name="T91" fmla="*/ 0 h 589"/>
                <a:gd name="T92" fmla="*/ 0 w 803"/>
                <a:gd name="T93" fmla="*/ 0 h 589"/>
                <a:gd name="T94" fmla="*/ 0 w 803"/>
                <a:gd name="T95" fmla="*/ 0 h 58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03" h="589">
                  <a:moveTo>
                    <a:pt x="139" y="589"/>
                  </a:moveTo>
                  <a:lnTo>
                    <a:pt x="374" y="576"/>
                  </a:lnTo>
                  <a:lnTo>
                    <a:pt x="401" y="485"/>
                  </a:lnTo>
                  <a:lnTo>
                    <a:pt x="444" y="407"/>
                  </a:lnTo>
                  <a:lnTo>
                    <a:pt x="504" y="339"/>
                  </a:lnTo>
                  <a:lnTo>
                    <a:pt x="580" y="275"/>
                  </a:lnTo>
                  <a:lnTo>
                    <a:pt x="679" y="223"/>
                  </a:lnTo>
                  <a:lnTo>
                    <a:pt x="776" y="162"/>
                  </a:lnTo>
                  <a:lnTo>
                    <a:pt x="803" y="109"/>
                  </a:lnTo>
                  <a:lnTo>
                    <a:pt x="802" y="96"/>
                  </a:lnTo>
                  <a:lnTo>
                    <a:pt x="796" y="89"/>
                  </a:lnTo>
                  <a:lnTo>
                    <a:pt x="749" y="43"/>
                  </a:lnTo>
                  <a:lnTo>
                    <a:pt x="729" y="0"/>
                  </a:lnTo>
                  <a:lnTo>
                    <a:pt x="707" y="16"/>
                  </a:lnTo>
                  <a:lnTo>
                    <a:pt x="451" y="311"/>
                  </a:lnTo>
                  <a:lnTo>
                    <a:pt x="428" y="357"/>
                  </a:lnTo>
                  <a:lnTo>
                    <a:pt x="409" y="372"/>
                  </a:lnTo>
                  <a:lnTo>
                    <a:pt x="367" y="439"/>
                  </a:lnTo>
                  <a:lnTo>
                    <a:pt x="352" y="442"/>
                  </a:lnTo>
                  <a:lnTo>
                    <a:pt x="335" y="438"/>
                  </a:lnTo>
                  <a:lnTo>
                    <a:pt x="341" y="401"/>
                  </a:lnTo>
                  <a:lnTo>
                    <a:pt x="332" y="385"/>
                  </a:lnTo>
                  <a:lnTo>
                    <a:pt x="319" y="379"/>
                  </a:lnTo>
                  <a:lnTo>
                    <a:pt x="99" y="352"/>
                  </a:lnTo>
                  <a:lnTo>
                    <a:pt x="96" y="365"/>
                  </a:lnTo>
                  <a:lnTo>
                    <a:pt x="99" y="369"/>
                  </a:lnTo>
                  <a:lnTo>
                    <a:pt x="112" y="368"/>
                  </a:lnTo>
                  <a:lnTo>
                    <a:pt x="240" y="392"/>
                  </a:lnTo>
                  <a:lnTo>
                    <a:pt x="255" y="397"/>
                  </a:lnTo>
                  <a:lnTo>
                    <a:pt x="262" y="417"/>
                  </a:lnTo>
                  <a:lnTo>
                    <a:pt x="255" y="435"/>
                  </a:lnTo>
                  <a:lnTo>
                    <a:pt x="133" y="435"/>
                  </a:lnTo>
                  <a:lnTo>
                    <a:pt x="106" y="433"/>
                  </a:lnTo>
                  <a:lnTo>
                    <a:pt x="40" y="441"/>
                  </a:lnTo>
                  <a:lnTo>
                    <a:pt x="6" y="448"/>
                  </a:lnTo>
                  <a:lnTo>
                    <a:pt x="226" y="455"/>
                  </a:lnTo>
                  <a:lnTo>
                    <a:pt x="242" y="462"/>
                  </a:lnTo>
                  <a:lnTo>
                    <a:pt x="252" y="481"/>
                  </a:lnTo>
                  <a:lnTo>
                    <a:pt x="245" y="500"/>
                  </a:lnTo>
                  <a:lnTo>
                    <a:pt x="2" y="513"/>
                  </a:lnTo>
                  <a:lnTo>
                    <a:pt x="0" y="525"/>
                  </a:lnTo>
                  <a:lnTo>
                    <a:pt x="276" y="521"/>
                  </a:lnTo>
                  <a:lnTo>
                    <a:pt x="286" y="532"/>
                  </a:lnTo>
                  <a:lnTo>
                    <a:pt x="292" y="545"/>
                  </a:lnTo>
                  <a:lnTo>
                    <a:pt x="281" y="563"/>
                  </a:lnTo>
                  <a:lnTo>
                    <a:pt x="163" y="573"/>
                  </a:lnTo>
                  <a:lnTo>
                    <a:pt x="132" y="584"/>
                  </a:lnTo>
                  <a:lnTo>
                    <a:pt x="139" y="589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2" name="Freeform 34"/>
            <p:cNvSpPr>
              <a:spLocks/>
            </p:cNvSpPr>
            <p:nvPr/>
          </p:nvSpPr>
          <p:spPr bwMode="auto">
            <a:xfrm>
              <a:off x="3784" y="3152"/>
              <a:ext cx="92" cy="93"/>
            </a:xfrm>
            <a:custGeom>
              <a:avLst/>
              <a:gdLst>
                <a:gd name="T0" fmla="*/ 0 w 610"/>
                <a:gd name="T1" fmla="*/ 0 h 529"/>
                <a:gd name="T2" fmla="*/ 0 w 610"/>
                <a:gd name="T3" fmla="*/ 0 h 529"/>
                <a:gd name="T4" fmla="*/ 0 w 610"/>
                <a:gd name="T5" fmla="*/ 0 h 529"/>
                <a:gd name="T6" fmla="*/ 0 w 610"/>
                <a:gd name="T7" fmla="*/ 0 h 529"/>
                <a:gd name="T8" fmla="*/ 0 w 610"/>
                <a:gd name="T9" fmla="*/ 0 h 529"/>
                <a:gd name="T10" fmla="*/ 0 w 610"/>
                <a:gd name="T11" fmla="*/ 0 h 529"/>
                <a:gd name="T12" fmla="*/ 0 w 610"/>
                <a:gd name="T13" fmla="*/ 0 h 529"/>
                <a:gd name="T14" fmla="*/ 0 w 610"/>
                <a:gd name="T15" fmla="*/ 0 h 529"/>
                <a:gd name="T16" fmla="*/ 0 w 610"/>
                <a:gd name="T17" fmla="*/ 0 h 529"/>
                <a:gd name="T18" fmla="*/ 0 w 610"/>
                <a:gd name="T19" fmla="*/ 0 h 529"/>
                <a:gd name="T20" fmla="*/ 0 w 610"/>
                <a:gd name="T21" fmla="*/ 0 h 529"/>
                <a:gd name="T22" fmla="*/ 0 w 610"/>
                <a:gd name="T23" fmla="*/ 0 h 529"/>
                <a:gd name="T24" fmla="*/ 0 w 610"/>
                <a:gd name="T25" fmla="*/ 0 h 529"/>
                <a:gd name="T26" fmla="*/ 0 w 610"/>
                <a:gd name="T27" fmla="*/ 0 h 529"/>
                <a:gd name="T28" fmla="*/ 0 w 610"/>
                <a:gd name="T29" fmla="*/ 0 h 529"/>
                <a:gd name="T30" fmla="*/ 0 w 610"/>
                <a:gd name="T31" fmla="*/ 0 h 529"/>
                <a:gd name="T32" fmla="*/ 0 w 610"/>
                <a:gd name="T33" fmla="*/ 0 h 529"/>
                <a:gd name="T34" fmla="*/ 0 w 610"/>
                <a:gd name="T35" fmla="*/ 0 h 529"/>
                <a:gd name="T36" fmla="*/ 0 w 610"/>
                <a:gd name="T37" fmla="*/ 0 h 529"/>
                <a:gd name="T38" fmla="*/ 0 w 610"/>
                <a:gd name="T39" fmla="*/ 0 h 529"/>
                <a:gd name="T40" fmla="*/ 0 w 610"/>
                <a:gd name="T41" fmla="*/ 0 h 529"/>
                <a:gd name="T42" fmla="*/ 0 w 610"/>
                <a:gd name="T43" fmla="*/ 0 h 529"/>
                <a:gd name="T44" fmla="*/ 0 w 610"/>
                <a:gd name="T45" fmla="*/ 0 h 529"/>
                <a:gd name="T46" fmla="*/ 0 w 610"/>
                <a:gd name="T47" fmla="*/ 0 h 529"/>
                <a:gd name="T48" fmla="*/ 0 w 610"/>
                <a:gd name="T49" fmla="*/ 0 h 529"/>
                <a:gd name="T50" fmla="*/ 0 w 610"/>
                <a:gd name="T51" fmla="*/ 0 h 529"/>
                <a:gd name="T52" fmla="*/ 0 w 610"/>
                <a:gd name="T53" fmla="*/ 0 h 529"/>
                <a:gd name="T54" fmla="*/ 0 w 610"/>
                <a:gd name="T55" fmla="*/ 0 h 529"/>
                <a:gd name="T56" fmla="*/ 0 w 610"/>
                <a:gd name="T57" fmla="*/ 0 h 529"/>
                <a:gd name="T58" fmla="*/ 0 w 610"/>
                <a:gd name="T59" fmla="*/ 0 h 529"/>
                <a:gd name="T60" fmla="*/ 0 w 610"/>
                <a:gd name="T61" fmla="*/ 0 h 529"/>
                <a:gd name="T62" fmla="*/ 0 w 610"/>
                <a:gd name="T63" fmla="*/ 0 h 529"/>
                <a:gd name="T64" fmla="*/ 0 w 610"/>
                <a:gd name="T65" fmla="*/ 0 h 529"/>
                <a:gd name="T66" fmla="*/ 0 w 610"/>
                <a:gd name="T67" fmla="*/ 0 h 5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0" h="529">
                  <a:moveTo>
                    <a:pt x="147" y="529"/>
                  </a:moveTo>
                  <a:lnTo>
                    <a:pt x="358" y="514"/>
                  </a:lnTo>
                  <a:lnTo>
                    <a:pt x="493" y="459"/>
                  </a:lnTo>
                  <a:lnTo>
                    <a:pt x="602" y="153"/>
                  </a:lnTo>
                  <a:lnTo>
                    <a:pt x="610" y="0"/>
                  </a:lnTo>
                  <a:lnTo>
                    <a:pt x="506" y="74"/>
                  </a:lnTo>
                  <a:lnTo>
                    <a:pt x="452" y="102"/>
                  </a:lnTo>
                  <a:lnTo>
                    <a:pt x="355" y="94"/>
                  </a:lnTo>
                  <a:lnTo>
                    <a:pt x="336" y="117"/>
                  </a:lnTo>
                  <a:lnTo>
                    <a:pt x="318" y="147"/>
                  </a:lnTo>
                  <a:lnTo>
                    <a:pt x="258" y="207"/>
                  </a:lnTo>
                  <a:lnTo>
                    <a:pt x="243" y="214"/>
                  </a:lnTo>
                  <a:lnTo>
                    <a:pt x="223" y="219"/>
                  </a:lnTo>
                  <a:lnTo>
                    <a:pt x="199" y="230"/>
                  </a:lnTo>
                  <a:lnTo>
                    <a:pt x="96" y="295"/>
                  </a:lnTo>
                  <a:lnTo>
                    <a:pt x="45" y="332"/>
                  </a:lnTo>
                  <a:lnTo>
                    <a:pt x="1" y="383"/>
                  </a:lnTo>
                  <a:lnTo>
                    <a:pt x="0" y="401"/>
                  </a:lnTo>
                  <a:lnTo>
                    <a:pt x="21" y="448"/>
                  </a:lnTo>
                  <a:lnTo>
                    <a:pt x="58" y="485"/>
                  </a:lnTo>
                  <a:lnTo>
                    <a:pt x="71" y="478"/>
                  </a:lnTo>
                  <a:lnTo>
                    <a:pt x="77" y="468"/>
                  </a:lnTo>
                  <a:lnTo>
                    <a:pt x="123" y="425"/>
                  </a:lnTo>
                  <a:lnTo>
                    <a:pt x="116" y="391"/>
                  </a:lnTo>
                  <a:lnTo>
                    <a:pt x="118" y="379"/>
                  </a:lnTo>
                  <a:lnTo>
                    <a:pt x="127" y="365"/>
                  </a:lnTo>
                  <a:lnTo>
                    <a:pt x="140" y="363"/>
                  </a:lnTo>
                  <a:lnTo>
                    <a:pt x="147" y="372"/>
                  </a:lnTo>
                  <a:lnTo>
                    <a:pt x="163" y="391"/>
                  </a:lnTo>
                  <a:lnTo>
                    <a:pt x="230" y="363"/>
                  </a:lnTo>
                  <a:lnTo>
                    <a:pt x="248" y="375"/>
                  </a:lnTo>
                  <a:lnTo>
                    <a:pt x="107" y="508"/>
                  </a:lnTo>
                  <a:lnTo>
                    <a:pt x="124" y="521"/>
                  </a:lnTo>
                  <a:lnTo>
                    <a:pt x="147" y="529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3" name="Freeform 35"/>
            <p:cNvSpPr>
              <a:spLocks/>
            </p:cNvSpPr>
            <p:nvPr/>
          </p:nvSpPr>
          <p:spPr bwMode="auto">
            <a:xfrm>
              <a:off x="3852" y="3245"/>
              <a:ext cx="4" cy="2"/>
            </a:xfrm>
            <a:custGeom>
              <a:avLst/>
              <a:gdLst>
                <a:gd name="T0" fmla="*/ 0 w 19"/>
                <a:gd name="T1" fmla="*/ 0 h 13"/>
                <a:gd name="T2" fmla="*/ 0 w 19"/>
                <a:gd name="T3" fmla="*/ 0 h 13"/>
                <a:gd name="T4" fmla="*/ 0 w 19"/>
                <a:gd name="T5" fmla="*/ 0 h 13"/>
                <a:gd name="T6" fmla="*/ 0 w 19"/>
                <a:gd name="T7" fmla="*/ 0 h 13"/>
                <a:gd name="T8" fmla="*/ 0 w 1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13" y="13"/>
                  </a:moveTo>
                  <a:lnTo>
                    <a:pt x="19" y="9"/>
                  </a:lnTo>
                  <a:lnTo>
                    <a:pt x="12" y="0"/>
                  </a:lnTo>
                  <a:lnTo>
                    <a:pt x="0" y="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4" name="Freeform 36"/>
            <p:cNvSpPr>
              <a:spLocks/>
            </p:cNvSpPr>
            <p:nvPr/>
          </p:nvSpPr>
          <p:spPr bwMode="auto">
            <a:xfrm>
              <a:off x="4880" y="3317"/>
              <a:ext cx="4" cy="26"/>
            </a:xfrm>
            <a:custGeom>
              <a:avLst/>
              <a:gdLst>
                <a:gd name="T0" fmla="*/ 0 w 17"/>
                <a:gd name="T1" fmla="*/ 0 h 138"/>
                <a:gd name="T2" fmla="*/ 0 w 17"/>
                <a:gd name="T3" fmla="*/ 0 h 138"/>
                <a:gd name="T4" fmla="*/ 0 w 17"/>
                <a:gd name="T5" fmla="*/ 0 h 138"/>
                <a:gd name="T6" fmla="*/ 0 w 17"/>
                <a:gd name="T7" fmla="*/ 0 h 138"/>
                <a:gd name="T8" fmla="*/ 0 w 17"/>
                <a:gd name="T9" fmla="*/ 0 h 138"/>
                <a:gd name="T10" fmla="*/ 0 w 17"/>
                <a:gd name="T11" fmla="*/ 0 h 138"/>
                <a:gd name="T12" fmla="*/ 0 w 17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38">
                  <a:moveTo>
                    <a:pt x="17" y="131"/>
                  </a:moveTo>
                  <a:lnTo>
                    <a:pt x="14" y="2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3" y="133"/>
                  </a:lnTo>
                  <a:lnTo>
                    <a:pt x="7" y="138"/>
                  </a:lnTo>
                  <a:lnTo>
                    <a:pt x="17" y="131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5" name="Freeform 37"/>
            <p:cNvSpPr>
              <a:spLocks/>
            </p:cNvSpPr>
            <p:nvPr/>
          </p:nvSpPr>
          <p:spPr bwMode="auto">
            <a:xfrm>
              <a:off x="4153" y="3213"/>
              <a:ext cx="83" cy="58"/>
            </a:xfrm>
            <a:custGeom>
              <a:avLst/>
              <a:gdLst>
                <a:gd name="T0" fmla="*/ 0 w 544"/>
                <a:gd name="T1" fmla="*/ 0 h 320"/>
                <a:gd name="T2" fmla="*/ 0 w 544"/>
                <a:gd name="T3" fmla="*/ 0 h 320"/>
                <a:gd name="T4" fmla="*/ 0 w 544"/>
                <a:gd name="T5" fmla="*/ 0 h 320"/>
                <a:gd name="T6" fmla="*/ 0 w 544"/>
                <a:gd name="T7" fmla="*/ 0 h 320"/>
                <a:gd name="T8" fmla="*/ 0 w 544"/>
                <a:gd name="T9" fmla="*/ 0 h 320"/>
                <a:gd name="T10" fmla="*/ 0 w 544"/>
                <a:gd name="T11" fmla="*/ 0 h 320"/>
                <a:gd name="T12" fmla="*/ 0 w 544"/>
                <a:gd name="T13" fmla="*/ 0 h 320"/>
                <a:gd name="T14" fmla="*/ 0 w 544"/>
                <a:gd name="T15" fmla="*/ 0 h 320"/>
                <a:gd name="T16" fmla="*/ 0 w 544"/>
                <a:gd name="T17" fmla="*/ 0 h 320"/>
                <a:gd name="T18" fmla="*/ 0 w 544"/>
                <a:gd name="T19" fmla="*/ 0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4" h="320">
                  <a:moveTo>
                    <a:pt x="4" y="320"/>
                  </a:moveTo>
                  <a:lnTo>
                    <a:pt x="544" y="52"/>
                  </a:lnTo>
                  <a:lnTo>
                    <a:pt x="542" y="9"/>
                  </a:lnTo>
                  <a:lnTo>
                    <a:pt x="542" y="5"/>
                  </a:lnTo>
                  <a:lnTo>
                    <a:pt x="534" y="0"/>
                  </a:lnTo>
                  <a:lnTo>
                    <a:pt x="11" y="250"/>
                  </a:lnTo>
                  <a:lnTo>
                    <a:pt x="3" y="260"/>
                  </a:lnTo>
                  <a:lnTo>
                    <a:pt x="1" y="278"/>
                  </a:lnTo>
                  <a:lnTo>
                    <a:pt x="0" y="318"/>
                  </a:lnTo>
                  <a:lnTo>
                    <a:pt x="4" y="320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6" name="Freeform 38"/>
            <p:cNvSpPr>
              <a:spLocks/>
            </p:cNvSpPr>
            <p:nvPr/>
          </p:nvSpPr>
          <p:spPr bwMode="auto">
            <a:xfrm>
              <a:off x="4770" y="3220"/>
              <a:ext cx="216" cy="127"/>
            </a:xfrm>
            <a:custGeom>
              <a:avLst/>
              <a:gdLst>
                <a:gd name="T0" fmla="*/ 0 w 1415"/>
                <a:gd name="T1" fmla="*/ 0 h 720"/>
                <a:gd name="T2" fmla="*/ 0 w 1415"/>
                <a:gd name="T3" fmla="*/ 0 h 720"/>
                <a:gd name="T4" fmla="*/ 0 w 1415"/>
                <a:gd name="T5" fmla="*/ 0 h 720"/>
                <a:gd name="T6" fmla="*/ 0 w 1415"/>
                <a:gd name="T7" fmla="*/ 0 h 720"/>
                <a:gd name="T8" fmla="*/ 0 w 1415"/>
                <a:gd name="T9" fmla="*/ 0 h 720"/>
                <a:gd name="T10" fmla="*/ 0 w 1415"/>
                <a:gd name="T11" fmla="*/ 0 h 720"/>
                <a:gd name="T12" fmla="*/ 0 w 1415"/>
                <a:gd name="T13" fmla="*/ 0 h 720"/>
                <a:gd name="T14" fmla="*/ 0 w 1415"/>
                <a:gd name="T15" fmla="*/ 0 h 720"/>
                <a:gd name="T16" fmla="*/ 0 w 1415"/>
                <a:gd name="T17" fmla="*/ 0 h 720"/>
                <a:gd name="T18" fmla="*/ 0 w 1415"/>
                <a:gd name="T19" fmla="*/ 0 h 720"/>
                <a:gd name="T20" fmla="*/ 0 w 1415"/>
                <a:gd name="T21" fmla="*/ 0 h 720"/>
                <a:gd name="T22" fmla="*/ 0 w 1415"/>
                <a:gd name="T23" fmla="*/ 0 h 720"/>
                <a:gd name="T24" fmla="*/ 0 w 1415"/>
                <a:gd name="T25" fmla="*/ 0 h 720"/>
                <a:gd name="T26" fmla="*/ 0 w 1415"/>
                <a:gd name="T27" fmla="*/ 0 h 720"/>
                <a:gd name="T28" fmla="*/ 0 w 1415"/>
                <a:gd name="T29" fmla="*/ 0 h 720"/>
                <a:gd name="T30" fmla="*/ 0 w 1415"/>
                <a:gd name="T31" fmla="*/ 0 h 720"/>
                <a:gd name="T32" fmla="*/ 0 w 1415"/>
                <a:gd name="T33" fmla="*/ 0 h 720"/>
                <a:gd name="T34" fmla="*/ 0 w 1415"/>
                <a:gd name="T35" fmla="*/ 0 h 720"/>
                <a:gd name="T36" fmla="*/ 0 w 1415"/>
                <a:gd name="T37" fmla="*/ 0 h 720"/>
                <a:gd name="T38" fmla="*/ 0 w 1415"/>
                <a:gd name="T39" fmla="*/ 0 h 720"/>
                <a:gd name="T40" fmla="*/ 0 w 1415"/>
                <a:gd name="T41" fmla="*/ 0 h 720"/>
                <a:gd name="T42" fmla="*/ 0 w 1415"/>
                <a:gd name="T43" fmla="*/ 0 h 720"/>
                <a:gd name="T44" fmla="*/ 0 w 1415"/>
                <a:gd name="T45" fmla="*/ 0 h 720"/>
                <a:gd name="T46" fmla="*/ 0 w 1415"/>
                <a:gd name="T47" fmla="*/ 0 h 720"/>
                <a:gd name="T48" fmla="*/ 0 w 1415"/>
                <a:gd name="T49" fmla="*/ 0 h 720"/>
                <a:gd name="T50" fmla="*/ 0 w 1415"/>
                <a:gd name="T51" fmla="*/ 0 h 720"/>
                <a:gd name="T52" fmla="*/ 0 w 1415"/>
                <a:gd name="T53" fmla="*/ 0 h 720"/>
                <a:gd name="T54" fmla="*/ 0 w 1415"/>
                <a:gd name="T55" fmla="*/ 0 h 720"/>
                <a:gd name="T56" fmla="*/ 0 w 1415"/>
                <a:gd name="T57" fmla="*/ 0 h 720"/>
                <a:gd name="T58" fmla="*/ 0 w 1415"/>
                <a:gd name="T59" fmla="*/ 0 h 720"/>
                <a:gd name="T60" fmla="*/ 0 w 1415"/>
                <a:gd name="T61" fmla="*/ 0 h 720"/>
                <a:gd name="T62" fmla="*/ 0 w 1415"/>
                <a:gd name="T63" fmla="*/ 0 h 720"/>
                <a:gd name="T64" fmla="*/ 0 w 1415"/>
                <a:gd name="T65" fmla="*/ 0 h 720"/>
                <a:gd name="T66" fmla="*/ 0 w 1415"/>
                <a:gd name="T67" fmla="*/ 0 h 720"/>
                <a:gd name="T68" fmla="*/ 0 w 1415"/>
                <a:gd name="T69" fmla="*/ 0 h 720"/>
                <a:gd name="T70" fmla="*/ 0 w 1415"/>
                <a:gd name="T71" fmla="*/ 0 h 720"/>
                <a:gd name="T72" fmla="*/ 0 w 1415"/>
                <a:gd name="T73" fmla="*/ 0 h 720"/>
                <a:gd name="T74" fmla="*/ 0 w 1415"/>
                <a:gd name="T75" fmla="*/ 0 h 7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15" h="720">
                  <a:moveTo>
                    <a:pt x="1292" y="720"/>
                  </a:moveTo>
                  <a:lnTo>
                    <a:pt x="1362" y="694"/>
                  </a:lnTo>
                  <a:lnTo>
                    <a:pt x="1396" y="678"/>
                  </a:lnTo>
                  <a:lnTo>
                    <a:pt x="1415" y="643"/>
                  </a:lnTo>
                  <a:lnTo>
                    <a:pt x="1413" y="610"/>
                  </a:lnTo>
                  <a:lnTo>
                    <a:pt x="1386" y="575"/>
                  </a:lnTo>
                  <a:lnTo>
                    <a:pt x="1259" y="490"/>
                  </a:lnTo>
                  <a:lnTo>
                    <a:pt x="1081" y="452"/>
                  </a:lnTo>
                  <a:lnTo>
                    <a:pt x="908" y="405"/>
                  </a:lnTo>
                  <a:lnTo>
                    <a:pt x="656" y="329"/>
                  </a:lnTo>
                  <a:lnTo>
                    <a:pt x="537" y="282"/>
                  </a:lnTo>
                  <a:lnTo>
                    <a:pt x="429" y="222"/>
                  </a:lnTo>
                  <a:lnTo>
                    <a:pt x="397" y="193"/>
                  </a:lnTo>
                  <a:lnTo>
                    <a:pt x="374" y="147"/>
                  </a:lnTo>
                  <a:lnTo>
                    <a:pt x="377" y="120"/>
                  </a:lnTo>
                  <a:lnTo>
                    <a:pt x="381" y="103"/>
                  </a:lnTo>
                  <a:lnTo>
                    <a:pt x="398" y="84"/>
                  </a:lnTo>
                  <a:lnTo>
                    <a:pt x="456" y="50"/>
                  </a:lnTo>
                  <a:lnTo>
                    <a:pt x="525" y="34"/>
                  </a:lnTo>
                  <a:lnTo>
                    <a:pt x="669" y="23"/>
                  </a:lnTo>
                  <a:lnTo>
                    <a:pt x="671" y="0"/>
                  </a:lnTo>
                  <a:lnTo>
                    <a:pt x="257" y="36"/>
                  </a:lnTo>
                  <a:lnTo>
                    <a:pt x="65" y="103"/>
                  </a:lnTo>
                  <a:lnTo>
                    <a:pt x="29" y="121"/>
                  </a:lnTo>
                  <a:lnTo>
                    <a:pt x="0" y="153"/>
                  </a:lnTo>
                  <a:lnTo>
                    <a:pt x="12" y="200"/>
                  </a:lnTo>
                  <a:lnTo>
                    <a:pt x="220" y="335"/>
                  </a:lnTo>
                  <a:lnTo>
                    <a:pt x="456" y="401"/>
                  </a:lnTo>
                  <a:lnTo>
                    <a:pt x="695" y="451"/>
                  </a:lnTo>
                  <a:lnTo>
                    <a:pt x="934" y="499"/>
                  </a:lnTo>
                  <a:lnTo>
                    <a:pt x="1169" y="558"/>
                  </a:lnTo>
                  <a:lnTo>
                    <a:pt x="1223" y="585"/>
                  </a:lnTo>
                  <a:lnTo>
                    <a:pt x="1260" y="621"/>
                  </a:lnTo>
                  <a:lnTo>
                    <a:pt x="1296" y="670"/>
                  </a:lnTo>
                  <a:lnTo>
                    <a:pt x="1293" y="693"/>
                  </a:lnTo>
                  <a:lnTo>
                    <a:pt x="1283" y="709"/>
                  </a:lnTo>
                  <a:lnTo>
                    <a:pt x="1280" y="717"/>
                  </a:lnTo>
                  <a:lnTo>
                    <a:pt x="1292" y="7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7" name="Freeform 39"/>
            <p:cNvSpPr>
              <a:spLocks/>
            </p:cNvSpPr>
            <p:nvPr/>
          </p:nvSpPr>
          <p:spPr bwMode="auto">
            <a:xfrm>
              <a:off x="4318" y="3215"/>
              <a:ext cx="76" cy="62"/>
            </a:xfrm>
            <a:custGeom>
              <a:avLst/>
              <a:gdLst>
                <a:gd name="T0" fmla="*/ 0 w 488"/>
                <a:gd name="T1" fmla="*/ 0 h 348"/>
                <a:gd name="T2" fmla="*/ 0 w 488"/>
                <a:gd name="T3" fmla="*/ 0 h 348"/>
                <a:gd name="T4" fmla="*/ 0 w 488"/>
                <a:gd name="T5" fmla="*/ 0 h 348"/>
                <a:gd name="T6" fmla="*/ 0 w 488"/>
                <a:gd name="T7" fmla="*/ 0 h 348"/>
                <a:gd name="T8" fmla="*/ 0 w 488"/>
                <a:gd name="T9" fmla="*/ 0 h 348"/>
                <a:gd name="T10" fmla="*/ 0 w 488"/>
                <a:gd name="T11" fmla="*/ 0 h 348"/>
                <a:gd name="T12" fmla="*/ 0 w 488"/>
                <a:gd name="T13" fmla="*/ 0 h 348"/>
                <a:gd name="T14" fmla="*/ 0 w 488"/>
                <a:gd name="T15" fmla="*/ 0 h 348"/>
                <a:gd name="T16" fmla="*/ 0 w 488"/>
                <a:gd name="T17" fmla="*/ 0 h 348"/>
                <a:gd name="T18" fmla="*/ 0 w 488"/>
                <a:gd name="T19" fmla="*/ 0 h 348"/>
                <a:gd name="T20" fmla="*/ 0 w 488"/>
                <a:gd name="T21" fmla="*/ 0 h 348"/>
                <a:gd name="T22" fmla="*/ 0 w 488"/>
                <a:gd name="T23" fmla="*/ 0 h 348"/>
                <a:gd name="T24" fmla="*/ 0 w 488"/>
                <a:gd name="T25" fmla="*/ 0 h 348"/>
                <a:gd name="T26" fmla="*/ 0 w 488"/>
                <a:gd name="T27" fmla="*/ 0 h 3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8" h="348">
                  <a:moveTo>
                    <a:pt x="13" y="345"/>
                  </a:moveTo>
                  <a:lnTo>
                    <a:pt x="59" y="309"/>
                  </a:lnTo>
                  <a:lnTo>
                    <a:pt x="103" y="287"/>
                  </a:lnTo>
                  <a:lnTo>
                    <a:pt x="122" y="274"/>
                  </a:lnTo>
                  <a:lnTo>
                    <a:pt x="465" y="69"/>
                  </a:lnTo>
                  <a:lnTo>
                    <a:pt x="488" y="33"/>
                  </a:lnTo>
                  <a:lnTo>
                    <a:pt x="483" y="14"/>
                  </a:lnTo>
                  <a:lnTo>
                    <a:pt x="477" y="1"/>
                  </a:lnTo>
                  <a:lnTo>
                    <a:pt x="457" y="0"/>
                  </a:lnTo>
                  <a:lnTo>
                    <a:pt x="262" y="105"/>
                  </a:lnTo>
                  <a:lnTo>
                    <a:pt x="238" y="116"/>
                  </a:lnTo>
                  <a:lnTo>
                    <a:pt x="0" y="274"/>
                  </a:lnTo>
                  <a:lnTo>
                    <a:pt x="0" y="348"/>
                  </a:lnTo>
                  <a:lnTo>
                    <a:pt x="13" y="345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8" name="Freeform 40"/>
            <p:cNvSpPr>
              <a:spLocks/>
            </p:cNvSpPr>
            <p:nvPr/>
          </p:nvSpPr>
          <p:spPr bwMode="auto">
            <a:xfrm>
              <a:off x="4834" y="3230"/>
              <a:ext cx="171" cy="106"/>
            </a:xfrm>
            <a:custGeom>
              <a:avLst/>
              <a:gdLst>
                <a:gd name="T0" fmla="*/ 0 w 1117"/>
                <a:gd name="T1" fmla="*/ 0 h 604"/>
                <a:gd name="T2" fmla="*/ 0 w 1117"/>
                <a:gd name="T3" fmla="*/ 0 h 604"/>
                <a:gd name="T4" fmla="*/ 0 w 1117"/>
                <a:gd name="T5" fmla="*/ 0 h 604"/>
                <a:gd name="T6" fmla="*/ 0 w 1117"/>
                <a:gd name="T7" fmla="*/ 0 h 604"/>
                <a:gd name="T8" fmla="*/ 0 w 1117"/>
                <a:gd name="T9" fmla="*/ 0 h 604"/>
                <a:gd name="T10" fmla="*/ 0 w 1117"/>
                <a:gd name="T11" fmla="*/ 0 h 604"/>
                <a:gd name="T12" fmla="*/ 0 w 1117"/>
                <a:gd name="T13" fmla="*/ 0 h 604"/>
                <a:gd name="T14" fmla="*/ 0 w 1117"/>
                <a:gd name="T15" fmla="*/ 0 h 604"/>
                <a:gd name="T16" fmla="*/ 0 w 1117"/>
                <a:gd name="T17" fmla="*/ 0 h 604"/>
                <a:gd name="T18" fmla="*/ 0 w 1117"/>
                <a:gd name="T19" fmla="*/ 0 h 604"/>
                <a:gd name="T20" fmla="*/ 0 w 1117"/>
                <a:gd name="T21" fmla="*/ 0 h 604"/>
                <a:gd name="T22" fmla="*/ 0 w 1117"/>
                <a:gd name="T23" fmla="*/ 0 h 604"/>
                <a:gd name="T24" fmla="*/ 0 w 1117"/>
                <a:gd name="T25" fmla="*/ 0 h 604"/>
                <a:gd name="T26" fmla="*/ 0 w 1117"/>
                <a:gd name="T27" fmla="*/ 0 h 604"/>
                <a:gd name="T28" fmla="*/ 0 w 1117"/>
                <a:gd name="T29" fmla="*/ 0 h 604"/>
                <a:gd name="T30" fmla="*/ 0 w 1117"/>
                <a:gd name="T31" fmla="*/ 0 h 604"/>
                <a:gd name="T32" fmla="*/ 0 w 1117"/>
                <a:gd name="T33" fmla="*/ 0 h 604"/>
                <a:gd name="T34" fmla="*/ 0 w 1117"/>
                <a:gd name="T35" fmla="*/ 0 h 604"/>
                <a:gd name="T36" fmla="*/ 0 w 1117"/>
                <a:gd name="T37" fmla="*/ 0 h 604"/>
                <a:gd name="T38" fmla="*/ 0 w 1117"/>
                <a:gd name="T39" fmla="*/ 0 h 604"/>
                <a:gd name="T40" fmla="*/ 0 w 1117"/>
                <a:gd name="T41" fmla="*/ 0 h 604"/>
                <a:gd name="T42" fmla="*/ 0 w 1117"/>
                <a:gd name="T43" fmla="*/ 0 h 604"/>
                <a:gd name="T44" fmla="*/ 0 w 1117"/>
                <a:gd name="T45" fmla="*/ 0 h 604"/>
                <a:gd name="T46" fmla="*/ 0 w 1117"/>
                <a:gd name="T47" fmla="*/ 0 h 604"/>
                <a:gd name="T48" fmla="*/ 0 w 1117"/>
                <a:gd name="T49" fmla="*/ 0 h 604"/>
                <a:gd name="T50" fmla="*/ 0 w 1117"/>
                <a:gd name="T51" fmla="*/ 0 h 604"/>
                <a:gd name="T52" fmla="*/ 0 w 1117"/>
                <a:gd name="T53" fmla="*/ 0 h 604"/>
                <a:gd name="T54" fmla="*/ 0 w 1117"/>
                <a:gd name="T55" fmla="*/ 0 h 604"/>
                <a:gd name="T56" fmla="*/ 0 w 1117"/>
                <a:gd name="T57" fmla="*/ 0 h 604"/>
                <a:gd name="T58" fmla="*/ 0 w 1117"/>
                <a:gd name="T59" fmla="*/ 0 h 604"/>
                <a:gd name="T60" fmla="*/ 0 w 1117"/>
                <a:gd name="T61" fmla="*/ 0 h 604"/>
                <a:gd name="T62" fmla="*/ 0 w 1117"/>
                <a:gd name="T63" fmla="*/ 0 h 604"/>
                <a:gd name="T64" fmla="*/ 0 w 1117"/>
                <a:gd name="T65" fmla="*/ 0 h 604"/>
                <a:gd name="T66" fmla="*/ 0 w 1117"/>
                <a:gd name="T67" fmla="*/ 0 h 604"/>
                <a:gd name="T68" fmla="*/ 0 w 1117"/>
                <a:gd name="T69" fmla="*/ 0 h 604"/>
                <a:gd name="T70" fmla="*/ 0 w 1117"/>
                <a:gd name="T71" fmla="*/ 0 h 604"/>
                <a:gd name="T72" fmla="*/ 0 w 1117"/>
                <a:gd name="T73" fmla="*/ 0 h 604"/>
                <a:gd name="T74" fmla="*/ 0 w 1117"/>
                <a:gd name="T75" fmla="*/ 0 h 604"/>
                <a:gd name="T76" fmla="*/ 0 w 1117"/>
                <a:gd name="T77" fmla="*/ 0 h 604"/>
                <a:gd name="T78" fmla="*/ 0 w 1117"/>
                <a:gd name="T79" fmla="*/ 0 h 6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7" h="604">
                  <a:moveTo>
                    <a:pt x="1047" y="600"/>
                  </a:moveTo>
                  <a:lnTo>
                    <a:pt x="1110" y="563"/>
                  </a:lnTo>
                  <a:lnTo>
                    <a:pt x="1117" y="546"/>
                  </a:lnTo>
                  <a:lnTo>
                    <a:pt x="1093" y="489"/>
                  </a:lnTo>
                  <a:lnTo>
                    <a:pt x="1083" y="466"/>
                  </a:lnTo>
                  <a:lnTo>
                    <a:pt x="1065" y="447"/>
                  </a:lnTo>
                  <a:lnTo>
                    <a:pt x="1025" y="407"/>
                  </a:lnTo>
                  <a:lnTo>
                    <a:pt x="966" y="367"/>
                  </a:lnTo>
                  <a:lnTo>
                    <a:pt x="901" y="333"/>
                  </a:lnTo>
                  <a:lnTo>
                    <a:pt x="760" y="278"/>
                  </a:lnTo>
                  <a:lnTo>
                    <a:pt x="611" y="234"/>
                  </a:lnTo>
                  <a:lnTo>
                    <a:pt x="466" y="185"/>
                  </a:lnTo>
                  <a:lnTo>
                    <a:pt x="369" y="130"/>
                  </a:lnTo>
                  <a:lnTo>
                    <a:pt x="315" y="85"/>
                  </a:lnTo>
                  <a:lnTo>
                    <a:pt x="312" y="99"/>
                  </a:lnTo>
                  <a:lnTo>
                    <a:pt x="313" y="112"/>
                  </a:lnTo>
                  <a:lnTo>
                    <a:pt x="306" y="162"/>
                  </a:lnTo>
                  <a:lnTo>
                    <a:pt x="286" y="161"/>
                  </a:lnTo>
                  <a:lnTo>
                    <a:pt x="270" y="127"/>
                  </a:lnTo>
                  <a:lnTo>
                    <a:pt x="270" y="19"/>
                  </a:lnTo>
                  <a:lnTo>
                    <a:pt x="242" y="0"/>
                  </a:lnTo>
                  <a:lnTo>
                    <a:pt x="204" y="0"/>
                  </a:lnTo>
                  <a:lnTo>
                    <a:pt x="131" y="9"/>
                  </a:lnTo>
                  <a:lnTo>
                    <a:pt x="45" y="35"/>
                  </a:lnTo>
                  <a:lnTo>
                    <a:pt x="21" y="41"/>
                  </a:lnTo>
                  <a:lnTo>
                    <a:pt x="0" y="68"/>
                  </a:lnTo>
                  <a:lnTo>
                    <a:pt x="7" y="101"/>
                  </a:lnTo>
                  <a:lnTo>
                    <a:pt x="124" y="171"/>
                  </a:lnTo>
                  <a:lnTo>
                    <a:pt x="257" y="222"/>
                  </a:lnTo>
                  <a:lnTo>
                    <a:pt x="526" y="312"/>
                  </a:lnTo>
                  <a:lnTo>
                    <a:pt x="631" y="331"/>
                  </a:lnTo>
                  <a:lnTo>
                    <a:pt x="721" y="361"/>
                  </a:lnTo>
                  <a:lnTo>
                    <a:pt x="863" y="397"/>
                  </a:lnTo>
                  <a:lnTo>
                    <a:pt x="926" y="423"/>
                  </a:lnTo>
                  <a:lnTo>
                    <a:pt x="979" y="460"/>
                  </a:lnTo>
                  <a:lnTo>
                    <a:pt x="1023" y="500"/>
                  </a:lnTo>
                  <a:lnTo>
                    <a:pt x="1050" y="559"/>
                  </a:lnTo>
                  <a:lnTo>
                    <a:pt x="1049" y="583"/>
                  </a:lnTo>
                  <a:lnTo>
                    <a:pt x="1033" y="604"/>
                  </a:lnTo>
                  <a:lnTo>
                    <a:pt x="1047" y="600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59" name="Freeform 41"/>
            <p:cNvSpPr>
              <a:spLocks/>
            </p:cNvSpPr>
            <p:nvPr/>
          </p:nvSpPr>
          <p:spPr bwMode="auto">
            <a:xfrm>
              <a:off x="4693" y="3205"/>
              <a:ext cx="154" cy="114"/>
            </a:xfrm>
            <a:custGeom>
              <a:avLst/>
              <a:gdLst>
                <a:gd name="T0" fmla="*/ 0 w 1002"/>
                <a:gd name="T1" fmla="*/ 0 h 643"/>
                <a:gd name="T2" fmla="*/ 0 w 1002"/>
                <a:gd name="T3" fmla="*/ 0 h 643"/>
                <a:gd name="T4" fmla="*/ 0 w 1002"/>
                <a:gd name="T5" fmla="*/ 0 h 643"/>
                <a:gd name="T6" fmla="*/ 0 w 1002"/>
                <a:gd name="T7" fmla="*/ 0 h 643"/>
                <a:gd name="T8" fmla="*/ 0 w 1002"/>
                <a:gd name="T9" fmla="*/ 0 h 643"/>
                <a:gd name="T10" fmla="*/ 0 w 1002"/>
                <a:gd name="T11" fmla="*/ 0 h 643"/>
                <a:gd name="T12" fmla="*/ 0 w 1002"/>
                <a:gd name="T13" fmla="*/ 0 h 643"/>
                <a:gd name="T14" fmla="*/ 0 w 1002"/>
                <a:gd name="T15" fmla="*/ 0 h 643"/>
                <a:gd name="T16" fmla="*/ 0 w 1002"/>
                <a:gd name="T17" fmla="*/ 0 h 643"/>
                <a:gd name="T18" fmla="*/ 0 w 1002"/>
                <a:gd name="T19" fmla="*/ 0 h 643"/>
                <a:gd name="T20" fmla="*/ 0 w 1002"/>
                <a:gd name="T21" fmla="*/ 0 h 643"/>
                <a:gd name="T22" fmla="*/ 0 w 1002"/>
                <a:gd name="T23" fmla="*/ 0 h 643"/>
                <a:gd name="T24" fmla="*/ 0 w 1002"/>
                <a:gd name="T25" fmla="*/ 0 h 643"/>
                <a:gd name="T26" fmla="*/ 0 w 1002"/>
                <a:gd name="T27" fmla="*/ 0 h 643"/>
                <a:gd name="T28" fmla="*/ 0 w 1002"/>
                <a:gd name="T29" fmla="*/ 0 h 643"/>
                <a:gd name="T30" fmla="*/ 0 w 1002"/>
                <a:gd name="T31" fmla="*/ 0 h 643"/>
                <a:gd name="T32" fmla="*/ 0 w 1002"/>
                <a:gd name="T33" fmla="*/ 0 h 643"/>
                <a:gd name="T34" fmla="*/ 0 w 1002"/>
                <a:gd name="T35" fmla="*/ 0 h 643"/>
                <a:gd name="T36" fmla="*/ 0 w 1002"/>
                <a:gd name="T37" fmla="*/ 0 h 643"/>
                <a:gd name="T38" fmla="*/ 0 w 1002"/>
                <a:gd name="T39" fmla="*/ 0 h 643"/>
                <a:gd name="T40" fmla="*/ 0 w 1002"/>
                <a:gd name="T41" fmla="*/ 0 h 643"/>
                <a:gd name="T42" fmla="*/ 0 w 1002"/>
                <a:gd name="T43" fmla="*/ 0 h 643"/>
                <a:gd name="T44" fmla="*/ 0 w 1002"/>
                <a:gd name="T45" fmla="*/ 0 h 643"/>
                <a:gd name="T46" fmla="*/ 0 w 1002"/>
                <a:gd name="T47" fmla="*/ 0 h 643"/>
                <a:gd name="T48" fmla="*/ 0 w 1002"/>
                <a:gd name="T49" fmla="*/ 0 h 643"/>
                <a:gd name="T50" fmla="*/ 0 w 1002"/>
                <a:gd name="T51" fmla="*/ 0 h 643"/>
                <a:gd name="T52" fmla="*/ 0 w 1002"/>
                <a:gd name="T53" fmla="*/ 0 h 643"/>
                <a:gd name="T54" fmla="*/ 0 w 1002"/>
                <a:gd name="T55" fmla="*/ 0 h 643"/>
                <a:gd name="T56" fmla="*/ 0 w 1002"/>
                <a:gd name="T57" fmla="*/ 0 h 6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02" h="643">
                  <a:moveTo>
                    <a:pt x="523" y="632"/>
                  </a:moveTo>
                  <a:lnTo>
                    <a:pt x="1002" y="643"/>
                  </a:lnTo>
                  <a:lnTo>
                    <a:pt x="799" y="610"/>
                  </a:lnTo>
                  <a:lnTo>
                    <a:pt x="590" y="570"/>
                  </a:lnTo>
                  <a:lnTo>
                    <a:pt x="489" y="539"/>
                  </a:lnTo>
                  <a:lnTo>
                    <a:pt x="394" y="500"/>
                  </a:lnTo>
                  <a:lnTo>
                    <a:pt x="312" y="447"/>
                  </a:lnTo>
                  <a:lnTo>
                    <a:pt x="241" y="380"/>
                  </a:lnTo>
                  <a:lnTo>
                    <a:pt x="206" y="314"/>
                  </a:lnTo>
                  <a:lnTo>
                    <a:pt x="198" y="274"/>
                  </a:lnTo>
                  <a:lnTo>
                    <a:pt x="201" y="237"/>
                  </a:lnTo>
                  <a:lnTo>
                    <a:pt x="294" y="133"/>
                  </a:lnTo>
                  <a:lnTo>
                    <a:pt x="487" y="50"/>
                  </a:lnTo>
                  <a:lnTo>
                    <a:pt x="849" y="2"/>
                  </a:lnTo>
                  <a:lnTo>
                    <a:pt x="657" y="0"/>
                  </a:lnTo>
                  <a:lnTo>
                    <a:pt x="454" y="18"/>
                  </a:lnTo>
                  <a:lnTo>
                    <a:pt x="258" y="59"/>
                  </a:lnTo>
                  <a:lnTo>
                    <a:pt x="168" y="89"/>
                  </a:lnTo>
                  <a:lnTo>
                    <a:pt x="85" y="129"/>
                  </a:lnTo>
                  <a:lnTo>
                    <a:pt x="36" y="178"/>
                  </a:lnTo>
                  <a:lnTo>
                    <a:pt x="2" y="225"/>
                  </a:lnTo>
                  <a:lnTo>
                    <a:pt x="0" y="292"/>
                  </a:lnTo>
                  <a:lnTo>
                    <a:pt x="15" y="352"/>
                  </a:lnTo>
                  <a:lnTo>
                    <a:pt x="46" y="407"/>
                  </a:lnTo>
                  <a:lnTo>
                    <a:pt x="86" y="461"/>
                  </a:lnTo>
                  <a:lnTo>
                    <a:pt x="175" y="524"/>
                  </a:lnTo>
                  <a:lnTo>
                    <a:pt x="285" y="573"/>
                  </a:lnTo>
                  <a:lnTo>
                    <a:pt x="406" y="607"/>
                  </a:lnTo>
                  <a:lnTo>
                    <a:pt x="523" y="63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0" name="Freeform 42"/>
            <p:cNvSpPr>
              <a:spLocks/>
            </p:cNvSpPr>
            <p:nvPr/>
          </p:nvSpPr>
          <p:spPr bwMode="auto">
            <a:xfrm>
              <a:off x="4155" y="3131"/>
              <a:ext cx="79" cy="116"/>
            </a:xfrm>
            <a:custGeom>
              <a:avLst/>
              <a:gdLst>
                <a:gd name="T0" fmla="*/ 0 w 515"/>
                <a:gd name="T1" fmla="*/ 0 h 661"/>
                <a:gd name="T2" fmla="*/ 0 w 515"/>
                <a:gd name="T3" fmla="*/ 0 h 661"/>
                <a:gd name="T4" fmla="*/ 0 w 515"/>
                <a:gd name="T5" fmla="*/ 0 h 661"/>
                <a:gd name="T6" fmla="*/ 0 w 515"/>
                <a:gd name="T7" fmla="*/ 0 h 661"/>
                <a:gd name="T8" fmla="*/ 0 w 515"/>
                <a:gd name="T9" fmla="*/ 0 h 661"/>
                <a:gd name="T10" fmla="*/ 0 w 515"/>
                <a:gd name="T11" fmla="*/ 0 h 661"/>
                <a:gd name="T12" fmla="*/ 0 w 515"/>
                <a:gd name="T13" fmla="*/ 0 h 661"/>
                <a:gd name="T14" fmla="*/ 0 w 515"/>
                <a:gd name="T15" fmla="*/ 0 h 661"/>
                <a:gd name="T16" fmla="*/ 0 w 515"/>
                <a:gd name="T17" fmla="*/ 0 h 661"/>
                <a:gd name="T18" fmla="*/ 0 w 515"/>
                <a:gd name="T19" fmla="*/ 0 h 661"/>
                <a:gd name="T20" fmla="*/ 0 w 515"/>
                <a:gd name="T21" fmla="*/ 0 h 661"/>
                <a:gd name="T22" fmla="*/ 0 w 515"/>
                <a:gd name="T23" fmla="*/ 0 h 661"/>
                <a:gd name="T24" fmla="*/ 0 w 515"/>
                <a:gd name="T25" fmla="*/ 0 h 661"/>
                <a:gd name="T26" fmla="*/ 0 w 515"/>
                <a:gd name="T27" fmla="*/ 0 h 661"/>
                <a:gd name="T28" fmla="*/ 0 w 515"/>
                <a:gd name="T29" fmla="*/ 0 h 661"/>
                <a:gd name="T30" fmla="*/ 0 w 515"/>
                <a:gd name="T31" fmla="*/ 0 h 6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5" h="661">
                  <a:moveTo>
                    <a:pt x="5" y="661"/>
                  </a:moveTo>
                  <a:lnTo>
                    <a:pt x="501" y="422"/>
                  </a:lnTo>
                  <a:lnTo>
                    <a:pt x="513" y="336"/>
                  </a:lnTo>
                  <a:lnTo>
                    <a:pt x="515" y="244"/>
                  </a:lnTo>
                  <a:lnTo>
                    <a:pt x="505" y="153"/>
                  </a:lnTo>
                  <a:lnTo>
                    <a:pt x="482" y="67"/>
                  </a:lnTo>
                  <a:lnTo>
                    <a:pt x="458" y="23"/>
                  </a:lnTo>
                  <a:lnTo>
                    <a:pt x="422" y="0"/>
                  </a:lnTo>
                  <a:lnTo>
                    <a:pt x="160" y="31"/>
                  </a:lnTo>
                  <a:lnTo>
                    <a:pt x="124" y="60"/>
                  </a:lnTo>
                  <a:lnTo>
                    <a:pt x="83" y="127"/>
                  </a:lnTo>
                  <a:lnTo>
                    <a:pt x="54" y="199"/>
                  </a:lnTo>
                  <a:lnTo>
                    <a:pt x="24" y="351"/>
                  </a:lnTo>
                  <a:lnTo>
                    <a:pt x="15" y="507"/>
                  </a:lnTo>
                  <a:lnTo>
                    <a:pt x="0" y="660"/>
                  </a:lnTo>
                  <a:lnTo>
                    <a:pt x="5" y="66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1" name="Freeform 43"/>
            <p:cNvSpPr>
              <a:spLocks/>
            </p:cNvSpPr>
            <p:nvPr/>
          </p:nvSpPr>
          <p:spPr bwMode="auto">
            <a:xfrm>
              <a:off x="4698" y="3220"/>
              <a:ext cx="68" cy="87"/>
            </a:xfrm>
            <a:custGeom>
              <a:avLst/>
              <a:gdLst>
                <a:gd name="T0" fmla="*/ 0 w 439"/>
                <a:gd name="T1" fmla="*/ 0 h 492"/>
                <a:gd name="T2" fmla="*/ 0 w 439"/>
                <a:gd name="T3" fmla="*/ 0 h 492"/>
                <a:gd name="T4" fmla="*/ 0 w 439"/>
                <a:gd name="T5" fmla="*/ 0 h 492"/>
                <a:gd name="T6" fmla="*/ 0 w 439"/>
                <a:gd name="T7" fmla="*/ 0 h 492"/>
                <a:gd name="T8" fmla="*/ 0 w 439"/>
                <a:gd name="T9" fmla="*/ 0 h 492"/>
                <a:gd name="T10" fmla="*/ 0 w 439"/>
                <a:gd name="T11" fmla="*/ 0 h 492"/>
                <a:gd name="T12" fmla="*/ 0 w 439"/>
                <a:gd name="T13" fmla="*/ 0 h 492"/>
                <a:gd name="T14" fmla="*/ 0 w 439"/>
                <a:gd name="T15" fmla="*/ 0 h 492"/>
                <a:gd name="T16" fmla="*/ 0 w 439"/>
                <a:gd name="T17" fmla="*/ 0 h 492"/>
                <a:gd name="T18" fmla="*/ 0 w 439"/>
                <a:gd name="T19" fmla="*/ 0 h 492"/>
                <a:gd name="T20" fmla="*/ 0 w 439"/>
                <a:gd name="T21" fmla="*/ 0 h 492"/>
                <a:gd name="T22" fmla="*/ 0 w 439"/>
                <a:gd name="T23" fmla="*/ 0 h 492"/>
                <a:gd name="T24" fmla="*/ 0 w 439"/>
                <a:gd name="T25" fmla="*/ 0 h 492"/>
                <a:gd name="T26" fmla="*/ 0 w 439"/>
                <a:gd name="T27" fmla="*/ 0 h 492"/>
                <a:gd name="T28" fmla="*/ 0 w 439"/>
                <a:gd name="T29" fmla="*/ 0 h 492"/>
                <a:gd name="T30" fmla="*/ 0 w 439"/>
                <a:gd name="T31" fmla="*/ 0 h 492"/>
                <a:gd name="T32" fmla="*/ 0 w 439"/>
                <a:gd name="T33" fmla="*/ 0 h 492"/>
                <a:gd name="T34" fmla="*/ 0 w 439"/>
                <a:gd name="T35" fmla="*/ 0 h 492"/>
                <a:gd name="T36" fmla="*/ 0 w 439"/>
                <a:gd name="T37" fmla="*/ 0 h 492"/>
                <a:gd name="T38" fmla="*/ 0 w 439"/>
                <a:gd name="T39" fmla="*/ 0 h 492"/>
                <a:gd name="T40" fmla="*/ 0 w 439"/>
                <a:gd name="T41" fmla="*/ 0 h 492"/>
                <a:gd name="T42" fmla="*/ 0 w 439"/>
                <a:gd name="T43" fmla="*/ 0 h 492"/>
                <a:gd name="T44" fmla="*/ 0 w 439"/>
                <a:gd name="T45" fmla="*/ 0 h 4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9" h="492">
                  <a:moveTo>
                    <a:pt x="384" y="488"/>
                  </a:moveTo>
                  <a:lnTo>
                    <a:pt x="439" y="492"/>
                  </a:lnTo>
                  <a:lnTo>
                    <a:pt x="406" y="481"/>
                  </a:lnTo>
                  <a:lnTo>
                    <a:pt x="320" y="439"/>
                  </a:lnTo>
                  <a:lnTo>
                    <a:pt x="238" y="383"/>
                  </a:lnTo>
                  <a:lnTo>
                    <a:pt x="172" y="313"/>
                  </a:lnTo>
                  <a:lnTo>
                    <a:pt x="147" y="273"/>
                  </a:lnTo>
                  <a:lnTo>
                    <a:pt x="131" y="224"/>
                  </a:lnTo>
                  <a:lnTo>
                    <a:pt x="122" y="140"/>
                  </a:lnTo>
                  <a:lnTo>
                    <a:pt x="229" y="28"/>
                  </a:lnTo>
                  <a:lnTo>
                    <a:pt x="280" y="0"/>
                  </a:lnTo>
                  <a:lnTo>
                    <a:pt x="217" y="10"/>
                  </a:lnTo>
                  <a:lnTo>
                    <a:pt x="152" y="33"/>
                  </a:lnTo>
                  <a:lnTo>
                    <a:pt x="91" y="67"/>
                  </a:lnTo>
                  <a:lnTo>
                    <a:pt x="36" y="116"/>
                  </a:lnTo>
                  <a:lnTo>
                    <a:pt x="0" y="163"/>
                  </a:lnTo>
                  <a:lnTo>
                    <a:pt x="3" y="221"/>
                  </a:lnTo>
                  <a:lnTo>
                    <a:pt x="22" y="270"/>
                  </a:lnTo>
                  <a:lnTo>
                    <a:pt x="86" y="356"/>
                  </a:lnTo>
                  <a:lnTo>
                    <a:pt x="148" y="402"/>
                  </a:lnTo>
                  <a:lnTo>
                    <a:pt x="221" y="439"/>
                  </a:lnTo>
                  <a:lnTo>
                    <a:pt x="301" y="468"/>
                  </a:lnTo>
                  <a:lnTo>
                    <a:pt x="384" y="4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2" name="Freeform 44"/>
            <p:cNvSpPr>
              <a:spLocks/>
            </p:cNvSpPr>
            <p:nvPr/>
          </p:nvSpPr>
          <p:spPr bwMode="auto">
            <a:xfrm>
              <a:off x="5007" y="3271"/>
              <a:ext cx="18" cy="55"/>
            </a:xfrm>
            <a:custGeom>
              <a:avLst/>
              <a:gdLst>
                <a:gd name="T0" fmla="*/ 0 w 125"/>
                <a:gd name="T1" fmla="*/ 0 h 308"/>
                <a:gd name="T2" fmla="*/ 0 w 125"/>
                <a:gd name="T3" fmla="*/ 0 h 308"/>
                <a:gd name="T4" fmla="*/ 0 w 125"/>
                <a:gd name="T5" fmla="*/ 0 h 308"/>
                <a:gd name="T6" fmla="*/ 0 w 125"/>
                <a:gd name="T7" fmla="*/ 0 h 308"/>
                <a:gd name="T8" fmla="*/ 0 w 125"/>
                <a:gd name="T9" fmla="*/ 0 h 308"/>
                <a:gd name="T10" fmla="*/ 0 w 125"/>
                <a:gd name="T11" fmla="*/ 0 h 308"/>
                <a:gd name="T12" fmla="*/ 0 w 125"/>
                <a:gd name="T13" fmla="*/ 0 h 308"/>
                <a:gd name="T14" fmla="*/ 0 w 125"/>
                <a:gd name="T15" fmla="*/ 0 h 308"/>
                <a:gd name="T16" fmla="*/ 0 w 125"/>
                <a:gd name="T17" fmla="*/ 0 h 308"/>
                <a:gd name="T18" fmla="*/ 0 w 125"/>
                <a:gd name="T19" fmla="*/ 0 h 308"/>
                <a:gd name="T20" fmla="*/ 0 w 125"/>
                <a:gd name="T21" fmla="*/ 0 h 3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308">
                  <a:moveTo>
                    <a:pt x="39" y="305"/>
                  </a:moveTo>
                  <a:lnTo>
                    <a:pt x="54" y="287"/>
                  </a:lnTo>
                  <a:lnTo>
                    <a:pt x="90" y="263"/>
                  </a:lnTo>
                  <a:lnTo>
                    <a:pt x="116" y="227"/>
                  </a:lnTo>
                  <a:lnTo>
                    <a:pt x="125" y="125"/>
                  </a:lnTo>
                  <a:lnTo>
                    <a:pt x="36" y="16"/>
                  </a:lnTo>
                  <a:lnTo>
                    <a:pt x="27" y="8"/>
                  </a:lnTo>
                  <a:lnTo>
                    <a:pt x="13" y="0"/>
                  </a:lnTo>
                  <a:lnTo>
                    <a:pt x="0" y="217"/>
                  </a:lnTo>
                  <a:lnTo>
                    <a:pt x="39" y="308"/>
                  </a:lnTo>
                  <a:lnTo>
                    <a:pt x="39" y="305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3" name="Freeform 45"/>
            <p:cNvSpPr>
              <a:spLocks/>
            </p:cNvSpPr>
            <p:nvPr/>
          </p:nvSpPr>
          <p:spPr bwMode="auto">
            <a:xfrm>
              <a:off x="5069" y="3201"/>
              <a:ext cx="51" cy="133"/>
            </a:xfrm>
            <a:custGeom>
              <a:avLst/>
              <a:gdLst>
                <a:gd name="T0" fmla="*/ 0 w 325"/>
                <a:gd name="T1" fmla="*/ 0 h 753"/>
                <a:gd name="T2" fmla="*/ 0 w 325"/>
                <a:gd name="T3" fmla="*/ 0 h 753"/>
                <a:gd name="T4" fmla="*/ 0 w 325"/>
                <a:gd name="T5" fmla="*/ 0 h 753"/>
                <a:gd name="T6" fmla="*/ 0 w 325"/>
                <a:gd name="T7" fmla="*/ 0 h 753"/>
                <a:gd name="T8" fmla="*/ 0 w 325"/>
                <a:gd name="T9" fmla="*/ 0 h 753"/>
                <a:gd name="T10" fmla="*/ 0 w 325"/>
                <a:gd name="T11" fmla="*/ 0 h 753"/>
                <a:gd name="T12" fmla="*/ 0 w 325"/>
                <a:gd name="T13" fmla="*/ 0 h 753"/>
                <a:gd name="T14" fmla="*/ 0 w 325"/>
                <a:gd name="T15" fmla="*/ 0 h 753"/>
                <a:gd name="T16" fmla="*/ 0 w 325"/>
                <a:gd name="T17" fmla="*/ 0 h 753"/>
                <a:gd name="T18" fmla="*/ 0 w 325"/>
                <a:gd name="T19" fmla="*/ 0 h 753"/>
                <a:gd name="T20" fmla="*/ 0 w 325"/>
                <a:gd name="T21" fmla="*/ 0 h 753"/>
                <a:gd name="T22" fmla="*/ 0 w 325"/>
                <a:gd name="T23" fmla="*/ 0 h 753"/>
                <a:gd name="T24" fmla="*/ 0 w 325"/>
                <a:gd name="T25" fmla="*/ 0 h 753"/>
                <a:gd name="T26" fmla="*/ 0 w 325"/>
                <a:gd name="T27" fmla="*/ 0 h 753"/>
                <a:gd name="T28" fmla="*/ 0 w 325"/>
                <a:gd name="T29" fmla="*/ 0 h 753"/>
                <a:gd name="T30" fmla="*/ 0 w 325"/>
                <a:gd name="T31" fmla="*/ 0 h 753"/>
                <a:gd name="T32" fmla="*/ 0 w 325"/>
                <a:gd name="T33" fmla="*/ 0 h 753"/>
                <a:gd name="T34" fmla="*/ 0 w 325"/>
                <a:gd name="T35" fmla="*/ 0 h 753"/>
                <a:gd name="T36" fmla="*/ 0 w 325"/>
                <a:gd name="T37" fmla="*/ 0 h 753"/>
                <a:gd name="T38" fmla="*/ 0 w 325"/>
                <a:gd name="T39" fmla="*/ 0 h 753"/>
                <a:gd name="T40" fmla="*/ 0 w 325"/>
                <a:gd name="T41" fmla="*/ 0 h 753"/>
                <a:gd name="T42" fmla="*/ 0 w 325"/>
                <a:gd name="T43" fmla="*/ 0 h 753"/>
                <a:gd name="T44" fmla="*/ 0 w 325"/>
                <a:gd name="T45" fmla="*/ 0 h 753"/>
                <a:gd name="T46" fmla="*/ 0 w 325"/>
                <a:gd name="T47" fmla="*/ 0 h 753"/>
                <a:gd name="T48" fmla="*/ 0 w 325"/>
                <a:gd name="T49" fmla="*/ 0 h 753"/>
                <a:gd name="T50" fmla="*/ 0 w 325"/>
                <a:gd name="T51" fmla="*/ 0 h 753"/>
                <a:gd name="T52" fmla="*/ 0 w 325"/>
                <a:gd name="T53" fmla="*/ 0 h 7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5" h="753">
                  <a:moveTo>
                    <a:pt x="87" y="753"/>
                  </a:moveTo>
                  <a:lnTo>
                    <a:pt x="125" y="748"/>
                  </a:lnTo>
                  <a:lnTo>
                    <a:pt x="172" y="682"/>
                  </a:lnTo>
                  <a:lnTo>
                    <a:pt x="178" y="559"/>
                  </a:lnTo>
                  <a:lnTo>
                    <a:pt x="204" y="436"/>
                  </a:lnTo>
                  <a:lnTo>
                    <a:pt x="247" y="314"/>
                  </a:lnTo>
                  <a:lnTo>
                    <a:pt x="300" y="194"/>
                  </a:lnTo>
                  <a:lnTo>
                    <a:pt x="325" y="80"/>
                  </a:lnTo>
                  <a:lnTo>
                    <a:pt x="319" y="62"/>
                  </a:lnTo>
                  <a:lnTo>
                    <a:pt x="309" y="46"/>
                  </a:lnTo>
                  <a:lnTo>
                    <a:pt x="292" y="26"/>
                  </a:lnTo>
                  <a:lnTo>
                    <a:pt x="251" y="3"/>
                  </a:lnTo>
                  <a:lnTo>
                    <a:pt x="210" y="0"/>
                  </a:lnTo>
                  <a:lnTo>
                    <a:pt x="193" y="3"/>
                  </a:lnTo>
                  <a:lnTo>
                    <a:pt x="180" y="15"/>
                  </a:lnTo>
                  <a:lnTo>
                    <a:pt x="151" y="43"/>
                  </a:lnTo>
                  <a:lnTo>
                    <a:pt x="104" y="108"/>
                  </a:lnTo>
                  <a:lnTo>
                    <a:pt x="65" y="182"/>
                  </a:lnTo>
                  <a:lnTo>
                    <a:pt x="34" y="262"/>
                  </a:lnTo>
                  <a:lnTo>
                    <a:pt x="13" y="347"/>
                  </a:lnTo>
                  <a:lnTo>
                    <a:pt x="1" y="434"/>
                  </a:lnTo>
                  <a:lnTo>
                    <a:pt x="0" y="522"/>
                  </a:lnTo>
                  <a:lnTo>
                    <a:pt x="8" y="607"/>
                  </a:lnTo>
                  <a:lnTo>
                    <a:pt x="27" y="689"/>
                  </a:lnTo>
                  <a:lnTo>
                    <a:pt x="51" y="733"/>
                  </a:lnTo>
                  <a:lnTo>
                    <a:pt x="83" y="753"/>
                  </a:lnTo>
                  <a:lnTo>
                    <a:pt x="87" y="753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4" name="Freeform 46"/>
            <p:cNvSpPr>
              <a:spLocks/>
            </p:cNvSpPr>
            <p:nvPr/>
          </p:nvSpPr>
          <p:spPr bwMode="auto">
            <a:xfrm>
              <a:off x="5076" y="3207"/>
              <a:ext cx="37" cy="121"/>
            </a:xfrm>
            <a:custGeom>
              <a:avLst/>
              <a:gdLst>
                <a:gd name="T0" fmla="*/ 0 w 240"/>
                <a:gd name="T1" fmla="*/ 0 h 677"/>
                <a:gd name="T2" fmla="*/ 0 w 240"/>
                <a:gd name="T3" fmla="*/ 0 h 677"/>
                <a:gd name="T4" fmla="*/ 0 w 240"/>
                <a:gd name="T5" fmla="*/ 0 h 677"/>
                <a:gd name="T6" fmla="*/ 0 w 240"/>
                <a:gd name="T7" fmla="*/ 0 h 677"/>
                <a:gd name="T8" fmla="*/ 0 w 240"/>
                <a:gd name="T9" fmla="*/ 0 h 677"/>
                <a:gd name="T10" fmla="*/ 0 w 240"/>
                <a:gd name="T11" fmla="*/ 0 h 677"/>
                <a:gd name="T12" fmla="*/ 0 w 240"/>
                <a:gd name="T13" fmla="*/ 0 h 677"/>
                <a:gd name="T14" fmla="*/ 0 w 240"/>
                <a:gd name="T15" fmla="*/ 0 h 677"/>
                <a:gd name="T16" fmla="*/ 0 w 240"/>
                <a:gd name="T17" fmla="*/ 0 h 677"/>
                <a:gd name="T18" fmla="*/ 0 w 240"/>
                <a:gd name="T19" fmla="*/ 0 h 677"/>
                <a:gd name="T20" fmla="*/ 0 w 240"/>
                <a:gd name="T21" fmla="*/ 0 h 677"/>
                <a:gd name="T22" fmla="*/ 0 w 240"/>
                <a:gd name="T23" fmla="*/ 0 h 677"/>
                <a:gd name="T24" fmla="*/ 0 w 240"/>
                <a:gd name="T25" fmla="*/ 0 h 677"/>
                <a:gd name="T26" fmla="*/ 0 w 240"/>
                <a:gd name="T27" fmla="*/ 0 h 677"/>
                <a:gd name="T28" fmla="*/ 0 w 240"/>
                <a:gd name="T29" fmla="*/ 0 h 677"/>
                <a:gd name="T30" fmla="*/ 0 w 240"/>
                <a:gd name="T31" fmla="*/ 0 h 677"/>
                <a:gd name="T32" fmla="*/ 0 w 240"/>
                <a:gd name="T33" fmla="*/ 0 h 677"/>
                <a:gd name="T34" fmla="*/ 0 w 240"/>
                <a:gd name="T35" fmla="*/ 0 h 677"/>
                <a:gd name="T36" fmla="*/ 0 w 240"/>
                <a:gd name="T37" fmla="*/ 0 h 677"/>
                <a:gd name="T38" fmla="*/ 0 w 240"/>
                <a:gd name="T39" fmla="*/ 0 h 677"/>
                <a:gd name="T40" fmla="*/ 0 w 240"/>
                <a:gd name="T41" fmla="*/ 0 h 677"/>
                <a:gd name="T42" fmla="*/ 0 w 240"/>
                <a:gd name="T43" fmla="*/ 0 h 677"/>
                <a:gd name="T44" fmla="*/ 0 w 240"/>
                <a:gd name="T45" fmla="*/ 0 h 677"/>
                <a:gd name="T46" fmla="*/ 0 w 240"/>
                <a:gd name="T47" fmla="*/ 0 h 677"/>
                <a:gd name="T48" fmla="*/ 0 w 240"/>
                <a:gd name="T49" fmla="*/ 0 h 6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0" h="677">
                  <a:moveTo>
                    <a:pt x="57" y="677"/>
                  </a:moveTo>
                  <a:lnTo>
                    <a:pt x="71" y="669"/>
                  </a:lnTo>
                  <a:lnTo>
                    <a:pt x="93" y="639"/>
                  </a:lnTo>
                  <a:lnTo>
                    <a:pt x="91" y="563"/>
                  </a:lnTo>
                  <a:lnTo>
                    <a:pt x="103" y="486"/>
                  </a:lnTo>
                  <a:lnTo>
                    <a:pt x="150" y="334"/>
                  </a:lnTo>
                  <a:lnTo>
                    <a:pt x="206" y="183"/>
                  </a:lnTo>
                  <a:lnTo>
                    <a:pt x="227" y="107"/>
                  </a:lnTo>
                  <a:lnTo>
                    <a:pt x="240" y="31"/>
                  </a:lnTo>
                  <a:lnTo>
                    <a:pt x="227" y="16"/>
                  </a:lnTo>
                  <a:lnTo>
                    <a:pt x="216" y="9"/>
                  </a:lnTo>
                  <a:lnTo>
                    <a:pt x="195" y="0"/>
                  </a:lnTo>
                  <a:lnTo>
                    <a:pt x="173" y="7"/>
                  </a:lnTo>
                  <a:lnTo>
                    <a:pt x="154" y="20"/>
                  </a:lnTo>
                  <a:lnTo>
                    <a:pt x="132" y="40"/>
                  </a:lnTo>
                  <a:lnTo>
                    <a:pt x="90" y="105"/>
                  </a:lnTo>
                  <a:lnTo>
                    <a:pt x="53" y="181"/>
                  </a:lnTo>
                  <a:lnTo>
                    <a:pt x="21" y="263"/>
                  </a:lnTo>
                  <a:lnTo>
                    <a:pt x="0" y="348"/>
                  </a:lnTo>
                  <a:lnTo>
                    <a:pt x="11" y="594"/>
                  </a:lnTo>
                  <a:lnTo>
                    <a:pt x="11" y="604"/>
                  </a:lnTo>
                  <a:lnTo>
                    <a:pt x="20" y="614"/>
                  </a:lnTo>
                  <a:lnTo>
                    <a:pt x="33" y="633"/>
                  </a:lnTo>
                  <a:lnTo>
                    <a:pt x="47" y="667"/>
                  </a:lnTo>
                  <a:lnTo>
                    <a:pt x="57" y="6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5" name="Freeform 47"/>
            <p:cNvSpPr>
              <a:spLocks/>
            </p:cNvSpPr>
            <p:nvPr/>
          </p:nvSpPr>
          <p:spPr bwMode="auto">
            <a:xfrm>
              <a:off x="4318" y="3122"/>
              <a:ext cx="66" cy="130"/>
            </a:xfrm>
            <a:custGeom>
              <a:avLst/>
              <a:gdLst>
                <a:gd name="T0" fmla="*/ 0 w 432"/>
                <a:gd name="T1" fmla="*/ 0 h 736"/>
                <a:gd name="T2" fmla="*/ 0 w 432"/>
                <a:gd name="T3" fmla="*/ 0 h 736"/>
                <a:gd name="T4" fmla="*/ 0 w 432"/>
                <a:gd name="T5" fmla="*/ 0 h 736"/>
                <a:gd name="T6" fmla="*/ 0 w 432"/>
                <a:gd name="T7" fmla="*/ 0 h 736"/>
                <a:gd name="T8" fmla="*/ 0 w 432"/>
                <a:gd name="T9" fmla="*/ 0 h 736"/>
                <a:gd name="T10" fmla="*/ 0 w 432"/>
                <a:gd name="T11" fmla="*/ 0 h 736"/>
                <a:gd name="T12" fmla="*/ 0 w 432"/>
                <a:gd name="T13" fmla="*/ 0 h 736"/>
                <a:gd name="T14" fmla="*/ 0 w 432"/>
                <a:gd name="T15" fmla="*/ 0 h 736"/>
                <a:gd name="T16" fmla="*/ 0 w 432"/>
                <a:gd name="T17" fmla="*/ 0 h 736"/>
                <a:gd name="T18" fmla="*/ 0 w 432"/>
                <a:gd name="T19" fmla="*/ 0 h 736"/>
                <a:gd name="T20" fmla="*/ 0 w 432"/>
                <a:gd name="T21" fmla="*/ 0 h 736"/>
                <a:gd name="T22" fmla="*/ 0 w 432"/>
                <a:gd name="T23" fmla="*/ 0 h 736"/>
                <a:gd name="T24" fmla="*/ 0 w 432"/>
                <a:gd name="T25" fmla="*/ 0 h 736"/>
                <a:gd name="T26" fmla="*/ 0 w 432"/>
                <a:gd name="T27" fmla="*/ 0 h 736"/>
                <a:gd name="T28" fmla="*/ 0 w 432"/>
                <a:gd name="T29" fmla="*/ 0 h 736"/>
                <a:gd name="T30" fmla="*/ 0 w 432"/>
                <a:gd name="T31" fmla="*/ 0 h 736"/>
                <a:gd name="T32" fmla="*/ 0 w 432"/>
                <a:gd name="T33" fmla="*/ 0 h 736"/>
                <a:gd name="T34" fmla="*/ 0 w 432"/>
                <a:gd name="T35" fmla="*/ 0 h 736"/>
                <a:gd name="T36" fmla="*/ 0 w 432"/>
                <a:gd name="T37" fmla="*/ 0 h 736"/>
                <a:gd name="T38" fmla="*/ 0 w 432"/>
                <a:gd name="T39" fmla="*/ 0 h 736"/>
                <a:gd name="T40" fmla="*/ 0 w 432"/>
                <a:gd name="T41" fmla="*/ 0 h 7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736">
                  <a:moveTo>
                    <a:pt x="17" y="728"/>
                  </a:moveTo>
                  <a:lnTo>
                    <a:pt x="27" y="720"/>
                  </a:lnTo>
                  <a:lnTo>
                    <a:pt x="429" y="478"/>
                  </a:lnTo>
                  <a:lnTo>
                    <a:pt x="421" y="454"/>
                  </a:lnTo>
                  <a:lnTo>
                    <a:pt x="432" y="264"/>
                  </a:lnTo>
                  <a:lnTo>
                    <a:pt x="382" y="201"/>
                  </a:lnTo>
                  <a:lnTo>
                    <a:pt x="368" y="92"/>
                  </a:lnTo>
                  <a:lnTo>
                    <a:pt x="387" y="60"/>
                  </a:lnTo>
                  <a:lnTo>
                    <a:pt x="402" y="23"/>
                  </a:lnTo>
                  <a:lnTo>
                    <a:pt x="371" y="2"/>
                  </a:lnTo>
                  <a:lnTo>
                    <a:pt x="291" y="0"/>
                  </a:lnTo>
                  <a:lnTo>
                    <a:pt x="203" y="45"/>
                  </a:lnTo>
                  <a:lnTo>
                    <a:pt x="185" y="57"/>
                  </a:lnTo>
                  <a:lnTo>
                    <a:pt x="54" y="158"/>
                  </a:lnTo>
                  <a:lnTo>
                    <a:pt x="27" y="294"/>
                  </a:lnTo>
                  <a:lnTo>
                    <a:pt x="16" y="433"/>
                  </a:lnTo>
                  <a:lnTo>
                    <a:pt x="12" y="570"/>
                  </a:lnTo>
                  <a:lnTo>
                    <a:pt x="0" y="709"/>
                  </a:lnTo>
                  <a:lnTo>
                    <a:pt x="4" y="728"/>
                  </a:lnTo>
                  <a:lnTo>
                    <a:pt x="10" y="736"/>
                  </a:lnTo>
                  <a:lnTo>
                    <a:pt x="17" y="728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6" name="Freeform 48"/>
            <p:cNvSpPr>
              <a:spLocks/>
            </p:cNvSpPr>
            <p:nvPr/>
          </p:nvSpPr>
          <p:spPr bwMode="auto">
            <a:xfrm>
              <a:off x="3773" y="3162"/>
              <a:ext cx="26" cy="32"/>
            </a:xfrm>
            <a:custGeom>
              <a:avLst/>
              <a:gdLst>
                <a:gd name="T0" fmla="*/ 0 w 165"/>
                <a:gd name="T1" fmla="*/ 0 h 182"/>
                <a:gd name="T2" fmla="*/ 0 w 165"/>
                <a:gd name="T3" fmla="*/ 0 h 182"/>
                <a:gd name="T4" fmla="*/ 0 w 165"/>
                <a:gd name="T5" fmla="*/ 0 h 182"/>
                <a:gd name="T6" fmla="*/ 0 w 165"/>
                <a:gd name="T7" fmla="*/ 0 h 182"/>
                <a:gd name="T8" fmla="*/ 0 w 165"/>
                <a:gd name="T9" fmla="*/ 0 h 182"/>
                <a:gd name="T10" fmla="*/ 0 w 165"/>
                <a:gd name="T11" fmla="*/ 0 h 1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182">
                  <a:moveTo>
                    <a:pt x="10" y="174"/>
                  </a:moveTo>
                  <a:lnTo>
                    <a:pt x="165" y="0"/>
                  </a:lnTo>
                  <a:lnTo>
                    <a:pt x="51" y="87"/>
                  </a:lnTo>
                  <a:lnTo>
                    <a:pt x="12" y="164"/>
                  </a:lnTo>
                  <a:lnTo>
                    <a:pt x="0" y="182"/>
                  </a:lnTo>
                  <a:lnTo>
                    <a:pt x="10" y="174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7" name="Freeform 49"/>
            <p:cNvSpPr>
              <a:spLocks/>
            </p:cNvSpPr>
            <p:nvPr/>
          </p:nvSpPr>
          <p:spPr bwMode="auto">
            <a:xfrm>
              <a:off x="3768" y="3156"/>
              <a:ext cx="7" cy="36"/>
            </a:xfrm>
            <a:custGeom>
              <a:avLst/>
              <a:gdLst>
                <a:gd name="T0" fmla="*/ 0 w 54"/>
                <a:gd name="T1" fmla="*/ 0 h 202"/>
                <a:gd name="T2" fmla="*/ 0 w 54"/>
                <a:gd name="T3" fmla="*/ 0 h 202"/>
                <a:gd name="T4" fmla="*/ 0 w 54"/>
                <a:gd name="T5" fmla="*/ 0 h 202"/>
                <a:gd name="T6" fmla="*/ 0 w 54"/>
                <a:gd name="T7" fmla="*/ 0 h 202"/>
                <a:gd name="T8" fmla="*/ 0 w 54"/>
                <a:gd name="T9" fmla="*/ 0 h 202"/>
                <a:gd name="T10" fmla="*/ 0 w 54"/>
                <a:gd name="T11" fmla="*/ 0 h 202"/>
                <a:gd name="T12" fmla="*/ 0 w 54"/>
                <a:gd name="T13" fmla="*/ 0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02">
                  <a:moveTo>
                    <a:pt x="0" y="196"/>
                  </a:moveTo>
                  <a:lnTo>
                    <a:pt x="46" y="107"/>
                  </a:lnTo>
                  <a:lnTo>
                    <a:pt x="54" y="0"/>
                  </a:lnTo>
                  <a:lnTo>
                    <a:pt x="24" y="26"/>
                  </a:lnTo>
                  <a:lnTo>
                    <a:pt x="1" y="72"/>
                  </a:lnTo>
                  <a:lnTo>
                    <a:pt x="0" y="202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8" name="Freeform 50"/>
            <p:cNvSpPr>
              <a:spLocks/>
            </p:cNvSpPr>
            <p:nvPr/>
          </p:nvSpPr>
          <p:spPr bwMode="auto">
            <a:xfrm>
              <a:off x="4959" y="3247"/>
              <a:ext cx="40" cy="55"/>
            </a:xfrm>
            <a:custGeom>
              <a:avLst/>
              <a:gdLst>
                <a:gd name="T0" fmla="*/ 0 w 272"/>
                <a:gd name="T1" fmla="*/ 0 h 316"/>
                <a:gd name="T2" fmla="*/ 0 w 272"/>
                <a:gd name="T3" fmla="*/ 0 h 316"/>
                <a:gd name="T4" fmla="*/ 0 w 272"/>
                <a:gd name="T5" fmla="*/ 0 h 316"/>
                <a:gd name="T6" fmla="*/ 0 w 272"/>
                <a:gd name="T7" fmla="*/ 0 h 316"/>
                <a:gd name="T8" fmla="*/ 0 w 272"/>
                <a:gd name="T9" fmla="*/ 0 h 316"/>
                <a:gd name="T10" fmla="*/ 0 w 272"/>
                <a:gd name="T11" fmla="*/ 0 h 316"/>
                <a:gd name="T12" fmla="*/ 0 w 272"/>
                <a:gd name="T13" fmla="*/ 0 h 316"/>
                <a:gd name="T14" fmla="*/ 0 w 272"/>
                <a:gd name="T15" fmla="*/ 0 h 316"/>
                <a:gd name="T16" fmla="*/ 0 w 272"/>
                <a:gd name="T17" fmla="*/ 0 h 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2" h="316">
                  <a:moveTo>
                    <a:pt x="272" y="307"/>
                  </a:moveTo>
                  <a:lnTo>
                    <a:pt x="265" y="125"/>
                  </a:lnTo>
                  <a:lnTo>
                    <a:pt x="265" y="114"/>
                  </a:lnTo>
                  <a:lnTo>
                    <a:pt x="258" y="101"/>
                  </a:lnTo>
                  <a:lnTo>
                    <a:pt x="166" y="42"/>
                  </a:lnTo>
                  <a:lnTo>
                    <a:pt x="0" y="0"/>
                  </a:lnTo>
                  <a:lnTo>
                    <a:pt x="1" y="150"/>
                  </a:lnTo>
                  <a:lnTo>
                    <a:pt x="272" y="316"/>
                  </a:lnTo>
                  <a:lnTo>
                    <a:pt x="272" y="30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69" name="Freeform 51"/>
            <p:cNvSpPr>
              <a:spLocks/>
            </p:cNvSpPr>
            <p:nvPr/>
          </p:nvSpPr>
          <p:spPr bwMode="auto">
            <a:xfrm>
              <a:off x="3905" y="3114"/>
              <a:ext cx="17" cy="70"/>
            </a:xfrm>
            <a:custGeom>
              <a:avLst/>
              <a:gdLst>
                <a:gd name="T0" fmla="*/ 0 w 103"/>
                <a:gd name="T1" fmla="*/ 0 h 396"/>
                <a:gd name="T2" fmla="*/ 0 w 103"/>
                <a:gd name="T3" fmla="*/ 0 h 396"/>
                <a:gd name="T4" fmla="*/ 0 w 103"/>
                <a:gd name="T5" fmla="*/ 0 h 396"/>
                <a:gd name="T6" fmla="*/ 0 w 103"/>
                <a:gd name="T7" fmla="*/ 0 h 396"/>
                <a:gd name="T8" fmla="*/ 0 w 103"/>
                <a:gd name="T9" fmla="*/ 0 h 396"/>
                <a:gd name="T10" fmla="*/ 0 w 103"/>
                <a:gd name="T11" fmla="*/ 0 h 396"/>
                <a:gd name="T12" fmla="*/ 0 w 103"/>
                <a:gd name="T13" fmla="*/ 0 h 396"/>
                <a:gd name="T14" fmla="*/ 0 w 103"/>
                <a:gd name="T15" fmla="*/ 0 h 396"/>
                <a:gd name="T16" fmla="*/ 0 w 103"/>
                <a:gd name="T17" fmla="*/ 0 h 396"/>
                <a:gd name="T18" fmla="*/ 0 w 103"/>
                <a:gd name="T19" fmla="*/ 0 h 3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396">
                  <a:moveTo>
                    <a:pt x="0" y="396"/>
                  </a:moveTo>
                  <a:lnTo>
                    <a:pt x="50" y="315"/>
                  </a:lnTo>
                  <a:lnTo>
                    <a:pt x="86" y="224"/>
                  </a:lnTo>
                  <a:lnTo>
                    <a:pt x="103" y="127"/>
                  </a:lnTo>
                  <a:lnTo>
                    <a:pt x="99" y="27"/>
                  </a:lnTo>
                  <a:lnTo>
                    <a:pt x="80" y="11"/>
                  </a:lnTo>
                  <a:lnTo>
                    <a:pt x="55" y="0"/>
                  </a:lnTo>
                  <a:lnTo>
                    <a:pt x="50" y="8"/>
                  </a:lnTo>
                  <a:lnTo>
                    <a:pt x="53" y="23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0" name="Freeform 52"/>
            <p:cNvSpPr>
              <a:spLocks/>
            </p:cNvSpPr>
            <p:nvPr/>
          </p:nvSpPr>
          <p:spPr bwMode="auto">
            <a:xfrm>
              <a:off x="3780" y="3141"/>
              <a:ext cx="11" cy="26"/>
            </a:xfrm>
            <a:custGeom>
              <a:avLst/>
              <a:gdLst>
                <a:gd name="T0" fmla="*/ 0 w 79"/>
                <a:gd name="T1" fmla="*/ 0 h 154"/>
                <a:gd name="T2" fmla="*/ 0 w 79"/>
                <a:gd name="T3" fmla="*/ 0 h 154"/>
                <a:gd name="T4" fmla="*/ 0 w 79"/>
                <a:gd name="T5" fmla="*/ 0 h 154"/>
                <a:gd name="T6" fmla="*/ 0 w 79"/>
                <a:gd name="T7" fmla="*/ 0 h 154"/>
                <a:gd name="T8" fmla="*/ 0 w 79"/>
                <a:gd name="T9" fmla="*/ 0 h 154"/>
                <a:gd name="T10" fmla="*/ 0 w 79"/>
                <a:gd name="T11" fmla="*/ 0 h 154"/>
                <a:gd name="T12" fmla="*/ 0 w 79"/>
                <a:gd name="T13" fmla="*/ 0 h 154"/>
                <a:gd name="T14" fmla="*/ 0 w 79"/>
                <a:gd name="T15" fmla="*/ 0 h 154"/>
                <a:gd name="T16" fmla="*/ 0 w 79"/>
                <a:gd name="T17" fmla="*/ 0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154">
                  <a:moveTo>
                    <a:pt x="10" y="154"/>
                  </a:moveTo>
                  <a:lnTo>
                    <a:pt x="51" y="119"/>
                  </a:lnTo>
                  <a:lnTo>
                    <a:pt x="63" y="112"/>
                  </a:lnTo>
                  <a:lnTo>
                    <a:pt x="70" y="99"/>
                  </a:lnTo>
                  <a:lnTo>
                    <a:pt x="79" y="2"/>
                  </a:lnTo>
                  <a:lnTo>
                    <a:pt x="60" y="0"/>
                  </a:lnTo>
                  <a:lnTo>
                    <a:pt x="20" y="29"/>
                  </a:lnTo>
                  <a:lnTo>
                    <a:pt x="0" y="154"/>
                  </a:lnTo>
                  <a:lnTo>
                    <a:pt x="10" y="15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1" name="Freeform 53"/>
            <p:cNvSpPr>
              <a:spLocks/>
            </p:cNvSpPr>
            <p:nvPr/>
          </p:nvSpPr>
          <p:spPr bwMode="auto">
            <a:xfrm>
              <a:off x="4909" y="3230"/>
              <a:ext cx="44" cy="41"/>
            </a:xfrm>
            <a:custGeom>
              <a:avLst/>
              <a:gdLst>
                <a:gd name="T0" fmla="*/ 0 w 284"/>
                <a:gd name="T1" fmla="*/ 0 h 230"/>
                <a:gd name="T2" fmla="*/ 0 w 284"/>
                <a:gd name="T3" fmla="*/ 0 h 230"/>
                <a:gd name="T4" fmla="*/ 0 w 284"/>
                <a:gd name="T5" fmla="*/ 0 h 230"/>
                <a:gd name="T6" fmla="*/ 0 w 284"/>
                <a:gd name="T7" fmla="*/ 0 h 230"/>
                <a:gd name="T8" fmla="*/ 0 w 284"/>
                <a:gd name="T9" fmla="*/ 0 h 230"/>
                <a:gd name="T10" fmla="*/ 0 w 284"/>
                <a:gd name="T11" fmla="*/ 0 h 230"/>
                <a:gd name="T12" fmla="*/ 0 w 284"/>
                <a:gd name="T13" fmla="*/ 0 h 230"/>
                <a:gd name="T14" fmla="*/ 0 w 284"/>
                <a:gd name="T15" fmla="*/ 0 h 230"/>
                <a:gd name="T16" fmla="*/ 0 w 284"/>
                <a:gd name="T17" fmla="*/ 0 h 2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4" h="230">
                  <a:moveTo>
                    <a:pt x="248" y="226"/>
                  </a:moveTo>
                  <a:lnTo>
                    <a:pt x="281" y="230"/>
                  </a:lnTo>
                  <a:lnTo>
                    <a:pt x="284" y="80"/>
                  </a:lnTo>
                  <a:lnTo>
                    <a:pt x="16" y="0"/>
                  </a:lnTo>
                  <a:lnTo>
                    <a:pt x="0" y="7"/>
                  </a:lnTo>
                  <a:lnTo>
                    <a:pt x="12" y="40"/>
                  </a:lnTo>
                  <a:lnTo>
                    <a:pt x="9" y="129"/>
                  </a:lnTo>
                  <a:lnTo>
                    <a:pt x="227" y="212"/>
                  </a:lnTo>
                  <a:lnTo>
                    <a:pt x="248" y="22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2" name="Freeform 54"/>
            <p:cNvSpPr>
              <a:spLocks/>
            </p:cNvSpPr>
            <p:nvPr/>
          </p:nvSpPr>
          <p:spPr bwMode="auto">
            <a:xfrm>
              <a:off x="3810" y="2827"/>
              <a:ext cx="101" cy="335"/>
            </a:xfrm>
            <a:custGeom>
              <a:avLst/>
              <a:gdLst>
                <a:gd name="T0" fmla="*/ 0 w 662"/>
                <a:gd name="T1" fmla="*/ 0 h 1895"/>
                <a:gd name="T2" fmla="*/ 0 w 662"/>
                <a:gd name="T3" fmla="*/ 0 h 1895"/>
                <a:gd name="T4" fmla="*/ 0 w 662"/>
                <a:gd name="T5" fmla="*/ 0 h 1895"/>
                <a:gd name="T6" fmla="*/ 0 w 662"/>
                <a:gd name="T7" fmla="*/ 0 h 1895"/>
                <a:gd name="T8" fmla="*/ 0 w 662"/>
                <a:gd name="T9" fmla="*/ 0 h 1895"/>
                <a:gd name="T10" fmla="*/ 0 w 662"/>
                <a:gd name="T11" fmla="*/ 0 h 1895"/>
                <a:gd name="T12" fmla="*/ 0 w 662"/>
                <a:gd name="T13" fmla="*/ 0 h 1895"/>
                <a:gd name="T14" fmla="*/ 0 w 662"/>
                <a:gd name="T15" fmla="*/ 0 h 1895"/>
                <a:gd name="T16" fmla="*/ 0 w 662"/>
                <a:gd name="T17" fmla="*/ 0 h 1895"/>
                <a:gd name="T18" fmla="*/ 0 w 662"/>
                <a:gd name="T19" fmla="*/ 0 h 1895"/>
                <a:gd name="T20" fmla="*/ 0 w 662"/>
                <a:gd name="T21" fmla="*/ 0 h 1895"/>
                <a:gd name="T22" fmla="*/ 0 w 662"/>
                <a:gd name="T23" fmla="*/ 0 h 1895"/>
                <a:gd name="T24" fmla="*/ 0 w 662"/>
                <a:gd name="T25" fmla="*/ 0 h 1895"/>
                <a:gd name="T26" fmla="*/ 0 w 662"/>
                <a:gd name="T27" fmla="*/ 0 h 1895"/>
                <a:gd name="T28" fmla="*/ 0 w 662"/>
                <a:gd name="T29" fmla="*/ 0 h 1895"/>
                <a:gd name="T30" fmla="*/ 0 w 662"/>
                <a:gd name="T31" fmla="*/ 0 h 1895"/>
                <a:gd name="T32" fmla="*/ 0 w 662"/>
                <a:gd name="T33" fmla="*/ 0 h 1895"/>
                <a:gd name="T34" fmla="*/ 0 w 662"/>
                <a:gd name="T35" fmla="*/ 0 h 1895"/>
                <a:gd name="T36" fmla="*/ 0 w 662"/>
                <a:gd name="T37" fmla="*/ 0 h 1895"/>
                <a:gd name="T38" fmla="*/ 0 w 662"/>
                <a:gd name="T39" fmla="*/ 0 h 1895"/>
                <a:gd name="T40" fmla="*/ 0 w 662"/>
                <a:gd name="T41" fmla="*/ 0 h 1895"/>
                <a:gd name="T42" fmla="*/ 0 w 662"/>
                <a:gd name="T43" fmla="*/ 0 h 1895"/>
                <a:gd name="T44" fmla="*/ 0 w 662"/>
                <a:gd name="T45" fmla="*/ 0 h 1895"/>
                <a:gd name="T46" fmla="*/ 0 w 662"/>
                <a:gd name="T47" fmla="*/ 0 h 1895"/>
                <a:gd name="T48" fmla="*/ 0 w 662"/>
                <a:gd name="T49" fmla="*/ 0 h 1895"/>
                <a:gd name="T50" fmla="*/ 0 w 662"/>
                <a:gd name="T51" fmla="*/ 0 h 1895"/>
                <a:gd name="T52" fmla="*/ 0 w 662"/>
                <a:gd name="T53" fmla="*/ 0 h 1895"/>
                <a:gd name="T54" fmla="*/ 0 w 662"/>
                <a:gd name="T55" fmla="*/ 0 h 1895"/>
                <a:gd name="T56" fmla="*/ 0 w 662"/>
                <a:gd name="T57" fmla="*/ 0 h 1895"/>
                <a:gd name="T58" fmla="*/ 0 w 662"/>
                <a:gd name="T59" fmla="*/ 0 h 1895"/>
                <a:gd name="T60" fmla="*/ 0 w 662"/>
                <a:gd name="T61" fmla="*/ 0 h 1895"/>
                <a:gd name="T62" fmla="*/ 0 w 662"/>
                <a:gd name="T63" fmla="*/ 0 h 1895"/>
                <a:gd name="T64" fmla="*/ 0 w 662"/>
                <a:gd name="T65" fmla="*/ 0 h 1895"/>
                <a:gd name="T66" fmla="*/ 0 w 662"/>
                <a:gd name="T67" fmla="*/ 0 h 1895"/>
                <a:gd name="T68" fmla="*/ 0 w 662"/>
                <a:gd name="T69" fmla="*/ 0 h 1895"/>
                <a:gd name="T70" fmla="*/ 0 w 662"/>
                <a:gd name="T71" fmla="*/ 0 h 1895"/>
                <a:gd name="T72" fmla="*/ 0 w 662"/>
                <a:gd name="T73" fmla="*/ 0 h 1895"/>
                <a:gd name="T74" fmla="*/ 0 w 662"/>
                <a:gd name="T75" fmla="*/ 0 h 1895"/>
                <a:gd name="T76" fmla="*/ 0 w 662"/>
                <a:gd name="T77" fmla="*/ 0 h 1895"/>
                <a:gd name="T78" fmla="*/ 0 w 662"/>
                <a:gd name="T79" fmla="*/ 0 h 1895"/>
                <a:gd name="T80" fmla="*/ 0 w 662"/>
                <a:gd name="T81" fmla="*/ 0 h 1895"/>
                <a:gd name="T82" fmla="*/ 0 w 662"/>
                <a:gd name="T83" fmla="*/ 0 h 1895"/>
                <a:gd name="T84" fmla="*/ 0 w 662"/>
                <a:gd name="T85" fmla="*/ 0 h 1895"/>
                <a:gd name="T86" fmla="*/ 0 w 662"/>
                <a:gd name="T87" fmla="*/ 0 h 1895"/>
                <a:gd name="T88" fmla="*/ 0 w 662"/>
                <a:gd name="T89" fmla="*/ 0 h 1895"/>
                <a:gd name="T90" fmla="*/ 0 w 662"/>
                <a:gd name="T91" fmla="*/ 0 h 1895"/>
                <a:gd name="T92" fmla="*/ 0 w 662"/>
                <a:gd name="T93" fmla="*/ 0 h 1895"/>
                <a:gd name="T94" fmla="*/ 0 w 662"/>
                <a:gd name="T95" fmla="*/ 0 h 1895"/>
                <a:gd name="T96" fmla="*/ 0 w 662"/>
                <a:gd name="T97" fmla="*/ 0 h 1895"/>
                <a:gd name="T98" fmla="*/ 0 w 662"/>
                <a:gd name="T99" fmla="*/ 0 h 1895"/>
                <a:gd name="T100" fmla="*/ 0 w 662"/>
                <a:gd name="T101" fmla="*/ 0 h 1895"/>
                <a:gd name="T102" fmla="*/ 0 w 662"/>
                <a:gd name="T103" fmla="*/ 0 h 1895"/>
                <a:gd name="T104" fmla="*/ 0 w 662"/>
                <a:gd name="T105" fmla="*/ 0 h 1895"/>
                <a:gd name="T106" fmla="*/ 0 w 662"/>
                <a:gd name="T107" fmla="*/ 0 h 18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2" h="1895">
                  <a:moveTo>
                    <a:pt x="168" y="1895"/>
                  </a:moveTo>
                  <a:lnTo>
                    <a:pt x="303" y="1892"/>
                  </a:lnTo>
                  <a:lnTo>
                    <a:pt x="350" y="1855"/>
                  </a:lnTo>
                  <a:lnTo>
                    <a:pt x="395" y="1806"/>
                  </a:lnTo>
                  <a:lnTo>
                    <a:pt x="426" y="1754"/>
                  </a:lnTo>
                  <a:lnTo>
                    <a:pt x="446" y="1629"/>
                  </a:lnTo>
                  <a:lnTo>
                    <a:pt x="449" y="1606"/>
                  </a:lnTo>
                  <a:lnTo>
                    <a:pt x="451" y="1485"/>
                  </a:lnTo>
                  <a:lnTo>
                    <a:pt x="445" y="1361"/>
                  </a:lnTo>
                  <a:lnTo>
                    <a:pt x="420" y="1110"/>
                  </a:lnTo>
                  <a:lnTo>
                    <a:pt x="366" y="643"/>
                  </a:lnTo>
                  <a:lnTo>
                    <a:pt x="359" y="408"/>
                  </a:lnTo>
                  <a:lnTo>
                    <a:pt x="365" y="292"/>
                  </a:lnTo>
                  <a:lnTo>
                    <a:pt x="385" y="176"/>
                  </a:lnTo>
                  <a:lnTo>
                    <a:pt x="410" y="146"/>
                  </a:lnTo>
                  <a:lnTo>
                    <a:pt x="417" y="147"/>
                  </a:lnTo>
                  <a:lnTo>
                    <a:pt x="419" y="155"/>
                  </a:lnTo>
                  <a:lnTo>
                    <a:pt x="402" y="316"/>
                  </a:lnTo>
                  <a:lnTo>
                    <a:pt x="399" y="478"/>
                  </a:lnTo>
                  <a:lnTo>
                    <a:pt x="423" y="805"/>
                  </a:lnTo>
                  <a:lnTo>
                    <a:pt x="464" y="1132"/>
                  </a:lnTo>
                  <a:lnTo>
                    <a:pt x="493" y="1460"/>
                  </a:lnTo>
                  <a:lnTo>
                    <a:pt x="495" y="1287"/>
                  </a:lnTo>
                  <a:lnTo>
                    <a:pt x="485" y="1111"/>
                  </a:lnTo>
                  <a:lnTo>
                    <a:pt x="458" y="759"/>
                  </a:lnTo>
                  <a:lnTo>
                    <a:pt x="443" y="600"/>
                  </a:lnTo>
                  <a:lnTo>
                    <a:pt x="438" y="444"/>
                  </a:lnTo>
                  <a:lnTo>
                    <a:pt x="445" y="292"/>
                  </a:lnTo>
                  <a:lnTo>
                    <a:pt x="468" y="140"/>
                  </a:lnTo>
                  <a:lnTo>
                    <a:pt x="469" y="126"/>
                  </a:lnTo>
                  <a:lnTo>
                    <a:pt x="482" y="119"/>
                  </a:lnTo>
                  <a:lnTo>
                    <a:pt x="495" y="126"/>
                  </a:lnTo>
                  <a:lnTo>
                    <a:pt x="499" y="143"/>
                  </a:lnTo>
                  <a:lnTo>
                    <a:pt x="493" y="166"/>
                  </a:lnTo>
                  <a:lnTo>
                    <a:pt x="476" y="329"/>
                  </a:lnTo>
                  <a:lnTo>
                    <a:pt x="479" y="491"/>
                  </a:lnTo>
                  <a:lnTo>
                    <a:pt x="508" y="819"/>
                  </a:lnTo>
                  <a:lnTo>
                    <a:pt x="534" y="1131"/>
                  </a:lnTo>
                  <a:lnTo>
                    <a:pt x="542" y="1281"/>
                  </a:lnTo>
                  <a:lnTo>
                    <a:pt x="538" y="1433"/>
                  </a:lnTo>
                  <a:lnTo>
                    <a:pt x="565" y="1274"/>
                  </a:lnTo>
                  <a:lnTo>
                    <a:pt x="576" y="1112"/>
                  </a:lnTo>
                  <a:lnTo>
                    <a:pt x="568" y="789"/>
                  </a:lnTo>
                  <a:lnTo>
                    <a:pt x="548" y="464"/>
                  </a:lnTo>
                  <a:lnTo>
                    <a:pt x="544" y="299"/>
                  </a:lnTo>
                  <a:lnTo>
                    <a:pt x="550" y="139"/>
                  </a:lnTo>
                  <a:lnTo>
                    <a:pt x="538" y="86"/>
                  </a:lnTo>
                  <a:lnTo>
                    <a:pt x="566" y="69"/>
                  </a:lnTo>
                  <a:lnTo>
                    <a:pt x="584" y="76"/>
                  </a:lnTo>
                  <a:lnTo>
                    <a:pt x="626" y="126"/>
                  </a:lnTo>
                  <a:lnTo>
                    <a:pt x="649" y="179"/>
                  </a:lnTo>
                  <a:lnTo>
                    <a:pt x="654" y="249"/>
                  </a:lnTo>
                  <a:lnTo>
                    <a:pt x="662" y="134"/>
                  </a:lnTo>
                  <a:lnTo>
                    <a:pt x="611" y="44"/>
                  </a:lnTo>
                  <a:lnTo>
                    <a:pt x="544" y="3"/>
                  </a:lnTo>
                  <a:lnTo>
                    <a:pt x="506" y="0"/>
                  </a:lnTo>
                  <a:lnTo>
                    <a:pt x="459" y="14"/>
                  </a:lnTo>
                  <a:lnTo>
                    <a:pt x="357" y="53"/>
                  </a:lnTo>
                  <a:lnTo>
                    <a:pt x="260" y="127"/>
                  </a:lnTo>
                  <a:lnTo>
                    <a:pt x="178" y="222"/>
                  </a:lnTo>
                  <a:lnTo>
                    <a:pt x="146" y="275"/>
                  </a:lnTo>
                  <a:lnTo>
                    <a:pt x="121" y="334"/>
                  </a:lnTo>
                  <a:lnTo>
                    <a:pt x="105" y="397"/>
                  </a:lnTo>
                  <a:lnTo>
                    <a:pt x="100" y="465"/>
                  </a:lnTo>
                  <a:lnTo>
                    <a:pt x="130" y="741"/>
                  </a:lnTo>
                  <a:lnTo>
                    <a:pt x="163" y="1014"/>
                  </a:lnTo>
                  <a:lnTo>
                    <a:pt x="177" y="1284"/>
                  </a:lnTo>
                  <a:lnTo>
                    <a:pt x="168" y="1415"/>
                  </a:lnTo>
                  <a:lnTo>
                    <a:pt x="146" y="1545"/>
                  </a:lnTo>
                  <a:lnTo>
                    <a:pt x="113" y="1599"/>
                  </a:lnTo>
                  <a:lnTo>
                    <a:pt x="89" y="1623"/>
                  </a:lnTo>
                  <a:lnTo>
                    <a:pt x="3" y="1649"/>
                  </a:lnTo>
                  <a:lnTo>
                    <a:pt x="0" y="1691"/>
                  </a:lnTo>
                  <a:lnTo>
                    <a:pt x="18" y="1714"/>
                  </a:lnTo>
                  <a:lnTo>
                    <a:pt x="51" y="1728"/>
                  </a:lnTo>
                  <a:lnTo>
                    <a:pt x="91" y="1717"/>
                  </a:lnTo>
                  <a:lnTo>
                    <a:pt x="143" y="1679"/>
                  </a:lnTo>
                  <a:lnTo>
                    <a:pt x="184" y="1626"/>
                  </a:lnTo>
                  <a:lnTo>
                    <a:pt x="216" y="1559"/>
                  </a:lnTo>
                  <a:lnTo>
                    <a:pt x="236" y="1486"/>
                  </a:lnTo>
                  <a:lnTo>
                    <a:pt x="226" y="1418"/>
                  </a:lnTo>
                  <a:lnTo>
                    <a:pt x="227" y="1360"/>
                  </a:lnTo>
                  <a:lnTo>
                    <a:pt x="191" y="1091"/>
                  </a:lnTo>
                  <a:lnTo>
                    <a:pt x="149" y="820"/>
                  </a:lnTo>
                  <a:lnTo>
                    <a:pt x="136" y="687"/>
                  </a:lnTo>
                  <a:lnTo>
                    <a:pt x="131" y="557"/>
                  </a:lnTo>
                  <a:lnTo>
                    <a:pt x="140" y="425"/>
                  </a:lnTo>
                  <a:lnTo>
                    <a:pt x="166" y="298"/>
                  </a:lnTo>
                  <a:lnTo>
                    <a:pt x="170" y="282"/>
                  </a:lnTo>
                  <a:lnTo>
                    <a:pt x="190" y="272"/>
                  </a:lnTo>
                  <a:lnTo>
                    <a:pt x="173" y="426"/>
                  </a:lnTo>
                  <a:lnTo>
                    <a:pt x="173" y="582"/>
                  </a:lnTo>
                  <a:lnTo>
                    <a:pt x="206" y="902"/>
                  </a:lnTo>
                  <a:lnTo>
                    <a:pt x="250" y="1224"/>
                  </a:lnTo>
                  <a:lnTo>
                    <a:pt x="263" y="1384"/>
                  </a:lnTo>
                  <a:lnTo>
                    <a:pt x="263" y="1545"/>
                  </a:lnTo>
                  <a:lnTo>
                    <a:pt x="239" y="1616"/>
                  </a:lnTo>
                  <a:lnTo>
                    <a:pt x="203" y="1672"/>
                  </a:lnTo>
                  <a:lnTo>
                    <a:pt x="110" y="1761"/>
                  </a:lnTo>
                  <a:lnTo>
                    <a:pt x="121" y="1769"/>
                  </a:lnTo>
                  <a:lnTo>
                    <a:pt x="137" y="1768"/>
                  </a:lnTo>
                  <a:lnTo>
                    <a:pt x="233" y="1728"/>
                  </a:lnTo>
                  <a:lnTo>
                    <a:pt x="273" y="1656"/>
                  </a:lnTo>
                  <a:lnTo>
                    <a:pt x="290" y="1510"/>
                  </a:lnTo>
                  <a:lnTo>
                    <a:pt x="289" y="1361"/>
                  </a:lnTo>
                  <a:lnTo>
                    <a:pt x="251" y="1061"/>
                  </a:lnTo>
                  <a:lnTo>
                    <a:pt x="209" y="757"/>
                  </a:lnTo>
                  <a:lnTo>
                    <a:pt x="204" y="607"/>
                  </a:lnTo>
                  <a:lnTo>
                    <a:pt x="217" y="455"/>
                  </a:lnTo>
                  <a:lnTo>
                    <a:pt x="206" y="426"/>
                  </a:lnTo>
                  <a:lnTo>
                    <a:pt x="261" y="199"/>
                  </a:lnTo>
                  <a:lnTo>
                    <a:pt x="280" y="196"/>
                  </a:lnTo>
                  <a:lnTo>
                    <a:pt x="253" y="431"/>
                  </a:lnTo>
                  <a:lnTo>
                    <a:pt x="244" y="554"/>
                  </a:lnTo>
                  <a:lnTo>
                    <a:pt x="250" y="678"/>
                  </a:lnTo>
                  <a:lnTo>
                    <a:pt x="256" y="816"/>
                  </a:lnTo>
                  <a:lnTo>
                    <a:pt x="276" y="958"/>
                  </a:lnTo>
                  <a:lnTo>
                    <a:pt x="324" y="1244"/>
                  </a:lnTo>
                  <a:lnTo>
                    <a:pt x="337" y="1386"/>
                  </a:lnTo>
                  <a:lnTo>
                    <a:pt x="334" y="1520"/>
                  </a:lnTo>
                  <a:lnTo>
                    <a:pt x="306" y="1650"/>
                  </a:lnTo>
                  <a:lnTo>
                    <a:pt x="279" y="1712"/>
                  </a:lnTo>
                  <a:lnTo>
                    <a:pt x="244" y="1772"/>
                  </a:lnTo>
                  <a:lnTo>
                    <a:pt x="157" y="1806"/>
                  </a:lnTo>
                  <a:lnTo>
                    <a:pt x="144" y="1805"/>
                  </a:lnTo>
                  <a:lnTo>
                    <a:pt x="159" y="1818"/>
                  </a:lnTo>
                  <a:lnTo>
                    <a:pt x="178" y="1824"/>
                  </a:lnTo>
                  <a:lnTo>
                    <a:pt x="226" y="1835"/>
                  </a:lnTo>
                  <a:lnTo>
                    <a:pt x="240" y="1827"/>
                  </a:lnTo>
                  <a:lnTo>
                    <a:pt x="260" y="1814"/>
                  </a:lnTo>
                  <a:lnTo>
                    <a:pt x="279" y="1806"/>
                  </a:lnTo>
                  <a:lnTo>
                    <a:pt x="327" y="1733"/>
                  </a:lnTo>
                  <a:lnTo>
                    <a:pt x="357" y="1653"/>
                  </a:lnTo>
                  <a:lnTo>
                    <a:pt x="372" y="1568"/>
                  </a:lnTo>
                  <a:lnTo>
                    <a:pt x="375" y="1480"/>
                  </a:lnTo>
                  <a:lnTo>
                    <a:pt x="359" y="1298"/>
                  </a:lnTo>
                  <a:lnTo>
                    <a:pt x="339" y="1118"/>
                  </a:lnTo>
                  <a:lnTo>
                    <a:pt x="306" y="869"/>
                  </a:lnTo>
                  <a:lnTo>
                    <a:pt x="280" y="624"/>
                  </a:lnTo>
                  <a:lnTo>
                    <a:pt x="277" y="504"/>
                  </a:lnTo>
                  <a:lnTo>
                    <a:pt x="284" y="384"/>
                  </a:lnTo>
                  <a:lnTo>
                    <a:pt x="303" y="266"/>
                  </a:lnTo>
                  <a:lnTo>
                    <a:pt x="336" y="149"/>
                  </a:lnTo>
                  <a:lnTo>
                    <a:pt x="343" y="136"/>
                  </a:lnTo>
                  <a:lnTo>
                    <a:pt x="365" y="133"/>
                  </a:lnTo>
                  <a:lnTo>
                    <a:pt x="329" y="318"/>
                  </a:lnTo>
                  <a:lnTo>
                    <a:pt x="321" y="505"/>
                  </a:lnTo>
                  <a:lnTo>
                    <a:pt x="333" y="696"/>
                  </a:lnTo>
                  <a:lnTo>
                    <a:pt x="357" y="886"/>
                  </a:lnTo>
                  <a:lnTo>
                    <a:pt x="406" y="1268"/>
                  </a:lnTo>
                  <a:lnTo>
                    <a:pt x="413" y="1462"/>
                  </a:lnTo>
                  <a:lnTo>
                    <a:pt x="402" y="1653"/>
                  </a:lnTo>
                  <a:lnTo>
                    <a:pt x="393" y="1699"/>
                  </a:lnTo>
                  <a:lnTo>
                    <a:pt x="373" y="1736"/>
                  </a:lnTo>
                  <a:lnTo>
                    <a:pt x="329" y="1811"/>
                  </a:lnTo>
                  <a:lnTo>
                    <a:pt x="293" y="1845"/>
                  </a:lnTo>
                  <a:lnTo>
                    <a:pt x="236" y="1873"/>
                  </a:lnTo>
                  <a:lnTo>
                    <a:pt x="121" y="1850"/>
                  </a:lnTo>
                  <a:lnTo>
                    <a:pt x="123" y="1867"/>
                  </a:lnTo>
                  <a:lnTo>
                    <a:pt x="133" y="1878"/>
                  </a:lnTo>
                  <a:lnTo>
                    <a:pt x="159" y="1895"/>
                  </a:lnTo>
                  <a:lnTo>
                    <a:pt x="168" y="189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3" name="Freeform 55"/>
            <p:cNvSpPr>
              <a:spLocks/>
            </p:cNvSpPr>
            <p:nvPr/>
          </p:nvSpPr>
          <p:spPr bwMode="auto">
            <a:xfrm>
              <a:off x="3799" y="3133"/>
              <a:ext cx="14" cy="21"/>
            </a:xfrm>
            <a:custGeom>
              <a:avLst/>
              <a:gdLst>
                <a:gd name="T0" fmla="*/ 0 w 94"/>
                <a:gd name="T1" fmla="*/ 0 h 119"/>
                <a:gd name="T2" fmla="*/ 0 w 94"/>
                <a:gd name="T3" fmla="*/ 0 h 119"/>
                <a:gd name="T4" fmla="*/ 0 w 94"/>
                <a:gd name="T5" fmla="*/ 0 h 119"/>
                <a:gd name="T6" fmla="*/ 0 w 94"/>
                <a:gd name="T7" fmla="*/ 0 h 119"/>
                <a:gd name="T8" fmla="*/ 0 w 94"/>
                <a:gd name="T9" fmla="*/ 0 h 119"/>
                <a:gd name="T10" fmla="*/ 0 w 94"/>
                <a:gd name="T11" fmla="*/ 0 h 119"/>
                <a:gd name="T12" fmla="*/ 0 w 94"/>
                <a:gd name="T13" fmla="*/ 0 h 119"/>
                <a:gd name="T14" fmla="*/ 0 w 94"/>
                <a:gd name="T15" fmla="*/ 0 h 119"/>
                <a:gd name="T16" fmla="*/ 0 w 94"/>
                <a:gd name="T17" fmla="*/ 0 h 119"/>
                <a:gd name="T18" fmla="*/ 0 w 94"/>
                <a:gd name="T19" fmla="*/ 0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119">
                  <a:moveTo>
                    <a:pt x="10" y="113"/>
                  </a:moveTo>
                  <a:lnTo>
                    <a:pt x="69" y="86"/>
                  </a:lnTo>
                  <a:lnTo>
                    <a:pt x="94" y="57"/>
                  </a:lnTo>
                  <a:lnTo>
                    <a:pt x="82" y="36"/>
                  </a:lnTo>
                  <a:lnTo>
                    <a:pt x="69" y="31"/>
                  </a:lnTo>
                  <a:lnTo>
                    <a:pt x="56" y="20"/>
                  </a:lnTo>
                  <a:lnTo>
                    <a:pt x="37" y="0"/>
                  </a:lnTo>
                  <a:lnTo>
                    <a:pt x="20" y="3"/>
                  </a:lnTo>
                  <a:lnTo>
                    <a:pt x="0" y="119"/>
                  </a:lnTo>
                  <a:lnTo>
                    <a:pt x="10" y="11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4" name="Freeform 56"/>
            <p:cNvSpPr>
              <a:spLocks/>
            </p:cNvSpPr>
            <p:nvPr/>
          </p:nvSpPr>
          <p:spPr bwMode="auto">
            <a:xfrm>
              <a:off x="4880" y="3213"/>
              <a:ext cx="24" cy="41"/>
            </a:xfrm>
            <a:custGeom>
              <a:avLst/>
              <a:gdLst>
                <a:gd name="T0" fmla="*/ 0 w 153"/>
                <a:gd name="T1" fmla="*/ 0 h 231"/>
                <a:gd name="T2" fmla="*/ 0 w 153"/>
                <a:gd name="T3" fmla="*/ 0 h 231"/>
                <a:gd name="T4" fmla="*/ 0 w 153"/>
                <a:gd name="T5" fmla="*/ 0 h 231"/>
                <a:gd name="T6" fmla="*/ 0 w 153"/>
                <a:gd name="T7" fmla="*/ 0 h 231"/>
                <a:gd name="T8" fmla="*/ 0 w 153"/>
                <a:gd name="T9" fmla="*/ 0 h 231"/>
                <a:gd name="T10" fmla="*/ 0 w 153"/>
                <a:gd name="T11" fmla="*/ 0 h 231"/>
                <a:gd name="T12" fmla="*/ 0 w 153"/>
                <a:gd name="T13" fmla="*/ 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231">
                  <a:moveTo>
                    <a:pt x="153" y="228"/>
                  </a:moveTo>
                  <a:lnTo>
                    <a:pt x="136" y="86"/>
                  </a:lnTo>
                  <a:lnTo>
                    <a:pt x="0" y="0"/>
                  </a:lnTo>
                  <a:lnTo>
                    <a:pt x="19" y="119"/>
                  </a:lnTo>
                  <a:lnTo>
                    <a:pt x="79" y="189"/>
                  </a:lnTo>
                  <a:lnTo>
                    <a:pt x="143" y="231"/>
                  </a:lnTo>
                  <a:lnTo>
                    <a:pt x="153" y="22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5" name="Freeform 57"/>
            <p:cNvSpPr>
              <a:spLocks/>
            </p:cNvSpPr>
            <p:nvPr/>
          </p:nvSpPr>
          <p:spPr bwMode="auto">
            <a:xfrm>
              <a:off x="3975" y="3131"/>
              <a:ext cx="147" cy="23"/>
            </a:xfrm>
            <a:custGeom>
              <a:avLst/>
              <a:gdLst>
                <a:gd name="T0" fmla="*/ 0 w 958"/>
                <a:gd name="T1" fmla="*/ 0 h 132"/>
                <a:gd name="T2" fmla="*/ 0 w 958"/>
                <a:gd name="T3" fmla="*/ 0 h 132"/>
                <a:gd name="T4" fmla="*/ 0 w 958"/>
                <a:gd name="T5" fmla="*/ 0 h 132"/>
                <a:gd name="T6" fmla="*/ 0 w 958"/>
                <a:gd name="T7" fmla="*/ 0 h 132"/>
                <a:gd name="T8" fmla="*/ 0 w 958"/>
                <a:gd name="T9" fmla="*/ 0 h 132"/>
                <a:gd name="T10" fmla="*/ 0 w 958"/>
                <a:gd name="T11" fmla="*/ 0 h 132"/>
                <a:gd name="T12" fmla="*/ 0 w 958"/>
                <a:gd name="T13" fmla="*/ 0 h 132"/>
                <a:gd name="T14" fmla="*/ 0 w 958"/>
                <a:gd name="T15" fmla="*/ 0 h 132"/>
                <a:gd name="T16" fmla="*/ 0 w 958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8" h="132">
                  <a:moveTo>
                    <a:pt x="9" y="119"/>
                  </a:moveTo>
                  <a:lnTo>
                    <a:pt x="327" y="132"/>
                  </a:lnTo>
                  <a:lnTo>
                    <a:pt x="487" y="132"/>
                  </a:lnTo>
                  <a:lnTo>
                    <a:pt x="652" y="111"/>
                  </a:lnTo>
                  <a:lnTo>
                    <a:pt x="958" y="0"/>
                  </a:lnTo>
                  <a:lnTo>
                    <a:pt x="9" y="100"/>
                  </a:lnTo>
                  <a:lnTo>
                    <a:pt x="2" y="107"/>
                  </a:lnTo>
                  <a:lnTo>
                    <a:pt x="0" y="114"/>
                  </a:lnTo>
                  <a:lnTo>
                    <a:pt x="9" y="11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6" name="Freeform 58"/>
            <p:cNvSpPr>
              <a:spLocks/>
            </p:cNvSpPr>
            <p:nvPr/>
          </p:nvSpPr>
          <p:spPr bwMode="auto">
            <a:xfrm>
              <a:off x="3927" y="3052"/>
              <a:ext cx="336" cy="93"/>
            </a:xfrm>
            <a:custGeom>
              <a:avLst/>
              <a:gdLst>
                <a:gd name="T0" fmla="*/ 0 w 2197"/>
                <a:gd name="T1" fmla="*/ 0 h 529"/>
                <a:gd name="T2" fmla="*/ 0 w 2197"/>
                <a:gd name="T3" fmla="*/ 0 h 529"/>
                <a:gd name="T4" fmla="*/ 0 w 2197"/>
                <a:gd name="T5" fmla="*/ 0 h 529"/>
                <a:gd name="T6" fmla="*/ 0 w 2197"/>
                <a:gd name="T7" fmla="*/ 0 h 529"/>
                <a:gd name="T8" fmla="*/ 0 w 2197"/>
                <a:gd name="T9" fmla="*/ 0 h 529"/>
                <a:gd name="T10" fmla="*/ 0 w 2197"/>
                <a:gd name="T11" fmla="*/ 0 h 529"/>
                <a:gd name="T12" fmla="*/ 0 w 2197"/>
                <a:gd name="T13" fmla="*/ 0 h 529"/>
                <a:gd name="T14" fmla="*/ 0 w 2197"/>
                <a:gd name="T15" fmla="*/ 0 h 529"/>
                <a:gd name="T16" fmla="*/ 0 w 2197"/>
                <a:gd name="T17" fmla="*/ 0 h 529"/>
                <a:gd name="T18" fmla="*/ 0 w 2197"/>
                <a:gd name="T19" fmla="*/ 0 h 529"/>
                <a:gd name="T20" fmla="*/ 0 w 2197"/>
                <a:gd name="T21" fmla="*/ 0 h 529"/>
                <a:gd name="T22" fmla="*/ 0 w 2197"/>
                <a:gd name="T23" fmla="*/ 0 h 529"/>
                <a:gd name="T24" fmla="*/ 0 w 2197"/>
                <a:gd name="T25" fmla="*/ 0 h 529"/>
                <a:gd name="T26" fmla="*/ 0 w 2197"/>
                <a:gd name="T27" fmla="*/ 0 h 529"/>
                <a:gd name="T28" fmla="*/ 0 w 2197"/>
                <a:gd name="T29" fmla="*/ 0 h 529"/>
                <a:gd name="T30" fmla="*/ 0 w 2197"/>
                <a:gd name="T31" fmla="*/ 0 h 529"/>
                <a:gd name="T32" fmla="*/ 0 w 2197"/>
                <a:gd name="T33" fmla="*/ 0 h 529"/>
                <a:gd name="T34" fmla="*/ 0 w 2197"/>
                <a:gd name="T35" fmla="*/ 0 h 529"/>
                <a:gd name="T36" fmla="*/ 0 w 2197"/>
                <a:gd name="T37" fmla="*/ 0 h 529"/>
                <a:gd name="T38" fmla="*/ 0 w 2197"/>
                <a:gd name="T39" fmla="*/ 0 h 529"/>
                <a:gd name="T40" fmla="*/ 0 w 2197"/>
                <a:gd name="T41" fmla="*/ 0 h 529"/>
                <a:gd name="T42" fmla="*/ 0 w 2197"/>
                <a:gd name="T43" fmla="*/ 0 h 529"/>
                <a:gd name="T44" fmla="*/ 0 w 2197"/>
                <a:gd name="T45" fmla="*/ 0 h 529"/>
                <a:gd name="T46" fmla="*/ 0 w 2197"/>
                <a:gd name="T47" fmla="*/ 0 h 5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97" h="529">
                  <a:moveTo>
                    <a:pt x="8" y="525"/>
                  </a:moveTo>
                  <a:lnTo>
                    <a:pt x="274" y="473"/>
                  </a:lnTo>
                  <a:lnTo>
                    <a:pt x="542" y="432"/>
                  </a:lnTo>
                  <a:lnTo>
                    <a:pt x="1083" y="367"/>
                  </a:lnTo>
                  <a:lnTo>
                    <a:pt x="1625" y="293"/>
                  </a:lnTo>
                  <a:lnTo>
                    <a:pt x="1896" y="238"/>
                  </a:lnTo>
                  <a:lnTo>
                    <a:pt x="2165" y="171"/>
                  </a:lnTo>
                  <a:lnTo>
                    <a:pt x="2185" y="155"/>
                  </a:lnTo>
                  <a:lnTo>
                    <a:pt x="2197" y="130"/>
                  </a:lnTo>
                  <a:lnTo>
                    <a:pt x="2177" y="111"/>
                  </a:lnTo>
                  <a:lnTo>
                    <a:pt x="2144" y="94"/>
                  </a:lnTo>
                  <a:lnTo>
                    <a:pt x="1686" y="0"/>
                  </a:lnTo>
                  <a:lnTo>
                    <a:pt x="1880" y="68"/>
                  </a:lnTo>
                  <a:lnTo>
                    <a:pt x="1896" y="79"/>
                  </a:lnTo>
                  <a:lnTo>
                    <a:pt x="1906" y="102"/>
                  </a:lnTo>
                  <a:lnTo>
                    <a:pt x="1905" y="121"/>
                  </a:lnTo>
                  <a:lnTo>
                    <a:pt x="1796" y="195"/>
                  </a:lnTo>
                  <a:lnTo>
                    <a:pt x="1401" y="281"/>
                  </a:lnTo>
                  <a:lnTo>
                    <a:pt x="1004" y="341"/>
                  </a:lnTo>
                  <a:lnTo>
                    <a:pt x="216" y="433"/>
                  </a:lnTo>
                  <a:lnTo>
                    <a:pt x="5" y="510"/>
                  </a:lnTo>
                  <a:lnTo>
                    <a:pt x="0" y="523"/>
                  </a:lnTo>
                  <a:lnTo>
                    <a:pt x="4" y="529"/>
                  </a:lnTo>
                  <a:lnTo>
                    <a:pt x="8" y="5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7" name="Freeform 59"/>
            <p:cNvSpPr>
              <a:spLocks/>
            </p:cNvSpPr>
            <p:nvPr/>
          </p:nvSpPr>
          <p:spPr bwMode="auto">
            <a:xfrm>
              <a:off x="4019" y="3141"/>
              <a:ext cx="64" cy="9"/>
            </a:xfrm>
            <a:custGeom>
              <a:avLst/>
              <a:gdLst>
                <a:gd name="T0" fmla="*/ 0 w 417"/>
                <a:gd name="T1" fmla="*/ 0 h 47"/>
                <a:gd name="T2" fmla="*/ 0 w 417"/>
                <a:gd name="T3" fmla="*/ 0 h 47"/>
                <a:gd name="T4" fmla="*/ 0 w 417"/>
                <a:gd name="T5" fmla="*/ 0 h 47"/>
                <a:gd name="T6" fmla="*/ 0 w 417"/>
                <a:gd name="T7" fmla="*/ 0 h 47"/>
                <a:gd name="T8" fmla="*/ 0 w 417"/>
                <a:gd name="T9" fmla="*/ 0 h 47"/>
                <a:gd name="T10" fmla="*/ 0 w 417"/>
                <a:gd name="T11" fmla="*/ 0 h 47"/>
                <a:gd name="T12" fmla="*/ 0 w 417"/>
                <a:gd name="T13" fmla="*/ 0 h 47"/>
                <a:gd name="T14" fmla="*/ 0 w 417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7" h="47">
                  <a:moveTo>
                    <a:pt x="32" y="43"/>
                  </a:moveTo>
                  <a:lnTo>
                    <a:pt x="92" y="47"/>
                  </a:lnTo>
                  <a:lnTo>
                    <a:pt x="156" y="43"/>
                  </a:lnTo>
                  <a:lnTo>
                    <a:pt x="284" y="31"/>
                  </a:lnTo>
                  <a:lnTo>
                    <a:pt x="355" y="17"/>
                  </a:lnTo>
                  <a:lnTo>
                    <a:pt x="417" y="0"/>
                  </a:lnTo>
                  <a:lnTo>
                    <a:pt x="0" y="31"/>
                  </a:lnTo>
                  <a:lnTo>
                    <a:pt x="32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8" name="Freeform 60"/>
            <p:cNvSpPr>
              <a:spLocks/>
            </p:cNvSpPr>
            <p:nvPr/>
          </p:nvSpPr>
          <p:spPr bwMode="auto">
            <a:xfrm>
              <a:off x="3940" y="3058"/>
              <a:ext cx="272" cy="70"/>
            </a:xfrm>
            <a:custGeom>
              <a:avLst/>
              <a:gdLst>
                <a:gd name="T0" fmla="*/ 0 w 1778"/>
                <a:gd name="T1" fmla="*/ 0 h 398"/>
                <a:gd name="T2" fmla="*/ 0 w 1778"/>
                <a:gd name="T3" fmla="*/ 0 h 398"/>
                <a:gd name="T4" fmla="*/ 0 w 1778"/>
                <a:gd name="T5" fmla="*/ 0 h 398"/>
                <a:gd name="T6" fmla="*/ 0 w 1778"/>
                <a:gd name="T7" fmla="*/ 0 h 398"/>
                <a:gd name="T8" fmla="*/ 0 w 1778"/>
                <a:gd name="T9" fmla="*/ 0 h 398"/>
                <a:gd name="T10" fmla="*/ 0 w 1778"/>
                <a:gd name="T11" fmla="*/ 0 h 398"/>
                <a:gd name="T12" fmla="*/ 0 w 1778"/>
                <a:gd name="T13" fmla="*/ 0 h 398"/>
                <a:gd name="T14" fmla="*/ 0 w 1778"/>
                <a:gd name="T15" fmla="*/ 0 h 398"/>
                <a:gd name="T16" fmla="*/ 0 w 1778"/>
                <a:gd name="T17" fmla="*/ 0 h 398"/>
                <a:gd name="T18" fmla="*/ 0 w 1778"/>
                <a:gd name="T19" fmla="*/ 0 h 398"/>
                <a:gd name="T20" fmla="*/ 0 w 1778"/>
                <a:gd name="T21" fmla="*/ 0 h 398"/>
                <a:gd name="T22" fmla="*/ 0 w 1778"/>
                <a:gd name="T23" fmla="*/ 0 h 398"/>
                <a:gd name="T24" fmla="*/ 0 w 1778"/>
                <a:gd name="T25" fmla="*/ 0 h 398"/>
                <a:gd name="T26" fmla="*/ 0 w 1778"/>
                <a:gd name="T27" fmla="*/ 0 h 398"/>
                <a:gd name="T28" fmla="*/ 0 w 1778"/>
                <a:gd name="T29" fmla="*/ 0 h 398"/>
                <a:gd name="T30" fmla="*/ 0 w 1778"/>
                <a:gd name="T31" fmla="*/ 0 h 398"/>
                <a:gd name="T32" fmla="*/ 0 w 1778"/>
                <a:gd name="T33" fmla="*/ 0 h 398"/>
                <a:gd name="T34" fmla="*/ 0 w 1778"/>
                <a:gd name="T35" fmla="*/ 0 h 398"/>
                <a:gd name="T36" fmla="*/ 0 w 1778"/>
                <a:gd name="T37" fmla="*/ 0 h 398"/>
                <a:gd name="T38" fmla="*/ 0 w 1778"/>
                <a:gd name="T39" fmla="*/ 0 h 398"/>
                <a:gd name="T40" fmla="*/ 0 w 1778"/>
                <a:gd name="T41" fmla="*/ 0 h 398"/>
                <a:gd name="T42" fmla="*/ 0 w 1778"/>
                <a:gd name="T43" fmla="*/ 0 h 398"/>
                <a:gd name="T44" fmla="*/ 0 w 1778"/>
                <a:gd name="T45" fmla="*/ 0 h 3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78" h="398">
                  <a:moveTo>
                    <a:pt x="4" y="398"/>
                  </a:moveTo>
                  <a:lnTo>
                    <a:pt x="225" y="351"/>
                  </a:lnTo>
                  <a:lnTo>
                    <a:pt x="453" y="322"/>
                  </a:lnTo>
                  <a:lnTo>
                    <a:pt x="909" y="272"/>
                  </a:lnTo>
                  <a:lnTo>
                    <a:pt x="1324" y="206"/>
                  </a:lnTo>
                  <a:lnTo>
                    <a:pt x="1530" y="165"/>
                  </a:lnTo>
                  <a:lnTo>
                    <a:pt x="1732" y="111"/>
                  </a:lnTo>
                  <a:lnTo>
                    <a:pt x="1778" y="69"/>
                  </a:lnTo>
                  <a:lnTo>
                    <a:pt x="1768" y="62"/>
                  </a:lnTo>
                  <a:lnTo>
                    <a:pt x="1755" y="57"/>
                  </a:lnTo>
                  <a:lnTo>
                    <a:pt x="1578" y="0"/>
                  </a:lnTo>
                  <a:lnTo>
                    <a:pt x="1569" y="9"/>
                  </a:lnTo>
                  <a:lnTo>
                    <a:pt x="1568" y="19"/>
                  </a:lnTo>
                  <a:lnTo>
                    <a:pt x="1562" y="41"/>
                  </a:lnTo>
                  <a:lnTo>
                    <a:pt x="1547" y="49"/>
                  </a:lnTo>
                  <a:lnTo>
                    <a:pt x="1486" y="106"/>
                  </a:lnTo>
                  <a:lnTo>
                    <a:pt x="1344" y="146"/>
                  </a:lnTo>
                  <a:lnTo>
                    <a:pt x="1198" y="178"/>
                  </a:lnTo>
                  <a:lnTo>
                    <a:pt x="901" y="222"/>
                  </a:lnTo>
                  <a:lnTo>
                    <a:pt x="600" y="255"/>
                  </a:lnTo>
                  <a:lnTo>
                    <a:pt x="305" y="298"/>
                  </a:lnTo>
                  <a:lnTo>
                    <a:pt x="0" y="398"/>
                  </a:lnTo>
                  <a:lnTo>
                    <a:pt x="4" y="398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79" name="Freeform 61"/>
            <p:cNvSpPr>
              <a:spLocks/>
            </p:cNvSpPr>
            <p:nvPr/>
          </p:nvSpPr>
          <p:spPr bwMode="auto">
            <a:xfrm>
              <a:off x="4405" y="3095"/>
              <a:ext cx="264" cy="84"/>
            </a:xfrm>
            <a:custGeom>
              <a:avLst/>
              <a:gdLst>
                <a:gd name="T0" fmla="*/ 0 w 1726"/>
                <a:gd name="T1" fmla="*/ 0 h 473"/>
                <a:gd name="T2" fmla="*/ 0 w 1726"/>
                <a:gd name="T3" fmla="*/ 0 h 473"/>
                <a:gd name="T4" fmla="*/ 0 w 1726"/>
                <a:gd name="T5" fmla="*/ 0 h 473"/>
                <a:gd name="T6" fmla="*/ 0 w 1726"/>
                <a:gd name="T7" fmla="*/ 0 h 473"/>
                <a:gd name="T8" fmla="*/ 0 w 1726"/>
                <a:gd name="T9" fmla="*/ 0 h 473"/>
                <a:gd name="T10" fmla="*/ 0 w 1726"/>
                <a:gd name="T11" fmla="*/ 0 h 473"/>
                <a:gd name="T12" fmla="*/ 0 w 1726"/>
                <a:gd name="T13" fmla="*/ 0 h 473"/>
                <a:gd name="T14" fmla="*/ 0 w 1726"/>
                <a:gd name="T15" fmla="*/ 0 h 473"/>
                <a:gd name="T16" fmla="*/ 0 w 1726"/>
                <a:gd name="T17" fmla="*/ 0 h 473"/>
                <a:gd name="T18" fmla="*/ 0 w 1726"/>
                <a:gd name="T19" fmla="*/ 0 h 473"/>
                <a:gd name="T20" fmla="*/ 0 w 1726"/>
                <a:gd name="T21" fmla="*/ 0 h 473"/>
                <a:gd name="T22" fmla="*/ 0 w 1726"/>
                <a:gd name="T23" fmla="*/ 0 h 473"/>
                <a:gd name="T24" fmla="*/ 0 w 1726"/>
                <a:gd name="T25" fmla="*/ 0 h 473"/>
                <a:gd name="T26" fmla="*/ 0 w 1726"/>
                <a:gd name="T27" fmla="*/ 0 h 473"/>
                <a:gd name="T28" fmla="*/ 0 w 1726"/>
                <a:gd name="T29" fmla="*/ 0 h 473"/>
                <a:gd name="T30" fmla="*/ 0 w 1726"/>
                <a:gd name="T31" fmla="*/ 0 h 473"/>
                <a:gd name="T32" fmla="*/ 0 w 1726"/>
                <a:gd name="T33" fmla="*/ 0 h 473"/>
                <a:gd name="T34" fmla="*/ 0 w 1726"/>
                <a:gd name="T35" fmla="*/ 0 h 473"/>
                <a:gd name="T36" fmla="*/ 0 w 1726"/>
                <a:gd name="T37" fmla="*/ 0 h 473"/>
                <a:gd name="T38" fmla="*/ 0 w 1726"/>
                <a:gd name="T39" fmla="*/ 0 h 473"/>
                <a:gd name="T40" fmla="*/ 0 w 1726"/>
                <a:gd name="T41" fmla="*/ 0 h 473"/>
                <a:gd name="T42" fmla="*/ 0 w 1726"/>
                <a:gd name="T43" fmla="*/ 0 h 473"/>
                <a:gd name="T44" fmla="*/ 0 w 1726"/>
                <a:gd name="T45" fmla="*/ 0 h 473"/>
                <a:gd name="T46" fmla="*/ 0 w 1726"/>
                <a:gd name="T47" fmla="*/ 0 h 473"/>
                <a:gd name="T48" fmla="*/ 0 w 1726"/>
                <a:gd name="T49" fmla="*/ 0 h 473"/>
                <a:gd name="T50" fmla="*/ 0 w 1726"/>
                <a:gd name="T51" fmla="*/ 0 h 473"/>
                <a:gd name="T52" fmla="*/ 0 w 1726"/>
                <a:gd name="T53" fmla="*/ 0 h 473"/>
                <a:gd name="T54" fmla="*/ 0 w 1726"/>
                <a:gd name="T55" fmla="*/ 0 h 473"/>
                <a:gd name="T56" fmla="*/ 0 w 1726"/>
                <a:gd name="T57" fmla="*/ 0 h 473"/>
                <a:gd name="T58" fmla="*/ 0 w 1726"/>
                <a:gd name="T59" fmla="*/ 0 h 473"/>
                <a:gd name="T60" fmla="*/ 0 w 1726"/>
                <a:gd name="T61" fmla="*/ 0 h 473"/>
                <a:gd name="T62" fmla="*/ 0 w 1726"/>
                <a:gd name="T63" fmla="*/ 0 h 473"/>
                <a:gd name="T64" fmla="*/ 0 w 1726"/>
                <a:gd name="T65" fmla="*/ 0 h 473"/>
                <a:gd name="T66" fmla="*/ 0 w 1726"/>
                <a:gd name="T67" fmla="*/ 0 h 473"/>
                <a:gd name="T68" fmla="*/ 0 w 1726"/>
                <a:gd name="T69" fmla="*/ 0 h 473"/>
                <a:gd name="T70" fmla="*/ 0 w 1726"/>
                <a:gd name="T71" fmla="*/ 0 h 473"/>
                <a:gd name="T72" fmla="*/ 0 w 1726"/>
                <a:gd name="T73" fmla="*/ 0 h 473"/>
                <a:gd name="T74" fmla="*/ 0 w 1726"/>
                <a:gd name="T75" fmla="*/ 0 h 473"/>
                <a:gd name="T76" fmla="*/ 0 w 1726"/>
                <a:gd name="T77" fmla="*/ 0 h 473"/>
                <a:gd name="T78" fmla="*/ 0 w 1726"/>
                <a:gd name="T79" fmla="*/ 0 h 473"/>
                <a:gd name="T80" fmla="*/ 0 w 1726"/>
                <a:gd name="T81" fmla="*/ 0 h 473"/>
                <a:gd name="T82" fmla="*/ 0 w 1726"/>
                <a:gd name="T83" fmla="*/ 0 h 473"/>
                <a:gd name="T84" fmla="*/ 0 w 1726"/>
                <a:gd name="T85" fmla="*/ 0 h 473"/>
                <a:gd name="T86" fmla="*/ 0 w 1726"/>
                <a:gd name="T87" fmla="*/ 0 h 4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26" h="473">
                  <a:moveTo>
                    <a:pt x="256" y="450"/>
                  </a:moveTo>
                  <a:lnTo>
                    <a:pt x="718" y="473"/>
                  </a:lnTo>
                  <a:lnTo>
                    <a:pt x="950" y="467"/>
                  </a:lnTo>
                  <a:lnTo>
                    <a:pt x="1188" y="453"/>
                  </a:lnTo>
                  <a:lnTo>
                    <a:pt x="1413" y="407"/>
                  </a:lnTo>
                  <a:lnTo>
                    <a:pt x="1523" y="378"/>
                  </a:lnTo>
                  <a:lnTo>
                    <a:pt x="1621" y="340"/>
                  </a:lnTo>
                  <a:lnTo>
                    <a:pt x="1699" y="280"/>
                  </a:lnTo>
                  <a:lnTo>
                    <a:pt x="1726" y="245"/>
                  </a:lnTo>
                  <a:lnTo>
                    <a:pt x="1719" y="221"/>
                  </a:lnTo>
                  <a:lnTo>
                    <a:pt x="1706" y="201"/>
                  </a:lnTo>
                  <a:lnTo>
                    <a:pt x="1639" y="159"/>
                  </a:lnTo>
                  <a:lnTo>
                    <a:pt x="1564" y="122"/>
                  </a:lnTo>
                  <a:lnTo>
                    <a:pt x="1404" y="65"/>
                  </a:lnTo>
                  <a:lnTo>
                    <a:pt x="1234" y="26"/>
                  </a:lnTo>
                  <a:lnTo>
                    <a:pt x="1066" y="0"/>
                  </a:lnTo>
                  <a:lnTo>
                    <a:pt x="1058" y="9"/>
                  </a:lnTo>
                  <a:lnTo>
                    <a:pt x="1065" y="18"/>
                  </a:lnTo>
                  <a:lnTo>
                    <a:pt x="1303" y="69"/>
                  </a:lnTo>
                  <a:lnTo>
                    <a:pt x="1427" y="141"/>
                  </a:lnTo>
                  <a:lnTo>
                    <a:pt x="1466" y="177"/>
                  </a:lnTo>
                  <a:lnTo>
                    <a:pt x="1484" y="231"/>
                  </a:lnTo>
                  <a:lnTo>
                    <a:pt x="1467" y="280"/>
                  </a:lnTo>
                  <a:lnTo>
                    <a:pt x="1358" y="346"/>
                  </a:lnTo>
                  <a:lnTo>
                    <a:pt x="1239" y="391"/>
                  </a:lnTo>
                  <a:lnTo>
                    <a:pt x="1113" y="419"/>
                  </a:lnTo>
                  <a:lnTo>
                    <a:pt x="982" y="436"/>
                  </a:lnTo>
                  <a:lnTo>
                    <a:pt x="711" y="438"/>
                  </a:lnTo>
                  <a:lnTo>
                    <a:pt x="454" y="429"/>
                  </a:lnTo>
                  <a:lnTo>
                    <a:pt x="267" y="391"/>
                  </a:lnTo>
                  <a:lnTo>
                    <a:pt x="179" y="361"/>
                  </a:lnTo>
                  <a:lnTo>
                    <a:pt x="108" y="317"/>
                  </a:lnTo>
                  <a:lnTo>
                    <a:pt x="67" y="280"/>
                  </a:lnTo>
                  <a:lnTo>
                    <a:pt x="41" y="227"/>
                  </a:lnTo>
                  <a:lnTo>
                    <a:pt x="69" y="164"/>
                  </a:lnTo>
                  <a:lnTo>
                    <a:pt x="111" y="117"/>
                  </a:lnTo>
                  <a:lnTo>
                    <a:pt x="254" y="63"/>
                  </a:lnTo>
                  <a:lnTo>
                    <a:pt x="288" y="62"/>
                  </a:lnTo>
                  <a:lnTo>
                    <a:pt x="292" y="54"/>
                  </a:lnTo>
                  <a:lnTo>
                    <a:pt x="290" y="34"/>
                  </a:lnTo>
                  <a:lnTo>
                    <a:pt x="48" y="79"/>
                  </a:lnTo>
                  <a:lnTo>
                    <a:pt x="0" y="122"/>
                  </a:lnTo>
                  <a:lnTo>
                    <a:pt x="38" y="381"/>
                  </a:lnTo>
                  <a:lnTo>
                    <a:pt x="256" y="4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0" name="Freeform 62"/>
            <p:cNvSpPr>
              <a:spLocks/>
            </p:cNvSpPr>
            <p:nvPr/>
          </p:nvSpPr>
          <p:spPr bwMode="auto">
            <a:xfrm>
              <a:off x="3929" y="3120"/>
              <a:ext cx="4" cy="2"/>
            </a:xfrm>
            <a:custGeom>
              <a:avLst/>
              <a:gdLst>
                <a:gd name="T0" fmla="*/ 0 w 18"/>
                <a:gd name="T1" fmla="*/ 0 h 12"/>
                <a:gd name="T2" fmla="*/ 0 w 18"/>
                <a:gd name="T3" fmla="*/ 0 h 12"/>
                <a:gd name="T4" fmla="*/ 0 w 18"/>
                <a:gd name="T5" fmla="*/ 0 h 12"/>
                <a:gd name="T6" fmla="*/ 0 w 18"/>
                <a:gd name="T7" fmla="*/ 0 h 12"/>
                <a:gd name="T8" fmla="*/ 0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3" y="12"/>
                  </a:moveTo>
                  <a:lnTo>
                    <a:pt x="18" y="9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1" name="Freeform 63"/>
            <p:cNvSpPr>
              <a:spLocks/>
            </p:cNvSpPr>
            <p:nvPr/>
          </p:nvSpPr>
          <p:spPr bwMode="auto">
            <a:xfrm>
              <a:off x="3913" y="3080"/>
              <a:ext cx="60" cy="34"/>
            </a:xfrm>
            <a:custGeom>
              <a:avLst/>
              <a:gdLst>
                <a:gd name="T0" fmla="*/ 0 w 395"/>
                <a:gd name="T1" fmla="*/ 0 h 189"/>
                <a:gd name="T2" fmla="*/ 0 w 395"/>
                <a:gd name="T3" fmla="*/ 0 h 189"/>
                <a:gd name="T4" fmla="*/ 0 w 395"/>
                <a:gd name="T5" fmla="*/ 0 h 189"/>
                <a:gd name="T6" fmla="*/ 0 w 395"/>
                <a:gd name="T7" fmla="*/ 0 h 189"/>
                <a:gd name="T8" fmla="*/ 0 w 395"/>
                <a:gd name="T9" fmla="*/ 0 h 189"/>
                <a:gd name="T10" fmla="*/ 0 w 395"/>
                <a:gd name="T11" fmla="*/ 0 h 189"/>
                <a:gd name="T12" fmla="*/ 0 w 395"/>
                <a:gd name="T13" fmla="*/ 0 h 189"/>
                <a:gd name="T14" fmla="*/ 0 w 395"/>
                <a:gd name="T15" fmla="*/ 0 h 189"/>
                <a:gd name="T16" fmla="*/ 0 w 395"/>
                <a:gd name="T17" fmla="*/ 0 h 189"/>
                <a:gd name="T18" fmla="*/ 0 w 395"/>
                <a:gd name="T19" fmla="*/ 0 h 189"/>
                <a:gd name="T20" fmla="*/ 0 w 395"/>
                <a:gd name="T21" fmla="*/ 0 h 189"/>
                <a:gd name="T22" fmla="*/ 0 w 395"/>
                <a:gd name="T23" fmla="*/ 0 h 189"/>
                <a:gd name="T24" fmla="*/ 0 w 395"/>
                <a:gd name="T25" fmla="*/ 0 h 189"/>
                <a:gd name="T26" fmla="*/ 0 w 395"/>
                <a:gd name="T27" fmla="*/ 0 h 189"/>
                <a:gd name="T28" fmla="*/ 0 w 395"/>
                <a:gd name="T29" fmla="*/ 0 h 189"/>
                <a:gd name="T30" fmla="*/ 0 w 395"/>
                <a:gd name="T31" fmla="*/ 0 h 189"/>
                <a:gd name="T32" fmla="*/ 0 w 395"/>
                <a:gd name="T33" fmla="*/ 0 h 189"/>
                <a:gd name="T34" fmla="*/ 0 w 395"/>
                <a:gd name="T35" fmla="*/ 0 h 1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95" h="189">
                  <a:moveTo>
                    <a:pt x="134" y="189"/>
                  </a:moveTo>
                  <a:lnTo>
                    <a:pt x="203" y="186"/>
                  </a:lnTo>
                  <a:lnTo>
                    <a:pt x="276" y="154"/>
                  </a:lnTo>
                  <a:lnTo>
                    <a:pt x="345" y="104"/>
                  </a:lnTo>
                  <a:lnTo>
                    <a:pt x="394" y="28"/>
                  </a:lnTo>
                  <a:lnTo>
                    <a:pt x="395" y="0"/>
                  </a:lnTo>
                  <a:lnTo>
                    <a:pt x="384" y="1"/>
                  </a:lnTo>
                  <a:lnTo>
                    <a:pt x="372" y="13"/>
                  </a:lnTo>
                  <a:lnTo>
                    <a:pt x="292" y="53"/>
                  </a:lnTo>
                  <a:lnTo>
                    <a:pt x="199" y="74"/>
                  </a:lnTo>
                  <a:lnTo>
                    <a:pt x="99" y="83"/>
                  </a:lnTo>
                  <a:lnTo>
                    <a:pt x="0" y="74"/>
                  </a:lnTo>
                  <a:lnTo>
                    <a:pt x="6" y="100"/>
                  </a:lnTo>
                  <a:lnTo>
                    <a:pt x="13" y="132"/>
                  </a:lnTo>
                  <a:lnTo>
                    <a:pt x="74" y="174"/>
                  </a:lnTo>
                  <a:lnTo>
                    <a:pt x="102" y="177"/>
                  </a:lnTo>
                  <a:lnTo>
                    <a:pt x="114" y="183"/>
                  </a:lnTo>
                  <a:lnTo>
                    <a:pt x="134" y="189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2" name="Freeform 64"/>
            <p:cNvSpPr>
              <a:spLocks/>
            </p:cNvSpPr>
            <p:nvPr/>
          </p:nvSpPr>
          <p:spPr bwMode="auto">
            <a:xfrm>
              <a:off x="4383" y="3139"/>
              <a:ext cx="1" cy="15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w 11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4">
                  <a:moveTo>
                    <a:pt x="11" y="84"/>
                  </a:moveTo>
                  <a:lnTo>
                    <a:pt x="5" y="0"/>
                  </a:lnTo>
                  <a:lnTo>
                    <a:pt x="0" y="47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3" name="Freeform 65"/>
            <p:cNvSpPr>
              <a:spLocks/>
            </p:cNvSpPr>
            <p:nvPr/>
          </p:nvSpPr>
          <p:spPr bwMode="auto">
            <a:xfrm>
              <a:off x="4419" y="3109"/>
              <a:ext cx="206" cy="58"/>
            </a:xfrm>
            <a:custGeom>
              <a:avLst/>
              <a:gdLst>
                <a:gd name="T0" fmla="*/ 0 w 1344"/>
                <a:gd name="T1" fmla="*/ 0 h 328"/>
                <a:gd name="T2" fmla="*/ 0 w 1344"/>
                <a:gd name="T3" fmla="*/ 0 h 328"/>
                <a:gd name="T4" fmla="*/ 0 w 1344"/>
                <a:gd name="T5" fmla="*/ 0 h 328"/>
                <a:gd name="T6" fmla="*/ 0 w 1344"/>
                <a:gd name="T7" fmla="*/ 0 h 328"/>
                <a:gd name="T8" fmla="*/ 0 w 1344"/>
                <a:gd name="T9" fmla="*/ 0 h 328"/>
                <a:gd name="T10" fmla="*/ 0 w 1344"/>
                <a:gd name="T11" fmla="*/ 0 h 328"/>
                <a:gd name="T12" fmla="*/ 0 w 1344"/>
                <a:gd name="T13" fmla="*/ 0 h 328"/>
                <a:gd name="T14" fmla="*/ 0 w 1344"/>
                <a:gd name="T15" fmla="*/ 0 h 328"/>
                <a:gd name="T16" fmla="*/ 0 w 1344"/>
                <a:gd name="T17" fmla="*/ 0 h 328"/>
                <a:gd name="T18" fmla="*/ 0 w 1344"/>
                <a:gd name="T19" fmla="*/ 0 h 328"/>
                <a:gd name="T20" fmla="*/ 0 w 1344"/>
                <a:gd name="T21" fmla="*/ 0 h 328"/>
                <a:gd name="T22" fmla="*/ 0 w 1344"/>
                <a:gd name="T23" fmla="*/ 0 h 328"/>
                <a:gd name="T24" fmla="*/ 0 w 1344"/>
                <a:gd name="T25" fmla="*/ 0 h 328"/>
                <a:gd name="T26" fmla="*/ 0 w 1344"/>
                <a:gd name="T27" fmla="*/ 0 h 328"/>
                <a:gd name="T28" fmla="*/ 0 w 1344"/>
                <a:gd name="T29" fmla="*/ 0 h 328"/>
                <a:gd name="T30" fmla="*/ 0 w 1344"/>
                <a:gd name="T31" fmla="*/ 0 h 328"/>
                <a:gd name="T32" fmla="*/ 0 w 1344"/>
                <a:gd name="T33" fmla="*/ 0 h 328"/>
                <a:gd name="T34" fmla="*/ 0 w 1344"/>
                <a:gd name="T35" fmla="*/ 0 h 328"/>
                <a:gd name="T36" fmla="*/ 0 w 1344"/>
                <a:gd name="T37" fmla="*/ 0 h 328"/>
                <a:gd name="T38" fmla="*/ 0 w 1344"/>
                <a:gd name="T39" fmla="*/ 0 h 328"/>
                <a:gd name="T40" fmla="*/ 0 w 1344"/>
                <a:gd name="T41" fmla="*/ 0 h 328"/>
                <a:gd name="T42" fmla="*/ 0 w 1344"/>
                <a:gd name="T43" fmla="*/ 0 h 328"/>
                <a:gd name="T44" fmla="*/ 0 w 1344"/>
                <a:gd name="T45" fmla="*/ 0 h 328"/>
                <a:gd name="T46" fmla="*/ 0 w 1344"/>
                <a:gd name="T47" fmla="*/ 0 h 328"/>
                <a:gd name="T48" fmla="*/ 0 w 1344"/>
                <a:gd name="T49" fmla="*/ 0 h 328"/>
                <a:gd name="T50" fmla="*/ 0 w 1344"/>
                <a:gd name="T51" fmla="*/ 0 h 328"/>
                <a:gd name="T52" fmla="*/ 0 w 1344"/>
                <a:gd name="T53" fmla="*/ 0 h 328"/>
                <a:gd name="T54" fmla="*/ 0 w 1344"/>
                <a:gd name="T55" fmla="*/ 0 h 328"/>
                <a:gd name="T56" fmla="*/ 0 w 1344"/>
                <a:gd name="T57" fmla="*/ 0 h 328"/>
                <a:gd name="T58" fmla="*/ 0 w 1344"/>
                <a:gd name="T59" fmla="*/ 0 h 328"/>
                <a:gd name="T60" fmla="*/ 0 w 1344"/>
                <a:gd name="T61" fmla="*/ 0 h 328"/>
                <a:gd name="T62" fmla="*/ 0 w 1344"/>
                <a:gd name="T63" fmla="*/ 0 h 328"/>
                <a:gd name="T64" fmla="*/ 0 w 1344"/>
                <a:gd name="T65" fmla="*/ 0 h 328"/>
                <a:gd name="T66" fmla="*/ 0 w 1344"/>
                <a:gd name="T67" fmla="*/ 0 h 328"/>
                <a:gd name="T68" fmla="*/ 0 w 1344"/>
                <a:gd name="T69" fmla="*/ 0 h 328"/>
                <a:gd name="T70" fmla="*/ 0 w 1344"/>
                <a:gd name="T71" fmla="*/ 0 h 328"/>
                <a:gd name="T72" fmla="*/ 0 w 1344"/>
                <a:gd name="T73" fmla="*/ 0 h 328"/>
                <a:gd name="T74" fmla="*/ 0 w 1344"/>
                <a:gd name="T75" fmla="*/ 0 h 328"/>
                <a:gd name="T76" fmla="*/ 0 w 1344"/>
                <a:gd name="T77" fmla="*/ 0 h 328"/>
                <a:gd name="T78" fmla="*/ 0 w 1344"/>
                <a:gd name="T79" fmla="*/ 0 h 328"/>
                <a:gd name="T80" fmla="*/ 0 w 1344"/>
                <a:gd name="T81" fmla="*/ 0 h 3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44" h="328">
                  <a:moveTo>
                    <a:pt x="363" y="316"/>
                  </a:moveTo>
                  <a:lnTo>
                    <a:pt x="719" y="328"/>
                  </a:lnTo>
                  <a:lnTo>
                    <a:pt x="901" y="319"/>
                  </a:lnTo>
                  <a:lnTo>
                    <a:pt x="1083" y="292"/>
                  </a:lnTo>
                  <a:lnTo>
                    <a:pt x="1255" y="240"/>
                  </a:lnTo>
                  <a:lnTo>
                    <a:pt x="1279" y="229"/>
                  </a:lnTo>
                  <a:lnTo>
                    <a:pt x="1323" y="199"/>
                  </a:lnTo>
                  <a:lnTo>
                    <a:pt x="1344" y="163"/>
                  </a:lnTo>
                  <a:lnTo>
                    <a:pt x="1331" y="112"/>
                  </a:lnTo>
                  <a:lnTo>
                    <a:pt x="1252" y="70"/>
                  </a:lnTo>
                  <a:lnTo>
                    <a:pt x="1167" y="34"/>
                  </a:lnTo>
                  <a:lnTo>
                    <a:pt x="1076" y="7"/>
                  </a:lnTo>
                  <a:lnTo>
                    <a:pt x="986" y="0"/>
                  </a:lnTo>
                  <a:lnTo>
                    <a:pt x="979" y="6"/>
                  </a:lnTo>
                  <a:lnTo>
                    <a:pt x="984" y="17"/>
                  </a:lnTo>
                  <a:lnTo>
                    <a:pt x="1047" y="42"/>
                  </a:lnTo>
                  <a:lnTo>
                    <a:pt x="1100" y="70"/>
                  </a:lnTo>
                  <a:lnTo>
                    <a:pt x="1126" y="93"/>
                  </a:lnTo>
                  <a:lnTo>
                    <a:pt x="1143" y="133"/>
                  </a:lnTo>
                  <a:lnTo>
                    <a:pt x="1135" y="153"/>
                  </a:lnTo>
                  <a:lnTo>
                    <a:pt x="1120" y="172"/>
                  </a:lnTo>
                  <a:lnTo>
                    <a:pt x="1076" y="208"/>
                  </a:lnTo>
                  <a:lnTo>
                    <a:pt x="964" y="253"/>
                  </a:lnTo>
                  <a:lnTo>
                    <a:pt x="755" y="271"/>
                  </a:lnTo>
                  <a:lnTo>
                    <a:pt x="542" y="272"/>
                  </a:lnTo>
                  <a:lnTo>
                    <a:pt x="436" y="265"/>
                  </a:lnTo>
                  <a:lnTo>
                    <a:pt x="334" y="245"/>
                  </a:lnTo>
                  <a:lnTo>
                    <a:pt x="235" y="216"/>
                  </a:lnTo>
                  <a:lnTo>
                    <a:pt x="143" y="172"/>
                  </a:lnTo>
                  <a:lnTo>
                    <a:pt x="114" y="128"/>
                  </a:lnTo>
                  <a:lnTo>
                    <a:pt x="115" y="105"/>
                  </a:lnTo>
                  <a:lnTo>
                    <a:pt x="206" y="29"/>
                  </a:lnTo>
                  <a:lnTo>
                    <a:pt x="89" y="53"/>
                  </a:lnTo>
                  <a:lnTo>
                    <a:pt x="38" y="80"/>
                  </a:lnTo>
                  <a:lnTo>
                    <a:pt x="1" y="123"/>
                  </a:lnTo>
                  <a:lnTo>
                    <a:pt x="0" y="156"/>
                  </a:lnTo>
                  <a:lnTo>
                    <a:pt x="28" y="198"/>
                  </a:lnTo>
                  <a:lnTo>
                    <a:pt x="65" y="229"/>
                  </a:lnTo>
                  <a:lnTo>
                    <a:pt x="108" y="249"/>
                  </a:lnTo>
                  <a:lnTo>
                    <a:pt x="157" y="268"/>
                  </a:lnTo>
                  <a:lnTo>
                    <a:pt x="363" y="316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4" name="Freeform 66"/>
            <p:cNvSpPr>
              <a:spLocks/>
            </p:cNvSpPr>
            <p:nvPr/>
          </p:nvSpPr>
          <p:spPr bwMode="auto">
            <a:xfrm>
              <a:off x="3966" y="3073"/>
              <a:ext cx="24" cy="34"/>
            </a:xfrm>
            <a:custGeom>
              <a:avLst/>
              <a:gdLst>
                <a:gd name="T0" fmla="*/ 0 w 146"/>
                <a:gd name="T1" fmla="*/ 0 h 193"/>
                <a:gd name="T2" fmla="*/ 0 w 146"/>
                <a:gd name="T3" fmla="*/ 0 h 193"/>
                <a:gd name="T4" fmla="*/ 0 w 146"/>
                <a:gd name="T5" fmla="*/ 0 h 193"/>
                <a:gd name="T6" fmla="*/ 0 w 146"/>
                <a:gd name="T7" fmla="*/ 0 h 193"/>
                <a:gd name="T8" fmla="*/ 0 w 146"/>
                <a:gd name="T9" fmla="*/ 0 h 193"/>
                <a:gd name="T10" fmla="*/ 0 w 146"/>
                <a:gd name="T11" fmla="*/ 0 h 193"/>
                <a:gd name="T12" fmla="*/ 0 w 146"/>
                <a:gd name="T13" fmla="*/ 0 h 193"/>
                <a:gd name="T14" fmla="*/ 0 w 146"/>
                <a:gd name="T15" fmla="*/ 0 h 193"/>
                <a:gd name="T16" fmla="*/ 0 w 146"/>
                <a:gd name="T17" fmla="*/ 0 h 193"/>
                <a:gd name="T18" fmla="*/ 0 w 146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193">
                  <a:moveTo>
                    <a:pt x="5" y="193"/>
                  </a:moveTo>
                  <a:lnTo>
                    <a:pt x="119" y="176"/>
                  </a:lnTo>
                  <a:lnTo>
                    <a:pt x="146" y="10"/>
                  </a:lnTo>
                  <a:lnTo>
                    <a:pt x="135" y="0"/>
                  </a:lnTo>
                  <a:lnTo>
                    <a:pt x="124" y="2"/>
                  </a:lnTo>
                  <a:lnTo>
                    <a:pt x="95" y="10"/>
                  </a:lnTo>
                  <a:lnTo>
                    <a:pt x="86" y="40"/>
                  </a:lnTo>
                  <a:lnTo>
                    <a:pt x="80" y="83"/>
                  </a:lnTo>
                  <a:lnTo>
                    <a:pt x="0" y="193"/>
                  </a:lnTo>
                  <a:lnTo>
                    <a:pt x="5" y="19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5" name="Freeform 67"/>
            <p:cNvSpPr>
              <a:spLocks/>
            </p:cNvSpPr>
            <p:nvPr/>
          </p:nvSpPr>
          <p:spPr bwMode="auto">
            <a:xfrm>
              <a:off x="3995" y="3071"/>
              <a:ext cx="44" cy="32"/>
            </a:xfrm>
            <a:custGeom>
              <a:avLst/>
              <a:gdLst>
                <a:gd name="T0" fmla="*/ 0 w 289"/>
                <a:gd name="T1" fmla="*/ 0 h 177"/>
                <a:gd name="T2" fmla="*/ 0 w 289"/>
                <a:gd name="T3" fmla="*/ 0 h 177"/>
                <a:gd name="T4" fmla="*/ 0 w 289"/>
                <a:gd name="T5" fmla="*/ 0 h 177"/>
                <a:gd name="T6" fmla="*/ 0 w 289"/>
                <a:gd name="T7" fmla="*/ 0 h 177"/>
                <a:gd name="T8" fmla="*/ 0 w 289"/>
                <a:gd name="T9" fmla="*/ 0 h 177"/>
                <a:gd name="T10" fmla="*/ 0 w 289"/>
                <a:gd name="T11" fmla="*/ 0 h 177"/>
                <a:gd name="T12" fmla="*/ 0 w 289"/>
                <a:gd name="T13" fmla="*/ 0 h 177"/>
                <a:gd name="T14" fmla="*/ 0 w 289"/>
                <a:gd name="T15" fmla="*/ 0 h 177"/>
                <a:gd name="T16" fmla="*/ 0 w 289"/>
                <a:gd name="T17" fmla="*/ 0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77">
                  <a:moveTo>
                    <a:pt x="5" y="177"/>
                  </a:moveTo>
                  <a:lnTo>
                    <a:pt x="23" y="174"/>
                  </a:lnTo>
                  <a:lnTo>
                    <a:pt x="263" y="146"/>
                  </a:lnTo>
                  <a:lnTo>
                    <a:pt x="278" y="136"/>
                  </a:lnTo>
                  <a:lnTo>
                    <a:pt x="289" y="116"/>
                  </a:lnTo>
                  <a:lnTo>
                    <a:pt x="285" y="0"/>
                  </a:lnTo>
                  <a:lnTo>
                    <a:pt x="19" y="10"/>
                  </a:lnTo>
                  <a:lnTo>
                    <a:pt x="0" y="177"/>
                  </a:lnTo>
                  <a:lnTo>
                    <a:pt x="5" y="17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6" name="Freeform 68"/>
            <p:cNvSpPr>
              <a:spLocks/>
            </p:cNvSpPr>
            <p:nvPr/>
          </p:nvSpPr>
          <p:spPr bwMode="auto">
            <a:xfrm>
              <a:off x="4445" y="3122"/>
              <a:ext cx="141" cy="28"/>
            </a:xfrm>
            <a:custGeom>
              <a:avLst/>
              <a:gdLst>
                <a:gd name="T0" fmla="*/ 0 w 931"/>
                <a:gd name="T1" fmla="*/ 0 h 159"/>
                <a:gd name="T2" fmla="*/ 0 w 931"/>
                <a:gd name="T3" fmla="*/ 0 h 159"/>
                <a:gd name="T4" fmla="*/ 0 w 931"/>
                <a:gd name="T5" fmla="*/ 0 h 159"/>
                <a:gd name="T6" fmla="*/ 0 w 931"/>
                <a:gd name="T7" fmla="*/ 0 h 159"/>
                <a:gd name="T8" fmla="*/ 0 w 931"/>
                <a:gd name="T9" fmla="*/ 0 h 159"/>
                <a:gd name="T10" fmla="*/ 0 w 931"/>
                <a:gd name="T11" fmla="*/ 0 h 159"/>
                <a:gd name="T12" fmla="*/ 0 w 931"/>
                <a:gd name="T13" fmla="*/ 0 h 159"/>
                <a:gd name="T14" fmla="*/ 0 w 931"/>
                <a:gd name="T15" fmla="*/ 0 h 159"/>
                <a:gd name="T16" fmla="*/ 0 w 931"/>
                <a:gd name="T17" fmla="*/ 0 h 159"/>
                <a:gd name="T18" fmla="*/ 0 w 931"/>
                <a:gd name="T19" fmla="*/ 0 h 159"/>
                <a:gd name="T20" fmla="*/ 0 w 931"/>
                <a:gd name="T21" fmla="*/ 0 h 159"/>
                <a:gd name="T22" fmla="*/ 0 w 931"/>
                <a:gd name="T23" fmla="*/ 0 h 159"/>
                <a:gd name="T24" fmla="*/ 0 w 931"/>
                <a:gd name="T25" fmla="*/ 0 h 159"/>
                <a:gd name="T26" fmla="*/ 0 w 931"/>
                <a:gd name="T27" fmla="*/ 0 h 159"/>
                <a:gd name="T28" fmla="*/ 0 w 931"/>
                <a:gd name="T29" fmla="*/ 0 h 159"/>
                <a:gd name="T30" fmla="*/ 0 w 931"/>
                <a:gd name="T31" fmla="*/ 0 h 159"/>
                <a:gd name="T32" fmla="*/ 0 w 931"/>
                <a:gd name="T33" fmla="*/ 0 h 159"/>
                <a:gd name="T34" fmla="*/ 0 w 931"/>
                <a:gd name="T35" fmla="*/ 0 h 159"/>
                <a:gd name="T36" fmla="*/ 0 w 931"/>
                <a:gd name="T37" fmla="*/ 0 h 159"/>
                <a:gd name="T38" fmla="*/ 0 w 931"/>
                <a:gd name="T39" fmla="*/ 0 h 159"/>
                <a:gd name="T40" fmla="*/ 0 w 931"/>
                <a:gd name="T41" fmla="*/ 0 h 159"/>
                <a:gd name="T42" fmla="*/ 0 w 931"/>
                <a:gd name="T43" fmla="*/ 0 h 159"/>
                <a:gd name="T44" fmla="*/ 0 w 931"/>
                <a:gd name="T45" fmla="*/ 0 h 159"/>
                <a:gd name="T46" fmla="*/ 0 w 931"/>
                <a:gd name="T47" fmla="*/ 0 h 159"/>
                <a:gd name="T48" fmla="*/ 0 w 931"/>
                <a:gd name="T49" fmla="*/ 0 h 159"/>
                <a:gd name="T50" fmla="*/ 0 w 931"/>
                <a:gd name="T51" fmla="*/ 0 h 159"/>
                <a:gd name="T52" fmla="*/ 0 w 931"/>
                <a:gd name="T53" fmla="*/ 0 h 1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31" h="159">
                  <a:moveTo>
                    <a:pt x="391" y="159"/>
                  </a:moveTo>
                  <a:lnTo>
                    <a:pt x="411" y="156"/>
                  </a:lnTo>
                  <a:lnTo>
                    <a:pt x="789" y="139"/>
                  </a:lnTo>
                  <a:lnTo>
                    <a:pt x="876" y="100"/>
                  </a:lnTo>
                  <a:lnTo>
                    <a:pt x="908" y="84"/>
                  </a:lnTo>
                  <a:lnTo>
                    <a:pt x="931" y="53"/>
                  </a:lnTo>
                  <a:lnTo>
                    <a:pt x="901" y="23"/>
                  </a:lnTo>
                  <a:lnTo>
                    <a:pt x="861" y="1"/>
                  </a:lnTo>
                  <a:lnTo>
                    <a:pt x="832" y="7"/>
                  </a:lnTo>
                  <a:lnTo>
                    <a:pt x="829" y="60"/>
                  </a:lnTo>
                  <a:lnTo>
                    <a:pt x="814" y="79"/>
                  </a:lnTo>
                  <a:lnTo>
                    <a:pt x="788" y="94"/>
                  </a:lnTo>
                  <a:lnTo>
                    <a:pt x="451" y="115"/>
                  </a:lnTo>
                  <a:lnTo>
                    <a:pt x="287" y="107"/>
                  </a:lnTo>
                  <a:lnTo>
                    <a:pt x="124" y="71"/>
                  </a:lnTo>
                  <a:lnTo>
                    <a:pt x="92" y="42"/>
                  </a:lnTo>
                  <a:lnTo>
                    <a:pt x="69" y="1"/>
                  </a:lnTo>
                  <a:lnTo>
                    <a:pt x="51" y="0"/>
                  </a:lnTo>
                  <a:lnTo>
                    <a:pt x="23" y="16"/>
                  </a:lnTo>
                  <a:lnTo>
                    <a:pt x="0" y="42"/>
                  </a:lnTo>
                  <a:lnTo>
                    <a:pt x="6" y="60"/>
                  </a:lnTo>
                  <a:lnTo>
                    <a:pt x="16" y="76"/>
                  </a:lnTo>
                  <a:lnTo>
                    <a:pt x="56" y="102"/>
                  </a:lnTo>
                  <a:lnTo>
                    <a:pt x="99" y="119"/>
                  </a:lnTo>
                  <a:lnTo>
                    <a:pt x="195" y="136"/>
                  </a:lnTo>
                  <a:lnTo>
                    <a:pt x="294" y="144"/>
                  </a:lnTo>
                  <a:lnTo>
                    <a:pt x="39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7" name="Freeform 69"/>
            <p:cNvSpPr>
              <a:spLocks/>
            </p:cNvSpPr>
            <p:nvPr/>
          </p:nvSpPr>
          <p:spPr bwMode="auto">
            <a:xfrm>
              <a:off x="5091" y="3112"/>
              <a:ext cx="241" cy="97"/>
            </a:xfrm>
            <a:custGeom>
              <a:avLst/>
              <a:gdLst>
                <a:gd name="T0" fmla="*/ 0 w 1564"/>
                <a:gd name="T1" fmla="*/ 0 h 548"/>
                <a:gd name="T2" fmla="*/ 0 w 1564"/>
                <a:gd name="T3" fmla="*/ 0 h 548"/>
                <a:gd name="T4" fmla="*/ 0 w 1564"/>
                <a:gd name="T5" fmla="*/ 0 h 548"/>
                <a:gd name="T6" fmla="*/ 0 w 1564"/>
                <a:gd name="T7" fmla="*/ 0 h 548"/>
                <a:gd name="T8" fmla="*/ 0 w 1564"/>
                <a:gd name="T9" fmla="*/ 0 h 548"/>
                <a:gd name="T10" fmla="*/ 0 w 1564"/>
                <a:gd name="T11" fmla="*/ 0 h 548"/>
                <a:gd name="T12" fmla="*/ 0 w 1564"/>
                <a:gd name="T13" fmla="*/ 0 h 548"/>
                <a:gd name="T14" fmla="*/ 0 w 1564"/>
                <a:gd name="T15" fmla="*/ 0 h 548"/>
                <a:gd name="T16" fmla="*/ 0 w 1564"/>
                <a:gd name="T17" fmla="*/ 0 h 548"/>
                <a:gd name="T18" fmla="*/ 0 w 1564"/>
                <a:gd name="T19" fmla="*/ 0 h 548"/>
                <a:gd name="T20" fmla="*/ 0 w 1564"/>
                <a:gd name="T21" fmla="*/ 0 h 548"/>
                <a:gd name="T22" fmla="*/ 0 w 1564"/>
                <a:gd name="T23" fmla="*/ 0 h 548"/>
                <a:gd name="T24" fmla="*/ 0 w 1564"/>
                <a:gd name="T25" fmla="*/ 0 h 548"/>
                <a:gd name="T26" fmla="*/ 0 w 1564"/>
                <a:gd name="T27" fmla="*/ 0 h 548"/>
                <a:gd name="T28" fmla="*/ 0 w 1564"/>
                <a:gd name="T29" fmla="*/ 0 h 548"/>
                <a:gd name="T30" fmla="*/ 0 w 1564"/>
                <a:gd name="T31" fmla="*/ 0 h 548"/>
                <a:gd name="T32" fmla="*/ 0 w 1564"/>
                <a:gd name="T33" fmla="*/ 0 h 548"/>
                <a:gd name="T34" fmla="*/ 0 w 1564"/>
                <a:gd name="T35" fmla="*/ 0 h 548"/>
                <a:gd name="T36" fmla="*/ 0 w 1564"/>
                <a:gd name="T37" fmla="*/ 0 h 548"/>
                <a:gd name="T38" fmla="*/ 0 w 1564"/>
                <a:gd name="T39" fmla="*/ 0 h 548"/>
                <a:gd name="T40" fmla="*/ 0 w 1564"/>
                <a:gd name="T41" fmla="*/ 0 h 548"/>
                <a:gd name="T42" fmla="*/ 0 w 1564"/>
                <a:gd name="T43" fmla="*/ 0 h 548"/>
                <a:gd name="T44" fmla="*/ 0 w 1564"/>
                <a:gd name="T45" fmla="*/ 0 h 548"/>
                <a:gd name="T46" fmla="*/ 0 w 1564"/>
                <a:gd name="T47" fmla="*/ 0 h 548"/>
                <a:gd name="T48" fmla="*/ 0 w 1564"/>
                <a:gd name="T49" fmla="*/ 0 h 548"/>
                <a:gd name="T50" fmla="*/ 0 w 1564"/>
                <a:gd name="T51" fmla="*/ 0 h 548"/>
                <a:gd name="T52" fmla="*/ 0 w 1564"/>
                <a:gd name="T53" fmla="*/ 0 h 548"/>
                <a:gd name="T54" fmla="*/ 0 w 1564"/>
                <a:gd name="T55" fmla="*/ 0 h 548"/>
                <a:gd name="T56" fmla="*/ 0 w 1564"/>
                <a:gd name="T57" fmla="*/ 0 h 548"/>
                <a:gd name="T58" fmla="*/ 0 w 1564"/>
                <a:gd name="T59" fmla="*/ 0 h 548"/>
                <a:gd name="T60" fmla="*/ 0 w 1564"/>
                <a:gd name="T61" fmla="*/ 0 h 548"/>
                <a:gd name="T62" fmla="*/ 0 w 1564"/>
                <a:gd name="T63" fmla="*/ 0 h 548"/>
                <a:gd name="T64" fmla="*/ 0 w 1564"/>
                <a:gd name="T65" fmla="*/ 0 h 548"/>
                <a:gd name="T66" fmla="*/ 0 w 1564"/>
                <a:gd name="T67" fmla="*/ 0 h 548"/>
                <a:gd name="T68" fmla="*/ 0 w 1564"/>
                <a:gd name="T69" fmla="*/ 0 h 548"/>
                <a:gd name="T70" fmla="*/ 0 w 1564"/>
                <a:gd name="T71" fmla="*/ 0 h 548"/>
                <a:gd name="T72" fmla="*/ 0 w 1564"/>
                <a:gd name="T73" fmla="*/ 0 h 548"/>
                <a:gd name="T74" fmla="*/ 0 w 1564"/>
                <a:gd name="T75" fmla="*/ 0 h 548"/>
                <a:gd name="T76" fmla="*/ 0 w 1564"/>
                <a:gd name="T77" fmla="*/ 0 h 548"/>
                <a:gd name="T78" fmla="*/ 0 w 1564"/>
                <a:gd name="T79" fmla="*/ 0 h 548"/>
                <a:gd name="T80" fmla="*/ 0 w 1564"/>
                <a:gd name="T81" fmla="*/ 0 h 548"/>
                <a:gd name="T82" fmla="*/ 0 w 1564"/>
                <a:gd name="T83" fmla="*/ 0 h 548"/>
                <a:gd name="T84" fmla="*/ 0 w 1564"/>
                <a:gd name="T85" fmla="*/ 0 h 548"/>
                <a:gd name="T86" fmla="*/ 0 w 1564"/>
                <a:gd name="T87" fmla="*/ 0 h 548"/>
                <a:gd name="T88" fmla="*/ 0 w 1564"/>
                <a:gd name="T89" fmla="*/ 0 h 548"/>
                <a:gd name="T90" fmla="*/ 0 w 1564"/>
                <a:gd name="T91" fmla="*/ 0 h 548"/>
                <a:gd name="T92" fmla="*/ 0 w 1564"/>
                <a:gd name="T93" fmla="*/ 0 h 548"/>
                <a:gd name="T94" fmla="*/ 0 w 1564"/>
                <a:gd name="T95" fmla="*/ 0 h 548"/>
                <a:gd name="T96" fmla="*/ 0 w 1564"/>
                <a:gd name="T97" fmla="*/ 0 h 548"/>
                <a:gd name="T98" fmla="*/ 0 w 1564"/>
                <a:gd name="T99" fmla="*/ 0 h 548"/>
                <a:gd name="T100" fmla="*/ 0 w 1564"/>
                <a:gd name="T101" fmla="*/ 0 h 548"/>
                <a:gd name="T102" fmla="*/ 0 w 1564"/>
                <a:gd name="T103" fmla="*/ 0 h 548"/>
                <a:gd name="T104" fmla="*/ 0 w 1564"/>
                <a:gd name="T105" fmla="*/ 0 h 54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564" h="548">
                  <a:moveTo>
                    <a:pt x="555" y="534"/>
                  </a:moveTo>
                  <a:lnTo>
                    <a:pt x="1012" y="548"/>
                  </a:lnTo>
                  <a:lnTo>
                    <a:pt x="1059" y="529"/>
                  </a:lnTo>
                  <a:lnTo>
                    <a:pt x="1387" y="448"/>
                  </a:lnTo>
                  <a:lnTo>
                    <a:pt x="1405" y="436"/>
                  </a:lnTo>
                  <a:lnTo>
                    <a:pt x="1520" y="357"/>
                  </a:lnTo>
                  <a:lnTo>
                    <a:pt x="1558" y="280"/>
                  </a:lnTo>
                  <a:lnTo>
                    <a:pt x="1564" y="203"/>
                  </a:lnTo>
                  <a:lnTo>
                    <a:pt x="1560" y="183"/>
                  </a:lnTo>
                  <a:lnTo>
                    <a:pt x="1556" y="164"/>
                  </a:lnTo>
                  <a:lnTo>
                    <a:pt x="1479" y="96"/>
                  </a:lnTo>
                  <a:lnTo>
                    <a:pt x="1434" y="70"/>
                  </a:lnTo>
                  <a:lnTo>
                    <a:pt x="1377" y="61"/>
                  </a:lnTo>
                  <a:lnTo>
                    <a:pt x="1370" y="67"/>
                  </a:lnTo>
                  <a:lnTo>
                    <a:pt x="1375" y="80"/>
                  </a:lnTo>
                  <a:lnTo>
                    <a:pt x="1398" y="86"/>
                  </a:lnTo>
                  <a:lnTo>
                    <a:pt x="1434" y="107"/>
                  </a:lnTo>
                  <a:lnTo>
                    <a:pt x="1485" y="159"/>
                  </a:lnTo>
                  <a:lnTo>
                    <a:pt x="1497" y="210"/>
                  </a:lnTo>
                  <a:lnTo>
                    <a:pt x="1482" y="262"/>
                  </a:lnTo>
                  <a:lnTo>
                    <a:pt x="1447" y="295"/>
                  </a:lnTo>
                  <a:lnTo>
                    <a:pt x="1405" y="325"/>
                  </a:lnTo>
                  <a:lnTo>
                    <a:pt x="1231" y="385"/>
                  </a:lnTo>
                  <a:lnTo>
                    <a:pt x="1039" y="428"/>
                  </a:lnTo>
                  <a:lnTo>
                    <a:pt x="844" y="448"/>
                  </a:lnTo>
                  <a:lnTo>
                    <a:pt x="652" y="435"/>
                  </a:lnTo>
                  <a:lnTo>
                    <a:pt x="624" y="436"/>
                  </a:lnTo>
                  <a:lnTo>
                    <a:pt x="481" y="411"/>
                  </a:lnTo>
                  <a:lnTo>
                    <a:pt x="333" y="372"/>
                  </a:lnTo>
                  <a:lnTo>
                    <a:pt x="264" y="345"/>
                  </a:lnTo>
                  <a:lnTo>
                    <a:pt x="200" y="310"/>
                  </a:lnTo>
                  <a:lnTo>
                    <a:pt x="141" y="268"/>
                  </a:lnTo>
                  <a:lnTo>
                    <a:pt x="93" y="216"/>
                  </a:lnTo>
                  <a:lnTo>
                    <a:pt x="73" y="177"/>
                  </a:lnTo>
                  <a:lnTo>
                    <a:pt x="80" y="137"/>
                  </a:lnTo>
                  <a:lnTo>
                    <a:pt x="96" y="100"/>
                  </a:lnTo>
                  <a:lnTo>
                    <a:pt x="118" y="71"/>
                  </a:lnTo>
                  <a:lnTo>
                    <a:pt x="147" y="48"/>
                  </a:lnTo>
                  <a:lnTo>
                    <a:pt x="193" y="20"/>
                  </a:lnTo>
                  <a:lnTo>
                    <a:pt x="190" y="0"/>
                  </a:lnTo>
                  <a:lnTo>
                    <a:pt x="136" y="18"/>
                  </a:lnTo>
                  <a:lnTo>
                    <a:pt x="87" y="45"/>
                  </a:lnTo>
                  <a:lnTo>
                    <a:pt x="45" y="84"/>
                  </a:lnTo>
                  <a:lnTo>
                    <a:pt x="11" y="134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21" y="293"/>
                  </a:lnTo>
                  <a:lnTo>
                    <a:pt x="50" y="333"/>
                  </a:lnTo>
                  <a:lnTo>
                    <a:pt x="89" y="365"/>
                  </a:lnTo>
                  <a:lnTo>
                    <a:pt x="188" y="426"/>
                  </a:lnTo>
                  <a:lnTo>
                    <a:pt x="303" y="474"/>
                  </a:lnTo>
                  <a:lnTo>
                    <a:pt x="426" y="508"/>
                  </a:lnTo>
                  <a:lnTo>
                    <a:pt x="555" y="534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8" name="Freeform 70"/>
            <p:cNvSpPr>
              <a:spLocks/>
            </p:cNvSpPr>
            <p:nvPr/>
          </p:nvSpPr>
          <p:spPr bwMode="auto">
            <a:xfrm>
              <a:off x="3905" y="3033"/>
              <a:ext cx="66" cy="53"/>
            </a:xfrm>
            <a:custGeom>
              <a:avLst/>
              <a:gdLst>
                <a:gd name="T0" fmla="*/ 0 w 427"/>
                <a:gd name="T1" fmla="*/ 0 h 298"/>
                <a:gd name="T2" fmla="*/ 0 w 427"/>
                <a:gd name="T3" fmla="*/ 0 h 298"/>
                <a:gd name="T4" fmla="*/ 0 w 427"/>
                <a:gd name="T5" fmla="*/ 0 h 298"/>
                <a:gd name="T6" fmla="*/ 0 w 427"/>
                <a:gd name="T7" fmla="*/ 0 h 298"/>
                <a:gd name="T8" fmla="*/ 0 w 427"/>
                <a:gd name="T9" fmla="*/ 0 h 298"/>
                <a:gd name="T10" fmla="*/ 0 w 427"/>
                <a:gd name="T11" fmla="*/ 0 h 298"/>
                <a:gd name="T12" fmla="*/ 0 w 427"/>
                <a:gd name="T13" fmla="*/ 0 h 298"/>
                <a:gd name="T14" fmla="*/ 0 w 427"/>
                <a:gd name="T15" fmla="*/ 0 h 298"/>
                <a:gd name="T16" fmla="*/ 0 w 427"/>
                <a:gd name="T17" fmla="*/ 0 h 298"/>
                <a:gd name="T18" fmla="*/ 0 w 427"/>
                <a:gd name="T19" fmla="*/ 0 h 298"/>
                <a:gd name="T20" fmla="*/ 0 w 427"/>
                <a:gd name="T21" fmla="*/ 0 h 298"/>
                <a:gd name="T22" fmla="*/ 0 w 427"/>
                <a:gd name="T23" fmla="*/ 0 h 298"/>
                <a:gd name="T24" fmla="*/ 0 w 427"/>
                <a:gd name="T25" fmla="*/ 0 h 298"/>
                <a:gd name="T26" fmla="*/ 0 w 427"/>
                <a:gd name="T27" fmla="*/ 0 h 298"/>
                <a:gd name="T28" fmla="*/ 0 w 427"/>
                <a:gd name="T29" fmla="*/ 0 h 2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7" h="298">
                  <a:moveTo>
                    <a:pt x="92" y="291"/>
                  </a:moveTo>
                  <a:lnTo>
                    <a:pt x="173" y="298"/>
                  </a:lnTo>
                  <a:lnTo>
                    <a:pt x="256" y="289"/>
                  </a:lnTo>
                  <a:lnTo>
                    <a:pt x="338" y="266"/>
                  </a:lnTo>
                  <a:lnTo>
                    <a:pt x="404" y="232"/>
                  </a:lnTo>
                  <a:lnTo>
                    <a:pt x="425" y="201"/>
                  </a:lnTo>
                  <a:lnTo>
                    <a:pt x="427" y="183"/>
                  </a:lnTo>
                  <a:lnTo>
                    <a:pt x="424" y="169"/>
                  </a:lnTo>
                  <a:lnTo>
                    <a:pt x="381" y="113"/>
                  </a:lnTo>
                  <a:lnTo>
                    <a:pt x="332" y="83"/>
                  </a:lnTo>
                  <a:lnTo>
                    <a:pt x="47" y="46"/>
                  </a:lnTo>
                  <a:lnTo>
                    <a:pt x="29" y="34"/>
                  </a:lnTo>
                  <a:lnTo>
                    <a:pt x="0" y="0"/>
                  </a:lnTo>
                  <a:lnTo>
                    <a:pt x="49" y="268"/>
                  </a:lnTo>
                  <a:lnTo>
                    <a:pt x="92" y="291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89" name="Freeform 71"/>
            <p:cNvSpPr>
              <a:spLocks/>
            </p:cNvSpPr>
            <p:nvPr/>
          </p:nvSpPr>
          <p:spPr bwMode="auto">
            <a:xfrm>
              <a:off x="4043" y="3065"/>
              <a:ext cx="51" cy="30"/>
            </a:xfrm>
            <a:custGeom>
              <a:avLst/>
              <a:gdLst>
                <a:gd name="T0" fmla="*/ 0 w 329"/>
                <a:gd name="T1" fmla="*/ 0 h 169"/>
                <a:gd name="T2" fmla="*/ 0 w 329"/>
                <a:gd name="T3" fmla="*/ 0 h 169"/>
                <a:gd name="T4" fmla="*/ 0 w 329"/>
                <a:gd name="T5" fmla="*/ 0 h 169"/>
                <a:gd name="T6" fmla="*/ 0 w 329"/>
                <a:gd name="T7" fmla="*/ 0 h 169"/>
                <a:gd name="T8" fmla="*/ 0 w 329"/>
                <a:gd name="T9" fmla="*/ 0 h 169"/>
                <a:gd name="T10" fmla="*/ 0 w 329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9" h="169">
                  <a:moveTo>
                    <a:pt x="8" y="169"/>
                  </a:moveTo>
                  <a:lnTo>
                    <a:pt x="324" y="120"/>
                  </a:lnTo>
                  <a:lnTo>
                    <a:pt x="329" y="0"/>
                  </a:lnTo>
                  <a:lnTo>
                    <a:pt x="16" y="20"/>
                  </a:lnTo>
                  <a:lnTo>
                    <a:pt x="0" y="159"/>
                  </a:lnTo>
                  <a:lnTo>
                    <a:pt x="8" y="16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0" name="Freeform 72"/>
            <p:cNvSpPr>
              <a:spLocks/>
            </p:cNvSpPr>
            <p:nvPr/>
          </p:nvSpPr>
          <p:spPr bwMode="auto">
            <a:xfrm>
              <a:off x="4460" y="2995"/>
              <a:ext cx="104" cy="140"/>
            </a:xfrm>
            <a:custGeom>
              <a:avLst/>
              <a:gdLst>
                <a:gd name="T0" fmla="*/ 0 w 686"/>
                <a:gd name="T1" fmla="*/ 0 h 793"/>
                <a:gd name="T2" fmla="*/ 0 w 686"/>
                <a:gd name="T3" fmla="*/ 0 h 793"/>
                <a:gd name="T4" fmla="*/ 0 w 686"/>
                <a:gd name="T5" fmla="*/ 0 h 793"/>
                <a:gd name="T6" fmla="*/ 0 w 686"/>
                <a:gd name="T7" fmla="*/ 0 h 793"/>
                <a:gd name="T8" fmla="*/ 0 w 686"/>
                <a:gd name="T9" fmla="*/ 0 h 793"/>
                <a:gd name="T10" fmla="*/ 0 w 686"/>
                <a:gd name="T11" fmla="*/ 0 h 793"/>
                <a:gd name="T12" fmla="*/ 0 w 686"/>
                <a:gd name="T13" fmla="*/ 0 h 793"/>
                <a:gd name="T14" fmla="*/ 0 w 686"/>
                <a:gd name="T15" fmla="*/ 0 h 793"/>
                <a:gd name="T16" fmla="*/ 0 w 686"/>
                <a:gd name="T17" fmla="*/ 0 h 793"/>
                <a:gd name="T18" fmla="*/ 0 w 686"/>
                <a:gd name="T19" fmla="*/ 0 h 793"/>
                <a:gd name="T20" fmla="*/ 0 w 686"/>
                <a:gd name="T21" fmla="*/ 0 h 793"/>
                <a:gd name="T22" fmla="*/ 0 w 686"/>
                <a:gd name="T23" fmla="*/ 0 h 793"/>
                <a:gd name="T24" fmla="*/ 0 w 686"/>
                <a:gd name="T25" fmla="*/ 0 h 793"/>
                <a:gd name="T26" fmla="*/ 0 w 686"/>
                <a:gd name="T27" fmla="*/ 0 h 793"/>
                <a:gd name="T28" fmla="*/ 0 w 686"/>
                <a:gd name="T29" fmla="*/ 0 h 793"/>
                <a:gd name="T30" fmla="*/ 0 w 686"/>
                <a:gd name="T31" fmla="*/ 0 h 793"/>
                <a:gd name="T32" fmla="*/ 0 w 686"/>
                <a:gd name="T33" fmla="*/ 0 h 793"/>
                <a:gd name="T34" fmla="*/ 0 w 686"/>
                <a:gd name="T35" fmla="*/ 0 h 793"/>
                <a:gd name="T36" fmla="*/ 0 w 686"/>
                <a:gd name="T37" fmla="*/ 0 h 793"/>
                <a:gd name="T38" fmla="*/ 0 w 686"/>
                <a:gd name="T39" fmla="*/ 0 h 793"/>
                <a:gd name="T40" fmla="*/ 0 w 686"/>
                <a:gd name="T41" fmla="*/ 0 h 793"/>
                <a:gd name="T42" fmla="*/ 0 w 686"/>
                <a:gd name="T43" fmla="*/ 0 h 793"/>
                <a:gd name="T44" fmla="*/ 0 w 686"/>
                <a:gd name="T45" fmla="*/ 0 h 793"/>
                <a:gd name="T46" fmla="*/ 0 w 686"/>
                <a:gd name="T47" fmla="*/ 0 h 793"/>
                <a:gd name="T48" fmla="*/ 0 w 686"/>
                <a:gd name="T49" fmla="*/ 0 h 793"/>
                <a:gd name="T50" fmla="*/ 0 w 686"/>
                <a:gd name="T51" fmla="*/ 0 h 793"/>
                <a:gd name="T52" fmla="*/ 0 w 686"/>
                <a:gd name="T53" fmla="*/ 0 h 793"/>
                <a:gd name="T54" fmla="*/ 0 w 686"/>
                <a:gd name="T55" fmla="*/ 0 h 793"/>
                <a:gd name="T56" fmla="*/ 0 w 686"/>
                <a:gd name="T57" fmla="*/ 0 h 793"/>
                <a:gd name="T58" fmla="*/ 0 w 686"/>
                <a:gd name="T59" fmla="*/ 0 h 793"/>
                <a:gd name="T60" fmla="*/ 0 w 686"/>
                <a:gd name="T61" fmla="*/ 0 h 793"/>
                <a:gd name="T62" fmla="*/ 0 w 686"/>
                <a:gd name="T63" fmla="*/ 0 h 793"/>
                <a:gd name="T64" fmla="*/ 0 w 686"/>
                <a:gd name="T65" fmla="*/ 0 h 793"/>
                <a:gd name="T66" fmla="*/ 0 w 686"/>
                <a:gd name="T67" fmla="*/ 0 h 793"/>
                <a:gd name="T68" fmla="*/ 0 w 686"/>
                <a:gd name="T69" fmla="*/ 0 h 793"/>
                <a:gd name="T70" fmla="*/ 0 w 686"/>
                <a:gd name="T71" fmla="*/ 0 h 793"/>
                <a:gd name="T72" fmla="*/ 0 w 686"/>
                <a:gd name="T73" fmla="*/ 0 h 793"/>
                <a:gd name="T74" fmla="*/ 0 w 686"/>
                <a:gd name="T75" fmla="*/ 0 h 793"/>
                <a:gd name="T76" fmla="*/ 0 w 686"/>
                <a:gd name="T77" fmla="*/ 0 h 793"/>
                <a:gd name="T78" fmla="*/ 0 w 686"/>
                <a:gd name="T79" fmla="*/ 0 h 793"/>
                <a:gd name="T80" fmla="*/ 0 w 686"/>
                <a:gd name="T81" fmla="*/ 0 h 793"/>
                <a:gd name="T82" fmla="*/ 0 w 686"/>
                <a:gd name="T83" fmla="*/ 0 h 793"/>
                <a:gd name="T84" fmla="*/ 0 w 686"/>
                <a:gd name="T85" fmla="*/ 0 h 793"/>
                <a:gd name="T86" fmla="*/ 0 w 686"/>
                <a:gd name="T87" fmla="*/ 0 h 793"/>
                <a:gd name="T88" fmla="*/ 0 w 686"/>
                <a:gd name="T89" fmla="*/ 0 h 793"/>
                <a:gd name="T90" fmla="*/ 0 w 686"/>
                <a:gd name="T91" fmla="*/ 0 h 793"/>
                <a:gd name="T92" fmla="*/ 0 w 686"/>
                <a:gd name="T93" fmla="*/ 0 h 793"/>
                <a:gd name="T94" fmla="*/ 0 w 686"/>
                <a:gd name="T95" fmla="*/ 0 h 793"/>
                <a:gd name="T96" fmla="*/ 0 w 686"/>
                <a:gd name="T97" fmla="*/ 0 h 793"/>
                <a:gd name="T98" fmla="*/ 0 w 686"/>
                <a:gd name="T99" fmla="*/ 0 h 793"/>
                <a:gd name="T100" fmla="*/ 0 w 686"/>
                <a:gd name="T101" fmla="*/ 0 h 793"/>
                <a:gd name="T102" fmla="*/ 0 w 686"/>
                <a:gd name="T103" fmla="*/ 0 h 793"/>
                <a:gd name="T104" fmla="*/ 0 w 686"/>
                <a:gd name="T105" fmla="*/ 0 h 793"/>
                <a:gd name="T106" fmla="*/ 0 w 686"/>
                <a:gd name="T107" fmla="*/ 0 h 793"/>
                <a:gd name="T108" fmla="*/ 0 w 686"/>
                <a:gd name="T109" fmla="*/ 0 h 793"/>
                <a:gd name="T110" fmla="*/ 0 w 686"/>
                <a:gd name="T111" fmla="*/ 0 h 793"/>
                <a:gd name="T112" fmla="*/ 0 w 686"/>
                <a:gd name="T113" fmla="*/ 0 h 793"/>
                <a:gd name="T114" fmla="*/ 0 w 686"/>
                <a:gd name="T115" fmla="*/ 0 h 793"/>
                <a:gd name="T116" fmla="*/ 0 w 686"/>
                <a:gd name="T117" fmla="*/ 0 h 793"/>
                <a:gd name="T118" fmla="*/ 0 w 686"/>
                <a:gd name="T119" fmla="*/ 0 h 793"/>
                <a:gd name="T120" fmla="*/ 0 w 686"/>
                <a:gd name="T121" fmla="*/ 0 h 793"/>
                <a:gd name="T122" fmla="*/ 0 w 686"/>
                <a:gd name="T123" fmla="*/ 0 h 79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86" h="793">
                  <a:moveTo>
                    <a:pt x="346" y="793"/>
                  </a:moveTo>
                  <a:lnTo>
                    <a:pt x="660" y="768"/>
                  </a:lnTo>
                  <a:lnTo>
                    <a:pt x="657" y="633"/>
                  </a:lnTo>
                  <a:lnTo>
                    <a:pt x="657" y="628"/>
                  </a:lnTo>
                  <a:lnTo>
                    <a:pt x="644" y="623"/>
                  </a:lnTo>
                  <a:lnTo>
                    <a:pt x="575" y="654"/>
                  </a:lnTo>
                  <a:lnTo>
                    <a:pt x="461" y="634"/>
                  </a:lnTo>
                  <a:lnTo>
                    <a:pt x="413" y="604"/>
                  </a:lnTo>
                  <a:lnTo>
                    <a:pt x="395" y="587"/>
                  </a:lnTo>
                  <a:lnTo>
                    <a:pt x="384" y="581"/>
                  </a:lnTo>
                  <a:lnTo>
                    <a:pt x="379" y="563"/>
                  </a:lnTo>
                  <a:lnTo>
                    <a:pt x="384" y="554"/>
                  </a:lnTo>
                  <a:lnTo>
                    <a:pt x="398" y="547"/>
                  </a:lnTo>
                  <a:lnTo>
                    <a:pt x="465" y="590"/>
                  </a:lnTo>
                  <a:lnTo>
                    <a:pt x="561" y="616"/>
                  </a:lnTo>
                  <a:lnTo>
                    <a:pt x="598" y="606"/>
                  </a:lnTo>
                  <a:lnTo>
                    <a:pt x="623" y="597"/>
                  </a:lnTo>
                  <a:lnTo>
                    <a:pt x="644" y="567"/>
                  </a:lnTo>
                  <a:lnTo>
                    <a:pt x="608" y="490"/>
                  </a:lnTo>
                  <a:lnTo>
                    <a:pt x="561" y="424"/>
                  </a:lnTo>
                  <a:lnTo>
                    <a:pt x="448" y="286"/>
                  </a:lnTo>
                  <a:lnTo>
                    <a:pt x="454" y="275"/>
                  </a:lnTo>
                  <a:lnTo>
                    <a:pt x="468" y="272"/>
                  </a:lnTo>
                  <a:lnTo>
                    <a:pt x="507" y="295"/>
                  </a:lnTo>
                  <a:lnTo>
                    <a:pt x="686" y="62"/>
                  </a:lnTo>
                  <a:lnTo>
                    <a:pt x="676" y="10"/>
                  </a:lnTo>
                  <a:lnTo>
                    <a:pt x="646" y="0"/>
                  </a:lnTo>
                  <a:lnTo>
                    <a:pt x="611" y="0"/>
                  </a:lnTo>
                  <a:lnTo>
                    <a:pt x="538" y="29"/>
                  </a:lnTo>
                  <a:lnTo>
                    <a:pt x="467" y="76"/>
                  </a:lnTo>
                  <a:lnTo>
                    <a:pt x="344" y="193"/>
                  </a:lnTo>
                  <a:lnTo>
                    <a:pt x="356" y="211"/>
                  </a:lnTo>
                  <a:lnTo>
                    <a:pt x="379" y="219"/>
                  </a:lnTo>
                  <a:lnTo>
                    <a:pt x="415" y="263"/>
                  </a:lnTo>
                  <a:lnTo>
                    <a:pt x="445" y="318"/>
                  </a:lnTo>
                  <a:lnTo>
                    <a:pt x="444" y="329"/>
                  </a:lnTo>
                  <a:lnTo>
                    <a:pt x="434" y="339"/>
                  </a:lnTo>
                  <a:lnTo>
                    <a:pt x="395" y="355"/>
                  </a:lnTo>
                  <a:lnTo>
                    <a:pt x="296" y="315"/>
                  </a:lnTo>
                  <a:lnTo>
                    <a:pt x="258" y="284"/>
                  </a:lnTo>
                  <a:lnTo>
                    <a:pt x="238" y="235"/>
                  </a:lnTo>
                  <a:lnTo>
                    <a:pt x="188" y="240"/>
                  </a:lnTo>
                  <a:lnTo>
                    <a:pt x="146" y="255"/>
                  </a:lnTo>
                  <a:lnTo>
                    <a:pt x="69" y="311"/>
                  </a:lnTo>
                  <a:lnTo>
                    <a:pt x="0" y="453"/>
                  </a:lnTo>
                  <a:lnTo>
                    <a:pt x="109" y="453"/>
                  </a:lnTo>
                  <a:lnTo>
                    <a:pt x="163" y="460"/>
                  </a:lnTo>
                  <a:lnTo>
                    <a:pt x="218" y="481"/>
                  </a:lnTo>
                  <a:lnTo>
                    <a:pt x="272" y="541"/>
                  </a:lnTo>
                  <a:lnTo>
                    <a:pt x="288" y="583"/>
                  </a:lnTo>
                  <a:lnTo>
                    <a:pt x="289" y="631"/>
                  </a:lnTo>
                  <a:lnTo>
                    <a:pt x="269" y="653"/>
                  </a:lnTo>
                  <a:lnTo>
                    <a:pt x="168" y="570"/>
                  </a:lnTo>
                  <a:lnTo>
                    <a:pt x="132" y="567"/>
                  </a:lnTo>
                  <a:lnTo>
                    <a:pt x="115" y="583"/>
                  </a:lnTo>
                  <a:lnTo>
                    <a:pt x="100" y="606"/>
                  </a:lnTo>
                  <a:lnTo>
                    <a:pt x="108" y="680"/>
                  </a:lnTo>
                  <a:lnTo>
                    <a:pt x="120" y="704"/>
                  </a:lnTo>
                  <a:lnTo>
                    <a:pt x="219" y="737"/>
                  </a:lnTo>
                  <a:lnTo>
                    <a:pt x="264" y="777"/>
                  </a:lnTo>
                  <a:lnTo>
                    <a:pt x="332" y="792"/>
                  </a:lnTo>
                  <a:lnTo>
                    <a:pt x="346" y="793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1" name="Freeform 73"/>
            <p:cNvSpPr>
              <a:spLocks/>
            </p:cNvSpPr>
            <p:nvPr/>
          </p:nvSpPr>
          <p:spPr bwMode="auto">
            <a:xfrm>
              <a:off x="4102" y="3058"/>
              <a:ext cx="35" cy="28"/>
            </a:xfrm>
            <a:custGeom>
              <a:avLst/>
              <a:gdLst>
                <a:gd name="T0" fmla="*/ 0 w 227"/>
                <a:gd name="T1" fmla="*/ 0 h 149"/>
                <a:gd name="T2" fmla="*/ 0 w 227"/>
                <a:gd name="T3" fmla="*/ 0 h 149"/>
                <a:gd name="T4" fmla="*/ 0 w 227"/>
                <a:gd name="T5" fmla="*/ 0 h 149"/>
                <a:gd name="T6" fmla="*/ 0 w 227"/>
                <a:gd name="T7" fmla="*/ 0 h 149"/>
                <a:gd name="T8" fmla="*/ 0 w 227"/>
                <a:gd name="T9" fmla="*/ 0 h 149"/>
                <a:gd name="T10" fmla="*/ 0 w 227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7" h="149">
                  <a:moveTo>
                    <a:pt x="14" y="149"/>
                  </a:moveTo>
                  <a:lnTo>
                    <a:pt x="216" y="120"/>
                  </a:lnTo>
                  <a:lnTo>
                    <a:pt x="227" y="0"/>
                  </a:lnTo>
                  <a:lnTo>
                    <a:pt x="14" y="19"/>
                  </a:lnTo>
                  <a:lnTo>
                    <a:pt x="0" y="147"/>
                  </a:lnTo>
                  <a:lnTo>
                    <a:pt x="14" y="14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2" name="Freeform 74"/>
            <p:cNvSpPr>
              <a:spLocks/>
            </p:cNvSpPr>
            <p:nvPr/>
          </p:nvSpPr>
          <p:spPr bwMode="auto">
            <a:xfrm>
              <a:off x="4482" y="3105"/>
              <a:ext cx="12" cy="17"/>
            </a:xfrm>
            <a:custGeom>
              <a:avLst/>
              <a:gdLst>
                <a:gd name="T0" fmla="*/ 0 w 93"/>
                <a:gd name="T1" fmla="*/ 0 h 89"/>
                <a:gd name="T2" fmla="*/ 0 w 93"/>
                <a:gd name="T3" fmla="*/ 0 h 89"/>
                <a:gd name="T4" fmla="*/ 0 w 93"/>
                <a:gd name="T5" fmla="*/ 0 h 89"/>
                <a:gd name="T6" fmla="*/ 0 w 93"/>
                <a:gd name="T7" fmla="*/ 0 h 89"/>
                <a:gd name="T8" fmla="*/ 0 w 93"/>
                <a:gd name="T9" fmla="*/ 0 h 89"/>
                <a:gd name="T10" fmla="*/ 0 w 93"/>
                <a:gd name="T11" fmla="*/ 0 h 89"/>
                <a:gd name="T12" fmla="*/ 0 w 93"/>
                <a:gd name="T13" fmla="*/ 0 h 89"/>
                <a:gd name="T14" fmla="*/ 0 w 93"/>
                <a:gd name="T15" fmla="*/ 0 h 89"/>
                <a:gd name="T16" fmla="*/ 0 w 93"/>
                <a:gd name="T17" fmla="*/ 0 h 89"/>
                <a:gd name="T18" fmla="*/ 0 w 93"/>
                <a:gd name="T19" fmla="*/ 0 h 89"/>
                <a:gd name="T20" fmla="*/ 0 w 93"/>
                <a:gd name="T21" fmla="*/ 0 h 89"/>
                <a:gd name="T22" fmla="*/ 0 w 93"/>
                <a:gd name="T23" fmla="*/ 0 h 89"/>
                <a:gd name="T24" fmla="*/ 0 w 93"/>
                <a:gd name="T25" fmla="*/ 0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89">
                  <a:moveTo>
                    <a:pt x="78" y="89"/>
                  </a:moveTo>
                  <a:lnTo>
                    <a:pt x="88" y="80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89" y="66"/>
                  </a:lnTo>
                  <a:lnTo>
                    <a:pt x="76" y="46"/>
                  </a:lnTo>
                  <a:lnTo>
                    <a:pt x="46" y="26"/>
                  </a:lnTo>
                  <a:lnTo>
                    <a:pt x="29" y="6"/>
                  </a:lnTo>
                  <a:lnTo>
                    <a:pt x="15" y="0"/>
                  </a:lnTo>
                  <a:lnTo>
                    <a:pt x="0" y="7"/>
                  </a:lnTo>
                  <a:lnTo>
                    <a:pt x="12" y="35"/>
                  </a:lnTo>
                  <a:lnTo>
                    <a:pt x="29" y="55"/>
                  </a:lnTo>
                  <a:lnTo>
                    <a:pt x="78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3" name="Freeform 75"/>
            <p:cNvSpPr>
              <a:spLocks/>
            </p:cNvSpPr>
            <p:nvPr/>
          </p:nvSpPr>
          <p:spPr bwMode="auto">
            <a:xfrm>
              <a:off x="5100" y="3156"/>
              <a:ext cx="20" cy="21"/>
            </a:xfrm>
            <a:custGeom>
              <a:avLst/>
              <a:gdLst>
                <a:gd name="T0" fmla="*/ 0 w 131"/>
                <a:gd name="T1" fmla="*/ 0 h 120"/>
                <a:gd name="T2" fmla="*/ 0 w 131"/>
                <a:gd name="T3" fmla="*/ 0 h 120"/>
                <a:gd name="T4" fmla="*/ 0 w 131"/>
                <a:gd name="T5" fmla="*/ 0 h 120"/>
                <a:gd name="T6" fmla="*/ 0 w 131"/>
                <a:gd name="T7" fmla="*/ 0 h 120"/>
                <a:gd name="T8" fmla="*/ 0 w 131"/>
                <a:gd name="T9" fmla="*/ 0 h 120"/>
                <a:gd name="T10" fmla="*/ 0 w 131"/>
                <a:gd name="T11" fmla="*/ 0 h 120"/>
                <a:gd name="T12" fmla="*/ 0 w 131"/>
                <a:gd name="T13" fmla="*/ 0 h 120"/>
                <a:gd name="T14" fmla="*/ 0 w 131"/>
                <a:gd name="T15" fmla="*/ 0 h 120"/>
                <a:gd name="T16" fmla="*/ 0 w 131"/>
                <a:gd name="T17" fmla="*/ 0 h 120"/>
                <a:gd name="T18" fmla="*/ 0 w 131"/>
                <a:gd name="T19" fmla="*/ 0 h 120"/>
                <a:gd name="T20" fmla="*/ 0 w 131"/>
                <a:gd name="T21" fmla="*/ 0 h 120"/>
                <a:gd name="T22" fmla="*/ 0 w 131"/>
                <a:gd name="T23" fmla="*/ 0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120">
                  <a:moveTo>
                    <a:pt x="131" y="116"/>
                  </a:moveTo>
                  <a:lnTo>
                    <a:pt x="131" y="106"/>
                  </a:lnTo>
                  <a:lnTo>
                    <a:pt x="50" y="34"/>
                  </a:lnTo>
                  <a:lnTo>
                    <a:pt x="40" y="24"/>
                  </a:lnTo>
                  <a:lnTo>
                    <a:pt x="33" y="1"/>
                  </a:lnTo>
                  <a:lnTo>
                    <a:pt x="5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28" y="76"/>
                  </a:lnTo>
                  <a:lnTo>
                    <a:pt x="84" y="113"/>
                  </a:lnTo>
                  <a:lnTo>
                    <a:pt x="117" y="120"/>
                  </a:lnTo>
                  <a:lnTo>
                    <a:pt x="131" y="116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4" name="Freeform 76"/>
            <p:cNvSpPr>
              <a:spLocks/>
            </p:cNvSpPr>
            <p:nvPr/>
          </p:nvSpPr>
          <p:spPr bwMode="auto">
            <a:xfrm>
              <a:off x="5111" y="3126"/>
              <a:ext cx="202" cy="56"/>
            </a:xfrm>
            <a:custGeom>
              <a:avLst/>
              <a:gdLst>
                <a:gd name="T0" fmla="*/ 0 w 1320"/>
                <a:gd name="T1" fmla="*/ 0 h 319"/>
                <a:gd name="T2" fmla="*/ 0 w 1320"/>
                <a:gd name="T3" fmla="*/ 0 h 319"/>
                <a:gd name="T4" fmla="*/ 0 w 1320"/>
                <a:gd name="T5" fmla="*/ 0 h 319"/>
                <a:gd name="T6" fmla="*/ 0 w 1320"/>
                <a:gd name="T7" fmla="*/ 0 h 319"/>
                <a:gd name="T8" fmla="*/ 0 w 1320"/>
                <a:gd name="T9" fmla="*/ 0 h 319"/>
                <a:gd name="T10" fmla="*/ 0 w 1320"/>
                <a:gd name="T11" fmla="*/ 0 h 319"/>
                <a:gd name="T12" fmla="*/ 0 w 1320"/>
                <a:gd name="T13" fmla="*/ 0 h 319"/>
                <a:gd name="T14" fmla="*/ 0 w 1320"/>
                <a:gd name="T15" fmla="*/ 0 h 319"/>
                <a:gd name="T16" fmla="*/ 0 w 1320"/>
                <a:gd name="T17" fmla="*/ 0 h 319"/>
                <a:gd name="T18" fmla="*/ 0 w 1320"/>
                <a:gd name="T19" fmla="*/ 0 h 319"/>
                <a:gd name="T20" fmla="*/ 0 w 1320"/>
                <a:gd name="T21" fmla="*/ 0 h 319"/>
                <a:gd name="T22" fmla="*/ 0 w 1320"/>
                <a:gd name="T23" fmla="*/ 0 h 319"/>
                <a:gd name="T24" fmla="*/ 0 w 1320"/>
                <a:gd name="T25" fmla="*/ 0 h 319"/>
                <a:gd name="T26" fmla="*/ 0 w 1320"/>
                <a:gd name="T27" fmla="*/ 0 h 319"/>
                <a:gd name="T28" fmla="*/ 0 w 1320"/>
                <a:gd name="T29" fmla="*/ 0 h 319"/>
                <a:gd name="T30" fmla="*/ 0 w 1320"/>
                <a:gd name="T31" fmla="*/ 0 h 319"/>
                <a:gd name="T32" fmla="*/ 0 w 1320"/>
                <a:gd name="T33" fmla="*/ 0 h 319"/>
                <a:gd name="T34" fmla="*/ 0 w 1320"/>
                <a:gd name="T35" fmla="*/ 0 h 319"/>
                <a:gd name="T36" fmla="*/ 0 w 1320"/>
                <a:gd name="T37" fmla="*/ 0 h 319"/>
                <a:gd name="T38" fmla="*/ 0 w 1320"/>
                <a:gd name="T39" fmla="*/ 0 h 319"/>
                <a:gd name="T40" fmla="*/ 0 w 1320"/>
                <a:gd name="T41" fmla="*/ 0 h 319"/>
                <a:gd name="T42" fmla="*/ 0 w 1320"/>
                <a:gd name="T43" fmla="*/ 0 h 319"/>
                <a:gd name="T44" fmla="*/ 0 w 1320"/>
                <a:gd name="T45" fmla="*/ 0 h 319"/>
                <a:gd name="T46" fmla="*/ 0 w 1320"/>
                <a:gd name="T47" fmla="*/ 0 h 319"/>
                <a:gd name="T48" fmla="*/ 0 w 1320"/>
                <a:gd name="T49" fmla="*/ 0 h 319"/>
                <a:gd name="T50" fmla="*/ 0 w 1320"/>
                <a:gd name="T51" fmla="*/ 0 h 319"/>
                <a:gd name="T52" fmla="*/ 0 w 1320"/>
                <a:gd name="T53" fmla="*/ 0 h 319"/>
                <a:gd name="T54" fmla="*/ 0 w 1320"/>
                <a:gd name="T55" fmla="*/ 0 h 319"/>
                <a:gd name="T56" fmla="*/ 0 w 1320"/>
                <a:gd name="T57" fmla="*/ 0 h 319"/>
                <a:gd name="T58" fmla="*/ 0 w 1320"/>
                <a:gd name="T59" fmla="*/ 0 h 319"/>
                <a:gd name="T60" fmla="*/ 0 w 1320"/>
                <a:gd name="T61" fmla="*/ 0 h 319"/>
                <a:gd name="T62" fmla="*/ 0 w 1320"/>
                <a:gd name="T63" fmla="*/ 0 h 319"/>
                <a:gd name="T64" fmla="*/ 0 w 1320"/>
                <a:gd name="T65" fmla="*/ 0 h 319"/>
                <a:gd name="T66" fmla="*/ 0 w 1320"/>
                <a:gd name="T67" fmla="*/ 0 h 319"/>
                <a:gd name="T68" fmla="*/ 0 w 1320"/>
                <a:gd name="T69" fmla="*/ 0 h 319"/>
                <a:gd name="T70" fmla="*/ 0 w 1320"/>
                <a:gd name="T71" fmla="*/ 0 h 319"/>
                <a:gd name="T72" fmla="*/ 0 w 1320"/>
                <a:gd name="T73" fmla="*/ 0 h 319"/>
                <a:gd name="T74" fmla="*/ 0 w 1320"/>
                <a:gd name="T75" fmla="*/ 0 h 3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20" h="319">
                  <a:moveTo>
                    <a:pt x="475" y="308"/>
                  </a:moveTo>
                  <a:lnTo>
                    <a:pt x="681" y="319"/>
                  </a:lnTo>
                  <a:lnTo>
                    <a:pt x="896" y="303"/>
                  </a:lnTo>
                  <a:lnTo>
                    <a:pt x="1104" y="255"/>
                  </a:lnTo>
                  <a:lnTo>
                    <a:pt x="1201" y="219"/>
                  </a:lnTo>
                  <a:lnTo>
                    <a:pt x="1292" y="175"/>
                  </a:lnTo>
                  <a:lnTo>
                    <a:pt x="1318" y="144"/>
                  </a:lnTo>
                  <a:lnTo>
                    <a:pt x="1320" y="112"/>
                  </a:lnTo>
                  <a:lnTo>
                    <a:pt x="1308" y="93"/>
                  </a:lnTo>
                  <a:lnTo>
                    <a:pt x="1291" y="71"/>
                  </a:lnTo>
                  <a:lnTo>
                    <a:pt x="1247" y="53"/>
                  </a:lnTo>
                  <a:lnTo>
                    <a:pt x="1235" y="71"/>
                  </a:lnTo>
                  <a:lnTo>
                    <a:pt x="1232" y="93"/>
                  </a:lnTo>
                  <a:lnTo>
                    <a:pt x="1219" y="146"/>
                  </a:lnTo>
                  <a:lnTo>
                    <a:pt x="1178" y="186"/>
                  </a:lnTo>
                  <a:lnTo>
                    <a:pt x="1132" y="213"/>
                  </a:lnTo>
                  <a:lnTo>
                    <a:pt x="1025" y="255"/>
                  </a:lnTo>
                  <a:lnTo>
                    <a:pt x="799" y="298"/>
                  </a:lnTo>
                  <a:lnTo>
                    <a:pt x="685" y="306"/>
                  </a:lnTo>
                  <a:lnTo>
                    <a:pt x="573" y="303"/>
                  </a:lnTo>
                  <a:lnTo>
                    <a:pt x="461" y="290"/>
                  </a:lnTo>
                  <a:lnTo>
                    <a:pt x="351" y="265"/>
                  </a:lnTo>
                  <a:lnTo>
                    <a:pt x="243" y="225"/>
                  </a:lnTo>
                  <a:lnTo>
                    <a:pt x="141" y="173"/>
                  </a:lnTo>
                  <a:lnTo>
                    <a:pt x="120" y="147"/>
                  </a:lnTo>
                  <a:lnTo>
                    <a:pt x="71" y="0"/>
                  </a:lnTo>
                  <a:lnTo>
                    <a:pt x="47" y="0"/>
                  </a:lnTo>
                  <a:lnTo>
                    <a:pt x="24" y="19"/>
                  </a:lnTo>
                  <a:lnTo>
                    <a:pt x="1" y="54"/>
                  </a:lnTo>
                  <a:lnTo>
                    <a:pt x="0" y="87"/>
                  </a:lnTo>
                  <a:lnTo>
                    <a:pt x="3" y="105"/>
                  </a:lnTo>
                  <a:lnTo>
                    <a:pt x="13" y="121"/>
                  </a:lnTo>
                  <a:lnTo>
                    <a:pt x="40" y="150"/>
                  </a:lnTo>
                  <a:lnTo>
                    <a:pt x="130" y="203"/>
                  </a:lnTo>
                  <a:lnTo>
                    <a:pt x="230" y="245"/>
                  </a:lnTo>
                  <a:lnTo>
                    <a:pt x="443" y="299"/>
                  </a:lnTo>
                  <a:lnTo>
                    <a:pt x="466" y="306"/>
                  </a:lnTo>
                  <a:lnTo>
                    <a:pt x="475" y="308"/>
                  </a:lnTo>
                  <a:close/>
                </a:path>
              </a:pathLst>
            </a:custGeom>
            <a:solidFill>
              <a:srgbClr val="986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5" name="Freeform 77"/>
            <p:cNvSpPr>
              <a:spLocks/>
            </p:cNvSpPr>
            <p:nvPr/>
          </p:nvSpPr>
          <p:spPr bwMode="auto">
            <a:xfrm>
              <a:off x="4142" y="3054"/>
              <a:ext cx="17" cy="24"/>
            </a:xfrm>
            <a:custGeom>
              <a:avLst/>
              <a:gdLst>
                <a:gd name="T0" fmla="*/ 0 w 111"/>
                <a:gd name="T1" fmla="*/ 0 h 137"/>
                <a:gd name="T2" fmla="*/ 0 w 111"/>
                <a:gd name="T3" fmla="*/ 0 h 137"/>
                <a:gd name="T4" fmla="*/ 0 w 111"/>
                <a:gd name="T5" fmla="*/ 0 h 137"/>
                <a:gd name="T6" fmla="*/ 0 w 111"/>
                <a:gd name="T7" fmla="*/ 0 h 137"/>
                <a:gd name="T8" fmla="*/ 0 w 111"/>
                <a:gd name="T9" fmla="*/ 0 h 137"/>
                <a:gd name="T10" fmla="*/ 0 w 111"/>
                <a:gd name="T11" fmla="*/ 0 h 137"/>
                <a:gd name="T12" fmla="*/ 0 w 111"/>
                <a:gd name="T13" fmla="*/ 0 h 137"/>
                <a:gd name="T14" fmla="*/ 0 w 111"/>
                <a:gd name="T15" fmla="*/ 0 h 137"/>
                <a:gd name="T16" fmla="*/ 0 w 111"/>
                <a:gd name="T17" fmla="*/ 0 h 1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37">
                  <a:moveTo>
                    <a:pt x="15" y="137"/>
                  </a:moveTo>
                  <a:lnTo>
                    <a:pt x="101" y="108"/>
                  </a:lnTo>
                  <a:lnTo>
                    <a:pt x="111" y="85"/>
                  </a:lnTo>
                  <a:lnTo>
                    <a:pt x="111" y="59"/>
                  </a:lnTo>
                  <a:lnTo>
                    <a:pt x="109" y="0"/>
                  </a:lnTo>
                  <a:lnTo>
                    <a:pt x="62" y="2"/>
                  </a:lnTo>
                  <a:lnTo>
                    <a:pt x="9" y="15"/>
                  </a:lnTo>
                  <a:lnTo>
                    <a:pt x="0" y="137"/>
                  </a:lnTo>
                  <a:lnTo>
                    <a:pt x="15" y="13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6" name="Freeform 78"/>
            <p:cNvSpPr>
              <a:spLocks/>
            </p:cNvSpPr>
            <p:nvPr/>
          </p:nvSpPr>
          <p:spPr bwMode="auto">
            <a:xfrm>
              <a:off x="5130" y="3029"/>
              <a:ext cx="165" cy="142"/>
            </a:xfrm>
            <a:custGeom>
              <a:avLst/>
              <a:gdLst>
                <a:gd name="T0" fmla="*/ 0 w 1077"/>
                <a:gd name="T1" fmla="*/ 0 h 808"/>
                <a:gd name="T2" fmla="*/ 0 w 1077"/>
                <a:gd name="T3" fmla="*/ 0 h 808"/>
                <a:gd name="T4" fmla="*/ 0 w 1077"/>
                <a:gd name="T5" fmla="*/ 0 h 808"/>
                <a:gd name="T6" fmla="*/ 0 w 1077"/>
                <a:gd name="T7" fmla="*/ 0 h 808"/>
                <a:gd name="T8" fmla="*/ 0 w 1077"/>
                <a:gd name="T9" fmla="*/ 0 h 808"/>
                <a:gd name="T10" fmla="*/ 0 w 1077"/>
                <a:gd name="T11" fmla="*/ 0 h 808"/>
                <a:gd name="T12" fmla="*/ 0 w 1077"/>
                <a:gd name="T13" fmla="*/ 0 h 808"/>
                <a:gd name="T14" fmla="*/ 0 w 1077"/>
                <a:gd name="T15" fmla="*/ 0 h 808"/>
                <a:gd name="T16" fmla="*/ 0 w 1077"/>
                <a:gd name="T17" fmla="*/ 0 h 808"/>
                <a:gd name="T18" fmla="*/ 0 w 1077"/>
                <a:gd name="T19" fmla="*/ 0 h 808"/>
                <a:gd name="T20" fmla="*/ 0 w 1077"/>
                <a:gd name="T21" fmla="*/ 0 h 808"/>
                <a:gd name="T22" fmla="*/ 0 w 1077"/>
                <a:gd name="T23" fmla="*/ 0 h 808"/>
                <a:gd name="T24" fmla="*/ 0 w 1077"/>
                <a:gd name="T25" fmla="*/ 0 h 808"/>
                <a:gd name="T26" fmla="*/ 0 w 1077"/>
                <a:gd name="T27" fmla="*/ 0 h 808"/>
                <a:gd name="T28" fmla="*/ 0 w 1077"/>
                <a:gd name="T29" fmla="*/ 0 h 808"/>
                <a:gd name="T30" fmla="*/ 0 w 1077"/>
                <a:gd name="T31" fmla="*/ 0 h 808"/>
                <a:gd name="T32" fmla="*/ 0 w 1077"/>
                <a:gd name="T33" fmla="*/ 0 h 808"/>
                <a:gd name="T34" fmla="*/ 0 w 1077"/>
                <a:gd name="T35" fmla="*/ 0 h 808"/>
                <a:gd name="T36" fmla="*/ 0 w 1077"/>
                <a:gd name="T37" fmla="*/ 0 h 808"/>
                <a:gd name="T38" fmla="*/ 0 w 1077"/>
                <a:gd name="T39" fmla="*/ 0 h 808"/>
                <a:gd name="T40" fmla="*/ 0 w 1077"/>
                <a:gd name="T41" fmla="*/ 0 h 808"/>
                <a:gd name="T42" fmla="*/ 0 w 1077"/>
                <a:gd name="T43" fmla="*/ 0 h 808"/>
                <a:gd name="T44" fmla="*/ 0 w 1077"/>
                <a:gd name="T45" fmla="*/ 0 h 808"/>
                <a:gd name="T46" fmla="*/ 0 w 1077"/>
                <a:gd name="T47" fmla="*/ 0 h 808"/>
                <a:gd name="T48" fmla="*/ 0 w 1077"/>
                <a:gd name="T49" fmla="*/ 0 h 808"/>
                <a:gd name="T50" fmla="*/ 0 w 1077"/>
                <a:gd name="T51" fmla="*/ 0 h 808"/>
                <a:gd name="T52" fmla="*/ 0 w 1077"/>
                <a:gd name="T53" fmla="*/ 0 h 808"/>
                <a:gd name="T54" fmla="*/ 0 w 1077"/>
                <a:gd name="T55" fmla="*/ 0 h 808"/>
                <a:gd name="T56" fmla="*/ 0 w 1077"/>
                <a:gd name="T57" fmla="*/ 0 h 808"/>
                <a:gd name="T58" fmla="*/ 0 w 1077"/>
                <a:gd name="T59" fmla="*/ 0 h 808"/>
                <a:gd name="T60" fmla="*/ 0 w 1077"/>
                <a:gd name="T61" fmla="*/ 0 h 808"/>
                <a:gd name="T62" fmla="*/ 0 w 1077"/>
                <a:gd name="T63" fmla="*/ 0 h 808"/>
                <a:gd name="T64" fmla="*/ 0 w 1077"/>
                <a:gd name="T65" fmla="*/ 0 h 808"/>
                <a:gd name="T66" fmla="*/ 0 w 1077"/>
                <a:gd name="T67" fmla="*/ 0 h 808"/>
                <a:gd name="T68" fmla="*/ 0 w 1077"/>
                <a:gd name="T69" fmla="*/ 0 h 808"/>
                <a:gd name="T70" fmla="*/ 0 w 1077"/>
                <a:gd name="T71" fmla="*/ 0 h 808"/>
                <a:gd name="T72" fmla="*/ 0 w 1077"/>
                <a:gd name="T73" fmla="*/ 0 h 808"/>
                <a:gd name="T74" fmla="*/ 0 w 1077"/>
                <a:gd name="T75" fmla="*/ 0 h 808"/>
                <a:gd name="T76" fmla="*/ 0 w 1077"/>
                <a:gd name="T77" fmla="*/ 0 h 808"/>
                <a:gd name="T78" fmla="*/ 0 w 1077"/>
                <a:gd name="T79" fmla="*/ 0 h 808"/>
                <a:gd name="T80" fmla="*/ 0 w 1077"/>
                <a:gd name="T81" fmla="*/ 0 h 808"/>
                <a:gd name="T82" fmla="*/ 0 w 1077"/>
                <a:gd name="T83" fmla="*/ 0 h 808"/>
                <a:gd name="T84" fmla="*/ 0 w 1077"/>
                <a:gd name="T85" fmla="*/ 0 h 808"/>
                <a:gd name="T86" fmla="*/ 0 w 1077"/>
                <a:gd name="T87" fmla="*/ 0 h 808"/>
                <a:gd name="T88" fmla="*/ 0 w 1077"/>
                <a:gd name="T89" fmla="*/ 0 h 808"/>
                <a:gd name="T90" fmla="*/ 0 w 1077"/>
                <a:gd name="T91" fmla="*/ 0 h 808"/>
                <a:gd name="T92" fmla="*/ 0 w 1077"/>
                <a:gd name="T93" fmla="*/ 0 h 808"/>
                <a:gd name="T94" fmla="*/ 0 w 1077"/>
                <a:gd name="T95" fmla="*/ 0 h 808"/>
                <a:gd name="T96" fmla="*/ 0 w 1077"/>
                <a:gd name="T97" fmla="*/ 0 h 808"/>
                <a:gd name="T98" fmla="*/ 0 w 1077"/>
                <a:gd name="T99" fmla="*/ 0 h 808"/>
                <a:gd name="T100" fmla="*/ 0 w 1077"/>
                <a:gd name="T101" fmla="*/ 0 h 808"/>
                <a:gd name="T102" fmla="*/ 0 w 1077"/>
                <a:gd name="T103" fmla="*/ 0 h 808"/>
                <a:gd name="T104" fmla="*/ 0 w 1077"/>
                <a:gd name="T105" fmla="*/ 0 h 808"/>
                <a:gd name="T106" fmla="*/ 0 w 1077"/>
                <a:gd name="T107" fmla="*/ 0 h 808"/>
                <a:gd name="T108" fmla="*/ 0 w 1077"/>
                <a:gd name="T109" fmla="*/ 0 h 8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77" h="808">
                  <a:moveTo>
                    <a:pt x="399" y="804"/>
                  </a:moveTo>
                  <a:lnTo>
                    <a:pt x="503" y="808"/>
                  </a:lnTo>
                  <a:lnTo>
                    <a:pt x="609" y="805"/>
                  </a:lnTo>
                  <a:lnTo>
                    <a:pt x="825" y="788"/>
                  </a:lnTo>
                  <a:lnTo>
                    <a:pt x="872" y="768"/>
                  </a:lnTo>
                  <a:lnTo>
                    <a:pt x="1002" y="722"/>
                  </a:lnTo>
                  <a:lnTo>
                    <a:pt x="1047" y="688"/>
                  </a:lnTo>
                  <a:lnTo>
                    <a:pt x="1065" y="639"/>
                  </a:lnTo>
                  <a:lnTo>
                    <a:pt x="1077" y="587"/>
                  </a:lnTo>
                  <a:lnTo>
                    <a:pt x="1077" y="477"/>
                  </a:lnTo>
                  <a:lnTo>
                    <a:pt x="1057" y="367"/>
                  </a:lnTo>
                  <a:lnTo>
                    <a:pt x="1025" y="263"/>
                  </a:lnTo>
                  <a:lnTo>
                    <a:pt x="982" y="190"/>
                  </a:lnTo>
                  <a:lnTo>
                    <a:pt x="928" y="126"/>
                  </a:lnTo>
                  <a:lnTo>
                    <a:pt x="812" y="22"/>
                  </a:lnTo>
                  <a:lnTo>
                    <a:pt x="850" y="133"/>
                  </a:lnTo>
                  <a:lnTo>
                    <a:pt x="849" y="248"/>
                  </a:lnTo>
                  <a:lnTo>
                    <a:pt x="842" y="268"/>
                  </a:lnTo>
                  <a:lnTo>
                    <a:pt x="828" y="279"/>
                  </a:lnTo>
                  <a:lnTo>
                    <a:pt x="818" y="292"/>
                  </a:lnTo>
                  <a:lnTo>
                    <a:pt x="803" y="297"/>
                  </a:lnTo>
                  <a:lnTo>
                    <a:pt x="787" y="291"/>
                  </a:lnTo>
                  <a:lnTo>
                    <a:pt x="777" y="276"/>
                  </a:lnTo>
                  <a:lnTo>
                    <a:pt x="539" y="688"/>
                  </a:lnTo>
                  <a:lnTo>
                    <a:pt x="524" y="709"/>
                  </a:lnTo>
                  <a:lnTo>
                    <a:pt x="503" y="719"/>
                  </a:lnTo>
                  <a:lnTo>
                    <a:pt x="490" y="715"/>
                  </a:lnTo>
                  <a:lnTo>
                    <a:pt x="482" y="698"/>
                  </a:lnTo>
                  <a:lnTo>
                    <a:pt x="484" y="387"/>
                  </a:lnTo>
                  <a:lnTo>
                    <a:pt x="391" y="552"/>
                  </a:lnTo>
                  <a:lnTo>
                    <a:pt x="365" y="582"/>
                  </a:lnTo>
                  <a:lnTo>
                    <a:pt x="345" y="566"/>
                  </a:lnTo>
                  <a:lnTo>
                    <a:pt x="335" y="547"/>
                  </a:lnTo>
                  <a:lnTo>
                    <a:pt x="315" y="298"/>
                  </a:lnTo>
                  <a:lnTo>
                    <a:pt x="298" y="300"/>
                  </a:lnTo>
                  <a:lnTo>
                    <a:pt x="282" y="317"/>
                  </a:lnTo>
                  <a:lnTo>
                    <a:pt x="249" y="357"/>
                  </a:lnTo>
                  <a:lnTo>
                    <a:pt x="224" y="375"/>
                  </a:lnTo>
                  <a:lnTo>
                    <a:pt x="192" y="377"/>
                  </a:lnTo>
                  <a:lnTo>
                    <a:pt x="218" y="228"/>
                  </a:lnTo>
                  <a:lnTo>
                    <a:pt x="367" y="0"/>
                  </a:lnTo>
                  <a:lnTo>
                    <a:pt x="255" y="0"/>
                  </a:lnTo>
                  <a:lnTo>
                    <a:pt x="198" y="42"/>
                  </a:lnTo>
                  <a:lnTo>
                    <a:pt x="148" y="94"/>
                  </a:lnTo>
                  <a:lnTo>
                    <a:pt x="105" y="152"/>
                  </a:lnTo>
                  <a:lnTo>
                    <a:pt x="69" y="218"/>
                  </a:lnTo>
                  <a:lnTo>
                    <a:pt x="40" y="285"/>
                  </a:lnTo>
                  <a:lnTo>
                    <a:pt x="19" y="358"/>
                  </a:lnTo>
                  <a:lnTo>
                    <a:pt x="0" y="510"/>
                  </a:lnTo>
                  <a:lnTo>
                    <a:pt x="33" y="643"/>
                  </a:lnTo>
                  <a:lnTo>
                    <a:pt x="47" y="662"/>
                  </a:lnTo>
                  <a:lnTo>
                    <a:pt x="81" y="688"/>
                  </a:lnTo>
                  <a:lnTo>
                    <a:pt x="126" y="716"/>
                  </a:lnTo>
                  <a:lnTo>
                    <a:pt x="265" y="766"/>
                  </a:lnTo>
                  <a:lnTo>
                    <a:pt x="399" y="804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7" name="Freeform 79"/>
            <p:cNvSpPr>
              <a:spLocks/>
            </p:cNvSpPr>
            <p:nvPr/>
          </p:nvSpPr>
          <p:spPr bwMode="auto">
            <a:xfrm>
              <a:off x="4166" y="3046"/>
              <a:ext cx="7" cy="21"/>
            </a:xfrm>
            <a:custGeom>
              <a:avLst/>
              <a:gdLst>
                <a:gd name="T0" fmla="*/ 0 w 52"/>
                <a:gd name="T1" fmla="*/ 0 h 119"/>
                <a:gd name="T2" fmla="*/ 0 w 52"/>
                <a:gd name="T3" fmla="*/ 0 h 119"/>
                <a:gd name="T4" fmla="*/ 0 w 52"/>
                <a:gd name="T5" fmla="*/ 0 h 119"/>
                <a:gd name="T6" fmla="*/ 0 w 52"/>
                <a:gd name="T7" fmla="*/ 0 h 119"/>
                <a:gd name="T8" fmla="*/ 0 w 52"/>
                <a:gd name="T9" fmla="*/ 0 h 119"/>
                <a:gd name="T10" fmla="*/ 0 w 52"/>
                <a:gd name="T11" fmla="*/ 0 h 119"/>
                <a:gd name="T12" fmla="*/ 0 w 52"/>
                <a:gd name="T13" fmla="*/ 0 h 119"/>
                <a:gd name="T14" fmla="*/ 0 w 52"/>
                <a:gd name="T15" fmla="*/ 0 h 119"/>
                <a:gd name="T16" fmla="*/ 0 w 52"/>
                <a:gd name="T17" fmla="*/ 0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19">
                  <a:moveTo>
                    <a:pt x="10" y="119"/>
                  </a:moveTo>
                  <a:lnTo>
                    <a:pt x="20" y="110"/>
                  </a:lnTo>
                  <a:lnTo>
                    <a:pt x="47" y="60"/>
                  </a:lnTo>
                  <a:lnTo>
                    <a:pt x="52" y="5"/>
                  </a:lnTo>
                  <a:lnTo>
                    <a:pt x="44" y="0"/>
                  </a:lnTo>
                  <a:lnTo>
                    <a:pt x="36" y="3"/>
                  </a:lnTo>
                  <a:lnTo>
                    <a:pt x="13" y="22"/>
                  </a:lnTo>
                  <a:lnTo>
                    <a:pt x="0" y="116"/>
                  </a:lnTo>
                  <a:lnTo>
                    <a:pt x="10" y="11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8" name="Freeform 80"/>
            <p:cNvSpPr>
              <a:spLocks/>
            </p:cNvSpPr>
            <p:nvPr/>
          </p:nvSpPr>
          <p:spPr bwMode="auto">
            <a:xfrm>
              <a:off x="3911" y="3027"/>
              <a:ext cx="25" cy="12"/>
            </a:xfrm>
            <a:custGeom>
              <a:avLst/>
              <a:gdLst>
                <a:gd name="T0" fmla="*/ 0 w 163"/>
                <a:gd name="T1" fmla="*/ 0 h 73"/>
                <a:gd name="T2" fmla="*/ 0 w 163"/>
                <a:gd name="T3" fmla="*/ 0 h 73"/>
                <a:gd name="T4" fmla="*/ 0 w 163"/>
                <a:gd name="T5" fmla="*/ 0 h 73"/>
                <a:gd name="T6" fmla="*/ 0 w 163"/>
                <a:gd name="T7" fmla="*/ 0 h 73"/>
                <a:gd name="T8" fmla="*/ 0 w 163"/>
                <a:gd name="T9" fmla="*/ 0 h 73"/>
                <a:gd name="T10" fmla="*/ 0 w 163"/>
                <a:gd name="T11" fmla="*/ 0 h 73"/>
                <a:gd name="T12" fmla="*/ 0 w 163"/>
                <a:gd name="T13" fmla="*/ 0 h 73"/>
                <a:gd name="T14" fmla="*/ 0 w 163"/>
                <a:gd name="T15" fmla="*/ 0 h 73"/>
                <a:gd name="T16" fmla="*/ 0 w 163"/>
                <a:gd name="T17" fmla="*/ 0 h 73"/>
                <a:gd name="T18" fmla="*/ 0 w 163"/>
                <a:gd name="T19" fmla="*/ 0 h 73"/>
                <a:gd name="T20" fmla="*/ 0 w 163"/>
                <a:gd name="T21" fmla="*/ 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73">
                  <a:moveTo>
                    <a:pt x="80" y="66"/>
                  </a:moveTo>
                  <a:lnTo>
                    <a:pt x="157" y="73"/>
                  </a:lnTo>
                  <a:lnTo>
                    <a:pt x="163" y="67"/>
                  </a:lnTo>
                  <a:lnTo>
                    <a:pt x="163" y="55"/>
                  </a:lnTo>
                  <a:lnTo>
                    <a:pt x="147" y="29"/>
                  </a:lnTo>
                  <a:lnTo>
                    <a:pt x="97" y="3"/>
                  </a:lnTo>
                  <a:lnTo>
                    <a:pt x="0" y="0"/>
                  </a:lnTo>
                  <a:lnTo>
                    <a:pt x="3" y="17"/>
                  </a:lnTo>
                  <a:lnTo>
                    <a:pt x="13" y="32"/>
                  </a:lnTo>
                  <a:lnTo>
                    <a:pt x="41" y="53"/>
                  </a:lnTo>
                  <a:lnTo>
                    <a:pt x="80" y="6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399" name="Freeform 81"/>
            <p:cNvSpPr>
              <a:spLocks/>
            </p:cNvSpPr>
            <p:nvPr/>
          </p:nvSpPr>
          <p:spPr bwMode="auto">
            <a:xfrm>
              <a:off x="4401" y="3033"/>
              <a:ext cx="4" cy="38"/>
            </a:xfrm>
            <a:custGeom>
              <a:avLst/>
              <a:gdLst>
                <a:gd name="T0" fmla="*/ 0 w 26"/>
                <a:gd name="T1" fmla="*/ 0 h 217"/>
                <a:gd name="T2" fmla="*/ 0 w 26"/>
                <a:gd name="T3" fmla="*/ 0 h 217"/>
                <a:gd name="T4" fmla="*/ 0 w 26"/>
                <a:gd name="T5" fmla="*/ 0 h 217"/>
                <a:gd name="T6" fmla="*/ 0 w 26"/>
                <a:gd name="T7" fmla="*/ 0 h 217"/>
                <a:gd name="T8" fmla="*/ 0 w 26"/>
                <a:gd name="T9" fmla="*/ 0 h 217"/>
                <a:gd name="T10" fmla="*/ 0 w 26"/>
                <a:gd name="T11" fmla="*/ 0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17">
                  <a:moveTo>
                    <a:pt x="14" y="214"/>
                  </a:moveTo>
                  <a:lnTo>
                    <a:pt x="26" y="11"/>
                  </a:lnTo>
                  <a:lnTo>
                    <a:pt x="13" y="0"/>
                  </a:lnTo>
                  <a:lnTo>
                    <a:pt x="0" y="214"/>
                  </a:lnTo>
                  <a:lnTo>
                    <a:pt x="10" y="217"/>
                  </a:lnTo>
                  <a:lnTo>
                    <a:pt x="14" y="21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0" name="Freeform 82"/>
            <p:cNvSpPr>
              <a:spLocks/>
            </p:cNvSpPr>
            <p:nvPr/>
          </p:nvSpPr>
          <p:spPr bwMode="auto">
            <a:xfrm>
              <a:off x="5223" y="2931"/>
              <a:ext cx="195" cy="221"/>
            </a:xfrm>
            <a:custGeom>
              <a:avLst/>
              <a:gdLst>
                <a:gd name="T0" fmla="*/ 0 w 1268"/>
                <a:gd name="T1" fmla="*/ 0 h 1250"/>
                <a:gd name="T2" fmla="*/ 0 w 1268"/>
                <a:gd name="T3" fmla="*/ 0 h 1250"/>
                <a:gd name="T4" fmla="*/ 0 w 1268"/>
                <a:gd name="T5" fmla="*/ 0 h 1250"/>
                <a:gd name="T6" fmla="*/ 0 w 1268"/>
                <a:gd name="T7" fmla="*/ 0 h 1250"/>
                <a:gd name="T8" fmla="*/ 0 w 1268"/>
                <a:gd name="T9" fmla="*/ 0 h 1250"/>
                <a:gd name="T10" fmla="*/ 0 w 1268"/>
                <a:gd name="T11" fmla="*/ 0 h 1250"/>
                <a:gd name="T12" fmla="*/ 0 w 1268"/>
                <a:gd name="T13" fmla="*/ 0 h 1250"/>
                <a:gd name="T14" fmla="*/ 0 w 1268"/>
                <a:gd name="T15" fmla="*/ 0 h 1250"/>
                <a:gd name="T16" fmla="*/ 0 w 1268"/>
                <a:gd name="T17" fmla="*/ 0 h 1250"/>
                <a:gd name="T18" fmla="*/ 0 w 1268"/>
                <a:gd name="T19" fmla="*/ 0 h 1250"/>
                <a:gd name="T20" fmla="*/ 0 w 1268"/>
                <a:gd name="T21" fmla="*/ 0 h 1250"/>
                <a:gd name="T22" fmla="*/ 0 w 1268"/>
                <a:gd name="T23" fmla="*/ 0 h 1250"/>
                <a:gd name="T24" fmla="*/ 0 w 1268"/>
                <a:gd name="T25" fmla="*/ 0 h 1250"/>
                <a:gd name="T26" fmla="*/ 0 w 1268"/>
                <a:gd name="T27" fmla="*/ 0 h 1250"/>
                <a:gd name="T28" fmla="*/ 0 w 1268"/>
                <a:gd name="T29" fmla="*/ 0 h 1250"/>
                <a:gd name="T30" fmla="*/ 0 w 1268"/>
                <a:gd name="T31" fmla="*/ 0 h 1250"/>
                <a:gd name="T32" fmla="*/ 0 w 1268"/>
                <a:gd name="T33" fmla="*/ 0 h 1250"/>
                <a:gd name="T34" fmla="*/ 0 w 1268"/>
                <a:gd name="T35" fmla="*/ 0 h 1250"/>
                <a:gd name="T36" fmla="*/ 0 w 1268"/>
                <a:gd name="T37" fmla="*/ 0 h 1250"/>
                <a:gd name="T38" fmla="*/ 0 w 1268"/>
                <a:gd name="T39" fmla="*/ 0 h 1250"/>
                <a:gd name="T40" fmla="*/ 0 w 1268"/>
                <a:gd name="T41" fmla="*/ 0 h 1250"/>
                <a:gd name="T42" fmla="*/ 0 w 1268"/>
                <a:gd name="T43" fmla="*/ 0 h 1250"/>
                <a:gd name="T44" fmla="*/ 0 w 1268"/>
                <a:gd name="T45" fmla="*/ 0 h 1250"/>
                <a:gd name="T46" fmla="*/ 0 w 1268"/>
                <a:gd name="T47" fmla="*/ 0 h 1250"/>
                <a:gd name="T48" fmla="*/ 0 w 1268"/>
                <a:gd name="T49" fmla="*/ 0 h 1250"/>
                <a:gd name="T50" fmla="*/ 0 w 1268"/>
                <a:gd name="T51" fmla="*/ 0 h 1250"/>
                <a:gd name="T52" fmla="*/ 0 w 1268"/>
                <a:gd name="T53" fmla="*/ 0 h 1250"/>
                <a:gd name="T54" fmla="*/ 0 w 1268"/>
                <a:gd name="T55" fmla="*/ 0 h 1250"/>
                <a:gd name="T56" fmla="*/ 0 w 1268"/>
                <a:gd name="T57" fmla="*/ 0 h 1250"/>
                <a:gd name="T58" fmla="*/ 0 w 1268"/>
                <a:gd name="T59" fmla="*/ 0 h 1250"/>
                <a:gd name="T60" fmla="*/ 0 w 1268"/>
                <a:gd name="T61" fmla="*/ 0 h 1250"/>
                <a:gd name="T62" fmla="*/ 0 w 1268"/>
                <a:gd name="T63" fmla="*/ 0 h 1250"/>
                <a:gd name="T64" fmla="*/ 0 w 1268"/>
                <a:gd name="T65" fmla="*/ 0 h 1250"/>
                <a:gd name="T66" fmla="*/ 0 w 1268"/>
                <a:gd name="T67" fmla="*/ 0 h 1250"/>
                <a:gd name="T68" fmla="*/ 0 w 1268"/>
                <a:gd name="T69" fmla="*/ 0 h 1250"/>
                <a:gd name="T70" fmla="*/ 0 w 1268"/>
                <a:gd name="T71" fmla="*/ 0 h 1250"/>
                <a:gd name="T72" fmla="*/ 0 w 1268"/>
                <a:gd name="T73" fmla="*/ 0 h 1250"/>
                <a:gd name="T74" fmla="*/ 0 w 1268"/>
                <a:gd name="T75" fmla="*/ 0 h 1250"/>
                <a:gd name="T76" fmla="*/ 0 w 1268"/>
                <a:gd name="T77" fmla="*/ 0 h 12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68" h="1250">
                  <a:moveTo>
                    <a:pt x="990" y="1243"/>
                  </a:moveTo>
                  <a:lnTo>
                    <a:pt x="1021" y="872"/>
                  </a:lnTo>
                  <a:lnTo>
                    <a:pt x="1040" y="865"/>
                  </a:lnTo>
                  <a:lnTo>
                    <a:pt x="1268" y="1158"/>
                  </a:lnTo>
                  <a:lnTo>
                    <a:pt x="1258" y="1053"/>
                  </a:lnTo>
                  <a:lnTo>
                    <a:pt x="1239" y="951"/>
                  </a:lnTo>
                  <a:lnTo>
                    <a:pt x="1177" y="756"/>
                  </a:lnTo>
                  <a:lnTo>
                    <a:pt x="1094" y="576"/>
                  </a:lnTo>
                  <a:lnTo>
                    <a:pt x="999" y="410"/>
                  </a:lnTo>
                  <a:lnTo>
                    <a:pt x="1013" y="390"/>
                  </a:lnTo>
                  <a:lnTo>
                    <a:pt x="1034" y="378"/>
                  </a:lnTo>
                  <a:lnTo>
                    <a:pt x="1175" y="410"/>
                  </a:lnTo>
                  <a:lnTo>
                    <a:pt x="1172" y="395"/>
                  </a:lnTo>
                  <a:lnTo>
                    <a:pt x="1156" y="377"/>
                  </a:lnTo>
                  <a:lnTo>
                    <a:pt x="1122" y="335"/>
                  </a:lnTo>
                  <a:lnTo>
                    <a:pt x="971" y="244"/>
                  </a:lnTo>
                  <a:lnTo>
                    <a:pt x="880" y="214"/>
                  </a:lnTo>
                  <a:lnTo>
                    <a:pt x="844" y="191"/>
                  </a:lnTo>
                  <a:lnTo>
                    <a:pt x="843" y="171"/>
                  </a:lnTo>
                  <a:lnTo>
                    <a:pt x="851" y="159"/>
                  </a:lnTo>
                  <a:lnTo>
                    <a:pt x="1031" y="132"/>
                  </a:lnTo>
                  <a:lnTo>
                    <a:pt x="788" y="70"/>
                  </a:lnTo>
                  <a:lnTo>
                    <a:pt x="489" y="102"/>
                  </a:lnTo>
                  <a:lnTo>
                    <a:pt x="476" y="76"/>
                  </a:lnTo>
                  <a:lnTo>
                    <a:pt x="562" y="0"/>
                  </a:lnTo>
                  <a:lnTo>
                    <a:pt x="443" y="28"/>
                  </a:lnTo>
                  <a:lnTo>
                    <a:pt x="423" y="39"/>
                  </a:lnTo>
                  <a:lnTo>
                    <a:pt x="380" y="61"/>
                  </a:lnTo>
                  <a:lnTo>
                    <a:pt x="360" y="72"/>
                  </a:lnTo>
                  <a:lnTo>
                    <a:pt x="247" y="146"/>
                  </a:lnTo>
                  <a:lnTo>
                    <a:pt x="224" y="145"/>
                  </a:lnTo>
                  <a:lnTo>
                    <a:pt x="245" y="45"/>
                  </a:lnTo>
                  <a:lnTo>
                    <a:pt x="170" y="99"/>
                  </a:lnTo>
                  <a:lnTo>
                    <a:pt x="104" y="171"/>
                  </a:lnTo>
                  <a:lnTo>
                    <a:pt x="45" y="257"/>
                  </a:lnTo>
                  <a:lnTo>
                    <a:pt x="1" y="354"/>
                  </a:lnTo>
                  <a:lnTo>
                    <a:pt x="0" y="374"/>
                  </a:lnTo>
                  <a:lnTo>
                    <a:pt x="4" y="387"/>
                  </a:lnTo>
                  <a:lnTo>
                    <a:pt x="22" y="388"/>
                  </a:lnTo>
                  <a:lnTo>
                    <a:pt x="102" y="345"/>
                  </a:lnTo>
                  <a:lnTo>
                    <a:pt x="188" y="312"/>
                  </a:lnTo>
                  <a:lnTo>
                    <a:pt x="280" y="291"/>
                  </a:lnTo>
                  <a:lnTo>
                    <a:pt x="376" y="284"/>
                  </a:lnTo>
                  <a:lnTo>
                    <a:pt x="472" y="288"/>
                  </a:lnTo>
                  <a:lnTo>
                    <a:pt x="568" y="308"/>
                  </a:lnTo>
                  <a:lnTo>
                    <a:pt x="661" y="340"/>
                  </a:lnTo>
                  <a:lnTo>
                    <a:pt x="748" y="388"/>
                  </a:lnTo>
                  <a:lnTo>
                    <a:pt x="784" y="420"/>
                  </a:lnTo>
                  <a:lnTo>
                    <a:pt x="814" y="454"/>
                  </a:lnTo>
                  <a:lnTo>
                    <a:pt x="815" y="460"/>
                  </a:lnTo>
                  <a:lnTo>
                    <a:pt x="804" y="463"/>
                  </a:lnTo>
                  <a:lnTo>
                    <a:pt x="672" y="403"/>
                  </a:lnTo>
                  <a:lnTo>
                    <a:pt x="536" y="354"/>
                  </a:lnTo>
                  <a:lnTo>
                    <a:pt x="396" y="332"/>
                  </a:lnTo>
                  <a:lnTo>
                    <a:pt x="324" y="334"/>
                  </a:lnTo>
                  <a:lnTo>
                    <a:pt x="253" y="348"/>
                  </a:lnTo>
                  <a:lnTo>
                    <a:pt x="101" y="405"/>
                  </a:lnTo>
                  <a:lnTo>
                    <a:pt x="104" y="423"/>
                  </a:lnTo>
                  <a:lnTo>
                    <a:pt x="117" y="430"/>
                  </a:lnTo>
                  <a:lnTo>
                    <a:pt x="144" y="423"/>
                  </a:lnTo>
                  <a:lnTo>
                    <a:pt x="217" y="434"/>
                  </a:lnTo>
                  <a:lnTo>
                    <a:pt x="287" y="458"/>
                  </a:lnTo>
                  <a:lnTo>
                    <a:pt x="350" y="494"/>
                  </a:lnTo>
                  <a:lnTo>
                    <a:pt x="406" y="541"/>
                  </a:lnTo>
                  <a:lnTo>
                    <a:pt x="407" y="523"/>
                  </a:lnTo>
                  <a:lnTo>
                    <a:pt x="422" y="506"/>
                  </a:lnTo>
                  <a:lnTo>
                    <a:pt x="430" y="499"/>
                  </a:lnTo>
                  <a:lnTo>
                    <a:pt x="442" y="507"/>
                  </a:lnTo>
                  <a:lnTo>
                    <a:pt x="665" y="778"/>
                  </a:lnTo>
                  <a:lnTo>
                    <a:pt x="667" y="763"/>
                  </a:lnTo>
                  <a:lnTo>
                    <a:pt x="662" y="749"/>
                  </a:lnTo>
                  <a:lnTo>
                    <a:pt x="659" y="675"/>
                  </a:lnTo>
                  <a:lnTo>
                    <a:pt x="669" y="658"/>
                  </a:lnTo>
                  <a:lnTo>
                    <a:pt x="690" y="649"/>
                  </a:lnTo>
                  <a:lnTo>
                    <a:pt x="785" y="782"/>
                  </a:lnTo>
                  <a:lnTo>
                    <a:pt x="864" y="922"/>
                  </a:lnTo>
                  <a:lnTo>
                    <a:pt x="928" y="1077"/>
                  </a:lnTo>
                  <a:lnTo>
                    <a:pt x="980" y="1250"/>
                  </a:lnTo>
                  <a:lnTo>
                    <a:pt x="990" y="1243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1" name="Freeform 83"/>
            <p:cNvSpPr>
              <a:spLocks/>
            </p:cNvSpPr>
            <p:nvPr/>
          </p:nvSpPr>
          <p:spPr bwMode="auto">
            <a:xfrm>
              <a:off x="5170" y="3005"/>
              <a:ext cx="83" cy="128"/>
            </a:xfrm>
            <a:custGeom>
              <a:avLst/>
              <a:gdLst>
                <a:gd name="T0" fmla="*/ 0 w 535"/>
                <a:gd name="T1" fmla="*/ 0 h 715"/>
                <a:gd name="T2" fmla="*/ 0 w 535"/>
                <a:gd name="T3" fmla="*/ 0 h 715"/>
                <a:gd name="T4" fmla="*/ 0 w 535"/>
                <a:gd name="T5" fmla="*/ 0 h 715"/>
                <a:gd name="T6" fmla="*/ 0 w 535"/>
                <a:gd name="T7" fmla="*/ 0 h 715"/>
                <a:gd name="T8" fmla="*/ 0 w 535"/>
                <a:gd name="T9" fmla="*/ 0 h 715"/>
                <a:gd name="T10" fmla="*/ 0 w 535"/>
                <a:gd name="T11" fmla="*/ 0 h 715"/>
                <a:gd name="T12" fmla="*/ 0 w 535"/>
                <a:gd name="T13" fmla="*/ 0 h 715"/>
                <a:gd name="T14" fmla="*/ 0 w 535"/>
                <a:gd name="T15" fmla="*/ 0 h 715"/>
                <a:gd name="T16" fmla="*/ 0 w 535"/>
                <a:gd name="T17" fmla="*/ 0 h 715"/>
                <a:gd name="T18" fmla="*/ 0 w 535"/>
                <a:gd name="T19" fmla="*/ 0 h 715"/>
                <a:gd name="T20" fmla="*/ 0 w 535"/>
                <a:gd name="T21" fmla="*/ 0 h 715"/>
                <a:gd name="T22" fmla="*/ 0 w 535"/>
                <a:gd name="T23" fmla="*/ 0 h 715"/>
                <a:gd name="T24" fmla="*/ 0 w 535"/>
                <a:gd name="T25" fmla="*/ 0 h 715"/>
                <a:gd name="T26" fmla="*/ 0 w 535"/>
                <a:gd name="T27" fmla="*/ 0 h 715"/>
                <a:gd name="T28" fmla="*/ 0 w 535"/>
                <a:gd name="T29" fmla="*/ 0 h 715"/>
                <a:gd name="T30" fmla="*/ 0 w 535"/>
                <a:gd name="T31" fmla="*/ 0 h 715"/>
                <a:gd name="T32" fmla="*/ 0 w 535"/>
                <a:gd name="T33" fmla="*/ 0 h 715"/>
                <a:gd name="T34" fmla="*/ 0 w 535"/>
                <a:gd name="T35" fmla="*/ 0 h 715"/>
                <a:gd name="T36" fmla="*/ 0 w 535"/>
                <a:gd name="T37" fmla="*/ 0 h 715"/>
                <a:gd name="T38" fmla="*/ 0 w 535"/>
                <a:gd name="T39" fmla="*/ 0 h 715"/>
                <a:gd name="T40" fmla="*/ 0 w 535"/>
                <a:gd name="T41" fmla="*/ 0 h 715"/>
                <a:gd name="T42" fmla="*/ 0 w 535"/>
                <a:gd name="T43" fmla="*/ 0 h 715"/>
                <a:gd name="T44" fmla="*/ 0 w 535"/>
                <a:gd name="T45" fmla="*/ 0 h 715"/>
                <a:gd name="T46" fmla="*/ 0 w 535"/>
                <a:gd name="T47" fmla="*/ 0 h 715"/>
                <a:gd name="T48" fmla="*/ 0 w 535"/>
                <a:gd name="T49" fmla="*/ 0 h 715"/>
                <a:gd name="T50" fmla="*/ 0 w 535"/>
                <a:gd name="T51" fmla="*/ 0 h 715"/>
                <a:gd name="T52" fmla="*/ 0 w 535"/>
                <a:gd name="T53" fmla="*/ 0 h 715"/>
                <a:gd name="T54" fmla="*/ 0 w 535"/>
                <a:gd name="T55" fmla="*/ 0 h 715"/>
                <a:gd name="T56" fmla="*/ 0 w 535"/>
                <a:gd name="T57" fmla="*/ 0 h 715"/>
                <a:gd name="T58" fmla="*/ 0 w 535"/>
                <a:gd name="T59" fmla="*/ 0 h 715"/>
                <a:gd name="T60" fmla="*/ 0 w 535"/>
                <a:gd name="T61" fmla="*/ 0 h 715"/>
                <a:gd name="T62" fmla="*/ 0 w 535"/>
                <a:gd name="T63" fmla="*/ 0 h 715"/>
                <a:gd name="T64" fmla="*/ 0 w 535"/>
                <a:gd name="T65" fmla="*/ 0 h 715"/>
                <a:gd name="T66" fmla="*/ 0 w 535"/>
                <a:gd name="T67" fmla="*/ 0 h 715"/>
                <a:gd name="T68" fmla="*/ 0 w 535"/>
                <a:gd name="T69" fmla="*/ 0 h 715"/>
                <a:gd name="T70" fmla="*/ 0 w 535"/>
                <a:gd name="T71" fmla="*/ 0 h 715"/>
                <a:gd name="T72" fmla="*/ 0 w 535"/>
                <a:gd name="T73" fmla="*/ 0 h 715"/>
                <a:gd name="T74" fmla="*/ 0 w 535"/>
                <a:gd name="T75" fmla="*/ 0 h 715"/>
                <a:gd name="T76" fmla="*/ 0 w 535"/>
                <a:gd name="T77" fmla="*/ 0 h 715"/>
                <a:gd name="T78" fmla="*/ 0 w 535"/>
                <a:gd name="T79" fmla="*/ 0 h 7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5" h="715">
                  <a:moveTo>
                    <a:pt x="280" y="715"/>
                  </a:moveTo>
                  <a:lnTo>
                    <a:pt x="391" y="557"/>
                  </a:lnTo>
                  <a:lnTo>
                    <a:pt x="439" y="464"/>
                  </a:lnTo>
                  <a:lnTo>
                    <a:pt x="468" y="358"/>
                  </a:lnTo>
                  <a:lnTo>
                    <a:pt x="465" y="331"/>
                  </a:lnTo>
                  <a:lnTo>
                    <a:pt x="468" y="298"/>
                  </a:lnTo>
                  <a:lnTo>
                    <a:pt x="481" y="285"/>
                  </a:lnTo>
                  <a:lnTo>
                    <a:pt x="506" y="286"/>
                  </a:lnTo>
                  <a:lnTo>
                    <a:pt x="535" y="337"/>
                  </a:lnTo>
                  <a:lnTo>
                    <a:pt x="528" y="260"/>
                  </a:lnTo>
                  <a:lnTo>
                    <a:pt x="504" y="187"/>
                  </a:lnTo>
                  <a:lnTo>
                    <a:pt x="468" y="120"/>
                  </a:lnTo>
                  <a:lnTo>
                    <a:pt x="428" y="58"/>
                  </a:lnTo>
                  <a:lnTo>
                    <a:pt x="411" y="37"/>
                  </a:lnTo>
                  <a:lnTo>
                    <a:pt x="397" y="41"/>
                  </a:lnTo>
                  <a:lnTo>
                    <a:pt x="266" y="319"/>
                  </a:lnTo>
                  <a:lnTo>
                    <a:pt x="252" y="318"/>
                  </a:lnTo>
                  <a:lnTo>
                    <a:pt x="347" y="19"/>
                  </a:lnTo>
                  <a:lnTo>
                    <a:pt x="331" y="4"/>
                  </a:lnTo>
                  <a:lnTo>
                    <a:pt x="309" y="0"/>
                  </a:lnTo>
                  <a:lnTo>
                    <a:pt x="264" y="3"/>
                  </a:lnTo>
                  <a:lnTo>
                    <a:pt x="207" y="26"/>
                  </a:lnTo>
                  <a:lnTo>
                    <a:pt x="100" y="67"/>
                  </a:lnTo>
                  <a:lnTo>
                    <a:pt x="134" y="66"/>
                  </a:lnTo>
                  <a:lnTo>
                    <a:pt x="195" y="71"/>
                  </a:lnTo>
                  <a:lnTo>
                    <a:pt x="209" y="77"/>
                  </a:lnTo>
                  <a:lnTo>
                    <a:pt x="220" y="92"/>
                  </a:lnTo>
                  <a:lnTo>
                    <a:pt x="110" y="184"/>
                  </a:lnTo>
                  <a:lnTo>
                    <a:pt x="13" y="358"/>
                  </a:lnTo>
                  <a:lnTo>
                    <a:pt x="0" y="395"/>
                  </a:lnTo>
                  <a:lnTo>
                    <a:pt x="50" y="343"/>
                  </a:lnTo>
                  <a:lnTo>
                    <a:pt x="64" y="333"/>
                  </a:lnTo>
                  <a:lnTo>
                    <a:pt x="89" y="337"/>
                  </a:lnTo>
                  <a:lnTo>
                    <a:pt x="109" y="371"/>
                  </a:lnTo>
                  <a:lnTo>
                    <a:pt x="112" y="613"/>
                  </a:lnTo>
                  <a:lnTo>
                    <a:pt x="185" y="471"/>
                  </a:lnTo>
                  <a:lnTo>
                    <a:pt x="199" y="452"/>
                  </a:lnTo>
                  <a:lnTo>
                    <a:pt x="223" y="441"/>
                  </a:lnTo>
                  <a:lnTo>
                    <a:pt x="252" y="477"/>
                  </a:lnTo>
                  <a:lnTo>
                    <a:pt x="280" y="715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2" name="Freeform 84"/>
            <p:cNvSpPr>
              <a:spLocks/>
            </p:cNvSpPr>
            <p:nvPr/>
          </p:nvSpPr>
          <p:spPr bwMode="auto">
            <a:xfrm>
              <a:off x="4504" y="3037"/>
              <a:ext cx="14" cy="13"/>
            </a:xfrm>
            <a:custGeom>
              <a:avLst/>
              <a:gdLst>
                <a:gd name="T0" fmla="*/ 0 w 93"/>
                <a:gd name="T1" fmla="*/ 0 h 68"/>
                <a:gd name="T2" fmla="*/ 0 w 93"/>
                <a:gd name="T3" fmla="*/ 0 h 68"/>
                <a:gd name="T4" fmla="*/ 0 w 93"/>
                <a:gd name="T5" fmla="*/ 0 h 68"/>
                <a:gd name="T6" fmla="*/ 0 w 93"/>
                <a:gd name="T7" fmla="*/ 0 h 68"/>
                <a:gd name="T8" fmla="*/ 0 w 93"/>
                <a:gd name="T9" fmla="*/ 0 h 68"/>
                <a:gd name="T10" fmla="*/ 0 w 93"/>
                <a:gd name="T11" fmla="*/ 0 h 68"/>
                <a:gd name="T12" fmla="*/ 0 w 93"/>
                <a:gd name="T13" fmla="*/ 0 h 68"/>
                <a:gd name="T14" fmla="*/ 0 w 93"/>
                <a:gd name="T15" fmla="*/ 0 h 68"/>
                <a:gd name="T16" fmla="*/ 0 w 93"/>
                <a:gd name="T17" fmla="*/ 0 h 68"/>
                <a:gd name="T18" fmla="*/ 0 w 93"/>
                <a:gd name="T19" fmla="*/ 0 h 68"/>
                <a:gd name="T20" fmla="*/ 0 w 93"/>
                <a:gd name="T21" fmla="*/ 0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68">
                  <a:moveTo>
                    <a:pt x="89" y="68"/>
                  </a:moveTo>
                  <a:lnTo>
                    <a:pt x="93" y="54"/>
                  </a:lnTo>
                  <a:lnTo>
                    <a:pt x="86" y="39"/>
                  </a:lnTo>
                  <a:lnTo>
                    <a:pt x="45" y="32"/>
                  </a:lnTo>
                  <a:lnTo>
                    <a:pt x="32" y="22"/>
                  </a:lnTo>
                  <a:lnTo>
                    <a:pt x="24" y="2"/>
                  </a:lnTo>
                  <a:lnTo>
                    <a:pt x="6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7" y="19"/>
                  </a:lnTo>
                  <a:lnTo>
                    <a:pt x="89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3" name="Freeform 85"/>
            <p:cNvSpPr>
              <a:spLocks/>
            </p:cNvSpPr>
            <p:nvPr/>
          </p:nvSpPr>
          <p:spPr bwMode="auto">
            <a:xfrm>
              <a:off x="4081" y="2982"/>
              <a:ext cx="41" cy="26"/>
            </a:xfrm>
            <a:custGeom>
              <a:avLst/>
              <a:gdLst>
                <a:gd name="T0" fmla="*/ 0 w 262"/>
                <a:gd name="T1" fmla="*/ 0 h 150"/>
                <a:gd name="T2" fmla="*/ 0 w 262"/>
                <a:gd name="T3" fmla="*/ 0 h 150"/>
                <a:gd name="T4" fmla="*/ 0 w 262"/>
                <a:gd name="T5" fmla="*/ 0 h 150"/>
                <a:gd name="T6" fmla="*/ 0 w 262"/>
                <a:gd name="T7" fmla="*/ 0 h 150"/>
                <a:gd name="T8" fmla="*/ 0 w 262"/>
                <a:gd name="T9" fmla="*/ 0 h 150"/>
                <a:gd name="T10" fmla="*/ 0 w 262"/>
                <a:gd name="T11" fmla="*/ 0 h 150"/>
                <a:gd name="T12" fmla="*/ 0 w 262"/>
                <a:gd name="T13" fmla="*/ 0 h 150"/>
                <a:gd name="T14" fmla="*/ 0 w 262"/>
                <a:gd name="T15" fmla="*/ 0 h 150"/>
                <a:gd name="T16" fmla="*/ 0 w 262"/>
                <a:gd name="T17" fmla="*/ 0 h 150"/>
                <a:gd name="T18" fmla="*/ 0 w 262"/>
                <a:gd name="T19" fmla="*/ 0 h 150"/>
                <a:gd name="T20" fmla="*/ 0 w 262"/>
                <a:gd name="T21" fmla="*/ 0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2" h="150">
                  <a:moveTo>
                    <a:pt x="106" y="150"/>
                  </a:moveTo>
                  <a:lnTo>
                    <a:pt x="155" y="136"/>
                  </a:lnTo>
                  <a:lnTo>
                    <a:pt x="239" y="124"/>
                  </a:lnTo>
                  <a:lnTo>
                    <a:pt x="262" y="14"/>
                  </a:lnTo>
                  <a:lnTo>
                    <a:pt x="205" y="0"/>
                  </a:lnTo>
                  <a:lnTo>
                    <a:pt x="135" y="7"/>
                  </a:lnTo>
                  <a:lnTo>
                    <a:pt x="67" y="27"/>
                  </a:lnTo>
                  <a:lnTo>
                    <a:pt x="12" y="50"/>
                  </a:lnTo>
                  <a:lnTo>
                    <a:pt x="0" y="77"/>
                  </a:lnTo>
                  <a:lnTo>
                    <a:pt x="7" y="110"/>
                  </a:lnTo>
                  <a:lnTo>
                    <a:pt x="106" y="15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4" name="Freeform 86"/>
            <p:cNvSpPr>
              <a:spLocks/>
            </p:cNvSpPr>
            <p:nvPr/>
          </p:nvSpPr>
          <p:spPr bwMode="auto">
            <a:xfrm>
              <a:off x="5010" y="2848"/>
              <a:ext cx="199" cy="249"/>
            </a:xfrm>
            <a:custGeom>
              <a:avLst/>
              <a:gdLst>
                <a:gd name="T0" fmla="*/ 0 w 1300"/>
                <a:gd name="T1" fmla="*/ 0 h 1400"/>
                <a:gd name="T2" fmla="*/ 0 w 1300"/>
                <a:gd name="T3" fmla="*/ 0 h 1400"/>
                <a:gd name="T4" fmla="*/ 0 w 1300"/>
                <a:gd name="T5" fmla="*/ 0 h 1400"/>
                <a:gd name="T6" fmla="*/ 0 w 1300"/>
                <a:gd name="T7" fmla="*/ 0 h 1400"/>
                <a:gd name="T8" fmla="*/ 0 w 1300"/>
                <a:gd name="T9" fmla="*/ 0 h 1400"/>
                <a:gd name="T10" fmla="*/ 0 w 1300"/>
                <a:gd name="T11" fmla="*/ 0 h 1400"/>
                <a:gd name="T12" fmla="*/ 0 w 1300"/>
                <a:gd name="T13" fmla="*/ 0 h 1400"/>
                <a:gd name="T14" fmla="*/ 0 w 1300"/>
                <a:gd name="T15" fmla="*/ 0 h 1400"/>
                <a:gd name="T16" fmla="*/ 0 w 1300"/>
                <a:gd name="T17" fmla="*/ 0 h 1400"/>
                <a:gd name="T18" fmla="*/ 0 w 1300"/>
                <a:gd name="T19" fmla="*/ 0 h 1400"/>
                <a:gd name="T20" fmla="*/ 0 w 1300"/>
                <a:gd name="T21" fmla="*/ 0 h 1400"/>
                <a:gd name="T22" fmla="*/ 0 w 1300"/>
                <a:gd name="T23" fmla="*/ 0 h 1400"/>
                <a:gd name="T24" fmla="*/ 0 w 1300"/>
                <a:gd name="T25" fmla="*/ 0 h 1400"/>
                <a:gd name="T26" fmla="*/ 0 w 1300"/>
                <a:gd name="T27" fmla="*/ 0 h 1400"/>
                <a:gd name="T28" fmla="*/ 0 w 1300"/>
                <a:gd name="T29" fmla="*/ 0 h 1400"/>
                <a:gd name="T30" fmla="*/ 0 w 1300"/>
                <a:gd name="T31" fmla="*/ 0 h 1400"/>
                <a:gd name="T32" fmla="*/ 0 w 1300"/>
                <a:gd name="T33" fmla="*/ 0 h 1400"/>
                <a:gd name="T34" fmla="*/ 0 w 1300"/>
                <a:gd name="T35" fmla="*/ 0 h 1400"/>
                <a:gd name="T36" fmla="*/ 0 w 1300"/>
                <a:gd name="T37" fmla="*/ 0 h 1400"/>
                <a:gd name="T38" fmla="*/ 0 w 1300"/>
                <a:gd name="T39" fmla="*/ 0 h 1400"/>
                <a:gd name="T40" fmla="*/ 0 w 1300"/>
                <a:gd name="T41" fmla="*/ 0 h 1400"/>
                <a:gd name="T42" fmla="*/ 0 w 1300"/>
                <a:gd name="T43" fmla="*/ 0 h 1400"/>
                <a:gd name="T44" fmla="*/ 0 w 1300"/>
                <a:gd name="T45" fmla="*/ 0 h 1400"/>
                <a:gd name="T46" fmla="*/ 0 w 1300"/>
                <a:gd name="T47" fmla="*/ 0 h 1400"/>
                <a:gd name="T48" fmla="*/ 0 w 1300"/>
                <a:gd name="T49" fmla="*/ 0 h 1400"/>
                <a:gd name="T50" fmla="*/ 0 w 1300"/>
                <a:gd name="T51" fmla="*/ 0 h 1400"/>
                <a:gd name="T52" fmla="*/ 0 w 1300"/>
                <a:gd name="T53" fmla="*/ 0 h 1400"/>
                <a:gd name="T54" fmla="*/ 0 w 1300"/>
                <a:gd name="T55" fmla="*/ 0 h 1400"/>
                <a:gd name="T56" fmla="*/ 0 w 1300"/>
                <a:gd name="T57" fmla="*/ 0 h 1400"/>
                <a:gd name="T58" fmla="*/ 0 w 1300"/>
                <a:gd name="T59" fmla="*/ 0 h 1400"/>
                <a:gd name="T60" fmla="*/ 0 w 1300"/>
                <a:gd name="T61" fmla="*/ 0 h 1400"/>
                <a:gd name="T62" fmla="*/ 0 w 1300"/>
                <a:gd name="T63" fmla="*/ 0 h 1400"/>
                <a:gd name="T64" fmla="*/ 0 w 1300"/>
                <a:gd name="T65" fmla="*/ 0 h 1400"/>
                <a:gd name="T66" fmla="*/ 0 w 1300"/>
                <a:gd name="T67" fmla="*/ 0 h 1400"/>
                <a:gd name="T68" fmla="*/ 0 w 1300"/>
                <a:gd name="T69" fmla="*/ 0 h 1400"/>
                <a:gd name="T70" fmla="*/ 0 w 1300"/>
                <a:gd name="T71" fmla="*/ 0 h 1400"/>
                <a:gd name="T72" fmla="*/ 0 w 1300"/>
                <a:gd name="T73" fmla="*/ 0 h 1400"/>
                <a:gd name="T74" fmla="*/ 0 w 1300"/>
                <a:gd name="T75" fmla="*/ 0 h 1400"/>
                <a:gd name="T76" fmla="*/ 0 w 1300"/>
                <a:gd name="T77" fmla="*/ 0 h 1400"/>
                <a:gd name="T78" fmla="*/ 0 w 1300"/>
                <a:gd name="T79" fmla="*/ 0 h 1400"/>
                <a:gd name="T80" fmla="*/ 0 w 1300"/>
                <a:gd name="T81" fmla="*/ 0 h 1400"/>
                <a:gd name="T82" fmla="*/ 0 w 1300"/>
                <a:gd name="T83" fmla="*/ 0 h 1400"/>
                <a:gd name="T84" fmla="*/ 0 w 1300"/>
                <a:gd name="T85" fmla="*/ 0 h 1400"/>
                <a:gd name="T86" fmla="*/ 0 w 1300"/>
                <a:gd name="T87" fmla="*/ 0 h 1400"/>
                <a:gd name="T88" fmla="*/ 0 w 1300"/>
                <a:gd name="T89" fmla="*/ 0 h 1400"/>
                <a:gd name="T90" fmla="*/ 0 w 1300"/>
                <a:gd name="T91" fmla="*/ 0 h 1400"/>
                <a:gd name="T92" fmla="*/ 0 w 1300"/>
                <a:gd name="T93" fmla="*/ 0 h 1400"/>
                <a:gd name="T94" fmla="*/ 0 w 1300"/>
                <a:gd name="T95" fmla="*/ 0 h 1400"/>
                <a:gd name="T96" fmla="*/ 0 w 1300"/>
                <a:gd name="T97" fmla="*/ 0 h 1400"/>
                <a:gd name="T98" fmla="*/ 0 w 1300"/>
                <a:gd name="T99" fmla="*/ 0 h 1400"/>
                <a:gd name="T100" fmla="*/ 0 w 1300"/>
                <a:gd name="T101" fmla="*/ 0 h 1400"/>
                <a:gd name="T102" fmla="*/ 0 w 1300"/>
                <a:gd name="T103" fmla="*/ 0 h 1400"/>
                <a:gd name="T104" fmla="*/ 0 w 1300"/>
                <a:gd name="T105" fmla="*/ 0 h 1400"/>
                <a:gd name="T106" fmla="*/ 0 w 1300"/>
                <a:gd name="T107" fmla="*/ 0 h 1400"/>
                <a:gd name="T108" fmla="*/ 0 w 1300"/>
                <a:gd name="T109" fmla="*/ 0 h 1400"/>
                <a:gd name="T110" fmla="*/ 0 w 1300"/>
                <a:gd name="T111" fmla="*/ 0 h 1400"/>
                <a:gd name="T112" fmla="*/ 0 w 1300"/>
                <a:gd name="T113" fmla="*/ 0 h 1400"/>
                <a:gd name="T114" fmla="*/ 0 w 1300"/>
                <a:gd name="T115" fmla="*/ 0 h 1400"/>
                <a:gd name="T116" fmla="*/ 0 w 1300"/>
                <a:gd name="T117" fmla="*/ 0 h 1400"/>
                <a:gd name="T118" fmla="*/ 0 w 1300"/>
                <a:gd name="T119" fmla="*/ 0 h 1400"/>
                <a:gd name="T120" fmla="*/ 0 w 1300"/>
                <a:gd name="T121" fmla="*/ 0 h 1400"/>
                <a:gd name="T122" fmla="*/ 0 w 1300"/>
                <a:gd name="T123" fmla="*/ 0 h 1400"/>
                <a:gd name="T124" fmla="*/ 0 w 1300"/>
                <a:gd name="T125" fmla="*/ 0 h 14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00" h="1400">
                  <a:moveTo>
                    <a:pt x="69" y="1393"/>
                  </a:moveTo>
                  <a:lnTo>
                    <a:pt x="252" y="1254"/>
                  </a:lnTo>
                  <a:lnTo>
                    <a:pt x="345" y="1201"/>
                  </a:lnTo>
                  <a:lnTo>
                    <a:pt x="437" y="1157"/>
                  </a:lnTo>
                  <a:lnTo>
                    <a:pt x="445" y="1151"/>
                  </a:lnTo>
                  <a:lnTo>
                    <a:pt x="448" y="1134"/>
                  </a:lnTo>
                  <a:lnTo>
                    <a:pt x="409" y="1044"/>
                  </a:lnTo>
                  <a:lnTo>
                    <a:pt x="412" y="992"/>
                  </a:lnTo>
                  <a:lnTo>
                    <a:pt x="422" y="979"/>
                  </a:lnTo>
                  <a:lnTo>
                    <a:pt x="435" y="961"/>
                  </a:lnTo>
                  <a:lnTo>
                    <a:pt x="474" y="922"/>
                  </a:lnTo>
                  <a:lnTo>
                    <a:pt x="517" y="891"/>
                  </a:lnTo>
                  <a:lnTo>
                    <a:pt x="567" y="873"/>
                  </a:lnTo>
                  <a:lnTo>
                    <a:pt x="624" y="875"/>
                  </a:lnTo>
                  <a:lnTo>
                    <a:pt x="643" y="879"/>
                  </a:lnTo>
                  <a:lnTo>
                    <a:pt x="660" y="896"/>
                  </a:lnTo>
                  <a:lnTo>
                    <a:pt x="680" y="912"/>
                  </a:lnTo>
                  <a:lnTo>
                    <a:pt x="694" y="987"/>
                  </a:lnTo>
                  <a:lnTo>
                    <a:pt x="876" y="876"/>
                  </a:lnTo>
                  <a:lnTo>
                    <a:pt x="893" y="878"/>
                  </a:lnTo>
                  <a:lnTo>
                    <a:pt x="906" y="892"/>
                  </a:lnTo>
                  <a:lnTo>
                    <a:pt x="913" y="916"/>
                  </a:lnTo>
                  <a:lnTo>
                    <a:pt x="1067" y="868"/>
                  </a:lnTo>
                  <a:lnTo>
                    <a:pt x="1221" y="859"/>
                  </a:lnTo>
                  <a:lnTo>
                    <a:pt x="1160" y="818"/>
                  </a:lnTo>
                  <a:lnTo>
                    <a:pt x="1096" y="792"/>
                  </a:lnTo>
                  <a:lnTo>
                    <a:pt x="1029" y="776"/>
                  </a:lnTo>
                  <a:lnTo>
                    <a:pt x="962" y="769"/>
                  </a:lnTo>
                  <a:lnTo>
                    <a:pt x="825" y="776"/>
                  </a:lnTo>
                  <a:lnTo>
                    <a:pt x="690" y="795"/>
                  </a:lnTo>
                  <a:lnTo>
                    <a:pt x="697" y="773"/>
                  </a:lnTo>
                  <a:lnTo>
                    <a:pt x="804" y="742"/>
                  </a:lnTo>
                  <a:lnTo>
                    <a:pt x="915" y="723"/>
                  </a:lnTo>
                  <a:lnTo>
                    <a:pt x="1026" y="727"/>
                  </a:lnTo>
                  <a:lnTo>
                    <a:pt x="1137" y="758"/>
                  </a:lnTo>
                  <a:lnTo>
                    <a:pt x="1275" y="829"/>
                  </a:lnTo>
                  <a:lnTo>
                    <a:pt x="1281" y="816"/>
                  </a:lnTo>
                  <a:lnTo>
                    <a:pt x="1277" y="802"/>
                  </a:lnTo>
                  <a:lnTo>
                    <a:pt x="1278" y="703"/>
                  </a:lnTo>
                  <a:lnTo>
                    <a:pt x="1268" y="606"/>
                  </a:lnTo>
                  <a:lnTo>
                    <a:pt x="1247" y="510"/>
                  </a:lnTo>
                  <a:lnTo>
                    <a:pt x="1210" y="424"/>
                  </a:lnTo>
                  <a:lnTo>
                    <a:pt x="1198" y="404"/>
                  </a:lnTo>
                  <a:lnTo>
                    <a:pt x="1147" y="315"/>
                  </a:lnTo>
                  <a:lnTo>
                    <a:pt x="1085" y="230"/>
                  </a:lnTo>
                  <a:lnTo>
                    <a:pt x="1011" y="159"/>
                  </a:lnTo>
                  <a:lnTo>
                    <a:pt x="919" y="102"/>
                  </a:lnTo>
                  <a:lnTo>
                    <a:pt x="856" y="83"/>
                  </a:lnTo>
                  <a:lnTo>
                    <a:pt x="853" y="65"/>
                  </a:lnTo>
                  <a:lnTo>
                    <a:pt x="865" y="52"/>
                  </a:lnTo>
                  <a:lnTo>
                    <a:pt x="877" y="47"/>
                  </a:lnTo>
                  <a:lnTo>
                    <a:pt x="938" y="56"/>
                  </a:lnTo>
                  <a:lnTo>
                    <a:pt x="998" y="89"/>
                  </a:lnTo>
                  <a:lnTo>
                    <a:pt x="1052" y="129"/>
                  </a:lnTo>
                  <a:lnTo>
                    <a:pt x="1147" y="230"/>
                  </a:lnTo>
                  <a:lnTo>
                    <a:pt x="1221" y="344"/>
                  </a:lnTo>
                  <a:lnTo>
                    <a:pt x="1277" y="462"/>
                  </a:lnTo>
                  <a:lnTo>
                    <a:pt x="1281" y="450"/>
                  </a:lnTo>
                  <a:lnTo>
                    <a:pt x="1280" y="435"/>
                  </a:lnTo>
                  <a:lnTo>
                    <a:pt x="1300" y="297"/>
                  </a:lnTo>
                  <a:lnTo>
                    <a:pt x="1240" y="202"/>
                  </a:lnTo>
                  <a:lnTo>
                    <a:pt x="1161" y="133"/>
                  </a:lnTo>
                  <a:lnTo>
                    <a:pt x="988" y="14"/>
                  </a:lnTo>
                  <a:lnTo>
                    <a:pt x="902" y="0"/>
                  </a:lnTo>
                  <a:lnTo>
                    <a:pt x="816" y="6"/>
                  </a:lnTo>
                  <a:lnTo>
                    <a:pt x="647" y="32"/>
                  </a:lnTo>
                  <a:lnTo>
                    <a:pt x="515" y="69"/>
                  </a:lnTo>
                  <a:lnTo>
                    <a:pt x="401" y="110"/>
                  </a:lnTo>
                  <a:lnTo>
                    <a:pt x="571" y="87"/>
                  </a:lnTo>
                  <a:lnTo>
                    <a:pt x="587" y="92"/>
                  </a:lnTo>
                  <a:lnTo>
                    <a:pt x="598" y="109"/>
                  </a:lnTo>
                  <a:lnTo>
                    <a:pt x="515" y="209"/>
                  </a:lnTo>
                  <a:lnTo>
                    <a:pt x="504" y="240"/>
                  </a:lnTo>
                  <a:lnTo>
                    <a:pt x="689" y="206"/>
                  </a:lnTo>
                  <a:lnTo>
                    <a:pt x="782" y="198"/>
                  </a:lnTo>
                  <a:lnTo>
                    <a:pt x="873" y="201"/>
                  </a:lnTo>
                  <a:lnTo>
                    <a:pt x="885" y="208"/>
                  </a:lnTo>
                  <a:lnTo>
                    <a:pt x="892" y="221"/>
                  </a:lnTo>
                  <a:lnTo>
                    <a:pt x="889" y="240"/>
                  </a:lnTo>
                  <a:lnTo>
                    <a:pt x="880" y="253"/>
                  </a:lnTo>
                  <a:lnTo>
                    <a:pt x="849" y="278"/>
                  </a:lnTo>
                  <a:lnTo>
                    <a:pt x="972" y="291"/>
                  </a:lnTo>
                  <a:lnTo>
                    <a:pt x="1031" y="306"/>
                  </a:lnTo>
                  <a:lnTo>
                    <a:pt x="1082" y="339"/>
                  </a:lnTo>
                  <a:lnTo>
                    <a:pt x="1085" y="364"/>
                  </a:lnTo>
                  <a:lnTo>
                    <a:pt x="1077" y="394"/>
                  </a:lnTo>
                  <a:lnTo>
                    <a:pt x="1090" y="401"/>
                  </a:lnTo>
                  <a:lnTo>
                    <a:pt x="1105" y="415"/>
                  </a:lnTo>
                  <a:lnTo>
                    <a:pt x="1188" y="511"/>
                  </a:lnTo>
                  <a:lnTo>
                    <a:pt x="1247" y="716"/>
                  </a:lnTo>
                  <a:lnTo>
                    <a:pt x="1241" y="730"/>
                  </a:lnTo>
                  <a:lnTo>
                    <a:pt x="1231" y="742"/>
                  </a:lnTo>
                  <a:lnTo>
                    <a:pt x="1127" y="631"/>
                  </a:lnTo>
                  <a:lnTo>
                    <a:pt x="1072" y="583"/>
                  </a:lnTo>
                  <a:lnTo>
                    <a:pt x="1004" y="547"/>
                  </a:lnTo>
                  <a:lnTo>
                    <a:pt x="1048" y="583"/>
                  </a:lnTo>
                  <a:lnTo>
                    <a:pt x="1061" y="602"/>
                  </a:lnTo>
                  <a:lnTo>
                    <a:pt x="1052" y="620"/>
                  </a:lnTo>
                  <a:lnTo>
                    <a:pt x="1039" y="630"/>
                  </a:lnTo>
                  <a:lnTo>
                    <a:pt x="1012" y="621"/>
                  </a:lnTo>
                  <a:lnTo>
                    <a:pt x="913" y="604"/>
                  </a:lnTo>
                  <a:lnTo>
                    <a:pt x="816" y="599"/>
                  </a:lnTo>
                  <a:lnTo>
                    <a:pt x="718" y="607"/>
                  </a:lnTo>
                  <a:lnTo>
                    <a:pt x="621" y="626"/>
                  </a:lnTo>
                  <a:lnTo>
                    <a:pt x="467" y="684"/>
                  </a:lnTo>
                  <a:lnTo>
                    <a:pt x="481" y="697"/>
                  </a:lnTo>
                  <a:lnTo>
                    <a:pt x="507" y="701"/>
                  </a:lnTo>
                  <a:lnTo>
                    <a:pt x="517" y="706"/>
                  </a:lnTo>
                  <a:lnTo>
                    <a:pt x="525" y="722"/>
                  </a:lnTo>
                  <a:lnTo>
                    <a:pt x="437" y="774"/>
                  </a:lnTo>
                  <a:lnTo>
                    <a:pt x="333" y="815"/>
                  </a:lnTo>
                  <a:lnTo>
                    <a:pt x="229" y="855"/>
                  </a:lnTo>
                  <a:lnTo>
                    <a:pt x="136" y="909"/>
                  </a:lnTo>
                  <a:lnTo>
                    <a:pt x="153" y="912"/>
                  </a:lnTo>
                  <a:lnTo>
                    <a:pt x="169" y="908"/>
                  </a:lnTo>
                  <a:lnTo>
                    <a:pt x="177" y="911"/>
                  </a:lnTo>
                  <a:lnTo>
                    <a:pt x="182" y="922"/>
                  </a:lnTo>
                  <a:lnTo>
                    <a:pt x="186" y="941"/>
                  </a:lnTo>
                  <a:lnTo>
                    <a:pt x="79" y="1054"/>
                  </a:lnTo>
                  <a:lnTo>
                    <a:pt x="34" y="1117"/>
                  </a:lnTo>
                  <a:lnTo>
                    <a:pt x="0" y="1197"/>
                  </a:lnTo>
                  <a:lnTo>
                    <a:pt x="129" y="1066"/>
                  </a:lnTo>
                  <a:lnTo>
                    <a:pt x="146" y="1068"/>
                  </a:lnTo>
                  <a:lnTo>
                    <a:pt x="63" y="1391"/>
                  </a:lnTo>
                  <a:lnTo>
                    <a:pt x="66" y="1397"/>
                  </a:lnTo>
                  <a:lnTo>
                    <a:pt x="66" y="1400"/>
                  </a:lnTo>
                  <a:lnTo>
                    <a:pt x="69" y="1393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5" name="Freeform 87"/>
            <p:cNvSpPr>
              <a:spLocks/>
            </p:cNvSpPr>
            <p:nvPr/>
          </p:nvSpPr>
          <p:spPr bwMode="auto">
            <a:xfrm>
              <a:off x="4340" y="2967"/>
              <a:ext cx="120" cy="58"/>
            </a:xfrm>
            <a:custGeom>
              <a:avLst/>
              <a:gdLst>
                <a:gd name="T0" fmla="*/ 0 w 771"/>
                <a:gd name="T1" fmla="*/ 0 h 324"/>
                <a:gd name="T2" fmla="*/ 0 w 771"/>
                <a:gd name="T3" fmla="*/ 0 h 324"/>
                <a:gd name="T4" fmla="*/ 0 w 771"/>
                <a:gd name="T5" fmla="*/ 0 h 324"/>
                <a:gd name="T6" fmla="*/ 0 w 771"/>
                <a:gd name="T7" fmla="*/ 0 h 324"/>
                <a:gd name="T8" fmla="*/ 0 w 771"/>
                <a:gd name="T9" fmla="*/ 0 h 324"/>
                <a:gd name="T10" fmla="*/ 0 w 771"/>
                <a:gd name="T11" fmla="*/ 0 h 324"/>
                <a:gd name="T12" fmla="*/ 0 w 771"/>
                <a:gd name="T13" fmla="*/ 0 h 324"/>
                <a:gd name="T14" fmla="*/ 0 w 771"/>
                <a:gd name="T15" fmla="*/ 0 h 324"/>
                <a:gd name="T16" fmla="*/ 0 w 771"/>
                <a:gd name="T17" fmla="*/ 0 h 324"/>
                <a:gd name="T18" fmla="*/ 0 w 771"/>
                <a:gd name="T19" fmla="*/ 0 h 324"/>
                <a:gd name="T20" fmla="*/ 0 w 771"/>
                <a:gd name="T21" fmla="*/ 0 h 324"/>
                <a:gd name="T22" fmla="*/ 0 w 771"/>
                <a:gd name="T23" fmla="*/ 0 h 324"/>
                <a:gd name="T24" fmla="*/ 0 w 771"/>
                <a:gd name="T25" fmla="*/ 0 h 324"/>
                <a:gd name="T26" fmla="*/ 0 w 771"/>
                <a:gd name="T27" fmla="*/ 0 h 324"/>
                <a:gd name="T28" fmla="*/ 0 w 771"/>
                <a:gd name="T29" fmla="*/ 0 h 324"/>
                <a:gd name="T30" fmla="*/ 0 w 771"/>
                <a:gd name="T31" fmla="*/ 0 h 324"/>
                <a:gd name="T32" fmla="*/ 0 w 771"/>
                <a:gd name="T33" fmla="*/ 0 h 324"/>
                <a:gd name="T34" fmla="*/ 0 w 771"/>
                <a:gd name="T35" fmla="*/ 0 h 324"/>
                <a:gd name="T36" fmla="*/ 0 w 771"/>
                <a:gd name="T37" fmla="*/ 0 h 324"/>
                <a:gd name="T38" fmla="*/ 0 w 771"/>
                <a:gd name="T39" fmla="*/ 0 h 324"/>
                <a:gd name="T40" fmla="*/ 0 w 771"/>
                <a:gd name="T41" fmla="*/ 0 h 324"/>
                <a:gd name="T42" fmla="*/ 0 w 771"/>
                <a:gd name="T43" fmla="*/ 0 h 324"/>
                <a:gd name="T44" fmla="*/ 0 w 771"/>
                <a:gd name="T45" fmla="*/ 0 h 324"/>
                <a:gd name="T46" fmla="*/ 0 w 771"/>
                <a:gd name="T47" fmla="*/ 0 h 324"/>
                <a:gd name="T48" fmla="*/ 0 w 771"/>
                <a:gd name="T49" fmla="*/ 0 h 324"/>
                <a:gd name="T50" fmla="*/ 0 w 771"/>
                <a:gd name="T51" fmla="*/ 0 h 324"/>
                <a:gd name="T52" fmla="*/ 0 w 771"/>
                <a:gd name="T53" fmla="*/ 0 h 324"/>
                <a:gd name="T54" fmla="*/ 0 w 771"/>
                <a:gd name="T55" fmla="*/ 0 h 3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71" h="324">
                  <a:moveTo>
                    <a:pt x="0" y="324"/>
                  </a:moveTo>
                  <a:lnTo>
                    <a:pt x="176" y="320"/>
                  </a:lnTo>
                  <a:lnTo>
                    <a:pt x="356" y="302"/>
                  </a:lnTo>
                  <a:lnTo>
                    <a:pt x="567" y="266"/>
                  </a:lnTo>
                  <a:lnTo>
                    <a:pt x="665" y="239"/>
                  </a:lnTo>
                  <a:lnTo>
                    <a:pt x="711" y="217"/>
                  </a:lnTo>
                  <a:lnTo>
                    <a:pt x="751" y="190"/>
                  </a:lnTo>
                  <a:lnTo>
                    <a:pt x="768" y="159"/>
                  </a:lnTo>
                  <a:lnTo>
                    <a:pt x="771" y="143"/>
                  </a:lnTo>
                  <a:lnTo>
                    <a:pt x="765" y="130"/>
                  </a:lnTo>
                  <a:lnTo>
                    <a:pt x="741" y="101"/>
                  </a:lnTo>
                  <a:lnTo>
                    <a:pt x="682" y="67"/>
                  </a:lnTo>
                  <a:lnTo>
                    <a:pt x="614" y="41"/>
                  </a:lnTo>
                  <a:lnTo>
                    <a:pt x="475" y="0"/>
                  </a:lnTo>
                  <a:lnTo>
                    <a:pt x="465" y="8"/>
                  </a:lnTo>
                  <a:lnTo>
                    <a:pt x="463" y="14"/>
                  </a:lnTo>
                  <a:lnTo>
                    <a:pt x="472" y="18"/>
                  </a:lnTo>
                  <a:lnTo>
                    <a:pt x="484" y="27"/>
                  </a:lnTo>
                  <a:lnTo>
                    <a:pt x="499" y="34"/>
                  </a:lnTo>
                  <a:lnTo>
                    <a:pt x="580" y="70"/>
                  </a:lnTo>
                  <a:lnTo>
                    <a:pt x="605" y="89"/>
                  </a:lnTo>
                  <a:lnTo>
                    <a:pt x="622" y="128"/>
                  </a:lnTo>
                  <a:lnTo>
                    <a:pt x="621" y="147"/>
                  </a:lnTo>
                  <a:lnTo>
                    <a:pt x="614" y="165"/>
                  </a:lnTo>
                  <a:lnTo>
                    <a:pt x="554" y="204"/>
                  </a:lnTo>
                  <a:lnTo>
                    <a:pt x="485" y="236"/>
                  </a:lnTo>
                  <a:lnTo>
                    <a:pt x="330" y="277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6" name="Freeform 88"/>
            <p:cNvSpPr>
              <a:spLocks/>
            </p:cNvSpPr>
            <p:nvPr/>
          </p:nvSpPr>
          <p:spPr bwMode="auto">
            <a:xfrm>
              <a:off x="4127" y="2980"/>
              <a:ext cx="52" cy="23"/>
            </a:xfrm>
            <a:custGeom>
              <a:avLst/>
              <a:gdLst>
                <a:gd name="T0" fmla="*/ 0 w 339"/>
                <a:gd name="T1" fmla="*/ 0 h 126"/>
                <a:gd name="T2" fmla="*/ 0 w 339"/>
                <a:gd name="T3" fmla="*/ 0 h 126"/>
                <a:gd name="T4" fmla="*/ 0 w 339"/>
                <a:gd name="T5" fmla="*/ 0 h 126"/>
                <a:gd name="T6" fmla="*/ 0 w 339"/>
                <a:gd name="T7" fmla="*/ 0 h 126"/>
                <a:gd name="T8" fmla="*/ 0 w 339"/>
                <a:gd name="T9" fmla="*/ 0 h 126"/>
                <a:gd name="T10" fmla="*/ 0 w 339"/>
                <a:gd name="T11" fmla="*/ 0 h 126"/>
                <a:gd name="T12" fmla="*/ 0 w 339"/>
                <a:gd name="T13" fmla="*/ 0 h 126"/>
                <a:gd name="T14" fmla="*/ 0 w 339"/>
                <a:gd name="T15" fmla="*/ 0 h 126"/>
                <a:gd name="T16" fmla="*/ 0 w 339"/>
                <a:gd name="T17" fmla="*/ 0 h 126"/>
                <a:gd name="T18" fmla="*/ 0 w 339"/>
                <a:gd name="T19" fmla="*/ 0 h 126"/>
                <a:gd name="T20" fmla="*/ 0 w 339"/>
                <a:gd name="T21" fmla="*/ 0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9" h="126">
                  <a:moveTo>
                    <a:pt x="8" y="126"/>
                  </a:moveTo>
                  <a:lnTo>
                    <a:pt x="27" y="123"/>
                  </a:lnTo>
                  <a:lnTo>
                    <a:pt x="299" y="113"/>
                  </a:lnTo>
                  <a:lnTo>
                    <a:pt x="315" y="120"/>
                  </a:lnTo>
                  <a:lnTo>
                    <a:pt x="331" y="114"/>
                  </a:lnTo>
                  <a:lnTo>
                    <a:pt x="339" y="22"/>
                  </a:lnTo>
                  <a:lnTo>
                    <a:pt x="266" y="1"/>
                  </a:lnTo>
                  <a:lnTo>
                    <a:pt x="182" y="0"/>
                  </a:lnTo>
                  <a:lnTo>
                    <a:pt x="4" y="10"/>
                  </a:lnTo>
                  <a:lnTo>
                    <a:pt x="0" y="12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7" name="Freeform 89"/>
            <p:cNvSpPr>
              <a:spLocks/>
            </p:cNvSpPr>
            <p:nvPr/>
          </p:nvSpPr>
          <p:spPr bwMode="auto">
            <a:xfrm>
              <a:off x="3898" y="2855"/>
              <a:ext cx="44" cy="127"/>
            </a:xfrm>
            <a:custGeom>
              <a:avLst/>
              <a:gdLst>
                <a:gd name="T0" fmla="*/ 0 w 285"/>
                <a:gd name="T1" fmla="*/ 0 h 712"/>
                <a:gd name="T2" fmla="*/ 0 w 285"/>
                <a:gd name="T3" fmla="*/ 0 h 712"/>
                <a:gd name="T4" fmla="*/ 0 w 285"/>
                <a:gd name="T5" fmla="*/ 0 h 712"/>
                <a:gd name="T6" fmla="*/ 0 w 285"/>
                <a:gd name="T7" fmla="*/ 0 h 712"/>
                <a:gd name="T8" fmla="*/ 0 w 285"/>
                <a:gd name="T9" fmla="*/ 0 h 712"/>
                <a:gd name="T10" fmla="*/ 0 w 285"/>
                <a:gd name="T11" fmla="*/ 0 h 712"/>
                <a:gd name="T12" fmla="*/ 0 w 285"/>
                <a:gd name="T13" fmla="*/ 0 h 712"/>
                <a:gd name="T14" fmla="*/ 0 w 285"/>
                <a:gd name="T15" fmla="*/ 0 h 712"/>
                <a:gd name="T16" fmla="*/ 0 w 285"/>
                <a:gd name="T17" fmla="*/ 0 h 712"/>
                <a:gd name="T18" fmla="*/ 0 w 285"/>
                <a:gd name="T19" fmla="*/ 0 h 712"/>
                <a:gd name="T20" fmla="*/ 0 w 285"/>
                <a:gd name="T21" fmla="*/ 0 h 712"/>
                <a:gd name="T22" fmla="*/ 0 w 285"/>
                <a:gd name="T23" fmla="*/ 0 h 712"/>
                <a:gd name="T24" fmla="*/ 0 w 285"/>
                <a:gd name="T25" fmla="*/ 0 h 712"/>
                <a:gd name="T26" fmla="*/ 0 w 285"/>
                <a:gd name="T27" fmla="*/ 0 h 712"/>
                <a:gd name="T28" fmla="*/ 0 w 285"/>
                <a:gd name="T29" fmla="*/ 0 h 712"/>
                <a:gd name="T30" fmla="*/ 0 w 285"/>
                <a:gd name="T31" fmla="*/ 0 h 712"/>
                <a:gd name="T32" fmla="*/ 0 w 285"/>
                <a:gd name="T33" fmla="*/ 0 h 712"/>
                <a:gd name="T34" fmla="*/ 0 w 285"/>
                <a:gd name="T35" fmla="*/ 0 h 712"/>
                <a:gd name="T36" fmla="*/ 0 w 285"/>
                <a:gd name="T37" fmla="*/ 0 h 712"/>
                <a:gd name="T38" fmla="*/ 0 w 285"/>
                <a:gd name="T39" fmla="*/ 0 h 712"/>
                <a:gd name="T40" fmla="*/ 0 w 285"/>
                <a:gd name="T41" fmla="*/ 0 h 712"/>
                <a:gd name="T42" fmla="*/ 0 w 285"/>
                <a:gd name="T43" fmla="*/ 0 h 712"/>
                <a:gd name="T44" fmla="*/ 0 w 285"/>
                <a:gd name="T45" fmla="*/ 0 h 712"/>
                <a:gd name="T46" fmla="*/ 0 w 285"/>
                <a:gd name="T47" fmla="*/ 0 h 712"/>
                <a:gd name="T48" fmla="*/ 0 w 285"/>
                <a:gd name="T49" fmla="*/ 0 h 712"/>
                <a:gd name="T50" fmla="*/ 0 w 285"/>
                <a:gd name="T51" fmla="*/ 0 h 712"/>
                <a:gd name="T52" fmla="*/ 0 w 285"/>
                <a:gd name="T53" fmla="*/ 0 h 712"/>
                <a:gd name="T54" fmla="*/ 0 w 285"/>
                <a:gd name="T55" fmla="*/ 0 h 712"/>
                <a:gd name="T56" fmla="*/ 0 w 285"/>
                <a:gd name="T57" fmla="*/ 0 h 712"/>
                <a:gd name="T58" fmla="*/ 0 w 285"/>
                <a:gd name="T59" fmla="*/ 0 h 712"/>
                <a:gd name="T60" fmla="*/ 0 w 285"/>
                <a:gd name="T61" fmla="*/ 0 h 712"/>
                <a:gd name="T62" fmla="*/ 0 w 285"/>
                <a:gd name="T63" fmla="*/ 0 h 712"/>
                <a:gd name="T64" fmla="*/ 0 w 285"/>
                <a:gd name="T65" fmla="*/ 0 h 712"/>
                <a:gd name="T66" fmla="*/ 0 w 285"/>
                <a:gd name="T67" fmla="*/ 0 h 712"/>
                <a:gd name="T68" fmla="*/ 0 w 285"/>
                <a:gd name="T69" fmla="*/ 0 h 712"/>
                <a:gd name="T70" fmla="*/ 0 w 285"/>
                <a:gd name="T71" fmla="*/ 0 h 712"/>
                <a:gd name="T72" fmla="*/ 0 w 285"/>
                <a:gd name="T73" fmla="*/ 0 h 712"/>
                <a:gd name="T74" fmla="*/ 0 w 285"/>
                <a:gd name="T75" fmla="*/ 0 h 712"/>
                <a:gd name="T76" fmla="*/ 0 w 285"/>
                <a:gd name="T77" fmla="*/ 0 h 712"/>
                <a:gd name="T78" fmla="*/ 0 w 285"/>
                <a:gd name="T79" fmla="*/ 0 h 712"/>
                <a:gd name="T80" fmla="*/ 0 w 285"/>
                <a:gd name="T81" fmla="*/ 0 h 7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712">
                  <a:moveTo>
                    <a:pt x="67" y="703"/>
                  </a:moveTo>
                  <a:lnTo>
                    <a:pt x="99" y="696"/>
                  </a:lnTo>
                  <a:lnTo>
                    <a:pt x="127" y="672"/>
                  </a:lnTo>
                  <a:lnTo>
                    <a:pt x="156" y="642"/>
                  </a:lnTo>
                  <a:lnTo>
                    <a:pt x="200" y="560"/>
                  </a:lnTo>
                  <a:lnTo>
                    <a:pt x="219" y="483"/>
                  </a:lnTo>
                  <a:lnTo>
                    <a:pt x="172" y="490"/>
                  </a:lnTo>
                  <a:lnTo>
                    <a:pt x="146" y="493"/>
                  </a:lnTo>
                  <a:lnTo>
                    <a:pt x="122" y="489"/>
                  </a:lnTo>
                  <a:lnTo>
                    <a:pt x="60" y="446"/>
                  </a:lnTo>
                  <a:lnTo>
                    <a:pt x="53" y="431"/>
                  </a:lnTo>
                  <a:lnTo>
                    <a:pt x="49" y="417"/>
                  </a:lnTo>
                  <a:lnTo>
                    <a:pt x="49" y="403"/>
                  </a:lnTo>
                  <a:lnTo>
                    <a:pt x="63" y="401"/>
                  </a:lnTo>
                  <a:lnTo>
                    <a:pt x="98" y="431"/>
                  </a:lnTo>
                  <a:lnTo>
                    <a:pt x="162" y="454"/>
                  </a:lnTo>
                  <a:lnTo>
                    <a:pt x="181" y="443"/>
                  </a:lnTo>
                  <a:lnTo>
                    <a:pt x="194" y="437"/>
                  </a:lnTo>
                  <a:lnTo>
                    <a:pt x="206" y="417"/>
                  </a:lnTo>
                  <a:lnTo>
                    <a:pt x="172" y="327"/>
                  </a:lnTo>
                  <a:lnTo>
                    <a:pt x="175" y="317"/>
                  </a:lnTo>
                  <a:lnTo>
                    <a:pt x="184" y="308"/>
                  </a:lnTo>
                  <a:lnTo>
                    <a:pt x="271" y="263"/>
                  </a:lnTo>
                  <a:lnTo>
                    <a:pt x="283" y="237"/>
                  </a:lnTo>
                  <a:lnTo>
                    <a:pt x="285" y="214"/>
                  </a:lnTo>
                  <a:lnTo>
                    <a:pt x="179" y="241"/>
                  </a:lnTo>
                  <a:lnTo>
                    <a:pt x="159" y="310"/>
                  </a:lnTo>
                  <a:lnTo>
                    <a:pt x="142" y="331"/>
                  </a:lnTo>
                  <a:lnTo>
                    <a:pt x="115" y="348"/>
                  </a:lnTo>
                  <a:lnTo>
                    <a:pt x="86" y="345"/>
                  </a:lnTo>
                  <a:lnTo>
                    <a:pt x="67" y="336"/>
                  </a:lnTo>
                  <a:lnTo>
                    <a:pt x="53" y="320"/>
                  </a:lnTo>
                  <a:lnTo>
                    <a:pt x="0" y="209"/>
                  </a:lnTo>
                  <a:lnTo>
                    <a:pt x="29" y="34"/>
                  </a:lnTo>
                  <a:lnTo>
                    <a:pt x="23" y="16"/>
                  </a:lnTo>
                  <a:lnTo>
                    <a:pt x="13" y="0"/>
                  </a:lnTo>
                  <a:lnTo>
                    <a:pt x="3" y="172"/>
                  </a:lnTo>
                  <a:lnTo>
                    <a:pt x="6" y="345"/>
                  </a:lnTo>
                  <a:lnTo>
                    <a:pt x="35" y="696"/>
                  </a:lnTo>
                  <a:lnTo>
                    <a:pt x="57" y="712"/>
                  </a:lnTo>
                  <a:lnTo>
                    <a:pt x="67" y="703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8" name="Freeform 90"/>
            <p:cNvSpPr>
              <a:spLocks/>
            </p:cNvSpPr>
            <p:nvPr/>
          </p:nvSpPr>
          <p:spPr bwMode="auto">
            <a:xfrm>
              <a:off x="4184" y="2980"/>
              <a:ext cx="52" cy="25"/>
            </a:xfrm>
            <a:custGeom>
              <a:avLst/>
              <a:gdLst>
                <a:gd name="T0" fmla="*/ 0 w 341"/>
                <a:gd name="T1" fmla="*/ 0 h 138"/>
                <a:gd name="T2" fmla="*/ 0 w 341"/>
                <a:gd name="T3" fmla="*/ 0 h 138"/>
                <a:gd name="T4" fmla="*/ 0 w 341"/>
                <a:gd name="T5" fmla="*/ 0 h 138"/>
                <a:gd name="T6" fmla="*/ 0 w 341"/>
                <a:gd name="T7" fmla="*/ 0 h 138"/>
                <a:gd name="T8" fmla="*/ 0 w 341"/>
                <a:gd name="T9" fmla="*/ 0 h 138"/>
                <a:gd name="T10" fmla="*/ 0 w 341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1" h="138">
                  <a:moveTo>
                    <a:pt x="14" y="122"/>
                  </a:moveTo>
                  <a:lnTo>
                    <a:pt x="329" y="138"/>
                  </a:lnTo>
                  <a:lnTo>
                    <a:pt x="341" y="0"/>
                  </a:lnTo>
                  <a:lnTo>
                    <a:pt x="0" y="5"/>
                  </a:lnTo>
                  <a:lnTo>
                    <a:pt x="5" y="122"/>
                  </a:lnTo>
                  <a:lnTo>
                    <a:pt x="14" y="12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09" name="Freeform 91"/>
            <p:cNvSpPr>
              <a:spLocks/>
            </p:cNvSpPr>
            <p:nvPr/>
          </p:nvSpPr>
          <p:spPr bwMode="auto">
            <a:xfrm>
              <a:off x="4243" y="2978"/>
              <a:ext cx="51" cy="27"/>
            </a:xfrm>
            <a:custGeom>
              <a:avLst/>
              <a:gdLst>
                <a:gd name="T0" fmla="*/ 0 w 334"/>
                <a:gd name="T1" fmla="*/ 0 h 154"/>
                <a:gd name="T2" fmla="*/ 0 w 334"/>
                <a:gd name="T3" fmla="*/ 0 h 154"/>
                <a:gd name="T4" fmla="*/ 0 w 334"/>
                <a:gd name="T5" fmla="*/ 0 h 154"/>
                <a:gd name="T6" fmla="*/ 0 w 334"/>
                <a:gd name="T7" fmla="*/ 0 h 154"/>
                <a:gd name="T8" fmla="*/ 0 w 334"/>
                <a:gd name="T9" fmla="*/ 0 h 154"/>
                <a:gd name="T10" fmla="*/ 0 w 334"/>
                <a:gd name="T11" fmla="*/ 0 h 154"/>
                <a:gd name="T12" fmla="*/ 0 w 334"/>
                <a:gd name="T13" fmla="*/ 0 h 154"/>
                <a:gd name="T14" fmla="*/ 0 w 334"/>
                <a:gd name="T15" fmla="*/ 0 h 154"/>
                <a:gd name="T16" fmla="*/ 0 w 334"/>
                <a:gd name="T17" fmla="*/ 0 h 154"/>
                <a:gd name="T18" fmla="*/ 0 w 334"/>
                <a:gd name="T19" fmla="*/ 0 h 154"/>
                <a:gd name="T20" fmla="*/ 0 w 334"/>
                <a:gd name="T21" fmla="*/ 0 h 154"/>
                <a:gd name="T22" fmla="*/ 0 w 334"/>
                <a:gd name="T23" fmla="*/ 0 h 154"/>
                <a:gd name="T24" fmla="*/ 0 w 334"/>
                <a:gd name="T25" fmla="*/ 0 h 154"/>
                <a:gd name="T26" fmla="*/ 0 w 334"/>
                <a:gd name="T27" fmla="*/ 0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154">
                  <a:moveTo>
                    <a:pt x="31" y="153"/>
                  </a:moveTo>
                  <a:lnTo>
                    <a:pt x="310" y="147"/>
                  </a:lnTo>
                  <a:lnTo>
                    <a:pt x="330" y="124"/>
                  </a:lnTo>
                  <a:lnTo>
                    <a:pt x="333" y="90"/>
                  </a:lnTo>
                  <a:lnTo>
                    <a:pt x="327" y="50"/>
                  </a:lnTo>
                  <a:lnTo>
                    <a:pt x="334" y="14"/>
                  </a:lnTo>
                  <a:lnTo>
                    <a:pt x="267" y="1"/>
                  </a:lnTo>
                  <a:lnTo>
                    <a:pt x="190" y="0"/>
                  </a:lnTo>
                  <a:lnTo>
                    <a:pt x="37" y="3"/>
                  </a:lnTo>
                  <a:lnTo>
                    <a:pt x="9" y="6"/>
                  </a:lnTo>
                  <a:lnTo>
                    <a:pt x="0" y="121"/>
                  </a:lnTo>
                  <a:lnTo>
                    <a:pt x="11" y="144"/>
                  </a:lnTo>
                  <a:lnTo>
                    <a:pt x="18" y="154"/>
                  </a:lnTo>
                  <a:lnTo>
                    <a:pt x="31" y="15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0" name="Freeform 92"/>
            <p:cNvSpPr>
              <a:spLocks/>
            </p:cNvSpPr>
            <p:nvPr/>
          </p:nvSpPr>
          <p:spPr bwMode="auto">
            <a:xfrm>
              <a:off x="4300" y="2976"/>
              <a:ext cx="37" cy="29"/>
            </a:xfrm>
            <a:custGeom>
              <a:avLst/>
              <a:gdLst>
                <a:gd name="T0" fmla="*/ 0 w 245"/>
                <a:gd name="T1" fmla="*/ 0 h 168"/>
                <a:gd name="T2" fmla="*/ 0 w 245"/>
                <a:gd name="T3" fmla="*/ 0 h 168"/>
                <a:gd name="T4" fmla="*/ 0 w 245"/>
                <a:gd name="T5" fmla="*/ 0 h 168"/>
                <a:gd name="T6" fmla="*/ 0 w 245"/>
                <a:gd name="T7" fmla="*/ 0 h 168"/>
                <a:gd name="T8" fmla="*/ 0 w 245"/>
                <a:gd name="T9" fmla="*/ 0 h 168"/>
                <a:gd name="T10" fmla="*/ 0 w 245"/>
                <a:gd name="T11" fmla="*/ 0 h 168"/>
                <a:gd name="T12" fmla="*/ 0 w 245"/>
                <a:gd name="T13" fmla="*/ 0 h 168"/>
                <a:gd name="T14" fmla="*/ 0 w 245"/>
                <a:gd name="T15" fmla="*/ 0 h 168"/>
                <a:gd name="T16" fmla="*/ 0 w 245"/>
                <a:gd name="T17" fmla="*/ 0 h 168"/>
                <a:gd name="T18" fmla="*/ 0 w 245"/>
                <a:gd name="T19" fmla="*/ 0 h 168"/>
                <a:gd name="T20" fmla="*/ 0 w 245"/>
                <a:gd name="T21" fmla="*/ 0 h 168"/>
                <a:gd name="T22" fmla="*/ 0 w 245"/>
                <a:gd name="T23" fmla="*/ 0 h 168"/>
                <a:gd name="T24" fmla="*/ 0 w 245"/>
                <a:gd name="T25" fmla="*/ 0 h 168"/>
                <a:gd name="T26" fmla="*/ 0 w 245"/>
                <a:gd name="T27" fmla="*/ 0 h 1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68">
                  <a:moveTo>
                    <a:pt x="17" y="168"/>
                  </a:moveTo>
                  <a:lnTo>
                    <a:pt x="35" y="165"/>
                  </a:lnTo>
                  <a:lnTo>
                    <a:pt x="222" y="161"/>
                  </a:lnTo>
                  <a:lnTo>
                    <a:pt x="243" y="132"/>
                  </a:lnTo>
                  <a:lnTo>
                    <a:pt x="245" y="95"/>
                  </a:lnTo>
                  <a:lnTo>
                    <a:pt x="240" y="53"/>
                  </a:lnTo>
                  <a:lnTo>
                    <a:pt x="243" y="13"/>
                  </a:lnTo>
                  <a:lnTo>
                    <a:pt x="30" y="0"/>
                  </a:lnTo>
                  <a:lnTo>
                    <a:pt x="10" y="26"/>
                  </a:lnTo>
                  <a:lnTo>
                    <a:pt x="4" y="63"/>
                  </a:lnTo>
                  <a:lnTo>
                    <a:pt x="0" y="142"/>
                  </a:lnTo>
                  <a:lnTo>
                    <a:pt x="1" y="158"/>
                  </a:lnTo>
                  <a:lnTo>
                    <a:pt x="6" y="166"/>
                  </a:lnTo>
                  <a:lnTo>
                    <a:pt x="17" y="16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1" name="Freeform 93"/>
            <p:cNvSpPr>
              <a:spLocks/>
            </p:cNvSpPr>
            <p:nvPr/>
          </p:nvSpPr>
          <p:spPr bwMode="auto">
            <a:xfrm>
              <a:off x="5247" y="3014"/>
              <a:ext cx="83" cy="85"/>
            </a:xfrm>
            <a:custGeom>
              <a:avLst/>
              <a:gdLst>
                <a:gd name="T0" fmla="*/ 0 w 534"/>
                <a:gd name="T1" fmla="*/ 0 h 477"/>
                <a:gd name="T2" fmla="*/ 0 w 534"/>
                <a:gd name="T3" fmla="*/ 0 h 477"/>
                <a:gd name="T4" fmla="*/ 0 w 534"/>
                <a:gd name="T5" fmla="*/ 0 h 477"/>
                <a:gd name="T6" fmla="*/ 0 w 534"/>
                <a:gd name="T7" fmla="*/ 0 h 477"/>
                <a:gd name="T8" fmla="*/ 0 w 534"/>
                <a:gd name="T9" fmla="*/ 0 h 477"/>
                <a:gd name="T10" fmla="*/ 0 w 534"/>
                <a:gd name="T11" fmla="*/ 0 h 477"/>
                <a:gd name="T12" fmla="*/ 0 w 534"/>
                <a:gd name="T13" fmla="*/ 0 h 477"/>
                <a:gd name="T14" fmla="*/ 0 w 534"/>
                <a:gd name="T15" fmla="*/ 0 h 477"/>
                <a:gd name="T16" fmla="*/ 0 w 534"/>
                <a:gd name="T17" fmla="*/ 0 h 477"/>
                <a:gd name="T18" fmla="*/ 0 w 534"/>
                <a:gd name="T19" fmla="*/ 0 h 477"/>
                <a:gd name="T20" fmla="*/ 0 w 534"/>
                <a:gd name="T21" fmla="*/ 0 h 477"/>
                <a:gd name="T22" fmla="*/ 0 w 534"/>
                <a:gd name="T23" fmla="*/ 0 h 477"/>
                <a:gd name="T24" fmla="*/ 0 w 534"/>
                <a:gd name="T25" fmla="*/ 0 h 477"/>
                <a:gd name="T26" fmla="*/ 0 w 534"/>
                <a:gd name="T27" fmla="*/ 0 h 477"/>
                <a:gd name="T28" fmla="*/ 0 w 534"/>
                <a:gd name="T29" fmla="*/ 0 h 477"/>
                <a:gd name="T30" fmla="*/ 0 w 534"/>
                <a:gd name="T31" fmla="*/ 0 h 477"/>
                <a:gd name="T32" fmla="*/ 0 w 534"/>
                <a:gd name="T33" fmla="*/ 0 h 477"/>
                <a:gd name="T34" fmla="*/ 0 w 534"/>
                <a:gd name="T35" fmla="*/ 0 h 4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4" h="477">
                  <a:moveTo>
                    <a:pt x="362" y="477"/>
                  </a:moveTo>
                  <a:lnTo>
                    <a:pt x="528" y="455"/>
                  </a:lnTo>
                  <a:lnTo>
                    <a:pt x="534" y="435"/>
                  </a:lnTo>
                  <a:lnTo>
                    <a:pt x="458" y="308"/>
                  </a:lnTo>
                  <a:lnTo>
                    <a:pt x="414" y="242"/>
                  </a:lnTo>
                  <a:lnTo>
                    <a:pt x="354" y="174"/>
                  </a:lnTo>
                  <a:lnTo>
                    <a:pt x="325" y="195"/>
                  </a:lnTo>
                  <a:lnTo>
                    <a:pt x="307" y="189"/>
                  </a:lnTo>
                  <a:lnTo>
                    <a:pt x="176" y="67"/>
                  </a:lnTo>
                  <a:lnTo>
                    <a:pt x="96" y="20"/>
                  </a:lnTo>
                  <a:lnTo>
                    <a:pt x="2" y="0"/>
                  </a:lnTo>
                  <a:lnTo>
                    <a:pt x="0" y="15"/>
                  </a:lnTo>
                  <a:lnTo>
                    <a:pt x="80" y="63"/>
                  </a:lnTo>
                  <a:lnTo>
                    <a:pt x="153" y="128"/>
                  </a:lnTo>
                  <a:lnTo>
                    <a:pt x="219" y="201"/>
                  </a:lnTo>
                  <a:lnTo>
                    <a:pt x="281" y="285"/>
                  </a:lnTo>
                  <a:lnTo>
                    <a:pt x="354" y="477"/>
                  </a:lnTo>
                  <a:lnTo>
                    <a:pt x="362" y="47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2" name="Freeform 94"/>
            <p:cNvSpPr>
              <a:spLocks/>
            </p:cNvSpPr>
            <p:nvPr/>
          </p:nvSpPr>
          <p:spPr bwMode="auto">
            <a:xfrm>
              <a:off x="4342" y="2971"/>
              <a:ext cx="33" cy="30"/>
            </a:xfrm>
            <a:custGeom>
              <a:avLst/>
              <a:gdLst>
                <a:gd name="T0" fmla="*/ 0 w 219"/>
                <a:gd name="T1" fmla="*/ 0 h 174"/>
                <a:gd name="T2" fmla="*/ 0 w 219"/>
                <a:gd name="T3" fmla="*/ 0 h 174"/>
                <a:gd name="T4" fmla="*/ 0 w 219"/>
                <a:gd name="T5" fmla="*/ 0 h 174"/>
                <a:gd name="T6" fmla="*/ 0 w 219"/>
                <a:gd name="T7" fmla="*/ 0 h 174"/>
                <a:gd name="T8" fmla="*/ 0 w 219"/>
                <a:gd name="T9" fmla="*/ 0 h 174"/>
                <a:gd name="T10" fmla="*/ 0 w 219"/>
                <a:gd name="T11" fmla="*/ 0 h 174"/>
                <a:gd name="T12" fmla="*/ 0 w 219"/>
                <a:gd name="T13" fmla="*/ 0 h 174"/>
                <a:gd name="T14" fmla="*/ 0 w 219"/>
                <a:gd name="T15" fmla="*/ 0 h 174"/>
                <a:gd name="T16" fmla="*/ 0 w 219"/>
                <a:gd name="T17" fmla="*/ 0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9" h="174">
                  <a:moveTo>
                    <a:pt x="5" y="174"/>
                  </a:moveTo>
                  <a:lnTo>
                    <a:pt x="208" y="144"/>
                  </a:lnTo>
                  <a:lnTo>
                    <a:pt x="219" y="0"/>
                  </a:lnTo>
                  <a:lnTo>
                    <a:pt x="19" y="11"/>
                  </a:lnTo>
                  <a:lnTo>
                    <a:pt x="2" y="44"/>
                  </a:lnTo>
                  <a:lnTo>
                    <a:pt x="2" y="82"/>
                  </a:lnTo>
                  <a:lnTo>
                    <a:pt x="3" y="128"/>
                  </a:lnTo>
                  <a:lnTo>
                    <a:pt x="0" y="174"/>
                  </a:lnTo>
                  <a:lnTo>
                    <a:pt x="5" y="17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3" name="Freeform 95"/>
            <p:cNvSpPr>
              <a:spLocks/>
            </p:cNvSpPr>
            <p:nvPr/>
          </p:nvSpPr>
          <p:spPr bwMode="auto">
            <a:xfrm>
              <a:off x="5335" y="3067"/>
              <a:ext cx="9" cy="25"/>
            </a:xfrm>
            <a:custGeom>
              <a:avLst/>
              <a:gdLst>
                <a:gd name="T0" fmla="*/ 0 w 67"/>
                <a:gd name="T1" fmla="*/ 0 h 136"/>
                <a:gd name="T2" fmla="*/ 0 w 67"/>
                <a:gd name="T3" fmla="*/ 0 h 136"/>
                <a:gd name="T4" fmla="*/ 0 w 67"/>
                <a:gd name="T5" fmla="*/ 0 h 136"/>
                <a:gd name="T6" fmla="*/ 0 w 67"/>
                <a:gd name="T7" fmla="*/ 0 h 136"/>
                <a:gd name="T8" fmla="*/ 0 w 67"/>
                <a:gd name="T9" fmla="*/ 0 h 136"/>
                <a:gd name="T10" fmla="*/ 0 w 67"/>
                <a:gd name="T11" fmla="*/ 0 h 136"/>
                <a:gd name="T12" fmla="*/ 0 w 67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6">
                  <a:moveTo>
                    <a:pt x="22" y="136"/>
                  </a:moveTo>
                  <a:lnTo>
                    <a:pt x="56" y="125"/>
                  </a:lnTo>
                  <a:lnTo>
                    <a:pt x="62" y="119"/>
                  </a:lnTo>
                  <a:lnTo>
                    <a:pt x="67" y="106"/>
                  </a:lnTo>
                  <a:lnTo>
                    <a:pt x="0" y="0"/>
                  </a:lnTo>
                  <a:lnTo>
                    <a:pt x="19" y="136"/>
                  </a:lnTo>
                  <a:lnTo>
                    <a:pt x="22" y="136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4" name="Freeform 96"/>
            <p:cNvSpPr>
              <a:spLocks/>
            </p:cNvSpPr>
            <p:nvPr/>
          </p:nvSpPr>
          <p:spPr bwMode="auto">
            <a:xfrm>
              <a:off x="4383" y="2965"/>
              <a:ext cx="11" cy="28"/>
            </a:xfrm>
            <a:custGeom>
              <a:avLst/>
              <a:gdLst>
                <a:gd name="T0" fmla="*/ 0 w 79"/>
                <a:gd name="T1" fmla="*/ 0 h 158"/>
                <a:gd name="T2" fmla="*/ 0 w 79"/>
                <a:gd name="T3" fmla="*/ 0 h 158"/>
                <a:gd name="T4" fmla="*/ 0 w 79"/>
                <a:gd name="T5" fmla="*/ 0 h 158"/>
                <a:gd name="T6" fmla="*/ 0 w 79"/>
                <a:gd name="T7" fmla="*/ 0 h 158"/>
                <a:gd name="T8" fmla="*/ 0 w 79"/>
                <a:gd name="T9" fmla="*/ 0 h 158"/>
                <a:gd name="T10" fmla="*/ 0 w 79"/>
                <a:gd name="T11" fmla="*/ 0 h 158"/>
                <a:gd name="T12" fmla="*/ 0 w 79"/>
                <a:gd name="T13" fmla="*/ 0 h 158"/>
                <a:gd name="T14" fmla="*/ 0 w 79"/>
                <a:gd name="T15" fmla="*/ 0 h 158"/>
                <a:gd name="T16" fmla="*/ 0 w 79"/>
                <a:gd name="T17" fmla="*/ 0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158">
                  <a:moveTo>
                    <a:pt x="6" y="158"/>
                  </a:moveTo>
                  <a:lnTo>
                    <a:pt x="57" y="148"/>
                  </a:lnTo>
                  <a:lnTo>
                    <a:pt x="79" y="15"/>
                  </a:lnTo>
                  <a:lnTo>
                    <a:pt x="70" y="0"/>
                  </a:lnTo>
                  <a:lnTo>
                    <a:pt x="59" y="2"/>
                  </a:lnTo>
                  <a:lnTo>
                    <a:pt x="31" y="12"/>
                  </a:lnTo>
                  <a:lnTo>
                    <a:pt x="13" y="10"/>
                  </a:lnTo>
                  <a:lnTo>
                    <a:pt x="0" y="158"/>
                  </a:lnTo>
                  <a:lnTo>
                    <a:pt x="6" y="15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5" name="Freeform 97"/>
            <p:cNvSpPr>
              <a:spLocks/>
            </p:cNvSpPr>
            <p:nvPr/>
          </p:nvSpPr>
          <p:spPr bwMode="auto">
            <a:xfrm>
              <a:off x="4399" y="2961"/>
              <a:ext cx="6" cy="23"/>
            </a:xfrm>
            <a:custGeom>
              <a:avLst/>
              <a:gdLst>
                <a:gd name="T0" fmla="*/ 0 w 29"/>
                <a:gd name="T1" fmla="*/ 0 h 138"/>
                <a:gd name="T2" fmla="*/ 0 w 29"/>
                <a:gd name="T3" fmla="*/ 0 h 138"/>
                <a:gd name="T4" fmla="*/ 0 w 29"/>
                <a:gd name="T5" fmla="*/ 0 h 138"/>
                <a:gd name="T6" fmla="*/ 0 w 29"/>
                <a:gd name="T7" fmla="*/ 0 h 138"/>
                <a:gd name="T8" fmla="*/ 0 w 29"/>
                <a:gd name="T9" fmla="*/ 0 h 138"/>
                <a:gd name="T10" fmla="*/ 0 w 29"/>
                <a:gd name="T11" fmla="*/ 0 h 138"/>
                <a:gd name="T12" fmla="*/ 0 w 29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38">
                  <a:moveTo>
                    <a:pt x="3" y="138"/>
                  </a:moveTo>
                  <a:lnTo>
                    <a:pt x="12" y="130"/>
                  </a:lnTo>
                  <a:lnTo>
                    <a:pt x="20" y="115"/>
                  </a:lnTo>
                  <a:lnTo>
                    <a:pt x="29" y="0"/>
                  </a:lnTo>
                  <a:lnTo>
                    <a:pt x="12" y="2"/>
                  </a:lnTo>
                  <a:lnTo>
                    <a:pt x="0" y="16"/>
                  </a:lnTo>
                  <a:lnTo>
                    <a:pt x="3" y="13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6" name="Freeform 98"/>
            <p:cNvSpPr>
              <a:spLocks/>
            </p:cNvSpPr>
            <p:nvPr/>
          </p:nvSpPr>
          <p:spPr bwMode="auto">
            <a:xfrm>
              <a:off x="5363" y="3031"/>
              <a:ext cx="22" cy="40"/>
            </a:xfrm>
            <a:custGeom>
              <a:avLst/>
              <a:gdLst>
                <a:gd name="T0" fmla="*/ 0 w 149"/>
                <a:gd name="T1" fmla="*/ 0 h 229"/>
                <a:gd name="T2" fmla="*/ 0 w 149"/>
                <a:gd name="T3" fmla="*/ 0 h 229"/>
                <a:gd name="T4" fmla="*/ 0 w 149"/>
                <a:gd name="T5" fmla="*/ 0 h 229"/>
                <a:gd name="T6" fmla="*/ 0 w 149"/>
                <a:gd name="T7" fmla="*/ 0 h 229"/>
                <a:gd name="T8" fmla="*/ 0 w 149"/>
                <a:gd name="T9" fmla="*/ 0 h 229"/>
                <a:gd name="T10" fmla="*/ 0 w 149"/>
                <a:gd name="T11" fmla="*/ 0 h 229"/>
                <a:gd name="T12" fmla="*/ 0 w 149"/>
                <a:gd name="T13" fmla="*/ 0 h 229"/>
                <a:gd name="T14" fmla="*/ 0 w 149"/>
                <a:gd name="T15" fmla="*/ 0 h 229"/>
                <a:gd name="T16" fmla="*/ 0 w 149"/>
                <a:gd name="T17" fmla="*/ 0 h 229"/>
                <a:gd name="T18" fmla="*/ 0 w 149"/>
                <a:gd name="T19" fmla="*/ 0 h 229"/>
                <a:gd name="T20" fmla="*/ 0 w 149"/>
                <a:gd name="T21" fmla="*/ 0 h 229"/>
                <a:gd name="T22" fmla="*/ 0 w 149"/>
                <a:gd name="T23" fmla="*/ 0 h 229"/>
                <a:gd name="T24" fmla="*/ 0 w 149"/>
                <a:gd name="T25" fmla="*/ 0 h 229"/>
                <a:gd name="T26" fmla="*/ 0 w 149"/>
                <a:gd name="T27" fmla="*/ 0 h 2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9" h="229">
                  <a:moveTo>
                    <a:pt x="76" y="229"/>
                  </a:moveTo>
                  <a:lnTo>
                    <a:pt x="100" y="228"/>
                  </a:lnTo>
                  <a:lnTo>
                    <a:pt x="129" y="202"/>
                  </a:lnTo>
                  <a:lnTo>
                    <a:pt x="149" y="87"/>
                  </a:lnTo>
                  <a:lnTo>
                    <a:pt x="109" y="19"/>
                  </a:lnTo>
                  <a:lnTo>
                    <a:pt x="93" y="10"/>
                  </a:lnTo>
                  <a:lnTo>
                    <a:pt x="76" y="3"/>
                  </a:lnTo>
                  <a:lnTo>
                    <a:pt x="58" y="0"/>
                  </a:lnTo>
                  <a:lnTo>
                    <a:pt x="6" y="70"/>
                  </a:lnTo>
                  <a:lnTo>
                    <a:pt x="0" y="136"/>
                  </a:lnTo>
                  <a:lnTo>
                    <a:pt x="24" y="192"/>
                  </a:lnTo>
                  <a:lnTo>
                    <a:pt x="39" y="212"/>
                  </a:lnTo>
                  <a:lnTo>
                    <a:pt x="68" y="229"/>
                  </a:lnTo>
                  <a:lnTo>
                    <a:pt x="76" y="2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7" name="Freeform 99"/>
            <p:cNvSpPr>
              <a:spLocks/>
            </p:cNvSpPr>
            <p:nvPr/>
          </p:nvSpPr>
          <p:spPr bwMode="auto">
            <a:xfrm>
              <a:off x="5370" y="3037"/>
              <a:ext cx="11" cy="28"/>
            </a:xfrm>
            <a:custGeom>
              <a:avLst/>
              <a:gdLst>
                <a:gd name="T0" fmla="*/ 0 w 72"/>
                <a:gd name="T1" fmla="*/ 0 h 150"/>
                <a:gd name="T2" fmla="*/ 0 w 72"/>
                <a:gd name="T3" fmla="*/ 0 h 150"/>
                <a:gd name="T4" fmla="*/ 0 w 72"/>
                <a:gd name="T5" fmla="*/ 0 h 150"/>
                <a:gd name="T6" fmla="*/ 0 w 72"/>
                <a:gd name="T7" fmla="*/ 0 h 150"/>
                <a:gd name="T8" fmla="*/ 0 w 72"/>
                <a:gd name="T9" fmla="*/ 0 h 150"/>
                <a:gd name="T10" fmla="*/ 0 w 72"/>
                <a:gd name="T11" fmla="*/ 0 h 150"/>
                <a:gd name="T12" fmla="*/ 0 w 72"/>
                <a:gd name="T13" fmla="*/ 0 h 150"/>
                <a:gd name="T14" fmla="*/ 0 w 72"/>
                <a:gd name="T15" fmla="*/ 0 h 150"/>
                <a:gd name="T16" fmla="*/ 0 w 72"/>
                <a:gd name="T17" fmla="*/ 0 h 150"/>
                <a:gd name="T18" fmla="*/ 0 w 72"/>
                <a:gd name="T19" fmla="*/ 0 h 150"/>
                <a:gd name="T20" fmla="*/ 0 w 72"/>
                <a:gd name="T21" fmla="*/ 0 h 150"/>
                <a:gd name="T22" fmla="*/ 0 w 72"/>
                <a:gd name="T23" fmla="*/ 0 h 1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2" h="150">
                  <a:moveTo>
                    <a:pt x="43" y="146"/>
                  </a:moveTo>
                  <a:lnTo>
                    <a:pt x="47" y="138"/>
                  </a:lnTo>
                  <a:lnTo>
                    <a:pt x="69" y="115"/>
                  </a:lnTo>
                  <a:lnTo>
                    <a:pt x="72" y="70"/>
                  </a:lnTo>
                  <a:lnTo>
                    <a:pt x="69" y="49"/>
                  </a:lnTo>
                  <a:lnTo>
                    <a:pt x="57" y="30"/>
                  </a:lnTo>
                  <a:lnTo>
                    <a:pt x="26" y="0"/>
                  </a:lnTo>
                  <a:lnTo>
                    <a:pt x="9" y="10"/>
                  </a:lnTo>
                  <a:lnTo>
                    <a:pt x="0" y="30"/>
                  </a:lnTo>
                  <a:lnTo>
                    <a:pt x="3" y="115"/>
                  </a:lnTo>
                  <a:lnTo>
                    <a:pt x="43" y="150"/>
                  </a:lnTo>
                  <a:lnTo>
                    <a:pt x="43" y="14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8" name="Freeform 100"/>
            <p:cNvSpPr>
              <a:spLocks/>
            </p:cNvSpPr>
            <p:nvPr/>
          </p:nvSpPr>
          <p:spPr bwMode="auto">
            <a:xfrm>
              <a:off x="3907" y="2887"/>
              <a:ext cx="13" cy="23"/>
            </a:xfrm>
            <a:custGeom>
              <a:avLst/>
              <a:gdLst>
                <a:gd name="T0" fmla="*/ 0 w 83"/>
                <a:gd name="T1" fmla="*/ 0 h 122"/>
                <a:gd name="T2" fmla="*/ 0 w 83"/>
                <a:gd name="T3" fmla="*/ 0 h 122"/>
                <a:gd name="T4" fmla="*/ 0 w 83"/>
                <a:gd name="T5" fmla="*/ 0 h 122"/>
                <a:gd name="T6" fmla="*/ 0 w 83"/>
                <a:gd name="T7" fmla="*/ 0 h 122"/>
                <a:gd name="T8" fmla="*/ 0 w 83"/>
                <a:gd name="T9" fmla="*/ 0 h 122"/>
                <a:gd name="T10" fmla="*/ 0 w 83"/>
                <a:gd name="T11" fmla="*/ 0 h 122"/>
                <a:gd name="T12" fmla="*/ 0 w 83"/>
                <a:gd name="T13" fmla="*/ 0 h 122"/>
                <a:gd name="T14" fmla="*/ 0 w 83"/>
                <a:gd name="T15" fmla="*/ 0 h 122"/>
                <a:gd name="T16" fmla="*/ 0 w 83"/>
                <a:gd name="T17" fmla="*/ 0 h 122"/>
                <a:gd name="T18" fmla="*/ 0 w 83"/>
                <a:gd name="T19" fmla="*/ 0 h 122"/>
                <a:gd name="T20" fmla="*/ 0 w 83"/>
                <a:gd name="T21" fmla="*/ 0 h 122"/>
                <a:gd name="T22" fmla="*/ 0 w 83"/>
                <a:gd name="T23" fmla="*/ 0 h 122"/>
                <a:gd name="T24" fmla="*/ 0 w 83"/>
                <a:gd name="T25" fmla="*/ 0 h 122"/>
                <a:gd name="T26" fmla="*/ 0 w 83"/>
                <a:gd name="T27" fmla="*/ 0 h 122"/>
                <a:gd name="T28" fmla="*/ 0 w 83"/>
                <a:gd name="T29" fmla="*/ 0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22">
                  <a:moveTo>
                    <a:pt x="42" y="122"/>
                  </a:moveTo>
                  <a:lnTo>
                    <a:pt x="60" y="119"/>
                  </a:lnTo>
                  <a:lnTo>
                    <a:pt x="75" y="106"/>
                  </a:lnTo>
                  <a:lnTo>
                    <a:pt x="83" y="69"/>
                  </a:lnTo>
                  <a:lnTo>
                    <a:pt x="69" y="73"/>
                  </a:lnTo>
                  <a:lnTo>
                    <a:pt x="55" y="81"/>
                  </a:lnTo>
                  <a:lnTo>
                    <a:pt x="36" y="66"/>
                  </a:lnTo>
                  <a:lnTo>
                    <a:pt x="20" y="3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9" y="13"/>
                  </a:lnTo>
                  <a:lnTo>
                    <a:pt x="0" y="50"/>
                  </a:lnTo>
                  <a:lnTo>
                    <a:pt x="10" y="97"/>
                  </a:lnTo>
                  <a:lnTo>
                    <a:pt x="32" y="122"/>
                  </a:lnTo>
                  <a:lnTo>
                    <a:pt x="42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19" name="Freeform 101"/>
            <p:cNvSpPr>
              <a:spLocks/>
            </p:cNvSpPr>
            <p:nvPr/>
          </p:nvSpPr>
          <p:spPr bwMode="auto">
            <a:xfrm>
              <a:off x="4118" y="2897"/>
              <a:ext cx="108" cy="19"/>
            </a:xfrm>
            <a:custGeom>
              <a:avLst/>
              <a:gdLst>
                <a:gd name="T0" fmla="*/ 0 w 707"/>
                <a:gd name="T1" fmla="*/ 0 h 107"/>
                <a:gd name="T2" fmla="*/ 0 w 707"/>
                <a:gd name="T3" fmla="*/ 0 h 107"/>
                <a:gd name="T4" fmla="*/ 0 w 707"/>
                <a:gd name="T5" fmla="*/ 0 h 107"/>
                <a:gd name="T6" fmla="*/ 0 w 707"/>
                <a:gd name="T7" fmla="*/ 0 h 107"/>
                <a:gd name="T8" fmla="*/ 0 w 707"/>
                <a:gd name="T9" fmla="*/ 0 h 107"/>
                <a:gd name="T10" fmla="*/ 0 w 707"/>
                <a:gd name="T11" fmla="*/ 0 h 107"/>
                <a:gd name="T12" fmla="*/ 0 w 707"/>
                <a:gd name="T13" fmla="*/ 0 h 107"/>
                <a:gd name="T14" fmla="*/ 0 w 707"/>
                <a:gd name="T15" fmla="*/ 0 h 107"/>
                <a:gd name="T16" fmla="*/ 0 w 707"/>
                <a:gd name="T17" fmla="*/ 0 h 107"/>
                <a:gd name="T18" fmla="*/ 0 w 707"/>
                <a:gd name="T19" fmla="*/ 0 h 107"/>
                <a:gd name="T20" fmla="*/ 0 w 707"/>
                <a:gd name="T21" fmla="*/ 0 h 107"/>
                <a:gd name="T22" fmla="*/ 0 w 707"/>
                <a:gd name="T23" fmla="*/ 0 h 107"/>
                <a:gd name="T24" fmla="*/ 0 w 707"/>
                <a:gd name="T25" fmla="*/ 0 h 107"/>
                <a:gd name="T26" fmla="*/ 0 w 707"/>
                <a:gd name="T27" fmla="*/ 0 h 107"/>
                <a:gd name="T28" fmla="*/ 0 w 707"/>
                <a:gd name="T29" fmla="*/ 0 h 107"/>
                <a:gd name="T30" fmla="*/ 0 w 707"/>
                <a:gd name="T31" fmla="*/ 0 h 107"/>
                <a:gd name="T32" fmla="*/ 0 w 707"/>
                <a:gd name="T33" fmla="*/ 0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7" h="107">
                  <a:moveTo>
                    <a:pt x="80" y="83"/>
                  </a:moveTo>
                  <a:lnTo>
                    <a:pt x="368" y="107"/>
                  </a:lnTo>
                  <a:lnTo>
                    <a:pt x="391" y="104"/>
                  </a:lnTo>
                  <a:lnTo>
                    <a:pt x="653" y="74"/>
                  </a:lnTo>
                  <a:lnTo>
                    <a:pt x="707" y="50"/>
                  </a:lnTo>
                  <a:lnTo>
                    <a:pt x="697" y="23"/>
                  </a:lnTo>
                  <a:lnTo>
                    <a:pt x="664" y="0"/>
                  </a:lnTo>
                  <a:lnTo>
                    <a:pt x="616" y="14"/>
                  </a:lnTo>
                  <a:lnTo>
                    <a:pt x="465" y="40"/>
                  </a:lnTo>
                  <a:lnTo>
                    <a:pt x="314" y="51"/>
                  </a:lnTo>
                  <a:lnTo>
                    <a:pt x="165" y="42"/>
                  </a:lnTo>
                  <a:lnTo>
                    <a:pt x="17" y="8"/>
                  </a:lnTo>
                  <a:lnTo>
                    <a:pt x="7" y="11"/>
                  </a:lnTo>
                  <a:lnTo>
                    <a:pt x="0" y="21"/>
                  </a:lnTo>
                  <a:lnTo>
                    <a:pt x="0" y="38"/>
                  </a:lnTo>
                  <a:lnTo>
                    <a:pt x="40" y="64"/>
                  </a:lnTo>
                  <a:lnTo>
                    <a:pt x="80" y="83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0" name="Freeform 102"/>
            <p:cNvSpPr>
              <a:spLocks/>
            </p:cNvSpPr>
            <p:nvPr/>
          </p:nvSpPr>
          <p:spPr bwMode="auto">
            <a:xfrm>
              <a:off x="3914" y="2842"/>
              <a:ext cx="10" cy="36"/>
            </a:xfrm>
            <a:custGeom>
              <a:avLst/>
              <a:gdLst>
                <a:gd name="T0" fmla="*/ 0 w 51"/>
                <a:gd name="T1" fmla="*/ 0 h 209"/>
                <a:gd name="T2" fmla="*/ 0 w 51"/>
                <a:gd name="T3" fmla="*/ 0 h 209"/>
                <a:gd name="T4" fmla="*/ 0 w 51"/>
                <a:gd name="T5" fmla="*/ 0 h 209"/>
                <a:gd name="T6" fmla="*/ 0 w 51"/>
                <a:gd name="T7" fmla="*/ 0 h 209"/>
                <a:gd name="T8" fmla="*/ 0 w 51"/>
                <a:gd name="T9" fmla="*/ 0 h 209"/>
                <a:gd name="T10" fmla="*/ 0 w 51"/>
                <a:gd name="T11" fmla="*/ 0 h 209"/>
                <a:gd name="T12" fmla="*/ 0 w 51"/>
                <a:gd name="T13" fmla="*/ 0 h 209"/>
                <a:gd name="T14" fmla="*/ 0 w 51"/>
                <a:gd name="T15" fmla="*/ 0 h 209"/>
                <a:gd name="T16" fmla="*/ 0 w 51"/>
                <a:gd name="T17" fmla="*/ 0 h 2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209">
                  <a:moveTo>
                    <a:pt x="10" y="209"/>
                  </a:moveTo>
                  <a:lnTo>
                    <a:pt x="51" y="79"/>
                  </a:lnTo>
                  <a:lnTo>
                    <a:pt x="47" y="56"/>
                  </a:lnTo>
                  <a:lnTo>
                    <a:pt x="32" y="35"/>
                  </a:lnTo>
                  <a:lnTo>
                    <a:pt x="12" y="0"/>
                  </a:lnTo>
                  <a:lnTo>
                    <a:pt x="27" y="106"/>
                  </a:lnTo>
                  <a:lnTo>
                    <a:pt x="22" y="156"/>
                  </a:lnTo>
                  <a:lnTo>
                    <a:pt x="0" y="208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1" name="Freeform 103"/>
            <p:cNvSpPr>
              <a:spLocks/>
            </p:cNvSpPr>
            <p:nvPr/>
          </p:nvSpPr>
          <p:spPr bwMode="auto">
            <a:xfrm>
              <a:off x="4104" y="2770"/>
              <a:ext cx="135" cy="129"/>
            </a:xfrm>
            <a:custGeom>
              <a:avLst/>
              <a:gdLst>
                <a:gd name="T0" fmla="*/ 0 w 886"/>
                <a:gd name="T1" fmla="*/ 0 h 727"/>
                <a:gd name="T2" fmla="*/ 0 w 886"/>
                <a:gd name="T3" fmla="*/ 0 h 727"/>
                <a:gd name="T4" fmla="*/ 0 w 886"/>
                <a:gd name="T5" fmla="*/ 0 h 727"/>
                <a:gd name="T6" fmla="*/ 0 w 886"/>
                <a:gd name="T7" fmla="*/ 0 h 727"/>
                <a:gd name="T8" fmla="*/ 0 w 886"/>
                <a:gd name="T9" fmla="*/ 0 h 727"/>
                <a:gd name="T10" fmla="*/ 0 w 886"/>
                <a:gd name="T11" fmla="*/ 0 h 727"/>
                <a:gd name="T12" fmla="*/ 0 w 886"/>
                <a:gd name="T13" fmla="*/ 0 h 727"/>
                <a:gd name="T14" fmla="*/ 0 w 886"/>
                <a:gd name="T15" fmla="*/ 0 h 727"/>
                <a:gd name="T16" fmla="*/ 0 w 886"/>
                <a:gd name="T17" fmla="*/ 0 h 727"/>
                <a:gd name="T18" fmla="*/ 0 w 886"/>
                <a:gd name="T19" fmla="*/ 0 h 727"/>
                <a:gd name="T20" fmla="*/ 0 w 886"/>
                <a:gd name="T21" fmla="*/ 0 h 727"/>
                <a:gd name="T22" fmla="*/ 0 w 886"/>
                <a:gd name="T23" fmla="*/ 0 h 727"/>
                <a:gd name="T24" fmla="*/ 0 w 886"/>
                <a:gd name="T25" fmla="*/ 0 h 727"/>
                <a:gd name="T26" fmla="*/ 0 w 886"/>
                <a:gd name="T27" fmla="*/ 0 h 727"/>
                <a:gd name="T28" fmla="*/ 0 w 886"/>
                <a:gd name="T29" fmla="*/ 0 h 727"/>
                <a:gd name="T30" fmla="*/ 0 w 886"/>
                <a:gd name="T31" fmla="*/ 0 h 727"/>
                <a:gd name="T32" fmla="*/ 0 w 886"/>
                <a:gd name="T33" fmla="*/ 0 h 727"/>
                <a:gd name="T34" fmla="*/ 0 w 886"/>
                <a:gd name="T35" fmla="*/ 0 h 727"/>
                <a:gd name="T36" fmla="*/ 0 w 886"/>
                <a:gd name="T37" fmla="*/ 0 h 727"/>
                <a:gd name="T38" fmla="*/ 0 w 886"/>
                <a:gd name="T39" fmla="*/ 0 h 727"/>
                <a:gd name="T40" fmla="*/ 0 w 886"/>
                <a:gd name="T41" fmla="*/ 0 h 727"/>
                <a:gd name="T42" fmla="*/ 0 w 886"/>
                <a:gd name="T43" fmla="*/ 0 h 727"/>
                <a:gd name="T44" fmla="*/ 0 w 886"/>
                <a:gd name="T45" fmla="*/ 0 h 727"/>
                <a:gd name="T46" fmla="*/ 0 w 886"/>
                <a:gd name="T47" fmla="*/ 0 h 727"/>
                <a:gd name="T48" fmla="*/ 0 w 886"/>
                <a:gd name="T49" fmla="*/ 0 h 727"/>
                <a:gd name="T50" fmla="*/ 0 w 886"/>
                <a:gd name="T51" fmla="*/ 0 h 727"/>
                <a:gd name="T52" fmla="*/ 0 w 886"/>
                <a:gd name="T53" fmla="*/ 0 h 727"/>
                <a:gd name="T54" fmla="*/ 0 w 886"/>
                <a:gd name="T55" fmla="*/ 0 h 727"/>
                <a:gd name="T56" fmla="*/ 0 w 886"/>
                <a:gd name="T57" fmla="*/ 0 h 727"/>
                <a:gd name="T58" fmla="*/ 0 w 886"/>
                <a:gd name="T59" fmla="*/ 0 h 727"/>
                <a:gd name="T60" fmla="*/ 0 w 886"/>
                <a:gd name="T61" fmla="*/ 0 h 727"/>
                <a:gd name="T62" fmla="*/ 0 w 886"/>
                <a:gd name="T63" fmla="*/ 0 h 727"/>
                <a:gd name="T64" fmla="*/ 0 w 886"/>
                <a:gd name="T65" fmla="*/ 0 h 727"/>
                <a:gd name="T66" fmla="*/ 0 w 886"/>
                <a:gd name="T67" fmla="*/ 0 h 727"/>
                <a:gd name="T68" fmla="*/ 0 w 886"/>
                <a:gd name="T69" fmla="*/ 0 h 727"/>
                <a:gd name="T70" fmla="*/ 0 w 886"/>
                <a:gd name="T71" fmla="*/ 0 h 727"/>
                <a:gd name="T72" fmla="*/ 0 w 886"/>
                <a:gd name="T73" fmla="*/ 0 h 727"/>
                <a:gd name="T74" fmla="*/ 0 w 886"/>
                <a:gd name="T75" fmla="*/ 0 h 727"/>
                <a:gd name="T76" fmla="*/ 0 w 886"/>
                <a:gd name="T77" fmla="*/ 0 h 727"/>
                <a:gd name="T78" fmla="*/ 0 w 886"/>
                <a:gd name="T79" fmla="*/ 0 h 727"/>
                <a:gd name="T80" fmla="*/ 0 w 886"/>
                <a:gd name="T81" fmla="*/ 0 h 727"/>
                <a:gd name="T82" fmla="*/ 0 w 886"/>
                <a:gd name="T83" fmla="*/ 0 h 727"/>
                <a:gd name="T84" fmla="*/ 0 w 886"/>
                <a:gd name="T85" fmla="*/ 0 h 727"/>
                <a:gd name="T86" fmla="*/ 0 w 886"/>
                <a:gd name="T87" fmla="*/ 0 h 727"/>
                <a:gd name="T88" fmla="*/ 0 w 886"/>
                <a:gd name="T89" fmla="*/ 0 h 727"/>
                <a:gd name="T90" fmla="*/ 0 w 886"/>
                <a:gd name="T91" fmla="*/ 0 h 727"/>
                <a:gd name="T92" fmla="*/ 0 w 886"/>
                <a:gd name="T93" fmla="*/ 0 h 727"/>
                <a:gd name="T94" fmla="*/ 0 w 886"/>
                <a:gd name="T95" fmla="*/ 0 h 727"/>
                <a:gd name="T96" fmla="*/ 0 w 886"/>
                <a:gd name="T97" fmla="*/ 0 h 7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86" h="727">
                  <a:moveTo>
                    <a:pt x="319" y="727"/>
                  </a:moveTo>
                  <a:lnTo>
                    <a:pt x="643" y="707"/>
                  </a:lnTo>
                  <a:lnTo>
                    <a:pt x="691" y="693"/>
                  </a:lnTo>
                  <a:lnTo>
                    <a:pt x="763" y="666"/>
                  </a:lnTo>
                  <a:lnTo>
                    <a:pt x="810" y="601"/>
                  </a:lnTo>
                  <a:lnTo>
                    <a:pt x="846" y="525"/>
                  </a:lnTo>
                  <a:lnTo>
                    <a:pt x="872" y="446"/>
                  </a:lnTo>
                  <a:lnTo>
                    <a:pt x="885" y="364"/>
                  </a:lnTo>
                  <a:lnTo>
                    <a:pt x="886" y="278"/>
                  </a:lnTo>
                  <a:lnTo>
                    <a:pt x="875" y="195"/>
                  </a:lnTo>
                  <a:lnTo>
                    <a:pt x="850" y="116"/>
                  </a:lnTo>
                  <a:lnTo>
                    <a:pt x="815" y="40"/>
                  </a:lnTo>
                  <a:lnTo>
                    <a:pt x="776" y="0"/>
                  </a:lnTo>
                  <a:lnTo>
                    <a:pt x="633" y="36"/>
                  </a:lnTo>
                  <a:lnTo>
                    <a:pt x="633" y="319"/>
                  </a:lnTo>
                  <a:lnTo>
                    <a:pt x="623" y="335"/>
                  </a:lnTo>
                  <a:lnTo>
                    <a:pt x="609" y="346"/>
                  </a:lnTo>
                  <a:lnTo>
                    <a:pt x="591" y="335"/>
                  </a:lnTo>
                  <a:lnTo>
                    <a:pt x="554" y="276"/>
                  </a:lnTo>
                  <a:lnTo>
                    <a:pt x="508" y="537"/>
                  </a:lnTo>
                  <a:lnTo>
                    <a:pt x="497" y="552"/>
                  </a:lnTo>
                  <a:lnTo>
                    <a:pt x="474" y="564"/>
                  </a:lnTo>
                  <a:lnTo>
                    <a:pt x="458" y="550"/>
                  </a:lnTo>
                  <a:lnTo>
                    <a:pt x="453" y="532"/>
                  </a:lnTo>
                  <a:lnTo>
                    <a:pt x="404" y="338"/>
                  </a:lnTo>
                  <a:lnTo>
                    <a:pt x="375" y="465"/>
                  </a:lnTo>
                  <a:lnTo>
                    <a:pt x="364" y="481"/>
                  </a:lnTo>
                  <a:lnTo>
                    <a:pt x="354" y="492"/>
                  </a:lnTo>
                  <a:lnTo>
                    <a:pt x="342" y="491"/>
                  </a:lnTo>
                  <a:lnTo>
                    <a:pt x="335" y="482"/>
                  </a:lnTo>
                  <a:lnTo>
                    <a:pt x="298" y="203"/>
                  </a:lnTo>
                  <a:lnTo>
                    <a:pt x="255" y="289"/>
                  </a:lnTo>
                  <a:lnTo>
                    <a:pt x="231" y="290"/>
                  </a:lnTo>
                  <a:lnTo>
                    <a:pt x="224" y="286"/>
                  </a:lnTo>
                  <a:lnTo>
                    <a:pt x="224" y="268"/>
                  </a:lnTo>
                  <a:lnTo>
                    <a:pt x="243" y="73"/>
                  </a:lnTo>
                  <a:lnTo>
                    <a:pt x="238" y="60"/>
                  </a:lnTo>
                  <a:lnTo>
                    <a:pt x="229" y="60"/>
                  </a:lnTo>
                  <a:lnTo>
                    <a:pt x="198" y="70"/>
                  </a:lnTo>
                  <a:lnTo>
                    <a:pt x="167" y="44"/>
                  </a:lnTo>
                  <a:lnTo>
                    <a:pt x="80" y="13"/>
                  </a:lnTo>
                  <a:lnTo>
                    <a:pt x="32" y="112"/>
                  </a:lnTo>
                  <a:lnTo>
                    <a:pt x="4" y="217"/>
                  </a:lnTo>
                  <a:lnTo>
                    <a:pt x="0" y="328"/>
                  </a:lnTo>
                  <a:lnTo>
                    <a:pt x="17" y="437"/>
                  </a:lnTo>
                  <a:lnTo>
                    <a:pt x="78" y="571"/>
                  </a:lnTo>
                  <a:lnTo>
                    <a:pt x="119" y="633"/>
                  </a:lnTo>
                  <a:lnTo>
                    <a:pt x="175" y="687"/>
                  </a:lnTo>
                  <a:lnTo>
                    <a:pt x="319" y="72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2" name="Freeform 104"/>
            <p:cNvSpPr>
              <a:spLocks/>
            </p:cNvSpPr>
            <p:nvPr/>
          </p:nvSpPr>
          <p:spPr bwMode="auto">
            <a:xfrm>
              <a:off x="4326" y="2885"/>
              <a:ext cx="23" cy="29"/>
            </a:xfrm>
            <a:custGeom>
              <a:avLst/>
              <a:gdLst>
                <a:gd name="T0" fmla="*/ 0 w 151"/>
                <a:gd name="T1" fmla="*/ 0 h 162"/>
                <a:gd name="T2" fmla="*/ 0 w 151"/>
                <a:gd name="T3" fmla="*/ 0 h 162"/>
                <a:gd name="T4" fmla="*/ 0 w 151"/>
                <a:gd name="T5" fmla="*/ 0 h 162"/>
                <a:gd name="T6" fmla="*/ 0 w 151"/>
                <a:gd name="T7" fmla="*/ 0 h 162"/>
                <a:gd name="T8" fmla="*/ 0 w 151"/>
                <a:gd name="T9" fmla="*/ 0 h 162"/>
                <a:gd name="T10" fmla="*/ 0 w 151"/>
                <a:gd name="T11" fmla="*/ 0 h 162"/>
                <a:gd name="T12" fmla="*/ 0 w 151"/>
                <a:gd name="T13" fmla="*/ 0 h 162"/>
                <a:gd name="T14" fmla="*/ 0 w 151"/>
                <a:gd name="T15" fmla="*/ 0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162">
                  <a:moveTo>
                    <a:pt x="74" y="162"/>
                  </a:moveTo>
                  <a:lnTo>
                    <a:pt x="147" y="126"/>
                  </a:lnTo>
                  <a:lnTo>
                    <a:pt x="151" y="0"/>
                  </a:lnTo>
                  <a:lnTo>
                    <a:pt x="16" y="54"/>
                  </a:lnTo>
                  <a:lnTo>
                    <a:pt x="0" y="76"/>
                  </a:lnTo>
                  <a:lnTo>
                    <a:pt x="7" y="114"/>
                  </a:lnTo>
                  <a:lnTo>
                    <a:pt x="69" y="162"/>
                  </a:lnTo>
                  <a:lnTo>
                    <a:pt x="74" y="16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3" name="Freeform 105"/>
            <p:cNvSpPr>
              <a:spLocks/>
            </p:cNvSpPr>
            <p:nvPr/>
          </p:nvSpPr>
          <p:spPr bwMode="auto">
            <a:xfrm>
              <a:off x="5212" y="2789"/>
              <a:ext cx="237" cy="208"/>
            </a:xfrm>
            <a:custGeom>
              <a:avLst/>
              <a:gdLst>
                <a:gd name="T0" fmla="*/ 0 w 1544"/>
                <a:gd name="T1" fmla="*/ 0 h 1181"/>
                <a:gd name="T2" fmla="*/ 0 w 1544"/>
                <a:gd name="T3" fmla="*/ 0 h 1181"/>
                <a:gd name="T4" fmla="*/ 0 w 1544"/>
                <a:gd name="T5" fmla="*/ 0 h 1181"/>
                <a:gd name="T6" fmla="*/ 0 w 1544"/>
                <a:gd name="T7" fmla="*/ 0 h 1181"/>
                <a:gd name="T8" fmla="*/ 0 w 1544"/>
                <a:gd name="T9" fmla="*/ 0 h 1181"/>
                <a:gd name="T10" fmla="*/ 0 w 1544"/>
                <a:gd name="T11" fmla="*/ 0 h 1181"/>
                <a:gd name="T12" fmla="*/ 0 w 1544"/>
                <a:gd name="T13" fmla="*/ 0 h 1181"/>
                <a:gd name="T14" fmla="*/ 0 w 1544"/>
                <a:gd name="T15" fmla="*/ 0 h 1181"/>
                <a:gd name="T16" fmla="*/ 0 w 1544"/>
                <a:gd name="T17" fmla="*/ 0 h 1181"/>
                <a:gd name="T18" fmla="*/ 0 w 1544"/>
                <a:gd name="T19" fmla="*/ 0 h 1181"/>
                <a:gd name="T20" fmla="*/ 0 w 1544"/>
                <a:gd name="T21" fmla="*/ 0 h 1181"/>
                <a:gd name="T22" fmla="*/ 0 w 1544"/>
                <a:gd name="T23" fmla="*/ 0 h 1181"/>
                <a:gd name="T24" fmla="*/ 0 w 1544"/>
                <a:gd name="T25" fmla="*/ 0 h 1181"/>
                <a:gd name="T26" fmla="*/ 0 w 1544"/>
                <a:gd name="T27" fmla="*/ 0 h 1181"/>
                <a:gd name="T28" fmla="*/ 0 w 1544"/>
                <a:gd name="T29" fmla="*/ 0 h 1181"/>
                <a:gd name="T30" fmla="*/ 0 w 1544"/>
                <a:gd name="T31" fmla="*/ 0 h 1181"/>
                <a:gd name="T32" fmla="*/ 0 w 1544"/>
                <a:gd name="T33" fmla="*/ 0 h 1181"/>
                <a:gd name="T34" fmla="*/ 0 w 1544"/>
                <a:gd name="T35" fmla="*/ 0 h 1181"/>
                <a:gd name="T36" fmla="*/ 0 w 1544"/>
                <a:gd name="T37" fmla="*/ 0 h 1181"/>
                <a:gd name="T38" fmla="*/ 0 w 1544"/>
                <a:gd name="T39" fmla="*/ 0 h 1181"/>
                <a:gd name="T40" fmla="*/ 0 w 1544"/>
                <a:gd name="T41" fmla="*/ 0 h 1181"/>
                <a:gd name="T42" fmla="*/ 0 w 1544"/>
                <a:gd name="T43" fmla="*/ 0 h 1181"/>
                <a:gd name="T44" fmla="*/ 0 w 1544"/>
                <a:gd name="T45" fmla="*/ 0 h 1181"/>
                <a:gd name="T46" fmla="*/ 0 w 1544"/>
                <a:gd name="T47" fmla="*/ 0 h 1181"/>
                <a:gd name="T48" fmla="*/ 0 w 1544"/>
                <a:gd name="T49" fmla="*/ 0 h 1181"/>
                <a:gd name="T50" fmla="*/ 0 w 1544"/>
                <a:gd name="T51" fmla="*/ 0 h 1181"/>
                <a:gd name="T52" fmla="*/ 0 w 1544"/>
                <a:gd name="T53" fmla="*/ 0 h 1181"/>
                <a:gd name="T54" fmla="*/ 0 w 1544"/>
                <a:gd name="T55" fmla="*/ 0 h 1181"/>
                <a:gd name="T56" fmla="*/ 0 w 1544"/>
                <a:gd name="T57" fmla="*/ 0 h 1181"/>
                <a:gd name="T58" fmla="*/ 0 w 1544"/>
                <a:gd name="T59" fmla="*/ 0 h 1181"/>
                <a:gd name="T60" fmla="*/ 0 w 1544"/>
                <a:gd name="T61" fmla="*/ 0 h 1181"/>
                <a:gd name="T62" fmla="*/ 0 w 1544"/>
                <a:gd name="T63" fmla="*/ 0 h 1181"/>
                <a:gd name="T64" fmla="*/ 0 w 1544"/>
                <a:gd name="T65" fmla="*/ 0 h 1181"/>
                <a:gd name="T66" fmla="*/ 0 w 1544"/>
                <a:gd name="T67" fmla="*/ 0 h 1181"/>
                <a:gd name="T68" fmla="*/ 0 w 1544"/>
                <a:gd name="T69" fmla="*/ 0 h 1181"/>
                <a:gd name="T70" fmla="*/ 0 w 1544"/>
                <a:gd name="T71" fmla="*/ 0 h 1181"/>
                <a:gd name="T72" fmla="*/ 0 w 1544"/>
                <a:gd name="T73" fmla="*/ 0 h 1181"/>
                <a:gd name="T74" fmla="*/ 0 w 1544"/>
                <a:gd name="T75" fmla="*/ 0 h 1181"/>
                <a:gd name="T76" fmla="*/ 0 w 1544"/>
                <a:gd name="T77" fmla="*/ 0 h 1181"/>
                <a:gd name="T78" fmla="*/ 0 w 1544"/>
                <a:gd name="T79" fmla="*/ 0 h 1181"/>
                <a:gd name="T80" fmla="*/ 0 w 1544"/>
                <a:gd name="T81" fmla="*/ 0 h 1181"/>
                <a:gd name="T82" fmla="*/ 0 w 1544"/>
                <a:gd name="T83" fmla="*/ 0 h 1181"/>
                <a:gd name="T84" fmla="*/ 0 w 1544"/>
                <a:gd name="T85" fmla="*/ 0 h 1181"/>
                <a:gd name="T86" fmla="*/ 0 w 1544"/>
                <a:gd name="T87" fmla="*/ 0 h 1181"/>
                <a:gd name="T88" fmla="*/ 0 w 1544"/>
                <a:gd name="T89" fmla="*/ 0 h 1181"/>
                <a:gd name="T90" fmla="*/ 0 w 1544"/>
                <a:gd name="T91" fmla="*/ 0 h 1181"/>
                <a:gd name="T92" fmla="*/ 0 w 1544"/>
                <a:gd name="T93" fmla="*/ 0 h 1181"/>
                <a:gd name="T94" fmla="*/ 0 w 1544"/>
                <a:gd name="T95" fmla="*/ 0 h 11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44" h="1181">
                  <a:moveTo>
                    <a:pt x="18" y="1181"/>
                  </a:moveTo>
                  <a:lnTo>
                    <a:pt x="51" y="954"/>
                  </a:lnTo>
                  <a:lnTo>
                    <a:pt x="80" y="846"/>
                  </a:lnTo>
                  <a:lnTo>
                    <a:pt x="117" y="740"/>
                  </a:lnTo>
                  <a:lnTo>
                    <a:pt x="166" y="643"/>
                  </a:lnTo>
                  <a:lnTo>
                    <a:pt x="226" y="554"/>
                  </a:lnTo>
                  <a:lnTo>
                    <a:pt x="299" y="474"/>
                  </a:lnTo>
                  <a:lnTo>
                    <a:pt x="384" y="409"/>
                  </a:lnTo>
                  <a:lnTo>
                    <a:pt x="471" y="346"/>
                  </a:lnTo>
                  <a:lnTo>
                    <a:pt x="567" y="302"/>
                  </a:lnTo>
                  <a:lnTo>
                    <a:pt x="671" y="274"/>
                  </a:lnTo>
                  <a:lnTo>
                    <a:pt x="783" y="260"/>
                  </a:lnTo>
                  <a:lnTo>
                    <a:pt x="806" y="266"/>
                  </a:lnTo>
                  <a:lnTo>
                    <a:pt x="804" y="280"/>
                  </a:lnTo>
                  <a:lnTo>
                    <a:pt x="700" y="297"/>
                  </a:lnTo>
                  <a:lnTo>
                    <a:pt x="603" y="328"/>
                  </a:lnTo>
                  <a:lnTo>
                    <a:pt x="512" y="370"/>
                  </a:lnTo>
                  <a:lnTo>
                    <a:pt x="428" y="423"/>
                  </a:lnTo>
                  <a:lnTo>
                    <a:pt x="352" y="487"/>
                  </a:lnTo>
                  <a:lnTo>
                    <a:pt x="285" y="557"/>
                  </a:lnTo>
                  <a:lnTo>
                    <a:pt x="225" y="633"/>
                  </a:lnTo>
                  <a:lnTo>
                    <a:pt x="173" y="713"/>
                  </a:lnTo>
                  <a:lnTo>
                    <a:pt x="136" y="817"/>
                  </a:lnTo>
                  <a:lnTo>
                    <a:pt x="109" y="913"/>
                  </a:lnTo>
                  <a:lnTo>
                    <a:pt x="180" y="780"/>
                  </a:lnTo>
                  <a:lnTo>
                    <a:pt x="192" y="761"/>
                  </a:lnTo>
                  <a:lnTo>
                    <a:pt x="348" y="630"/>
                  </a:lnTo>
                  <a:lnTo>
                    <a:pt x="608" y="576"/>
                  </a:lnTo>
                  <a:lnTo>
                    <a:pt x="604" y="564"/>
                  </a:lnTo>
                  <a:lnTo>
                    <a:pt x="587" y="552"/>
                  </a:lnTo>
                  <a:lnTo>
                    <a:pt x="564" y="531"/>
                  </a:lnTo>
                  <a:lnTo>
                    <a:pt x="544" y="496"/>
                  </a:lnTo>
                  <a:lnTo>
                    <a:pt x="561" y="479"/>
                  </a:lnTo>
                  <a:lnTo>
                    <a:pt x="762" y="515"/>
                  </a:lnTo>
                  <a:lnTo>
                    <a:pt x="778" y="489"/>
                  </a:lnTo>
                  <a:lnTo>
                    <a:pt x="791" y="451"/>
                  </a:lnTo>
                  <a:lnTo>
                    <a:pt x="833" y="378"/>
                  </a:lnTo>
                  <a:lnTo>
                    <a:pt x="864" y="352"/>
                  </a:lnTo>
                  <a:lnTo>
                    <a:pt x="906" y="336"/>
                  </a:lnTo>
                  <a:lnTo>
                    <a:pt x="936" y="338"/>
                  </a:lnTo>
                  <a:lnTo>
                    <a:pt x="972" y="350"/>
                  </a:lnTo>
                  <a:lnTo>
                    <a:pt x="1005" y="395"/>
                  </a:lnTo>
                  <a:lnTo>
                    <a:pt x="1039" y="532"/>
                  </a:lnTo>
                  <a:lnTo>
                    <a:pt x="1073" y="557"/>
                  </a:lnTo>
                  <a:lnTo>
                    <a:pt x="1121" y="564"/>
                  </a:lnTo>
                  <a:lnTo>
                    <a:pt x="1189" y="595"/>
                  </a:lnTo>
                  <a:lnTo>
                    <a:pt x="1217" y="599"/>
                  </a:lnTo>
                  <a:lnTo>
                    <a:pt x="1261" y="620"/>
                  </a:lnTo>
                  <a:lnTo>
                    <a:pt x="1440" y="707"/>
                  </a:lnTo>
                  <a:lnTo>
                    <a:pt x="1458" y="721"/>
                  </a:lnTo>
                  <a:lnTo>
                    <a:pt x="1544" y="794"/>
                  </a:lnTo>
                  <a:lnTo>
                    <a:pt x="1494" y="624"/>
                  </a:lnTo>
                  <a:lnTo>
                    <a:pt x="1426" y="462"/>
                  </a:lnTo>
                  <a:lnTo>
                    <a:pt x="1382" y="389"/>
                  </a:lnTo>
                  <a:lnTo>
                    <a:pt x="1328" y="323"/>
                  </a:lnTo>
                  <a:lnTo>
                    <a:pt x="1265" y="265"/>
                  </a:lnTo>
                  <a:lnTo>
                    <a:pt x="1192" y="214"/>
                  </a:lnTo>
                  <a:lnTo>
                    <a:pt x="1069" y="190"/>
                  </a:lnTo>
                  <a:lnTo>
                    <a:pt x="1051" y="186"/>
                  </a:lnTo>
                  <a:lnTo>
                    <a:pt x="1038" y="169"/>
                  </a:lnTo>
                  <a:lnTo>
                    <a:pt x="1038" y="157"/>
                  </a:lnTo>
                  <a:lnTo>
                    <a:pt x="1048" y="146"/>
                  </a:lnTo>
                  <a:lnTo>
                    <a:pt x="1072" y="140"/>
                  </a:lnTo>
                  <a:lnTo>
                    <a:pt x="1212" y="86"/>
                  </a:lnTo>
                  <a:lnTo>
                    <a:pt x="1181" y="70"/>
                  </a:lnTo>
                  <a:lnTo>
                    <a:pt x="1069" y="68"/>
                  </a:lnTo>
                  <a:lnTo>
                    <a:pt x="953" y="80"/>
                  </a:lnTo>
                  <a:lnTo>
                    <a:pt x="723" y="130"/>
                  </a:lnTo>
                  <a:lnTo>
                    <a:pt x="710" y="123"/>
                  </a:lnTo>
                  <a:lnTo>
                    <a:pt x="701" y="109"/>
                  </a:lnTo>
                  <a:lnTo>
                    <a:pt x="704" y="100"/>
                  </a:lnTo>
                  <a:lnTo>
                    <a:pt x="713" y="91"/>
                  </a:lnTo>
                  <a:lnTo>
                    <a:pt x="730" y="60"/>
                  </a:lnTo>
                  <a:lnTo>
                    <a:pt x="749" y="44"/>
                  </a:lnTo>
                  <a:lnTo>
                    <a:pt x="770" y="17"/>
                  </a:lnTo>
                  <a:lnTo>
                    <a:pt x="794" y="0"/>
                  </a:lnTo>
                  <a:lnTo>
                    <a:pt x="736" y="14"/>
                  </a:lnTo>
                  <a:lnTo>
                    <a:pt x="680" y="37"/>
                  </a:lnTo>
                  <a:lnTo>
                    <a:pt x="577" y="104"/>
                  </a:lnTo>
                  <a:lnTo>
                    <a:pt x="378" y="269"/>
                  </a:lnTo>
                  <a:lnTo>
                    <a:pt x="362" y="262"/>
                  </a:lnTo>
                  <a:lnTo>
                    <a:pt x="351" y="249"/>
                  </a:lnTo>
                  <a:lnTo>
                    <a:pt x="362" y="216"/>
                  </a:lnTo>
                  <a:lnTo>
                    <a:pt x="382" y="153"/>
                  </a:lnTo>
                  <a:lnTo>
                    <a:pt x="291" y="243"/>
                  </a:lnTo>
                  <a:lnTo>
                    <a:pt x="152" y="455"/>
                  </a:lnTo>
                  <a:lnTo>
                    <a:pt x="140" y="455"/>
                  </a:lnTo>
                  <a:lnTo>
                    <a:pt x="130" y="443"/>
                  </a:lnTo>
                  <a:lnTo>
                    <a:pt x="116" y="386"/>
                  </a:lnTo>
                  <a:lnTo>
                    <a:pt x="63" y="505"/>
                  </a:lnTo>
                  <a:lnTo>
                    <a:pt x="27" y="628"/>
                  </a:lnTo>
                  <a:lnTo>
                    <a:pt x="8" y="754"/>
                  </a:lnTo>
                  <a:lnTo>
                    <a:pt x="0" y="880"/>
                  </a:lnTo>
                  <a:lnTo>
                    <a:pt x="8" y="904"/>
                  </a:lnTo>
                  <a:lnTo>
                    <a:pt x="8" y="1178"/>
                  </a:lnTo>
                  <a:lnTo>
                    <a:pt x="18" y="1181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4" name="Freeform 106"/>
            <p:cNvSpPr>
              <a:spLocks/>
            </p:cNvSpPr>
            <p:nvPr/>
          </p:nvSpPr>
          <p:spPr bwMode="auto">
            <a:xfrm>
              <a:off x="4162" y="2827"/>
              <a:ext cx="70" cy="66"/>
            </a:xfrm>
            <a:custGeom>
              <a:avLst/>
              <a:gdLst>
                <a:gd name="T0" fmla="*/ 0 w 447"/>
                <a:gd name="T1" fmla="*/ 0 h 372"/>
                <a:gd name="T2" fmla="*/ 0 w 447"/>
                <a:gd name="T3" fmla="*/ 0 h 372"/>
                <a:gd name="T4" fmla="*/ 0 w 447"/>
                <a:gd name="T5" fmla="*/ 0 h 372"/>
                <a:gd name="T6" fmla="*/ 0 w 447"/>
                <a:gd name="T7" fmla="*/ 0 h 372"/>
                <a:gd name="T8" fmla="*/ 0 w 447"/>
                <a:gd name="T9" fmla="*/ 0 h 372"/>
                <a:gd name="T10" fmla="*/ 0 w 447"/>
                <a:gd name="T11" fmla="*/ 0 h 372"/>
                <a:gd name="T12" fmla="*/ 0 w 447"/>
                <a:gd name="T13" fmla="*/ 0 h 372"/>
                <a:gd name="T14" fmla="*/ 0 w 447"/>
                <a:gd name="T15" fmla="*/ 0 h 372"/>
                <a:gd name="T16" fmla="*/ 0 w 447"/>
                <a:gd name="T17" fmla="*/ 0 h 372"/>
                <a:gd name="T18" fmla="*/ 0 w 447"/>
                <a:gd name="T19" fmla="*/ 0 h 372"/>
                <a:gd name="T20" fmla="*/ 0 w 447"/>
                <a:gd name="T21" fmla="*/ 0 h 372"/>
                <a:gd name="T22" fmla="*/ 0 w 447"/>
                <a:gd name="T23" fmla="*/ 0 h 372"/>
                <a:gd name="T24" fmla="*/ 0 w 447"/>
                <a:gd name="T25" fmla="*/ 0 h 372"/>
                <a:gd name="T26" fmla="*/ 0 w 447"/>
                <a:gd name="T27" fmla="*/ 0 h 372"/>
                <a:gd name="T28" fmla="*/ 0 w 447"/>
                <a:gd name="T29" fmla="*/ 0 h 372"/>
                <a:gd name="T30" fmla="*/ 0 w 447"/>
                <a:gd name="T31" fmla="*/ 0 h 3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7" h="372">
                  <a:moveTo>
                    <a:pt x="33" y="359"/>
                  </a:moveTo>
                  <a:lnTo>
                    <a:pt x="154" y="372"/>
                  </a:lnTo>
                  <a:lnTo>
                    <a:pt x="216" y="368"/>
                  </a:lnTo>
                  <a:lnTo>
                    <a:pt x="275" y="351"/>
                  </a:lnTo>
                  <a:lnTo>
                    <a:pt x="371" y="266"/>
                  </a:lnTo>
                  <a:lnTo>
                    <a:pt x="429" y="186"/>
                  </a:lnTo>
                  <a:lnTo>
                    <a:pt x="447" y="16"/>
                  </a:lnTo>
                  <a:lnTo>
                    <a:pt x="444" y="0"/>
                  </a:lnTo>
                  <a:lnTo>
                    <a:pt x="431" y="0"/>
                  </a:lnTo>
                  <a:lnTo>
                    <a:pt x="398" y="166"/>
                  </a:lnTo>
                  <a:lnTo>
                    <a:pt x="372" y="196"/>
                  </a:lnTo>
                  <a:lnTo>
                    <a:pt x="328" y="210"/>
                  </a:lnTo>
                  <a:lnTo>
                    <a:pt x="173" y="282"/>
                  </a:lnTo>
                  <a:lnTo>
                    <a:pt x="11" y="329"/>
                  </a:lnTo>
                  <a:lnTo>
                    <a:pt x="0" y="348"/>
                  </a:lnTo>
                  <a:lnTo>
                    <a:pt x="33" y="359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5" name="Freeform 107"/>
            <p:cNvSpPr>
              <a:spLocks/>
            </p:cNvSpPr>
            <p:nvPr/>
          </p:nvSpPr>
          <p:spPr bwMode="auto">
            <a:xfrm>
              <a:off x="3911" y="2825"/>
              <a:ext cx="22" cy="38"/>
            </a:xfrm>
            <a:custGeom>
              <a:avLst/>
              <a:gdLst>
                <a:gd name="T0" fmla="*/ 0 w 140"/>
                <a:gd name="T1" fmla="*/ 0 h 212"/>
                <a:gd name="T2" fmla="*/ 0 w 140"/>
                <a:gd name="T3" fmla="*/ 0 h 212"/>
                <a:gd name="T4" fmla="*/ 0 w 140"/>
                <a:gd name="T5" fmla="*/ 0 h 212"/>
                <a:gd name="T6" fmla="*/ 0 w 140"/>
                <a:gd name="T7" fmla="*/ 0 h 212"/>
                <a:gd name="T8" fmla="*/ 0 w 140"/>
                <a:gd name="T9" fmla="*/ 0 h 212"/>
                <a:gd name="T10" fmla="*/ 0 w 140"/>
                <a:gd name="T11" fmla="*/ 0 h 212"/>
                <a:gd name="T12" fmla="*/ 0 w 140"/>
                <a:gd name="T13" fmla="*/ 0 h 212"/>
                <a:gd name="T14" fmla="*/ 0 w 140"/>
                <a:gd name="T15" fmla="*/ 0 h 212"/>
                <a:gd name="T16" fmla="*/ 0 w 140"/>
                <a:gd name="T17" fmla="*/ 0 h 212"/>
                <a:gd name="T18" fmla="*/ 0 w 140"/>
                <a:gd name="T19" fmla="*/ 0 h 212"/>
                <a:gd name="T20" fmla="*/ 0 w 140"/>
                <a:gd name="T21" fmla="*/ 0 h 212"/>
                <a:gd name="T22" fmla="*/ 0 w 140"/>
                <a:gd name="T23" fmla="*/ 0 h 212"/>
                <a:gd name="T24" fmla="*/ 0 w 140"/>
                <a:gd name="T25" fmla="*/ 0 h 212"/>
                <a:gd name="T26" fmla="*/ 0 w 140"/>
                <a:gd name="T27" fmla="*/ 0 h 212"/>
                <a:gd name="T28" fmla="*/ 0 w 140"/>
                <a:gd name="T29" fmla="*/ 0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212">
                  <a:moveTo>
                    <a:pt x="117" y="212"/>
                  </a:moveTo>
                  <a:lnTo>
                    <a:pt x="133" y="182"/>
                  </a:lnTo>
                  <a:lnTo>
                    <a:pt x="140" y="147"/>
                  </a:lnTo>
                  <a:lnTo>
                    <a:pt x="126" y="77"/>
                  </a:lnTo>
                  <a:lnTo>
                    <a:pt x="109" y="47"/>
                  </a:lnTo>
                  <a:lnTo>
                    <a:pt x="81" y="24"/>
                  </a:lnTo>
                  <a:lnTo>
                    <a:pt x="48" y="7"/>
                  </a:lnTo>
                  <a:lnTo>
                    <a:pt x="13" y="0"/>
                  </a:lnTo>
                  <a:lnTo>
                    <a:pt x="1" y="7"/>
                  </a:lnTo>
                  <a:lnTo>
                    <a:pt x="0" y="14"/>
                  </a:lnTo>
                  <a:lnTo>
                    <a:pt x="11" y="17"/>
                  </a:lnTo>
                  <a:lnTo>
                    <a:pt x="29" y="24"/>
                  </a:lnTo>
                  <a:lnTo>
                    <a:pt x="89" y="89"/>
                  </a:lnTo>
                  <a:lnTo>
                    <a:pt x="117" y="147"/>
                  </a:lnTo>
                  <a:lnTo>
                    <a:pt x="117" y="21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6" name="Freeform 108"/>
            <p:cNvSpPr>
              <a:spLocks/>
            </p:cNvSpPr>
            <p:nvPr/>
          </p:nvSpPr>
          <p:spPr bwMode="auto">
            <a:xfrm>
              <a:off x="4357" y="2872"/>
              <a:ext cx="42" cy="32"/>
            </a:xfrm>
            <a:custGeom>
              <a:avLst/>
              <a:gdLst>
                <a:gd name="T0" fmla="*/ 0 w 279"/>
                <a:gd name="T1" fmla="*/ 0 h 181"/>
                <a:gd name="T2" fmla="*/ 0 w 279"/>
                <a:gd name="T3" fmla="*/ 0 h 181"/>
                <a:gd name="T4" fmla="*/ 0 w 279"/>
                <a:gd name="T5" fmla="*/ 0 h 181"/>
                <a:gd name="T6" fmla="*/ 0 w 279"/>
                <a:gd name="T7" fmla="*/ 0 h 181"/>
                <a:gd name="T8" fmla="*/ 0 w 279"/>
                <a:gd name="T9" fmla="*/ 0 h 181"/>
                <a:gd name="T10" fmla="*/ 0 w 279"/>
                <a:gd name="T11" fmla="*/ 0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9" h="181">
                  <a:moveTo>
                    <a:pt x="9" y="181"/>
                  </a:moveTo>
                  <a:lnTo>
                    <a:pt x="279" y="130"/>
                  </a:lnTo>
                  <a:lnTo>
                    <a:pt x="279" y="0"/>
                  </a:lnTo>
                  <a:lnTo>
                    <a:pt x="3" y="47"/>
                  </a:lnTo>
                  <a:lnTo>
                    <a:pt x="0" y="181"/>
                  </a:lnTo>
                  <a:lnTo>
                    <a:pt x="9" y="181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7" name="Freeform 109"/>
            <p:cNvSpPr>
              <a:spLocks/>
            </p:cNvSpPr>
            <p:nvPr/>
          </p:nvSpPr>
          <p:spPr bwMode="auto">
            <a:xfrm>
              <a:off x="4186" y="2870"/>
              <a:ext cx="28" cy="17"/>
            </a:xfrm>
            <a:custGeom>
              <a:avLst/>
              <a:gdLst>
                <a:gd name="T0" fmla="*/ 0 w 186"/>
                <a:gd name="T1" fmla="*/ 0 h 99"/>
                <a:gd name="T2" fmla="*/ 0 w 186"/>
                <a:gd name="T3" fmla="*/ 0 h 99"/>
                <a:gd name="T4" fmla="*/ 0 w 186"/>
                <a:gd name="T5" fmla="*/ 0 h 99"/>
                <a:gd name="T6" fmla="*/ 0 w 186"/>
                <a:gd name="T7" fmla="*/ 0 h 99"/>
                <a:gd name="T8" fmla="*/ 0 w 186"/>
                <a:gd name="T9" fmla="*/ 0 h 99"/>
                <a:gd name="T10" fmla="*/ 0 w 186"/>
                <a:gd name="T11" fmla="*/ 0 h 99"/>
                <a:gd name="T12" fmla="*/ 0 w 186"/>
                <a:gd name="T13" fmla="*/ 0 h 99"/>
                <a:gd name="T14" fmla="*/ 0 w 186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99">
                  <a:moveTo>
                    <a:pt x="19" y="99"/>
                  </a:moveTo>
                  <a:lnTo>
                    <a:pt x="48" y="91"/>
                  </a:lnTo>
                  <a:lnTo>
                    <a:pt x="122" y="60"/>
                  </a:lnTo>
                  <a:lnTo>
                    <a:pt x="156" y="35"/>
                  </a:lnTo>
                  <a:lnTo>
                    <a:pt x="186" y="0"/>
                  </a:lnTo>
                  <a:lnTo>
                    <a:pt x="0" y="87"/>
                  </a:lnTo>
                  <a:lnTo>
                    <a:pt x="12" y="90"/>
                  </a:lnTo>
                  <a:lnTo>
                    <a:pt x="19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8" name="Freeform 110"/>
            <p:cNvSpPr>
              <a:spLocks/>
            </p:cNvSpPr>
            <p:nvPr/>
          </p:nvSpPr>
          <p:spPr bwMode="auto">
            <a:xfrm>
              <a:off x="5225" y="2969"/>
              <a:ext cx="2" cy="2"/>
            </a:xfrm>
            <a:custGeom>
              <a:avLst/>
              <a:gdLst>
                <a:gd name="T0" fmla="*/ 0 w 1"/>
                <a:gd name="T1" fmla="*/ 0 h 23"/>
                <a:gd name="T2" fmla="*/ 2147483647 w 1"/>
                <a:gd name="T3" fmla="*/ 0 h 23"/>
                <a:gd name="T4" fmla="*/ 0 w 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3">
                  <a:moveTo>
                    <a:pt x="0" y="23"/>
                  </a:moveTo>
                  <a:lnTo>
                    <a:pt x="1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29" name="Freeform 111"/>
            <p:cNvSpPr>
              <a:spLocks/>
            </p:cNvSpPr>
            <p:nvPr/>
          </p:nvSpPr>
          <p:spPr bwMode="auto">
            <a:xfrm>
              <a:off x="4405" y="2868"/>
              <a:ext cx="42" cy="27"/>
            </a:xfrm>
            <a:custGeom>
              <a:avLst/>
              <a:gdLst>
                <a:gd name="T0" fmla="*/ 0 w 275"/>
                <a:gd name="T1" fmla="*/ 0 h 150"/>
                <a:gd name="T2" fmla="*/ 0 w 275"/>
                <a:gd name="T3" fmla="*/ 0 h 150"/>
                <a:gd name="T4" fmla="*/ 0 w 275"/>
                <a:gd name="T5" fmla="*/ 0 h 150"/>
                <a:gd name="T6" fmla="*/ 0 w 275"/>
                <a:gd name="T7" fmla="*/ 0 h 150"/>
                <a:gd name="T8" fmla="*/ 0 w 275"/>
                <a:gd name="T9" fmla="*/ 0 h 150"/>
                <a:gd name="T10" fmla="*/ 0 w 275"/>
                <a:gd name="T11" fmla="*/ 0 h 150"/>
                <a:gd name="T12" fmla="*/ 0 w 275"/>
                <a:gd name="T13" fmla="*/ 0 h 150"/>
                <a:gd name="T14" fmla="*/ 0 w 275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5" h="150">
                  <a:moveTo>
                    <a:pt x="16" y="147"/>
                  </a:moveTo>
                  <a:lnTo>
                    <a:pt x="263" y="128"/>
                  </a:lnTo>
                  <a:lnTo>
                    <a:pt x="275" y="0"/>
                  </a:lnTo>
                  <a:lnTo>
                    <a:pt x="7" y="15"/>
                  </a:lnTo>
                  <a:lnTo>
                    <a:pt x="0" y="125"/>
                  </a:lnTo>
                  <a:lnTo>
                    <a:pt x="0" y="141"/>
                  </a:lnTo>
                  <a:lnTo>
                    <a:pt x="4" y="150"/>
                  </a:lnTo>
                  <a:lnTo>
                    <a:pt x="16" y="14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0" name="Freeform 112"/>
            <p:cNvSpPr>
              <a:spLocks/>
            </p:cNvSpPr>
            <p:nvPr/>
          </p:nvSpPr>
          <p:spPr bwMode="auto">
            <a:xfrm>
              <a:off x="5029" y="2874"/>
              <a:ext cx="80" cy="74"/>
            </a:xfrm>
            <a:custGeom>
              <a:avLst/>
              <a:gdLst>
                <a:gd name="T0" fmla="*/ 0 w 521"/>
                <a:gd name="T1" fmla="*/ 0 h 416"/>
                <a:gd name="T2" fmla="*/ 0 w 521"/>
                <a:gd name="T3" fmla="*/ 0 h 416"/>
                <a:gd name="T4" fmla="*/ 0 w 521"/>
                <a:gd name="T5" fmla="*/ 0 h 416"/>
                <a:gd name="T6" fmla="*/ 0 w 521"/>
                <a:gd name="T7" fmla="*/ 0 h 416"/>
                <a:gd name="T8" fmla="*/ 0 w 521"/>
                <a:gd name="T9" fmla="*/ 0 h 416"/>
                <a:gd name="T10" fmla="*/ 0 w 521"/>
                <a:gd name="T11" fmla="*/ 0 h 416"/>
                <a:gd name="T12" fmla="*/ 0 w 521"/>
                <a:gd name="T13" fmla="*/ 0 h 416"/>
                <a:gd name="T14" fmla="*/ 0 w 521"/>
                <a:gd name="T15" fmla="*/ 0 h 416"/>
                <a:gd name="T16" fmla="*/ 0 w 521"/>
                <a:gd name="T17" fmla="*/ 0 h 416"/>
                <a:gd name="T18" fmla="*/ 0 w 521"/>
                <a:gd name="T19" fmla="*/ 0 h 416"/>
                <a:gd name="T20" fmla="*/ 0 w 521"/>
                <a:gd name="T21" fmla="*/ 0 h 416"/>
                <a:gd name="T22" fmla="*/ 0 w 521"/>
                <a:gd name="T23" fmla="*/ 0 h 416"/>
                <a:gd name="T24" fmla="*/ 0 w 521"/>
                <a:gd name="T25" fmla="*/ 0 h 416"/>
                <a:gd name="T26" fmla="*/ 0 w 521"/>
                <a:gd name="T27" fmla="*/ 0 h 416"/>
                <a:gd name="T28" fmla="*/ 0 w 521"/>
                <a:gd name="T29" fmla="*/ 0 h 416"/>
                <a:gd name="T30" fmla="*/ 0 w 521"/>
                <a:gd name="T31" fmla="*/ 0 h 416"/>
                <a:gd name="T32" fmla="*/ 0 w 521"/>
                <a:gd name="T33" fmla="*/ 0 h 416"/>
                <a:gd name="T34" fmla="*/ 0 w 521"/>
                <a:gd name="T35" fmla="*/ 0 h 416"/>
                <a:gd name="T36" fmla="*/ 0 w 521"/>
                <a:gd name="T37" fmla="*/ 0 h 416"/>
                <a:gd name="T38" fmla="*/ 0 w 521"/>
                <a:gd name="T39" fmla="*/ 0 h 416"/>
                <a:gd name="T40" fmla="*/ 0 w 521"/>
                <a:gd name="T41" fmla="*/ 0 h 416"/>
                <a:gd name="T42" fmla="*/ 0 w 521"/>
                <a:gd name="T43" fmla="*/ 0 h 416"/>
                <a:gd name="T44" fmla="*/ 0 w 521"/>
                <a:gd name="T45" fmla="*/ 0 h 416"/>
                <a:gd name="T46" fmla="*/ 0 w 521"/>
                <a:gd name="T47" fmla="*/ 0 h 416"/>
                <a:gd name="T48" fmla="*/ 0 w 521"/>
                <a:gd name="T49" fmla="*/ 0 h 416"/>
                <a:gd name="T50" fmla="*/ 0 w 521"/>
                <a:gd name="T51" fmla="*/ 0 h 416"/>
                <a:gd name="T52" fmla="*/ 0 w 521"/>
                <a:gd name="T53" fmla="*/ 0 h 416"/>
                <a:gd name="T54" fmla="*/ 0 w 521"/>
                <a:gd name="T55" fmla="*/ 0 h 416"/>
                <a:gd name="T56" fmla="*/ 0 w 521"/>
                <a:gd name="T57" fmla="*/ 0 h 4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1" h="416">
                  <a:moveTo>
                    <a:pt x="119" y="406"/>
                  </a:moveTo>
                  <a:lnTo>
                    <a:pt x="293" y="258"/>
                  </a:lnTo>
                  <a:lnTo>
                    <a:pt x="302" y="260"/>
                  </a:lnTo>
                  <a:lnTo>
                    <a:pt x="312" y="267"/>
                  </a:lnTo>
                  <a:lnTo>
                    <a:pt x="312" y="320"/>
                  </a:lnTo>
                  <a:lnTo>
                    <a:pt x="471" y="188"/>
                  </a:lnTo>
                  <a:lnTo>
                    <a:pt x="497" y="157"/>
                  </a:lnTo>
                  <a:lnTo>
                    <a:pt x="508" y="140"/>
                  </a:lnTo>
                  <a:lnTo>
                    <a:pt x="521" y="133"/>
                  </a:lnTo>
                  <a:lnTo>
                    <a:pt x="519" y="118"/>
                  </a:lnTo>
                  <a:lnTo>
                    <a:pt x="491" y="130"/>
                  </a:lnTo>
                  <a:lnTo>
                    <a:pt x="305" y="175"/>
                  </a:lnTo>
                  <a:lnTo>
                    <a:pt x="292" y="167"/>
                  </a:lnTo>
                  <a:lnTo>
                    <a:pt x="282" y="154"/>
                  </a:lnTo>
                  <a:lnTo>
                    <a:pt x="398" y="0"/>
                  </a:lnTo>
                  <a:lnTo>
                    <a:pt x="183" y="57"/>
                  </a:lnTo>
                  <a:lnTo>
                    <a:pt x="164" y="70"/>
                  </a:lnTo>
                  <a:lnTo>
                    <a:pt x="130" y="99"/>
                  </a:lnTo>
                  <a:lnTo>
                    <a:pt x="0" y="379"/>
                  </a:lnTo>
                  <a:lnTo>
                    <a:pt x="14" y="367"/>
                  </a:lnTo>
                  <a:lnTo>
                    <a:pt x="24" y="347"/>
                  </a:lnTo>
                  <a:lnTo>
                    <a:pt x="46" y="330"/>
                  </a:lnTo>
                  <a:lnTo>
                    <a:pt x="91" y="283"/>
                  </a:lnTo>
                  <a:lnTo>
                    <a:pt x="110" y="271"/>
                  </a:lnTo>
                  <a:lnTo>
                    <a:pt x="127" y="286"/>
                  </a:lnTo>
                  <a:lnTo>
                    <a:pt x="134" y="310"/>
                  </a:lnTo>
                  <a:lnTo>
                    <a:pt x="123" y="336"/>
                  </a:lnTo>
                  <a:lnTo>
                    <a:pt x="112" y="416"/>
                  </a:lnTo>
                  <a:lnTo>
                    <a:pt x="119" y="406"/>
                  </a:lnTo>
                  <a:close/>
                </a:path>
              </a:pathLst>
            </a:custGeom>
            <a:solidFill>
              <a:srgbClr val="00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1" name="Freeform 113"/>
            <p:cNvSpPr>
              <a:spLocks/>
            </p:cNvSpPr>
            <p:nvPr/>
          </p:nvSpPr>
          <p:spPr bwMode="auto">
            <a:xfrm>
              <a:off x="4454" y="2861"/>
              <a:ext cx="46" cy="30"/>
            </a:xfrm>
            <a:custGeom>
              <a:avLst/>
              <a:gdLst>
                <a:gd name="T0" fmla="*/ 0 w 299"/>
                <a:gd name="T1" fmla="*/ 0 h 157"/>
                <a:gd name="T2" fmla="*/ 0 w 299"/>
                <a:gd name="T3" fmla="*/ 0 h 157"/>
                <a:gd name="T4" fmla="*/ 0 w 299"/>
                <a:gd name="T5" fmla="*/ 0 h 157"/>
                <a:gd name="T6" fmla="*/ 0 w 299"/>
                <a:gd name="T7" fmla="*/ 0 h 157"/>
                <a:gd name="T8" fmla="*/ 0 w 299"/>
                <a:gd name="T9" fmla="*/ 0 h 157"/>
                <a:gd name="T10" fmla="*/ 0 w 299"/>
                <a:gd name="T11" fmla="*/ 0 h 157"/>
                <a:gd name="T12" fmla="*/ 0 w 299"/>
                <a:gd name="T13" fmla="*/ 0 h 157"/>
                <a:gd name="T14" fmla="*/ 0 w 299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9" h="157">
                  <a:moveTo>
                    <a:pt x="6" y="152"/>
                  </a:moveTo>
                  <a:lnTo>
                    <a:pt x="15" y="152"/>
                  </a:lnTo>
                  <a:lnTo>
                    <a:pt x="26" y="146"/>
                  </a:lnTo>
                  <a:lnTo>
                    <a:pt x="293" y="125"/>
                  </a:lnTo>
                  <a:lnTo>
                    <a:pt x="299" y="0"/>
                  </a:lnTo>
                  <a:lnTo>
                    <a:pt x="0" y="7"/>
                  </a:lnTo>
                  <a:lnTo>
                    <a:pt x="2" y="157"/>
                  </a:lnTo>
                  <a:lnTo>
                    <a:pt x="6" y="15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2" name="Freeform 114"/>
            <p:cNvSpPr>
              <a:spLocks/>
            </p:cNvSpPr>
            <p:nvPr/>
          </p:nvSpPr>
          <p:spPr bwMode="auto">
            <a:xfrm>
              <a:off x="5172" y="2927"/>
              <a:ext cx="18" cy="32"/>
            </a:xfrm>
            <a:custGeom>
              <a:avLst/>
              <a:gdLst>
                <a:gd name="T0" fmla="*/ 0 w 123"/>
                <a:gd name="T1" fmla="*/ 0 h 177"/>
                <a:gd name="T2" fmla="*/ 0 w 123"/>
                <a:gd name="T3" fmla="*/ 0 h 177"/>
                <a:gd name="T4" fmla="*/ 0 w 123"/>
                <a:gd name="T5" fmla="*/ 0 h 177"/>
                <a:gd name="T6" fmla="*/ 0 w 123"/>
                <a:gd name="T7" fmla="*/ 0 h 177"/>
                <a:gd name="T8" fmla="*/ 0 w 123"/>
                <a:gd name="T9" fmla="*/ 0 h 177"/>
                <a:gd name="T10" fmla="*/ 0 w 123"/>
                <a:gd name="T11" fmla="*/ 0 h 177"/>
                <a:gd name="T12" fmla="*/ 0 w 123"/>
                <a:gd name="T13" fmla="*/ 0 h 177"/>
                <a:gd name="T14" fmla="*/ 0 w 123"/>
                <a:gd name="T15" fmla="*/ 0 h 177"/>
                <a:gd name="T16" fmla="*/ 0 w 123"/>
                <a:gd name="T17" fmla="*/ 0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177">
                  <a:moveTo>
                    <a:pt x="123" y="169"/>
                  </a:moveTo>
                  <a:lnTo>
                    <a:pt x="108" y="117"/>
                  </a:lnTo>
                  <a:lnTo>
                    <a:pt x="82" y="72"/>
                  </a:lnTo>
                  <a:lnTo>
                    <a:pt x="46" y="33"/>
                  </a:lnTo>
                  <a:lnTo>
                    <a:pt x="2" y="0"/>
                  </a:lnTo>
                  <a:lnTo>
                    <a:pt x="0" y="76"/>
                  </a:lnTo>
                  <a:lnTo>
                    <a:pt x="75" y="127"/>
                  </a:lnTo>
                  <a:lnTo>
                    <a:pt x="122" y="177"/>
                  </a:lnTo>
                  <a:lnTo>
                    <a:pt x="123" y="16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3" name="Freeform 115"/>
            <p:cNvSpPr>
              <a:spLocks/>
            </p:cNvSpPr>
            <p:nvPr/>
          </p:nvSpPr>
          <p:spPr bwMode="auto">
            <a:xfrm>
              <a:off x="4105" y="2787"/>
              <a:ext cx="19" cy="59"/>
            </a:xfrm>
            <a:custGeom>
              <a:avLst/>
              <a:gdLst>
                <a:gd name="T0" fmla="*/ 0 w 117"/>
                <a:gd name="T1" fmla="*/ 0 h 338"/>
                <a:gd name="T2" fmla="*/ 0 w 117"/>
                <a:gd name="T3" fmla="*/ 0 h 338"/>
                <a:gd name="T4" fmla="*/ 0 w 117"/>
                <a:gd name="T5" fmla="*/ 0 h 338"/>
                <a:gd name="T6" fmla="*/ 0 w 117"/>
                <a:gd name="T7" fmla="*/ 0 h 338"/>
                <a:gd name="T8" fmla="*/ 0 w 117"/>
                <a:gd name="T9" fmla="*/ 0 h 338"/>
                <a:gd name="T10" fmla="*/ 0 w 117"/>
                <a:gd name="T11" fmla="*/ 0 h 338"/>
                <a:gd name="T12" fmla="*/ 0 w 117"/>
                <a:gd name="T13" fmla="*/ 0 h 338"/>
                <a:gd name="T14" fmla="*/ 0 w 117"/>
                <a:gd name="T15" fmla="*/ 0 h 338"/>
                <a:gd name="T16" fmla="*/ 0 w 117"/>
                <a:gd name="T17" fmla="*/ 0 h 338"/>
                <a:gd name="T18" fmla="*/ 0 w 117"/>
                <a:gd name="T19" fmla="*/ 0 h 338"/>
                <a:gd name="T20" fmla="*/ 0 w 117"/>
                <a:gd name="T21" fmla="*/ 0 h 338"/>
                <a:gd name="T22" fmla="*/ 0 w 117"/>
                <a:gd name="T23" fmla="*/ 0 h 338"/>
                <a:gd name="T24" fmla="*/ 0 w 117"/>
                <a:gd name="T25" fmla="*/ 0 h 338"/>
                <a:gd name="T26" fmla="*/ 0 w 117"/>
                <a:gd name="T27" fmla="*/ 0 h 338"/>
                <a:gd name="T28" fmla="*/ 0 w 117"/>
                <a:gd name="T29" fmla="*/ 0 h 338"/>
                <a:gd name="T30" fmla="*/ 0 w 117"/>
                <a:gd name="T31" fmla="*/ 0 h 338"/>
                <a:gd name="T32" fmla="*/ 0 w 117"/>
                <a:gd name="T33" fmla="*/ 0 h 338"/>
                <a:gd name="T34" fmla="*/ 0 w 117"/>
                <a:gd name="T35" fmla="*/ 0 h 3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7" h="338">
                  <a:moveTo>
                    <a:pt x="30" y="335"/>
                  </a:moveTo>
                  <a:lnTo>
                    <a:pt x="62" y="338"/>
                  </a:lnTo>
                  <a:lnTo>
                    <a:pt x="83" y="308"/>
                  </a:lnTo>
                  <a:lnTo>
                    <a:pt x="93" y="277"/>
                  </a:lnTo>
                  <a:lnTo>
                    <a:pt x="99" y="210"/>
                  </a:lnTo>
                  <a:lnTo>
                    <a:pt x="100" y="143"/>
                  </a:lnTo>
                  <a:lnTo>
                    <a:pt x="117" y="76"/>
                  </a:lnTo>
                  <a:lnTo>
                    <a:pt x="113" y="48"/>
                  </a:lnTo>
                  <a:lnTo>
                    <a:pt x="107" y="16"/>
                  </a:lnTo>
                  <a:lnTo>
                    <a:pt x="97" y="8"/>
                  </a:lnTo>
                  <a:lnTo>
                    <a:pt x="81" y="0"/>
                  </a:lnTo>
                  <a:lnTo>
                    <a:pt x="63" y="4"/>
                  </a:lnTo>
                  <a:lnTo>
                    <a:pt x="50" y="24"/>
                  </a:lnTo>
                  <a:lnTo>
                    <a:pt x="30" y="70"/>
                  </a:lnTo>
                  <a:lnTo>
                    <a:pt x="0" y="200"/>
                  </a:lnTo>
                  <a:lnTo>
                    <a:pt x="1" y="266"/>
                  </a:lnTo>
                  <a:lnTo>
                    <a:pt x="21" y="325"/>
                  </a:lnTo>
                  <a:lnTo>
                    <a:pt x="30" y="335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4" name="Freeform 116"/>
            <p:cNvSpPr>
              <a:spLocks/>
            </p:cNvSpPr>
            <p:nvPr/>
          </p:nvSpPr>
          <p:spPr bwMode="auto">
            <a:xfrm>
              <a:off x="4507" y="2859"/>
              <a:ext cx="50" cy="26"/>
            </a:xfrm>
            <a:custGeom>
              <a:avLst/>
              <a:gdLst>
                <a:gd name="T0" fmla="*/ 0 w 323"/>
                <a:gd name="T1" fmla="*/ 0 h 149"/>
                <a:gd name="T2" fmla="*/ 0 w 323"/>
                <a:gd name="T3" fmla="*/ 0 h 149"/>
                <a:gd name="T4" fmla="*/ 0 w 323"/>
                <a:gd name="T5" fmla="*/ 0 h 149"/>
                <a:gd name="T6" fmla="*/ 0 w 323"/>
                <a:gd name="T7" fmla="*/ 0 h 149"/>
                <a:gd name="T8" fmla="*/ 0 w 323"/>
                <a:gd name="T9" fmla="*/ 0 h 149"/>
                <a:gd name="T10" fmla="*/ 0 w 323"/>
                <a:gd name="T11" fmla="*/ 0 h 149"/>
                <a:gd name="T12" fmla="*/ 0 w 323"/>
                <a:gd name="T13" fmla="*/ 0 h 149"/>
                <a:gd name="T14" fmla="*/ 0 w 323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3" h="149">
                  <a:moveTo>
                    <a:pt x="13" y="149"/>
                  </a:moveTo>
                  <a:lnTo>
                    <a:pt x="318" y="123"/>
                  </a:lnTo>
                  <a:lnTo>
                    <a:pt x="323" y="11"/>
                  </a:lnTo>
                  <a:lnTo>
                    <a:pt x="253" y="0"/>
                  </a:lnTo>
                  <a:lnTo>
                    <a:pt x="172" y="1"/>
                  </a:lnTo>
                  <a:lnTo>
                    <a:pt x="7" y="13"/>
                  </a:lnTo>
                  <a:lnTo>
                    <a:pt x="0" y="140"/>
                  </a:lnTo>
                  <a:lnTo>
                    <a:pt x="13" y="14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5" name="Freeform 117"/>
            <p:cNvSpPr>
              <a:spLocks/>
            </p:cNvSpPr>
            <p:nvPr/>
          </p:nvSpPr>
          <p:spPr bwMode="auto">
            <a:xfrm>
              <a:off x="4111" y="2800"/>
              <a:ext cx="7" cy="40"/>
            </a:xfrm>
            <a:custGeom>
              <a:avLst/>
              <a:gdLst>
                <a:gd name="T0" fmla="*/ 0 w 41"/>
                <a:gd name="T1" fmla="*/ 0 h 236"/>
                <a:gd name="T2" fmla="*/ 0 w 41"/>
                <a:gd name="T3" fmla="*/ 0 h 236"/>
                <a:gd name="T4" fmla="*/ 0 w 41"/>
                <a:gd name="T5" fmla="*/ 0 h 236"/>
                <a:gd name="T6" fmla="*/ 0 w 41"/>
                <a:gd name="T7" fmla="*/ 0 h 236"/>
                <a:gd name="T8" fmla="*/ 0 w 41"/>
                <a:gd name="T9" fmla="*/ 0 h 236"/>
                <a:gd name="T10" fmla="*/ 0 w 41"/>
                <a:gd name="T11" fmla="*/ 0 h 236"/>
                <a:gd name="T12" fmla="*/ 0 w 41"/>
                <a:gd name="T13" fmla="*/ 0 h 236"/>
                <a:gd name="T14" fmla="*/ 0 w 41"/>
                <a:gd name="T15" fmla="*/ 0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36">
                  <a:moveTo>
                    <a:pt x="23" y="230"/>
                  </a:moveTo>
                  <a:lnTo>
                    <a:pt x="41" y="0"/>
                  </a:lnTo>
                  <a:lnTo>
                    <a:pt x="20" y="52"/>
                  </a:lnTo>
                  <a:lnTo>
                    <a:pt x="7" y="104"/>
                  </a:lnTo>
                  <a:lnTo>
                    <a:pt x="0" y="211"/>
                  </a:lnTo>
                  <a:lnTo>
                    <a:pt x="8" y="220"/>
                  </a:lnTo>
                  <a:lnTo>
                    <a:pt x="13" y="236"/>
                  </a:lnTo>
                  <a:lnTo>
                    <a:pt x="23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6" name="Freeform 118"/>
            <p:cNvSpPr>
              <a:spLocks/>
            </p:cNvSpPr>
            <p:nvPr/>
          </p:nvSpPr>
          <p:spPr bwMode="auto">
            <a:xfrm>
              <a:off x="4023" y="2651"/>
              <a:ext cx="172" cy="195"/>
            </a:xfrm>
            <a:custGeom>
              <a:avLst/>
              <a:gdLst>
                <a:gd name="T0" fmla="*/ 0 w 1130"/>
                <a:gd name="T1" fmla="*/ 0 h 1107"/>
                <a:gd name="T2" fmla="*/ 0 w 1130"/>
                <a:gd name="T3" fmla="*/ 0 h 1107"/>
                <a:gd name="T4" fmla="*/ 0 w 1130"/>
                <a:gd name="T5" fmla="*/ 0 h 1107"/>
                <a:gd name="T6" fmla="*/ 0 w 1130"/>
                <a:gd name="T7" fmla="*/ 0 h 1107"/>
                <a:gd name="T8" fmla="*/ 0 w 1130"/>
                <a:gd name="T9" fmla="*/ 0 h 1107"/>
                <a:gd name="T10" fmla="*/ 0 w 1130"/>
                <a:gd name="T11" fmla="*/ 0 h 1107"/>
                <a:gd name="T12" fmla="*/ 0 w 1130"/>
                <a:gd name="T13" fmla="*/ 0 h 1107"/>
                <a:gd name="T14" fmla="*/ 0 w 1130"/>
                <a:gd name="T15" fmla="*/ 0 h 1107"/>
                <a:gd name="T16" fmla="*/ 0 w 1130"/>
                <a:gd name="T17" fmla="*/ 0 h 1107"/>
                <a:gd name="T18" fmla="*/ 0 w 1130"/>
                <a:gd name="T19" fmla="*/ 0 h 1107"/>
                <a:gd name="T20" fmla="*/ 0 w 1130"/>
                <a:gd name="T21" fmla="*/ 0 h 1107"/>
                <a:gd name="T22" fmla="*/ 0 w 1130"/>
                <a:gd name="T23" fmla="*/ 0 h 1107"/>
                <a:gd name="T24" fmla="*/ 0 w 1130"/>
                <a:gd name="T25" fmla="*/ 0 h 1107"/>
                <a:gd name="T26" fmla="*/ 0 w 1130"/>
                <a:gd name="T27" fmla="*/ 0 h 1107"/>
                <a:gd name="T28" fmla="*/ 0 w 1130"/>
                <a:gd name="T29" fmla="*/ 0 h 1107"/>
                <a:gd name="T30" fmla="*/ 0 w 1130"/>
                <a:gd name="T31" fmla="*/ 0 h 1107"/>
                <a:gd name="T32" fmla="*/ 0 w 1130"/>
                <a:gd name="T33" fmla="*/ 0 h 1107"/>
                <a:gd name="T34" fmla="*/ 0 w 1130"/>
                <a:gd name="T35" fmla="*/ 0 h 1107"/>
                <a:gd name="T36" fmla="*/ 0 w 1130"/>
                <a:gd name="T37" fmla="*/ 0 h 1107"/>
                <a:gd name="T38" fmla="*/ 0 w 1130"/>
                <a:gd name="T39" fmla="*/ 0 h 1107"/>
                <a:gd name="T40" fmla="*/ 0 w 1130"/>
                <a:gd name="T41" fmla="*/ 0 h 1107"/>
                <a:gd name="T42" fmla="*/ 0 w 1130"/>
                <a:gd name="T43" fmla="*/ 0 h 1107"/>
                <a:gd name="T44" fmla="*/ 0 w 1130"/>
                <a:gd name="T45" fmla="*/ 0 h 1107"/>
                <a:gd name="T46" fmla="*/ 0 w 1130"/>
                <a:gd name="T47" fmla="*/ 0 h 1107"/>
                <a:gd name="T48" fmla="*/ 0 w 1130"/>
                <a:gd name="T49" fmla="*/ 0 h 1107"/>
                <a:gd name="T50" fmla="*/ 0 w 1130"/>
                <a:gd name="T51" fmla="*/ 0 h 1107"/>
                <a:gd name="T52" fmla="*/ 0 w 1130"/>
                <a:gd name="T53" fmla="*/ 0 h 1107"/>
                <a:gd name="T54" fmla="*/ 0 w 1130"/>
                <a:gd name="T55" fmla="*/ 0 h 1107"/>
                <a:gd name="T56" fmla="*/ 0 w 1130"/>
                <a:gd name="T57" fmla="*/ 0 h 1107"/>
                <a:gd name="T58" fmla="*/ 0 w 1130"/>
                <a:gd name="T59" fmla="*/ 0 h 1107"/>
                <a:gd name="T60" fmla="*/ 0 w 1130"/>
                <a:gd name="T61" fmla="*/ 0 h 1107"/>
                <a:gd name="T62" fmla="*/ 0 w 1130"/>
                <a:gd name="T63" fmla="*/ 0 h 1107"/>
                <a:gd name="T64" fmla="*/ 0 w 1130"/>
                <a:gd name="T65" fmla="*/ 0 h 1107"/>
                <a:gd name="T66" fmla="*/ 0 w 1130"/>
                <a:gd name="T67" fmla="*/ 0 h 1107"/>
                <a:gd name="T68" fmla="*/ 0 w 1130"/>
                <a:gd name="T69" fmla="*/ 0 h 1107"/>
                <a:gd name="T70" fmla="*/ 0 w 1130"/>
                <a:gd name="T71" fmla="*/ 0 h 1107"/>
                <a:gd name="T72" fmla="*/ 0 w 1130"/>
                <a:gd name="T73" fmla="*/ 0 h 1107"/>
                <a:gd name="T74" fmla="*/ 0 w 1130"/>
                <a:gd name="T75" fmla="*/ 0 h 1107"/>
                <a:gd name="T76" fmla="*/ 0 w 1130"/>
                <a:gd name="T77" fmla="*/ 0 h 1107"/>
                <a:gd name="T78" fmla="*/ 0 w 1130"/>
                <a:gd name="T79" fmla="*/ 0 h 1107"/>
                <a:gd name="T80" fmla="*/ 0 w 1130"/>
                <a:gd name="T81" fmla="*/ 0 h 1107"/>
                <a:gd name="T82" fmla="*/ 0 w 1130"/>
                <a:gd name="T83" fmla="*/ 0 h 1107"/>
                <a:gd name="T84" fmla="*/ 0 w 1130"/>
                <a:gd name="T85" fmla="*/ 0 h 1107"/>
                <a:gd name="T86" fmla="*/ 0 w 1130"/>
                <a:gd name="T87" fmla="*/ 0 h 1107"/>
                <a:gd name="T88" fmla="*/ 0 w 1130"/>
                <a:gd name="T89" fmla="*/ 0 h 1107"/>
                <a:gd name="T90" fmla="*/ 0 w 1130"/>
                <a:gd name="T91" fmla="*/ 0 h 1107"/>
                <a:gd name="T92" fmla="*/ 0 w 1130"/>
                <a:gd name="T93" fmla="*/ 0 h 1107"/>
                <a:gd name="T94" fmla="*/ 0 w 1130"/>
                <a:gd name="T95" fmla="*/ 0 h 1107"/>
                <a:gd name="T96" fmla="*/ 0 w 1130"/>
                <a:gd name="T97" fmla="*/ 0 h 1107"/>
                <a:gd name="T98" fmla="*/ 0 w 1130"/>
                <a:gd name="T99" fmla="*/ 0 h 1107"/>
                <a:gd name="T100" fmla="*/ 0 w 1130"/>
                <a:gd name="T101" fmla="*/ 0 h 1107"/>
                <a:gd name="T102" fmla="*/ 0 w 1130"/>
                <a:gd name="T103" fmla="*/ 0 h 1107"/>
                <a:gd name="T104" fmla="*/ 0 w 1130"/>
                <a:gd name="T105" fmla="*/ 0 h 1107"/>
                <a:gd name="T106" fmla="*/ 0 w 1130"/>
                <a:gd name="T107" fmla="*/ 0 h 1107"/>
                <a:gd name="T108" fmla="*/ 0 w 1130"/>
                <a:gd name="T109" fmla="*/ 0 h 1107"/>
                <a:gd name="T110" fmla="*/ 0 w 1130"/>
                <a:gd name="T111" fmla="*/ 0 h 1107"/>
                <a:gd name="T112" fmla="*/ 0 w 1130"/>
                <a:gd name="T113" fmla="*/ 0 h 1107"/>
                <a:gd name="T114" fmla="*/ 0 w 1130"/>
                <a:gd name="T115" fmla="*/ 0 h 110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30" h="1107">
                  <a:moveTo>
                    <a:pt x="999" y="1104"/>
                  </a:moveTo>
                  <a:lnTo>
                    <a:pt x="1024" y="869"/>
                  </a:lnTo>
                  <a:lnTo>
                    <a:pt x="1035" y="852"/>
                  </a:lnTo>
                  <a:lnTo>
                    <a:pt x="1050" y="843"/>
                  </a:lnTo>
                  <a:lnTo>
                    <a:pt x="1064" y="849"/>
                  </a:lnTo>
                  <a:lnTo>
                    <a:pt x="1075" y="864"/>
                  </a:lnTo>
                  <a:lnTo>
                    <a:pt x="1097" y="898"/>
                  </a:lnTo>
                  <a:lnTo>
                    <a:pt x="1104" y="808"/>
                  </a:lnTo>
                  <a:lnTo>
                    <a:pt x="1098" y="713"/>
                  </a:lnTo>
                  <a:lnTo>
                    <a:pt x="1082" y="619"/>
                  </a:lnTo>
                  <a:lnTo>
                    <a:pt x="1051" y="530"/>
                  </a:lnTo>
                  <a:lnTo>
                    <a:pt x="1062" y="518"/>
                  </a:lnTo>
                  <a:lnTo>
                    <a:pt x="1078" y="509"/>
                  </a:lnTo>
                  <a:lnTo>
                    <a:pt x="1101" y="528"/>
                  </a:lnTo>
                  <a:lnTo>
                    <a:pt x="1130" y="550"/>
                  </a:lnTo>
                  <a:lnTo>
                    <a:pt x="1012" y="322"/>
                  </a:lnTo>
                  <a:lnTo>
                    <a:pt x="1014" y="302"/>
                  </a:lnTo>
                  <a:lnTo>
                    <a:pt x="1031" y="291"/>
                  </a:lnTo>
                  <a:lnTo>
                    <a:pt x="1054" y="292"/>
                  </a:lnTo>
                  <a:lnTo>
                    <a:pt x="1068" y="289"/>
                  </a:lnTo>
                  <a:lnTo>
                    <a:pt x="1032" y="271"/>
                  </a:lnTo>
                  <a:lnTo>
                    <a:pt x="989" y="262"/>
                  </a:lnTo>
                  <a:lnTo>
                    <a:pt x="988" y="619"/>
                  </a:lnTo>
                  <a:lnTo>
                    <a:pt x="985" y="632"/>
                  </a:lnTo>
                  <a:lnTo>
                    <a:pt x="974" y="635"/>
                  </a:lnTo>
                  <a:lnTo>
                    <a:pt x="962" y="622"/>
                  </a:lnTo>
                  <a:lnTo>
                    <a:pt x="958" y="597"/>
                  </a:lnTo>
                  <a:lnTo>
                    <a:pt x="923" y="238"/>
                  </a:lnTo>
                  <a:lnTo>
                    <a:pt x="828" y="218"/>
                  </a:lnTo>
                  <a:lnTo>
                    <a:pt x="726" y="225"/>
                  </a:lnTo>
                  <a:lnTo>
                    <a:pt x="631" y="254"/>
                  </a:lnTo>
                  <a:lnTo>
                    <a:pt x="550" y="302"/>
                  </a:lnTo>
                  <a:lnTo>
                    <a:pt x="458" y="374"/>
                  </a:lnTo>
                  <a:lnTo>
                    <a:pt x="447" y="367"/>
                  </a:lnTo>
                  <a:lnTo>
                    <a:pt x="443" y="361"/>
                  </a:lnTo>
                  <a:lnTo>
                    <a:pt x="446" y="359"/>
                  </a:lnTo>
                  <a:lnTo>
                    <a:pt x="602" y="225"/>
                  </a:lnTo>
                  <a:lnTo>
                    <a:pt x="713" y="174"/>
                  </a:lnTo>
                  <a:lnTo>
                    <a:pt x="909" y="181"/>
                  </a:lnTo>
                  <a:lnTo>
                    <a:pt x="910" y="166"/>
                  </a:lnTo>
                  <a:lnTo>
                    <a:pt x="837" y="76"/>
                  </a:lnTo>
                  <a:lnTo>
                    <a:pt x="828" y="83"/>
                  </a:lnTo>
                  <a:lnTo>
                    <a:pt x="822" y="98"/>
                  </a:lnTo>
                  <a:lnTo>
                    <a:pt x="769" y="93"/>
                  </a:lnTo>
                  <a:lnTo>
                    <a:pt x="717" y="78"/>
                  </a:lnTo>
                  <a:lnTo>
                    <a:pt x="610" y="36"/>
                  </a:lnTo>
                  <a:lnTo>
                    <a:pt x="500" y="3"/>
                  </a:lnTo>
                  <a:lnTo>
                    <a:pt x="444" y="0"/>
                  </a:lnTo>
                  <a:lnTo>
                    <a:pt x="387" y="12"/>
                  </a:lnTo>
                  <a:lnTo>
                    <a:pt x="415" y="16"/>
                  </a:lnTo>
                  <a:lnTo>
                    <a:pt x="452" y="12"/>
                  </a:lnTo>
                  <a:lnTo>
                    <a:pt x="470" y="18"/>
                  </a:lnTo>
                  <a:lnTo>
                    <a:pt x="474" y="33"/>
                  </a:lnTo>
                  <a:lnTo>
                    <a:pt x="467" y="51"/>
                  </a:lnTo>
                  <a:lnTo>
                    <a:pt x="301" y="96"/>
                  </a:lnTo>
                  <a:lnTo>
                    <a:pt x="225" y="130"/>
                  </a:lnTo>
                  <a:lnTo>
                    <a:pt x="159" y="174"/>
                  </a:lnTo>
                  <a:lnTo>
                    <a:pt x="192" y="172"/>
                  </a:lnTo>
                  <a:lnTo>
                    <a:pt x="205" y="179"/>
                  </a:lnTo>
                  <a:lnTo>
                    <a:pt x="209" y="197"/>
                  </a:lnTo>
                  <a:lnTo>
                    <a:pt x="0" y="463"/>
                  </a:lnTo>
                  <a:lnTo>
                    <a:pt x="27" y="447"/>
                  </a:lnTo>
                  <a:lnTo>
                    <a:pt x="43" y="434"/>
                  </a:lnTo>
                  <a:lnTo>
                    <a:pt x="59" y="431"/>
                  </a:lnTo>
                  <a:lnTo>
                    <a:pt x="72" y="433"/>
                  </a:lnTo>
                  <a:lnTo>
                    <a:pt x="85" y="441"/>
                  </a:lnTo>
                  <a:lnTo>
                    <a:pt x="40" y="825"/>
                  </a:lnTo>
                  <a:lnTo>
                    <a:pt x="242" y="572"/>
                  </a:lnTo>
                  <a:lnTo>
                    <a:pt x="261" y="572"/>
                  </a:lnTo>
                  <a:lnTo>
                    <a:pt x="221" y="839"/>
                  </a:lnTo>
                  <a:lnTo>
                    <a:pt x="434" y="441"/>
                  </a:lnTo>
                  <a:lnTo>
                    <a:pt x="460" y="416"/>
                  </a:lnTo>
                  <a:lnTo>
                    <a:pt x="477" y="431"/>
                  </a:lnTo>
                  <a:lnTo>
                    <a:pt x="484" y="451"/>
                  </a:lnTo>
                  <a:lnTo>
                    <a:pt x="483" y="470"/>
                  </a:lnTo>
                  <a:lnTo>
                    <a:pt x="474" y="483"/>
                  </a:lnTo>
                  <a:lnTo>
                    <a:pt x="464" y="557"/>
                  </a:lnTo>
                  <a:lnTo>
                    <a:pt x="616" y="327"/>
                  </a:lnTo>
                  <a:lnTo>
                    <a:pt x="636" y="322"/>
                  </a:lnTo>
                  <a:lnTo>
                    <a:pt x="659" y="330"/>
                  </a:lnTo>
                  <a:lnTo>
                    <a:pt x="757" y="270"/>
                  </a:lnTo>
                  <a:lnTo>
                    <a:pt x="882" y="262"/>
                  </a:lnTo>
                  <a:lnTo>
                    <a:pt x="892" y="252"/>
                  </a:lnTo>
                  <a:lnTo>
                    <a:pt x="907" y="251"/>
                  </a:lnTo>
                  <a:lnTo>
                    <a:pt x="919" y="270"/>
                  </a:lnTo>
                  <a:lnTo>
                    <a:pt x="840" y="335"/>
                  </a:lnTo>
                  <a:lnTo>
                    <a:pt x="798" y="375"/>
                  </a:lnTo>
                  <a:lnTo>
                    <a:pt x="767" y="423"/>
                  </a:lnTo>
                  <a:lnTo>
                    <a:pt x="813" y="390"/>
                  </a:lnTo>
                  <a:lnTo>
                    <a:pt x="875" y="367"/>
                  </a:lnTo>
                  <a:lnTo>
                    <a:pt x="882" y="368"/>
                  </a:lnTo>
                  <a:lnTo>
                    <a:pt x="888" y="377"/>
                  </a:lnTo>
                  <a:lnTo>
                    <a:pt x="891" y="397"/>
                  </a:lnTo>
                  <a:lnTo>
                    <a:pt x="876" y="413"/>
                  </a:lnTo>
                  <a:lnTo>
                    <a:pt x="780" y="554"/>
                  </a:lnTo>
                  <a:lnTo>
                    <a:pt x="770" y="614"/>
                  </a:lnTo>
                  <a:lnTo>
                    <a:pt x="777" y="616"/>
                  </a:lnTo>
                  <a:lnTo>
                    <a:pt x="785" y="606"/>
                  </a:lnTo>
                  <a:lnTo>
                    <a:pt x="805" y="585"/>
                  </a:lnTo>
                  <a:lnTo>
                    <a:pt x="826" y="559"/>
                  </a:lnTo>
                  <a:lnTo>
                    <a:pt x="839" y="543"/>
                  </a:lnTo>
                  <a:lnTo>
                    <a:pt x="862" y="528"/>
                  </a:lnTo>
                  <a:lnTo>
                    <a:pt x="873" y="537"/>
                  </a:lnTo>
                  <a:lnTo>
                    <a:pt x="878" y="557"/>
                  </a:lnTo>
                  <a:lnTo>
                    <a:pt x="795" y="826"/>
                  </a:lnTo>
                  <a:lnTo>
                    <a:pt x="850" y="723"/>
                  </a:lnTo>
                  <a:lnTo>
                    <a:pt x="868" y="725"/>
                  </a:lnTo>
                  <a:lnTo>
                    <a:pt x="878" y="736"/>
                  </a:lnTo>
                  <a:lnTo>
                    <a:pt x="881" y="749"/>
                  </a:lnTo>
                  <a:lnTo>
                    <a:pt x="873" y="781"/>
                  </a:lnTo>
                  <a:lnTo>
                    <a:pt x="871" y="1023"/>
                  </a:lnTo>
                  <a:lnTo>
                    <a:pt x="913" y="914"/>
                  </a:lnTo>
                  <a:lnTo>
                    <a:pt x="933" y="911"/>
                  </a:lnTo>
                  <a:lnTo>
                    <a:pt x="948" y="937"/>
                  </a:lnTo>
                  <a:lnTo>
                    <a:pt x="959" y="979"/>
                  </a:lnTo>
                  <a:lnTo>
                    <a:pt x="995" y="1107"/>
                  </a:lnTo>
                  <a:lnTo>
                    <a:pt x="999" y="1104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7" name="Freeform 119"/>
            <p:cNvSpPr>
              <a:spLocks/>
            </p:cNvSpPr>
            <p:nvPr/>
          </p:nvSpPr>
          <p:spPr bwMode="auto">
            <a:xfrm>
              <a:off x="4562" y="2857"/>
              <a:ext cx="44" cy="23"/>
            </a:xfrm>
            <a:custGeom>
              <a:avLst/>
              <a:gdLst>
                <a:gd name="T0" fmla="*/ 0 w 283"/>
                <a:gd name="T1" fmla="*/ 0 h 133"/>
                <a:gd name="T2" fmla="*/ 0 w 283"/>
                <a:gd name="T3" fmla="*/ 0 h 133"/>
                <a:gd name="T4" fmla="*/ 0 w 283"/>
                <a:gd name="T5" fmla="*/ 0 h 133"/>
                <a:gd name="T6" fmla="*/ 0 w 283"/>
                <a:gd name="T7" fmla="*/ 0 h 133"/>
                <a:gd name="T8" fmla="*/ 0 w 283"/>
                <a:gd name="T9" fmla="*/ 0 h 133"/>
                <a:gd name="T10" fmla="*/ 0 w 283"/>
                <a:gd name="T11" fmla="*/ 0 h 133"/>
                <a:gd name="T12" fmla="*/ 0 w 283"/>
                <a:gd name="T13" fmla="*/ 0 h 133"/>
                <a:gd name="T14" fmla="*/ 0 w 283"/>
                <a:gd name="T15" fmla="*/ 0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3" h="133">
                  <a:moveTo>
                    <a:pt x="17" y="133"/>
                  </a:moveTo>
                  <a:lnTo>
                    <a:pt x="283" y="117"/>
                  </a:lnTo>
                  <a:lnTo>
                    <a:pt x="276" y="89"/>
                  </a:lnTo>
                  <a:lnTo>
                    <a:pt x="269" y="0"/>
                  </a:lnTo>
                  <a:lnTo>
                    <a:pt x="8" y="2"/>
                  </a:lnTo>
                  <a:lnTo>
                    <a:pt x="0" y="109"/>
                  </a:lnTo>
                  <a:lnTo>
                    <a:pt x="1" y="120"/>
                  </a:lnTo>
                  <a:lnTo>
                    <a:pt x="17" y="13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8" name="Freeform 120"/>
            <p:cNvSpPr>
              <a:spLocks/>
            </p:cNvSpPr>
            <p:nvPr/>
          </p:nvSpPr>
          <p:spPr bwMode="auto">
            <a:xfrm>
              <a:off x="5122" y="2908"/>
              <a:ext cx="42" cy="30"/>
            </a:xfrm>
            <a:custGeom>
              <a:avLst/>
              <a:gdLst>
                <a:gd name="T0" fmla="*/ 0 w 278"/>
                <a:gd name="T1" fmla="*/ 0 h 161"/>
                <a:gd name="T2" fmla="*/ 0 w 278"/>
                <a:gd name="T3" fmla="*/ 0 h 161"/>
                <a:gd name="T4" fmla="*/ 0 w 278"/>
                <a:gd name="T5" fmla="*/ 0 h 161"/>
                <a:gd name="T6" fmla="*/ 0 w 278"/>
                <a:gd name="T7" fmla="*/ 0 h 161"/>
                <a:gd name="T8" fmla="*/ 0 w 278"/>
                <a:gd name="T9" fmla="*/ 0 h 161"/>
                <a:gd name="T10" fmla="*/ 0 w 278"/>
                <a:gd name="T11" fmla="*/ 0 h 161"/>
                <a:gd name="T12" fmla="*/ 0 w 278"/>
                <a:gd name="T13" fmla="*/ 0 h 161"/>
                <a:gd name="T14" fmla="*/ 0 w 278"/>
                <a:gd name="T15" fmla="*/ 0 h 161"/>
                <a:gd name="T16" fmla="*/ 0 w 278"/>
                <a:gd name="T17" fmla="*/ 0 h 161"/>
                <a:gd name="T18" fmla="*/ 0 w 278"/>
                <a:gd name="T19" fmla="*/ 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8" h="161">
                  <a:moveTo>
                    <a:pt x="161" y="148"/>
                  </a:moveTo>
                  <a:lnTo>
                    <a:pt x="177" y="130"/>
                  </a:lnTo>
                  <a:lnTo>
                    <a:pt x="271" y="161"/>
                  </a:lnTo>
                  <a:lnTo>
                    <a:pt x="278" y="88"/>
                  </a:lnTo>
                  <a:lnTo>
                    <a:pt x="261" y="58"/>
                  </a:lnTo>
                  <a:lnTo>
                    <a:pt x="203" y="27"/>
                  </a:lnTo>
                  <a:lnTo>
                    <a:pt x="0" y="0"/>
                  </a:lnTo>
                  <a:lnTo>
                    <a:pt x="6" y="93"/>
                  </a:lnTo>
                  <a:lnTo>
                    <a:pt x="156" y="151"/>
                  </a:lnTo>
                  <a:lnTo>
                    <a:pt x="161" y="14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39" name="Freeform 121"/>
            <p:cNvSpPr>
              <a:spLocks/>
            </p:cNvSpPr>
            <p:nvPr/>
          </p:nvSpPr>
          <p:spPr bwMode="auto">
            <a:xfrm>
              <a:off x="4612" y="2855"/>
              <a:ext cx="42" cy="23"/>
            </a:xfrm>
            <a:custGeom>
              <a:avLst/>
              <a:gdLst>
                <a:gd name="T0" fmla="*/ 0 w 279"/>
                <a:gd name="T1" fmla="*/ 0 h 133"/>
                <a:gd name="T2" fmla="*/ 0 w 279"/>
                <a:gd name="T3" fmla="*/ 0 h 133"/>
                <a:gd name="T4" fmla="*/ 0 w 279"/>
                <a:gd name="T5" fmla="*/ 0 h 133"/>
                <a:gd name="T6" fmla="*/ 0 w 279"/>
                <a:gd name="T7" fmla="*/ 0 h 133"/>
                <a:gd name="T8" fmla="*/ 0 w 279"/>
                <a:gd name="T9" fmla="*/ 0 h 133"/>
                <a:gd name="T10" fmla="*/ 0 w 279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9" h="133">
                  <a:moveTo>
                    <a:pt x="5" y="130"/>
                  </a:moveTo>
                  <a:lnTo>
                    <a:pt x="269" y="133"/>
                  </a:lnTo>
                  <a:lnTo>
                    <a:pt x="279" y="23"/>
                  </a:lnTo>
                  <a:lnTo>
                    <a:pt x="12" y="0"/>
                  </a:lnTo>
                  <a:lnTo>
                    <a:pt x="0" y="130"/>
                  </a:lnTo>
                  <a:lnTo>
                    <a:pt x="5" y="13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0" name="Freeform 122"/>
            <p:cNvSpPr>
              <a:spLocks/>
            </p:cNvSpPr>
            <p:nvPr/>
          </p:nvSpPr>
          <p:spPr bwMode="auto">
            <a:xfrm>
              <a:off x="5098" y="2901"/>
              <a:ext cx="19" cy="24"/>
            </a:xfrm>
            <a:custGeom>
              <a:avLst/>
              <a:gdLst>
                <a:gd name="T0" fmla="*/ 0 w 125"/>
                <a:gd name="T1" fmla="*/ 0 h 130"/>
                <a:gd name="T2" fmla="*/ 0 w 125"/>
                <a:gd name="T3" fmla="*/ 0 h 130"/>
                <a:gd name="T4" fmla="*/ 0 w 125"/>
                <a:gd name="T5" fmla="*/ 0 h 130"/>
                <a:gd name="T6" fmla="*/ 0 w 125"/>
                <a:gd name="T7" fmla="*/ 0 h 130"/>
                <a:gd name="T8" fmla="*/ 0 w 125"/>
                <a:gd name="T9" fmla="*/ 0 h 130"/>
                <a:gd name="T10" fmla="*/ 0 w 125"/>
                <a:gd name="T11" fmla="*/ 0 h 130"/>
                <a:gd name="T12" fmla="*/ 0 w 125"/>
                <a:gd name="T13" fmla="*/ 0 h 130"/>
                <a:gd name="T14" fmla="*/ 0 w 125"/>
                <a:gd name="T15" fmla="*/ 0 h 130"/>
                <a:gd name="T16" fmla="*/ 0 w 125"/>
                <a:gd name="T17" fmla="*/ 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130">
                  <a:moveTo>
                    <a:pt x="87" y="127"/>
                  </a:moveTo>
                  <a:lnTo>
                    <a:pt x="115" y="130"/>
                  </a:lnTo>
                  <a:lnTo>
                    <a:pt x="125" y="18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2" y="15"/>
                  </a:lnTo>
                  <a:lnTo>
                    <a:pt x="70" y="43"/>
                  </a:lnTo>
                  <a:lnTo>
                    <a:pt x="0" y="106"/>
                  </a:lnTo>
                  <a:lnTo>
                    <a:pt x="87" y="12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1" name="Freeform 123"/>
            <p:cNvSpPr>
              <a:spLocks/>
            </p:cNvSpPr>
            <p:nvPr/>
          </p:nvSpPr>
          <p:spPr bwMode="auto">
            <a:xfrm>
              <a:off x="4660" y="2855"/>
              <a:ext cx="51" cy="23"/>
            </a:xfrm>
            <a:custGeom>
              <a:avLst/>
              <a:gdLst>
                <a:gd name="T0" fmla="*/ 0 w 335"/>
                <a:gd name="T1" fmla="*/ 0 h 127"/>
                <a:gd name="T2" fmla="*/ 0 w 335"/>
                <a:gd name="T3" fmla="*/ 0 h 127"/>
                <a:gd name="T4" fmla="*/ 0 w 335"/>
                <a:gd name="T5" fmla="*/ 0 h 127"/>
                <a:gd name="T6" fmla="*/ 0 w 335"/>
                <a:gd name="T7" fmla="*/ 0 h 127"/>
                <a:gd name="T8" fmla="*/ 0 w 335"/>
                <a:gd name="T9" fmla="*/ 0 h 127"/>
                <a:gd name="T10" fmla="*/ 0 w 335"/>
                <a:gd name="T11" fmla="*/ 0 h 127"/>
                <a:gd name="T12" fmla="*/ 0 w 335"/>
                <a:gd name="T13" fmla="*/ 0 h 127"/>
                <a:gd name="T14" fmla="*/ 0 w 335"/>
                <a:gd name="T15" fmla="*/ 0 h 127"/>
                <a:gd name="T16" fmla="*/ 0 w 335"/>
                <a:gd name="T17" fmla="*/ 0 h 127"/>
                <a:gd name="T18" fmla="*/ 0 w 335"/>
                <a:gd name="T19" fmla="*/ 0 h 127"/>
                <a:gd name="T20" fmla="*/ 0 w 335"/>
                <a:gd name="T21" fmla="*/ 0 h 127"/>
                <a:gd name="T22" fmla="*/ 0 w 335"/>
                <a:gd name="T23" fmla="*/ 0 h 127"/>
                <a:gd name="T24" fmla="*/ 0 w 335"/>
                <a:gd name="T25" fmla="*/ 0 h 127"/>
                <a:gd name="T26" fmla="*/ 0 w 335"/>
                <a:gd name="T27" fmla="*/ 0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5" h="127">
                  <a:moveTo>
                    <a:pt x="18" y="125"/>
                  </a:moveTo>
                  <a:lnTo>
                    <a:pt x="318" y="127"/>
                  </a:lnTo>
                  <a:lnTo>
                    <a:pt x="330" y="106"/>
                  </a:lnTo>
                  <a:lnTo>
                    <a:pt x="331" y="81"/>
                  </a:lnTo>
                  <a:lnTo>
                    <a:pt x="335" y="31"/>
                  </a:lnTo>
                  <a:lnTo>
                    <a:pt x="304" y="15"/>
                  </a:lnTo>
                  <a:lnTo>
                    <a:pt x="268" y="5"/>
                  </a:lnTo>
                  <a:lnTo>
                    <a:pt x="186" y="0"/>
                  </a:lnTo>
                  <a:lnTo>
                    <a:pt x="23" y="5"/>
                  </a:lnTo>
                  <a:lnTo>
                    <a:pt x="12" y="24"/>
                  </a:lnTo>
                  <a:lnTo>
                    <a:pt x="6" y="48"/>
                  </a:lnTo>
                  <a:lnTo>
                    <a:pt x="0" y="101"/>
                  </a:lnTo>
                  <a:lnTo>
                    <a:pt x="3" y="113"/>
                  </a:lnTo>
                  <a:lnTo>
                    <a:pt x="18" y="125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2" name="Freeform 124"/>
            <p:cNvSpPr>
              <a:spLocks/>
            </p:cNvSpPr>
            <p:nvPr/>
          </p:nvSpPr>
          <p:spPr bwMode="auto">
            <a:xfrm>
              <a:off x="4996" y="2880"/>
              <a:ext cx="44" cy="30"/>
            </a:xfrm>
            <a:custGeom>
              <a:avLst/>
              <a:gdLst>
                <a:gd name="T0" fmla="*/ 0 w 291"/>
                <a:gd name="T1" fmla="*/ 0 h 169"/>
                <a:gd name="T2" fmla="*/ 0 w 291"/>
                <a:gd name="T3" fmla="*/ 0 h 169"/>
                <a:gd name="T4" fmla="*/ 0 w 291"/>
                <a:gd name="T5" fmla="*/ 0 h 169"/>
                <a:gd name="T6" fmla="*/ 0 w 291"/>
                <a:gd name="T7" fmla="*/ 0 h 169"/>
                <a:gd name="T8" fmla="*/ 0 w 291"/>
                <a:gd name="T9" fmla="*/ 0 h 169"/>
                <a:gd name="T10" fmla="*/ 0 w 291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169">
                  <a:moveTo>
                    <a:pt x="152" y="162"/>
                  </a:moveTo>
                  <a:lnTo>
                    <a:pt x="231" y="169"/>
                  </a:lnTo>
                  <a:lnTo>
                    <a:pt x="291" y="52"/>
                  </a:lnTo>
                  <a:lnTo>
                    <a:pt x="2" y="0"/>
                  </a:lnTo>
                  <a:lnTo>
                    <a:pt x="0" y="130"/>
                  </a:lnTo>
                  <a:lnTo>
                    <a:pt x="152" y="16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3" name="Freeform 125"/>
            <p:cNvSpPr>
              <a:spLocks/>
            </p:cNvSpPr>
            <p:nvPr/>
          </p:nvSpPr>
          <p:spPr bwMode="auto">
            <a:xfrm>
              <a:off x="4717" y="2857"/>
              <a:ext cx="51" cy="23"/>
            </a:xfrm>
            <a:custGeom>
              <a:avLst/>
              <a:gdLst>
                <a:gd name="T0" fmla="*/ 0 w 335"/>
                <a:gd name="T1" fmla="*/ 0 h 131"/>
                <a:gd name="T2" fmla="*/ 0 w 335"/>
                <a:gd name="T3" fmla="*/ 0 h 131"/>
                <a:gd name="T4" fmla="*/ 0 w 335"/>
                <a:gd name="T5" fmla="*/ 0 h 131"/>
                <a:gd name="T6" fmla="*/ 0 w 335"/>
                <a:gd name="T7" fmla="*/ 0 h 131"/>
                <a:gd name="T8" fmla="*/ 0 w 335"/>
                <a:gd name="T9" fmla="*/ 0 h 131"/>
                <a:gd name="T10" fmla="*/ 0 w 335"/>
                <a:gd name="T11" fmla="*/ 0 h 131"/>
                <a:gd name="T12" fmla="*/ 0 w 335"/>
                <a:gd name="T13" fmla="*/ 0 h 131"/>
                <a:gd name="T14" fmla="*/ 0 w 335"/>
                <a:gd name="T15" fmla="*/ 0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131">
                  <a:moveTo>
                    <a:pt x="9" y="124"/>
                  </a:moveTo>
                  <a:lnTo>
                    <a:pt x="326" y="131"/>
                  </a:lnTo>
                  <a:lnTo>
                    <a:pt x="335" y="17"/>
                  </a:lnTo>
                  <a:lnTo>
                    <a:pt x="20" y="0"/>
                  </a:lnTo>
                  <a:lnTo>
                    <a:pt x="1" y="21"/>
                  </a:lnTo>
                  <a:lnTo>
                    <a:pt x="0" y="51"/>
                  </a:lnTo>
                  <a:lnTo>
                    <a:pt x="6" y="115"/>
                  </a:lnTo>
                  <a:lnTo>
                    <a:pt x="9" y="12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4" name="Freeform 126"/>
            <p:cNvSpPr>
              <a:spLocks/>
            </p:cNvSpPr>
            <p:nvPr/>
          </p:nvSpPr>
          <p:spPr bwMode="auto">
            <a:xfrm>
              <a:off x="4893" y="2868"/>
              <a:ext cx="46" cy="29"/>
            </a:xfrm>
            <a:custGeom>
              <a:avLst/>
              <a:gdLst>
                <a:gd name="T0" fmla="*/ 0 w 300"/>
                <a:gd name="T1" fmla="*/ 0 h 168"/>
                <a:gd name="T2" fmla="*/ 0 w 300"/>
                <a:gd name="T3" fmla="*/ 0 h 168"/>
                <a:gd name="T4" fmla="*/ 0 w 300"/>
                <a:gd name="T5" fmla="*/ 0 h 168"/>
                <a:gd name="T6" fmla="*/ 0 w 300"/>
                <a:gd name="T7" fmla="*/ 0 h 168"/>
                <a:gd name="T8" fmla="*/ 0 w 300"/>
                <a:gd name="T9" fmla="*/ 0 h 168"/>
                <a:gd name="T10" fmla="*/ 0 w 300"/>
                <a:gd name="T11" fmla="*/ 0 h 168"/>
                <a:gd name="T12" fmla="*/ 0 w 300"/>
                <a:gd name="T13" fmla="*/ 0 h 168"/>
                <a:gd name="T14" fmla="*/ 0 w 300"/>
                <a:gd name="T15" fmla="*/ 0 h 168"/>
                <a:gd name="T16" fmla="*/ 0 w 300"/>
                <a:gd name="T17" fmla="*/ 0 h 168"/>
                <a:gd name="T18" fmla="*/ 0 w 300"/>
                <a:gd name="T19" fmla="*/ 0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168">
                  <a:moveTo>
                    <a:pt x="279" y="166"/>
                  </a:moveTo>
                  <a:lnTo>
                    <a:pt x="294" y="168"/>
                  </a:lnTo>
                  <a:lnTo>
                    <a:pt x="300" y="33"/>
                  </a:lnTo>
                  <a:lnTo>
                    <a:pt x="22" y="0"/>
                  </a:lnTo>
                  <a:lnTo>
                    <a:pt x="0" y="116"/>
                  </a:lnTo>
                  <a:lnTo>
                    <a:pt x="29" y="132"/>
                  </a:lnTo>
                  <a:lnTo>
                    <a:pt x="63" y="140"/>
                  </a:lnTo>
                  <a:lnTo>
                    <a:pt x="136" y="146"/>
                  </a:lnTo>
                  <a:lnTo>
                    <a:pt x="211" y="150"/>
                  </a:lnTo>
                  <a:lnTo>
                    <a:pt x="279" y="16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5" name="Freeform 127"/>
            <p:cNvSpPr>
              <a:spLocks/>
            </p:cNvSpPr>
            <p:nvPr/>
          </p:nvSpPr>
          <p:spPr bwMode="auto">
            <a:xfrm>
              <a:off x="4946" y="2872"/>
              <a:ext cx="44" cy="29"/>
            </a:xfrm>
            <a:custGeom>
              <a:avLst/>
              <a:gdLst>
                <a:gd name="T0" fmla="*/ 0 w 283"/>
                <a:gd name="T1" fmla="*/ 0 h 167"/>
                <a:gd name="T2" fmla="*/ 0 w 283"/>
                <a:gd name="T3" fmla="*/ 0 h 167"/>
                <a:gd name="T4" fmla="*/ 0 w 283"/>
                <a:gd name="T5" fmla="*/ 0 h 167"/>
                <a:gd name="T6" fmla="*/ 0 w 283"/>
                <a:gd name="T7" fmla="*/ 0 h 167"/>
                <a:gd name="T8" fmla="*/ 0 w 283"/>
                <a:gd name="T9" fmla="*/ 0 h 167"/>
                <a:gd name="T10" fmla="*/ 0 w 283"/>
                <a:gd name="T11" fmla="*/ 0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167">
                  <a:moveTo>
                    <a:pt x="13" y="144"/>
                  </a:moveTo>
                  <a:lnTo>
                    <a:pt x="278" y="167"/>
                  </a:lnTo>
                  <a:lnTo>
                    <a:pt x="283" y="35"/>
                  </a:lnTo>
                  <a:lnTo>
                    <a:pt x="11" y="0"/>
                  </a:lnTo>
                  <a:lnTo>
                    <a:pt x="0" y="143"/>
                  </a:lnTo>
                  <a:lnTo>
                    <a:pt x="13" y="14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6" name="Freeform 128"/>
            <p:cNvSpPr>
              <a:spLocks/>
            </p:cNvSpPr>
            <p:nvPr/>
          </p:nvSpPr>
          <p:spPr bwMode="auto">
            <a:xfrm>
              <a:off x="4775" y="2859"/>
              <a:ext cx="57" cy="28"/>
            </a:xfrm>
            <a:custGeom>
              <a:avLst/>
              <a:gdLst>
                <a:gd name="T0" fmla="*/ 0 w 372"/>
                <a:gd name="T1" fmla="*/ 0 h 155"/>
                <a:gd name="T2" fmla="*/ 0 w 372"/>
                <a:gd name="T3" fmla="*/ 0 h 155"/>
                <a:gd name="T4" fmla="*/ 0 w 372"/>
                <a:gd name="T5" fmla="*/ 0 h 155"/>
                <a:gd name="T6" fmla="*/ 0 w 372"/>
                <a:gd name="T7" fmla="*/ 0 h 155"/>
                <a:gd name="T8" fmla="*/ 0 w 372"/>
                <a:gd name="T9" fmla="*/ 0 h 155"/>
                <a:gd name="T10" fmla="*/ 0 w 372"/>
                <a:gd name="T11" fmla="*/ 0 h 155"/>
                <a:gd name="T12" fmla="*/ 0 w 372"/>
                <a:gd name="T13" fmla="*/ 0 h 155"/>
                <a:gd name="T14" fmla="*/ 0 w 372"/>
                <a:gd name="T15" fmla="*/ 0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2" h="155">
                  <a:moveTo>
                    <a:pt x="24" y="127"/>
                  </a:moveTo>
                  <a:lnTo>
                    <a:pt x="362" y="155"/>
                  </a:lnTo>
                  <a:lnTo>
                    <a:pt x="372" y="24"/>
                  </a:lnTo>
                  <a:lnTo>
                    <a:pt x="20" y="0"/>
                  </a:lnTo>
                  <a:lnTo>
                    <a:pt x="7" y="9"/>
                  </a:lnTo>
                  <a:lnTo>
                    <a:pt x="0" y="26"/>
                  </a:lnTo>
                  <a:lnTo>
                    <a:pt x="11" y="116"/>
                  </a:lnTo>
                  <a:lnTo>
                    <a:pt x="24" y="12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7" name="Freeform 129"/>
            <p:cNvSpPr>
              <a:spLocks/>
            </p:cNvSpPr>
            <p:nvPr/>
          </p:nvSpPr>
          <p:spPr bwMode="auto">
            <a:xfrm>
              <a:off x="4840" y="2861"/>
              <a:ext cx="47" cy="30"/>
            </a:xfrm>
            <a:custGeom>
              <a:avLst/>
              <a:gdLst>
                <a:gd name="T0" fmla="*/ 0 w 314"/>
                <a:gd name="T1" fmla="*/ 0 h 168"/>
                <a:gd name="T2" fmla="*/ 0 w 314"/>
                <a:gd name="T3" fmla="*/ 0 h 168"/>
                <a:gd name="T4" fmla="*/ 0 w 314"/>
                <a:gd name="T5" fmla="*/ 0 h 168"/>
                <a:gd name="T6" fmla="*/ 0 w 314"/>
                <a:gd name="T7" fmla="*/ 0 h 168"/>
                <a:gd name="T8" fmla="*/ 0 w 314"/>
                <a:gd name="T9" fmla="*/ 0 h 168"/>
                <a:gd name="T10" fmla="*/ 0 w 314"/>
                <a:gd name="T11" fmla="*/ 0 h 168"/>
                <a:gd name="T12" fmla="*/ 0 w 314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4" h="168">
                  <a:moveTo>
                    <a:pt x="16" y="146"/>
                  </a:moveTo>
                  <a:lnTo>
                    <a:pt x="304" y="168"/>
                  </a:lnTo>
                  <a:lnTo>
                    <a:pt x="314" y="44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6" y="14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8" name="Freeform 130"/>
            <p:cNvSpPr>
              <a:spLocks/>
            </p:cNvSpPr>
            <p:nvPr/>
          </p:nvSpPr>
          <p:spPr bwMode="auto">
            <a:xfrm>
              <a:off x="4041" y="2774"/>
              <a:ext cx="13" cy="24"/>
            </a:xfrm>
            <a:custGeom>
              <a:avLst/>
              <a:gdLst>
                <a:gd name="T0" fmla="*/ 0 w 89"/>
                <a:gd name="T1" fmla="*/ 0 h 133"/>
                <a:gd name="T2" fmla="*/ 0 w 89"/>
                <a:gd name="T3" fmla="*/ 0 h 133"/>
                <a:gd name="T4" fmla="*/ 0 w 89"/>
                <a:gd name="T5" fmla="*/ 0 h 133"/>
                <a:gd name="T6" fmla="*/ 0 w 89"/>
                <a:gd name="T7" fmla="*/ 0 h 133"/>
                <a:gd name="T8" fmla="*/ 0 w 89"/>
                <a:gd name="T9" fmla="*/ 0 h 133"/>
                <a:gd name="T10" fmla="*/ 0 w 89"/>
                <a:gd name="T11" fmla="*/ 0 h 133"/>
                <a:gd name="T12" fmla="*/ 0 w 89"/>
                <a:gd name="T13" fmla="*/ 0 h 133"/>
                <a:gd name="T14" fmla="*/ 0 w 89"/>
                <a:gd name="T15" fmla="*/ 0 h 133"/>
                <a:gd name="T16" fmla="*/ 0 w 89"/>
                <a:gd name="T17" fmla="*/ 0 h 133"/>
                <a:gd name="T18" fmla="*/ 0 w 89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33">
                  <a:moveTo>
                    <a:pt x="8" y="133"/>
                  </a:moveTo>
                  <a:lnTo>
                    <a:pt x="26" y="131"/>
                  </a:lnTo>
                  <a:lnTo>
                    <a:pt x="50" y="133"/>
                  </a:lnTo>
                  <a:lnTo>
                    <a:pt x="73" y="107"/>
                  </a:lnTo>
                  <a:lnTo>
                    <a:pt x="79" y="73"/>
                  </a:lnTo>
                  <a:lnTo>
                    <a:pt x="79" y="34"/>
                  </a:lnTo>
                  <a:lnTo>
                    <a:pt x="89" y="0"/>
                  </a:lnTo>
                  <a:lnTo>
                    <a:pt x="0" y="123"/>
                  </a:lnTo>
                  <a:lnTo>
                    <a:pt x="0" y="131"/>
                  </a:lnTo>
                  <a:lnTo>
                    <a:pt x="8" y="13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49" name="Freeform 131"/>
            <p:cNvSpPr>
              <a:spLocks/>
            </p:cNvSpPr>
            <p:nvPr/>
          </p:nvSpPr>
          <p:spPr bwMode="auto">
            <a:xfrm>
              <a:off x="4067" y="2755"/>
              <a:ext cx="40" cy="43"/>
            </a:xfrm>
            <a:custGeom>
              <a:avLst/>
              <a:gdLst>
                <a:gd name="T0" fmla="*/ 0 w 268"/>
                <a:gd name="T1" fmla="*/ 0 h 251"/>
                <a:gd name="T2" fmla="*/ 0 w 268"/>
                <a:gd name="T3" fmla="*/ 0 h 251"/>
                <a:gd name="T4" fmla="*/ 0 w 268"/>
                <a:gd name="T5" fmla="*/ 0 h 251"/>
                <a:gd name="T6" fmla="*/ 0 w 268"/>
                <a:gd name="T7" fmla="*/ 0 h 251"/>
                <a:gd name="T8" fmla="*/ 0 w 268"/>
                <a:gd name="T9" fmla="*/ 0 h 251"/>
                <a:gd name="T10" fmla="*/ 0 w 268"/>
                <a:gd name="T11" fmla="*/ 0 h 251"/>
                <a:gd name="T12" fmla="*/ 0 w 268"/>
                <a:gd name="T13" fmla="*/ 0 h 251"/>
                <a:gd name="T14" fmla="*/ 0 w 268"/>
                <a:gd name="T15" fmla="*/ 0 h 251"/>
                <a:gd name="T16" fmla="*/ 0 w 268"/>
                <a:gd name="T17" fmla="*/ 0 h 251"/>
                <a:gd name="T18" fmla="*/ 0 w 268"/>
                <a:gd name="T19" fmla="*/ 0 h 251"/>
                <a:gd name="T20" fmla="*/ 0 w 268"/>
                <a:gd name="T21" fmla="*/ 0 h 251"/>
                <a:gd name="T22" fmla="*/ 0 w 268"/>
                <a:gd name="T23" fmla="*/ 0 h 251"/>
                <a:gd name="T24" fmla="*/ 0 w 268"/>
                <a:gd name="T25" fmla="*/ 0 h 251"/>
                <a:gd name="T26" fmla="*/ 0 w 268"/>
                <a:gd name="T27" fmla="*/ 0 h 2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251">
                  <a:moveTo>
                    <a:pt x="8" y="250"/>
                  </a:moveTo>
                  <a:lnTo>
                    <a:pt x="188" y="251"/>
                  </a:lnTo>
                  <a:lnTo>
                    <a:pt x="199" y="243"/>
                  </a:lnTo>
                  <a:lnTo>
                    <a:pt x="268" y="77"/>
                  </a:lnTo>
                  <a:lnTo>
                    <a:pt x="219" y="2"/>
                  </a:lnTo>
                  <a:lnTo>
                    <a:pt x="176" y="60"/>
                  </a:lnTo>
                  <a:lnTo>
                    <a:pt x="138" y="79"/>
                  </a:lnTo>
                  <a:lnTo>
                    <a:pt x="116" y="67"/>
                  </a:lnTo>
                  <a:lnTo>
                    <a:pt x="107" y="48"/>
                  </a:lnTo>
                  <a:lnTo>
                    <a:pt x="125" y="18"/>
                  </a:lnTo>
                  <a:lnTo>
                    <a:pt x="126" y="0"/>
                  </a:lnTo>
                  <a:lnTo>
                    <a:pt x="0" y="227"/>
                  </a:lnTo>
                  <a:lnTo>
                    <a:pt x="0" y="238"/>
                  </a:lnTo>
                  <a:lnTo>
                    <a:pt x="8" y="25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0" name="Freeform 132"/>
            <p:cNvSpPr>
              <a:spLocks/>
            </p:cNvSpPr>
            <p:nvPr/>
          </p:nvSpPr>
          <p:spPr bwMode="auto">
            <a:xfrm>
              <a:off x="5122" y="2891"/>
              <a:ext cx="9" cy="6"/>
            </a:xfrm>
            <a:custGeom>
              <a:avLst/>
              <a:gdLst>
                <a:gd name="T0" fmla="*/ 0 w 65"/>
                <a:gd name="T1" fmla="*/ 0 h 28"/>
                <a:gd name="T2" fmla="*/ 0 w 65"/>
                <a:gd name="T3" fmla="*/ 0 h 28"/>
                <a:gd name="T4" fmla="*/ 0 w 65"/>
                <a:gd name="T5" fmla="*/ 0 h 28"/>
                <a:gd name="T6" fmla="*/ 0 w 65"/>
                <a:gd name="T7" fmla="*/ 0 h 28"/>
                <a:gd name="T8" fmla="*/ 0 w 65"/>
                <a:gd name="T9" fmla="*/ 0 h 28"/>
                <a:gd name="T10" fmla="*/ 0 w 65"/>
                <a:gd name="T11" fmla="*/ 0 h 28"/>
                <a:gd name="T12" fmla="*/ 0 w 65"/>
                <a:gd name="T13" fmla="*/ 0 h 28"/>
                <a:gd name="T14" fmla="*/ 0 w 65"/>
                <a:gd name="T15" fmla="*/ 0 h 28"/>
                <a:gd name="T16" fmla="*/ 0 w 65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8">
                  <a:moveTo>
                    <a:pt x="13" y="26"/>
                  </a:moveTo>
                  <a:lnTo>
                    <a:pt x="31" y="28"/>
                  </a:lnTo>
                  <a:lnTo>
                    <a:pt x="65" y="12"/>
                  </a:lnTo>
                  <a:lnTo>
                    <a:pt x="54" y="2"/>
                  </a:lnTo>
                  <a:lnTo>
                    <a:pt x="34" y="0"/>
                  </a:lnTo>
                  <a:lnTo>
                    <a:pt x="14" y="5"/>
                  </a:lnTo>
                  <a:lnTo>
                    <a:pt x="0" y="16"/>
                  </a:lnTo>
                  <a:lnTo>
                    <a:pt x="5" y="22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1" name="Freeform 133"/>
            <p:cNvSpPr>
              <a:spLocks/>
            </p:cNvSpPr>
            <p:nvPr/>
          </p:nvSpPr>
          <p:spPr bwMode="auto">
            <a:xfrm>
              <a:off x="4179" y="2655"/>
              <a:ext cx="123" cy="145"/>
            </a:xfrm>
            <a:custGeom>
              <a:avLst/>
              <a:gdLst>
                <a:gd name="T0" fmla="*/ 0 w 813"/>
                <a:gd name="T1" fmla="*/ 0 h 819"/>
                <a:gd name="T2" fmla="*/ 0 w 813"/>
                <a:gd name="T3" fmla="*/ 0 h 819"/>
                <a:gd name="T4" fmla="*/ 0 w 813"/>
                <a:gd name="T5" fmla="*/ 0 h 819"/>
                <a:gd name="T6" fmla="*/ 0 w 813"/>
                <a:gd name="T7" fmla="*/ 0 h 819"/>
                <a:gd name="T8" fmla="*/ 0 w 813"/>
                <a:gd name="T9" fmla="*/ 0 h 819"/>
                <a:gd name="T10" fmla="*/ 0 w 813"/>
                <a:gd name="T11" fmla="*/ 0 h 819"/>
                <a:gd name="T12" fmla="*/ 0 w 813"/>
                <a:gd name="T13" fmla="*/ 0 h 819"/>
                <a:gd name="T14" fmla="*/ 0 w 813"/>
                <a:gd name="T15" fmla="*/ 0 h 819"/>
                <a:gd name="T16" fmla="*/ 0 w 813"/>
                <a:gd name="T17" fmla="*/ 0 h 819"/>
                <a:gd name="T18" fmla="*/ 0 w 813"/>
                <a:gd name="T19" fmla="*/ 0 h 819"/>
                <a:gd name="T20" fmla="*/ 0 w 813"/>
                <a:gd name="T21" fmla="*/ 0 h 819"/>
                <a:gd name="T22" fmla="*/ 0 w 813"/>
                <a:gd name="T23" fmla="*/ 0 h 819"/>
                <a:gd name="T24" fmla="*/ 0 w 813"/>
                <a:gd name="T25" fmla="*/ 0 h 819"/>
                <a:gd name="T26" fmla="*/ 0 w 813"/>
                <a:gd name="T27" fmla="*/ 0 h 819"/>
                <a:gd name="T28" fmla="*/ 0 w 813"/>
                <a:gd name="T29" fmla="*/ 0 h 819"/>
                <a:gd name="T30" fmla="*/ 0 w 813"/>
                <a:gd name="T31" fmla="*/ 0 h 819"/>
                <a:gd name="T32" fmla="*/ 0 w 813"/>
                <a:gd name="T33" fmla="*/ 0 h 819"/>
                <a:gd name="T34" fmla="*/ 0 w 813"/>
                <a:gd name="T35" fmla="*/ 0 h 819"/>
                <a:gd name="T36" fmla="*/ 0 w 813"/>
                <a:gd name="T37" fmla="*/ 0 h 819"/>
                <a:gd name="T38" fmla="*/ 0 w 813"/>
                <a:gd name="T39" fmla="*/ 0 h 819"/>
                <a:gd name="T40" fmla="*/ 0 w 813"/>
                <a:gd name="T41" fmla="*/ 0 h 819"/>
                <a:gd name="T42" fmla="*/ 0 w 813"/>
                <a:gd name="T43" fmla="*/ 0 h 819"/>
                <a:gd name="T44" fmla="*/ 0 w 813"/>
                <a:gd name="T45" fmla="*/ 0 h 819"/>
                <a:gd name="T46" fmla="*/ 0 w 813"/>
                <a:gd name="T47" fmla="*/ 0 h 819"/>
                <a:gd name="T48" fmla="*/ 0 w 813"/>
                <a:gd name="T49" fmla="*/ 0 h 819"/>
                <a:gd name="T50" fmla="*/ 0 w 813"/>
                <a:gd name="T51" fmla="*/ 0 h 819"/>
                <a:gd name="T52" fmla="*/ 0 w 813"/>
                <a:gd name="T53" fmla="*/ 0 h 819"/>
                <a:gd name="T54" fmla="*/ 0 w 813"/>
                <a:gd name="T55" fmla="*/ 0 h 819"/>
                <a:gd name="T56" fmla="*/ 0 w 813"/>
                <a:gd name="T57" fmla="*/ 0 h 819"/>
                <a:gd name="T58" fmla="*/ 0 w 813"/>
                <a:gd name="T59" fmla="*/ 0 h 819"/>
                <a:gd name="T60" fmla="*/ 0 w 813"/>
                <a:gd name="T61" fmla="*/ 0 h 819"/>
                <a:gd name="T62" fmla="*/ 0 w 813"/>
                <a:gd name="T63" fmla="*/ 0 h 819"/>
                <a:gd name="T64" fmla="*/ 0 w 813"/>
                <a:gd name="T65" fmla="*/ 0 h 819"/>
                <a:gd name="T66" fmla="*/ 0 w 813"/>
                <a:gd name="T67" fmla="*/ 0 h 819"/>
                <a:gd name="T68" fmla="*/ 0 w 813"/>
                <a:gd name="T69" fmla="*/ 0 h 819"/>
                <a:gd name="T70" fmla="*/ 0 w 813"/>
                <a:gd name="T71" fmla="*/ 0 h 819"/>
                <a:gd name="T72" fmla="*/ 0 w 813"/>
                <a:gd name="T73" fmla="*/ 0 h 819"/>
                <a:gd name="T74" fmla="*/ 0 w 813"/>
                <a:gd name="T75" fmla="*/ 0 h 819"/>
                <a:gd name="T76" fmla="*/ 0 w 813"/>
                <a:gd name="T77" fmla="*/ 0 h 819"/>
                <a:gd name="T78" fmla="*/ 0 w 813"/>
                <a:gd name="T79" fmla="*/ 0 h 819"/>
                <a:gd name="T80" fmla="*/ 0 w 813"/>
                <a:gd name="T81" fmla="*/ 0 h 819"/>
                <a:gd name="T82" fmla="*/ 0 w 813"/>
                <a:gd name="T83" fmla="*/ 0 h 819"/>
                <a:gd name="T84" fmla="*/ 0 w 813"/>
                <a:gd name="T85" fmla="*/ 0 h 819"/>
                <a:gd name="T86" fmla="*/ 0 w 813"/>
                <a:gd name="T87" fmla="*/ 0 h 819"/>
                <a:gd name="T88" fmla="*/ 0 w 813"/>
                <a:gd name="T89" fmla="*/ 0 h 819"/>
                <a:gd name="T90" fmla="*/ 0 w 813"/>
                <a:gd name="T91" fmla="*/ 0 h 819"/>
                <a:gd name="T92" fmla="*/ 0 w 813"/>
                <a:gd name="T93" fmla="*/ 0 h 819"/>
                <a:gd name="T94" fmla="*/ 0 w 813"/>
                <a:gd name="T95" fmla="*/ 0 h 819"/>
                <a:gd name="T96" fmla="*/ 0 w 813"/>
                <a:gd name="T97" fmla="*/ 0 h 819"/>
                <a:gd name="T98" fmla="*/ 0 w 813"/>
                <a:gd name="T99" fmla="*/ 0 h 819"/>
                <a:gd name="T100" fmla="*/ 0 w 813"/>
                <a:gd name="T101" fmla="*/ 0 h 819"/>
                <a:gd name="T102" fmla="*/ 0 w 813"/>
                <a:gd name="T103" fmla="*/ 0 h 819"/>
                <a:gd name="T104" fmla="*/ 0 w 813"/>
                <a:gd name="T105" fmla="*/ 0 h 819"/>
                <a:gd name="T106" fmla="*/ 0 w 813"/>
                <a:gd name="T107" fmla="*/ 0 h 819"/>
                <a:gd name="T108" fmla="*/ 0 w 813"/>
                <a:gd name="T109" fmla="*/ 0 h 819"/>
                <a:gd name="T110" fmla="*/ 0 w 813"/>
                <a:gd name="T111" fmla="*/ 0 h 819"/>
                <a:gd name="T112" fmla="*/ 0 w 813"/>
                <a:gd name="T113" fmla="*/ 0 h 819"/>
                <a:gd name="T114" fmla="*/ 0 w 813"/>
                <a:gd name="T115" fmla="*/ 0 h 8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3" h="819">
                  <a:moveTo>
                    <a:pt x="593" y="819"/>
                  </a:moveTo>
                  <a:lnTo>
                    <a:pt x="540" y="502"/>
                  </a:lnTo>
                  <a:lnTo>
                    <a:pt x="576" y="478"/>
                  </a:lnTo>
                  <a:lnTo>
                    <a:pt x="584" y="480"/>
                  </a:lnTo>
                  <a:lnTo>
                    <a:pt x="593" y="487"/>
                  </a:lnTo>
                  <a:lnTo>
                    <a:pt x="740" y="667"/>
                  </a:lnTo>
                  <a:lnTo>
                    <a:pt x="674" y="448"/>
                  </a:lnTo>
                  <a:lnTo>
                    <a:pt x="676" y="431"/>
                  </a:lnTo>
                  <a:lnTo>
                    <a:pt x="687" y="421"/>
                  </a:lnTo>
                  <a:lnTo>
                    <a:pt x="705" y="414"/>
                  </a:lnTo>
                  <a:lnTo>
                    <a:pt x="813" y="520"/>
                  </a:lnTo>
                  <a:lnTo>
                    <a:pt x="789" y="438"/>
                  </a:lnTo>
                  <a:lnTo>
                    <a:pt x="750" y="365"/>
                  </a:lnTo>
                  <a:lnTo>
                    <a:pt x="699" y="299"/>
                  </a:lnTo>
                  <a:lnTo>
                    <a:pt x="637" y="242"/>
                  </a:lnTo>
                  <a:lnTo>
                    <a:pt x="630" y="222"/>
                  </a:lnTo>
                  <a:lnTo>
                    <a:pt x="639" y="209"/>
                  </a:lnTo>
                  <a:lnTo>
                    <a:pt x="725" y="183"/>
                  </a:lnTo>
                  <a:lnTo>
                    <a:pt x="471" y="103"/>
                  </a:lnTo>
                  <a:lnTo>
                    <a:pt x="468" y="83"/>
                  </a:lnTo>
                  <a:lnTo>
                    <a:pt x="476" y="69"/>
                  </a:lnTo>
                  <a:lnTo>
                    <a:pt x="494" y="52"/>
                  </a:lnTo>
                  <a:lnTo>
                    <a:pt x="435" y="43"/>
                  </a:lnTo>
                  <a:lnTo>
                    <a:pt x="372" y="46"/>
                  </a:lnTo>
                  <a:lnTo>
                    <a:pt x="241" y="66"/>
                  </a:lnTo>
                  <a:lnTo>
                    <a:pt x="222" y="59"/>
                  </a:lnTo>
                  <a:lnTo>
                    <a:pt x="219" y="39"/>
                  </a:lnTo>
                  <a:lnTo>
                    <a:pt x="241" y="0"/>
                  </a:lnTo>
                  <a:lnTo>
                    <a:pt x="122" y="40"/>
                  </a:lnTo>
                  <a:lnTo>
                    <a:pt x="103" y="54"/>
                  </a:lnTo>
                  <a:lnTo>
                    <a:pt x="16" y="125"/>
                  </a:lnTo>
                  <a:lnTo>
                    <a:pt x="0" y="148"/>
                  </a:lnTo>
                  <a:lnTo>
                    <a:pt x="121" y="116"/>
                  </a:lnTo>
                  <a:lnTo>
                    <a:pt x="182" y="109"/>
                  </a:lnTo>
                  <a:lnTo>
                    <a:pt x="244" y="112"/>
                  </a:lnTo>
                  <a:lnTo>
                    <a:pt x="361" y="145"/>
                  </a:lnTo>
                  <a:lnTo>
                    <a:pt x="468" y="202"/>
                  </a:lnTo>
                  <a:lnTo>
                    <a:pt x="559" y="272"/>
                  </a:lnTo>
                  <a:lnTo>
                    <a:pt x="580" y="301"/>
                  </a:lnTo>
                  <a:lnTo>
                    <a:pt x="579" y="307"/>
                  </a:lnTo>
                  <a:lnTo>
                    <a:pt x="570" y="309"/>
                  </a:lnTo>
                  <a:lnTo>
                    <a:pt x="553" y="302"/>
                  </a:lnTo>
                  <a:lnTo>
                    <a:pt x="463" y="239"/>
                  </a:lnTo>
                  <a:lnTo>
                    <a:pt x="358" y="187"/>
                  </a:lnTo>
                  <a:lnTo>
                    <a:pt x="239" y="158"/>
                  </a:lnTo>
                  <a:lnTo>
                    <a:pt x="118" y="158"/>
                  </a:lnTo>
                  <a:lnTo>
                    <a:pt x="49" y="193"/>
                  </a:lnTo>
                  <a:lnTo>
                    <a:pt x="67" y="205"/>
                  </a:lnTo>
                  <a:lnTo>
                    <a:pt x="109" y="254"/>
                  </a:lnTo>
                  <a:lnTo>
                    <a:pt x="125" y="282"/>
                  </a:lnTo>
                  <a:lnTo>
                    <a:pt x="149" y="312"/>
                  </a:lnTo>
                  <a:lnTo>
                    <a:pt x="181" y="342"/>
                  </a:lnTo>
                  <a:lnTo>
                    <a:pt x="257" y="377"/>
                  </a:lnTo>
                  <a:lnTo>
                    <a:pt x="275" y="384"/>
                  </a:lnTo>
                  <a:lnTo>
                    <a:pt x="340" y="448"/>
                  </a:lnTo>
                  <a:lnTo>
                    <a:pt x="372" y="451"/>
                  </a:lnTo>
                  <a:lnTo>
                    <a:pt x="500" y="636"/>
                  </a:lnTo>
                  <a:lnTo>
                    <a:pt x="593" y="819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2" name="Freeform 134"/>
            <p:cNvSpPr>
              <a:spLocks/>
            </p:cNvSpPr>
            <p:nvPr/>
          </p:nvSpPr>
          <p:spPr bwMode="auto">
            <a:xfrm>
              <a:off x="4230" y="2759"/>
              <a:ext cx="30" cy="39"/>
            </a:xfrm>
            <a:custGeom>
              <a:avLst/>
              <a:gdLst>
                <a:gd name="T0" fmla="*/ 0 w 191"/>
                <a:gd name="T1" fmla="*/ 0 h 216"/>
                <a:gd name="T2" fmla="*/ 0 w 191"/>
                <a:gd name="T3" fmla="*/ 0 h 216"/>
                <a:gd name="T4" fmla="*/ 0 w 191"/>
                <a:gd name="T5" fmla="*/ 0 h 216"/>
                <a:gd name="T6" fmla="*/ 0 w 191"/>
                <a:gd name="T7" fmla="*/ 0 h 216"/>
                <a:gd name="T8" fmla="*/ 0 w 191"/>
                <a:gd name="T9" fmla="*/ 0 h 216"/>
                <a:gd name="T10" fmla="*/ 0 w 191"/>
                <a:gd name="T11" fmla="*/ 0 h 216"/>
                <a:gd name="T12" fmla="*/ 0 w 191"/>
                <a:gd name="T13" fmla="*/ 0 h 216"/>
                <a:gd name="T14" fmla="*/ 0 w 191"/>
                <a:gd name="T15" fmla="*/ 0 h 216"/>
                <a:gd name="T16" fmla="*/ 0 w 191"/>
                <a:gd name="T17" fmla="*/ 0 h 216"/>
                <a:gd name="T18" fmla="*/ 0 w 191"/>
                <a:gd name="T19" fmla="*/ 0 h 216"/>
                <a:gd name="T20" fmla="*/ 0 w 191"/>
                <a:gd name="T21" fmla="*/ 0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216">
                  <a:moveTo>
                    <a:pt x="97" y="216"/>
                  </a:moveTo>
                  <a:lnTo>
                    <a:pt x="191" y="210"/>
                  </a:lnTo>
                  <a:lnTo>
                    <a:pt x="150" y="123"/>
                  </a:lnTo>
                  <a:lnTo>
                    <a:pt x="137" y="109"/>
                  </a:lnTo>
                  <a:lnTo>
                    <a:pt x="67" y="0"/>
                  </a:lnTo>
                  <a:lnTo>
                    <a:pt x="58" y="13"/>
                  </a:lnTo>
                  <a:lnTo>
                    <a:pt x="11" y="18"/>
                  </a:lnTo>
                  <a:lnTo>
                    <a:pt x="3" y="24"/>
                  </a:lnTo>
                  <a:lnTo>
                    <a:pt x="0" y="40"/>
                  </a:lnTo>
                  <a:lnTo>
                    <a:pt x="83" y="216"/>
                  </a:lnTo>
                  <a:lnTo>
                    <a:pt x="97" y="21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3" name="Freeform 135"/>
            <p:cNvSpPr>
              <a:spLocks/>
            </p:cNvSpPr>
            <p:nvPr/>
          </p:nvSpPr>
          <p:spPr bwMode="auto">
            <a:xfrm>
              <a:off x="4272" y="2757"/>
              <a:ext cx="15" cy="43"/>
            </a:xfrm>
            <a:custGeom>
              <a:avLst/>
              <a:gdLst>
                <a:gd name="T0" fmla="*/ 0 w 102"/>
                <a:gd name="T1" fmla="*/ 0 h 240"/>
                <a:gd name="T2" fmla="*/ 0 w 102"/>
                <a:gd name="T3" fmla="*/ 0 h 240"/>
                <a:gd name="T4" fmla="*/ 0 w 102"/>
                <a:gd name="T5" fmla="*/ 0 h 240"/>
                <a:gd name="T6" fmla="*/ 0 w 102"/>
                <a:gd name="T7" fmla="*/ 0 h 240"/>
                <a:gd name="T8" fmla="*/ 0 w 102"/>
                <a:gd name="T9" fmla="*/ 0 h 240"/>
                <a:gd name="T10" fmla="*/ 0 w 102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240">
                  <a:moveTo>
                    <a:pt x="46" y="240"/>
                  </a:moveTo>
                  <a:lnTo>
                    <a:pt x="102" y="232"/>
                  </a:lnTo>
                  <a:lnTo>
                    <a:pt x="77" y="89"/>
                  </a:lnTo>
                  <a:lnTo>
                    <a:pt x="0" y="0"/>
                  </a:lnTo>
                  <a:lnTo>
                    <a:pt x="32" y="235"/>
                  </a:lnTo>
                  <a:lnTo>
                    <a:pt x="46" y="24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4" name="Freeform 136"/>
            <p:cNvSpPr>
              <a:spLocks/>
            </p:cNvSpPr>
            <p:nvPr/>
          </p:nvSpPr>
          <p:spPr bwMode="auto">
            <a:xfrm>
              <a:off x="4109" y="2738"/>
              <a:ext cx="22" cy="30"/>
            </a:xfrm>
            <a:custGeom>
              <a:avLst/>
              <a:gdLst>
                <a:gd name="T0" fmla="*/ 0 w 150"/>
                <a:gd name="T1" fmla="*/ 0 h 163"/>
                <a:gd name="T2" fmla="*/ 0 w 150"/>
                <a:gd name="T3" fmla="*/ 0 h 163"/>
                <a:gd name="T4" fmla="*/ 0 w 150"/>
                <a:gd name="T5" fmla="*/ 0 h 163"/>
                <a:gd name="T6" fmla="*/ 0 w 150"/>
                <a:gd name="T7" fmla="*/ 0 h 163"/>
                <a:gd name="T8" fmla="*/ 0 w 150"/>
                <a:gd name="T9" fmla="*/ 0 h 163"/>
                <a:gd name="T10" fmla="*/ 0 w 150"/>
                <a:gd name="T11" fmla="*/ 0 h 163"/>
                <a:gd name="T12" fmla="*/ 0 w 150"/>
                <a:gd name="T13" fmla="*/ 0 h 163"/>
                <a:gd name="T14" fmla="*/ 0 w 150"/>
                <a:gd name="T15" fmla="*/ 0 h 163"/>
                <a:gd name="T16" fmla="*/ 0 w 150"/>
                <a:gd name="T17" fmla="*/ 0 h 163"/>
                <a:gd name="T18" fmla="*/ 0 w 150"/>
                <a:gd name="T19" fmla="*/ 0 h 163"/>
                <a:gd name="T20" fmla="*/ 0 w 150"/>
                <a:gd name="T21" fmla="*/ 0 h 163"/>
                <a:gd name="T22" fmla="*/ 0 w 150"/>
                <a:gd name="T23" fmla="*/ 0 h 163"/>
                <a:gd name="T24" fmla="*/ 0 w 150"/>
                <a:gd name="T25" fmla="*/ 0 h 1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163">
                  <a:moveTo>
                    <a:pt x="114" y="162"/>
                  </a:moveTo>
                  <a:lnTo>
                    <a:pt x="137" y="163"/>
                  </a:lnTo>
                  <a:lnTo>
                    <a:pt x="150" y="158"/>
                  </a:lnTo>
                  <a:lnTo>
                    <a:pt x="148" y="140"/>
                  </a:lnTo>
                  <a:lnTo>
                    <a:pt x="54" y="104"/>
                  </a:lnTo>
                  <a:lnTo>
                    <a:pt x="33" y="87"/>
                  </a:lnTo>
                  <a:lnTo>
                    <a:pt x="20" y="60"/>
                  </a:lnTo>
                  <a:lnTo>
                    <a:pt x="24" y="0"/>
                  </a:lnTo>
                  <a:lnTo>
                    <a:pt x="2" y="44"/>
                  </a:lnTo>
                  <a:lnTo>
                    <a:pt x="0" y="67"/>
                  </a:lnTo>
                  <a:lnTo>
                    <a:pt x="5" y="90"/>
                  </a:lnTo>
                  <a:lnTo>
                    <a:pt x="15" y="110"/>
                  </a:lnTo>
                  <a:lnTo>
                    <a:pt x="114" y="162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5" name="Freeform 137"/>
            <p:cNvSpPr>
              <a:spLocks/>
            </p:cNvSpPr>
            <p:nvPr/>
          </p:nvSpPr>
          <p:spPr bwMode="auto">
            <a:xfrm>
              <a:off x="4197" y="2747"/>
              <a:ext cx="33" cy="21"/>
            </a:xfrm>
            <a:custGeom>
              <a:avLst/>
              <a:gdLst>
                <a:gd name="T0" fmla="*/ 0 w 215"/>
                <a:gd name="T1" fmla="*/ 0 h 123"/>
                <a:gd name="T2" fmla="*/ 0 w 215"/>
                <a:gd name="T3" fmla="*/ 0 h 123"/>
                <a:gd name="T4" fmla="*/ 0 w 215"/>
                <a:gd name="T5" fmla="*/ 0 h 123"/>
                <a:gd name="T6" fmla="*/ 0 w 215"/>
                <a:gd name="T7" fmla="*/ 0 h 123"/>
                <a:gd name="T8" fmla="*/ 0 w 215"/>
                <a:gd name="T9" fmla="*/ 0 h 123"/>
                <a:gd name="T10" fmla="*/ 0 w 215"/>
                <a:gd name="T11" fmla="*/ 0 h 123"/>
                <a:gd name="T12" fmla="*/ 0 w 215"/>
                <a:gd name="T13" fmla="*/ 0 h 123"/>
                <a:gd name="T14" fmla="*/ 0 w 215"/>
                <a:gd name="T15" fmla="*/ 0 h 123"/>
                <a:gd name="T16" fmla="*/ 0 w 215"/>
                <a:gd name="T17" fmla="*/ 0 h 123"/>
                <a:gd name="T18" fmla="*/ 0 w 215"/>
                <a:gd name="T19" fmla="*/ 0 h 123"/>
                <a:gd name="T20" fmla="*/ 0 w 215"/>
                <a:gd name="T21" fmla="*/ 0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5" h="123">
                  <a:moveTo>
                    <a:pt x="16" y="121"/>
                  </a:moveTo>
                  <a:lnTo>
                    <a:pt x="194" y="69"/>
                  </a:lnTo>
                  <a:lnTo>
                    <a:pt x="215" y="39"/>
                  </a:lnTo>
                  <a:lnTo>
                    <a:pt x="205" y="0"/>
                  </a:lnTo>
                  <a:lnTo>
                    <a:pt x="188" y="18"/>
                  </a:lnTo>
                  <a:lnTo>
                    <a:pt x="162" y="49"/>
                  </a:lnTo>
                  <a:lnTo>
                    <a:pt x="111" y="66"/>
                  </a:lnTo>
                  <a:lnTo>
                    <a:pt x="12" y="78"/>
                  </a:lnTo>
                  <a:lnTo>
                    <a:pt x="0" y="101"/>
                  </a:lnTo>
                  <a:lnTo>
                    <a:pt x="9" y="123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6" name="Freeform 138"/>
            <p:cNvSpPr>
              <a:spLocks/>
            </p:cNvSpPr>
            <p:nvPr/>
          </p:nvSpPr>
          <p:spPr bwMode="auto">
            <a:xfrm>
              <a:off x="4118" y="2704"/>
              <a:ext cx="28" cy="51"/>
            </a:xfrm>
            <a:custGeom>
              <a:avLst/>
              <a:gdLst>
                <a:gd name="T0" fmla="*/ 0 w 178"/>
                <a:gd name="T1" fmla="*/ 0 h 282"/>
                <a:gd name="T2" fmla="*/ 0 w 178"/>
                <a:gd name="T3" fmla="*/ 0 h 282"/>
                <a:gd name="T4" fmla="*/ 0 w 178"/>
                <a:gd name="T5" fmla="*/ 0 h 282"/>
                <a:gd name="T6" fmla="*/ 0 w 178"/>
                <a:gd name="T7" fmla="*/ 0 h 282"/>
                <a:gd name="T8" fmla="*/ 0 w 178"/>
                <a:gd name="T9" fmla="*/ 0 h 282"/>
                <a:gd name="T10" fmla="*/ 0 w 178"/>
                <a:gd name="T11" fmla="*/ 0 h 282"/>
                <a:gd name="T12" fmla="*/ 0 w 178"/>
                <a:gd name="T13" fmla="*/ 0 h 282"/>
                <a:gd name="T14" fmla="*/ 0 w 178"/>
                <a:gd name="T15" fmla="*/ 0 h 282"/>
                <a:gd name="T16" fmla="*/ 0 w 178"/>
                <a:gd name="T17" fmla="*/ 0 h 282"/>
                <a:gd name="T18" fmla="*/ 0 w 178"/>
                <a:gd name="T19" fmla="*/ 0 h 282"/>
                <a:gd name="T20" fmla="*/ 0 w 178"/>
                <a:gd name="T21" fmla="*/ 0 h 282"/>
                <a:gd name="T22" fmla="*/ 0 w 178"/>
                <a:gd name="T23" fmla="*/ 0 h 282"/>
                <a:gd name="T24" fmla="*/ 0 w 178"/>
                <a:gd name="T25" fmla="*/ 0 h 282"/>
                <a:gd name="T26" fmla="*/ 0 w 178"/>
                <a:gd name="T27" fmla="*/ 0 h 282"/>
                <a:gd name="T28" fmla="*/ 0 w 178"/>
                <a:gd name="T29" fmla="*/ 0 h 282"/>
                <a:gd name="T30" fmla="*/ 0 w 178"/>
                <a:gd name="T31" fmla="*/ 0 h 282"/>
                <a:gd name="T32" fmla="*/ 0 w 178"/>
                <a:gd name="T33" fmla="*/ 0 h 282"/>
                <a:gd name="T34" fmla="*/ 0 w 178"/>
                <a:gd name="T35" fmla="*/ 0 h 282"/>
                <a:gd name="T36" fmla="*/ 0 w 178"/>
                <a:gd name="T37" fmla="*/ 0 h 282"/>
                <a:gd name="T38" fmla="*/ 0 w 178"/>
                <a:gd name="T39" fmla="*/ 0 h 282"/>
                <a:gd name="T40" fmla="*/ 0 w 178"/>
                <a:gd name="T41" fmla="*/ 0 h 282"/>
                <a:gd name="T42" fmla="*/ 0 w 178"/>
                <a:gd name="T43" fmla="*/ 0 h 282"/>
                <a:gd name="T44" fmla="*/ 0 w 178"/>
                <a:gd name="T45" fmla="*/ 0 h 28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8" h="282">
                  <a:moveTo>
                    <a:pt x="80" y="282"/>
                  </a:moveTo>
                  <a:lnTo>
                    <a:pt x="96" y="282"/>
                  </a:lnTo>
                  <a:lnTo>
                    <a:pt x="110" y="274"/>
                  </a:lnTo>
                  <a:lnTo>
                    <a:pt x="156" y="162"/>
                  </a:lnTo>
                  <a:lnTo>
                    <a:pt x="149" y="162"/>
                  </a:lnTo>
                  <a:lnTo>
                    <a:pt x="137" y="169"/>
                  </a:lnTo>
                  <a:lnTo>
                    <a:pt x="112" y="191"/>
                  </a:lnTo>
                  <a:lnTo>
                    <a:pt x="99" y="198"/>
                  </a:lnTo>
                  <a:lnTo>
                    <a:pt x="83" y="202"/>
                  </a:lnTo>
                  <a:lnTo>
                    <a:pt x="64" y="196"/>
                  </a:lnTo>
                  <a:lnTo>
                    <a:pt x="79" y="140"/>
                  </a:lnTo>
                  <a:lnTo>
                    <a:pt x="106" y="92"/>
                  </a:lnTo>
                  <a:lnTo>
                    <a:pt x="178" y="9"/>
                  </a:lnTo>
                  <a:lnTo>
                    <a:pt x="173" y="0"/>
                  </a:lnTo>
                  <a:lnTo>
                    <a:pt x="162" y="0"/>
                  </a:lnTo>
                  <a:lnTo>
                    <a:pt x="136" y="6"/>
                  </a:lnTo>
                  <a:lnTo>
                    <a:pt x="86" y="48"/>
                  </a:lnTo>
                  <a:lnTo>
                    <a:pt x="43" y="103"/>
                  </a:lnTo>
                  <a:lnTo>
                    <a:pt x="14" y="168"/>
                  </a:lnTo>
                  <a:lnTo>
                    <a:pt x="0" y="242"/>
                  </a:lnTo>
                  <a:lnTo>
                    <a:pt x="16" y="259"/>
                  </a:lnTo>
                  <a:lnTo>
                    <a:pt x="40" y="269"/>
                  </a:lnTo>
                  <a:lnTo>
                    <a:pt x="80" y="282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7" name="Freeform 139"/>
            <p:cNvSpPr>
              <a:spLocks/>
            </p:cNvSpPr>
            <p:nvPr/>
          </p:nvSpPr>
          <p:spPr bwMode="auto">
            <a:xfrm>
              <a:off x="4193" y="2715"/>
              <a:ext cx="28" cy="36"/>
            </a:xfrm>
            <a:custGeom>
              <a:avLst/>
              <a:gdLst>
                <a:gd name="T0" fmla="*/ 0 w 181"/>
                <a:gd name="T1" fmla="*/ 0 h 202"/>
                <a:gd name="T2" fmla="*/ 0 w 181"/>
                <a:gd name="T3" fmla="*/ 0 h 202"/>
                <a:gd name="T4" fmla="*/ 0 w 181"/>
                <a:gd name="T5" fmla="*/ 0 h 202"/>
                <a:gd name="T6" fmla="*/ 0 w 181"/>
                <a:gd name="T7" fmla="*/ 0 h 202"/>
                <a:gd name="T8" fmla="*/ 0 w 181"/>
                <a:gd name="T9" fmla="*/ 0 h 202"/>
                <a:gd name="T10" fmla="*/ 0 w 181"/>
                <a:gd name="T11" fmla="*/ 0 h 202"/>
                <a:gd name="T12" fmla="*/ 0 w 181"/>
                <a:gd name="T13" fmla="*/ 0 h 202"/>
                <a:gd name="T14" fmla="*/ 0 w 181"/>
                <a:gd name="T15" fmla="*/ 0 h 202"/>
                <a:gd name="T16" fmla="*/ 0 w 181"/>
                <a:gd name="T17" fmla="*/ 0 h 202"/>
                <a:gd name="T18" fmla="*/ 0 w 181"/>
                <a:gd name="T19" fmla="*/ 0 h 202"/>
                <a:gd name="T20" fmla="*/ 0 w 181"/>
                <a:gd name="T21" fmla="*/ 0 h 202"/>
                <a:gd name="T22" fmla="*/ 0 w 181"/>
                <a:gd name="T23" fmla="*/ 0 h 2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1" h="202">
                  <a:moveTo>
                    <a:pt x="81" y="202"/>
                  </a:moveTo>
                  <a:lnTo>
                    <a:pt x="128" y="197"/>
                  </a:lnTo>
                  <a:lnTo>
                    <a:pt x="166" y="181"/>
                  </a:lnTo>
                  <a:lnTo>
                    <a:pt x="181" y="165"/>
                  </a:lnTo>
                  <a:lnTo>
                    <a:pt x="157" y="116"/>
                  </a:lnTo>
                  <a:lnTo>
                    <a:pt x="150" y="96"/>
                  </a:lnTo>
                  <a:lnTo>
                    <a:pt x="111" y="73"/>
                  </a:lnTo>
                  <a:lnTo>
                    <a:pt x="65" y="52"/>
                  </a:lnTo>
                  <a:lnTo>
                    <a:pt x="47" y="36"/>
                  </a:lnTo>
                  <a:lnTo>
                    <a:pt x="0" y="0"/>
                  </a:lnTo>
                  <a:lnTo>
                    <a:pt x="77" y="202"/>
                  </a:lnTo>
                  <a:lnTo>
                    <a:pt x="81" y="202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8" name="Freeform 140"/>
            <p:cNvSpPr>
              <a:spLocks/>
            </p:cNvSpPr>
            <p:nvPr/>
          </p:nvSpPr>
          <p:spPr bwMode="auto">
            <a:xfrm>
              <a:off x="5278" y="2808"/>
              <a:ext cx="8" cy="13"/>
            </a:xfrm>
            <a:custGeom>
              <a:avLst/>
              <a:gdLst>
                <a:gd name="T0" fmla="*/ 0 w 55"/>
                <a:gd name="T1" fmla="*/ 0 h 65"/>
                <a:gd name="T2" fmla="*/ 0 w 55"/>
                <a:gd name="T3" fmla="*/ 0 h 65"/>
                <a:gd name="T4" fmla="*/ 0 w 55"/>
                <a:gd name="T5" fmla="*/ 0 h 65"/>
                <a:gd name="T6" fmla="*/ 0 w 55"/>
                <a:gd name="T7" fmla="*/ 0 h 65"/>
                <a:gd name="T8" fmla="*/ 0 w 55"/>
                <a:gd name="T9" fmla="*/ 0 h 65"/>
                <a:gd name="T10" fmla="*/ 0 w 55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65">
                  <a:moveTo>
                    <a:pt x="9" y="55"/>
                  </a:moveTo>
                  <a:lnTo>
                    <a:pt x="55" y="7"/>
                  </a:lnTo>
                  <a:lnTo>
                    <a:pt x="50" y="0"/>
                  </a:lnTo>
                  <a:lnTo>
                    <a:pt x="32" y="1"/>
                  </a:lnTo>
                  <a:lnTo>
                    <a:pt x="0" y="65"/>
                  </a:lnTo>
                  <a:lnTo>
                    <a:pt x="9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59" name="Freeform 141"/>
            <p:cNvSpPr>
              <a:spLocks/>
            </p:cNvSpPr>
            <p:nvPr/>
          </p:nvSpPr>
          <p:spPr bwMode="auto">
            <a:xfrm>
              <a:off x="4028" y="2611"/>
              <a:ext cx="142" cy="61"/>
            </a:xfrm>
            <a:custGeom>
              <a:avLst/>
              <a:gdLst>
                <a:gd name="T0" fmla="*/ 0 w 930"/>
                <a:gd name="T1" fmla="*/ 0 h 345"/>
                <a:gd name="T2" fmla="*/ 0 w 930"/>
                <a:gd name="T3" fmla="*/ 0 h 345"/>
                <a:gd name="T4" fmla="*/ 0 w 930"/>
                <a:gd name="T5" fmla="*/ 0 h 345"/>
                <a:gd name="T6" fmla="*/ 0 w 930"/>
                <a:gd name="T7" fmla="*/ 0 h 345"/>
                <a:gd name="T8" fmla="*/ 0 w 930"/>
                <a:gd name="T9" fmla="*/ 0 h 345"/>
                <a:gd name="T10" fmla="*/ 0 w 930"/>
                <a:gd name="T11" fmla="*/ 0 h 345"/>
                <a:gd name="T12" fmla="*/ 0 w 930"/>
                <a:gd name="T13" fmla="*/ 0 h 345"/>
                <a:gd name="T14" fmla="*/ 0 w 930"/>
                <a:gd name="T15" fmla="*/ 0 h 345"/>
                <a:gd name="T16" fmla="*/ 0 w 930"/>
                <a:gd name="T17" fmla="*/ 0 h 345"/>
                <a:gd name="T18" fmla="*/ 0 w 930"/>
                <a:gd name="T19" fmla="*/ 0 h 345"/>
                <a:gd name="T20" fmla="*/ 0 w 930"/>
                <a:gd name="T21" fmla="*/ 0 h 345"/>
                <a:gd name="T22" fmla="*/ 0 w 930"/>
                <a:gd name="T23" fmla="*/ 0 h 345"/>
                <a:gd name="T24" fmla="*/ 0 w 930"/>
                <a:gd name="T25" fmla="*/ 0 h 345"/>
                <a:gd name="T26" fmla="*/ 0 w 930"/>
                <a:gd name="T27" fmla="*/ 0 h 345"/>
                <a:gd name="T28" fmla="*/ 0 w 930"/>
                <a:gd name="T29" fmla="*/ 0 h 345"/>
                <a:gd name="T30" fmla="*/ 0 w 930"/>
                <a:gd name="T31" fmla="*/ 0 h 345"/>
                <a:gd name="T32" fmla="*/ 0 w 930"/>
                <a:gd name="T33" fmla="*/ 0 h 345"/>
                <a:gd name="T34" fmla="*/ 0 w 930"/>
                <a:gd name="T35" fmla="*/ 0 h 345"/>
                <a:gd name="T36" fmla="*/ 0 w 930"/>
                <a:gd name="T37" fmla="*/ 0 h 345"/>
                <a:gd name="T38" fmla="*/ 0 w 930"/>
                <a:gd name="T39" fmla="*/ 0 h 345"/>
                <a:gd name="T40" fmla="*/ 0 w 930"/>
                <a:gd name="T41" fmla="*/ 0 h 345"/>
                <a:gd name="T42" fmla="*/ 0 w 930"/>
                <a:gd name="T43" fmla="*/ 0 h 345"/>
                <a:gd name="T44" fmla="*/ 0 w 930"/>
                <a:gd name="T45" fmla="*/ 0 h 345"/>
                <a:gd name="T46" fmla="*/ 0 w 930"/>
                <a:gd name="T47" fmla="*/ 0 h 345"/>
                <a:gd name="T48" fmla="*/ 0 w 930"/>
                <a:gd name="T49" fmla="*/ 0 h 345"/>
                <a:gd name="T50" fmla="*/ 0 w 930"/>
                <a:gd name="T51" fmla="*/ 0 h 345"/>
                <a:gd name="T52" fmla="*/ 0 w 930"/>
                <a:gd name="T53" fmla="*/ 0 h 345"/>
                <a:gd name="T54" fmla="*/ 0 w 930"/>
                <a:gd name="T55" fmla="*/ 0 h 345"/>
                <a:gd name="T56" fmla="*/ 0 w 930"/>
                <a:gd name="T57" fmla="*/ 0 h 345"/>
                <a:gd name="T58" fmla="*/ 0 w 930"/>
                <a:gd name="T59" fmla="*/ 0 h 345"/>
                <a:gd name="T60" fmla="*/ 0 w 930"/>
                <a:gd name="T61" fmla="*/ 0 h 345"/>
                <a:gd name="T62" fmla="*/ 0 w 930"/>
                <a:gd name="T63" fmla="*/ 0 h 345"/>
                <a:gd name="T64" fmla="*/ 0 w 930"/>
                <a:gd name="T65" fmla="*/ 0 h 345"/>
                <a:gd name="T66" fmla="*/ 0 w 930"/>
                <a:gd name="T67" fmla="*/ 0 h 345"/>
                <a:gd name="T68" fmla="*/ 0 w 930"/>
                <a:gd name="T69" fmla="*/ 0 h 345"/>
                <a:gd name="T70" fmla="*/ 0 w 930"/>
                <a:gd name="T71" fmla="*/ 0 h 345"/>
                <a:gd name="T72" fmla="*/ 0 w 930"/>
                <a:gd name="T73" fmla="*/ 0 h 345"/>
                <a:gd name="T74" fmla="*/ 0 w 930"/>
                <a:gd name="T75" fmla="*/ 0 h 345"/>
                <a:gd name="T76" fmla="*/ 0 w 930"/>
                <a:gd name="T77" fmla="*/ 0 h 345"/>
                <a:gd name="T78" fmla="*/ 0 w 930"/>
                <a:gd name="T79" fmla="*/ 0 h 345"/>
                <a:gd name="T80" fmla="*/ 0 w 930"/>
                <a:gd name="T81" fmla="*/ 0 h 345"/>
                <a:gd name="T82" fmla="*/ 0 w 930"/>
                <a:gd name="T83" fmla="*/ 0 h 345"/>
                <a:gd name="T84" fmla="*/ 0 w 930"/>
                <a:gd name="T85" fmla="*/ 0 h 345"/>
                <a:gd name="T86" fmla="*/ 0 w 930"/>
                <a:gd name="T87" fmla="*/ 0 h 345"/>
                <a:gd name="T88" fmla="*/ 0 w 930"/>
                <a:gd name="T89" fmla="*/ 0 h 345"/>
                <a:gd name="T90" fmla="*/ 0 w 930"/>
                <a:gd name="T91" fmla="*/ 0 h 345"/>
                <a:gd name="T92" fmla="*/ 0 w 930"/>
                <a:gd name="T93" fmla="*/ 0 h 3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30" h="345">
                  <a:moveTo>
                    <a:pt x="14" y="337"/>
                  </a:moveTo>
                  <a:lnTo>
                    <a:pt x="117" y="285"/>
                  </a:lnTo>
                  <a:lnTo>
                    <a:pt x="179" y="271"/>
                  </a:lnTo>
                  <a:lnTo>
                    <a:pt x="243" y="272"/>
                  </a:lnTo>
                  <a:lnTo>
                    <a:pt x="252" y="265"/>
                  </a:lnTo>
                  <a:lnTo>
                    <a:pt x="253" y="255"/>
                  </a:lnTo>
                  <a:lnTo>
                    <a:pt x="276" y="223"/>
                  </a:lnTo>
                  <a:lnTo>
                    <a:pt x="306" y="203"/>
                  </a:lnTo>
                  <a:lnTo>
                    <a:pt x="382" y="182"/>
                  </a:lnTo>
                  <a:lnTo>
                    <a:pt x="678" y="246"/>
                  </a:lnTo>
                  <a:lnTo>
                    <a:pt x="690" y="225"/>
                  </a:lnTo>
                  <a:lnTo>
                    <a:pt x="708" y="219"/>
                  </a:lnTo>
                  <a:lnTo>
                    <a:pt x="728" y="220"/>
                  </a:lnTo>
                  <a:lnTo>
                    <a:pt x="773" y="232"/>
                  </a:lnTo>
                  <a:lnTo>
                    <a:pt x="826" y="264"/>
                  </a:lnTo>
                  <a:lnTo>
                    <a:pt x="866" y="295"/>
                  </a:lnTo>
                  <a:lnTo>
                    <a:pt x="830" y="243"/>
                  </a:lnTo>
                  <a:lnTo>
                    <a:pt x="783" y="206"/>
                  </a:lnTo>
                  <a:lnTo>
                    <a:pt x="727" y="176"/>
                  </a:lnTo>
                  <a:lnTo>
                    <a:pt x="667" y="156"/>
                  </a:lnTo>
                  <a:lnTo>
                    <a:pt x="612" y="153"/>
                  </a:lnTo>
                  <a:lnTo>
                    <a:pt x="591" y="142"/>
                  </a:lnTo>
                  <a:lnTo>
                    <a:pt x="585" y="123"/>
                  </a:lnTo>
                  <a:lnTo>
                    <a:pt x="588" y="113"/>
                  </a:lnTo>
                  <a:lnTo>
                    <a:pt x="595" y="110"/>
                  </a:lnTo>
                  <a:lnTo>
                    <a:pt x="654" y="112"/>
                  </a:lnTo>
                  <a:lnTo>
                    <a:pt x="714" y="126"/>
                  </a:lnTo>
                  <a:lnTo>
                    <a:pt x="773" y="150"/>
                  </a:lnTo>
                  <a:lnTo>
                    <a:pt x="823" y="179"/>
                  </a:lnTo>
                  <a:lnTo>
                    <a:pt x="930" y="305"/>
                  </a:lnTo>
                  <a:lnTo>
                    <a:pt x="926" y="188"/>
                  </a:lnTo>
                  <a:lnTo>
                    <a:pt x="844" y="46"/>
                  </a:lnTo>
                  <a:lnTo>
                    <a:pt x="862" y="173"/>
                  </a:lnTo>
                  <a:lnTo>
                    <a:pt x="857" y="178"/>
                  </a:lnTo>
                  <a:lnTo>
                    <a:pt x="843" y="182"/>
                  </a:lnTo>
                  <a:lnTo>
                    <a:pt x="725" y="59"/>
                  </a:lnTo>
                  <a:lnTo>
                    <a:pt x="694" y="39"/>
                  </a:lnTo>
                  <a:lnTo>
                    <a:pt x="667" y="42"/>
                  </a:lnTo>
                  <a:lnTo>
                    <a:pt x="519" y="3"/>
                  </a:lnTo>
                  <a:lnTo>
                    <a:pt x="443" y="0"/>
                  </a:lnTo>
                  <a:lnTo>
                    <a:pt x="362" y="7"/>
                  </a:lnTo>
                  <a:lnTo>
                    <a:pt x="355" y="39"/>
                  </a:lnTo>
                  <a:lnTo>
                    <a:pt x="289" y="51"/>
                  </a:lnTo>
                  <a:lnTo>
                    <a:pt x="167" y="112"/>
                  </a:lnTo>
                  <a:lnTo>
                    <a:pt x="170" y="130"/>
                  </a:lnTo>
                  <a:lnTo>
                    <a:pt x="0" y="345"/>
                  </a:lnTo>
                  <a:lnTo>
                    <a:pt x="14" y="337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0" name="Freeform 142"/>
            <p:cNvSpPr>
              <a:spLocks/>
            </p:cNvSpPr>
            <p:nvPr/>
          </p:nvSpPr>
          <p:spPr bwMode="auto">
            <a:xfrm>
              <a:off x="4177" y="2596"/>
              <a:ext cx="127" cy="68"/>
            </a:xfrm>
            <a:custGeom>
              <a:avLst/>
              <a:gdLst>
                <a:gd name="T0" fmla="*/ 0 w 823"/>
                <a:gd name="T1" fmla="*/ 0 h 376"/>
                <a:gd name="T2" fmla="*/ 0 w 823"/>
                <a:gd name="T3" fmla="*/ 0 h 376"/>
                <a:gd name="T4" fmla="*/ 0 w 823"/>
                <a:gd name="T5" fmla="*/ 0 h 376"/>
                <a:gd name="T6" fmla="*/ 0 w 823"/>
                <a:gd name="T7" fmla="*/ 0 h 376"/>
                <a:gd name="T8" fmla="*/ 0 w 823"/>
                <a:gd name="T9" fmla="*/ 0 h 376"/>
                <a:gd name="T10" fmla="*/ 0 w 823"/>
                <a:gd name="T11" fmla="*/ 0 h 376"/>
                <a:gd name="T12" fmla="*/ 0 w 823"/>
                <a:gd name="T13" fmla="*/ 0 h 376"/>
                <a:gd name="T14" fmla="*/ 0 w 823"/>
                <a:gd name="T15" fmla="*/ 0 h 376"/>
                <a:gd name="T16" fmla="*/ 0 w 823"/>
                <a:gd name="T17" fmla="*/ 0 h 376"/>
                <a:gd name="T18" fmla="*/ 0 w 823"/>
                <a:gd name="T19" fmla="*/ 0 h 376"/>
                <a:gd name="T20" fmla="*/ 0 w 823"/>
                <a:gd name="T21" fmla="*/ 0 h 376"/>
                <a:gd name="T22" fmla="*/ 0 w 823"/>
                <a:gd name="T23" fmla="*/ 0 h 376"/>
                <a:gd name="T24" fmla="*/ 0 w 823"/>
                <a:gd name="T25" fmla="*/ 0 h 376"/>
                <a:gd name="T26" fmla="*/ 0 w 823"/>
                <a:gd name="T27" fmla="*/ 0 h 376"/>
                <a:gd name="T28" fmla="*/ 0 w 823"/>
                <a:gd name="T29" fmla="*/ 0 h 376"/>
                <a:gd name="T30" fmla="*/ 0 w 823"/>
                <a:gd name="T31" fmla="*/ 0 h 376"/>
                <a:gd name="T32" fmla="*/ 0 w 823"/>
                <a:gd name="T33" fmla="*/ 0 h 376"/>
                <a:gd name="T34" fmla="*/ 0 w 823"/>
                <a:gd name="T35" fmla="*/ 0 h 376"/>
                <a:gd name="T36" fmla="*/ 0 w 823"/>
                <a:gd name="T37" fmla="*/ 0 h 376"/>
                <a:gd name="T38" fmla="*/ 0 w 823"/>
                <a:gd name="T39" fmla="*/ 0 h 376"/>
                <a:gd name="T40" fmla="*/ 0 w 823"/>
                <a:gd name="T41" fmla="*/ 0 h 376"/>
                <a:gd name="T42" fmla="*/ 0 w 823"/>
                <a:gd name="T43" fmla="*/ 0 h 376"/>
                <a:gd name="T44" fmla="*/ 0 w 823"/>
                <a:gd name="T45" fmla="*/ 0 h 376"/>
                <a:gd name="T46" fmla="*/ 0 w 823"/>
                <a:gd name="T47" fmla="*/ 0 h 376"/>
                <a:gd name="T48" fmla="*/ 0 w 823"/>
                <a:gd name="T49" fmla="*/ 0 h 376"/>
                <a:gd name="T50" fmla="*/ 0 w 823"/>
                <a:gd name="T51" fmla="*/ 0 h 376"/>
                <a:gd name="T52" fmla="*/ 0 w 823"/>
                <a:gd name="T53" fmla="*/ 0 h 376"/>
                <a:gd name="T54" fmla="*/ 0 w 823"/>
                <a:gd name="T55" fmla="*/ 0 h 376"/>
                <a:gd name="T56" fmla="*/ 0 w 823"/>
                <a:gd name="T57" fmla="*/ 0 h 376"/>
                <a:gd name="T58" fmla="*/ 0 w 823"/>
                <a:gd name="T59" fmla="*/ 0 h 376"/>
                <a:gd name="T60" fmla="*/ 0 w 823"/>
                <a:gd name="T61" fmla="*/ 0 h 376"/>
                <a:gd name="T62" fmla="*/ 0 w 823"/>
                <a:gd name="T63" fmla="*/ 0 h 376"/>
                <a:gd name="T64" fmla="*/ 0 w 823"/>
                <a:gd name="T65" fmla="*/ 0 h 376"/>
                <a:gd name="T66" fmla="*/ 0 w 823"/>
                <a:gd name="T67" fmla="*/ 0 h 376"/>
                <a:gd name="T68" fmla="*/ 0 w 823"/>
                <a:gd name="T69" fmla="*/ 0 h 376"/>
                <a:gd name="T70" fmla="*/ 0 w 823"/>
                <a:gd name="T71" fmla="*/ 0 h 376"/>
                <a:gd name="T72" fmla="*/ 0 w 823"/>
                <a:gd name="T73" fmla="*/ 0 h 376"/>
                <a:gd name="T74" fmla="*/ 0 w 823"/>
                <a:gd name="T75" fmla="*/ 0 h 376"/>
                <a:gd name="T76" fmla="*/ 0 w 823"/>
                <a:gd name="T77" fmla="*/ 0 h 376"/>
                <a:gd name="T78" fmla="*/ 0 w 823"/>
                <a:gd name="T79" fmla="*/ 0 h 376"/>
                <a:gd name="T80" fmla="*/ 0 w 823"/>
                <a:gd name="T81" fmla="*/ 0 h 376"/>
                <a:gd name="T82" fmla="*/ 0 w 823"/>
                <a:gd name="T83" fmla="*/ 0 h 376"/>
                <a:gd name="T84" fmla="*/ 0 w 823"/>
                <a:gd name="T85" fmla="*/ 0 h 376"/>
                <a:gd name="T86" fmla="*/ 0 w 823"/>
                <a:gd name="T87" fmla="*/ 0 h 376"/>
                <a:gd name="T88" fmla="*/ 0 w 823"/>
                <a:gd name="T89" fmla="*/ 0 h 376"/>
                <a:gd name="T90" fmla="*/ 0 w 823"/>
                <a:gd name="T91" fmla="*/ 0 h 376"/>
                <a:gd name="T92" fmla="*/ 0 w 823"/>
                <a:gd name="T93" fmla="*/ 0 h 376"/>
                <a:gd name="T94" fmla="*/ 0 w 823"/>
                <a:gd name="T95" fmla="*/ 0 h 3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3" h="376">
                  <a:moveTo>
                    <a:pt x="9" y="376"/>
                  </a:moveTo>
                  <a:lnTo>
                    <a:pt x="104" y="279"/>
                  </a:lnTo>
                  <a:lnTo>
                    <a:pt x="162" y="236"/>
                  </a:lnTo>
                  <a:lnTo>
                    <a:pt x="224" y="207"/>
                  </a:lnTo>
                  <a:lnTo>
                    <a:pt x="242" y="209"/>
                  </a:lnTo>
                  <a:lnTo>
                    <a:pt x="247" y="217"/>
                  </a:lnTo>
                  <a:lnTo>
                    <a:pt x="240" y="227"/>
                  </a:lnTo>
                  <a:lnTo>
                    <a:pt x="211" y="243"/>
                  </a:lnTo>
                  <a:lnTo>
                    <a:pt x="191" y="262"/>
                  </a:lnTo>
                  <a:lnTo>
                    <a:pt x="158" y="276"/>
                  </a:lnTo>
                  <a:lnTo>
                    <a:pt x="112" y="329"/>
                  </a:lnTo>
                  <a:lnTo>
                    <a:pt x="381" y="268"/>
                  </a:lnTo>
                  <a:lnTo>
                    <a:pt x="384" y="286"/>
                  </a:lnTo>
                  <a:lnTo>
                    <a:pt x="375" y="299"/>
                  </a:lnTo>
                  <a:lnTo>
                    <a:pt x="356" y="306"/>
                  </a:lnTo>
                  <a:lnTo>
                    <a:pt x="321" y="332"/>
                  </a:lnTo>
                  <a:lnTo>
                    <a:pt x="724" y="351"/>
                  </a:lnTo>
                  <a:lnTo>
                    <a:pt x="713" y="336"/>
                  </a:lnTo>
                  <a:lnTo>
                    <a:pt x="695" y="321"/>
                  </a:lnTo>
                  <a:lnTo>
                    <a:pt x="673" y="290"/>
                  </a:lnTo>
                  <a:lnTo>
                    <a:pt x="689" y="275"/>
                  </a:lnTo>
                  <a:lnTo>
                    <a:pt x="708" y="266"/>
                  </a:lnTo>
                  <a:lnTo>
                    <a:pt x="735" y="272"/>
                  </a:lnTo>
                  <a:lnTo>
                    <a:pt x="823" y="280"/>
                  </a:lnTo>
                  <a:lnTo>
                    <a:pt x="680" y="203"/>
                  </a:lnTo>
                  <a:lnTo>
                    <a:pt x="496" y="131"/>
                  </a:lnTo>
                  <a:lnTo>
                    <a:pt x="502" y="119"/>
                  </a:lnTo>
                  <a:lnTo>
                    <a:pt x="516" y="106"/>
                  </a:lnTo>
                  <a:lnTo>
                    <a:pt x="588" y="84"/>
                  </a:lnTo>
                  <a:lnTo>
                    <a:pt x="314" y="89"/>
                  </a:lnTo>
                  <a:lnTo>
                    <a:pt x="298" y="84"/>
                  </a:lnTo>
                  <a:lnTo>
                    <a:pt x="291" y="68"/>
                  </a:lnTo>
                  <a:lnTo>
                    <a:pt x="361" y="0"/>
                  </a:lnTo>
                  <a:lnTo>
                    <a:pt x="311" y="23"/>
                  </a:lnTo>
                  <a:lnTo>
                    <a:pt x="260" y="63"/>
                  </a:lnTo>
                  <a:lnTo>
                    <a:pt x="164" y="150"/>
                  </a:lnTo>
                  <a:lnTo>
                    <a:pt x="142" y="143"/>
                  </a:lnTo>
                  <a:lnTo>
                    <a:pt x="138" y="122"/>
                  </a:lnTo>
                  <a:lnTo>
                    <a:pt x="149" y="99"/>
                  </a:lnTo>
                  <a:lnTo>
                    <a:pt x="174" y="23"/>
                  </a:lnTo>
                  <a:lnTo>
                    <a:pt x="158" y="26"/>
                  </a:lnTo>
                  <a:lnTo>
                    <a:pt x="146" y="39"/>
                  </a:lnTo>
                  <a:lnTo>
                    <a:pt x="124" y="70"/>
                  </a:lnTo>
                  <a:lnTo>
                    <a:pt x="79" y="131"/>
                  </a:lnTo>
                  <a:lnTo>
                    <a:pt x="41" y="206"/>
                  </a:lnTo>
                  <a:lnTo>
                    <a:pt x="13" y="289"/>
                  </a:lnTo>
                  <a:lnTo>
                    <a:pt x="0" y="375"/>
                  </a:lnTo>
                  <a:lnTo>
                    <a:pt x="9" y="376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1" name="Freeform 143"/>
            <p:cNvSpPr>
              <a:spLocks/>
            </p:cNvSpPr>
            <p:nvPr/>
          </p:nvSpPr>
          <p:spPr bwMode="auto">
            <a:xfrm>
              <a:off x="4621" y="2156"/>
              <a:ext cx="659" cy="681"/>
            </a:xfrm>
            <a:custGeom>
              <a:avLst/>
              <a:gdLst>
                <a:gd name="T0" fmla="*/ 0 w 4302"/>
                <a:gd name="T1" fmla="*/ 0 h 3849"/>
                <a:gd name="T2" fmla="*/ 0 w 4302"/>
                <a:gd name="T3" fmla="*/ 0 h 3849"/>
                <a:gd name="T4" fmla="*/ 0 w 4302"/>
                <a:gd name="T5" fmla="*/ 0 h 3849"/>
                <a:gd name="T6" fmla="*/ 0 w 4302"/>
                <a:gd name="T7" fmla="*/ 0 h 3849"/>
                <a:gd name="T8" fmla="*/ 0 w 4302"/>
                <a:gd name="T9" fmla="*/ 0 h 3849"/>
                <a:gd name="T10" fmla="*/ 0 w 4302"/>
                <a:gd name="T11" fmla="*/ 0 h 3849"/>
                <a:gd name="T12" fmla="*/ 0 w 4302"/>
                <a:gd name="T13" fmla="*/ 0 h 3849"/>
                <a:gd name="T14" fmla="*/ 0 w 4302"/>
                <a:gd name="T15" fmla="*/ 0 h 3849"/>
                <a:gd name="T16" fmla="*/ 0 w 4302"/>
                <a:gd name="T17" fmla="*/ 0 h 3849"/>
                <a:gd name="T18" fmla="*/ 0 w 4302"/>
                <a:gd name="T19" fmla="*/ 0 h 3849"/>
                <a:gd name="T20" fmla="*/ 0 w 4302"/>
                <a:gd name="T21" fmla="*/ 0 h 3849"/>
                <a:gd name="T22" fmla="*/ 0 w 4302"/>
                <a:gd name="T23" fmla="*/ 0 h 3849"/>
                <a:gd name="T24" fmla="*/ 0 w 4302"/>
                <a:gd name="T25" fmla="*/ 0 h 3849"/>
                <a:gd name="T26" fmla="*/ 0 w 4302"/>
                <a:gd name="T27" fmla="*/ 0 h 3849"/>
                <a:gd name="T28" fmla="*/ 0 w 4302"/>
                <a:gd name="T29" fmla="*/ 0 h 3849"/>
                <a:gd name="T30" fmla="*/ 0 w 4302"/>
                <a:gd name="T31" fmla="*/ 0 h 3849"/>
                <a:gd name="T32" fmla="*/ 0 w 4302"/>
                <a:gd name="T33" fmla="*/ 0 h 3849"/>
                <a:gd name="T34" fmla="*/ 0 w 4302"/>
                <a:gd name="T35" fmla="*/ 0 h 3849"/>
                <a:gd name="T36" fmla="*/ 0 w 4302"/>
                <a:gd name="T37" fmla="*/ 0 h 3849"/>
                <a:gd name="T38" fmla="*/ 0 w 4302"/>
                <a:gd name="T39" fmla="*/ 0 h 3849"/>
                <a:gd name="T40" fmla="*/ 0 w 4302"/>
                <a:gd name="T41" fmla="*/ 0 h 3849"/>
                <a:gd name="T42" fmla="*/ 0 w 4302"/>
                <a:gd name="T43" fmla="*/ 0 h 3849"/>
                <a:gd name="T44" fmla="*/ 0 w 4302"/>
                <a:gd name="T45" fmla="*/ 0 h 3849"/>
                <a:gd name="T46" fmla="*/ 0 w 4302"/>
                <a:gd name="T47" fmla="*/ 0 h 3849"/>
                <a:gd name="T48" fmla="*/ 0 w 4302"/>
                <a:gd name="T49" fmla="*/ 0 h 3849"/>
                <a:gd name="T50" fmla="*/ 0 w 4302"/>
                <a:gd name="T51" fmla="*/ 0 h 3849"/>
                <a:gd name="T52" fmla="*/ 0 w 4302"/>
                <a:gd name="T53" fmla="*/ 0 h 3849"/>
                <a:gd name="T54" fmla="*/ 0 w 4302"/>
                <a:gd name="T55" fmla="*/ 0 h 3849"/>
                <a:gd name="T56" fmla="*/ 0 w 4302"/>
                <a:gd name="T57" fmla="*/ 0 h 3849"/>
                <a:gd name="T58" fmla="*/ 0 w 4302"/>
                <a:gd name="T59" fmla="*/ 0 h 3849"/>
                <a:gd name="T60" fmla="*/ 0 w 4302"/>
                <a:gd name="T61" fmla="*/ 0 h 3849"/>
                <a:gd name="T62" fmla="*/ 0 w 4302"/>
                <a:gd name="T63" fmla="*/ 0 h 3849"/>
                <a:gd name="T64" fmla="*/ 0 w 4302"/>
                <a:gd name="T65" fmla="*/ 0 h 3849"/>
                <a:gd name="T66" fmla="*/ 0 w 4302"/>
                <a:gd name="T67" fmla="*/ 0 h 3849"/>
                <a:gd name="T68" fmla="*/ 0 w 4302"/>
                <a:gd name="T69" fmla="*/ 0 h 3849"/>
                <a:gd name="T70" fmla="*/ 0 w 4302"/>
                <a:gd name="T71" fmla="*/ 0 h 3849"/>
                <a:gd name="T72" fmla="*/ 0 w 4302"/>
                <a:gd name="T73" fmla="*/ 0 h 3849"/>
                <a:gd name="T74" fmla="*/ 0 w 4302"/>
                <a:gd name="T75" fmla="*/ 0 h 3849"/>
                <a:gd name="T76" fmla="*/ 0 w 4302"/>
                <a:gd name="T77" fmla="*/ 0 h 3849"/>
                <a:gd name="T78" fmla="*/ 0 w 4302"/>
                <a:gd name="T79" fmla="*/ 0 h 3849"/>
                <a:gd name="T80" fmla="*/ 0 w 4302"/>
                <a:gd name="T81" fmla="*/ 0 h 3849"/>
                <a:gd name="T82" fmla="*/ 0 w 4302"/>
                <a:gd name="T83" fmla="*/ 0 h 3849"/>
                <a:gd name="T84" fmla="*/ 0 w 4302"/>
                <a:gd name="T85" fmla="*/ 0 h 3849"/>
                <a:gd name="T86" fmla="*/ 0 w 4302"/>
                <a:gd name="T87" fmla="*/ 0 h 3849"/>
                <a:gd name="T88" fmla="*/ 0 w 4302"/>
                <a:gd name="T89" fmla="*/ 0 h 38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302" h="3849">
                  <a:moveTo>
                    <a:pt x="4284" y="2892"/>
                  </a:moveTo>
                  <a:lnTo>
                    <a:pt x="4302" y="2781"/>
                  </a:lnTo>
                  <a:lnTo>
                    <a:pt x="4054" y="2736"/>
                  </a:lnTo>
                  <a:lnTo>
                    <a:pt x="3801" y="2707"/>
                  </a:lnTo>
                  <a:lnTo>
                    <a:pt x="3539" y="2690"/>
                  </a:lnTo>
                  <a:lnTo>
                    <a:pt x="3274" y="2686"/>
                  </a:lnTo>
                  <a:lnTo>
                    <a:pt x="2736" y="2701"/>
                  </a:lnTo>
                  <a:lnTo>
                    <a:pt x="2193" y="2739"/>
                  </a:lnTo>
                  <a:lnTo>
                    <a:pt x="2167" y="2752"/>
                  </a:lnTo>
                  <a:lnTo>
                    <a:pt x="2143" y="2752"/>
                  </a:lnTo>
                  <a:lnTo>
                    <a:pt x="1171" y="2895"/>
                  </a:lnTo>
                  <a:lnTo>
                    <a:pt x="1144" y="2838"/>
                  </a:lnTo>
                  <a:lnTo>
                    <a:pt x="1140" y="2780"/>
                  </a:lnTo>
                  <a:lnTo>
                    <a:pt x="1149" y="2717"/>
                  </a:lnTo>
                  <a:lnTo>
                    <a:pt x="1168" y="2656"/>
                  </a:lnTo>
                  <a:lnTo>
                    <a:pt x="1222" y="2533"/>
                  </a:lnTo>
                  <a:lnTo>
                    <a:pt x="1247" y="2471"/>
                  </a:lnTo>
                  <a:lnTo>
                    <a:pt x="1264" y="2412"/>
                  </a:lnTo>
                  <a:lnTo>
                    <a:pt x="1360" y="2268"/>
                  </a:lnTo>
                  <a:lnTo>
                    <a:pt x="1404" y="2234"/>
                  </a:lnTo>
                  <a:lnTo>
                    <a:pt x="1464" y="2206"/>
                  </a:lnTo>
                  <a:lnTo>
                    <a:pt x="1523" y="2218"/>
                  </a:lnTo>
                  <a:lnTo>
                    <a:pt x="1540" y="2216"/>
                  </a:lnTo>
                  <a:lnTo>
                    <a:pt x="1553" y="2206"/>
                  </a:lnTo>
                  <a:lnTo>
                    <a:pt x="1579" y="2182"/>
                  </a:lnTo>
                  <a:lnTo>
                    <a:pt x="1607" y="2167"/>
                  </a:lnTo>
                  <a:lnTo>
                    <a:pt x="1645" y="2159"/>
                  </a:lnTo>
                  <a:lnTo>
                    <a:pt x="1671" y="2152"/>
                  </a:lnTo>
                  <a:lnTo>
                    <a:pt x="1689" y="2126"/>
                  </a:lnTo>
                  <a:lnTo>
                    <a:pt x="1703" y="2091"/>
                  </a:lnTo>
                  <a:lnTo>
                    <a:pt x="1714" y="2023"/>
                  </a:lnTo>
                  <a:lnTo>
                    <a:pt x="1688" y="1921"/>
                  </a:lnTo>
                  <a:lnTo>
                    <a:pt x="1785" y="1794"/>
                  </a:lnTo>
                  <a:lnTo>
                    <a:pt x="1830" y="1721"/>
                  </a:lnTo>
                  <a:lnTo>
                    <a:pt x="1862" y="1636"/>
                  </a:lnTo>
                  <a:lnTo>
                    <a:pt x="1867" y="1546"/>
                  </a:lnTo>
                  <a:lnTo>
                    <a:pt x="1851" y="1460"/>
                  </a:lnTo>
                  <a:lnTo>
                    <a:pt x="1815" y="1382"/>
                  </a:lnTo>
                  <a:lnTo>
                    <a:pt x="1759" y="1313"/>
                  </a:lnTo>
                  <a:lnTo>
                    <a:pt x="1708" y="1260"/>
                  </a:lnTo>
                  <a:lnTo>
                    <a:pt x="1639" y="1233"/>
                  </a:lnTo>
                  <a:lnTo>
                    <a:pt x="1495" y="1197"/>
                  </a:lnTo>
                  <a:lnTo>
                    <a:pt x="1474" y="1150"/>
                  </a:lnTo>
                  <a:lnTo>
                    <a:pt x="1417" y="1042"/>
                  </a:lnTo>
                  <a:lnTo>
                    <a:pt x="1349" y="942"/>
                  </a:lnTo>
                  <a:lnTo>
                    <a:pt x="1271" y="849"/>
                  </a:lnTo>
                  <a:lnTo>
                    <a:pt x="1187" y="763"/>
                  </a:lnTo>
                  <a:lnTo>
                    <a:pt x="1191" y="705"/>
                  </a:lnTo>
                  <a:lnTo>
                    <a:pt x="1330" y="684"/>
                  </a:lnTo>
                  <a:lnTo>
                    <a:pt x="1399" y="638"/>
                  </a:lnTo>
                  <a:lnTo>
                    <a:pt x="1487" y="536"/>
                  </a:lnTo>
                  <a:lnTo>
                    <a:pt x="1502" y="467"/>
                  </a:lnTo>
                  <a:lnTo>
                    <a:pt x="1476" y="388"/>
                  </a:lnTo>
                  <a:lnTo>
                    <a:pt x="1430" y="358"/>
                  </a:lnTo>
                  <a:lnTo>
                    <a:pt x="1370" y="342"/>
                  </a:lnTo>
                  <a:lnTo>
                    <a:pt x="1369" y="148"/>
                  </a:lnTo>
                  <a:lnTo>
                    <a:pt x="1273" y="26"/>
                  </a:lnTo>
                  <a:lnTo>
                    <a:pt x="1220" y="6"/>
                  </a:lnTo>
                  <a:lnTo>
                    <a:pt x="1155" y="0"/>
                  </a:lnTo>
                  <a:lnTo>
                    <a:pt x="1034" y="19"/>
                  </a:lnTo>
                  <a:lnTo>
                    <a:pt x="961" y="57"/>
                  </a:lnTo>
                  <a:lnTo>
                    <a:pt x="905" y="112"/>
                  </a:lnTo>
                  <a:lnTo>
                    <a:pt x="835" y="95"/>
                  </a:lnTo>
                  <a:lnTo>
                    <a:pt x="762" y="72"/>
                  </a:lnTo>
                  <a:lnTo>
                    <a:pt x="687" y="60"/>
                  </a:lnTo>
                  <a:lnTo>
                    <a:pt x="617" y="76"/>
                  </a:lnTo>
                  <a:lnTo>
                    <a:pt x="583" y="117"/>
                  </a:lnTo>
                  <a:lnTo>
                    <a:pt x="567" y="199"/>
                  </a:lnTo>
                  <a:lnTo>
                    <a:pt x="577" y="262"/>
                  </a:lnTo>
                  <a:lnTo>
                    <a:pt x="573" y="285"/>
                  </a:lnTo>
                  <a:lnTo>
                    <a:pt x="550" y="289"/>
                  </a:lnTo>
                  <a:lnTo>
                    <a:pt x="531" y="302"/>
                  </a:lnTo>
                  <a:lnTo>
                    <a:pt x="488" y="339"/>
                  </a:lnTo>
                  <a:lnTo>
                    <a:pt x="440" y="397"/>
                  </a:lnTo>
                  <a:lnTo>
                    <a:pt x="438" y="577"/>
                  </a:lnTo>
                  <a:lnTo>
                    <a:pt x="434" y="601"/>
                  </a:lnTo>
                  <a:lnTo>
                    <a:pt x="427" y="604"/>
                  </a:lnTo>
                  <a:lnTo>
                    <a:pt x="417" y="620"/>
                  </a:lnTo>
                  <a:lnTo>
                    <a:pt x="375" y="660"/>
                  </a:lnTo>
                  <a:lnTo>
                    <a:pt x="326" y="692"/>
                  </a:lnTo>
                  <a:lnTo>
                    <a:pt x="222" y="750"/>
                  </a:lnTo>
                  <a:lnTo>
                    <a:pt x="128" y="819"/>
                  </a:lnTo>
                  <a:lnTo>
                    <a:pt x="90" y="866"/>
                  </a:lnTo>
                  <a:lnTo>
                    <a:pt x="65" y="922"/>
                  </a:lnTo>
                  <a:lnTo>
                    <a:pt x="72" y="978"/>
                  </a:lnTo>
                  <a:lnTo>
                    <a:pt x="87" y="1012"/>
                  </a:lnTo>
                  <a:lnTo>
                    <a:pt x="129" y="1049"/>
                  </a:lnTo>
                  <a:lnTo>
                    <a:pt x="176" y="1075"/>
                  </a:lnTo>
                  <a:lnTo>
                    <a:pt x="281" y="1101"/>
                  </a:lnTo>
                  <a:lnTo>
                    <a:pt x="394" y="1109"/>
                  </a:lnTo>
                  <a:lnTo>
                    <a:pt x="507" y="1124"/>
                  </a:lnTo>
                  <a:lnTo>
                    <a:pt x="405" y="1404"/>
                  </a:lnTo>
                  <a:lnTo>
                    <a:pt x="211" y="1550"/>
                  </a:lnTo>
                  <a:lnTo>
                    <a:pt x="172" y="1566"/>
                  </a:lnTo>
                  <a:lnTo>
                    <a:pt x="79" y="1519"/>
                  </a:lnTo>
                  <a:lnTo>
                    <a:pt x="50" y="1512"/>
                  </a:lnTo>
                  <a:lnTo>
                    <a:pt x="20" y="1515"/>
                  </a:lnTo>
                  <a:lnTo>
                    <a:pt x="1" y="1545"/>
                  </a:lnTo>
                  <a:lnTo>
                    <a:pt x="11" y="1582"/>
                  </a:lnTo>
                  <a:lnTo>
                    <a:pt x="10" y="1618"/>
                  </a:lnTo>
                  <a:lnTo>
                    <a:pt x="113" y="1699"/>
                  </a:lnTo>
                  <a:lnTo>
                    <a:pt x="107" y="1850"/>
                  </a:lnTo>
                  <a:lnTo>
                    <a:pt x="175" y="1955"/>
                  </a:lnTo>
                  <a:lnTo>
                    <a:pt x="253" y="2021"/>
                  </a:lnTo>
                  <a:lnTo>
                    <a:pt x="351" y="2077"/>
                  </a:lnTo>
                  <a:lnTo>
                    <a:pt x="458" y="2119"/>
                  </a:lnTo>
                  <a:lnTo>
                    <a:pt x="563" y="2152"/>
                  </a:lnTo>
                  <a:lnTo>
                    <a:pt x="656" y="2231"/>
                  </a:lnTo>
                  <a:lnTo>
                    <a:pt x="693" y="2348"/>
                  </a:lnTo>
                  <a:lnTo>
                    <a:pt x="729" y="2479"/>
                  </a:lnTo>
                  <a:lnTo>
                    <a:pt x="745" y="2620"/>
                  </a:lnTo>
                  <a:lnTo>
                    <a:pt x="742" y="2690"/>
                  </a:lnTo>
                  <a:lnTo>
                    <a:pt x="727" y="2759"/>
                  </a:lnTo>
                  <a:lnTo>
                    <a:pt x="730" y="2784"/>
                  </a:lnTo>
                  <a:lnTo>
                    <a:pt x="733" y="2809"/>
                  </a:lnTo>
                  <a:lnTo>
                    <a:pt x="755" y="2846"/>
                  </a:lnTo>
                  <a:lnTo>
                    <a:pt x="786" y="2880"/>
                  </a:lnTo>
                  <a:lnTo>
                    <a:pt x="805" y="2963"/>
                  </a:lnTo>
                  <a:lnTo>
                    <a:pt x="800" y="2986"/>
                  </a:lnTo>
                  <a:lnTo>
                    <a:pt x="551" y="3073"/>
                  </a:lnTo>
                  <a:lnTo>
                    <a:pt x="526" y="3086"/>
                  </a:lnTo>
                  <a:lnTo>
                    <a:pt x="0" y="3315"/>
                  </a:lnTo>
                  <a:lnTo>
                    <a:pt x="63" y="3533"/>
                  </a:lnTo>
                  <a:lnTo>
                    <a:pt x="160" y="3585"/>
                  </a:lnTo>
                  <a:lnTo>
                    <a:pt x="262" y="3588"/>
                  </a:lnTo>
                  <a:lnTo>
                    <a:pt x="1721" y="3849"/>
                  </a:lnTo>
                  <a:lnTo>
                    <a:pt x="1748" y="3831"/>
                  </a:lnTo>
                  <a:lnTo>
                    <a:pt x="1958" y="3698"/>
                  </a:lnTo>
                  <a:lnTo>
                    <a:pt x="2170" y="3586"/>
                  </a:lnTo>
                  <a:lnTo>
                    <a:pt x="2596" y="3391"/>
                  </a:lnTo>
                  <a:lnTo>
                    <a:pt x="2966" y="3255"/>
                  </a:lnTo>
                  <a:lnTo>
                    <a:pt x="3343" y="3128"/>
                  </a:lnTo>
                  <a:lnTo>
                    <a:pt x="3735" y="3015"/>
                  </a:lnTo>
                  <a:lnTo>
                    <a:pt x="4147" y="2918"/>
                  </a:lnTo>
                  <a:lnTo>
                    <a:pt x="4283" y="2903"/>
                  </a:lnTo>
                  <a:lnTo>
                    <a:pt x="4284" y="28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2" name="Freeform 144"/>
            <p:cNvSpPr>
              <a:spLocks/>
            </p:cNvSpPr>
            <p:nvPr/>
          </p:nvSpPr>
          <p:spPr bwMode="auto">
            <a:xfrm>
              <a:off x="4889" y="2650"/>
              <a:ext cx="382" cy="164"/>
            </a:xfrm>
            <a:custGeom>
              <a:avLst/>
              <a:gdLst>
                <a:gd name="T0" fmla="*/ 0 w 2504"/>
                <a:gd name="T1" fmla="*/ 0 h 929"/>
                <a:gd name="T2" fmla="*/ 0 w 2504"/>
                <a:gd name="T3" fmla="*/ 0 h 929"/>
                <a:gd name="T4" fmla="*/ 0 w 2504"/>
                <a:gd name="T5" fmla="*/ 0 h 929"/>
                <a:gd name="T6" fmla="*/ 0 w 2504"/>
                <a:gd name="T7" fmla="*/ 0 h 929"/>
                <a:gd name="T8" fmla="*/ 0 w 2504"/>
                <a:gd name="T9" fmla="*/ 0 h 929"/>
                <a:gd name="T10" fmla="*/ 0 w 2504"/>
                <a:gd name="T11" fmla="*/ 0 h 929"/>
                <a:gd name="T12" fmla="*/ 0 w 2504"/>
                <a:gd name="T13" fmla="*/ 0 h 929"/>
                <a:gd name="T14" fmla="*/ 0 w 2504"/>
                <a:gd name="T15" fmla="*/ 0 h 929"/>
                <a:gd name="T16" fmla="*/ 0 w 2504"/>
                <a:gd name="T17" fmla="*/ 0 h 929"/>
                <a:gd name="T18" fmla="*/ 0 w 2504"/>
                <a:gd name="T19" fmla="*/ 0 h 929"/>
                <a:gd name="T20" fmla="*/ 0 w 2504"/>
                <a:gd name="T21" fmla="*/ 0 h 929"/>
                <a:gd name="T22" fmla="*/ 0 w 2504"/>
                <a:gd name="T23" fmla="*/ 0 h 929"/>
                <a:gd name="T24" fmla="*/ 0 w 2504"/>
                <a:gd name="T25" fmla="*/ 0 h 929"/>
                <a:gd name="T26" fmla="*/ 0 w 2504"/>
                <a:gd name="T27" fmla="*/ 0 h 929"/>
                <a:gd name="T28" fmla="*/ 0 w 2504"/>
                <a:gd name="T29" fmla="*/ 0 h 929"/>
                <a:gd name="T30" fmla="*/ 0 w 2504"/>
                <a:gd name="T31" fmla="*/ 0 h 929"/>
                <a:gd name="T32" fmla="*/ 0 w 2504"/>
                <a:gd name="T33" fmla="*/ 0 h 929"/>
                <a:gd name="T34" fmla="*/ 0 w 2504"/>
                <a:gd name="T35" fmla="*/ 0 h 929"/>
                <a:gd name="T36" fmla="*/ 0 w 2504"/>
                <a:gd name="T37" fmla="*/ 0 h 929"/>
                <a:gd name="T38" fmla="*/ 0 w 2504"/>
                <a:gd name="T39" fmla="*/ 0 h 929"/>
                <a:gd name="T40" fmla="*/ 0 w 2504"/>
                <a:gd name="T41" fmla="*/ 0 h 929"/>
                <a:gd name="T42" fmla="*/ 0 w 2504"/>
                <a:gd name="T43" fmla="*/ 0 h 929"/>
                <a:gd name="T44" fmla="*/ 0 w 2504"/>
                <a:gd name="T45" fmla="*/ 0 h 9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04" h="929">
                  <a:moveTo>
                    <a:pt x="2502" y="49"/>
                  </a:moveTo>
                  <a:lnTo>
                    <a:pt x="2504" y="13"/>
                  </a:lnTo>
                  <a:lnTo>
                    <a:pt x="2469" y="0"/>
                  </a:lnTo>
                  <a:lnTo>
                    <a:pt x="2402" y="10"/>
                  </a:lnTo>
                  <a:lnTo>
                    <a:pt x="2060" y="60"/>
                  </a:lnTo>
                  <a:lnTo>
                    <a:pt x="1738" y="122"/>
                  </a:lnTo>
                  <a:lnTo>
                    <a:pt x="1429" y="196"/>
                  </a:lnTo>
                  <a:lnTo>
                    <a:pt x="1134" y="285"/>
                  </a:lnTo>
                  <a:lnTo>
                    <a:pt x="846" y="391"/>
                  </a:lnTo>
                  <a:lnTo>
                    <a:pt x="564" y="514"/>
                  </a:lnTo>
                  <a:lnTo>
                    <a:pt x="282" y="657"/>
                  </a:lnTo>
                  <a:lnTo>
                    <a:pt x="0" y="819"/>
                  </a:lnTo>
                  <a:lnTo>
                    <a:pt x="9" y="929"/>
                  </a:lnTo>
                  <a:lnTo>
                    <a:pt x="679" y="617"/>
                  </a:lnTo>
                  <a:lnTo>
                    <a:pt x="696" y="611"/>
                  </a:lnTo>
                  <a:lnTo>
                    <a:pt x="716" y="607"/>
                  </a:lnTo>
                  <a:lnTo>
                    <a:pt x="729" y="604"/>
                  </a:lnTo>
                  <a:lnTo>
                    <a:pt x="743" y="594"/>
                  </a:lnTo>
                  <a:lnTo>
                    <a:pt x="1154" y="435"/>
                  </a:lnTo>
                  <a:lnTo>
                    <a:pt x="1580" y="286"/>
                  </a:lnTo>
                  <a:lnTo>
                    <a:pt x="2027" y="157"/>
                  </a:lnTo>
                  <a:lnTo>
                    <a:pt x="2501" y="54"/>
                  </a:lnTo>
                  <a:lnTo>
                    <a:pt x="2502" y="49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3" name="Freeform 145"/>
            <p:cNvSpPr>
              <a:spLocks/>
            </p:cNvSpPr>
            <p:nvPr/>
          </p:nvSpPr>
          <p:spPr bwMode="auto">
            <a:xfrm>
              <a:off x="4800" y="2640"/>
              <a:ext cx="433" cy="144"/>
            </a:xfrm>
            <a:custGeom>
              <a:avLst/>
              <a:gdLst>
                <a:gd name="T0" fmla="*/ 0 w 2833"/>
                <a:gd name="T1" fmla="*/ 0 h 809"/>
                <a:gd name="T2" fmla="*/ 0 w 2833"/>
                <a:gd name="T3" fmla="*/ 0 h 809"/>
                <a:gd name="T4" fmla="*/ 0 w 2833"/>
                <a:gd name="T5" fmla="*/ 0 h 809"/>
                <a:gd name="T6" fmla="*/ 0 w 2833"/>
                <a:gd name="T7" fmla="*/ 0 h 809"/>
                <a:gd name="T8" fmla="*/ 0 w 2833"/>
                <a:gd name="T9" fmla="*/ 0 h 809"/>
                <a:gd name="T10" fmla="*/ 0 w 2833"/>
                <a:gd name="T11" fmla="*/ 0 h 809"/>
                <a:gd name="T12" fmla="*/ 0 w 2833"/>
                <a:gd name="T13" fmla="*/ 0 h 809"/>
                <a:gd name="T14" fmla="*/ 0 w 2833"/>
                <a:gd name="T15" fmla="*/ 0 h 809"/>
                <a:gd name="T16" fmla="*/ 0 w 2833"/>
                <a:gd name="T17" fmla="*/ 0 h 809"/>
                <a:gd name="T18" fmla="*/ 0 w 2833"/>
                <a:gd name="T19" fmla="*/ 0 h 809"/>
                <a:gd name="T20" fmla="*/ 0 w 2833"/>
                <a:gd name="T21" fmla="*/ 0 h 809"/>
                <a:gd name="T22" fmla="*/ 0 w 2833"/>
                <a:gd name="T23" fmla="*/ 0 h 809"/>
                <a:gd name="T24" fmla="*/ 0 w 2833"/>
                <a:gd name="T25" fmla="*/ 0 h 809"/>
                <a:gd name="T26" fmla="*/ 0 w 2833"/>
                <a:gd name="T27" fmla="*/ 0 h 809"/>
                <a:gd name="T28" fmla="*/ 0 w 2833"/>
                <a:gd name="T29" fmla="*/ 0 h 809"/>
                <a:gd name="T30" fmla="*/ 0 w 2833"/>
                <a:gd name="T31" fmla="*/ 0 h 809"/>
                <a:gd name="T32" fmla="*/ 0 w 2833"/>
                <a:gd name="T33" fmla="*/ 0 h 809"/>
                <a:gd name="T34" fmla="*/ 0 w 2833"/>
                <a:gd name="T35" fmla="*/ 0 h 809"/>
                <a:gd name="T36" fmla="*/ 0 w 2833"/>
                <a:gd name="T37" fmla="*/ 0 h 809"/>
                <a:gd name="T38" fmla="*/ 0 w 2833"/>
                <a:gd name="T39" fmla="*/ 0 h 809"/>
                <a:gd name="T40" fmla="*/ 0 w 2833"/>
                <a:gd name="T41" fmla="*/ 0 h 809"/>
                <a:gd name="T42" fmla="*/ 0 w 2833"/>
                <a:gd name="T43" fmla="*/ 0 h 809"/>
                <a:gd name="T44" fmla="*/ 0 w 2833"/>
                <a:gd name="T45" fmla="*/ 0 h 809"/>
                <a:gd name="T46" fmla="*/ 0 w 2833"/>
                <a:gd name="T47" fmla="*/ 0 h 809"/>
                <a:gd name="T48" fmla="*/ 0 w 2833"/>
                <a:gd name="T49" fmla="*/ 0 h 809"/>
                <a:gd name="T50" fmla="*/ 0 w 2833"/>
                <a:gd name="T51" fmla="*/ 0 h 809"/>
                <a:gd name="T52" fmla="*/ 0 w 2833"/>
                <a:gd name="T53" fmla="*/ 0 h 809"/>
                <a:gd name="T54" fmla="*/ 0 w 2833"/>
                <a:gd name="T55" fmla="*/ 0 h 809"/>
                <a:gd name="T56" fmla="*/ 0 w 2833"/>
                <a:gd name="T57" fmla="*/ 0 h 809"/>
                <a:gd name="T58" fmla="*/ 0 w 2833"/>
                <a:gd name="T59" fmla="*/ 0 h 809"/>
                <a:gd name="T60" fmla="*/ 0 w 2833"/>
                <a:gd name="T61" fmla="*/ 0 h 809"/>
                <a:gd name="T62" fmla="*/ 0 w 2833"/>
                <a:gd name="T63" fmla="*/ 0 h 809"/>
                <a:gd name="T64" fmla="*/ 0 w 2833"/>
                <a:gd name="T65" fmla="*/ 0 h 809"/>
                <a:gd name="T66" fmla="*/ 0 w 2833"/>
                <a:gd name="T67" fmla="*/ 0 h 809"/>
                <a:gd name="T68" fmla="*/ 0 w 2833"/>
                <a:gd name="T69" fmla="*/ 0 h 809"/>
                <a:gd name="T70" fmla="*/ 0 w 2833"/>
                <a:gd name="T71" fmla="*/ 0 h 809"/>
                <a:gd name="T72" fmla="*/ 0 w 2833"/>
                <a:gd name="T73" fmla="*/ 0 h 809"/>
                <a:gd name="T74" fmla="*/ 0 w 2833"/>
                <a:gd name="T75" fmla="*/ 0 h 809"/>
                <a:gd name="T76" fmla="*/ 0 w 2833"/>
                <a:gd name="T77" fmla="*/ 0 h 809"/>
                <a:gd name="T78" fmla="*/ 0 w 2833"/>
                <a:gd name="T79" fmla="*/ 0 h 809"/>
                <a:gd name="T80" fmla="*/ 0 w 2833"/>
                <a:gd name="T81" fmla="*/ 0 h 809"/>
                <a:gd name="T82" fmla="*/ 0 w 2833"/>
                <a:gd name="T83" fmla="*/ 0 h 809"/>
                <a:gd name="T84" fmla="*/ 0 w 2833"/>
                <a:gd name="T85" fmla="*/ 0 h 809"/>
                <a:gd name="T86" fmla="*/ 0 w 2833"/>
                <a:gd name="T87" fmla="*/ 0 h 809"/>
                <a:gd name="T88" fmla="*/ 0 w 2833"/>
                <a:gd name="T89" fmla="*/ 0 h 809"/>
                <a:gd name="T90" fmla="*/ 0 w 2833"/>
                <a:gd name="T91" fmla="*/ 0 h 809"/>
                <a:gd name="T92" fmla="*/ 0 w 2833"/>
                <a:gd name="T93" fmla="*/ 0 h 809"/>
                <a:gd name="T94" fmla="*/ 0 w 2833"/>
                <a:gd name="T95" fmla="*/ 0 h 8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33" h="809">
                  <a:moveTo>
                    <a:pt x="2821" y="27"/>
                  </a:moveTo>
                  <a:lnTo>
                    <a:pt x="2481" y="9"/>
                  </a:lnTo>
                  <a:lnTo>
                    <a:pt x="2133" y="0"/>
                  </a:lnTo>
                  <a:lnTo>
                    <a:pt x="1785" y="4"/>
                  </a:lnTo>
                  <a:lnTo>
                    <a:pt x="1434" y="19"/>
                  </a:lnTo>
                  <a:lnTo>
                    <a:pt x="1082" y="46"/>
                  </a:lnTo>
                  <a:lnTo>
                    <a:pt x="737" y="86"/>
                  </a:lnTo>
                  <a:lnTo>
                    <a:pt x="396" y="142"/>
                  </a:lnTo>
                  <a:lnTo>
                    <a:pt x="61" y="212"/>
                  </a:lnTo>
                  <a:lnTo>
                    <a:pt x="17" y="339"/>
                  </a:lnTo>
                  <a:lnTo>
                    <a:pt x="3" y="408"/>
                  </a:lnTo>
                  <a:lnTo>
                    <a:pt x="0" y="478"/>
                  </a:lnTo>
                  <a:lnTo>
                    <a:pt x="21" y="504"/>
                  </a:lnTo>
                  <a:lnTo>
                    <a:pt x="56" y="531"/>
                  </a:lnTo>
                  <a:lnTo>
                    <a:pt x="86" y="562"/>
                  </a:lnTo>
                  <a:lnTo>
                    <a:pt x="99" y="613"/>
                  </a:lnTo>
                  <a:lnTo>
                    <a:pt x="83" y="689"/>
                  </a:lnTo>
                  <a:lnTo>
                    <a:pt x="80" y="702"/>
                  </a:lnTo>
                  <a:lnTo>
                    <a:pt x="70" y="710"/>
                  </a:lnTo>
                  <a:lnTo>
                    <a:pt x="61" y="718"/>
                  </a:lnTo>
                  <a:lnTo>
                    <a:pt x="61" y="733"/>
                  </a:lnTo>
                  <a:lnTo>
                    <a:pt x="182" y="733"/>
                  </a:lnTo>
                  <a:lnTo>
                    <a:pt x="195" y="731"/>
                  </a:lnTo>
                  <a:lnTo>
                    <a:pt x="209" y="721"/>
                  </a:lnTo>
                  <a:lnTo>
                    <a:pt x="588" y="557"/>
                  </a:lnTo>
                  <a:lnTo>
                    <a:pt x="605" y="562"/>
                  </a:lnTo>
                  <a:lnTo>
                    <a:pt x="242" y="763"/>
                  </a:lnTo>
                  <a:lnTo>
                    <a:pt x="276" y="776"/>
                  </a:lnTo>
                  <a:lnTo>
                    <a:pt x="401" y="731"/>
                  </a:lnTo>
                  <a:lnTo>
                    <a:pt x="422" y="721"/>
                  </a:lnTo>
                  <a:lnTo>
                    <a:pt x="445" y="721"/>
                  </a:lnTo>
                  <a:lnTo>
                    <a:pt x="458" y="718"/>
                  </a:lnTo>
                  <a:lnTo>
                    <a:pt x="472" y="709"/>
                  </a:lnTo>
                  <a:lnTo>
                    <a:pt x="867" y="550"/>
                  </a:lnTo>
                  <a:lnTo>
                    <a:pt x="883" y="560"/>
                  </a:lnTo>
                  <a:lnTo>
                    <a:pt x="681" y="657"/>
                  </a:lnTo>
                  <a:lnTo>
                    <a:pt x="674" y="660"/>
                  </a:lnTo>
                  <a:lnTo>
                    <a:pt x="651" y="661"/>
                  </a:lnTo>
                  <a:lnTo>
                    <a:pt x="624" y="674"/>
                  </a:lnTo>
                  <a:lnTo>
                    <a:pt x="427" y="779"/>
                  </a:lnTo>
                  <a:lnTo>
                    <a:pt x="542" y="809"/>
                  </a:lnTo>
                  <a:lnTo>
                    <a:pt x="940" y="604"/>
                  </a:lnTo>
                  <a:lnTo>
                    <a:pt x="1321" y="432"/>
                  </a:lnTo>
                  <a:lnTo>
                    <a:pt x="1669" y="309"/>
                  </a:lnTo>
                  <a:lnTo>
                    <a:pt x="2034" y="195"/>
                  </a:lnTo>
                  <a:lnTo>
                    <a:pt x="2422" y="100"/>
                  </a:lnTo>
                  <a:lnTo>
                    <a:pt x="2833" y="30"/>
                  </a:lnTo>
                  <a:lnTo>
                    <a:pt x="2821" y="27"/>
                  </a:lnTo>
                  <a:close/>
                </a:path>
              </a:pathLst>
            </a:custGeom>
            <a:solidFill>
              <a:srgbClr val="FFC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4" name="Freeform 146"/>
            <p:cNvSpPr>
              <a:spLocks/>
            </p:cNvSpPr>
            <p:nvPr/>
          </p:nvSpPr>
          <p:spPr bwMode="auto">
            <a:xfrm>
              <a:off x="4770" y="2778"/>
              <a:ext cx="112" cy="46"/>
            </a:xfrm>
            <a:custGeom>
              <a:avLst/>
              <a:gdLst>
                <a:gd name="T0" fmla="*/ 0 w 735"/>
                <a:gd name="T1" fmla="*/ 0 h 255"/>
                <a:gd name="T2" fmla="*/ 0 w 735"/>
                <a:gd name="T3" fmla="*/ 0 h 255"/>
                <a:gd name="T4" fmla="*/ 0 w 735"/>
                <a:gd name="T5" fmla="*/ 0 h 255"/>
                <a:gd name="T6" fmla="*/ 0 w 735"/>
                <a:gd name="T7" fmla="*/ 0 h 255"/>
                <a:gd name="T8" fmla="*/ 0 w 735"/>
                <a:gd name="T9" fmla="*/ 0 h 255"/>
                <a:gd name="T10" fmla="*/ 0 w 735"/>
                <a:gd name="T11" fmla="*/ 0 h 255"/>
                <a:gd name="T12" fmla="*/ 0 w 735"/>
                <a:gd name="T13" fmla="*/ 0 h 255"/>
                <a:gd name="T14" fmla="*/ 0 w 735"/>
                <a:gd name="T15" fmla="*/ 0 h 255"/>
                <a:gd name="T16" fmla="*/ 0 w 735"/>
                <a:gd name="T17" fmla="*/ 0 h 255"/>
                <a:gd name="T18" fmla="*/ 0 w 735"/>
                <a:gd name="T19" fmla="*/ 0 h 255"/>
                <a:gd name="T20" fmla="*/ 0 w 735"/>
                <a:gd name="T21" fmla="*/ 0 h 255"/>
                <a:gd name="T22" fmla="*/ 0 w 735"/>
                <a:gd name="T23" fmla="*/ 0 h 255"/>
                <a:gd name="T24" fmla="*/ 0 w 735"/>
                <a:gd name="T25" fmla="*/ 0 h 255"/>
                <a:gd name="T26" fmla="*/ 0 w 735"/>
                <a:gd name="T27" fmla="*/ 0 h 255"/>
                <a:gd name="T28" fmla="*/ 0 w 735"/>
                <a:gd name="T29" fmla="*/ 0 h 255"/>
                <a:gd name="T30" fmla="*/ 0 w 735"/>
                <a:gd name="T31" fmla="*/ 0 h 255"/>
                <a:gd name="T32" fmla="*/ 0 w 735"/>
                <a:gd name="T33" fmla="*/ 0 h 255"/>
                <a:gd name="T34" fmla="*/ 0 w 735"/>
                <a:gd name="T35" fmla="*/ 0 h 255"/>
                <a:gd name="T36" fmla="*/ 0 w 735"/>
                <a:gd name="T37" fmla="*/ 0 h 255"/>
                <a:gd name="T38" fmla="*/ 0 w 735"/>
                <a:gd name="T39" fmla="*/ 0 h 255"/>
                <a:gd name="T40" fmla="*/ 0 w 735"/>
                <a:gd name="T41" fmla="*/ 0 h 2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5" h="255">
                  <a:moveTo>
                    <a:pt x="732" y="242"/>
                  </a:moveTo>
                  <a:lnTo>
                    <a:pt x="732" y="231"/>
                  </a:lnTo>
                  <a:lnTo>
                    <a:pt x="725" y="216"/>
                  </a:lnTo>
                  <a:lnTo>
                    <a:pt x="732" y="158"/>
                  </a:lnTo>
                  <a:lnTo>
                    <a:pt x="731" y="133"/>
                  </a:lnTo>
                  <a:lnTo>
                    <a:pt x="705" y="84"/>
                  </a:lnTo>
                  <a:lnTo>
                    <a:pt x="595" y="62"/>
                  </a:lnTo>
                  <a:lnTo>
                    <a:pt x="583" y="76"/>
                  </a:lnTo>
                  <a:lnTo>
                    <a:pt x="583" y="96"/>
                  </a:lnTo>
                  <a:lnTo>
                    <a:pt x="582" y="119"/>
                  </a:lnTo>
                  <a:lnTo>
                    <a:pt x="566" y="135"/>
                  </a:lnTo>
                  <a:lnTo>
                    <a:pt x="552" y="149"/>
                  </a:lnTo>
                  <a:lnTo>
                    <a:pt x="538" y="135"/>
                  </a:lnTo>
                  <a:lnTo>
                    <a:pt x="531" y="116"/>
                  </a:lnTo>
                  <a:lnTo>
                    <a:pt x="526" y="72"/>
                  </a:lnTo>
                  <a:lnTo>
                    <a:pt x="184" y="0"/>
                  </a:lnTo>
                  <a:lnTo>
                    <a:pt x="164" y="7"/>
                  </a:lnTo>
                  <a:lnTo>
                    <a:pt x="137" y="21"/>
                  </a:lnTo>
                  <a:lnTo>
                    <a:pt x="0" y="132"/>
                  </a:lnTo>
                  <a:lnTo>
                    <a:pt x="735" y="255"/>
                  </a:lnTo>
                  <a:lnTo>
                    <a:pt x="732" y="242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5" name="Freeform 147"/>
            <p:cNvSpPr>
              <a:spLocks/>
            </p:cNvSpPr>
            <p:nvPr/>
          </p:nvSpPr>
          <p:spPr bwMode="auto">
            <a:xfrm>
              <a:off x="4873" y="2428"/>
              <a:ext cx="24" cy="55"/>
            </a:xfrm>
            <a:custGeom>
              <a:avLst/>
              <a:gdLst>
                <a:gd name="T0" fmla="*/ 0 w 153"/>
                <a:gd name="T1" fmla="*/ 0 h 305"/>
                <a:gd name="T2" fmla="*/ 0 w 153"/>
                <a:gd name="T3" fmla="*/ 0 h 305"/>
                <a:gd name="T4" fmla="*/ 0 w 153"/>
                <a:gd name="T5" fmla="*/ 0 h 305"/>
                <a:gd name="T6" fmla="*/ 0 w 153"/>
                <a:gd name="T7" fmla="*/ 0 h 305"/>
                <a:gd name="T8" fmla="*/ 0 w 153"/>
                <a:gd name="T9" fmla="*/ 0 h 305"/>
                <a:gd name="T10" fmla="*/ 0 w 153"/>
                <a:gd name="T11" fmla="*/ 0 h 305"/>
                <a:gd name="T12" fmla="*/ 0 w 153"/>
                <a:gd name="T13" fmla="*/ 0 h 305"/>
                <a:gd name="T14" fmla="*/ 0 w 153"/>
                <a:gd name="T15" fmla="*/ 0 h 305"/>
                <a:gd name="T16" fmla="*/ 0 w 153"/>
                <a:gd name="T17" fmla="*/ 0 h 305"/>
                <a:gd name="T18" fmla="*/ 0 w 153"/>
                <a:gd name="T19" fmla="*/ 0 h 3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305">
                  <a:moveTo>
                    <a:pt x="151" y="150"/>
                  </a:moveTo>
                  <a:lnTo>
                    <a:pt x="153" y="143"/>
                  </a:lnTo>
                  <a:lnTo>
                    <a:pt x="120" y="70"/>
                  </a:lnTo>
                  <a:lnTo>
                    <a:pt x="41" y="11"/>
                  </a:lnTo>
                  <a:lnTo>
                    <a:pt x="23" y="0"/>
                  </a:lnTo>
                  <a:lnTo>
                    <a:pt x="0" y="3"/>
                  </a:lnTo>
                  <a:lnTo>
                    <a:pt x="23" y="305"/>
                  </a:lnTo>
                  <a:lnTo>
                    <a:pt x="33" y="305"/>
                  </a:lnTo>
                  <a:lnTo>
                    <a:pt x="48" y="292"/>
                  </a:lnTo>
                  <a:lnTo>
                    <a:pt x="151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6" name="Freeform 148"/>
            <p:cNvSpPr>
              <a:spLocks/>
            </p:cNvSpPr>
            <p:nvPr/>
          </p:nvSpPr>
          <p:spPr bwMode="auto">
            <a:xfrm>
              <a:off x="4869" y="2413"/>
              <a:ext cx="31" cy="23"/>
            </a:xfrm>
            <a:custGeom>
              <a:avLst/>
              <a:gdLst>
                <a:gd name="T0" fmla="*/ 0 w 195"/>
                <a:gd name="T1" fmla="*/ 0 h 130"/>
                <a:gd name="T2" fmla="*/ 0 w 195"/>
                <a:gd name="T3" fmla="*/ 0 h 130"/>
                <a:gd name="T4" fmla="*/ 0 w 195"/>
                <a:gd name="T5" fmla="*/ 0 h 130"/>
                <a:gd name="T6" fmla="*/ 0 w 195"/>
                <a:gd name="T7" fmla="*/ 0 h 130"/>
                <a:gd name="T8" fmla="*/ 0 w 195"/>
                <a:gd name="T9" fmla="*/ 0 h 130"/>
                <a:gd name="T10" fmla="*/ 0 w 195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30">
                  <a:moveTo>
                    <a:pt x="195" y="113"/>
                  </a:moveTo>
                  <a:lnTo>
                    <a:pt x="153" y="67"/>
                  </a:lnTo>
                  <a:lnTo>
                    <a:pt x="88" y="18"/>
                  </a:lnTo>
                  <a:lnTo>
                    <a:pt x="0" y="0"/>
                  </a:lnTo>
                  <a:lnTo>
                    <a:pt x="191" y="130"/>
                  </a:lnTo>
                  <a:lnTo>
                    <a:pt x="19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7" name="Freeform 149"/>
            <p:cNvSpPr>
              <a:spLocks/>
            </p:cNvSpPr>
            <p:nvPr/>
          </p:nvSpPr>
          <p:spPr bwMode="auto">
            <a:xfrm>
              <a:off x="4638" y="2164"/>
              <a:ext cx="237" cy="378"/>
            </a:xfrm>
            <a:custGeom>
              <a:avLst/>
              <a:gdLst>
                <a:gd name="T0" fmla="*/ 0 w 1550"/>
                <a:gd name="T1" fmla="*/ 0 h 2129"/>
                <a:gd name="T2" fmla="*/ 0 w 1550"/>
                <a:gd name="T3" fmla="*/ 0 h 2129"/>
                <a:gd name="T4" fmla="*/ 0 w 1550"/>
                <a:gd name="T5" fmla="*/ 0 h 2129"/>
                <a:gd name="T6" fmla="*/ 0 w 1550"/>
                <a:gd name="T7" fmla="*/ 0 h 2129"/>
                <a:gd name="T8" fmla="*/ 0 w 1550"/>
                <a:gd name="T9" fmla="*/ 0 h 2129"/>
                <a:gd name="T10" fmla="*/ 0 w 1550"/>
                <a:gd name="T11" fmla="*/ 0 h 2129"/>
                <a:gd name="T12" fmla="*/ 0 w 1550"/>
                <a:gd name="T13" fmla="*/ 0 h 2129"/>
                <a:gd name="T14" fmla="*/ 0 w 1550"/>
                <a:gd name="T15" fmla="*/ 0 h 2129"/>
                <a:gd name="T16" fmla="*/ 0 w 1550"/>
                <a:gd name="T17" fmla="*/ 0 h 2129"/>
                <a:gd name="T18" fmla="*/ 0 w 1550"/>
                <a:gd name="T19" fmla="*/ 0 h 2129"/>
                <a:gd name="T20" fmla="*/ 0 w 1550"/>
                <a:gd name="T21" fmla="*/ 0 h 2129"/>
                <a:gd name="T22" fmla="*/ 0 w 1550"/>
                <a:gd name="T23" fmla="*/ 0 h 2129"/>
                <a:gd name="T24" fmla="*/ 0 w 1550"/>
                <a:gd name="T25" fmla="*/ 0 h 2129"/>
                <a:gd name="T26" fmla="*/ 0 w 1550"/>
                <a:gd name="T27" fmla="*/ 0 h 2129"/>
                <a:gd name="T28" fmla="*/ 0 w 1550"/>
                <a:gd name="T29" fmla="*/ 0 h 2129"/>
                <a:gd name="T30" fmla="*/ 0 w 1550"/>
                <a:gd name="T31" fmla="*/ 0 h 2129"/>
                <a:gd name="T32" fmla="*/ 0 w 1550"/>
                <a:gd name="T33" fmla="*/ 0 h 2129"/>
                <a:gd name="T34" fmla="*/ 0 w 1550"/>
                <a:gd name="T35" fmla="*/ 0 h 2129"/>
                <a:gd name="T36" fmla="*/ 0 w 1550"/>
                <a:gd name="T37" fmla="*/ 0 h 2129"/>
                <a:gd name="T38" fmla="*/ 0 w 1550"/>
                <a:gd name="T39" fmla="*/ 0 h 2129"/>
                <a:gd name="T40" fmla="*/ 0 w 1550"/>
                <a:gd name="T41" fmla="*/ 0 h 2129"/>
                <a:gd name="T42" fmla="*/ 0 w 1550"/>
                <a:gd name="T43" fmla="*/ 0 h 2129"/>
                <a:gd name="T44" fmla="*/ 0 w 1550"/>
                <a:gd name="T45" fmla="*/ 0 h 2129"/>
                <a:gd name="T46" fmla="*/ 0 w 1550"/>
                <a:gd name="T47" fmla="*/ 0 h 2129"/>
                <a:gd name="T48" fmla="*/ 0 w 1550"/>
                <a:gd name="T49" fmla="*/ 0 h 2129"/>
                <a:gd name="T50" fmla="*/ 0 w 1550"/>
                <a:gd name="T51" fmla="*/ 0 h 2129"/>
                <a:gd name="T52" fmla="*/ 0 w 1550"/>
                <a:gd name="T53" fmla="*/ 0 h 2129"/>
                <a:gd name="T54" fmla="*/ 0 w 1550"/>
                <a:gd name="T55" fmla="*/ 0 h 2129"/>
                <a:gd name="T56" fmla="*/ 0 w 1550"/>
                <a:gd name="T57" fmla="*/ 0 h 2129"/>
                <a:gd name="T58" fmla="*/ 0 w 1550"/>
                <a:gd name="T59" fmla="*/ 0 h 2129"/>
                <a:gd name="T60" fmla="*/ 0 w 1550"/>
                <a:gd name="T61" fmla="*/ 0 h 2129"/>
                <a:gd name="T62" fmla="*/ 0 w 1550"/>
                <a:gd name="T63" fmla="*/ 0 h 2129"/>
                <a:gd name="T64" fmla="*/ 0 w 1550"/>
                <a:gd name="T65" fmla="*/ 0 h 2129"/>
                <a:gd name="T66" fmla="*/ 0 w 1550"/>
                <a:gd name="T67" fmla="*/ 0 h 2129"/>
                <a:gd name="T68" fmla="*/ 0 w 1550"/>
                <a:gd name="T69" fmla="*/ 0 h 2129"/>
                <a:gd name="T70" fmla="*/ 0 w 1550"/>
                <a:gd name="T71" fmla="*/ 0 h 2129"/>
                <a:gd name="T72" fmla="*/ 0 w 1550"/>
                <a:gd name="T73" fmla="*/ 0 h 2129"/>
                <a:gd name="T74" fmla="*/ 0 w 1550"/>
                <a:gd name="T75" fmla="*/ 0 h 2129"/>
                <a:gd name="T76" fmla="*/ 0 w 1550"/>
                <a:gd name="T77" fmla="*/ 0 h 2129"/>
                <a:gd name="T78" fmla="*/ 0 w 1550"/>
                <a:gd name="T79" fmla="*/ 0 h 2129"/>
                <a:gd name="T80" fmla="*/ 0 w 1550"/>
                <a:gd name="T81" fmla="*/ 0 h 2129"/>
                <a:gd name="T82" fmla="*/ 0 w 1550"/>
                <a:gd name="T83" fmla="*/ 0 h 2129"/>
                <a:gd name="T84" fmla="*/ 0 w 1550"/>
                <a:gd name="T85" fmla="*/ 0 h 2129"/>
                <a:gd name="T86" fmla="*/ 0 w 1550"/>
                <a:gd name="T87" fmla="*/ 0 h 2129"/>
                <a:gd name="T88" fmla="*/ 0 w 1550"/>
                <a:gd name="T89" fmla="*/ 0 h 2129"/>
                <a:gd name="T90" fmla="*/ 0 w 1550"/>
                <a:gd name="T91" fmla="*/ 0 h 2129"/>
                <a:gd name="T92" fmla="*/ 0 w 1550"/>
                <a:gd name="T93" fmla="*/ 0 h 2129"/>
                <a:gd name="T94" fmla="*/ 0 w 1550"/>
                <a:gd name="T95" fmla="*/ 0 h 2129"/>
                <a:gd name="T96" fmla="*/ 0 w 1550"/>
                <a:gd name="T97" fmla="*/ 0 h 2129"/>
                <a:gd name="T98" fmla="*/ 0 w 1550"/>
                <a:gd name="T99" fmla="*/ 0 h 2129"/>
                <a:gd name="T100" fmla="*/ 0 w 1550"/>
                <a:gd name="T101" fmla="*/ 0 h 2129"/>
                <a:gd name="T102" fmla="*/ 0 w 1550"/>
                <a:gd name="T103" fmla="*/ 0 h 2129"/>
                <a:gd name="T104" fmla="*/ 0 w 1550"/>
                <a:gd name="T105" fmla="*/ 0 h 2129"/>
                <a:gd name="T106" fmla="*/ 0 w 1550"/>
                <a:gd name="T107" fmla="*/ 0 h 212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50" h="2129">
                  <a:moveTo>
                    <a:pt x="1550" y="2039"/>
                  </a:moveTo>
                  <a:lnTo>
                    <a:pt x="1542" y="1904"/>
                  </a:lnTo>
                  <a:lnTo>
                    <a:pt x="1532" y="1883"/>
                  </a:lnTo>
                  <a:lnTo>
                    <a:pt x="1507" y="1862"/>
                  </a:lnTo>
                  <a:lnTo>
                    <a:pt x="1504" y="1824"/>
                  </a:lnTo>
                  <a:lnTo>
                    <a:pt x="1501" y="1674"/>
                  </a:lnTo>
                  <a:lnTo>
                    <a:pt x="1482" y="1529"/>
                  </a:lnTo>
                  <a:lnTo>
                    <a:pt x="1446" y="1393"/>
                  </a:lnTo>
                  <a:lnTo>
                    <a:pt x="1396" y="1262"/>
                  </a:lnTo>
                  <a:lnTo>
                    <a:pt x="1333" y="1136"/>
                  </a:lnTo>
                  <a:lnTo>
                    <a:pt x="1258" y="1017"/>
                  </a:lnTo>
                  <a:lnTo>
                    <a:pt x="1174" y="899"/>
                  </a:lnTo>
                  <a:lnTo>
                    <a:pt x="1079" y="788"/>
                  </a:lnTo>
                  <a:lnTo>
                    <a:pt x="1046" y="766"/>
                  </a:lnTo>
                  <a:lnTo>
                    <a:pt x="1024" y="739"/>
                  </a:lnTo>
                  <a:lnTo>
                    <a:pt x="1043" y="615"/>
                  </a:lnTo>
                  <a:lnTo>
                    <a:pt x="1036" y="602"/>
                  </a:lnTo>
                  <a:lnTo>
                    <a:pt x="1019" y="586"/>
                  </a:lnTo>
                  <a:lnTo>
                    <a:pt x="1015" y="569"/>
                  </a:lnTo>
                  <a:lnTo>
                    <a:pt x="1022" y="539"/>
                  </a:lnTo>
                  <a:lnTo>
                    <a:pt x="1046" y="530"/>
                  </a:lnTo>
                  <a:lnTo>
                    <a:pt x="1071" y="537"/>
                  </a:lnTo>
                  <a:lnTo>
                    <a:pt x="1081" y="557"/>
                  </a:lnTo>
                  <a:lnTo>
                    <a:pt x="1094" y="577"/>
                  </a:lnTo>
                  <a:lnTo>
                    <a:pt x="1144" y="587"/>
                  </a:lnTo>
                  <a:lnTo>
                    <a:pt x="1208" y="583"/>
                  </a:lnTo>
                  <a:lnTo>
                    <a:pt x="1333" y="470"/>
                  </a:lnTo>
                  <a:lnTo>
                    <a:pt x="1347" y="401"/>
                  </a:lnTo>
                  <a:lnTo>
                    <a:pt x="1330" y="364"/>
                  </a:lnTo>
                  <a:lnTo>
                    <a:pt x="1294" y="341"/>
                  </a:lnTo>
                  <a:lnTo>
                    <a:pt x="1260" y="334"/>
                  </a:lnTo>
                  <a:lnTo>
                    <a:pt x="1235" y="334"/>
                  </a:lnTo>
                  <a:lnTo>
                    <a:pt x="1208" y="347"/>
                  </a:lnTo>
                  <a:lnTo>
                    <a:pt x="1180" y="367"/>
                  </a:lnTo>
                  <a:lnTo>
                    <a:pt x="1141" y="377"/>
                  </a:lnTo>
                  <a:lnTo>
                    <a:pt x="1125" y="390"/>
                  </a:lnTo>
                  <a:lnTo>
                    <a:pt x="1102" y="393"/>
                  </a:lnTo>
                  <a:lnTo>
                    <a:pt x="1088" y="383"/>
                  </a:lnTo>
                  <a:lnTo>
                    <a:pt x="1084" y="364"/>
                  </a:lnTo>
                  <a:lnTo>
                    <a:pt x="1148" y="317"/>
                  </a:lnTo>
                  <a:lnTo>
                    <a:pt x="1188" y="268"/>
                  </a:lnTo>
                  <a:lnTo>
                    <a:pt x="1212" y="202"/>
                  </a:lnTo>
                  <a:lnTo>
                    <a:pt x="1217" y="131"/>
                  </a:lnTo>
                  <a:lnTo>
                    <a:pt x="1201" y="62"/>
                  </a:lnTo>
                  <a:lnTo>
                    <a:pt x="1132" y="12"/>
                  </a:lnTo>
                  <a:lnTo>
                    <a:pt x="1066" y="0"/>
                  </a:lnTo>
                  <a:lnTo>
                    <a:pt x="996" y="0"/>
                  </a:lnTo>
                  <a:lnTo>
                    <a:pt x="929" y="16"/>
                  </a:lnTo>
                  <a:lnTo>
                    <a:pt x="865" y="52"/>
                  </a:lnTo>
                  <a:lnTo>
                    <a:pt x="852" y="68"/>
                  </a:lnTo>
                  <a:lnTo>
                    <a:pt x="839" y="89"/>
                  </a:lnTo>
                  <a:lnTo>
                    <a:pt x="850" y="104"/>
                  </a:lnTo>
                  <a:lnTo>
                    <a:pt x="875" y="122"/>
                  </a:lnTo>
                  <a:lnTo>
                    <a:pt x="913" y="86"/>
                  </a:lnTo>
                  <a:lnTo>
                    <a:pt x="936" y="69"/>
                  </a:lnTo>
                  <a:lnTo>
                    <a:pt x="966" y="62"/>
                  </a:lnTo>
                  <a:lnTo>
                    <a:pt x="980" y="76"/>
                  </a:lnTo>
                  <a:lnTo>
                    <a:pt x="932" y="139"/>
                  </a:lnTo>
                  <a:lnTo>
                    <a:pt x="932" y="164"/>
                  </a:lnTo>
                  <a:lnTo>
                    <a:pt x="939" y="172"/>
                  </a:lnTo>
                  <a:lnTo>
                    <a:pt x="949" y="167"/>
                  </a:lnTo>
                  <a:lnTo>
                    <a:pt x="970" y="165"/>
                  </a:lnTo>
                  <a:lnTo>
                    <a:pt x="995" y="152"/>
                  </a:lnTo>
                  <a:lnTo>
                    <a:pt x="1040" y="107"/>
                  </a:lnTo>
                  <a:lnTo>
                    <a:pt x="1052" y="99"/>
                  </a:lnTo>
                  <a:lnTo>
                    <a:pt x="1066" y="101"/>
                  </a:lnTo>
                  <a:lnTo>
                    <a:pt x="1079" y="122"/>
                  </a:lnTo>
                  <a:lnTo>
                    <a:pt x="1006" y="214"/>
                  </a:lnTo>
                  <a:lnTo>
                    <a:pt x="955" y="228"/>
                  </a:lnTo>
                  <a:lnTo>
                    <a:pt x="909" y="219"/>
                  </a:lnTo>
                  <a:lnTo>
                    <a:pt x="883" y="195"/>
                  </a:lnTo>
                  <a:lnTo>
                    <a:pt x="713" y="88"/>
                  </a:lnTo>
                  <a:lnTo>
                    <a:pt x="537" y="56"/>
                  </a:lnTo>
                  <a:lnTo>
                    <a:pt x="502" y="135"/>
                  </a:lnTo>
                  <a:lnTo>
                    <a:pt x="515" y="182"/>
                  </a:lnTo>
                  <a:lnTo>
                    <a:pt x="542" y="224"/>
                  </a:lnTo>
                  <a:lnTo>
                    <a:pt x="576" y="261"/>
                  </a:lnTo>
                  <a:lnTo>
                    <a:pt x="621" y="292"/>
                  </a:lnTo>
                  <a:lnTo>
                    <a:pt x="634" y="288"/>
                  </a:lnTo>
                  <a:lnTo>
                    <a:pt x="649" y="260"/>
                  </a:lnTo>
                  <a:lnTo>
                    <a:pt x="671" y="235"/>
                  </a:lnTo>
                  <a:lnTo>
                    <a:pt x="703" y="215"/>
                  </a:lnTo>
                  <a:lnTo>
                    <a:pt x="743" y="202"/>
                  </a:lnTo>
                  <a:lnTo>
                    <a:pt x="766" y="208"/>
                  </a:lnTo>
                  <a:lnTo>
                    <a:pt x="802" y="238"/>
                  </a:lnTo>
                  <a:lnTo>
                    <a:pt x="829" y="311"/>
                  </a:lnTo>
                  <a:lnTo>
                    <a:pt x="799" y="371"/>
                  </a:lnTo>
                  <a:lnTo>
                    <a:pt x="710" y="474"/>
                  </a:lnTo>
                  <a:lnTo>
                    <a:pt x="657" y="613"/>
                  </a:lnTo>
                  <a:lnTo>
                    <a:pt x="657" y="638"/>
                  </a:lnTo>
                  <a:lnTo>
                    <a:pt x="750" y="772"/>
                  </a:lnTo>
                  <a:lnTo>
                    <a:pt x="746" y="785"/>
                  </a:lnTo>
                  <a:lnTo>
                    <a:pt x="733" y="799"/>
                  </a:lnTo>
                  <a:lnTo>
                    <a:pt x="657" y="813"/>
                  </a:lnTo>
                  <a:lnTo>
                    <a:pt x="611" y="865"/>
                  </a:lnTo>
                  <a:lnTo>
                    <a:pt x="581" y="889"/>
                  </a:lnTo>
                  <a:lnTo>
                    <a:pt x="542" y="904"/>
                  </a:lnTo>
                  <a:lnTo>
                    <a:pt x="220" y="880"/>
                  </a:lnTo>
                  <a:lnTo>
                    <a:pt x="196" y="868"/>
                  </a:lnTo>
                  <a:lnTo>
                    <a:pt x="186" y="841"/>
                  </a:lnTo>
                  <a:lnTo>
                    <a:pt x="195" y="829"/>
                  </a:lnTo>
                  <a:lnTo>
                    <a:pt x="207" y="821"/>
                  </a:lnTo>
                  <a:lnTo>
                    <a:pt x="487" y="584"/>
                  </a:lnTo>
                  <a:lnTo>
                    <a:pt x="627" y="553"/>
                  </a:lnTo>
                  <a:lnTo>
                    <a:pt x="643" y="534"/>
                  </a:lnTo>
                  <a:lnTo>
                    <a:pt x="651" y="508"/>
                  </a:lnTo>
                  <a:lnTo>
                    <a:pt x="665" y="453"/>
                  </a:lnTo>
                  <a:lnTo>
                    <a:pt x="675" y="437"/>
                  </a:lnTo>
                  <a:lnTo>
                    <a:pt x="697" y="417"/>
                  </a:lnTo>
                  <a:lnTo>
                    <a:pt x="756" y="337"/>
                  </a:lnTo>
                  <a:lnTo>
                    <a:pt x="764" y="297"/>
                  </a:lnTo>
                  <a:lnTo>
                    <a:pt x="757" y="284"/>
                  </a:lnTo>
                  <a:lnTo>
                    <a:pt x="734" y="268"/>
                  </a:lnTo>
                  <a:lnTo>
                    <a:pt x="719" y="270"/>
                  </a:lnTo>
                  <a:lnTo>
                    <a:pt x="706" y="282"/>
                  </a:lnTo>
                  <a:lnTo>
                    <a:pt x="675" y="321"/>
                  </a:lnTo>
                  <a:lnTo>
                    <a:pt x="623" y="401"/>
                  </a:lnTo>
                  <a:lnTo>
                    <a:pt x="597" y="438"/>
                  </a:lnTo>
                  <a:lnTo>
                    <a:pt x="578" y="450"/>
                  </a:lnTo>
                  <a:lnTo>
                    <a:pt x="557" y="454"/>
                  </a:lnTo>
                  <a:lnTo>
                    <a:pt x="532" y="440"/>
                  </a:lnTo>
                  <a:lnTo>
                    <a:pt x="528" y="413"/>
                  </a:lnTo>
                  <a:lnTo>
                    <a:pt x="478" y="365"/>
                  </a:lnTo>
                  <a:lnTo>
                    <a:pt x="478" y="341"/>
                  </a:lnTo>
                  <a:lnTo>
                    <a:pt x="487" y="324"/>
                  </a:lnTo>
                  <a:lnTo>
                    <a:pt x="511" y="323"/>
                  </a:lnTo>
                  <a:lnTo>
                    <a:pt x="579" y="380"/>
                  </a:lnTo>
                  <a:lnTo>
                    <a:pt x="594" y="370"/>
                  </a:lnTo>
                  <a:lnTo>
                    <a:pt x="597" y="364"/>
                  </a:lnTo>
                  <a:lnTo>
                    <a:pt x="582" y="361"/>
                  </a:lnTo>
                  <a:lnTo>
                    <a:pt x="490" y="282"/>
                  </a:lnTo>
                  <a:lnTo>
                    <a:pt x="467" y="279"/>
                  </a:lnTo>
                  <a:lnTo>
                    <a:pt x="448" y="287"/>
                  </a:lnTo>
                  <a:lnTo>
                    <a:pt x="405" y="314"/>
                  </a:lnTo>
                  <a:lnTo>
                    <a:pt x="379" y="346"/>
                  </a:lnTo>
                  <a:lnTo>
                    <a:pt x="362" y="387"/>
                  </a:lnTo>
                  <a:lnTo>
                    <a:pt x="355" y="431"/>
                  </a:lnTo>
                  <a:lnTo>
                    <a:pt x="365" y="474"/>
                  </a:lnTo>
                  <a:lnTo>
                    <a:pt x="388" y="539"/>
                  </a:lnTo>
                  <a:lnTo>
                    <a:pt x="325" y="609"/>
                  </a:lnTo>
                  <a:lnTo>
                    <a:pt x="240" y="670"/>
                  </a:lnTo>
                  <a:lnTo>
                    <a:pt x="146" y="729"/>
                  </a:lnTo>
                  <a:lnTo>
                    <a:pt x="56" y="791"/>
                  </a:lnTo>
                  <a:lnTo>
                    <a:pt x="0" y="864"/>
                  </a:lnTo>
                  <a:lnTo>
                    <a:pt x="13" y="914"/>
                  </a:lnTo>
                  <a:lnTo>
                    <a:pt x="76" y="964"/>
                  </a:lnTo>
                  <a:lnTo>
                    <a:pt x="438" y="1021"/>
                  </a:lnTo>
                  <a:lnTo>
                    <a:pt x="458" y="1011"/>
                  </a:lnTo>
                  <a:lnTo>
                    <a:pt x="474" y="997"/>
                  </a:lnTo>
                  <a:lnTo>
                    <a:pt x="487" y="982"/>
                  </a:lnTo>
                  <a:lnTo>
                    <a:pt x="502" y="974"/>
                  </a:lnTo>
                  <a:lnTo>
                    <a:pt x="522" y="981"/>
                  </a:lnTo>
                  <a:lnTo>
                    <a:pt x="534" y="998"/>
                  </a:lnTo>
                  <a:lnTo>
                    <a:pt x="435" y="1154"/>
                  </a:lnTo>
                  <a:lnTo>
                    <a:pt x="386" y="1260"/>
                  </a:lnTo>
                  <a:lnTo>
                    <a:pt x="349" y="1372"/>
                  </a:lnTo>
                  <a:lnTo>
                    <a:pt x="326" y="1487"/>
                  </a:lnTo>
                  <a:lnTo>
                    <a:pt x="322" y="1602"/>
                  </a:lnTo>
                  <a:lnTo>
                    <a:pt x="385" y="1657"/>
                  </a:lnTo>
                  <a:lnTo>
                    <a:pt x="462" y="1690"/>
                  </a:lnTo>
                  <a:lnTo>
                    <a:pt x="544" y="1710"/>
                  </a:lnTo>
                  <a:lnTo>
                    <a:pt x="627" y="1720"/>
                  </a:lnTo>
                  <a:lnTo>
                    <a:pt x="710" y="1717"/>
                  </a:lnTo>
                  <a:lnTo>
                    <a:pt x="878" y="1693"/>
                  </a:lnTo>
                  <a:lnTo>
                    <a:pt x="1032" y="1652"/>
                  </a:lnTo>
                  <a:lnTo>
                    <a:pt x="1063" y="1648"/>
                  </a:lnTo>
                  <a:lnTo>
                    <a:pt x="1188" y="1591"/>
                  </a:lnTo>
                  <a:lnTo>
                    <a:pt x="1251" y="1554"/>
                  </a:lnTo>
                  <a:lnTo>
                    <a:pt x="1310" y="1506"/>
                  </a:lnTo>
                  <a:lnTo>
                    <a:pt x="1198" y="1233"/>
                  </a:lnTo>
                  <a:lnTo>
                    <a:pt x="1052" y="1300"/>
                  </a:lnTo>
                  <a:lnTo>
                    <a:pt x="1026" y="1292"/>
                  </a:lnTo>
                  <a:lnTo>
                    <a:pt x="1003" y="1273"/>
                  </a:lnTo>
                  <a:lnTo>
                    <a:pt x="1006" y="1262"/>
                  </a:lnTo>
                  <a:lnTo>
                    <a:pt x="1019" y="1252"/>
                  </a:lnTo>
                  <a:lnTo>
                    <a:pt x="1112" y="1216"/>
                  </a:lnTo>
                  <a:lnTo>
                    <a:pt x="1125" y="1207"/>
                  </a:lnTo>
                  <a:lnTo>
                    <a:pt x="1144" y="1176"/>
                  </a:lnTo>
                  <a:lnTo>
                    <a:pt x="1115" y="1133"/>
                  </a:lnTo>
                  <a:lnTo>
                    <a:pt x="1102" y="1109"/>
                  </a:lnTo>
                  <a:lnTo>
                    <a:pt x="1097" y="1081"/>
                  </a:lnTo>
                  <a:lnTo>
                    <a:pt x="1107" y="1063"/>
                  </a:lnTo>
                  <a:lnTo>
                    <a:pt x="1126" y="1057"/>
                  </a:lnTo>
                  <a:lnTo>
                    <a:pt x="1142" y="1067"/>
                  </a:lnTo>
                  <a:lnTo>
                    <a:pt x="1313" y="1320"/>
                  </a:lnTo>
                  <a:lnTo>
                    <a:pt x="1373" y="1526"/>
                  </a:lnTo>
                  <a:lnTo>
                    <a:pt x="1394" y="1638"/>
                  </a:lnTo>
                  <a:lnTo>
                    <a:pt x="1396" y="1760"/>
                  </a:lnTo>
                  <a:lnTo>
                    <a:pt x="1371" y="1797"/>
                  </a:lnTo>
                  <a:lnTo>
                    <a:pt x="1241" y="1836"/>
                  </a:lnTo>
                  <a:lnTo>
                    <a:pt x="1227" y="1827"/>
                  </a:lnTo>
                  <a:lnTo>
                    <a:pt x="1208" y="1830"/>
                  </a:lnTo>
                  <a:lnTo>
                    <a:pt x="1199" y="1834"/>
                  </a:lnTo>
                  <a:lnTo>
                    <a:pt x="1202" y="1853"/>
                  </a:lnTo>
                  <a:lnTo>
                    <a:pt x="1240" y="1874"/>
                  </a:lnTo>
                  <a:lnTo>
                    <a:pt x="1287" y="1877"/>
                  </a:lnTo>
                  <a:lnTo>
                    <a:pt x="1318" y="1877"/>
                  </a:lnTo>
                  <a:lnTo>
                    <a:pt x="1345" y="1857"/>
                  </a:lnTo>
                  <a:lnTo>
                    <a:pt x="1368" y="1869"/>
                  </a:lnTo>
                  <a:lnTo>
                    <a:pt x="1384" y="1907"/>
                  </a:lnTo>
                  <a:lnTo>
                    <a:pt x="1365" y="1995"/>
                  </a:lnTo>
                  <a:lnTo>
                    <a:pt x="1318" y="2052"/>
                  </a:lnTo>
                  <a:lnTo>
                    <a:pt x="1308" y="2056"/>
                  </a:lnTo>
                  <a:lnTo>
                    <a:pt x="1297" y="2055"/>
                  </a:lnTo>
                  <a:lnTo>
                    <a:pt x="1269" y="2047"/>
                  </a:lnTo>
                  <a:lnTo>
                    <a:pt x="1215" y="2073"/>
                  </a:lnTo>
                  <a:lnTo>
                    <a:pt x="1230" y="2119"/>
                  </a:lnTo>
                  <a:lnTo>
                    <a:pt x="1288" y="2129"/>
                  </a:lnTo>
                  <a:lnTo>
                    <a:pt x="1320" y="2101"/>
                  </a:lnTo>
                  <a:lnTo>
                    <a:pt x="1358" y="2101"/>
                  </a:lnTo>
                  <a:lnTo>
                    <a:pt x="1403" y="2112"/>
                  </a:lnTo>
                  <a:lnTo>
                    <a:pt x="1417" y="2110"/>
                  </a:lnTo>
                  <a:lnTo>
                    <a:pt x="1430" y="2102"/>
                  </a:lnTo>
                  <a:lnTo>
                    <a:pt x="1453" y="2073"/>
                  </a:lnTo>
                  <a:lnTo>
                    <a:pt x="1470" y="2060"/>
                  </a:lnTo>
                  <a:lnTo>
                    <a:pt x="1498" y="2053"/>
                  </a:lnTo>
                  <a:lnTo>
                    <a:pt x="1547" y="2056"/>
                  </a:lnTo>
                  <a:lnTo>
                    <a:pt x="1550" y="2039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8" name="Freeform 150"/>
            <p:cNvSpPr>
              <a:spLocks/>
            </p:cNvSpPr>
            <p:nvPr/>
          </p:nvSpPr>
          <p:spPr bwMode="auto">
            <a:xfrm>
              <a:off x="4860" y="2381"/>
              <a:ext cx="35" cy="30"/>
            </a:xfrm>
            <a:custGeom>
              <a:avLst/>
              <a:gdLst>
                <a:gd name="T0" fmla="*/ 0 w 229"/>
                <a:gd name="T1" fmla="*/ 0 h 172"/>
                <a:gd name="T2" fmla="*/ 0 w 229"/>
                <a:gd name="T3" fmla="*/ 0 h 172"/>
                <a:gd name="T4" fmla="*/ 0 w 229"/>
                <a:gd name="T5" fmla="*/ 0 h 172"/>
                <a:gd name="T6" fmla="*/ 0 w 229"/>
                <a:gd name="T7" fmla="*/ 0 h 172"/>
                <a:gd name="T8" fmla="*/ 0 w 229"/>
                <a:gd name="T9" fmla="*/ 0 h 172"/>
                <a:gd name="T10" fmla="*/ 0 w 229"/>
                <a:gd name="T11" fmla="*/ 0 h 172"/>
                <a:gd name="T12" fmla="*/ 0 w 229"/>
                <a:gd name="T13" fmla="*/ 0 h 172"/>
                <a:gd name="T14" fmla="*/ 0 w 229"/>
                <a:gd name="T15" fmla="*/ 0 h 172"/>
                <a:gd name="T16" fmla="*/ 0 w 229"/>
                <a:gd name="T17" fmla="*/ 0 h 172"/>
                <a:gd name="T18" fmla="*/ 0 w 229"/>
                <a:gd name="T19" fmla="*/ 0 h 172"/>
                <a:gd name="T20" fmla="*/ 0 w 229"/>
                <a:gd name="T21" fmla="*/ 0 h 172"/>
                <a:gd name="T22" fmla="*/ 0 w 229"/>
                <a:gd name="T23" fmla="*/ 0 h 172"/>
                <a:gd name="T24" fmla="*/ 0 w 229"/>
                <a:gd name="T25" fmla="*/ 0 h 172"/>
                <a:gd name="T26" fmla="*/ 0 w 229"/>
                <a:gd name="T27" fmla="*/ 0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172">
                  <a:moveTo>
                    <a:pt x="229" y="155"/>
                  </a:moveTo>
                  <a:lnTo>
                    <a:pt x="224" y="142"/>
                  </a:lnTo>
                  <a:lnTo>
                    <a:pt x="216" y="129"/>
                  </a:lnTo>
                  <a:lnTo>
                    <a:pt x="106" y="20"/>
                  </a:lnTo>
                  <a:lnTo>
                    <a:pt x="58" y="6"/>
                  </a:lnTo>
                  <a:lnTo>
                    <a:pt x="31" y="0"/>
                  </a:lnTo>
                  <a:lnTo>
                    <a:pt x="0" y="6"/>
                  </a:lnTo>
                  <a:lnTo>
                    <a:pt x="0" y="30"/>
                  </a:lnTo>
                  <a:lnTo>
                    <a:pt x="10" y="56"/>
                  </a:lnTo>
                  <a:lnTo>
                    <a:pt x="39" y="109"/>
                  </a:lnTo>
                  <a:lnTo>
                    <a:pt x="200" y="149"/>
                  </a:lnTo>
                  <a:lnTo>
                    <a:pt x="213" y="158"/>
                  </a:lnTo>
                  <a:lnTo>
                    <a:pt x="224" y="172"/>
                  </a:lnTo>
                  <a:lnTo>
                    <a:pt x="229" y="155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69" name="Freeform 151"/>
            <p:cNvSpPr>
              <a:spLocks/>
            </p:cNvSpPr>
            <p:nvPr/>
          </p:nvSpPr>
          <p:spPr bwMode="auto">
            <a:xfrm>
              <a:off x="4715" y="2542"/>
              <a:ext cx="94" cy="250"/>
            </a:xfrm>
            <a:custGeom>
              <a:avLst/>
              <a:gdLst>
                <a:gd name="T0" fmla="*/ 0 w 611"/>
                <a:gd name="T1" fmla="*/ 0 h 1417"/>
                <a:gd name="T2" fmla="*/ 0 w 611"/>
                <a:gd name="T3" fmla="*/ 0 h 1417"/>
                <a:gd name="T4" fmla="*/ 0 w 611"/>
                <a:gd name="T5" fmla="*/ 0 h 1417"/>
                <a:gd name="T6" fmla="*/ 0 w 611"/>
                <a:gd name="T7" fmla="*/ 0 h 1417"/>
                <a:gd name="T8" fmla="*/ 0 w 611"/>
                <a:gd name="T9" fmla="*/ 0 h 1417"/>
                <a:gd name="T10" fmla="*/ 0 w 611"/>
                <a:gd name="T11" fmla="*/ 0 h 1417"/>
                <a:gd name="T12" fmla="*/ 0 w 611"/>
                <a:gd name="T13" fmla="*/ 0 h 1417"/>
                <a:gd name="T14" fmla="*/ 0 w 611"/>
                <a:gd name="T15" fmla="*/ 0 h 1417"/>
                <a:gd name="T16" fmla="*/ 0 w 611"/>
                <a:gd name="T17" fmla="*/ 0 h 1417"/>
                <a:gd name="T18" fmla="*/ 0 w 611"/>
                <a:gd name="T19" fmla="*/ 0 h 1417"/>
                <a:gd name="T20" fmla="*/ 0 w 611"/>
                <a:gd name="T21" fmla="*/ 0 h 1417"/>
                <a:gd name="T22" fmla="*/ 0 w 611"/>
                <a:gd name="T23" fmla="*/ 0 h 1417"/>
                <a:gd name="T24" fmla="*/ 0 w 611"/>
                <a:gd name="T25" fmla="*/ 0 h 1417"/>
                <a:gd name="T26" fmla="*/ 0 w 611"/>
                <a:gd name="T27" fmla="*/ 0 h 1417"/>
                <a:gd name="T28" fmla="*/ 0 w 611"/>
                <a:gd name="T29" fmla="*/ 0 h 1417"/>
                <a:gd name="T30" fmla="*/ 0 w 611"/>
                <a:gd name="T31" fmla="*/ 0 h 1417"/>
                <a:gd name="T32" fmla="*/ 0 w 611"/>
                <a:gd name="T33" fmla="*/ 0 h 1417"/>
                <a:gd name="T34" fmla="*/ 0 w 611"/>
                <a:gd name="T35" fmla="*/ 0 h 1417"/>
                <a:gd name="T36" fmla="*/ 0 w 611"/>
                <a:gd name="T37" fmla="*/ 0 h 1417"/>
                <a:gd name="T38" fmla="*/ 0 w 611"/>
                <a:gd name="T39" fmla="*/ 0 h 1417"/>
                <a:gd name="T40" fmla="*/ 0 w 611"/>
                <a:gd name="T41" fmla="*/ 0 h 1417"/>
                <a:gd name="T42" fmla="*/ 0 w 611"/>
                <a:gd name="T43" fmla="*/ 0 h 1417"/>
                <a:gd name="T44" fmla="*/ 0 w 611"/>
                <a:gd name="T45" fmla="*/ 0 h 1417"/>
                <a:gd name="T46" fmla="*/ 0 w 611"/>
                <a:gd name="T47" fmla="*/ 0 h 1417"/>
                <a:gd name="T48" fmla="*/ 0 w 611"/>
                <a:gd name="T49" fmla="*/ 0 h 1417"/>
                <a:gd name="T50" fmla="*/ 0 w 611"/>
                <a:gd name="T51" fmla="*/ 0 h 1417"/>
                <a:gd name="T52" fmla="*/ 0 w 611"/>
                <a:gd name="T53" fmla="*/ 0 h 1417"/>
                <a:gd name="T54" fmla="*/ 0 w 611"/>
                <a:gd name="T55" fmla="*/ 0 h 1417"/>
                <a:gd name="T56" fmla="*/ 0 w 611"/>
                <a:gd name="T57" fmla="*/ 0 h 1417"/>
                <a:gd name="T58" fmla="*/ 0 w 611"/>
                <a:gd name="T59" fmla="*/ 0 h 1417"/>
                <a:gd name="T60" fmla="*/ 0 w 611"/>
                <a:gd name="T61" fmla="*/ 0 h 1417"/>
                <a:gd name="T62" fmla="*/ 0 w 611"/>
                <a:gd name="T63" fmla="*/ 0 h 1417"/>
                <a:gd name="T64" fmla="*/ 0 w 611"/>
                <a:gd name="T65" fmla="*/ 0 h 14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1" h="1417">
                  <a:moveTo>
                    <a:pt x="591" y="1191"/>
                  </a:moveTo>
                  <a:lnTo>
                    <a:pt x="594" y="1171"/>
                  </a:lnTo>
                  <a:lnTo>
                    <a:pt x="581" y="1151"/>
                  </a:lnTo>
                  <a:lnTo>
                    <a:pt x="576" y="1138"/>
                  </a:lnTo>
                  <a:lnTo>
                    <a:pt x="556" y="1122"/>
                  </a:lnTo>
                  <a:lnTo>
                    <a:pt x="509" y="1063"/>
                  </a:lnTo>
                  <a:lnTo>
                    <a:pt x="496" y="1031"/>
                  </a:lnTo>
                  <a:lnTo>
                    <a:pt x="493" y="997"/>
                  </a:lnTo>
                  <a:lnTo>
                    <a:pt x="508" y="927"/>
                  </a:lnTo>
                  <a:lnTo>
                    <a:pt x="531" y="856"/>
                  </a:lnTo>
                  <a:lnTo>
                    <a:pt x="543" y="781"/>
                  </a:lnTo>
                  <a:lnTo>
                    <a:pt x="505" y="707"/>
                  </a:lnTo>
                  <a:lnTo>
                    <a:pt x="479" y="604"/>
                  </a:lnTo>
                  <a:lnTo>
                    <a:pt x="492" y="532"/>
                  </a:lnTo>
                  <a:lnTo>
                    <a:pt x="516" y="461"/>
                  </a:lnTo>
                  <a:lnTo>
                    <a:pt x="576" y="316"/>
                  </a:lnTo>
                  <a:lnTo>
                    <a:pt x="599" y="243"/>
                  </a:lnTo>
                  <a:lnTo>
                    <a:pt x="611" y="170"/>
                  </a:lnTo>
                  <a:lnTo>
                    <a:pt x="605" y="97"/>
                  </a:lnTo>
                  <a:lnTo>
                    <a:pt x="575" y="26"/>
                  </a:lnTo>
                  <a:lnTo>
                    <a:pt x="566" y="13"/>
                  </a:lnTo>
                  <a:lnTo>
                    <a:pt x="543" y="0"/>
                  </a:lnTo>
                  <a:lnTo>
                    <a:pt x="518" y="8"/>
                  </a:lnTo>
                  <a:lnTo>
                    <a:pt x="462" y="40"/>
                  </a:lnTo>
                  <a:lnTo>
                    <a:pt x="397" y="122"/>
                  </a:lnTo>
                  <a:lnTo>
                    <a:pt x="373" y="186"/>
                  </a:lnTo>
                  <a:lnTo>
                    <a:pt x="366" y="250"/>
                  </a:lnTo>
                  <a:lnTo>
                    <a:pt x="384" y="382"/>
                  </a:lnTo>
                  <a:lnTo>
                    <a:pt x="403" y="512"/>
                  </a:lnTo>
                  <a:lnTo>
                    <a:pt x="400" y="575"/>
                  </a:lnTo>
                  <a:lnTo>
                    <a:pt x="379" y="638"/>
                  </a:lnTo>
                  <a:lnTo>
                    <a:pt x="406" y="741"/>
                  </a:lnTo>
                  <a:lnTo>
                    <a:pt x="417" y="856"/>
                  </a:lnTo>
                  <a:lnTo>
                    <a:pt x="419" y="1092"/>
                  </a:lnTo>
                  <a:lnTo>
                    <a:pt x="389" y="1148"/>
                  </a:lnTo>
                  <a:lnTo>
                    <a:pt x="323" y="1199"/>
                  </a:lnTo>
                  <a:lnTo>
                    <a:pt x="250" y="1241"/>
                  </a:lnTo>
                  <a:lnTo>
                    <a:pt x="91" y="1302"/>
                  </a:lnTo>
                  <a:lnTo>
                    <a:pt x="47" y="1321"/>
                  </a:lnTo>
                  <a:lnTo>
                    <a:pt x="0" y="1357"/>
                  </a:lnTo>
                  <a:lnTo>
                    <a:pt x="21" y="1374"/>
                  </a:lnTo>
                  <a:lnTo>
                    <a:pt x="50" y="1378"/>
                  </a:lnTo>
                  <a:lnTo>
                    <a:pt x="147" y="1320"/>
                  </a:lnTo>
                  <a:lnTo>
                    <a:pt x="170" y="1325"/>
                  </a:lnTo>
                  <a:lnTo>
                    <a:pt x="177" y="1351"/>
                  </a:lnTo>
                  <a:lnTo>
                    <a:pt x="178" y="1375"/>
                  </a:lnTo>
                  <a:lnTo>
                    <a:pt x="180" y="1387"/>
                  </a:lnTo>
                  <a:lnTo>
                    <a:pt x="183" y="1381"/>
                  </a:lnTo>
                  <a:lnTo>
                    <a:pt x="191" y="1372"/>
                  </a:lnTo>
                  <a:lnTo>
                    <a:pt x="203" y="1368"/>
                  </a:lnTo>
                  <a:lnTo>
                    <a:pt x="210" y="1358"/>
                  </a:lnTo>
                  <a:lnTo>
                    <a:pt x="230" y="1355"/>
                  </a:lnTo>
                  <a:lnTo>
                    <a:pt x="240" y="1362"/>
                  </a:lnTo>
                  <a:lnTo>
                    <a:pt x="243" y="1377"/>
                  </a:lnTo>
                  <a:lnTo>
                    <a:pt x="243" y="1407"/>
                  </a:lnTo>
                  <a:lnTo>
                    <a:pt x="254" y="1385"/>
                  </a:lnTo>
                  <a:lnTo>
                    <a:pt x="273" y="1365"/>
                  </a:lnTo>
                  <a:lnTo>
                    <a:pt x="297" y="1352"/>
                  </a:lnTo>
                  <a:lnTo>
                    <a:pt x="311" y="1367"/>
                  </a:lnTo>
                  <a:lnTo>
                    <a:pt x="313" y="1391"/>
                  </a:lnTo>
                  <a:lnTo>
                    <a:pt x="320" y="1417"/>
                  </a:lnTo>
                  <a:lnTo>
                    <a:pt x="423" y="1334"/>
                  </a:lnTo>
                  <a:lnTo>
                    <a:pt x="483" y="1295"/>
                  </a:lnTo>
                  <a:lnTo>
                    <a:pt x="552" y="1267"/>
                  </a:lnTo>
                  <a:lnTo>
                    <a:pt x="595" y="1203"/>
                  </a:lnTo>
                  <a:lnTo>
                    <a:pt x="591" y="1191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0" name="Freeform 152"/>
            <p:cNvSpPr>
              <a:spLocks/>
            </p:cNvSpPr>
            <p:nvPr/>
          </p:nvSpPr>
          <p:spPr bwMode="auto">
            <a:xfrm>
              <a:off x="4800" y="2445"/>
              <a:ext cx="44" cy="80"/>
            </a:xfrm>
            <a:custGeom>
              <a:avLst/>
              <a:gdLst>
                <a:gd name="T0" fmla="*/ 0 w 293"/>
                <a:gd name="T1" fmla="*/ 0 h 448"/>
                <a:gd name="T2" fmla="*/ 0 w 293"/>
                <a:gd name="T3" fmla="*/ 0 h 448"/>
                <a:gd name="T4" fmla="*/ 0 w 293"/>
                <a:gd name="T5" fmla="*/ 0 h 448"/>
                <a:gd name="T6" fmla="*/ 0 w 293"/>
                <a:gd name="T7" fmla="*/ 0 h 448"/>
                <a:gd name="T8" fmla="*/ 0 w 293"/>
                <a:gd name="T9" fmla="*/ 0 h 448"/>
                <a:gd name="T10" fmla="*/ 0 w 293"/>
                <a:gd name="T11" fmla="*/ 0 h 448"/>
                <a:gd name="T12" fmla="*/ 0 w 293"/>
                <a:gd name="T13" fmla="*/ 0 h 448"/>
                <a:gd name="T14" fmla="*/ 0 w 293"/>
                <a:gd name="T15" fmla="*/ 0 h 448"/>
                <a:gd name="T16" fmla="*/ 0 w 293"/>
                <a:gd name="T17" fmla="*/ 0 h 448"/>
                <a:gd name="T18" fmla="*/ 0 w 293"/>
                <a:gd name="T19" fmla="*/ 0 h 448"/>
                <a:gd name="T20" fmla="*/ 0 w 293"/>
                <a:gd name="T21" fmla="*/ 0 h 448"/>
                <a:gd name="T22" fmla="*/ 0 w 293"/>
                <a:gd name="T23" fmla="*/ 0 h 448"/>
                <a:gd name="T24" fmla="*/ 0 w 293"/>
                <a:gd name="T25" fmla="*/ 0 h 448"/>
                <a:gd name="T26" fmla="*/ 0 w 293"/>
                <a:gd name="T27" fmla="*/ 0 h 448"/>
                <a:gd name="T28" fmla="*/ 0 w 293"/>
                <a:gd name="T29" fmla="*/ 0 h 448"/>
                <a:gd name="T30" fmla="*/ 0 w 293"/>
                <a:gd name="T31" fmla="*/ 0 h 448"/>
                <a:gd name="T32" fmla="*/ 0 w 293"/>
                <a:gd name="T33" fmla="*/ 0 h 448"/>
                <a:gd name="T34" fmla="*/ 0 w 293"/>
                <a:gd name="T35" fmla="*/ 0 h 448"/>
                <a:gd name="T36" fmla="*/ 0 w 293"/>
                <a:gd name="T37" fmla="*/ 0 h 448"/>
                <a:gd name="T38" fmla="*/ 0 w 293"/>
                <a:gd name="T39" fmla="*/ 0 h 448"/>
                <a:gd name="T40" fmla="*/ 0 w 293"/>
                <a:gd name="T41" fmla="*/ 0 h 448"/>
                <a:gd name="T42" fmla="*/ 0 w 293"/>
                <a:gd name="T43" fmla="*/ 0 h 4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3" h="448">
                  <a:moveTo>
                    <a:pt x="261" y="378"/>
                  </a:moveTo>
                  <a:lnTo>
                    <a:pt x="265" y="363"/>
                  </a:lnTo>
                  <a:lnTo>
                    <a:pt x="157" y="358"/>
                  </a:lnTo>
                  <a:lnTo>
                    <a:pt x="129" y="338"/>
                  </a:lnTo>
                  <a:lnTo>
                    <a:pt x="112" y="312"/>
                  </a:lnTo>
                  <a:lnTo>
                    <a:pt x="86" y="259"/>
                  </a:lnTo>
                  <a:lnTo>
                    <a:pt x="96" y="218"/>
                  </a:lnTo>
                  <a:lnTo>
                    <a:pt x="116" y="194"/>
                  </a:lnTo>
                  <a:lnTo>
                    <a:pt x="150" y="181"/>
                  </a:lnTo>
                  <a:lnTo>
                    <a:pt x="229" y="186"/>
                  </a:lnTo>
                  <a:lnTo>
                    <a:pt x="293" y="168"/>
                  </a:lnTo>
                  <a:lnTo>
                    <a:pt x="291" y="126"/>
                  </a:lnTo>
                  <a:lnTo>
                    <a:pt x="284" y="63"/>
                  </a:lnTo>
                  <a:lnTo>
                    <a:pt x="282" y="15"/>
                  </a:lnTo>
                  <a:lnTo>
                    <a:pt x="268" y="0"/>
                  </a:lnTo>
                  <a:lnTo>
                    <a:pt x="116" y="90"/>
                  </a:lnTo>
                  <a:lnTo>
                    <a:pt x="6" y="121"/>
                  </a:lnTo>
                  <a:lnTo>
                    <a:pt x="0" y="150"/>
                  </a:lnTo>
                  <a:lnTo>
                    <a:pt x="19" y="178"/>
                  </a:lnTo>
                  <a:lnTo>
                    <a:pt x="56" y="428"/>
                  </a:lnTo>
                  <a:lnTo>
                    <a:pt x="71" y="448"/>
                  </a:lnTo>
                  <a:lnTo>
                    <a:pt x="261" y="3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1" name="Freeform 153"/>
            <p:cNvSpPr>
              <a:spLocks/>
            </p:cNvSpPr>
            <p:nvPr/>
          </p:nvSpPr>
          <p:spPr bwMode="auto">
            <a:xfrm>
              <a:off x="4789" y="2748"/>
              <a:ext cx="5" cy="4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0 w 42"/>
                <a:gd name="T5" fmla="*/ 0 h 22"/>
                <a:gd name="T6" fmla="*/ 0 w 42"/>
                <a:gd name="T7" fmla="*/ 0 h 22"/>
                <a:gd name="T8" fmla="*/ 0 w 42"/>
                <a:gd name="T9" fmla="*/ 0 h 22"/>
                <a:gd name="T10" fmla="*/ 0 w 42"/>
                <a:gd name="T11" fmla="*/ 0 h 22"/>
                <a:gd name="T12" fmla="*/ 0 w 42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2">
                  <a:moveTo>
                    <a:pt x="32" y="5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4" y="19"/>
                  </a:lnTo>
                  <a:lnTo>
                    <a:pt x="19" y="22"/>
                  </a:lnTo>
                  <a:lnTo>
                    <a:pt x="42" y="13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2" name="Freeform 154"/>
            <p:cNvSpPr>
              <a:spLocks/>
            </p:cNvSpPr>
            <p:nvPr/>
          </p:nvSpPr>
          <p:spPr bwMode="auto">
            <a:xfrm>
              <a:off x="4809" y="2536"/>
              <a:ext cx="14" cy="25"/>
            </a:xfrm>
            <a:custGeom>
              <a:avLst/>
              <a:gdLst>
                <a:gd name="T0" fmla="*/ 0 w 94"/>
                <a:gd name="T1" fmla="*/ 0 h 152"/>
                <a:gd name="T2" fmla="*/ 0 w 94"/>
                <a:gd name="T3" fmla="*/ 0 h 152"/>
                <a:gd name="T4" fmla="*/ 0 w 94"/>
                <a:gd name="T5" fmla="*/ 0 h 152"/>
                <a:gd name="T6" fmla="*/ 0 w 94"/>
                <a:gd name="T7" fmla="*/ 0 h 152"/>
                <a:gd name="T8" fmla="*/ 0 w 94"/>
                <a:gd name="T9" fmla="*/ 0 h 152"/>
                <a:gd name="T10" fmla="*/ 0 w 94"/>
                <a:gd name="T11" fmla="*/ 0 h 152"/>
                <a:gd name="T12" fmla="*/ 0 w 94"/>
                <a:gd name="T13" fmla="*/ 0 h 152"/>
                <a:gd name="T14" fmla="*/ 0 w 94"/>
                <a:gd name="T15" fmla="*/ 0 h 152"/>
                <a:gd name="T16" fmla="*/ 0 w 94"/>
                <a:gd name="T17" fmla="*/ 0 h 152"/>
                <a:gd name="T18" fmla="*/ 0 w 94"/>
                <a:gd name="T19" fmla="*/ 0 h 152"/>
                <a:gd name="T20" fmla="*/ 0 w 94"/>
                <a:gd name="T21" fmla="*/ 0 h 152"/>
                <a:gd name="T22" fmla="*/ 0 w 94"/>
                <a:gd name="T23" fmla="*/ 0 h 152"/>
                <a:gd name="T24" fmla="*/ 0 w 94"/>
                <a:gd name="T25" fmla="*/ 0 h 152"/>
                <a:gd name="T26" fmla="*/ 0 w 94"/>
                <a:gd name="T27" fmla="*/ 0 h 152"/>
                <a:gd name="T28" fmla="*/ 0 w 94"/>
                <a:gd name="T29" fmla="*/ 0 h 1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4" h="152">
                  <a:moveTo>
                    <a:pt x="94" y="113"/>
                  </a:moveTo>
                  <a:lnTo>
                    <a:pt x="93" y="103"/>
                  </a:lnTo>
                  <a:lnTo>
                    <a:pt x="81" y="91"/>
                  </a:lnTo>
                  <a:lnTo>
                    <a:pt x="60" y="76"/>
                  </a:lnTo>
                  <a:lnTo>
                    <a:pt x="49" y="18"/>
                  </a:lnTo>
                  <a:lnTo>
                    <a:pt x="33" y="0"/>
                  </a:lnTo>
                  <a:lnTo>
                    <a:pt x="8" y="4"/>
                  </a:lnTo>
                  <a:lnTo>
                    <a:pt x="0" y="11"/>
                  </a:lnTo>
                  <a:lnTo>
                    <a:pt x="5" y="21"/>
                  </a:lnTo>
                  <a:lnTo>
                    <a:pt x="23" y="49"/>
                  </a:lnTo>
                  <a:lnTo>
                    <a:pt x="50" y="152"/>
                  </a:lnTo>
                  <a:lnTo>
                    <a:pt x="70" y="142"/>
                  </a:lnTo>
                  <a:lnTo>
                    <a:pt x="93" y="124"/>
                  </a:lnTo>
                  <a:lnTo>
                    <a:pt x="94" y="11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3" name="Freeform 155"/>
            <p:cNvSpPr>
              <a:spLocks/>
            </p:cNvSpPr>
            <p:nvPr/>
          </p:nvSpPr>
          <p:spPr bwMode="auto">
            <a:xfrm>
              <a:off x="4688" y="2593"/>
              <a:ext cx="80" cy="185"/>
            </a:xfrm>
            <a:custGeom>
              <a:avLst/>
              <a:gdLst>
                <a:gd name="T0" fmla="*/ 0 w 530"/>
                <a:gd name="T1" fmla="*/ 0 h 1051"/>
                <a:gd name="T2" fmla="*/ 0 w 530"/>
                <a:gd name="T3" fmla="*/ 0 h 1051"/>
                <a:gd name="T4" fmla="*/ 0 w 530"/>
                <a:gd name="T5" fmla="*/ 0 h 1051"/>
                <a:gd name="T6" fmla="*/ 0 w 530"/>
                <a:gd name="T7" fmla="*/ 0 h 1051"/>
                <a:gd name="T8" fmla="*/ 0 w 530"/>
                <a:gd name="T9" fmla="*/ 0 h 1051"/>
                <a:gd name="T10" fmla="*/ 0 w 530"/>
                <a:gd name="T11" fmla="*/ 0 h 1051"/>
                <a:gd name="T12" fmla="*/ 0 w 530"/>
                <a:gd name="T13" fmla="*/ 0 h 1051"/>
                <a:gd name="T14" fmla="*/ 0 w 530"/>
                <a:gd name="T15" fmla="*/ 0 h 1051"/>
                <a:gd name="T16" fmla="*/ 0 w 530"/>
                <a:gd name="T17" fmla="*/ 0 h 1051"/>
                <a:gd name="T18" fmla="*/ 0 w 530"/>
                <a:gd name="T19" fmla="*/ 0 h 1051"/>
                <a:gd name="T20" fmla="*/ 0 w 530"/>
                <a:gd name="T21" fmla="*/ 0 h 1051"/>
                <a:gd name="T22" fmla="*/ 0 w 530"/>
                <a:gd name="T23" fmla="*/ 0 h 1051"/>
                <a:gd name="T24" fmla="*/ 0 w 530"/>
                <a:gd name="T25" fmla="*/ 0 h 1051"/>
                <a:gd name="T26" fmla="*/ 0 w 530"/>
                <a:gd name="T27" fmla="*/ 0 h 1051"/>
                <a:gd name="T28" fmla="*/ 0 w 530"/>
                <a:gd name="T29" fmla="*/ 0 h 1051"/>
                <a:gd name="T30" fmla="*/ 0 w 530"/>
                <a:gd name="T31" fmla="*/ 0 h 1051"/>
                <a:gd name="T32" fmla="*/ 0 w 530"/>
                <a:gd name="T33" fmla="*/ 0 h 1051"/>
                <a:gd name="T34" fmla="*/ 0 w 530"/>
                <a:gd name="T35" fmla="*/ 0 h 1051"/>
                <a:gd name="T36" fmla="*/ 0 w 530"/>
                <a:gd name="T37" fmla="*/ 0 h 1051"/>
                <a:gd name="T38" fmla="*/ 0 w 530"/>
                <a:gd name="T39" fmla="*/ 0 h 1051"/>
                <a:gd name="T40" fmla="*/ 0 w 530"/>
                <a:gd name="T41" fmla="*/ 0 h 1051"/>
                <a:gd name="T42" fmla="*/ 0 w 530"/>
                <a:gd name="T43" fmla="*/ 0 h 1051"/>
                <a:gd name="T44" fmla="*/ 0 w 530"/>
                <a:gd name="T45" fmla="*/ 0 h 1051"/>
                <a:gd name="T46" fmla="*/ 0 w 530"/>
                <a:gd name="T47" fmla="*/ 0 h 1051"/>
                <a:gd name="T48" fmla="*/ 0 w 530"/>
                <a:gd name="T49" fmla="*/ 0 h 1051"/>
                <a:gd name="T50" fmla="*/ 0 w 530"/>
                <a:gd name="T51" fmla="*/ 0 h 1051"/>
                <a:gd name="T52" fmla="*/ 0 w 530"/>
                <a:gd name="T53" fmla="*/ 0 h 1051"/>
                <a:gd name="T54" fmla="*/ 0 w 530"/>
                <a:gd name="T55" fmla="*/ 0 h 1051"/>
                <a:gd name="T56" fmla="*/ 0 w 530"/>
                <a:gd name="T57" fmla="*/ 0 h 1051"/>
                <a:gd name="T58" fmla="*/ 0 w 530"/>
                <a:gd name="T59" fmla="*/ 0 h 1051"/>
                <a:gd name="T60" fmla="*/ 0 w 530"/>
                <a:gd name="T61" fmla="*/ 0 h 1051"/>
                <a:gd name="T62" fmla="*/ 0 w 530"/>
                <a:gd name="T63" fmla="*/ 0 h 1051"/>
                <a:gd name="T64" fmla="*/ 0 w 530"/>
                <a:gd name="T65" fmla="*/ 0 h 10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30" h="1051">
                  <a:moveTo>
                    <a:pt x="530" y="816"/>
                  </a:moveTo>
                  <a:lnTo>
                    <a:pt x="502" y="49"/>
                  </a:lnTo>
                  <a:lnTo>
                    <a:pt x="349" y="0"/>
                  </a:lnTo>
                  <a:lnTo>
                    <a:pt x="372" y="94"/>
                  </a:lnTo>
                  <a:lnTo>
                    <a:pt x="345" y="282"/>
                  </a:lnTo>
                  <a:lnTo>
                    <a:pt x="351" y="308"/>
                  </a:lnTo>
                  <a:lnTo>
                    <a:pt x="415" y="401"/>
                  </a:lnTo>
                  <a:lnTo>
                    <a:pt x="415" y="720"/>
                  </a:lnTo>
                  <a:lnTo>
                    <a:pt x="403" y="742"/>
                  </a:lnTo>
                  <a:lnTo>
                    <a:pt x="388" y="763"/>
                  </a:lnTo>
                  <a:lnTo>
                    <a:pt x="308" y="834"/>
                  </a:lnTo>
                  <a:lnTo>
                    <a:pt x="212" y="882"/>
                  </a:lnTo>
                  <a:lnTo>
                    <a:pt x="0" y="948"/>
                  </a:lnTo>
                  <a:lnTo>
                    <a:pt x="2" y="955"/>
                  </a:lnTo>
                  <a:lnTo>
                    <a:pt x="12" y="955"/>
                  </a:lnTo>
                  <a:lnTo>
                    <a:pt x="30" y="948"/>
                  </a:lnTo>
                  <a:lnTo>
                    <a:pt x="52" y="959"/>
                  </a:lnTo>
                  <a:lnTo>
                    <a:pt x="56" y="986"/>
                  </a:lnTo>
                  <a:lnTo>
                    <a:pt x="39" y="1016"/>
                  </a:lnTo>
                  <a:lnTo>
                    <a:pt x="49" y="1024"/>
                  </a:lnTo>
                  <a:lnTo>
                    <a:pt x="57" y="1022"/>
                  </a:lnTo>
                  <a:lnTo>
                    <a:pt x="79" y="1006"/>
                  </a:lnTo>
                  <a:lnTo>
                    <a:pt x="107" y="1012"/>
                  </a:lnTo>
                  <a:lnTo>
                    <a:pt x="116" y="1018"/>
                  </a:lnTo>
                  <a:lnTo>
                    <a:pt x="117" y="1029"/>
                  </a:lnTo>
                  <a:lnTo>
                    <a:pt x="117" y="1051"/>
                  </a:lnTo>
                  <a:lnTo>
                    <a:pt x="133" y="1042"/>
                  </a:lnTo>
                  <a:lnTo>
                    <a:pt x="140" y="1031"/>
                  </a:lnTo>
                  <a:lnTo>
                    <a:pt x="235" y="955"/>
                  </a:lnTo>
                  <a:lnTo>
                    <a:pt x="330" y="932"/>
                  </a:lnTo>
                  <a:lnTo>
                    <a:pt x="349" y="923"/>
                  </a:lnTo>
                  <a:lnTo>
                    <a:pt x="528" y="823"/>
                  </a:lnTo>
                  <a:lnTo>
                    <a:pt x="530" y="81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4" name="Freeform 156"/>
            <p:cNvSpPr>
              <a:spLocks/>
            </p:cNvSpPr>
            <p:nvPr/>
          </p:nvSpPr>
          <p:spPr bwMode="auto">
            <a:xfrm>
              <a:off x="4787" y="2472"/>
              <a:ext cx="13" cy="53"/>
            </a:xfrm>
            <a:custGeom>
              <a:avLst/>
              <a:gdLst>
                <a:gd name="T0" fmla="*/ 0 w 86"/>
                <a:gd name="T1" fmla="*/ 0 h 302"/>
                <a:gd name="T2" fmla="*/ 0 w 86"/>
                <a:gd name="T3" fmla="*/ 0 h 302"/>
                <a:gd name="T4" fmla="*/ 0 w 86"/>
                <a:gd name="T5" fmla="*/ 0 h 302"/>
                <a:gd name="T6" fmla="*/ 0 w 86"/>
                <a:gd name="T7" fmla="*/ 0 h 302"/>
                <a:gd name="T8" fmla="*/ 0 w 86"/>
                <a:gd name="T9" fmla="*/ 0 h 302"/>
                <a:gd name="T10" fmla="*/ 0 w 86"/>
                <a:gd name="T11" fmla="*/ 0 h 302"/>
                <a:gd name="T12" fmla="*/ 0 w 86"/>
                <a:gd name="T13" fmla="*/ 0 h 302"/>
                <a:gd name="T14" fmla="*/ 0 w 86"/>
                <a:gd name="T15" fmla="*/ 0 h 3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02">
                  <a:moveTo>
                    <a:pt x="86" y="284"/>
                  </a:moveTo>
                  <a:lnTo>
                    <a:pt x="66" y="86"/>
                  </a:lnTo>
                  <a:lnTo>
                    <a:pt x="18" y="3"/>
                  </a:lnTo>
                  <a:lnTo>
                    <a:pt x="0" y="0"/>
                  </a:lnTo>
                  <a:lnTo>
                    <a:pt x="26" y="77"/>
                  </a:lnTo>
                  <a:lnTo>
                    <a:pt x="69" y="256"/>
                  </a:lnTo>
                  <a:lnTo>
                    <a:pt x="83" y="302"/>
                  </a:lnTo>
                  <a:lnTo>
                    <a:pt x="86" y="2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5" name="Freeform 157"/>
            <p:cNvSpPr>
              <a:spLocks/>
            </p:cNvSpPr>
            <p:nvPr/>
          </p:nvSpPr>
          <p:spPr bwMode="auto">
            <a:xfrm>
              <a:off x="4699" y="2476"/>
              <a:ext cx="90" cy="56"/>
            </a:xfrm>
            <a:custGeom>
              <a:avLst/>
              <a:gdLst>
                <a:gd name="T0" fmla="*/ 0 w 598"/>
                <a:gd name="T1" fmla="*/ 0 h 312"/>
                <a:gd name="T2" fmla="*/ 0 w 598"/>
                <a:gd name="T3" fmla="*/ 0 h 312"/>
                <a:gd name="T4" fmla="*/ 0 w 598"/>
                <a:gd name="T5" fmla="*/ 0 h 312"/>
                <a:gd name="T6" fmla="*/ 0 w 598"/>
                <a:gd name="T7" fmla="*/ 0 h 312"/>
                <a:gd name="T8" fmla="*/ 0 w 598"/>
                <a:gd name="T9" fmla="*/ 0 h 312"/>
                <a:gd name="T10" fmla="*/ 0 w 598"/>
                <a:gd name="T11" fmla="*/ 0 h 312"/>
                <a:gd name="T12" fmla="*/ 0 w 598"/>
                <a:gd name="T13" fmla="*/ 0 h 312"/>
                <a:gd name="T14" fmla="*/ 0 w 598"/>
                <a:gd name="T15" fmla="*/ 0 h 312"/>
                <a:gd name="T16" fmla="*/ 0 w 598"/>
                <a:gd name="T17" fmla="*/ 0 h 312"/>
                <a:gd name="T18" fmla="*/ 0 w 598"/>
                <a:gd name="T19" fmla="*/ 0 h 312"/>
                <a:gd name="T20" fmla="*/ 0 w 598"/>
                <a:gd name="T21" fmla="*/ 0 h 312"/>
                <a:gd name="T22" fmla="*/ 0 w 598"/>
                <a:gd name="T23" fmla="*/ 0 h 312"/>
                <a:gd name="T24" fmla="*/ 0 w 598"/>
                <a:gd name="T25" fmla="*/ 0 h 312"/>
                <a:gd name="T26" fmla="*/ 0 w 598"/>
                <a:gd name="T27" fmla="*/ 0 h 312"/>
                <a:gd name="T28" fmla="*/ 0 w 598"/>
                <a:gd name="T29" fmla="*/ 0 h 312"/>
                <a:gd name="T30" fmla="*/ 0 w 598"/>
                <a:gd name="T31" fmla="*/ 0 h 312"/>
                <a:gd name="T32" fmla="*/ 0 w 598"/>
                <a:gd name="T33" fmla="*/ 0 h 312"/>
                <a:gd name="T34" fmla="*/ 0 w 598"/>
                <a:gd name="T35" fmla="*/ 0 h 312"/>
                <a:gd name="T36" fmla="*/ 0 w 598"/>
                <a:gd name="T37" fmla="*/ 0 h 3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8" h="312">
                  <a:moveTo>
                    <a:pt x="597" y="286"/>
                  </a:moveTo>
                  <a:lnTo>
                    <a:pt x="598" y="211"/>
                  </a:lnTo>
                  <a:lnTo>
                    <a:pt x="585" y="143"/>
                  </a:lnTo>
                  <a:lnTo>
                    <a:pt x="538" y="14"/>
                  </a:lnTo>
                  <a:lnTo>
                    <a:pt x="499" y="0"/>
                  </a:lnTo>
                  <a:lnTo>
                    <a:pt x="436" y="11"/>
                  </a:lnTo>
                  <a:lnTo>
                    <a:pt x="266" y="18"/>
                  </a:lnTo>
                  <a:lnTo>
                    <a:pt x="179" y="17"/>
                  </a:lnTo>
                  <a:lnTo>
                    <a:pt x="96" y="0"/>
                  </a:lnTo>
                  <a:lnTo>
                    <a:pt x="48" y="38"/>
                  </a:lnTo>
                  <a:lnTo>
                    <a:pt x="17" y="99"/>
                  </a:lnTo>
                  <a:lnTo>
                    <a:pt x="3" y="166"/>
                  </a:lnTo>
                  <a:lnTo>
                    <a:pt x="0" y="227"/>
                  </a:lnTo>
                  <a:lnTo>
                    <a:pt x="0" y="252"/>
                  </a:lnTo>
                  <a:lnTo>
                    <a:pt x="94" y="289"/>
                  </a:lnTo>
                  <a:lnTo>
                    <a:pt x="194" y="305"/>
                  </a:lnTo>
                  <a:lnTo>
                    <a:pt x="399" y="312"/>
                  </a:lnTo>
                  <a:lnTo>
                    <a:pt x="595" y="292"/>
                  </a:lnTo>
                  <a:lnTo>
                    <a:pt x="597" y="286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6" name="Freeform 158"/>
            <p:cNvSpPr>
              <a:spLocks/>
            </p:cNvSpPr>
            <p:nvPr/>
          </p:nvSpPr>
          <p:spPr bwMode="auto">
            <a:xfrm>
              <a:off x="4732" y="2542"/>
              <a:ext cx="45" cy="45"/>
            </a:xfrm>
            <a:custGeom>
              <a:avLst/>
              <a:gdLst>
                <a:gd name="T0" fmla="*/ 0 w 305"/>
                <a:gd name="T1" fmla="*/ 0 h 251"/>
                <a:gd name="T2" fmla="*/ 0 w 305"/>
                <a:gd name="T3" fmla="*/ 0 h 251"/>
                <a:gd name="T4" fmla="*/ 0 w 305"/>
                <a:gd name="T5" fmla="*/ 0 h 251"/>
                <a:gd name="T6" fmla="*/ 0 w 305"/>
                <a:gd name="T7" fmla="*/ 0 h 251"/>
                <a:gd name="T8" fmla="*/ 0 w 305"/>
                <a:gd name="T9" fmla="*/ 0 h 251"/>
                <a:gd name="T10" fmla="*/ 0 w 305"/>
                <a:gd name="T11" fmla="*/ 0 h 251"/>
                <a:gd name="T12" fmla="*/ 0 w 305"/>
                <a:gd name="T13" fmla="*/ 0 h 251"/>
                <a:gd name="T14" fmla="*/ 0 w 305"/>
                <a:gd name="T15" fmla="*/ 0 h 251"/>
                <a:gd name="T16" fmla="*/ 0 w 305"/>
                <a:gd name="T17" fmla="*/ 0 h 251"/>
                <a:gd name="T18" fmla="*/ 0 w 305"/>
                <a:gd name="T19" fmla="*/ 0 h 251"/>
                <a:gd name="T20" fmla="*/ 0 w 305"/>
                <a:gd name="T21" fmla="*/ 0 h 2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5" h="251">
                  <a:moveTo>
                    <a:pt x="303" y="6"/>
                  </a:moveTo>
                  <a:lnTo>
                    <a:pt x="305" y="0"/>
                  </a:lnTo>
                  <a:lnTo>
                    <a:pt x="0" y="9"/>
                  </a:lnTo>
                  <a:lnTo>
                    <a:pt x="32" y="59"/>
                  </a:lnTo>
                  <a:lnTo>
                    <a:pt x="61" y="149"/>
                  </a:lnTo>
                  <a:lnTo>
                    <a:pt x="84" y="190"/>
                  </a:lnTo>
                  <a:lnTo>
                    <a:pt x="144" y="245"/>
                  </a:lnTo>
                  <a:lnTo>
                    <a:pt x="180" y="251"/>
                  </a:lnTo>
                  <a:lnTo>
                    <a:pt x="271" y="47"/>
                  </a:lnTo>
                  <a:lnTo>
                    <a:pt x="285" y="31"/>
                  </a:lnTo>
                  <a:lnTo>
                    <a:pt x="303" y="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7" name="Freeform 159"/>
            <p:cNvSpPr>
              <a:spLocks/>
            </p:cNvSpPr>
            <p:nvPr/>
          </p:nvSpPr>
          <p:spPr bwMode="auto">
            <a:xfrm>
              <a:off x="4809" y="2239"/>
              <a:ext cx="22" cy="15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83">
                  <a:moveTo>
                    <a:pt x="148" y="5"/>
                  </a:moveTo>
                  <a:lnTo>
                    <a:pt x="129" y="0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149" y="23"/>
                  </a:lnTo>
                  <a:lnTo>
                    <a:pt x="14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8" name="Freeform 160"/>
            <p:cNvSpPr>
              <a:spLocks/>
            </p:cNvSpPr>
            <p:nvPr/>
          </p:nvSpPr>
          <p:spPr bwMode="auto">
            <a:xfrm>
              <a:off x="4642" y="2693"/>
              <a:ext cx="101" cy="53"/>
            </a:xfrm>
            <a:custGeom>
              <a:avLst/>
              <a:gdLst>
                <a:gd name="T0" fmla="*/ 0 w 659"/>
                <a:gd name="T1" fmla="*/ 0 h 298"/>
                <a:gd name="T2" fmla="*/ 0 w 659"/>
                <a:gd name="T3" fmla="*/ 0 h 298"/>
                <a:gd name="T4" fmla="*/ 0 w 659"/>
                <a:gd name="T5" fmla="*/ 0 h 298"/>
                <a:gd name="T6" fmla="*/ 0 w 659"/>
                <a:gd name="T7" fmla="*/ 0 h 298"/>
                <a:gd name="T8" fmla="*/ 0 w 659"/>
                <a:gd name="T9" fmla="*/ 0 h 298"/>
                <a:gd name="T10" fmla="*/ 0 w 659"/>
                <a:gd name="T11" fmla="*/ 0 h 298"/>
                <a:gd name="T12" fmla="*/ 0 w 659"/>
                <a:gd name="T13" fmla="*/ 0 h 298"/>
                <a:gd name="T14" fmla="*/ 0 w 659"/>
                <a:gd name="T15" fmla="*/ 0 h 298"/>
                <a:gd name="T16" fmla="*/ 0 w 659"/>
                <a:gd name="T17" fmla="*/ 0 h 298"/>
                <a:gd name="T18" fmla="*/ 0 w 659"/>
                <a:gd name="T19" fmla="*/ 0 h 2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9" h="298">
                  <a:moveTo>
                    <a:pt x="649" y="136"/>
                  </a:moveTo>
                  <a:lnTo>
                    <a:pt x="659" y="0"/>
                  </a:lnTo>
                  <a:lnTo>
                    <a:pt x="162" y="185"/>
                  </a:lnTo>
                  <a:lnTo>
                    <a:pt x="136" y="192"/>
                  </a:lnTo>
                  <a:lnTo>
                    <a:pt x="0" y="262"/>
                  </a:lnTo>
                  <a:lnTo>
                    <a:pt x="125" y="286"/>
                  </a:lnTo>
                  <a:lnTo>
                    <a:pt x="252" y="298"/>
                  </a:lnTo>
                  <a:lnTo>
                    <a:pt x="375" y="289"/>
                  </a:lnTo>
                  <a:lnTo>
                    <a:pt x="491" y="255"/>
                  </a:lnTo>
                  <a:lnTo>
                    <a:pt x="649" y="136"/>
                  </a:lnTo>
                  <a:close/>
                </a:path>
              </a:pathLst>
            </a:custGeom>
            <a:solidFill>
              <a:srgbClr val="FFC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79" name="Freeform 161"/>
            <p:cNvSpPr>
              <a:spLocks/>
            </p:cNvSpPr>
            <p:nvPr/>
          </p:nvSpPr>
          <p:spPr bwMode="auto">
            <a:xfrm>
              <a:off x="4770" y="2364"/>
              <a:ext cx="6" cy="6"/>
            </a:xfrm>
            <a:custGeom>
              <a:avLst/>
              <a:gdLst>
                <a:gd name="T0" fmla="*/ 0 w 32"/>
                <a:gd name="T1" fmla="*/ 0 h 31"/>
                <a:gd name="T2" fmla="*/ 0 w 32"/>
                <a:gd name="T3" fmla="*/ 0 h 31"/>
                <a:gd name="T4" fmla="*/ 0 w 32"/>
                <a:gd name="T5" fmla="*/ 0 h 31"/>
                <a:gd name="T6" fmla="*/ 0 w 32"/>
                <a:gd name="T7" fmla="*/ 0 h 31"/>
                <a:gd name="T8" fmla="*/ 0 w 32"/>
                <a:gd name="T9" fmla="*/ 0 h 31"/>
                <a:gd name="T10" fmla="*/ 0 w 32"/>
                <a:gd name="T11" fmla="*/ 0 h 31"/>
                <a:gd name="T12" fmla="*/ 0 w 32"/>
                <a:gd name="T13" fmla="*/ 0 h 31"/>
                <a:gd name="T14" fmla="*/ 0 w 32"/>
                <a:gd name="T15" fmla="*/ 0 h 31"/>
                <a:gd name="T16" fmla="*/ 0 w 32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1">
                  <a:moveTo>
                    <a:pt x="32" y="19"/>
                  </a:moveTo>
                  <a:lnTo>
                    <a:pt x="29" y="6"/>
                  </a:lnTo>
                  <a:lnTo>
                    <a:pt x="21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5" y="13"/>
                  </a:lnTo>
                  <a:lnTo>
                    <a:pt x="10" y="28"/>
                  </a:lnTo>
                  <a:lnTo>
                    <a:pt x="31" y="31"/>
                  </a:lnTo>
                  <a:lnTo>
                    <a:pt x="32" y="19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0" name="Freeform 162"/>
            <p:cNvSpPr>
              <a:spLocks/>
            </p:cNvSpPr>
            <p:nvPr/>
          </p:nvSpPr>
          <p:spPr bwMode="auto">
            <a:xfrm>
              <a:off x="4634" y="2752"/>
              <a:ext cx="57" cy="34"/>
            </a:xfrm>
            <a:custGeom>
              <a:avLst/>
              <a:gdLst>
                <a:gd name="T0" fmla="*/ 0 w 365"/>
                <a:gd name="T1" fmla="*/ 0 h 188"/>
                <a:gd name="T2" fmla="*/ 0 w 365"/>
                <a:gd name="T3" fmla="*/ 0 h 188"/>
                <a:gd name="T4" fmla="*/ 0 w 365"/>
                <a:gd name="T5" fmla="*/ 0 h 188"/>
                <a:gd name="T6" fmla="*/ 0 w 365"/>
                <a:gd name="T7" fmla="*/ 0 h 188"/>
                <a:gd name="T8" fmla="*/ 0 w 365"/>
                <a:gd name="T9" fmla="*/ 0 h 188"/>
                <a:gd name="T10" fmla="*/ 0 w 365"/>
                <a:gd name="T11" fmla="*/ 0 h 188"/>
                <a:gd name="T12" fmla="*/ 0 w 365"/>
                <a:gd name="T13" fmla="*/ 0 h 188"/>
                <a:gd name="T14" fmla="*/ 0 w 365"/>
                <a:gd name="T15" fmla="*/ 0 h 188"/>
                <a:gd name="T16" fmla="*/ 0 w 365"/>
                <a:gd name="T17" fmla="*/ 0 h 188"/>
                <a:gd name="T18" fmla="*/ 0 w 365"/>
                <a:gd name="T19" fmla="*/ 0 h 188"/>
                <a:gd name="T20" fmla="*/ 0 w 365"/>
                <a:gd name="T21" fmla="*/ 0 h 188"/>
                <a:gd name="T22" fmla="*/ 0 w 365"/>
                <a:gd name="T23" fmla="*/ 0 h 188"/>
                <a:gd name="T24" fmla="*/ 0 w 365"/>
                <a:gd name="T25" fmla="*/ 0 h 188"/>
                <a:gd name="T26" fmla="*/ 0 w 365"/>
                <a:gd name="T27" fmla="*/ 0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5" h="188">
                  <a:moveTo>
                    <a:pt x="365" y="188"/>
                  </a:moveTo>
                  <a:lnTo>
                    <a:pt x="325" y="180"/>
                  </a:lnTo>
                  <a:lnTo>
                    <a:pt x="318" y="154"/>
                  </a:lnTo>
                  <a:lnTo>
                    <a:pt x="315" y="117"/>
                  </a:lnTo>
                  <a:lnTo>
                    <a:pt x="292" y="106"/>
                  </a:lnTo>
                  <a:lnTo>
                    <a:pt x="281" y="87"/>
                  </a:lnTo>
                  <a:lnTo>
                    <a:pt x="272" y="60"/>
                  </a:lnTo>
                  <a:lnTo>
                    <a:pt x="279" y="24"/>
                  </a:lnTo>
                  <a:lnTo>
                    <a:pt x="13" y="0"/>
                  </a:lnTo>
                  <a:lnTo>
                    <a:pt x="0" y="20"/>
                  </a:lnTo>
                  <a:lnTo>
                    <a:pt x="0" y="47"/>
                  </a:lnTo>
                  <a:lnTo>
                    <a:pt x="7" y="107"/>
                  </a:lnTo>
                  <a:lnTo>
                    <a:pt x="23" y="123"/>
                  </a:lnTo>
                  <a:lnTo>
                    <a:pt x="365" y="188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1" name="Freeform 163"/>
            <p:cNvSpPr>
              <a:spLocks/>
            </p:cNvSpPr>
            <p:nvPr/>
          </p:nvSpPr>
          <p:spPr bwMode="auto">
            <a:xfrm>
              <a:off x="4754" y="2262"/>
              <a:ext cx="9" cy="17"/>
            </a:xfrm>
            <a:custGeom>
              <a:avLst/>
              <a:gdLst>
                <a:gd name="T0" fmla="*/ 0 w 60"/>
                <a:gd name="T1" fmla="*/ 0 h 94"/>
                <a:gd name="T2" fmla="*/ 0 w 60"/>
                <a:gd name="T3" fmla="*/ 0 h 94"/>
                <a:gd name="T4" fmla="*/ 0 w 60"/>
                <a:gd name="T5" fmla="*/ 0 h 94"/>
                <a:gd name="T6" fmla="*/ 0 w 60"/>
                <a:gd name="T7" fmla="*/ 0 h 94"/>
                <a:gd name="T8" fmla="*/ 0 w 60"/>
                <a:gd name="T9" fmla="*/ 0 h 94"/>
                <a:gd name="T10" fmla="*/ 0 w 60"/>
                <a:gd name="T11" fmla="*/ 0 h 94"/>
                <a:gd name="T12" fmla="*/ 0 w 60"/>
                <a:gd name="T13" fmla="*/ 0 h 94"/>
                <a:gd name="T14" fmla="*/ 0 w 60"/>
                <a:gd name="T15" fmla="*/ 0 h 94"/>
                <a:gd name="T16" fmla="*/ 0 w 60"/>
                <a:gd name="T17" fmla="*/ 0 h 94"/>
                <a:gd name="T18" fmla="*/ 0 w 60"/>
                <a:gd name="T19" fmla="*/ 0 h 94"/>
                <a:gd name="T20" fmla="*/ 0 w 60"/>
                <a:gd name="T21" fmla="*/ 0 h 94"/>
                <a:gd name="T22" fmla="*/ 0 w 60"/>
                <a:gd name="T23" fmla="*/ 0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94">
                  <a:moveTo>
                    <a:pt x="54" y="74"/>
                  </a:moveTo>
                  <a:lnTo>
                    <a:pt x="60" y="41"/>
                  </a:lnTo>
                  <a:lnTo>
                    <a:pt x="57" y="23"/>
                  </a:lnTo>
                  <a:lnTo>
                    <a:pt x="49" y="8"/>
                  </a:lnTo>
                  <a:lnTo>
                    <a:pt x="35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9" y="65"/>
                  </a:lnTo>
                  <a:lnTo>
                    <a:pt x="25" y="94"/>
                  </a:lnTo>
                  <a:lnTo>
                    <a:pt x="45" y="94"/>
                  </a:lnTo>
                  <a:lnTo>
                    <a:pt x="54" y="90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2" name="Freeform 164"/>
            <p:cNvSpPr>
              <a:spLocks/>
            </p:cNvSpPr>
            <p:nvPr/>
          </p:nvSpPr>
          <p:spPr bwMode="auto">
            <a:xfrm>
              <a:off x="4717" y="2442"/>
              <a:ext cx="7" cy="5"/>
            </a:xfrm>
            <a:custGeom>
              <a:avLst/>
              <a:gdLst>
                <a:gd name="T0" fmla="*/ 0 w 52"/>
                <a:gd name="T1" fmla="*/ 0 h 30"/>
                <a:gd name="T2" fmla="*/ 0 w 52"/>
                <a:gd name="T3" fmla="*/ 0 h 30"/>
                <a:gd name="T4" fmla="*/ 0 w 52"/>
                <a:gd name="T5" fmla="*/ 0 h 30"/>
                <a:gd name="T6" fmla="*/ 0 w 52"/>
                <a:gd name="T7" fmla="*/ 0 h 30"/>
                <a:gd name="T8" fmla="*/ 0 w 52"/>
                <a:gd name="T9" fmla="*/ 0 h 30"/>
                <a:gd name="T10" fmla="*/ 0 w 52"/>
                <a:gd name="T11" fmla="*/ 0 h 30"/>
                <a:gd name="T12" fmla="*/ 0 w 52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0">
                  <a:moveTo>
                    <a:pt x="52" y="26"/>
                  </a:moveTo>
                  <a:lnTo>
                    <a:pt x="45" y="6"/>
                  </a:lnTo>
                  <a:lnTo>
                    <a:pt x="15" y="0"/>
                  </a:lnTo>
                  <a:lnTo>
                    <a:pt x="0" y="14"/>
                  </a:lnTo>
                  <a:lnTo>
                    <a:pt x="22" y="29"/>
                  </a:lnTo>
                  <a:lnTo>
                    <a:pt x="51" y="30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3" name="Freeform 165"/>
            <p:cNvSpPr>
              <a:spLocks/>
            </p:cNvSpPr>
            <p:nvPr/>
          </p:nvSpPr>
          <p:spPr bwMode="auto">
            <a:xfrm>
              <a:off x="4728" y="2358"/>
              <a:ext cx="5" cy="6"/>
            </a:xfrm>
            <a:custGeom>
              <a:avLst/>
              <a:gdLst>
                <a:gd name="T0" fmla="*/ 0 w 26"/>
                <a:gd name="T1" fmla="*/ 0 h 36"/>
                <a:gd name="T2" fmla="*/ 0 w 26"/>
                <a:gd name="T3" fmla="*/ 0 h 36"/>
                <a:gd name="T4" fmla="*/ 0 w 26"/>
                <a:gd name="T5" fmla="*/ 0 h 36"/>
                <a:gd name="T6" fmla="*/ 0 w 26"/>
                <a:gd name="T7" fmla="*/ 0 h 36"/>
                <a:gd name="T8" fmla="*/ 0 w 26"/>
                <a:gd name="T9" fmla="*/ 0 h 36"/>
                <a:gd name="T10" fmla="*/ 0 w 26"/>
                <a:gd name="T11" fmla="*/ 0 h 36"/>
                <a:gd name="T12" fmla="*/ 0 w 26"/>
                <a:gd name="T13" fmla="*/ 0 h 36"/>
                <a:gd name="T14" fmla="*/ 0 w 26"/>
                <a:gd name="T15" fmla="*/ 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26" y="27"/>
                  </a:moveTo>
                  <a:lnTo>
                    <a:pt x="19" y="0"/>
                  </a:lnTo>
                  <a:lnTo>
                    <a:pt x="10" y="0"/>
                  </a:lnTo>
                  <a:lnTo>
                    <a:pt x="6" y="10"/>
                  </a:lnTo>
                  <a:lnTo>
                    <a:pt x="0" y="24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4" name="Freeform 166"/>
            <p:cNvSpPr>
              <a:spLocks/>
            </p:cNvSpPr>
            <p:nvPr/>
          </p:nvSpPr>
          <p:spPr bwMode="auto">
            <a:xfrm>
              <a:off x="4684" y="2277"/>
              <a:ext cx="55" cy="38"/>
            </a:xfrm>
            <a:custGeom>
              <a:avLst/>
              <a:gdLst>
                <a:gd name="T0" fmla="*/ 0 w 359"/>
                <a:gd name="T1" fmla="*/ 0 h 216"/>
                <a:gd name="T2" fmla="*/ 0 w 359"/>
                <a:gd name="T3" fmla="*/ 0 h 216"/>
                <a:gd name="T4" fmla="*/ 0 w 359"/>
                <a:gd name="T5" fmla="*/ 0 h 216"/>
                <a:gd name="T6" fmla="*/ 0 w 359"/>
                <a:gd name="T7" fmla="*/ 0 h 216"/>
                <a:gd name="T8" fmla="*/ 0 w 359"/>
                <a:gd name="T9" fmla="*/ 0 h 216"/>
                <a:gd name="T10" fmla="*/ 0 w 359"/>
                <a:gd name="T11" fmla="*/ 0 h 216"/>
                <a:gd name="T12" fmla="*/ 0 w 359"/>
                <a:gd name="T13" fmla="*/ 0 h 216"/>
                <a:gd name="T14" fmla="*/ 0 w 359"/>
                <a:gd name="T15" fmla="*/ 0 h 216"/>
                <a:gd name="T16" fmla="*/ 0 w 359"/>
                <a:gd name="T17" fmla="*/ 0 h 216"/>
                <a:gd name="T18" fmla="*/ 0 w 359"/>
                <a:gd name="T19" fmla="*/ 0 h 216"/>
                <a:gd name="T20" fmla="*/ 0 w 359"/>
                <a:gd name="T21" fmla="*/ 0 h 216"/>
                <a:gd name="T22" fmla="*/ 0 w 359"/>
                <a:gd name="T23" fmla="*/ 0 h 2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9" h="216">
                  <a:moveTo>
                    <a:pt x="354" y="116"/>
                  </a:moveTo>
                  <a:lnTo>
                    <a:pt x="281" y="0"/>
                  </a:lnTo>
                  <a:lnTo>
                    <a:pt x="206" y="25"/>
                  </a:lnTo>
                  <a:lnTo>
                    <a:pt x="133" y="76"/>
                  </a:lnTo>
                  <a:lnTo>
                    <a:pt x="0" y="187"/>
                  </a:lnTo>
                  <a:lnTo>
                    <a:pt x="58" y="209"/>
                  </a:lnTo>
                  <a:lnTo>
                    <a:pt x="130" y="216"/>
                  </a:lnTo>
                  <a:lnTo>
                    <a:pt x="206" y="212"/>
                  </a:lnTo>
                  <a:lnTo>
                    <a:pt x="278" y="190"/>
                  </a:lnTo>
                  <a:lnTo>
                    <a:pt x="306" y="166"/>
                  </a:lnTo>
                  <a:lnTo>
                    <a:pt x="359" y="124"/>
                  </a:lnTo>
                  <a:lnTo>
                    <a:pt x="354" y="11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5" name="Freeform 167"/>
            <p:cNvSpPr>
              <a:spLocks/>
            </p:cNvSpPr>
            <p:nvPr/>
          </p:nvSpPr>
          <p:spPr bwMode="auto">
            <a:xfrm>
              <a:off x="4682" y="2474"/>
              <a:ext cx="20" cy="43"/>
            </a:xfrm>
            <a:custGeom>
              <a:avLst/>
              <a:gdLst>
                <a:gd name="T0" fmla="*/ 0 w 129"/>
                <a:gd name="T1" fmla="*/ 0 h 245"/>
                <a:gd name="T2" fmla="*/ 0 w 129"/>
                <a:gd name="T3" fmla="*/ 0 h 245"/>
                <a:gd name="T4" fmla="*/ 0 w 129"/>
                <a:gd name="T5" fmla="*/ 0 h 245"/>
                <a:gd name="T6" fmla="*/ 0 w 129"/>
                <a:gd name="T7" fmla="*/ 0 h 245"/>
                <a:gd name="T8" fmla="*/ 0 w 129"/>
                <a:gd name="T9" fmla="*/ 0 h 245"/>
                <a:gd name="T10" fmla="*/ 0 w 129"/>
                <a:gd name="T11" fmla="*/ 0 h 245"/>
                <a:gd name="T12" fmla="*/ 0 w 129"/>
                <a:gd name="T13" fmla="*/ 0 h 245"/>
                <a:gd name="T14" fmla="*/ 0 w 129"/>
                <a:gd name="T15" fmla="*/ 0 h 245"/>
                <a:gd name="T16" fmla="*/ 0 w 129"/>
                <a:gd name="T17" fmla="*/ 0 h 245"/>
                <a:gd name="T18" fmla="*/ 0 w 129"/>
                <a:gd name="T19" fmla="*/ 0 h 245"/>
                <a:gd name="T20" fmla="*/ 0 w 129"/>
                <a:gd name="T21" fmla="*/ 0 h 245"/>
                <a:gd name="T22" fmla="*/ 0 w 129"/>
                <a:gd name="T23" fmla="*/ 0 h 245"/>
                <a:gd name="T24" fmla="*/ 0 w 129"/>
                <a:gd name="T25" fmla="*/ 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245">
                  <a:moveTo>
                    <a:pt x="120" y="2"/>
                  </a:moveTo>
                  <a:lnTo>
                    <a:pt x="113" y="0"/>
                  </a:lnTo>
                  <a:lnTo>
                    <a:pt x="89" y="2"/>
                  </a:lnTo>
                  <a:lnTo>
                    <a:pt x="52" y="45"/>
                  </a:lnTo>
                  <a:lnTo>
                    <a:pt x="23" y="99"/>
                  </a:lnTo>
                  <a:lnTo>
                    <a:pt x="4" y="161"/>
                  </a:lnTo>
                  <a:lnTo>
                    <a:pt x="0" y="224"/>
                  </a:lnTo>
                  <a:lnTo>
                    <a:pt x="11" y="241"/>
                  </a:lnTo>
                  <a:lnTo>
                    <a:pt x="39" y="245"/>
                  </a:lnTo>
                  <a:lnTo>
                    <a:pt x="60" y="124"/>
                  </a:lnTo>
                  <a:lnTo>
                    <a:pt x="87" y="65"/>
                  </a:lnTo>
                  <a:lnTo>
                    <a:pt x="129" y="9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6" name="Freeform 168"/>
            <p:cNvSpPr>
              <a:spLocks/>
            </p:cNvSpPr>
            <p:nvPr/>
          </p:nvSpPr>
          <p:spPr bwMode="auto">
            <a:xfrm>
              <a:off x="4645" y="2419"/>
              <a:ext cx="46" cy="91"/>
            </a:xfrm>
            <a:custGeom>
              <a:avLst/>
              <a:gdLst>
                <a:gd name="T0" fmla="*/ 0 w 294"/>
                <a:gd name="T1" fmla="*/ 0 h 512"/>
                <a:gd name="T2" fmla="*/ 0 w 294"/>
                <a:gd name="T3" fmla="*/ 0 h 512"/>
                <a:gd name="T4" fmla="*/ 0 w 294"/>
                <a:gd name="T5" fmla="*/ 0 h 512"/>
                <a:gd name="T6" fmla="*/ 0 w 294"/>
                <a:gd name="T7" fmla="*/ 0 h 512"/>
                <a:gd name="T8" fmla="*/ 0 w 294"/>
                <a:gd name="T9" fmla="*/ 0 h 512"/>
                <a:gd name="T10" fmla="*/ 0 w 294"/>
                <a:gd name="T11" fmla="*/ 0 h 512"/>
                <a:gd name="T12" fmla="*/ 0 w 294"/>
                <a:gd name="T13" fmla="*/ 0 h 512"/>
                <a:gd name="T14" fmla="*/ 0 w 294"/>
                <a:gd name="T15" fmla="*/ 0 h 512"/>
                <a:gd name="T16" fmla="*/ 0 w 294"/>
                <a:gd name="T17" fmla="*/ 0 h 512"/>
                <a:gd name="T18" fmla="*/ 0 w 294"/>
                <a:gd name="T19" fmla="*/ 0 h 512"/>
                <a:gd name="T20" fmla="*/ 0 w 294"/>
                <a:gd name="T21" fmla="*/ 0 h 512"/>
                <a:gd name="T22" fmla="*/ 0 w 294"/>
                <a:gd name="T23" fmla="*/ 0 h 512"/>
                <a:gd name="T24" fmla="*/ 0 w 294"/>
                <a:gd name="T25" fmla="*/ 0 h 512"/>
                <a:gd name="T26" fmla="*/ 0 w 294"/>
                <a:gd name="T27" fmla="*/ 0 h 512"/>
                <a:gd name="T28" fmla="*/ 0 w 294"/>
                <a:gd name="T29" fmla="*/ 0 h 512"/>
                <a:gd name="T30" fmla="*/ 0 w 294"/>
                <a:gd name="T31" fmla="*/ 0 h 512"/>
                <a:gd name="T32" fmla="*/ 0 w 294"/>
                <a:gd name="T33" fmla="*/ 0 h 512"/>
                <a:gd name="T34" fmla="*/ 0 w 294"/>
                <a:gd name="T35" fmla="*/ 0 h 512"/>
                <a:gd name="T36" fmla="*/ 0 w 294"/>
                <a:gd name="T37" fmla="*/ 0 h 512"/>
                <a:gd name="T38" fmla="*/ 0 w 294"/>
                <a:gd name="T39" fmla="*/ 0 h 512"/>
                <a:gd name="T40" fmla="*/ 0 w 294"/>
                <a:gd name="T41" fmla="*/ 0 h 512"/>
                <a:gd name="T42" fmla="*/ 0 w 294"/>
                <a:gd name="T43" fmla="*/ 0 h 5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4" h="512">
                  <a:moveTo>
                    <a:pt x="294" y="264"/>
                  </a:moveTo>
                  <a:lnTo>
                    <a:pt x="282" y="255"/>
                  </a:lnTo>
                  <a:lnTo>
                    <a:pt x="255" y="244"/>
                  </a:lnTo>
                  <a:lnTo>
                    <a:pt x="229" y="219"/>
                  </a:lnTo>
                  <a:lnTo>
                    <a:pt x="191" y="169"/>
                  </a:lnTo>
                  <a:lnTo>
                    <a:pt x="178" y="143"/>
                  </a:lnTo>
                  <a:lnTo>
                    <a:pt x="214" y="90"/>
                  </a:lnTo>
                  <a:lnTo>
                    <a:pt x="221" y="0"/>
                  </a:lnTo>
                  <a:lnTo>
                    <a:pt x="142" y="46"/>
                  </a:lnTo>
                  <a:lnTo>
                    <a:pt x="77" y="108"/>
                  </a:lnTo>
                  <a:lnTo>
                    <a:pt x="30" y="185"/>
                  </a:lnTo>
                  <a:lnTo>
                    <a:pt x="0" y="281"/>
                  </a:lnTo>
                  <a:lnTo>
                    <a:pt x="4" y="344"/>
                  </a:lnTo>
                  <a:lnTo>
                    <a:pt x="53" y="426"/>
                  </a:lnTo>
                  <a:lnTo>
                    <a:pt x="179" y="512"/>
                  </a:lnTo>
                  <a:lnTo>
                    <a:pt x="191" y="510"/>
                  </a:lnTo>
                  <a:lnTo>
                    <a:pt x="191" y="500"/>
                  </a:lnTo>
                  <a:lnTo>
                    <a:pt x="188" y="478"/>
                  </a:lnTo>
                  <a:lnTo>
                    <a:pt x="214" y="441"/>
                  </a:lnTo>
                  <a:lnTo>
                    <a:pt x="242" y="337"/>
                  </a:lnTo>
                  <a:lnTo>
                    <a:pt x="291" y="275"/>
                  </a:lnTo>
                  <a:lnTo>
                    <a:pt x="294" y="2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4487" name="Freeform 169"/>
            <p:cNvSpPr>
              <a:spLocks/>
            </p:cNvSpPr>
            <p:nvPr/>
          </p:nvSpPr>
          <p:spPr bwMode="auto">
            <a:xfrm>
              <a:off x="4631" y="2432"/>
              <a:ext cx="14" cy="15"/>
            </a:xfrm>
            <a:custGeom>
              <a:avLst/>
              <a:gdLst>
                <a:gd name="T0" fmla="*/ 0 w 96"/>
                <a:gd name="T1" fmla="*/ 0 h 81"/>
                <a:gd name="T2" fmla="*/ 0 w 96"/>
                <a:gd name="T3" fmla="*/ 0 h 81"/>
                <a:gd name="T4" fmla="*/ 0 w 96"/>
                <a:gd name="T5" fmla="*/ 0 h 81"/>
                <a:gd name="T6" fmla="*/ 0 w 96"/>
                <a:gd name="T7" fmla="*/ 0 h 81"/>
                <a:gd name="T8" fmla="*/ 0 w 96"/>
                <a:gd name="T9" fmla="*/ 0 h 81"/>
                <a:gd name="T10" fmla="*/ 0 w 96"/>
                <a:gd name="T11" fmla="*/ 0 h 81"/>
                <a:gd name="T12" fmla="*/ 0 w 96"/>
                <a:gd name="T13" fmla="*/ 0 h 81"/>
                <a:gd name="T14" fmla="*/ 0 w 96"/>
                <a:gd name="T15" fmla="*/ 0 h 81"/>
                <a:gd name="T16" fmla="*/ 0 w 96"/>
                <a:gd name="T17" fmla="*/ 0 h 81"/>
                <a:gd name="T18" fmla="*/ 0 w 96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1">
                  <a:moveTo>
                    <a:pt x="96" y="52"/>
                  </a:moveTo>
                  <a:lnTo>
                    <a:pt x="23" y="0"/>
                  </a:lnTo>
                  <a:lnTo>
                    <a:pt x="10" y="3"/>
                  </a:lnTo>
                  <a:lnTo>
                    <a:pt x="2" y="7"/>
                  </a:lnTo>
                  <a:lnTo>
                    <a:pt x="0" y="16"/>
                  </a:lnTo>
                  <a:lnTo>
                    <a:pt x="10" y="33"/>
                  </a:lnTo>
                  <a:lnTo>
                    <a:pt x="66" y="81"/>
                  </a:lnTo>
                  <a:lnTo>
                    <a:pt x="83" y="74"/>
                  </a:lnTo>
                  <a:lnTo>
                    <a:pt x="95" y="63"/>
                  </a:lnTo>
                  <a:lnTo>
                    <a:pt x="96" y="52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pic>
        <p:nvPicPr>
          <p:cNvPr id="596139" name="Picture 171" descr="canards023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0731" y="5442614"/>
            <a:ext cx="647700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595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595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96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2" descr="Granit"/>
          <p:cNvSpPr>
            <a:spLocks noChangeArrowheads="1"/>
          </p:cNvSpPr>
          <p:nvPr/>
        </p:nvSpPr>
        <p:spPr bwMode="auto">
          <a:xfrm>
            <a:off x="1344612" y="3370341"/>
            <a:ext cx="8351838" cy="3384550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544772" name="Group 4"/>
          <p:cNvGrpSpPr>
            <a:grpSpLocks/>
          </p:cNvGrpSpPr>
          <p:nvPr/>
        </p:nvGrpSpPr>
        <p:grpSpPr bwMode="auto">
          <a:xfrm>
            <a:off x="4656138" y="3081416"/>
            <a:ext cx="4824413" cy="2952750"/>
            <a:chOff x="2290" y="1661"/>
            <a:chExt cx="3039" cy="1860"/>
          </a:xfrm>
        </p:grpSpPr>
        <p:sp>
          <p:nvSpPr>
            <p:cNvPr id="185387" name="Rectangle 5"/>
            <p:cNvSpPr>
              <a:spLocks noChangeArrowheads="1"/>
            </p:cNvSpPr>
            <p:nvPr/>
          </p:nvSpPr>
          <p:spPr bwMode="auto">
            <a:xfrm>
              <a:off x="2290" y="1752"/>
              <a:ext cx="3039" cy="1769"/>
            </a:xfrm>
            <a:prstGeom prst="rect">
              <a:avLst/>
            </a:prstGeom>
            <a:solidFill>
              <a:srgbClr val="CCECFF"/>
            </a:solidFill>
            <a:ln w="76200" algn="ctr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85388" name="Rectangle 6"/>
            <p:cNvSpPr>
              <a:spLocks noChangeArrowheads="1"/>
            </p:cNvSpPr>
            <p:nvPr/>
          </p:nvSpPr>
          <p:spPr bwMode="auto">
            <a:xfrm>
              <a:off x="2311" y="1661"/>
              <a:ext cx="2994" cy="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544775" name="Rectangle 7" descr="blanc)"/>
          <p:cNvSpPr>
            <a:spLocks noChangeArrowheads="1"/>
          </p:cNvSpPr>
          <p:nvPr/>
        </p:nvSpPr>
        <p:spPr bwMode="auto">
          <a:xfrm>
            <a:off x="4684712" y="3657680"/>
            <a:ext cx="4751388" cy="71437"/>
          </a:xfrm>
          <a:prstGeom prst="rect">
            <a:avLst/>
          </a:prstGeom>
          <a:pattFill prst="dkHorz">
            <a:fgClr>
              <a:srgbClr val="00FFFF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1400" b="0">
              <a:solidFill>
                <a:srgbClr val="00FFFF"/>
              </a:solidFill>
            </a:endParaRPr>
          </a:p>
        </p:txBody>
      </p:sp>
      <p:sp>
        <p:nvSpPr>
          <p:cNvPr id="544776" name="Oval 8"/>
          <p:cNvSpPr>
            <a:spLocks noChangeArrowheads="1"/>
          </p:cNvSpPr>
          <p:nvPr/>
        </p:nvSpPr>
        <p:spPr bwMode="auto">
          <a:xfrm>
            <a:off x="6672262" y="4378405"/>
            <a:ext cx="503238" cy="503237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2800"/>
              <a:t>0</a:t>
            </a:r>
            <a:endParaRPr lang="fr-FR" altLang="fr-FR" sz="2800"/>
          </a:p>
        </p:txBody>
      </p:sp>
      <p:sp>
        <p:nvSpPr>
          <p:cNvPr id="544777" name="Rectangle 9"/>
          <p:cNvSpPr>
            <a:spLocks noChangeArrowheads="1"/>
          </p:cNvSpPr>
          <p:nvPr/>
        </p:nvSpPr>
        <p:spPr bwMode="auto">
          <a:xfrm>
            <a:off x="2684462" y="3403679"/>
            <a:ext cx="1944688" cy="1727200"/>
          </a:xfrm>
          <a:prstGeom prst="rect">
            <a:avLst/>
          </a:prstGeom>
          <a:solidFill>
            <a:schemeClr val="bg1"/>
          </a:solidFill>
          <a:ln w="57150" algn="ctr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544778" name="Rectangle 10" descr="Grands confettis"/>
          <p:cNvSpPr>
            <a:spLocks noChangeArrowheads="1"/>
          </p:cNvSpPr>
          <p:nvPr/>
        </p:nvSpPr>
        <p:spPr bwMode="auto">
          <a:xfrm>
            <a:off x="1344613" y="1792367"/>
            <a:ext cx="3275013" cy="1584325"/>
          </a:xfrm>
          <a:prstGeom prst="rect">
            <a:avLst/>
          </a:prstGeom>
          <a:pattFill prst="lgConfetti">
            <a:fgClr>
              <a:srgbClr val="00FF00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544779" name="Group 11"/>
          <p:cNvGrpSpPr>
            <a:grpSpLocks/>
          </p:cNvGrpSpPr>
          <p:nvPr/>
        </p:nvGrpSpPr>
        <p:grpSpPr bwMode="auto">
          <a:xfrm>
            <a:off x="2757487" y="4411741"/>
            <a:ext cx="1798638" cy="647700"/>
            <a:chOff x="1094" y="2408"/>
            <a:chExt cx="1133" cy="408"/>
          </a:xfrm>
        </p:grpSpPr>
        <p:sp>
          <p:nvSpPr>
            <p:cNvPr id="185384" name="AutoShape 12"/>
            <p:cNvSpPr>
              <a:spLocks noChangeArrowheads="1"/>
            </p:cNvSpPr>
            <p:nvPr/>
          </p:nvSpPr>
          <p:spPr bwMode="auto">
            <a:xfrm>
              <a:off x="1094" y="2499"/>
              <a:ext cx="545" cy="317"/>
            </a:xfrm>
            <a:prstGeom prst="flowChartAlternateProcess">
              <a:avLst/>
            </a:prstGeom>
            <a:solidFill>
              <a:srgbClr val="003A7C"/>
            </a:soli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800">
                  <a:solidFill>
                    <a:srgbClr val="FFFF99"/>
                  </a:solidFill>
                </a:rPr>
                <a:t>Filtre</a:t>
              </a:r>
              <a:endParaRPr lang="fr-FR" altLang="fr-FR" sz="1800">
                <a:solidFill>
                  <a:srgbClr val="FFFF99"/>
                </a:solidFill>
              </a:endParaRPr>
            </a:p>
          </p:txBody>
        </p:sp>
        <p:sp>
          <p:nvSpPr>
            <p:cNvPr id="185385" name="Oval 13"/>
            <p:cNvSpPr>
              <a:spLocks noChangeArrowheads="1"/>
            </p:cNvSpPr>
            <p:nvPr/>
          </p:nvSpPr>
          <p:spPr bwMode="auto">
            <a:xfrm>
              <a:off x="1885" y="2408"/>
              <a:ext cx="318" cy="317"/>
            </a:xfrm>
            <a:prstGeom prst="ellipse">
              <a:avLst/>
            </a:prstGeom>
            <a:solidFill>
              <a:schemeClr val="accent1"/>
            </a:solidFill>
            <a:ln w="9525" algn="ctr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800">
                  <a:solidFill>
                    <a:srgbClr val="FFFF99"/>
                  </a:solidFill>
                </a:rPr>
                <a:t>M</a:t>
              </a:r>
              <a:endParaRPr lang="fr-FR" altLang="fr-FR" sz="1800">
                <a:solidFill>
                  <a:srgbClr val="FFFF99"/>
                </a:solidFill>
              </a:endParaRPr>
            </a:p>
          </p:txBody>
        </p:sp>
        <p:sp>
          <p:nvSpPr>
            <p:cNvPr id="185386" name="AutoShape 14"/>
            <p:cNvSpPr>
              <a:spLocks noChangeArrowheads="1"/>
            </p:cNvSpPr>
            <p:nvPr/>
          </p:nvSpPr>
          <p:spPr bwMode="auto">
            <a:xfrm rot="10800000">
              <a:off x="1864" y="2726"/>
              <a:ext cx="363" cy="9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22 w 21600"/>
                <a:gd name="T13" fmla="*/ 4560 h 21600"/>
                <a:gd name="T14" fmla="*/ 17078 w 21600"/>
                <a:gd name="T15" fmla="*/ 1704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544783" name="Oval 15"/>
          <p:cNvSpPr>
            <a:spLocks noChangeArrowheads="1"/>
          </p:cNvSpPr>
          <p:nvPr/>
        </p:nvSpPr>
        <p:spPr bwMode="auto">
          <a:xfrm>
            <a:off x="2497137" y="2289255"/>
            <a:ext cx="503238" cy="503237"/>
          </a:xfrm>
          <a:prstGeom prst="ellipse">
            <a:avLst/>
          </a:prstGeom>
          <a:solidFill>
            <a:srgbClr val="E5E3E4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2800"/>
              <a:t>1</a:t>
            </a:r>
            <a:endParaRPr lang="fr-FR" altLang="fr-FR" sz="2800"/>
          </a:p>
        </p:txBody>
      </p:sp>
      <p:sp>
        <p:nvSpPr>
          <p:cNvPr id="544785" name="Line 17"/>
          <p:cNvSpPr>
            <a:spLocks noChangeShapeType="1"/>
          </p:cNvSpPr>
          <p:nvPr/>
        </p:nvSpPr>
        <p:spPr bwMode="auto">
          <a:xfrm>
            <a:off x="3360738" y="3405266"/>
            <a:ext cx="7921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786" name="Line 18"/>
          <p:cNvSpPr>
            <a:spLocks noChangeShapeType="1"/>
          </p:cNvSpPr>
          <p:nvPr/>
        </p:nvSpPr>
        <p:spPr bwMode="auto">
          <a:xfrm>
            <a:off x="3360738" y="3406854"/>
            <a:ext cx="792163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787" name="Rectangle 19"/>
          <p:cNvSpPr>
            <a:spLocks noChangeArrowheads="1"/>
          </p:cNvSpPr>
          <p:nvPr/>
        </p:nvSpPr>
        <p:spPr bwMode="auto">
          <a:xfrm>
            <a:off x="2728912" y="3448129"/>
            <a:ext cx="1854200" cy="1636712"/>
          </a:xfrm>
          <a:prstGeom prst="rect">
            <a:avLst/>
          </a:prstGeom>
          <a:noFill/>
          <a:ln w="38100" algn="ctr">
            <a:solidFill>
              <a:srgbClr val="CC66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1F1A17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544788" name="Line 20"/>
          <p:cNvSpPr>
            <a:spLocks noChangeShapeType="1"/>
          </p:cNvSpPr>
          <p:nvPr/>
        </p:nvSpPr>
        <p:spPr bwMode="auto">
          <a:xfrm>
            <a:off x="3360738" y="3460829"/>
            <a:ext cx="7921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789" name="Line 21"/>
          <p:cNvSpPr>
            <a:spLocks noChangeShapeType="1"/>
          </p:cNvSpPr>
          <p:nvPr/>
        </p:nvSpPr>
        <p:spPr bwMode="auto">
          <a:xfrm rot="5400000">
            <a:off x="3756819" y="3045698"/>
            <a:ext cx="792163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790" name="AutoShape 22"/>
          <p:cNvSpPr>
            <a:spLocks noChangeArrowheads="1"/>
          </p:cNvSpPr>
          <p:nvPr/>
        </p:nvSpPr>
        <p:spPr bwMode="auto">
          <a:xfrm>
            <a:off x="5087937" y="2794079"/>
            <a:ext cx="4526463" cy="1008062"/>
          </a:xfrm>
          <a:prstGeom prst="wedgeRoundRectCallout">
            <a:avLst>
              <a:gd name="adj1" fmla="val -60782"/>
              <a:gd name="adj2" fmla="val 31731"/>
              <a:gd name="adj3" fmla="val 16667"/>
            </a:avLst>
          </a:prstGeom>
          <a:solidFill>
            <a:srgbClr val="E5E3E4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2000">
                <a:solidFill>
                  <a:srgbClr val="003A7C"/>
                </a:solidFill>
              </a:rPr>
              <a:t>Enveloppe isolante classe II </a:t>
            </a:r>
            <a:r>
              <a:rPr lang="fr-FR" altLang="fr-FR" sz="2000">
                <a:solidFill>
                  <a:srgbClr val="003A7C"/>
                </a:solidFill>
              </a:rPr>
              <a:t>avec protection contre les contraintes mécaniques</a:t>
            </a:r>
            <a:r>
              <a:rPr lang="fr-FR" altLang="fr-FR" sz="2000" b="0">
                <a:solidFill>
                  <a:srgbClr val="003A7C"/>
                </a:solidFill>
              </a:rPr>
              <a:t> </a:t>
            </a:r>
          </a:p>
        </p:txBody>
      </p:sp>
      <p:pic>
        <p:nvPicPr>
          <p:cNvPr id="544791" name="Picture 23" descr="Gif tournevi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433638" y="2303542"/>
            <a:ext cx="1905000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792" name="AutoShape 24"/>
          <p:cNvSpPr>
            <a:spLocks noChangeArrowheads="1"/>
          </p:cNvSpPr>
          <p:nvPr/>
        </p:nvSpPr>
        <p:spPr bwMode="auto">
          <a:xfrm>
            <a:off x="5016500" y="1930480"/>
            <a:ext cx="4597900" cy="790575"/>
          </a:xfrm>
          <a:prstGeom prst="wedgeRoundRectCallout">
            <a:avLst>
              <a:gd name="adj1" fmla="val -68491"/>
              <a:gd name="adj2" fmla="val 65060"/>
              <a:gd name="adj3" fmla="val 16667"/>
            </a:avLst>
          </a:prstGeom>
          <a:solidFill>
            <a:srgbClr val="E5E3E4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rIns="18000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2000" dirty="0">
                <a:solidFill>
                  <a:srgbClr val="003A7C"/>
                </a:solidFill>
              </a:rPr>
              <a:t>L’ouverture du portillon doit déclencher toutes les parties actives</a:t>
            </a:r>
            <a:r>
              <a:rPr lang="fr-FR" altLang="fr-FR" sz="2000" b="0" dirty="0">
                <a:solidFill>
                  <a:srgbClr val="003A7C"/>
                </a:solidFill>
              </a:rPr>
              <a:t> </a:t>
            </a:r>
          </a:p>
        </p:txBody>
      </p:sp>
      <p:sp>
        <p:nvSpPr>
          <p:cNvPr id="544793" name="AutoShape 25"/>
          <p:cNvSpPr>
            <a:spLocks noChangeArrowheads="1"/>
          </p:cNvSpPr>
          <p:nvPr/>
        </p:nvSpPr>
        <p:spPr bwMode="auto">
          <a:xfrm>
            <a:off x="1344612" y="3873580"/>
            <a:ext cx="1295400" cy="719137"/>
          </a:xfrm>
          <a:prstGeom prst="wedgeRoundRectCallout">
            <a:avLst>
              <a:gd name="adj1" fmla="val 25491"/>
              <a:gd name="adj2" fmla="val -103421"/>
              <a:gd name="adj3" fmla="val 16667"/>
            </a:avLst>
          </a:prstGeom>
          <a:solidFill>
            <a:srgbClr val="FFFF99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rIns="18000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FR" altLang="fr-FR" sz="2000" dirty="0">
                <a:solidFill>
                  <a:srgbClr val="003A7C"/>
                </a:solidFill>
              </a:rPr>
              <a:t>DDR</a:t>
            </a:r>
            <a:r>
              <a:rPr lang="fr-FR" altLang="fr-FR" sz="2000" i="1" dirty="0">
                <a:solidFill>
                  <a:srgbClr val="003A7C"/>
                </a:solidFill>
              </a:rPr>
              <a:t> </a:t>
            </a:r>
            <a:r>
              <a:rPr lang="fr-FR" altLang="fr-FR" sz="2000" dirty="0">
                <a:solidFill>
                  <a:srgbClr val="003A7C"/>
                </a:solidFill>
                <a:sym typeface="Symbol" pitchFamily="18" charset="2"/>
              </a:rPr>
              <a:t>I</a:t>
            </a:r>
            <a:r>
              <a:rPr lang="fr-FR" altLang="fr-FR" sz="2000" baseline="-25000" dirty="0">
                <a:solidFill>
                  <a:srgbClr val="003A7C"/>
                </a:solidFill>
                <a:sym typeface="Symbol" pitchFamily="18" charset="2"/>
              </a:rPr>
              <a:t>N</a:t>
            </a:r>
            <a:r>
              <a:rPr lang="fr-FR" altLang="fr-FR" sz="2000" i="1" dirty="0">
                <a:solidFill>
                  <a:srgbClr val="003A7C"/>
                </a:solidFill>
                <a:sym typeface="Symbol" pitchFamily="18" charset="2"/>
              </a:rPr>
              <a:t> </a:t>
            </a:r>
            <a:r>
              <a:rPr lang="fr-FR" altLang="fr-FR" sz="2000" dirty="0">
                <a:solidFill>
                  <a:srgbClr val="003A7C"/>
                </a:solidFill>
                <a:sym typeface="Symbol" pitchFamily="18" charset="2"/>
              </a:rPr>
              <a:t>30mA</a:t>
            </a:r>
          </a:p>
        </p:txBody>
      </p:sp>
      <p:sp>
        <p:nvSpPr>
          <p:cNvPr id="544794" name="Line 26"/>
          <p:cNvSpPr>
            <a:spLocks noChangeShapeType="1"/>
          </p:cNvSpPr>
          <p:nvPr/>
        </p:nvSpPr>
        <p:spPr bwMode="auto">
          <a:xfrm>
            <a:off x="1597025" y="3513216"/>
            <a:ext cx="1547812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795" name="Freeform 27"/>
          <p:cNvSpPr>
            <a:spLocks/>
          </p:cNvSpPr>
          <p:nvPr/>
        </p:nvSpPr>
        <p:spPr bwMode="auto">
          <a:xfrm>
            <a:off x="2859087" y="3567191"/>
            <a:ext cx="1588" cy="985838"/>
          </a:xfrm>
          <a:custGeom>
            <a:avLst/>
            <a:gdLst>
              <a:gd name="T0" fmla="*/ 0 w 1"/>
              <a:gd name="T1" fmla="*/ 0 h 463"/>
              <a:gd name="T2" fmla="*/ 0 w 1"/>
              <a:gd name="T3" fmla="*/ 2147483647 h 46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463">
                <a:moveTo>
                  <a:pt x="0" y="0"/>
                </a:moveTo>
                <a:lnTo>
                  <a:pt x="0" y="463"/>
                </a:lnTo>
              </a:path>
            </a:pathLst>
          </a:custGeom>
          <a:noFill/>
          <a:ln w="38100" cap="flat" cmpd="sng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797" name="Line 29"/>
          <p:cNvSpPr>
            <a:spLocks noChangeShapeType="1"/>
          </p:cNvSpPr>
          <p:nvPr/>
        </p:nvSpPr>
        <p:spPr bwMode="auto">
          <a:xfrm flipH="1">
            <a:off x="2855913" y="3586241"/>
            <a:ext cx="288925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544798" name="Group 30"/>
          <p:cNvGrpSpPr>
            <a:grpSpLocks/>
          </p:cNvGrpSpPr>
          <p:nvPr/>
        </p:nvGrpSpPr>
        <p:grpSpPr bwMode="auto">
          <a:xfrm>
            <a:off x="3144837" y="3441779"/>
            <a:ext cx="287338" cy="215900"/>
            <a:chOff x="1338" y="1797"/>
            <a:chExt cx="181" cy="136"/>
          </a:xfrm>
        </p:grpSpPr>
        <p:sp>
          <p:nvSpPr>
            <p:cNvPr id="185381" name="Rectangle 31"/>
            <p:cNvSpPr>
              <a:spLocks noChangeArrowheads="1"/>
            </p:cNvSpPr>
            <p:nvPr/>
          </p:nvSpPr>
          <p:spPr bwMode="auto">
            <a:xfrm>
              <a:off x="1338" y="1797"/>
              <a:ext cx="181" cy="136"/>
            </a:xfrm>
            <a:prstGeom prst="rect">
              <a:avLst/>
            </a:prstGeom>
            <a:solidFill>
              <a:schemeClr val="bg1"/>
            </a:solidFill>
            <a:ln w="19050" algn="ctr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85382" name="Oval 32"/>
            <p:cNvSpPr>
              <a:spLocks noChangeAspect="1" noChangeArrowheads="1"/>
            </p:cNvSpPr>
            <p:nvPr/>
          </p:nvSpPr>
          <p:spPr bwMode="auto">
            <a:xfrm>
              <a:off x="1365" y="1858"/>
              <a:ext cx="23" cy="23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85383" name="Oval 33"/>
            <p:cNvSpPr>
              <a:spLocks noChangeAspect="1" noChangeArrowheads="1"/>
            </p:cNvSpPr>
            <p:nvPr/>
          </p:nvSpPr>
          <p:spPr bwMode="auto">
            <a:xfrm>
              <a:off x="1457" y="1858"/>
              <a:ext cx="23" cy="23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544802" name="Freeform 34"/>
          <p:cNvSpPr>
            <a:spLocks/>
          </p:cNvSpPr>
          <p:nvPr/>
        </p:nvSpPr>
        <p:spPr bwMode="auto">
          <a:xfrm>
            <a:off x="3224212" y="3532266"/>
            <a:ext cx="141288" cy="19050"/>
          </a:xfrm>
          <a:custGeom>
            <a:avLst/>
            <a:gdLst>
              <a:gd name="T0" fmla="*/ 0 w 89"/>
              <a:gd name="T1" fmla="*/ 2147483647 h 12"/>
              <a:gd name="T2" fmla="*/ 2147483647 w 89"/>
              <a:gd name="T3" fmla="*/ 0 h 1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9" h="12">
                <a:moveTo>
                  <a:pt x="0" y="12"/>
                </a:moveTo>
                <a:lnTo>
                  <a:pt x="89" y="0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544803" name="Freeform 35"/>
          <p:cNvSpPr>
            <a:spLocks/>
          </p:cNvSpPr>
          <p:nvPr/>
        </p:nvSpPr>
        <p:spPr bwMode="auto">
          <a:xfrm>
            <a:off x="3221038" y="3464005"/>
            <a:ext cx="104775" cy="85725"/>
          </a:xfrm>
          <a:custGeom>
            <a:avLst/>
            <a:gdLst>
              <a:gd name="T0" fmla="*/ 0 w 66"/>
              <a:gd name="T1" fmla="*/ 2147483647 h 54"/>
              <a:gd name="T2" fmla="*/ 2147483647 w 66"/>
              <a:gd name="T3" fmla="*/ 0 h 5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6" h="54">
                <a:moveTo>
                  <a:pt x="0" y="54"/>
                </a:moveTo>
                <a:lnTo>
                  <a:pt x="66" y="0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544804" name="Group 36"/>
          <p:cNvGrpSpPr>
            <a:grpSpLocks/>
          </p:cNvGrpSpPr>
          <p:nvPr/>
        </p:nvGrpSpPr>
        <p:grpSpPr bwMode="auto">
          <a:xfrm>
            <a:off x="2568576" y="2794080"/>
            <a:ext cx="720725" cy="503237"/>
            <a:chOff x="930" y="1389"/>
            <a:chExt cx="454" cy="317"/>
          </a:xfrm>
          <a:solidFill>
            <a:srgbClr val="FFFF99"/>
          </a:solidFill>
        </p:grpSpPr>
        <p:sp>
          <p:nvSpPr>
            <p:cNvPr id="185377" name="AutoShape 37"/>
            <p:cNvSpPr>
              <a:spLocks noChangeArrowheads="1"/>
            </p:cNvSpPr>
            <p:nvPr/>
          </p:nvSpPr>
          <p:spPr bwMode="auto">
            <a:xfrm>
              <a:off x="930" y="1389"/>
              <a:ext cx="454" cy="317"/>
            </a:xfrm>
            <a:prstGeom prst="wedgeRoundRectCallout">
              <a:avLst>
                <a:gd name="adj1" fmla="val 40088"/>
                <a:gd name="adj2" fmla="val 84384"/>
                <a:gd name="adj3" fmla="val 16667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de-CH" altLang="fr-FR" sz="1400" b="0"/>
            </a:p>
          </p:txBody>
        </p:sp>
        <p:grpSp>
          <p:nvGrpSpPr>
            <p:cNvPr id="185378" name="Group 38"/>
            <p:cNvGrpSpPr>
              <a:grpSpLocks noChangeAspect="1"/>
            </p:cNvGrpSpPr>
            <p:nvPr/>
          </p:nvGrpSpPr>
          <p:grpSpPr bwMode="auto">
            <a:xfrm>
              <a:off x="1056" y="1466"/>
              <a:ext cx="181" cy="180"/>
              <a:chOff x="1350" y="529"/>
              <a:chExt cx="227" cy="226"/>
            </a:xfrm>
            <a:grpFill/>
          </p:grpSpPr>
          <p:sp>
            <p:nvSpPr>
              <p:cNvPr id="185379" name="Rectangle 39"/>
              <p:cNvSpPr>
                <a:spLocks noChangeAspect="1" noChangeArrowheads="1"/>
              </p:cNvSpPr>
              <p:nvPr/>
            </p:nvSpPr>
            <p:spPr bwMode="auto">
              <a:xfrm>
                <a:off x="1350" y="529"/>
                <a:ext cx="227" cy="226"/>
              </a:xfrm>
              <a:prstGeom prst="rect">
                <a:avLst/>
              </a:prstGeom>
              <a:grpFill/>
              <a:ln w="38100" algn="ctr">
                <a:solidFill>
                  <a:srgbClr val="003A7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85380" name="Rectangle 40"/>
              <p:cNvSpPr>
                <a:spLocks noChangeAspect="1" noChangeArrowheads="1"/>
              </p:cNvSpPr>
              <p:nvPr/>
            </p:nvSpPr>
            <p:spPr bwMode="auto">
              <a:xfrm>
                <a:off x="1399" y="578"/>
                <a:ext cx="134" cy="133"/>
              </a:xfrm>
              <a:prstGeom prst="rect">
                <a:avLst/>
              </a:prstGeom>
              <a:grpFill/>
              <a:ln w="38100" algn="ctr">
                <a:solidFill>
                  <a:srgbClr val="003A7C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</p:grpSp>
      <p:sp>
        <p:nvSpPr>
          <p:cNvPr id="544809" name="AutoShape 41"/>
          <p:cNvSpPr>
            <a:spLocks noChangeArrowheads="1"/>
          </p:cNvSpPr>
          <p:nvPr/>
        </p:nvSpPr>
        <p:spPr bwMode="auto">
          <a:xfrm>
            <a:off x="3505200" y="5602367"/>
            <a:ext cx="1079500" cy="576263"/>
          </a:xfrm>
          <a:prstGeom prst="wedgeRoundRectCallout">
            <a:avLst>
              <a:gd name="adj1" fmla="val 20440"/>
              <a:gd name="adj2" fmla="val -170935"/>
              <a:gd name="adj3" fmla="val 16667"/>
            </a:avLst>
          </a:prstGeom>
          <a:solidFill>
            <a:srgbClr val="FFFF99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1400" b="0"/>
          </a:p>
        </p:txBody>
      </p:sp>
      <p:sp>
        <p:nvSpPr>
          <p:cNvPr id="544810" name="AutoShape 42"/>
          <p:cNvSpPr>
            <a:spLocks noChangeArrowheads="1"/>
          </p:cNvSpPr>
          <p:nvPr/>
        </p:nvSpPr>
        <p:spPr bwMode="auto">
          <a:xfrm>
            <a:off x="3505200" y="5602367"/>
            <a:ext cx="1079500" cy="576263"/>
          </a:xfrm>
          <a:prstGeom prst="wedgeRoundRectCallout">
            <a:avLst>
              <a:gd name="adj1" fmla="val -58384"/>
              <a:gd name="adj2" fmla="val -156060"/>
              <a:gd name="adj3" fmla="val 16667"/>
            </a:avLst>
          </a:prstGeom>
          <a:solidFill>
            <a:srgbClr val="FFFF99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de-CH" altLang="fr-FR" sz="1400" b="0"/>
          </a:p>
        </p:txBody>
      </p:sp>
      <p:sp>
        <p:nvSpPr>
          <p:cNvPr id="544811" name="Text Box 43"/>
          <p:cNvSpPr txBox="1">
            <a:spLocks noChangeArrowheads="1"/>
          </p:cNvSpPr>
          <p:nvPr/>
        </p:nvSpPr>
        <p:spPr bwMode="auto">
          <a:xfrm>
            <a:off x="3665538" y="5696030"/>
            <a:ext cx="777875" cy="396875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2000">
                <a:solidFill>
                  <a:srgbClr val="003A7C"/>
                </a:solidFill>
              </a:rPr>
              <a:t>230V</a:t>
            </a:r>
            <a:endParaRPr lang="fr-FR" altLang="fr-FR" sz="200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38185"/>
            <a:ext cx="9134975" cy="794403"/>
          </a:xfrm>
        </p:spPr>
        <p:txBody>
          <a:bodyPr/>
          <a:lstStyle/>
          <a:p>
            <a:r>
              <a:rPr lang="fr-FR" altLang="fr-FR" dirty="0"/>
              <a:t>Piscine avec exigences particulières pour volume 1 </a:t>
            </a:r>
            <a:endParaRPr lang="fr-CH" dirty="0"/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479425" y="1315595"/>
            <a:ext cx="2448223" cy="400025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5.5.9 et </a:t>
            </a:r>
            <a:r>
              <a:rPr lang="fr-CH" altLang="fr-FR" sz="2000" dirty="0" err="1">
                <a:solidFill>
                  <a:schemeClr val="tx1"/>
                </a:solidFill>
              </a:rPr>
              <a:t>tab.</a:t>
            </a:r>
            <a:r>
              <a:rPr lang="fr-CH" altLang="fr-FR" sz="2000" dirty="0">
                <a:solidFill>
                  <a:schemeClr val="tx1"/>
                </a:solidFill>
              </a:rPr>
              <a:t> 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46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544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4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544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544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44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544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000"/>
                                        <p:tgtEl>
                                          <p:spTgt spid="544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1000"/>
                                        <p:tgtEl>
                                          <p:spTgt spid="544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44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1000"/>
                                        <p:tgtEl>
                                          <p:spTgt spid="544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44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2000"/>
                                        <p:tgtEl>
                                          <p:spTgt spid="544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1000"/>
                                        <p:tgtEl>
                                          <p:spTgt spid="544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1000"/>
                                        <p:tgtEl>
                                          <p:spTgt spid="544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1000"/>
                                        <p:tgtEl>
                                          <p:spTgt spid="544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544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1000"/>
                                        <p:tgtEl>
                                          <p:spTgt spid="544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0"/>
                                        <p:tgtEl>
                                          <p:spTgt spid="544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44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1000"/>
                                        <p:tgtEl>
                                          <p:spTgt spid="544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544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544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7" dur="500"/>
                                        <p:tgtEl>
                                          <p:spTgt spid="544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1000"/>
                                        <p:tgtEl>
                                          <p:spTgt spid="5447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44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1000"/>
                                        <p:tgtEl>
                                          <p:spTgt spid="544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500"/>
                            </p:stCondLst>
                            <p:childTnLst>
                              <p:par>
                                <p:cTn id="1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770" grpId="0" animBg="1"/>
      <p:bldP spid="544775" grpId="0" animBg="1"/>
      <p:bldP spid="544776" grpId="0" animBg="1"/>
      <p:bldP spid="544777" grpId="0" animBg="1"/>
      <p:bldP spid="544778" grpId="0" animBg="1"/>
      <p:bldP spid="544783" grpId="0" animBg="1"/>
      <p:bldP spid="544785" grpId="0" animBg="1"/>
      <p:bldP spid="544786" grpId="0" animBg="1"/>
      <p:bldP spid="544786" grpId="1" animBg="1"/>
      <p:bldP spid="544787" grpId="0" animBg="1"/>
      <p:bldP spid="544788" grpId="0" animBg="1"/>
      <p:bldP spid="544789" grpId="0" animBg="1"/>
      <p:bldP spid="544790" grpId="0" animBg="1"/>
      <p:bldP spid="544792" grpId="0" animBg="1"/>
      <p:bldP spid="544793" grpId="0" animBg="1"/>
      <p:bldP spid="544794" grpId="0" animBg="1"/>
      <p:bldP spid="544795" grpId="0" animBg="1"/>
      <p:bldP spid="544797" grpId="0" animBg="1"/>
      <p:bldP spid="544802" grpId="0" animBg="1"/>
      <p:bldP spid="544802" grpId="1" animBg="1"/>
      <p:bldP spid="544803" grpId="0" animBg="1"/>
      <p:bldP spid="544809" grpId="0" animBg="1"/>
      <p:bldP spid="544810" grpId="0" animBg="1"/>
      <p:bldP spid="544811" grpId="0" animBg="1"/>
      <p:bldP spid="2" grpId="0" animBg="1"/>
      <p:bldP spid="45" grpId="0" animBg="1" autoUpdateAnimBg="0"/>
      <p:bldP spid="46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CH" altLang="fr-FR"/>
              <a:t>Installation villa</a:t>
            </a:r>
            <a:endParaRPr lang="fr-FR" altLang="fr-FR" dirty="0"/>
          </a:p>
        </p:txBody>
      </p:sp>
      <p:pic>
        <p:nvPicPr>
          <p:cNvPr id="303107" name="Picture 1027" descr="Diapo 100 Photo villa"/>
          <p:cNvPicPr>
            <a:picLocks noGrp="1" noChangeAspect="1" noChangeArrowheads="1"/>
          </p:cNvPicPr>
          <p:nvPr>
            <p:ph type="clipArt" sz="half" idx="429496729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376240" y="1589648"/>
            <a:ext cx="5334000" cy="492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03108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303293" name="Group 1213"/>
          <p:cNvGrpSpPr>
            <a:grpSpLocks/>
          </p:cNvGrpSpPr>
          <p:nvPr/>
        </p:nvGrpSpPr>
        <p:grpSpPr bwMode="auto">
          <a:xfrm>
            <a:off x="2398465" y="3924683"/>
            <a:ext cx="2590800" cy="2590800"/>
            <a:chOff x="102" y="2064"/>
            <a:chExt cx="1632" cy="1632"/>
          </a:xfrm>
        </p:grpSpPr>
        <p:graphicFrame>
          <p:nvGraphicFramePr>
            <p:cNvPr id="186537" name="Object 1031"/>
            <p:cNvGraphicFramePr>
              <a:graphicFrameLocks noChangeAspect="1"/>
            </p:cNvGraphicFramePr>
            <p:nvPr/>
          </p:nvGraphicFramePr>
          <p:xfrm>
            <a:off x="138" y="2220"/>
            <a:ext cx="1578" cy="13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6941" name="Microsoft WordArt 3.2" r:id="rId5" imgW="7495430" imgH="6682409" progId="MSWordArt.2">
                    <p:embed/>
                  </p:oleObj>
                </mc:Choice>
                <mc:Fallback>
                  <p:oleObj name="Microsoft WordArt 3.2" r:id="rId5" imgW="7495430" imgH="6682409" progId="MSWordArt.2">
                    <p:embed/>
                    <p:pic>
                      <p:nvPicPr>
                        <p:cNvPr id="0" name="Object 103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8" y="2220"/>
                          <a:ext cx="1578" cy="13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0000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6538" name="Oval 1032"/>
            <p:cNvSpPr>
              <a:spLocks noChangeArrowheads="1"/>
            </p:cNvSpPr>
            <p:nvPr/>
          </p:nvSpPr>
          <p:spPr bwMode="auto">
            <a:xfrm>
              <a:off x="102" y="2064"/>
              <a:ext cx="1632" cy="1632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grpSp>
        <p:nvGrpSpPr>
          <p:cNvPr id="303287" name="Group 1207"/>
          <p:cNvGrpSpPr>
            <a:grpSpLocks/>
          </p:cNvGrpSpPr>
          <p:nvPr/>
        </p:nvGrpSpPr>
        <p:grpSpPr bwMode="auto">
          <a:xfrm>
            <a:off x="4941640" y="4275520"/>
            <a:ext cx="2768600" cy="2133600"/>
            <a:chOff x="3705" y="2156"/>
            <a:chExt cx="1744" cy="1344"/>
          </a:xfrm>
        </p:grpSpPr>
        <p:sp>
          <p:nvSpPr>
            <p:cNvPr id="186376" name="Freeform 1046"/>
            <p:cNvSpPr>
              <a:spLocks/>
            </p:cNvSpPr>
            <p:nvPr/>
          </p:nvSpPr>
          <p:spPr bwMode="auto">
            <a:xfrm>
              <a:off x="4287" y="3479"/>
              <a:ext cx="37" cy="21"/>
            </a:xfrm>
            <a:custGeom>
              <a:avLst/>
              <a:gdLst>
                <a:gd name="T0" fmla="*/ 0 w 235"/>
                <a:gd name="T1" fmla="*/ 0 h 113"/>
                <a:gd name="T2" fmla="*/ 0 w 235"/>
                <a:gd name="T3" fmla="*/ 0 h 113"/>
                <a:gd name="T4" fmla="*/ 0 w 235"/>
                <a:gd name="T5" fmla="*/ 0 h 113"/>
                <a:gd name="T6" fmla="*/ 0 w 235"/>
                <a:gd name="T7" fmla="*/ 0 h 113"/>
                <a:gd name="T8" fmla="*/ 0 w 235"/>
                <a:gd name="T9" fmla="*/ 0 h 113"/>
                <a:gd name="T10" fmla="*/ 0 w 235"/>
                <a:gd name="T11" fmla="*/ 0 h 113"/>
                <a:gd name="T12" fmla="*/ 0 w 235"/>
                <a:gd name="T13" fmla="*/ 0 h 113"/>
                <a:gd name="T14" fmla="*/ 0 w 235"/>
                <a:gd name="T15" fmla="*/ 0 h 113"/>
                <a:gd name="T16" fmla="*/ 0 w 235"/>
                <a:gd name="T17" fmla="*/ 0 h 113"/>
                <a:gd name="T18" fmla="*/ 0 w 235"/>
                <a:gd name="T19" fmla="*/ 0 h 113"/>
                <a:gd name="T20" fmla="*/ 0 w 235"/>
                <a:gd name="T21" fmla="*/ 0 h 113"/>
                <a:gd name="T22" fmla="*/ 0 w 235"/>
                <a:gd name="T23" fmla="*/ 0 h 113"/>
                <a:gd name="T24" fmla="*/ 0 w 235"/>
                <a:gd name="T25" fmla="*/ 0 h 113"/>
                <a:gd name="T26" fmla="*/ 0 w 235"/>
                <a:gd name="T27" fmla="*/ 0 h 113"/>
                <a:gd name="T28" fmla="*/ 0 w 235"/>
                <a:gd name="T29" fmla="*/ 0 h 113"/>
                <a:gd name="T30" fmla="*/ 0 w 235"/>
                <a:gd name="T31" fmla="*/ 0 h 113"/>
                <a:gd name="T32" fmla="*/ 0 w 235"/>
                <a:gd name="T33" fmla="*/ 0 h 113"/>
                <a:gd name="T34" fmla="*/ 0 w 235"/>
                <a:gd name="T35" fmla="*/ 0 h 113"/>
                <a:gd name="T36" fmla="*/ 0 w 235"/>
                <a:gd name="T37" fmla="*/ 0 h 113"/>
                <a:gd name="T38" fmla="*/ 0 w 235"/>
                <a:gd name="T39" fmla="*/ 0 h 113"/>
                <a:gd name="T40" fmla="*/ 0 w 235"/>
                <a:gd name="T41" fmla="*/ 0 h 113"/>
                <a:gd name="T42" fmla="*/ 0 w 235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35" h="113">
                  <a:moveTo>
                    <a:pt x="113" y="113"/>
                  </a:moveTo>
                  <a:lnTo>
                    <a:pt x="133" y="110"/>
                  </a:lnTo>
                  <a:lnTo>
                    <a:pt x="161" y="111"/>
                  </a:lnTo>
                  <a:lnTo>
                    <a:pt x="182" y="107"/>
                  </a:lnTo>
                  <a:lnTo>
                    <a:pt x="198" y="97"/>
                  </a:lnTo>
                  <a:lnTo>
                    <a:pt x="221" y="76"/>
                  </a:lnTo>
                  <a:lnTo>
                    <a:pt x="235" y="43"/>
                  </a:lnTo>
                  <a:lnTo>
                    <a:pt x="234" y="20"/>
                  </a:lnTo>
                  <a:lnTo>
                    <a:pt x="206" y="0"/>
                  </a:lnTo>
                  <a:lnTo>
                    <a:pt x="195" y="11"/>
                  </a:lnTo>
                  <a:lnTo>
                    <a:pt x="185" y="31"/>
                  </a:lnTo>
                  <a:lnTo>
                    <a:pt x="164" y="71"/>
                  </a:lnTo>
                  <a:lnTo>
                    <a:pt x="56" y="71"/>
                  </a:lnTo>
                  <a:lnTo>
                    <a:pt x="49" y="51"/>
                  </a:lnTo>
                  <a:lnTo>
                    <a:pt x="32" y="30"/>
                  </a:lnTo>
                  <a:lnTo>
                    <a:pt x="24" y="3"/>
                  </a:lnTo>
                  <a:lnTo>
                    <a:pt x="12" y="1"/>
                  </a:lnTo>
                  <a:lnTo>
                    <a:pt x="0" y="24"/>
                  </a:lnTo>
                  <a:lnTo>
                    <a:pt x="2" y="56"/>
                  </a:lnTo>
                  <a:lnTo>
                    <a:pt x="68" y="103"/>
                  </a:lnTo>
                  <a:lnTo>
                    <a:pt x="103" y="111"/>
                  </a:lnTo>
                  <a:lnTo>
                    <a:pt x="113" y="113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77" name="Freeform 1047"/>
            <p:cNvSpPr>
              <a:spLocks/>
            </p:cNvSpPr>
            <p:nvPr/>
          </p:nvSpPr>
          <p:spPr bwMode="auto">
            <a:xfrm>
              <a:off x="3922" y="3332"/>
              <a:ext cx="40" cy="127"/>
            </a:xfrm>
            <a:custGeom>
              <a:avLst/>
              <a:gdLst>
                <a:gd name="T0" fmla="*/ 0 w 258"/>
                <a:gd name="T1" fmla="*/ 0 h 727"/>
                <a:gd name="T2" fmla="*/ 0 w 258"/>
                <a:gd name="T3" fmla="*/ 0 h 727"/>
                <a:gd name="T4" fmla="*/ 0 w 258"/>
                <a:gd name="T5" fmla="*/ 0 h 727"/>
                <a:gd name="T6" fmla="*/ 0 w 258"/>
                <a:gd name="T7" fmla="*/ 0 h 727"/>
                <a:gd name="T8" fmla="*/ 0 w 258"/>
                <a:gd name="T9" fmla="*/ 0 h 727"/>
                <a:gd name="T10" fmla="*/ 0 w 258"/>
                <a:gd name="T11" fmla="*/ 0 h 727"/>
                <a:gd name="T12" fmla="*/ 0 w 258"/>
                <a:gd name="T13" fmla="*/ 0 h 727"/>
                <a:gd name="T14" fmla="*/ 0 w 258"/>
                <a:gd name="T15" fmla="*/ 0 h 727"/>
                <a:gd name="T16" fmla="*/ 0 w 258"/>
                <a:gd name="T17" fmla="*/ 0 h 727"/>
                <a:gd name="T18" fmla="*/ 0 w 258"/>
                <a:gd name="T19" fmla="*/ 0 h 727"/>
                <a:gd name="T20" fmla="*/ 0 w 258"/>
                <a:gd name="T21" fmla="*/ 0 h 727"/>
                <a:gd name="T22" fmla="*/ 0 w 258"/>
                <a:gd name="T23" fmla="*/ 0 h 727"/>
                <a:gd name="T24" fmla="*/ 0 w 258"/>
                <a:gd name="T25" fmla="*/ 0 h 727"/>
                <a:gd name="T26" fmla="*/ 0 w 258"/>
                <a:gd name="T27" fmla="*/ 0 h 727"/>
                <a:gd name="T28" fmla="*/ 0 w 258"/>
                <a:gd name="T29" fmla="*/ 0 h 727"/>
                <a:gd name="T30" fmla="*/ 0 w 258"/>
                <a:gd name="T31" fmla="*/ 0 h 727"/>
                <a:gd name="T32" fmla="*/ 0 w 258"/>
                <a:gd name="T33" fmla="*/ 0 h 727"/>
                <a:gd name="T34" fmla="*/ 0 w 258"/>
                <a:gd name="T35" fmla="*/ 0 h 727"/>
                <a:gd name="T36" fmla="*/ 0 w 258"/>
                <a:gd name="T37" fmla="*/ 0 h 727"/>
                <a:gd name="T38" fmla="*/ 0 w 258"/>
                <a:gd name="T39" fmla="*/ 0 h 727"/>
                <a:gd name="T40" fmla="*/ 0 w 258"/>
                <a:gd name="T41" fmla="*/ 0 h 727"/>
                <a:gd name="T42" fmla="*/ 0 w 258"/>
                <a:gd name="T43" fmla="*/ 0 h 727"/>
                <a:gd name="T44" fmla="*/ 0 w 258"/>
                <a:gd name="T45" fmla="*/ 0 h 727"/>
                <a:gd name="T46" fmla="*/ 0 w 258"/>
                <a:gd name="T47" fmla="*/ 0 h 727"/>
                <a:gd name="T48" fmla="*/ 0 w 258"/>
                <a:gd name="T49" fmla="*/ 0 h 727"/>
                <a:gd name="T50" fmla="*/ 0 w 258"/>
                <a:gd name="T51" fmla="*/ 0 h 727"/>
                <a:gd name="T52" fmla="*/ 0 w 258"/>
                <a:gd name="T53" fmla="*/ 0 h 727"/>
                <a:gd name="T54" fmla="*/ 0 w 258"/>
                <a:gd name="T55" fmla="*/ 0 h 727"/>
                <a:gd name="T56" fmla="*/ 0 w 258"/>
                <a:gd name="T57" fmla="*/ 0 h 727"/>
                <a:gd name="T58" fmla="*/ 0 w 258"/>
                <a:gd name="T59" fmla="*/ 0 h 727"/>
                <a:gd name="T60" fmla="*/ 0 w 258"/>
                <a:gd name="T61" fmla="*/ 0 h 727"/>
                <a:gd name="T62" fmla="*/ 0 w 258"/>
                <a:gd name="T63" fmla="*/ 0 h 727"/>
                <a:gd name="T64" fmla="*/ 0 w 258"/>
                <a:gd name="T65" fmla="*/ 0 h 727"/>
                <a:gd name="T66" fmla="*/ 0 w 258"/>
                <a:gd name="T67" fmla="*/ 0 h 727"/>
                <a:gd name="T68" fmla="*/ 0 w 258"/>
                <a:gd name="T69" fmla="*/ 0 h 727"/>
                <a:gd name="T70" fmla="*/ 0 w 258"/>
                <a:gd name="T71" fmla="*/ 0 h 727"/>
                <a:gd name="T72" fmla="*/ 0 w 258"/>
                <a:gd name="T73" fmla="*/ 0 h 7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8" h="727">
                  <a:moveTo>
                    <a:pt x="129" y="727"/>
                  </a:moveTo>
                  <a:lnTo>
                    <a:pt x="172" y="717"/>
                  </a:lnTo>
                  <a:lnTo>
                    <a:pt x="206" y="701"/>
                  </a:lnTo>
                  <a:lnTo>
                    <a:pt x="228" y="661"/>
                  </a:lnTo>
                  <a:lnTo>
                    <a:pt x="231" y="620"/>
                  </a:lnTo>
                  <a:lnTo>
                    <a:pt x="228" y="598"/>
                  </a:lnTo>
                  <a:lnTo>
                    <a:pt x="216" y="576"/>
                  </a:lnTo>
                  <a:lnTo>
                    <a:pt x="185" y="549"/>
                  </a:lnTo>
                  <a:lnTo>
                    <a:pt x="166" y="547"/>
                  </a:lnTo>
                  <a:lnTo>
                    <a:pt x="155" y="538"/>
                  </a:lnTo>
                  <a:lnTo>
                    <a:pt x="146" y="432"/>
                  </a:lnTo>
                  <a:lnTo>
                    <a:pt x="168" y="323"/>
                  </a:lnTo>
                  <a:lnTo>
                    <a:pt x="208" y="216"/>
                  </a:lnTo>
                  <a:lnTo>
                    <a:pt x="254" y="113"/>
                  </a:lnTo>
                  <a:lnTo>
                    <a:pt x="258" y="63"/>
                  </a:lnTo>
                  <a:lnTo>
                    <a:pt x="251" y="45"/>
                  </a:lnTo>
                  <a:lnTo>
                    <a:pt x="232" y="27"/>
                  </a:lnTo>
                  <a:lnTo>
                    <a:pt x="195" y="8"/>
                  </a:lnTo>
                  <a:lnTo>
                    <a:pt x="155" y="1"/>
                  </a:lnTo>
                  <a:lnTo>
                    <a:pt x="69" y="0"/>
                  </a:lnTo>
                  <a:lnTo>
                    <a:pt x="30" y="21"/>
                  </a:lnTo>
                  <a:lnTo>
                    <a:pt x="2" y="55"/>
                  </a:lnTo>
                  <a:lnTo>
                    <a:pt x="0" y="80"/>
                  </a:lnTo>
                  <a:lnTo>
                    <a:pt x="117" y="413"/>
                  </a:lnTo>
                  <a:lnTo>
                    <a:pt x="117" y="483"/>
                  </a:lnTo>
                  <a:lnTo>
                    <a:pt x="109" y="516"/>
                  </a:lnTo>
                  <a:lnTo>
                    <a:pt x="96" y="522"/>
                  </a:lnTo>
                  <a:lnTo>
                    <a:pt x="85" y="528"/>
                  </a:lnTo>
                  <a:lnTo>
                    <a:pt x="60" y="541"/>
                  </a:lnTo>
                  <a:lnTo>
                    <a:pt x="40" y="558"/>
                  </a:lnTo>
                  <a:lnTo>
                    <a:pt x="30" y="584"/>
                  </a:lnTo>
                  <a:lnTo>
                    <a:pt x="35" y="641"/>
                  </a:lnTo>
                  <a:lnTo>
                    <a:pt x="35" y="649"/>
                  </a:lnTo>
                  <a:lnTo>
                    <a:pt x="40" y="658"/>
                  </a:lnTo>
                  <a:lnTo>
                    <a:pt x="57" y="690"/>
                  </a:lnTo>
                  <a:lnTo>
                    <a:pt x="93" y="711"/>
                  </a:lnTo>
                  <a:lnTo>
                    <a:pt x="129" y="7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78" name="Freeform 1048"/>
            <p:cNvSpPr>
              <a:spLocks/>
            </p:cNvSpPr>
            <p:nvPr/>
          </p:nvSpPr>
          <p:spPr bwMode="auto">
            <a:xfrm>
              <a:off x="4118" y="3462"/>
              <a:ext cx="31" cy="14"/>
            </a:xfrm>
            <a:custGeom>
              <a:avLst/>
              <a:gdLst>
                <a:gd name="T0" fmla="*/ 0 w 205"/>
                <a:gd name="T1" fmla="*/ 0 h 87"/>
                <a:gd name="T2" fmla="*/ 0 w 205"/>
                <a:gd name="T3" fmla="*/ 0 h 87"/>
                <a:gd name="T4" fmla="*/ 0 w 205"/>
                <a:gd name="T5" fmla="*/ 0 h 87"/>
                <a:gd name="T6" fmla="*/ 0 w 205"/>
                <a:gd name="T7" fmla="*/ 0 h 87"/>
                <a:gd name="T8" fmla="*/ 0 w 205"/>
                <a:gd name="T9" fmla="*/ 0 h 87"/>
                <a:gd name="T10" fmla="*/ 0 w 205"/>
                <a:gd name="T11" fmla="*/ 0 h 87"/>
                <a:gd name="T12" fmla="*/ 0 w 205"/>
                <a:gd name="T13" fmla="*/ 0 h 87"/>
                <a:gd name="T14" fmla="*/ 0 w 205"/>
                <a:gd name="T15" fmla="*/ 0 h 87"/>
                <a:gd name="T16" fmla="*/ 0 w 205"/>
                <a:gd name="T17" fmla="*/ 0 h 87"/>
                <a:gd name="T18" fmla="*/ 0 w 205"/>
                <a:gd name="T19" fmla="*/ 0 h 87"/>
                <a:gd name="T20" fmla="*/ 0 w 205"/>
                <a:gd name="T21" fmla="*/ 0 h 87"/>
                <a:gd name="T22" fmla="*/ 0 w 205"/>
                <a:gd name="T23" fmla="*/ 0 h 87"/>
                <a:gd name="T24" fmla="*/ 0 w 205"/>
                <a:gd name="T25" fmla="*/ 0 h 87"/>
                <a:gd name="T26" fmla="*/ 0 w 205"/>
                <a:gd name="T27" fmla="*/ 0 h 87"/>
                <a:gd name="T28" fmla="*/ 0 w 205"/>
                <a:gd name="T29" fmla="*/ 0 h 87"/>
                <a:gd name="T30" fmla="*/ 0 w 205"/>
                <a:gd name="T31" fmla="*/ 0 h 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5" h="87">
                  <a:moveTo>
                    <a:pt x="101" y="87"/>
                  </a:moveTo>
                  <a:lnTo>
                    <a:pt x="153" y="82"/>
                  </a:lnTo>
                  <a:lnTo>
                    <a:pt x="202" y="53"/>
                  </a:lnTo>
                  <a:lnTo>
                    <a:pt x="205" y="30"/>
                  </a:lnTo>
                  <a:lnTo>
                    <a:pt x="191" y="33"/>
                  </a:lnTo>
                  <a:lnTo>
                    <a:pt x="179" y="51"/>
                  </a:lnTo>
                  <a:lnTo>
                    <a:pt x="149" y="72"/>
                  </a:lnTo>
                  <a:lnTo>
                    <a:pt x="106" y="72"/>
                  </a:lnTo>
                  <a:lnTo>
                    <a:pt x="67" y="66"/>
                  </a:lnTo>
                  <a:lnTo>
                    <a:pt x="32" y="40"/>
                  </a:lnTo>
                  <a:lnTo>
                    <a:pt x="22" y="23"/>
                  </a:lnTo>
                  <a:lnTo>
                    <a:pt x="20" y="0"/>
                  </a:lnTo>
                  <a:lnTo>
                    <a:pt x="7" y="4"/>
                  </a:lnTo>
                  <a:lnTo>
                    <a:pt x="0" y="17"/>
                  </a:lnTo>
                  <a:lnTo>
                    <a:pt x="7" y="60"/>
                  </a:lnTo>
                  <a:lnTo>
                    <a:pt x="101" y="87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79" name="Freeform 1049"/>
            <p:cNvSpPr>
              <a:spLocks/>
            </p:cNvSpPr>
            <p:nvPr/>
          </p:nvSpPr>
          <p:spPr bwMode="auto">
            <a:xfrm>
              <a:off x="3935" y="3432"/>
              <a:ext cx="16" cy="19"/>
            </a:xfrm>
            <a:custGeom>
              <a:avLst/>
              <a:gdLst>
                <a:gd name="T0" fmla="*/ 0 w 117"/>
                <a:gd name="T1" fmla="*/ 0 h 109"/>
                <a:gd name="T2" fmla="*/ 0 w 117"/>
                <a:gd name="T3" fmla="*/ 0 h 109"/>
                <a:gd name="T4" fmla="*/ 0 w 117"/>
                <a:gd name="T5" fmla="*/ 0 h 109"/>
                <a:gd name="T6" fmla="*/ 0 w 117"/>
                <a:gd name="T7" fmla="*/ 0 h 109"/>
                <a:gd name="T8" fmla="*/ 0 w 117"/>
                <a:gd name="T9" fmla="*/ 0 h 109"/>
                <a:gd name="T10" fmla="*/ 0 w 117"/>
                <a:gd name="T11" fmla="*/ 0 h 109"/>
                <a:gd name="T12" fmla="*/ 0 w 117"/>
                <a:gd name="T13" fmla="*/ 0 h 109"/>
                <a:gd name="T14" fmla="*/ 0 w 117"/>
                <a:gd name="T15" fmla="*/ 0 h 109"/>
                <a:gd name="T16" fmla="*/ 0 w 117"/>
                <a:gd name="T17" fmla="*/ 0 h 109"/>
                <a:gd name="T18" fmla="*/ 0 w 117"/>
                <a:gd name="T19" fmla="*/ 0 h 109"/>
                <a:gd name="T20" fmla="*/ 0 w 117"/>
                <a:gd name="T21" fmla="*/ 0 h 109"/>
                <a:gd name="T22" fmla="*/ 0 w 117"/>
                <a:gd name="T23" fmla="*/ 0 h 109"/>
                <a:gd name="T24" fmla="*/ 0 w 117"/>
                <a:gd name="T25" fmla="*/ 0 h 109"/>
                <a:gd name="T26" fmla="*/ 0 w 117"/>
                <a:gd name="T27" fmla="*/ 0 h 109"/>
                <a:gd name="T28" fmla="*/ 0 w 117"/>
                <a:gd name="T29" fmla="*/ 0 h 109"/>
                <a:gd name="T30" fmla="*/ 0 w 117"/>
                <a:gd name="T31" fmla="*/ 0 h 109"/>
                <a:gd name="T32" fmla="*/ 0 w 117"/>
                <a:gd name="T33" fmla="*/ 0 h 109"/>
                <a:gd name="T34" fmla="*/ 0 w 117"/>
                <a:gd name="T35" fmla="*/ 0 h 109"/>
                <a:gd name="T36" fmla="*/ 0 w 117"/>
                <a:gd name="T37" fmla="*/ 0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7" h="109">
                  <a:moveTo>
                    <a:pt x="40" y="105"/>
                  </a:moveTo>
                  <a:lnTo>
                    <a:pt x="80" y="109"/>
                  </a:lnTo>
                  <a:lnTo>
                    <a:pt x="114" y="92"/>
                  </a:lnTo>
                  <a:lnTo>
                    <a:pt x="117" y="60"/>
                  </a:lnTo>
                  <a:lnTo>
                    <a:pt x="114" y="39"/>
                  </a:lnTo>
                  <a:lnTo>
                    <a:pt x="106" y="23"/>
                  </a:lnTo>
                  <a:lnTo>
                    <a:pt x="88" y="22"/>
                  </a:lnTo>
                  <a:lnTo>
                    <a:pt x="70" y="65"/>
                  </a:lnTo>
                  <a:lnTo>
                    <a:pt x="50" y="68"/>
                  </a:lnTo>
                  <a:lnTo>
                    <a:pt x="40" y="63"/>
                  </a:lnTo>
                  <a:lnTo>
                    <a:pt x="30" y="44"/>
                  </a:lnTo>
                  <a:lnTo>
                    <a:pt x="31" y="22"/>
                  </a:lnTo>
                  <a:lnTo>
                    <a:pt x="28" y="2"/>
                  </a:lnTo>
                  <a:lnTo>
                    <a:pt x="10" y="0"/>
                  </a:lnTo>
                  <a:lnTo>
                    <a:pt x="0" y="28"/>
                  </a:lnTo>
                  <a:lnTo>
                    <a:pt x="0" y="60"/>
                  </a:lnTo>
                  <a:lnTo>
                    <a:pt x="4" y="83"/>
                  </a:lnTo>
                  <a:lnTo>
                    <a:pt x="34" y="104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0" name="Freeform 1050"/>
            <p:cNvSpPr>
              <a:spLocks/>
            </p:cNvSpPr>
            <p:nvPr/>
          </p:nvSpPr>
          <p:spPr bwMode="auto">
            <a:xfrm>
              <a:off x="4298" y="3103"/>
              <a:ext cx="105" cy="382"/>
            </a:xfrm>
            <a:custGeom>
              <a:avLst/>
              <a:gdLst>
                <a:gd name="T0" fmla="*/ 0 w 686"/>
                <a:gd name="T1" fmla="*/ 0 h 2161"/>
                <a:gd name="T2" fmla="*/ 0 w 686"/>
                <a:gd name="T3" fmla="*/ 0 h 2161"/>
                <a:gd name="T4" fmla="*/ 0 w 686"/>
                <a:gd name="T5" fmla="*/ 0 h 2161"/>
                <a:gd name="T6" fmla="*/ 0 w 686"/>
                <a:gd name="T7" fmla="*/ 0 h 2161"/>
                <a:gd name="T8" fmla="*/ 0 w 686"/>
                <a:gd name="T9" fmla="*/ 0 h 2161"/>
                <a:gd name="T10" fmla="*/ 0 w 686"/>
                <a:gd name="T11" fmla="*/ 0 h 2161"/>
                <a:gd name="T12" fmla="*/ 0 w 686"/>
                <a:gd name="T13" fmla="*/ 0 h 2161"/>
                <a:gd name="T14" fmla="*/ 0 w 686"/>
                <a:gd name="T15" fmla="*/ 0 h 2161"/>
                <a:gd name="T16" fmla="*/ 0 w 686"/>
                <a:gd name="T17" fmla="*/ 0 h 2161"/>
                <a:gd name="T18" fmla="*/ 0 w 686"/>
                <a:gd name="T19" fmla="*/ 0 h 2161"/>
                <a:gd name="T20" fmla="*/ 0 w 686"/>
                <a:gd name="T21" fmla="*/ 0 h 2161"/>
                <a:gd name="T22" fmla="*/ 0 w 686"/>
                <a:gd name="T23" fmla="*/ 0 h 2161"/>
                <a:gd name="T24" fmla="*/ 0 w 686"/>
                <a:gd name="T25" fmla="*/ 0 h 2161"/>
                <a:gd name="T26" fmla="*/ 0 w 686"/>
                <a:gd name="T27" fmla="*/ 0 h 2161"/>
                <a:gd name="T28" fmla="*/ 0 w 686"/>
                <a:gd name="T29" fmla="*/ 0 h 2161"/>
                <a:gd name="T30" fmla="*/ 0 w 686"/>
                <a:gd name="T31" fmla="*/ 0 h 2161"/>
                <a:gd name="T32" fmla="*/ 0 w 686"/>
                <a:gd name="T33" fmla="*/ 0 h 2161"/>
                <a:gd name="T34" fmla="*/ 0 w 686"/>
                <a:gd name="T35" fmla="*/ 0 h 2161"/>
                <a:gd name="T36" fmla="*/ 0 w 686"/>
                <a:gd name="T37" fmla="*/ 0 h 2161"/>
                <a:gd name="T38" fmla="*/ 0 w 686"/>
                <a:gd name="T39" fmla="*/ 0 h 2161"/>
                <a:gd name="T40" fmla="*/ 0 w 686"/>
                <a:gd name="T41" fmla="*/ 0 h 2161"/>
                <a:gd name="T42" fmla="*/ 0 w 686"/>
                <a:gd name="T43" fmla="*/ 0 h 2161"/>
                <a:gd name="T44" fmla="*/ 0 w 686"/>
                <a:gd name="T45" fmla="*/ 0 h 2161"/>
                <a:gd name="T46" fmla="*/ 0 w 686"/>
                <a:gd name="T47" fmla="*/ 0 h 2161"/>
                <a:gd name="T48" fmla="*/ 0 w 686"/>
                <a:gd name="T49" fmla="*/ 0 h 2161"/>
                <a:gd name="T50" fmla="*/ 0 w 686"/>
                <a:gd name="T51" fmla="*/ 0 h 2161"/>
                <a:gd name="T52" fmla="*/ 0 w 686"/>
                <a:gd name="T53" fmla="*/ 0 h 2161"/>
                <a:gd name="T54" fmla="*/ 0 w 686"/>
                <a:gd name="T55" fmla="*/ 0 h 2161"/>
                <a:gd name="T56" fmla="*/ 0 w 686"/>
                <a:gd name="T57" fmla="*/ 0 h 2161"/>
                <a:gd name="T58" fmla="*/ 0 w 686"/>
                <a:gd name="T59" fmla="*/ 0 h 2161"/>
                <a:gd name="T60" fmla="*/ 0 w 686"/>
                <a:gd name="T61" fmla="*/ 0 h 2161"/>
                <a:gd name="T62" fmla="*/ 0 w 686"/>
                <a:gd name="T63" fmla="*/ 0 h 2161"/>
                <a:gd name="T64" fmla="*/ 0 w 686"/>
                <a:gd name="T65" fmla="*/ 0 h 2161"/>
                <a:gd name="T66" fmla="*/ 0 w 686"/>
                <a:gd name="T67" fmla="*/ 0 h 2161"/>
                <a:gd name="T68" fmla="*/ 0 w 686"/>
                <a:gd name="T69" fmla="*/ 0 h 2161"/>
                <a:gd name="T70" fmla="*/ 0 w 686"/>
                <a:gd name="T71" fmla="*/ 0 h 2161"/>
                <a:gd name="T72" fmla="*/ 0 w 686"/>
                <a:gd name="T73" fmla="*/ 0 h 2161"/>
                <a:gd name="T74" fmla="*/ 0 w 686"/>
                <a:gd name="T75" fmla="*/ 0 h 2161"/>
                <a:gd name="T76" fmla="*/ 0 w 686"/>
                <a:gd name="T77" fmla="*/ 0 h 2161"/>
                <a:gd name="T78" fmla="*/ 0 w 686"/>
                <a:gd name="T79" fmla="*/ 0 h 2161"/>
                <a:gd name="T80" fmla="*/ 0 w 686"/>
                <a:gd name="T81" fmla="*/ 0 h 2161"/>
                <a:gd name="T82" fmla="*/ 0 w 686"/>
                <a:gd name="T83" fmla="*/ 0 h 2161"/>
                <a:gd name="T84" fmla="*/ 0 w 686"/>
                <a:gd name="T85" fmla="*/ 0 h 2161"/>
                <a:gd name="T86" fmla="*/ 0 w 686"/>
                <a:gd name="T87" fmla="*/ 0 h 2161"/>
                <a:gd name="T88" fmla="*/ 0 w 686"/>
                <a:gd name="T89" fmla="*/ 0 h 2161"/>
                <a:gd name="T90" fmla="*/ 0 w 686"/>
                <a:gd name="T91" fmla="*/ 0 h 2161"/>
                <a:gd name="T92" fmla="*/ 0 w 686"/>
                <a:gd name="T93" fmla="*/ 0 h 2161"/>
                <a:gd name="T94" fmla="*/ 0 w 686"/>
                <a:gd name="T95" fmla="*/ 0 h 2161"/>
                <a:gd name="T96" fmla="*/ 0 w 686"/>
                <a:gd name="T97" fmla="*/ 0 h 2161"/>
                <a:gd name="T98" fmla="*/ 0 w 686"/>
                <a:gd name="T99" fmla="*/ 0 h 2161"/>
                <a:gd name="T100" fmla="*/ 0 w 686"/>
                <a:gd name="T101" fmla="*/ 0 h 2161"/>
                <a:gd name="T102" fmla="*/ 0 w 686"/>
                <a:gd name="T103" fmla="*/ 0 h 2161"/>
                <a:gd name="T104" fmla="*/ 0 w 686"/>
                <a:gd name="T105" fmla="*/ 0 h 216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6" h="2161">
                  <a:moveTo>
                    <a:pt x="37" y="2161"/>
                  </a:moveTo>
                  <a:lnTo>
                    <a:pt x="76" y="2155"/>
                  </a:lnTo>
                  <a:lnTo>
                    <a:pt x="91" y="2133"/>
                  </a:lnTo>
                  <a:lnTo>
                    <a:pt x="96" y="1673"/>
                  </a:lnTo>
                  <a:lnTo>
                    <a:pt x="92" y="1211"/>
                  </a:lnTo>
                  <a:lnTo>
                    <a:pt x="102" y="747"/>
                  </a:lnTo>
                  <a:lnTo>
                    <a:pt x="116" y="514"/>
                  </a:lnTo>
                  <a:lnTo>
                    <a:pt x="142" y="283"/>
                  </a:lnTo>
                  <a:lnTo>
                    <a:pt x="164" y="226"/>
                  </a:lnTo>
                  <a:lnTo>
                    <a:pt x="328" y="113"/>
                  </a:lnTo>
                  <a:lnTo>
                    <a:pt x="415" y="77"/>
                  </a:lnTo>
                  <a:lnTo>
                    <a:pt x="466" y="68"/>
                  </a:lnTo>
                  <a:lnTo>
                    <a:pt x="518" y="68"/>
                  </a:lnTo>
                  <a:lnTo>
                    <a:pt x="539" y="77"/>
                  </a:lnTo>
                  <a:lnTo>
                    <a:pt x="557" y="89"/>
                  </a:lnTo>
                  <a:lnTo>
                    <a:pt x="580" y="110"/>
                  </a:lnTo>
                  <a:lnTo>
                    <a:pt x="600" y="162"/>
                  </a:lnTo>
                  <a:lnTo>
                    <a:pt x="614" y="219"/>
                  </a:lnTo>
                  <a:lnTo>
                    <a:pt x="623" y="336"/>
                  </a:lnTo>
                  <a:lnTo>
                    <a:pt x="616" y="569"/>
                  </a:lnTo>
                  <a:lnTo>
                    <a:pt x="629" y="589"/>
                  </a:lnTo>
                  <a:lnTo>
                    <a:pt x="654" y="610"/>
                  </a:lnTo>
                  <a:lnTo>
                    <a:pt x="670" y="652"/>
                  </a:lnTo>
                  <a:lnTo>
                    <a:pt x="670" y="677"/>
                  </a:lnTo>
                  <a:lnTo>
                    <a:pt x="660" y="700"/>
                  </a:lnTo>
                  <a:lnTo>
                    <a:pt x="644" y="720"/>
                  </a:lnTo>
                  <a:lnTo>
                    <a:pt x="619" y="761"/>
                  </a:lnTo>
                  <a:lnTo>
                    <a:pt x="600" y="1487"/>
                  </a:lnTo>
                  <a:lnTo>
                    <a:pt x="606" y="1503"/>
                  </a:lnTo>
                  <a:lnTo>
                    <a:pt x="619" y="1510"/>
                  </a:lnTo>
                  <a:lnTo>
                    <a:pt x="659" y="1510"/>
                  </a:lnTo>
                  <a:lnTo>
                    <a:pt x="679" y="837"/>
                  </a:lnTo>
                  <a:lnTo>
                    <a:pt x="686" y="499"/>
                  </a:lnTo>
                  <a:lnTo>
                    <a:pt x="672" y="160"/>
                  </a:lnTo>
                  <a:lnTo>
                    <a:pt x="654" y="94"/>
                  </a:lnTo>
                  <a:lnTo>
                    <a:pt x="604" y="28"/>
                  </a:lnTo>
                  <a:lnTo>
                    <a:pt x="570" y="8"/>
                  </a:lnTo>
                  <a:lnTo>
                    <a:pt x="526" y="0"/>
                  </a:lnTo>
                  <a:lnTo>
                    <a:pt x="434" y="4"/>
                  </a:lnTo>
                  <a:lnTo>
                    <a:pt x="328" y="45"/>
                  </a:lnTo>
                  <a:lnTo>
                    <a:pt x="222" y="87"/>
                  </a:lnTo>
                  <a:lnTo>
                    <a:pt x="174" y="113"/>
                  </a:lnTo>
                  <a:lnTo>
                    <a:pt x="132" y="147"/>
                  </a:lnTo>
                  <a:lnTo>
                    <a:pt x="95" y="187"/>
                  </a:lnTo>
                  <a:lnTo>
                    <a:pt x="65" y="240"/>
                  </a:lnTo>
                  <a:lnTo>
                    <a:pt x="29" y="657"/>
                  </a:lnTo>
                  <a:lnTo>
                    <a:pt x="18" y="1078"/>
                  </a:lnTo>
                  <a:lnTo>
                    <a:pt x="16" y="1922"/>
                  </a:lnTo>
                  <a:lnTo>
                    <a:pt x="9" y="1949"/>
                  </a:lnTo>
                  <a:lnTo>
                    <a:pt x="0" y="2117"/>
                  </a:lnTo>
                  <a:lnTo>
                    <a:pt x="10" y="2143"/>
                  </a:lnTo>
                  <a:lnTo>
                    <a:pt x="29" y="2160"/>
                  </a:lnTo>
                  <a:lnTo>
                    <a:pt x="37" y="2161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1" name="Freeform 1051"/>
            <p:cNvSpPr>
              <a:spLocks/>
            </p:cNvSpPr>
            <p:nvPr/>
          </p:nvSpPr>
          <p:spPr bwMode="auto">
            <a:xfrm>
              <a:off x="4131" y="3105"/>
              <a:ext cx="121" cy="361"/>
            </a:xfrm>
            <a:custGeom>
              <a:avLst/>
              <a:gdLst>
                <a:gd name="T0" fmla="*/ 0 w 793"/>
                <a:gd name="T1" fmla="*/ 0 h 2035"/>
                <a:gd name="T2" fmla="*/ 0 w 793"/>
                <a:gd name="T3" fmla="*/ 0 h 2035"/>
                <a:gd name="T4" fmla="*/ 0 w 793"/>
                <a:gd name="T5" fmla="*/ 0 h 2035"/>
                <a:gd name="T6" fmla="*/ 0 w 793"/>
                <a:gd name="T7" fmla="*/ 0 h 2035"/>
                <a:gd name="T8" fmla="*/ 0 w 793"/>
                <a:gd name="T9" fmla="*/ 0 h 2035"/>
                <a:gd name="T10" fmla="*/ 0 w 793"/>
                <a:gd name="T11" fmla="*/ 0 h 2035"/>
                <a:gd name="T12" fmla="*/ 0 w 793"/>
                <a:gd name="T13" fmla="*/ 0 h 2035"/>
                <a:gd name="T14" fmla="*/ 0 w 793"/>
                <a:gd name="T15" fmla="*/ 0 h 2035"/>
                <a:gd name="T16" fmla="*/ 0 w 793"/>
                <a:gd name="T17" fmla="*/ 0 h 2035"/>
                <a:gd name="T18" fmla="*/ 0 w 793"/>
                <a:gd name="T19" fmla="*/ 0 h 2035"/>
                <a:gd name="T20" fmla="*/ 0 w 793"/>
                <a:gd name="T21" fmla="*/ 0 h 2035"/>
                <a:gd name="T22" fmla="*/ 0 w 793"/>
                <a:gd name="T23" fmla="*/ 0 h 2035"/>
                <a:gd name="T24" fmla="*/ 0 w 793"/>
                <a:gd name="T25" fmla="*/ 0 h 2035"/>
                <a:gd name="T26" fmla="*/ 0 w 793"/>
                <a:gd name="T27" fmla="*/ 0 h 2035"/>
                <a:gd name="T28" fmla="*/ 0 w 793"/>
                <a:gd name="T29" fmla="*/ 0 h 2035"/>
                <a:gd name="T30" fmla="*/ 0 w 793"/>
                <a:gd name="T31" fmla="*/ 0 h 2035"/>
                <a:gd name="T32" fmla="*/ 0 w 793"/>
                <a:gd name="T33" fmla="*/ 0 h 2035"/>
                <a:gd name="T34" fmla="*/ 0 w 793"/>
                <a:gd name="T35" fmla="*/ 0 h 2035"/>
                <a:gd name="T36" fmla="*/ 0 w 793"/>
                <a:gd name="T37" fmla="*/ 0 h 2035"/>
                <a:gd name="T38" fmla="*/ 0 w 793"/>
                <a:gd name="T39" fmla="*/ 0 h 2035"/>
                <a:gd name="T40" fmla="*/ 0 w 793"/>
                <a:gd name="T41" fmla="*/ 0 h 2035"/>
                <a:gd name="T42" fmla="*/ 0 w 793"/>
                <a:gd name="T43" fmla="*/ 0 h 2035"/>
                <a:gd name="T44" fmla="*/ 0 w 793"/>
                <a:gd name="T45" fmla="*/ 0 h 2035"/>
                <a:gd name="T46" fmla="*/ 0 w 793"/>
                <a:gd name="T47" fmla="*/ 0 h 2035"/>
                <a:gd name="T48" fmla="*/ 0 w 793"/>
                <a:gd name="T49" fmla="*/ 0 h 2035"/>
                <a:gd name="T50" fmla="*/ 0 w 793"/>
                <a:gd name="T51" fmla="*/ 0 h 2035"/>
                <a:gd name="T52" fmla="*/ 0 w 793"/>
                <a:gd name="T53" fmla="*/ 0 h 2035"/>
                <a:gd name="T54" fmla="*/ 0 w 793"/>
                <a:gd name="T55" fmla="*/ 0 h 2035"/>
                <a:gd name="T56" fmla="*/ 0 w 793"/>
                <a:gd name="T57" fmla="*/ 0 h 2035"/>
                <a:gd name="T58" fmla="*/ 0 w 793"/>
                <a:gd name="T59" fmla="*/ 0 h 2035"/>
                <a:gd name="T60" fmla="*/ 0 w 793"/>
                <a:gd name="T61" fmla="*/ 0 h 2035"/>
                <a:gd name="T62" fmla="*/ 0 w 793"/>
                <a:gd name="T63" fmla="*/ 0 h 2035"/>
                <a:gd name="T64" fmla="*/ 0 w 793"/>
                <a:gd name="T65" fmla="*/ 0 h 2035"/>
                <a:gd name="T66" fmla="*/ 0 w 793"/>
                <a:gd name="T67" fmla="*/ 0 h 2035"/>
                <a:gd name="T68" fmla="*/ 0 w 793"/>
                <a:gd name="T69" fmla="*/ 0 h 2035"/>
                <a:gd name="T70" fmla="*/ 0 w 793"/>
                <a:gd name="T71" fmla="*/ 0 h 2035"/>
                <a:gd name="T72" fmla="*/ 0 w 793"/>
                <a:gd name="T73" fmla="*/ 0 h 2035"/>
                <a:gd name="T74" fmla="*/ 0 w 793"/>
                <a:gd name="T75" fmla="*/ 0 h 2035"/>
                <a:gd name="T76" fmla="*/ 0 w 793"/>
                <a:gd name="T77" fmla="*/ 0 h 2035"/>
                <a:gd name="T78" fmla="*/ 0 w 793"/>
                <a:gd name="T79" fmla="*/ 0 h 2035"/>
                <a:gd name="T80" fmla="*/ 0 w 793"/>
                <a:gd name="T81" fmla="*/ 0 h 2035"/>
                <a:gd name="T82" fmla="*/ 0 w 793"/>
                <a:gd name="T83" fmla="*/ 0 h 2035"/>
                <a:gd name="T84" fmla="*/ 0 w 793"/>
                <a:gd name="T85" fmla="*/ 0 h 2035"/>
                <a:gd name="T86" fmla="*/ 0 w 793"/>
                <a:gd name="T87" fmla="*/ 0 h 20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93" h="2035">
                  <a:moveTo>
                    <a:pt x="14" y="2032"/>
                  </a:moveTo>
                  <a:lnTo>
                    <a:pt x="59" y="2035"/>
                  </a:lnTo>
                  <a:lnTo>
                    <a:pt x="80" y="1808"/>
                  </a:lnTo>
                  <a:lnTo>
                    <a:pt x="89" y="1574"/>
                  </a:lnTo>
                  <a:lnTo>
                    <a:pt x="92" y="1098"/>
                  </a:lnTo>
                  <a:lnTo>
                    <a:pt x="102" y="862"/>
                  </a:lnTo>
                  <a:lnTo>
                    <a:pt x="128" y="627"/>
                  </a:lnTo>
                  <a:lnTo>
                    <a:pt x="173" y="401"/>
                  </a:lnTo>
                  <a:lnTo>
                    <a:pt x="207" y="290"/>
                  </a:lnTo>
                  <a:lnTo>
                    <a:pt x="249" y="183"/>
                  </a:lnTo>
                  <a:lnTo>
                    <a:pt x="299" y="145"/>
                  </a:lnTo>
                  <a:lnTo>
                    <a:pt x="357" y="118"/>
                  </a:lnTo>
                  <a:lnTo>
                    <a:pt x="605" y="105"/>
                  </a:lnTo>
                  <a:lnTo>
                    <a:pt x="636" y="121"/>
                  </a:lnTo>
                  <a:lnTo>
                    <a:pt x="654" y="142"/>
                  </a:lnTo>
                  <a:lnTo>
                    <a:pt x="712" y="272"/>
                  </a:lnTo>
                  <a:lnTo>
                    <a:pt x="719" y="543"/>
                  </a:lnTo>
                  <a:lnTo>
                    <a:pt x="747" y="624"/>
                  </a:lnTo>
                  <a:lnTo>
                    <a:pt x="744" y="666"/>
                  </a:lnTo>
                  <a:lnTo>
                    <a:pt x="707" y="723"/>
                  </a:lnTo>
                  <a:lnTo>
                    <a:pt x="707" y="1403"/>
                  </a:lnTo>
                  <a:lnTo>
                    <a:pt x="717" y="1412"/>
                  </a:lnTo>
                  <a:lnTo>
                    <a:pt x="732" y="1413"/>
                  </a:lnTo>
                  <a:lnTo>
                    <a:pt x="767" y="1413"/>
                  </a:lnTo>
                  <a:lnTo>
                    <a:pt x="793" y="773"/>
                  </a:lnTo>
                  <a:lnTo>
                    <a:pt x="789" y="453"/>
                  </a:lnTo>
                  <a:lnTo>
                    <a:pt x="776" y="290"/>
                  </a:lnTo>
                  <a:lnTo>
                    <a:pt x="753" y="126"/>
                  </a:lnTo>
                  <a:lnTo>
                    <a:pt x="694" y="43"/>
                  </a:lnTo>
                  <a:lnTo>
                    <a:pt x="643" y="14"/>
                  </a:lnTo>
                  <a:lnTo>
                    <a:pt x="584" y="0"/>
                  </a:lnTo>
                  <a:lnTo>
                    <a:pt x="524" y="0"/>
                  </a:lnTo>
                  <a:lnTo>
                    <a:pt x="462" y="10"/>
                  </a:lnTo>
                  <a:lnTo>
                    <a:pt x="339" y="46"/>
                  </a:lnTo>
                  <a:lnTo>
                    <a:pt x="225" y="83"/>
                  </a:lnTo>
                  <a:lnTo>
                    <a:pt x="192" y="105"/>
                  </a:lnTo>
                  <a:lnTo>
                    <a:pt x="155" y="132"/>
                  </a:lnTo>
                  <a:lnTo>
                    <a:pt x="93" y="360"/>
                  </a:lnTo>
                  <a:lnTo>
                    <a:pt x="54" y="592"/>
                  </a:lnTo>
                  <a:lnTo>
                    <a:pt x="32" y="828"/>
                  </a:lnTo>
                  <a:lnTo>
                    <a:pt x="20" y="1065"/>
                  </a:lnTo>
                  <a:lnTo>
                    <a:pt x="16" y="1548"/>
                  </a:lnTo>
                  <a:lnTo>
                    <a:pt x="0" y="2030"/>
                  </a:lnTo>
                  <a:lnTo>
                    <a:pt x="14" y="2032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2" name="Freeform 1052"/>
            <p:cNvSpPr>
              <a:spLocks/>
            </p:cNvSpPr>
            <p:nvPr/>
          </p:nvSpPr>
          <p:spPr bwMode="auto">
            <a:xfrm>
              <a:off x="3933" y="3362"/>
              <a:ext cx="16" cy="25"/>
            </a:xfrm>
            <a:custGeom>
              <a:avLst/>
              <a:gdLst>
                <a:gd name="T0" fmla="*/ 0 w 103"/>
                <a:gd name="T1" fmla="*/ 0 h 152"/>
                <a:gd name="T2" fmla="*/ 0 w 103"/>
                <a:gd name="T3" fmla="*/ 0 h 152"/>
                <a:gd name="T4" fmla="*/ 0 w 103"/>
                <a:gd name="T5" fmla="*/ 0 h 152"/>
                <a:gd name="T6" fmla="*/ 0 w 103"/>
                <a:gd name="T7" fmla="*/ 0 h 152"/>
                <a:gd name="T8" fmla="*/ 0 w 103"/>
                <a:gd name="T9" fmla="*/ 0 h 152"/>
                <a:gd name="T10" fmla="*/ 0 w 103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52">
                  <a:moveTo>
                    <a:pt x="57" y="149"/>
                  </a:moveTo>
                  <a:lnTo>
                    <a:pt x="103" y="7"/>
                  </a:lnTo>
                  <a:lnTo>
                    <a:pt x="68" y="14"/>
                  </a:lnTo>
                  <a:lnTo>
                    <a:pt x="0" y="0"/>
                  </a:lnTo>
                  <a:lnTo>
                    <a:pt x="51" y="152"/>
                  </a:lnTo>
                  <a:lnTo>
                    <a:pt x="57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3" name="Freeform 1053"/>
            <p:cNvSpPr>
              <a:spLocks/>
            </p:cNvSpPr>
            <p:nvPr/>
          </p:nvSpPr>
          <p:spPr bwMode="auto">
            <a:xfrm>
              <a:off x="3801" y="3061"/>
              <a:ext cx="104" cy="303"/>
            </a:xfrm>
            <a:custGeom>
              <a:avLst/>
              <a:gdLst>
                <a:gd name="T0" fmla="*/ 0 w 685"/>
                <a:gd name="T1" fmla="*/ 0 h 1717"/>
                <a:gd name="T2" fmla="*/ 0 w 685"/>
                <a:gd name="T3" fmla="*/ 0 h 1717"/>
                <a:gd name="T4" fmla="*/ 0 w 685"/>
                <a:gd name="T5" fmla="*/ 0 h 1717"/>
                <a:gd name="T6" fmla="*/ 0 w 685"/>
                <a:gd name="T7" fmla="*/ 0 h 1717"/>
                <a:gd name="T8" fmla="*/ 0 w 685"/>
                <a:gd name="T9" fmla="*/ 0 h 1717"/>
                <a:gd name="T10" fmla="*/ 0 w 685"/>
                <a:gd name="T11" fmla="*/ 0 h 1717"/>
                <a:gd name="T12" fmla="*/ 0 w 685"/>
                <a:gd name="T13" fmla="*/ 0 h 1717"/>
                <a:gd name="T14" fmla="*/ 0 w 685"/>
                <a:gd name="T15" fmla="*/ 0 h 1717"/>
                <a:gd name="T16" fmla="*/ 0 w 685"/>
                <a:gd name="T17" fmla="*/ 0 h 1717"/>
                <a:gd name="T18" fmla="*/ 0 w 685"/>
                <a:gd name="T19" fmla="*/ 0 h 1717"/>
                <a:gd name="T20" fmla="*/ 0 w 685"/>
                <a:gd name="T21" fmla="*/ 0 h 1717"/>
                <a:gd name="T22" fmla="*/ 0 w 685"/>
                <a:gd name="T23" fmla="*/ 0 h 1717"/>
                <a:gd name="T24" fmla="*/ 0 w 685"/>
                <a:gd name="T25" fmla="*/ 0 h 1717"/>
                <a:gd name="T26" fmla="*/ 0 w 685"/>
                <a:gd name="T27" fmla="*/ 0 h 1717"/>
                <a:gd name="T28" fmla="*/ 0 w 685"/>
                <a:gd name="T29" fmla="*/ 0 h 1717"/>
                <a:gd name="T30" fmla="*/ 0 w 685"/>
                <a:gd name="T31" fmla="*/ 0 h 1717"/>
                <a:gd name="T32" fmla="*/ 0 w 685"/>
                <a:gd name="T33" fmla="*/ 0 h 1717"/>
                <a:gd name="T34" fmla="*/ 0 w 685"/>
                <a:gd name="T35" fmla="*/ 0 h 1717"/>
                <a:gd name="T36" fmla="*/ 0 w 685"/>
                <a:gd name="T37" fmla="*/ 0 h 1717"/>
                <a:gd name="T38" fmla="*/ 0 w 685"/>
                <a:gd name="T39" fmla="*/ 0 h 1717"/>
                <a:gd name="T40" fmla="*/ 0 w 685"/>
                <a:gd name="T41" fmla="*/ 0 h 1717"/>
                <a:gd name="T42" fmla="*/ 0 w 685"/>
                <a:gd name="T43" fmla="*/ 0 h 1717"/>
                <a:gd name="T44" fmla="*/ 0 w 685"/>
                <a:gd name="T45" fmla="*/ 0 h 1717"/>
                <a:gd name="T46" fmla="*/ 0 w 685"/>
                <a:gd name="T47" fmla="*/ 0 h 1717"/>
                <a:gd name="T48" fmla="*/ 0 w 685"/>
                <a:gd name="T49" fmla="*/ 0 h 1717"/>
                <a:gd name="T50" fmla="*/ 0 w 685"/>
                <a:gd name="T51" fmla="*/ 0 h 1717"/>
                <a:gd name="T52" fmla="*/ 0 w 685"/>
                <a:gd name="T53" fmla="*/ 0 h 1717"/>
                <a:gd name="T54" fmla="*/ 0 w 685"/>
                <a:gd name="T55" fmla="*/ 0 h 1717"/>
                <a:gd name="T56" fmla="*/ 0 w 685"/>
                <a:gd name="T57" fmla="*/ 0 h 1717"/>
                <a:gd name="T58" fmla="*/ 0 w 685"/>
                <a:gd name="T59" fmla="*/ 0 h 1717"/>
                <a:gd name="T60" fmla="*/ 0 w 685"/>
                <a:gd name="T61" fmla="*/ 0 h 1717"/>
                <a:gd name="T62" fmla="*/ 0 w 685"/>
                <a:gd name="T63" fmla="*/ 0 h 1717"/>
                <a:gd name="T64" fmla="*/ 0 w 685"/>
                <a:gd name="T65" fmla="*/ 0 h 1717"/>
                <a:gd name="T66" fmla="*/ 0 w 685"/>
                <a:gd name="T67" fmla="*/ 0 h 1717"/>
                <a:gd name="T68" fmla="*/ 0 w 685"/>
                <a:gd name="T69" fmla="*/ 0 h 1717"/>
                <a:gd name="T70" fmla="*/ 0 w 685"/>
                <a:gd name="T71" fmla="*/ 0 h 1717"/>
                <a:gd name="T72" fmla="*/ 0 w 685"/>
                <a:gd name="T73" fmla="*/ 0 h 1717"/>
                <a:gd name="T74" fmla="*/ 0 w 685"/>
                <a:gd name="T75" fmla="*/ 0 h 1717"/>
                <a:gd name="T76" fmla="*/ 0 w 685"/>
                <a:gd name="T77" fmla="*/ 0 h 1717"/>
                <a:gd name="T78" fmla="*/ 0 w 685"/>
                <a:gd name="T79" fmla="*/ 0 h 1717"/>
                <a:gd name="T80" fmla="*/ 0 w 685"/>
                <a:gd name="T81" fmla="*/ 0 h 1717"/>
                <a:gd name="T82" fmla="*/ 0 w 685"/>
                <a:gd name="T83" fmla="*/ 0 h 1717"/>
                <a:gd name="T84" fmla="*/ 0 w 685"/>
                <a:gd name="T85" fmla="*/ 0 h 1717"/>
                <a:gd name="T86" fmla="*/ 0 w 685"/>
                <a:gd name="T87" fmla="*/ 0 h 1717"/>
                <a:gd name="T88" fmla="*/ 0 w 685"/>
                <a:gd name="T89" fmla="*/ 0 h 1717"/>
                <a:gd name="T90" fmla="*/ 0 w 685"/>
                <a:gd name="T91" fmla="*/ 0 h 1717"/>
                <a:gd name="T92" fmla="*/ 0 w 685"/>
                <a:gd name="T93" fmla="*/ 0 h 1717"/>
                <a:gd name="T94" fmla="*/ 0 w 685"/>
                <a:gd name="T95" fmla="*/ 0 h 1717"/>
                <a:gd name="T96" fmla="*/ 0 w 685"/>
                <a:gd name="T97" fmla="*/ 0 h 1717"/>
                <a:gd name="T98" fmla="*/ 0 w 685"/>
                <a:gd name="T99" fmla="*/ 0 h 1717"/>
                <a:gd name="T100" fmla="*/ 0 w 685"/>
                <a:gd name="T101" fmla="*/ 0 h 17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85" h="1717">
                  <a:moveTo>
                    <a:pt x="368" y="1717"/>
                  </a:moveTo>
                  <a:lnTo>
                    <a:pt x="377" y="1717"/>
                  </a:lnTo>
                  <a:lnTo>
                    <a:pt x="431" y="1517"/>
                  </a:lnTo>
                  <a:lnTo>
                    <a:pt x="438" y="1500"/>
                  </a:lnTo>
                  <a:lnTo>
                    <a:pt x="462" y="1491"/>
                  </a:lnTo>
                  <a:lnTo>
                    <a:pt x="611" y="1532"/>
                  </a:lnTo>
                  <a:lnTo>
                    <a:pt x="627" y="1526"/>
                  </a:lnTo>
                  <a:lnTo>
                    <a:pt x="645" y="1520"/>
                  </a:lnTo>
                  <a:lnTo>
                    <a:pt x="671" y="1494"/>
                  </a:lnTo>
                  <a:lnTo>
                    <a:pt x="668" y="1480"/>
                  </a:lnTo>
                  <a:lnTo>
                    <a:pt x="525" y="1459"/>
                  </a:lnTo>
                  <a:lnTo>
                    <a:pt x="486" y="1410"/>
                  </a:lnTo>
                  <a:lnTo>
                    <a:pt x="471" y="1395"/>
                  </a:lnTo>
                  <a:lnTo>
                    <a:pt x="447" y="1387"/>
                  </a:lnTo>
                  <a:lnTo>
                    <a:pt x="406" y="1371"/>
                  </a:lnTo>
                  <a:lnTo>
                    <a:pt x="465" y="1169"/>
                  </a:lnTo>
                  <a:lnTo>
                    <a:pt x="554" y="986"/>
                  </a:lnTo>
                  <a:lnTo>
                    <a:pt x="624" y="744"/>
                  </a:lnTo>
                  <a:lnTo>
                    <a:pt x="670" y="501"/>
                  </a:lnTo>
                  <a:lnTo>
                    <a:pt x="685" y="254"/>
                  </a:lnTo>
                  <a:lnTo>
                    <a:pt x="668" y="0"/>
                  </a:lnTo>
                  <a:lnTo>
                    <a:pt x="535" y="422"/>
                  </a:lnTo>
                  <a:lnTo>
                    <a:pt x="549" y="655"/>
                  </a:lnTo>
                  <a:lnTo>
                    <a:pt x="511" y="725"/>
                  </a:lnTo>
                  <a:lnTo>
                    <a:pt x="479" y="798"/>
                  </a:lnTo>
                  <a:lnTo>
                    <a:pt x="431" y="950"/>
                  </a:lnTo>
                  <a:lnTo>
                    <a:pt x="386" y="1108"/>
                  </a:lnTo>
                  <a:lnTo>
                    <a:pt x="335" y="1262"/>
                  </a:lnTo>
                  <a:lnTo>
                    <a:pt x="300" y="1344"/>
                  </a:lnTo>
                  <a:lnTo>
                    <a:pt x="296" y="1360"/>
                  </a:lnTo>
                  <a:lnTo>
                    <a:pt x="280" y="1374"/>
                  </a:lnTo>
                  <a:lnTo>
                    <a:pt x="0" y="1434"/>
                  </a:lnTo>
                  <a:lnTo>
                    <a:pt x="167" y="1430"/>
                  </a:lnTo>
                  <a:lnTo>
                    <a:pt x="212" y="1410"/>
                  </a:lnTo>
                  <a:lnTo>
                    <a:pt x="253" y="1413"/>
                  </a:lnTo>
                  <a:lnTo>
                    <a:pt x="256" y="1437"/>
                  </a:lnTo>
                  <a:lnTo>
                    <a:pt x="63" y="1589"/>
                  </a:lnTo>
                  <a:lnTo>
                    <a:pt x="63" y="1599"/>
                  </a:lnTo>
                  <a:lnTo>
                    <a:pt x="75" y="1605"/>
                  </a:lnTo>
                  <a:lnTo>
                    <a:pt x="84" y="1597"/>
                  </a:lnTo>
                  <a:lnTo>
                    <a:pt x="94" y="1597"/>
                  </a:lnTo>
                  <a:lnTo>
                    <a:pt x="292" y="1459"/>
                  </a:lnTo>
                  <a:lnTo>
                    <a:pt x="306" y="1466"/>
                  </a:lnTo>
                  <a:lnTo>
                    <a:pt x="312" y="1484"/>
                  </a:lnTo>
                  <a:lnTo>
                    <a:pt x="137" y="1633"/>
                  </a:lnTo>
                  <a:lnTo>
                    <a:pt x="150" y="1642"/>
                  </a:lnTo>
                  <a:lnTo>
                    <a:pt x="353" y="1511"/>
                  </a:lnTo>
                  <a:lnTo>
                    <a:pt x="369" y="1524"/>
                  </a:lnTo>
                  <a:lnTo>
                    <a:pt x="382" y="1550"/>
                  </a:lnTo>
                  <a:lnTo>
                    <a:pt x="355" y="1715"/>
                  </a:lnTo>
                  <a:lnTo>
                    <a:pt x="368" y="1717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4" name="Freeform 1054"/>
            <p:cNvSpPr>
              <a:spLocks/>
            </p:cNvSpPr>
            <p:nvPr/>
          </p:nvSpPr>
          <p:spPr bwMode="auto">
            <a:xfrm>
              <a:off x="3929" y="3336"/>
              <a:ext cx="28" cy="19"/>
            </a:xfrm>
            <a:custGeom>
              <a:avLst/>
              <a:gdLst>
                <a:gd name="T0" fmla="*/ 0 w 182"/>
                <a:gd name="T1" fmla="*/ 0 h 102"/>
                <a:gd name="T2" fmla="*/ 0 w 182"/>
                <a:gd name="T3" fmla="*/ 0 h 102"/>
                <a:gd name="T4" fmla="*/ 0 w 182"/>
                <a:gd name="T5" fmla="*/ 0 h 102"/>
                <a:gd name="T6" fmla="*/ 0 w 182"/>
                <a:gd name="T7" fmla="*/ 0 h 102"/>
                <a:gd name="T8" fmla="*/ 0 w 182"/>
                <a:gd name="T9" fmla="*/ 0 h 102"/>
                <a:gd name="T10" fmla="*/ 0 w 182"/>
                <a:gd name="T11" fmla="*/ 0 h 102"/>
                <a:gd name="T12" fmla="*/ 0 w 182"/>
                <a:gd name="T13" fmla="*/ 0 h 102"/>
                <a:gd name="T14" fmla="*/ 0 w 182"/>
                <a:gd name="T15" fmla="*/ 0 h 102"/>
                <a:gd name="T16" fmla="*/ 0 w 182"/>
                <a:gd name="T17" fmla="*/ 0 h 102"/>
                <a:gd name="T18" fmla="*/ 0 w 182"/>
                <a:gd name="T19" fmla="*/ 0 h 102"/>
                <a:gd name="T20" fmla="*/ 0 w 182"/>
                <a:gd name="T21" fmla="*/ 0 h 102"/>
                <a:gd name="T22" fmla="*/ 0 w 182"/>
                <a:gd name="T23" fmla="*/ 0 h 102"/>
                <a:gd name="T24" fmla="*/ 0 w 182"/>
                <a:gd name="T25" fmla="*/ 0 h 102"/>
                <a:gd name="T26" fmla="*/ 0 w 182"/>
                <a:gd name="T27" fmla="*/ 0 h 1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2" h="102">
                  <a:moveTo>
                    <a:pt x="74" y="99"/>
                  </a:moveTo>
                  <a:lnTo>
                    <a:pt x="115" y="102"/>
                  </a:lnTo>
                  <a:lnTo>
                    <a:pt x="135" y="98"/>
                  </a:lnTo>
                  <a:lnTo>
                    <a:pt x="159" y="92"/>
                  </a:lnTo>
                  <a:lnTo>
                    <a:pt x="169" y="79"/>
                  </a:lnTo>
                  <a:lnTo>
                    <a:pt x="182" y="44"/>
                  </a:lnTo>
                  <a:lnTo>
                    <a:pt x="159" y="23"/>
                  </a:lnTo>
                  <a:lnTo>
                    <a:pt x="133" y="6"/>
                  </a:lnTo>
                  <a:lnTo>
                    <a:pt x="86" y="3"/>
                  </a:lnTo>
                  <a:lnTo>
                    <a:pt x="59" y="0"/>
                  </a:lnTo>
                  <a:lnTo>
                    <a:pt x="6" y="15"/>
                  </a:lnTo>
                  <a:lnTo>
                    <a:pt x="0" y="32"/>
                  </a:lnTo>
                  <a:lnTo>
                    <a:pt x="1" y="66"/>
                  </a:lnTo>
                  <a:lnTo>
                    <a:pt x="74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5" name="Freeform 1055"/>
            <p:cNvSpPr>
              <a:spLocks/>
            </p:cNvSpPr>
            <p:nvPr/>
          </p:nvSpPr>
          <p:spPr bwMode="auto">
            <a:xfrm>
              <a:off x="5086" y="3415"/>
              <a:ext cx="233" cy="57"/>
            </a:xfrm>
            <a:custGeom>
              <a:avLst/>
              <a:gdLst>
                <a:gd name="T0" fmla="*/ 0 w 1523"/>
                <a:gd name="T1" fmla="*/ 0 h 334"/>
                <a:gd name="T2" fmla="*/ 0 w 1523"/>
                <a:gd name="T3" fmla="*/ 0 h 334"/>
                <a:gd name="T4" fmla="*/ 0 w 1523"/>
                <a:gd name="T5" fmla="*/ 0 h 334"/>
                <a:gd name="T6" fmla="*/ 0 w 1523"/>
                <a:gd name="T7" fmla="*/ 0 h 334"/>
                <a:gd name="T8" fmla="*/ 0 w 1523"/>
                <a:gd name="T9" fmla="*/ 0 h 334"/>
                <a:gd name="T10" fmla="*/ 0 w 1523"/>
                <a:gd name="T11" fmla="*/ 0 h 334"/>
                <a:gd name="T12" fmla="*/ 0 w 1523"/>
                <a:gd name="T13" fmla="*/ 0 h 334"/>
                <a:gd name="T14" fmla="*/ 0 w 1523"/>
                <a:gd name="T15" fmla="*/ 0 h 334"/>
                <a:gd name="T16" fmla="*/ 0 w 1523"/>
                <a:gd name="T17" fmla="*/ 0 h 334"/>
                <a:gd name="T18" fmla="*/ 0 w 1523"/>
                <a:gd name="T19" fmla="*/ 0 h 334"/>
                <a:gd name="T20" fmla="*/ 0 w 1523"/>
                <a:gd name="T21" fmla="*/ 0 h 334"/>
                <a:gd name="T22" fmla="*/ 0 w 1523"/>
                <a:gd name="T23" fmla="*/ 0 h 334"/>
                <a:gd name="T24" fmla="*/ 0 w 1523"/>
                <a:gd name="T25" fmla="*/ 0 h 334"/>
                <a:gd name="T26" fmla="*/ 0 w 1523"/>
                <a:gd name="T27" fmla="*/ 0 h 334"/>
                <a:gd name="T28" fmla="*/ 0 w 1523"/>
                <a:gd name="T29" fmla="*/ 0 h 334"/>
                <a:gd name="T30" fmla="*/ 0 w 1523"/>
                <a:gd name="T31" fmla="*/ 0 h 334"/>
                <a:gd name="T32" fmla="*/ 0 w 1523"/>
                <a:gd name="T33" fmla="*/ 0 h 334"/>
                <a:gd name="T34" fmla="*/ 0 w 1523"/>
                <a:gd name="T35" fmla="*/ 0 h 334"/>
                <a:gd name="T36" fmla="*/ 0 w 1523"/>
                <a:gd name="T37" fmla="*/ 0 h 334"/>
                <a:gd name="T38" fmla="*/ 0 w 1523"/>
                <a:gd name="T39" fmla="*/ 0 h 334"/>
                <a:gd name="T40" fmla="*/ 0 w 1523"/>
                <a:gd name="T41" fmla="*/ 0 h 334"/>
                <a:gd name="T42" fmla="*/ 0 w 1523"/>
                <a:gd name="T43" fmla="*/ 0 h 334"/>
                <a:gd name="T44" fmla="*/ 0 w 1523"/>
                <a:gd name="T45" fmla="*/ 0 h 334"/>
                <a:gd name="T46" fmla="*/ 0 w 1523"/>
                <a:gd name="T47" fmla="*/ 0 h 334"/>
                <a:gd name="T48" fmla="*/ 0 w 1523"/>
                <a:gd name="T49" fmla="*/ 0 h 334"/>
                <a:gd name="T50" fmla="*/ 0 w 1523"/>
                <a:gd name="T51" fmla="*/ 0 h 334"/>
                <a:gd name="T52" fmla="*/ 0 w 1523"/>
                <a:gd name="T53" fmla="*/ 0 h 334"/>
                <a:gd name="T54" fmla="*/ 0 w 1523"/>
                <a:gd name="T55" fmla="*/ 0 h 334"/>
                <a:gd name="T56" fmla="*/ 0 w 1523"/>
                <a:gd name="T57" fmla="*/ 0 h 334"/>
                <a:gd name="T58" fmla="*/ 0 w 1523"/>
                <a:gd name="T59" fmla="*/ 0 h 334"/>
                <a:gd name="T60" fmla="*/ 0 w 1523"/>
                <a:gd name="T61" fmla="*/ 0 h 3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23" h="334">
                  <a:moveTo>
                    <a:pt x="601" y="323"/>
                  </a:moveTo>
                  <a:lnTo>
                    <a:pt x="860" y="334"/>
                  </a:lnTo>
                  <a:lnTo>
                    <a:pt x="1117" y="323"/>
                  </a:lnTo>
                  <a:lnTo>
                    <a:pt x="1302" y="290"/>
                  </a:lnTo>
                  <a:lnTo>
                    <a:pt x="1388" y="266"/>
                  </a:lnTo>
                  <a:lnTo>
                    <a:pt x="1464" y="236"/>
                  </a:lnTo>
                  <a:lnTo>
                    <a:pt x="1499" y="214"/>
                  </a:lnTo>
                  <a:lnTo>
                    <a:pt x="1521" y="178"/>
                  </a:lnTo>
                  <a:lnTo>
                    <a:pt x="1523" y="156"/>
                  </a:lnTo>
                  <a:lnTo>
                    <a:pt x="1516" y="131"/>
                  </a:lnTo>
                  <a:lnTo>
                    <a:pt x="1509" y="114"/>
                  </a:lnTo>
                  <a:lnTo>
                    <a:pt x="1492" y="98"/>
                  </a:lnTo>
                  <a:lnTo>
                    <a:pt x="1476" y="95"/>
                  </a:lnTo>
                  <a:lnTo>
                    <a:pt x="1364" y="151"/>
                  </a:lnTo>
                  <a:lnTo>
                    <a:pt x="1234" y="190"/>
                  </a:lnTo>
                  <a:lnTo>
                    <a:pt x="1096" y="214"/>
                  </a:lnTo>
                  <a:lnTo>
                    <a:pt x="958" y="230"/>
                  </a:lnTo>
                  <a:lnTo>
                    <a:pt x="794" y="226"/>
                  </a:lnTo>
                  <a:lnTo>
                    <a:pt x="633" y="211"/>
                  </a:lnTo>
                  <a:lnTo>
                    <a:pt x="316" y="160"/>
                  </a:lnTo>
                  <a:lnTo>
                    <a:pt x="266" y="137"/>
                  </a:lnTo>
                  <a:lnTo>
                    <a:pt x="87" y="47"/>
                  </a:lnTo>
                  <a:lnTo>
                    <a:pt x="31" y="1"/>
                  </a:lnTo>
                  <a:lnTo>
                    <a:pt x="21" y="0"/>
                  </a:lnTo>
                  <a:lnTo>
                    <a:pt x="0" y="35"/>
                  </a:lnTo>
                  <a:lnTo>
                    <a:pt x="4" y="83"/>
                  </a:lnTo>
                  <a:lnTo>
                    <a:pt x="34" y="121"/>
                  </a:lnTo>
                  <a:lnTo>
                    <a:pt x="96" y="162"/>
                  </a:lnTo>
                  <a:lnTo>
                    <a:pt x="162" y="194"/>
                  </a:lnTo>
                  <a:lnTo>
                    <a:pt x="305" y="245"/>
                  </a:lnTo>
                  <a:lnTo>
                    <a:pt x="601" y="323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6" name="Freeform 1056"/>
            <p:cNvSpPr>
              <a:spLocks/>
            </p:cNvSpPr>
            <p:nvPr/>
          </p:nvSpPr>
          <p:spPr bwMode="auto">
            <a:xfrm>
              <a:off x="5095" y="3428"/>
              <a:ext cx="18" cy="12"/>
            </a:xfrm>
            <a:custGeom>
              <a:avLst/>
              <a:gdLst>
                <a:gd name="T0" fmla="*/ 0 w 123"/>
                <a:gd name="T1" fmla="*/ 0 h 78"/>
                <a:gd name="T2" fmla="*/ 0 w 123"/>
                <a:gd name="T3" fmla="*/ 0 h 78"/>
                <a:gd name="T4" fmla="*/ 0 w 123"/>
                <a:gd name="T5" fmla="*/ 0 h 78"/>
                <a:gd name="T6" fmla="*/ 0 w 123"/>
                <a:gd name="T7" fmla="*/ 0 h 78"/>
                <a:gd name="T8" fmla="*/ 0 w 123"/>
                <a:gd name="T9" fmla="*/ 0 h 78"/>
                <a:gd name="T10" fmla="*/ 0 w 123"/>
                <a:gd name="T11" fmla="*/ 0 h 78"/>
                <a:gd name="T12" fmla="*/ 0 w 123"/>
                <a:gd name="T13" fmla="*/ 0 h 78"/>
                <a:gd name="T14" fmla="*/ 0 w 12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78">
                  <a:moveTo>
                    <a:pt x="101" y="78"/>
                  </a:moveTo>
                  <a:lnTo>
                    <a:pt x="106" y="78"/>
                  </a:lnTo>
                  <a:lnTo>
                    <a:pt x="121" y="75"/>
                  </a:lnTo>
                  <a:lnTo>
                    <a:pt x="123" y="57"/>
                  </a:lnTo>
                  <a:lnTo>
                    <a:pt x="11" y="0"/>
                  </a:lnTo>
                  <a:lnTo>
                    <a:pt x="0" y="12"/>
                  </a:lnTo>
                  <a:lnTo>
                    <a:pt x="91" y="78"/>
                  </a:lnTo>
                  <a:lnTo>
                    <a:pt x="101" y="78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7" name="Freeform 1057"/>
            <p:cNvSpPr>
              <a:spLocks/>
            </p:cNvSpPr>
            <p:nvPr/>
          </p:nvSpPr>
          <p:spPr bwMode="auto">
            <a:xfrm>
              <a:off x="4127" y="2885"/>
              <a:ext cx="1054" cy="498"/>
            </a:xfrm>
            <a:custGeom>
              <a:avLst/>
              <a:gdLst>
                <a:gd name="T0" fmla="*/ 0 w 6891"/>
                <a:gd name="T1" fmla="*/ 0 h 2811"/>
                <a:gd name="T2" fmla="*/ 0 w 6891"/>
                <a:gd name="T3" fmla="*/ 0 h 2811"/>
                <a:gd name="T4" fmla="*/ 0 w 6891"/>
                <a:gd name="T5" fmla="*/ 0 h 2811"/>
                <a:gd name="T6" fmla="*/ 0 w 6891"/>
                <a:gd name="T7" fmla="*/ 0 h 2811"/>
                <a:gd name="T8" fmla="*/ 0 w 6891"/>
                <a:gd name="T9" fmla="*/ 0 h 2811"/>
                <a:gd name="T10" fmla="*/ 0 w 6891"/>
                <a:gd name="T11" fmla="*/ 0 h 2811"/>
                <a:gd name="T12" fmla="*/ 0 w 6891"/>
                <a:gd name="T13" fmla="*/ 0 h 2811"/>
                <a:gd name="T14" fmla="*/ 0 w 6891"/>
                <a:gd name="T15" fmla="*/ 0 h 2811"/>
                <a:gd name="T16" fmla="*/ 0 w 6891"/>
                <a:gd name="T17" fmla="*/ 0 h 2811"/>
                <a:gd name="T18" fmla="*/ 0 w 6891"/>
                <a:gd name="T19" fmla="*/ 0 h 2811"/>
                <a:gd name="T20" fmla="*/ 0 w 6891"/>
                <a:gd name="T21" fmla="*/ 0 h 2811"/>
                <a:gd name="T22" fmla="*/ 0 w 6891"/>
                <a:gd name="T23" fmla="*/ 0 h 2811"/>
                <a:gd name="T24" fmla="*/ 0 w 6891"/>
                <a:gd name="T25" fmla="*/ 0 h 2811"/>
                <a:gd name="T26" fmla="*/ 0 w 6891"/>
                <a:gd name="T27" fmla="*/ 0 h 2811"/>
                <a:gd name="T28" fmla="*/ 0 w 6891"/>
                <a:gd name="T29" fmla="*/ 0 h 2811"/>
                <a:gd name="T30" fmla="*/ 0 w 6891"/>
                <a:gd name="T31" fmla="*/ 0 h 2811"/>
                <a:gd name="T32" fmla="*/ 0 w 6891"/>
                <a:gd name="T33" fmla="*/ 0 h 2811"/>
                <a:gd name="T34" fmla="*/ 0 w 6891"/>
                <a:gd name="T35" fmla="*/ 0 h 2811"/>
                <a:gd name="T36" fmla="*/ 0 w 6891"/>
                <a:gd name="T37" fmla="*/ 0 h 2811"/>
                <a:gd name="T38" fmla="*/ 0 w 6891"/>
                <a:gd name="T39" fmla="*/ 0 h 2811"/>
                <a:gd name="T40" fmla="*/ 0 w 6891"/>
                <a:gd name="T41" fmla="*/ 0 h 2811"/>
                <a:gd name="T42" fmla="*/ 0 w 6891"/>
                <a:gd name="T43" fmla="*/ 0 h 2811"/>
                <a:gd name="T44" fmla="*/ 0 w 6891"/>
                <a:gd name="T45" fmla="*/ 0 h 2811"/>
                <a:gd name="T46" fmla="*/ 0 w 6891"/>
                <a:gd name="T47" fmla="*/ 0 h 2811"/>
                <a:gd name="T48" fmla="*/ 0 w 6891"/>
                <a:gd name="T49" fmla="*/ 0 h 2811"/>
                <a:gd name="T50" fmla="*/ 0 w 6891"/>
                <a:gd name="T51" fmla="*/ 0 h 2811"/>
                <a:gd name="T52" fmla="*/ 0 w 6891"/>
                <a:gd name="T53" fmla="*/ 0 h 2811"/>
                <a:gd name="T54" fmla="*/ 0 w 6891"/>
                <a:gd name="T55" fmla="*/ 0 h 2811"/>
                <a:gd name="T56" fmla="*/ 0 w 6891"/>
                <a:gd name="T57" fmla="*/ 0 h 2811"/>
                <a:gd name="T58" fmla="*/ 0 w 6891"/>
                <a:gd name="T59" fmla="*/ 0 h 2811"/>
                <a:gd name="T60" fmla="*/ 0 w 6891"/>
                <a:gd name="T61" fmla="*/ 0 h 2811"/>
                <a:gd name="T62" fmla="*/ 0 w 6891"/>
                <a:gd name="T63" fmla="*/ 0 h 2811"/>
                <a:gd name="T64" fmla="*/ 0 w 6891"/>
                <a:gd name="T65" fmla="*/ 0 h 2811"/>
                <a:gd name="T66" fmla="*/ 0 w 6891"/>
                <a:gd name="T67" fmla="*/ 0 h 2811"/>
                <a:gd name="T68" fmla="*/ 0 w 6891"/>
                <a:gd name="T69" fmla="*/ 0 h 2811"/>
                <a:gd name="T70" fmla="*/ 0 w 6891"/>
                <a:gd name="T71" fmla="*/ 0 h 2811"/>
                <a:gd name="T72" fmla="*/ 0 w 6891"/>
                <a:gd name="T73" fmla="*/ 0 h 2811"/>
                <a:gd name="T74" fmla="*/ 0 w 6891"/>
                <a:gd name="T75" fmla="*/ 0 h 2811"/>
                <a:gd name="T76" fmla="*/ 0 w 6891"/>
                <a:gd name="T77" fmla="*/ 0 h 2811"/>
                <a:gd name="T78" fmla="*/ 0 w 6891"/>
                <a:gd name="T79" fmla="*/ 0 h 2811"/>
                <a:gd name="T80" fmla="*/ 0 w 6891"/>
                <a:gd name="T81" fmla="*/ 0 h 2811"/>
                <a:gd name="T82" fmla="*/ 0 w 6891"/>
                <a:gd name="T83" fmla="*/ 0 h 2811"/>
                <a:gd name="T84" fmla="*/ 0 w 6891"/>
                <a:gd name="T85" fmla="*/ 0 h 2811"/>
                <a:gd name="T86" fmla="*/ 0 w 6891"/>
                <a:gd name="T87" fmla="*/ 0 h 2811"/>
                <a:gd name="T88" fmla="*/ 0 w 6891"/>
                <a:gd name="T89" fmla="*/ 0 h 2811"/>
                <a:gd name="T90" fmla="*/ 0 w 6891"/>
                <a:gd name="T91" fmla="*/ 0 h 2811"/>
                <a:gd name="T92" fmla="*/ 0 w 6891"/>
                <a:gd name="T93" fmla="*/ 0 h 2811"/>
                <a:gd name="T94" fmla="*/ 0 w 6891"/>
                <a:gd name="T95" fmla="*/ 0 h 2811"/>
                <a:gd name="T96" fmla="*/ 0 w 6891"/>
                <a:gd name="T97" fmla="*/ 0 h 2811"/>
                <a:gd name="T98" fmla="*/ 0 w 6891"/>
                <a:gd name="T99" fmla="*/ 0 h 2811"/>
                <a:gd name="T100" fmla="*/ 0 w 6891"/>
                <a:gd name="T101" fmla="*/ 0 h 2811"/>
                <a:gd name="T102" fmla="*/ 0 w 6891"/>
                <a:gd name="T103" fmla="*/ 0 h 2811"/>
                <a:gd name="T104" fmla="*/ 0 w 6891"/>
                <a:gd name="T105" fmla="*/ 0 h 2811"/>
                <a:gd name="T106" fmla="*/ 0 w 6891"/>
                <a:gd name="T107" fmla="*/ 0 h 2811"/>
                <a:gd name="T108" fmla="*/ 0 w 6891"/>
                <a:gd name="T109" fmla="*/ 0 h 2811"/>
                <a:gd name="T110" fmla="*/ 0 w 6891"/>
                <a:gd name="T111" fmla="*/ 0 h 2811"/>
                <a:gd name="T112" fmla="*/ 0 w 6891"/>
                <a:gd name="T113" fmla="*/ 0 h 2811"/>
                <a:gd name="T114" fmla="*/ 0 w 6891"/>
                <a:gd name="T115" fmla="*/ 0 h 2811"/>
                <a:gd name="T116" fmla="*/ 0 w 6891"/>
                <a:gd name="T117" fmla="*/ 0 h 2811"/>
                <a:gd name="T118" fmla="*/ 0 w 6891"/>
                <a:gd name="T119" fmla="*/ 0 h 2811"/>
                <a:gd name="T120" fmla="*/ 0 w 6891"/>
                <a:gd name="T121" fmla="*/ 0 h 2811"/>
                <a:gd name="T122" fmla="*/ 0 w 6891"/>
                <a:gd name="T123" fmla="*/ 0 h 28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891" h="2811">
                  <a:moveTo>
                    <a:pt x="1000" y="2681"/>
                  </a:moveTo>
                  <a:lnTo>
                    <a:pt x="1020" y="2678"/>
                  </a:lnTo>
                  <a:lnTo>
                    <a:pt x="1066" y="2681"/>
                  </a:lnTo>
                  <a:lnTo>
                    <a:pt x="1092" y="2522"/>
                  </a:lnTo>
                  <a:lnTo>
                    <a:pt x="1096" y="2353"/>
                  </a:lnTo>
                  <a:lnTo>
                    <a:pt x="1085" y="2003"/>
                  </a:lnTo>
                  <a:lnTo>
                    <a:pt x="1085" y="1829"/>
                  </a:lnTo>
                  <a:lnTo>
                    <a:pt x="1099" y="1659"/>
                  </a:lnTo>
                  <a:lnTo>
                    <a:pt x="1139" y="1497"/>
                  </a:lnTo>
                  <a:lnTo>
                    <a:pt x="1169" y="1420"/>
                  </a:lnTo>
                  <a:lnTo>
                    <a:pt x="1208" y="1347"/>
                  </a:lnTo>
                  <a:lnTo>
                    <a:pt x="1317" y="1281"/>
                  </a:lnTo>
                  <a:lnTo>
                    <a:pt x="1433" y="1228"/>
                  </a:lnTo>
                  <a:lnTo>
                    <a:pt x="1554" y="1194"/>
                  </a:lnTo>
                  <a:lnTo>
                    <a:pt x="1687" y="1186"/>
                  </a:lnTo>
                  <a:lnTo>
                    <a:pt x="1709" y="1192"/>
                  </a:lnTo>
                  <a:lnTo>
                    <a:pt x="1723" y="1202"/>
                  </a:lnTo>
                  <a:lnTo>
                    <a:pt x="1780" y="1254"/>
                  </a:lnTo>
                  <a:lnTo>
                    <a:pt x="1798" y="1261"/>
                  </a:lnTo>
                  <a:lnTo>
                    <a:pt x="2098" y="1172"/>
                  </a:lnTo>
                  <a:lnTo>
                    <a:pt x="2117" y="1082"/>
                  </a:lnTo>
                  <a:lnTo>
                    <a:pt x="2148" y="993"/>
                  </a:lnTo>
                  <a:lnTo>
                    <a:pt x="2203" y="913"/>
                  </a:lnTo>
                  <a:lnTo>
                    <a:pt x="2283" y="849"/>
                  </a:lnTo>
                  <a:lnTo>
                    <a:pt x="2371" y="814"/>
                  </a:lnTo>
                  <a:lnTo>
                    <a:pt x="2436" y="810"/>
                  </a:lnTo>
                  <a:lnTo>
                    <a:pt x="2533" y="733"/>
                  </a:lnTo>
                  <a:lnTo>
                    <a:pt x="2629" y="654"/>
                  </a:lnTo>
                  <a:lnTo>
                    <a:pt x="2679" y="620"/>
                  </a:lnTo>
                  <a:lnTo>
                    <a:pt x="2734" y="595"/>
                  </a:lnTo>
                  <a:lnTo>
                    <a:pt x="2790" y="581"/>
                  </a:lnTo>
                  <a:lnTo>
                    <a:pt x="2850" y="584"/>
                  </a:lnTo>
                  <a:lnTo>
                    <a:pt x="2870" y="594"/>
                  </a:lnTo>
                  <a:lnTo>
                    <a:pt x="2886" y="614"/>
                  </a:lnTo>
                  <a:lnTo>
                    <a:pt x="2900" y="651"/>
                  </a:lnTo>
                  <a:lnTo>
                    <a:pt x="2883" y="727"/>
                  </a:lnTo>
                  <a:lnTo>
                    <a:pt x="2847" y="788"/>
                  </a:lnTo>
                  <a:lnTo>
                    <a:pt x="2759" y="907"/>
                  </a:lnTo>
                  <a:lnTo>
                    <a:pt x="2752" y="920"/>
                  </a:lnTo>
                  <a:lnTo>
                    <a:pt x="2731" y="950"/>
                  </a:lnTo>
                  <a:lnTo>
                    <a:pt x="2841" y="1132"/>
                  </a:lnTo>
                  <a:lnTo>
                    <a:pt x="3205" y="1205"/>
                  </a:lnTo>
                  <a:lnTo>
                    <a:pt x="3384" y="1262"/>
                  </a:lnTo>
                  <a:lnTo>
                    <a:pt x="3468" y="1303"/>
                  </a:lnTo>
                  <a:lnTo>
                    <a:pt x="3545" y="1353"/>
                  </a:lnTo>
                  <a:lnTo>
                    <a:pt x="3560" y="1371"/>
                  </a:lnTo>
                  <a:lnTo>
                    <a:pt x="3570" y="1401"/>
                  </a:lnTo>
                  <a:lnTo>
                    <a:pt x="3564" y="1453"/>
                  </a:lnTo>
                  <a:lnTo>
                    <a:pt x="3560" y="1469"/>
                  </a:lnTo>
                  <a:lnTo>
                    <a:pt x="3544" y="1487"/>
                  </a:lnTo>
                  <a:lnTo>
                    <a:pt x="3500" y="1535"/>
                  </a:lnTo>
                  <a:lnTo>
                    <a:pt x="3441" y="1569"/>
                  </a:lnTo>
                  <a:lnTo>
                    <a:pt x="3302" y="1616"/>
                  </a:lnTo>
                  <a:lnTo>
                    <a:pt x="2984" y="1675"/>
                  </a:lnTo>
                  <a:lnTo>
                    <a:pt x="2668" y="1699"/>
                  </a:lnTo>
                  <a:lnTo>
                    <a:pt x="2352" y="1698"/>
                  </a:lnTo>
                  <a:lnTo>
                    <a:pt x="2034" y="1676"/>
                  </a:lnTo>
                  <a:lnTo>
                    <a:pt x="1944" y="1653"/>
                  </a:lnTo>
                  <a:lnTo>
                    <a:pt x="1902" y="1643"/>
                  </a:lnTo>
                  <a:lnTo>
                    <a:pt x="1866" y="1629"/>
                  </a:lnTo>
                  <a:lnTo>
                    <a:pt x="1831" y="2176"/>
                  </a:lnTo>
                  <a:lnTo>
                    <a:pt x="1828" y="2725"/>
                  </a:lnTo>
                  <a:lnTo>
                    <a:pt x="2005" y="2756"/>
                  </a:lnTo>
                  <a:lnTo>
                    <a:pt x="2190" y="2775"/>
                  </a:lnTo>
                  <a:lnTo>
                    <a:pt x="2565" y="2794"/>
                  </a:lnTo>
                  <a:lnTo>
                    <a:pt x="3319" y="2811"/>
                  </a:lnTo>
                  <a:lnTo>
                    <a:pt x="3334" y="2798"/>
                  </a:lnTo>
                  <a:lnTo>
                    <a:pt x="4301" y="2793"/>
                  </a:lnTo>
                  <a:lnTo>
                    <a:pt x="4964" y="2731"/>
                  </a:lnTo>
                  <a:lnTo>
                    <a:pt x="5008" y="2717"/>
                  </a:lnTo>
                  <a:lnTo>
                    <a:pt x="5229" y="2671"/>
                  </a:lnTo>
                  <a:lnTo>
                    <a:pt x="5336" y="2641"/>
                  </a:lnTo>
                  <a:lnTo>
                    <a:pt x="5436" y="2604"/>
                  </a:lnTo>
                  <a:lnTo>
                    <a:pt x="5445" y="2585"/>
                  </a:lnTo>
                  <a:lnTo>
                    <a:pt x="5448" y="2562"/>
                  </a:lnTo>
                  <a:lnTo>
                    <a:pt x="5423" y="2522"/>
                  </a:lnTo>
                  <a:lnTo>
                    <a:pt x="5270" y="2465"/>
                  </a:lnTo>
                  <a:lnTo>
                    <a:pt x="5109" y="2425"/>
                  </a:lnTo>
                  <a:lnTo>
                    <a:pt x="4766" y="2362"/>
                  </a:lnTo>
                  <a:lnTo>
                    <a:pt x="4599" y="2322"/>
                  </a:lnTo>
                  <a:lnTo>
                    <a:pt x="4441" y="2269"/>
                  </a:lnTo>
                  <a:lnTo>
                    <a:pt x="4298" y="2194"/>
                  </a:lnTo>
                  <a:lnTo>
                    <a:pt x="4234" y="2146"/>
                  </a:lnTo>
                  <a:lnTo>
                    <a:pt x="4174" y="2088"/>
                  </a:lnTo>
                  <a:lnTo>
                    <a:pt x="4165" y="2053"/>
                  </a:lnTo>
                  <a:lnTo>
                    <a:pt x="4175" y="2018"/>
                  </a:lnTo>
                  <a:lnTo>
                    <a:pt x="4230" y="1964"/>
                  </a:lnTo>
                  <a:lnTo>
                    <a:pt x="4301" y="1932"/>
                  </a:lnTo>
                  <a:lnTo>
                    <a:pt x="4376" y="1908"/>
                  </a:lnTo>
                  <a:lnTo>
                    <a:pt x="4539" y="1874"/>
                  </a:lnTo>
                  <a:lnTo>
                    <a:pt x="4875" y="1844"/>
                  </a:lnTo>
                  <a:lnTo>
                    <a:pt x="4870" y="1666"/>
                  </a:lnTo>
                  <a:lnTo>
                    <a:pt x="4912" y="1600"/>
                  </a:lnTo>
                  <a:lnTo>
                    <a:pt x="4931" y="1590"/>
                  </a:lnTo>
                  <a:lnTo>
                    <a:pt x="4953" y="1570"/>
                  </a:lnTo>
                  <a:lnTo>
                    <a:pt x="5104" y="1506"/>
                  </a:lnTo>
                  <a:lnTo>
                    <a:pt x="5265" y="1460"/>
                  </a:lnTo>
                  <a:lnTo>
                    <a:pt x="5432" y="1428"/>
                  </a:lnTo>
                  <a:lnTo>
                    <a:pt x="5604" y="1407"/>
                  </a:lnTo>
                  <a:lnTo>
                    <a:pt x="5948" y="1377"/>
                  </a:lnTo>
                  <a:lnTo>
                    <a:pt x="6279" y="1345"/>
                  </a:lnTo>
                  <a:lnTo>
                    <a:pt x="6311" y="1351"/>
                  </a:lnTo>
                  <a:lnTo>
                    <a:pt x="6354" y="1310"/>
                  </a:lnTo>
                  <a:lnTo>
                    <a:pt x="6404" y="1274"/>
                  </a:lnTo>
                  <a:lnTo>
                    <a:pt x="6460" y="1245"/>
                  </a:lnTo>
                  <a:lnTo>
                    <a:pt x="6517" y="1230"/>
                  </a:lnTo>
                  <a:lnTo>
                    <a:pt x="6536" y="1147"/>
                  </a:lnTo>
                  <a:lnTo>
                    <a:pt x="6563" y="1069"/>
                  </a:lnTo>
                  <a:lnTo>
                    <a:pt x="6600" y="998"/>
                  </a:lnTo>
                  <a:lnTo>
                    <a:pt x="6644" y="932"/>
                  </a:lnTo>
                  <a:lnTo>
                    <a:pt x="6755" y="811"/>
                  </a:lnTo>
                  <a:lnTo>
                    <a:pt x="6891" y="715"/>
                  </a:lnTo>
                  <a:lnTo>
                    <a:pt x="6864" y="711"/>
                  </a:lnTo>
                  <a:lnTo>
                    <a:pt x="6742" y="754"/>
                  </a:lnTo>
                  <a:lnTo>
                    <a:pt x="6635" y="824"/>
                  </a:lnTo>
                  <a:lnTo>
                    <a:pt x="6625" y="823"/>
                  </a:lnTo>
                  <a:lnTo>
                    <a:pt x="6617" y="813"/>
                  </a:lnTo>
                  <a:lnTo>
                    <a:pt x="6610" y="790"/>
                  </a:lnTo>
                  <a:lnTo>
                    <a:pt x="6626" y="754"/>
                  </a:lnTo>
                  <a:lnTo>
                    <a:pt x="6623" y="747"/>
                  </a:lnTo>
                  <a:lnTo>
                    <a:pt x="6617" y="750"/>
                  </a:lnTo>
                  <a:lnTo>
                    <a:pt x="6604" y="756"/>
                  </a:lnTo>
                  <a:lnTo>
                    <a:pt x="6431" y="905"/>
                  </a:lnTo>
                  <a:lnTo>
                    <a:pt x="6415" y="896"/>
                  </a:lnTo>
                  <a:lnTo>
                    <a:pt x="6407" y="880"/>
                  </a:lnTo>
                  <a:lnTo>
                    <a:pt x="6404" y="861"/>
                  </a:lnTo>
                  <a:lnTo>
                    <a:pt x="6430" y="820"/>
                  </a:lnTo>
                  <a:lnTo>
                    <a:pt x="6435" y="760"/>
                  </a:lnTo>
                  <a:lnTo>
                    <a:pt x="6435" y="750"/>
                  </a:lnTo>
                  <a:lnTo>
                    <a:pt x="6424" y="736"/>
                  </a:lnTo>
                  <a:lnTo>
                    <a:pt x="6393" y="710"/>
                  </a:lnTo>
                  <a:lnTo>
                    <a:pt x="6374" y="710"/>
                  </a:lnTo>
                  <a:lnTo>
                    <a:pt x="6285" y="763"/>
                  </a:lnTo>
                  <a:lnTo>
                    <a:pt x="6254" y="811"/>
                  </a:lnTo>
                  <a:lnTo>
                    <a:pt x="6307" y="960"/>
                  </a:lnTo>
                  <a:lnTo>
                    <a:pt x="6292" y="978"/>
                  </a:lnTo>
                  <a:lnTo>
                    <a:pt x="6167" y="1032"/>
                  </a:lnTo>
                  <a:lnTo>
                    <a:pt x="6046" y="1108"/>
                  </a:lnTo>
                  <a:lnTo>
                    <a:pt x="5808" y="1291"/>
                  </a:lnTo>
                  <a:lnTo>
                    <a:pt x="5786" y="1285"/>
                  </a:lnTo>
                  <a:lnTo>
                    <a:pt x="5867" y="985"/>
                  </a:lnTo>
                  <a:lnTo>
                    <a:pt x="5760" y="1102"/>
                  </a:lnTo>
                  <a:lnTo>
                    <a:pt x="5731" y="1099"/>
                  </a:lnTo>
                  <a:lnTo>
                    <a:pt x="5737" y="1020"/>
                  </a:lnTo>
                  <a:lnTo>
                    <a:pt x="5761" y="939"/>
                  </a:lnTo>
                  <a:lnTo>
                    <a:pt x="5797" y="861"/>
                  </a:lnTo>
                  <a:lnTo>
                    <a:pt x="5840" y="796"/>
                  </a:lnTo>
                  <a:lnTo>
                    <a:pt x="5801" y="807"/>
                  </a:lnTo>
                  <a:lnTo>
                    <a:pt x="5783" y="801"/>
                  </a:lnTo>
                  <a:lnTo>
                    <a:pt x="5771" y="790"/>
                  </a:lnTo>
                  <a:lnTo>
                    <a:pt x="5767" y="772"/>
                  </a:lnTo>
                  <a:lnTo>
                    <a:pt x="5956" y="637"/>
                  </a:lnTo>
                  <a:lnTo>
                    <a:pt x="6135" y="554"/>
                  </a:lnTo>
                  <a:lnTo>
                    <a:pt x="6120" y="544"/>
                  </a:lnTo>
                  <a:lnTo>
                    <a:pt x="6109" y="530"/>
                  </a:lnTo>
                  <a:lnTo>
                    <a:pt x="6115" y="508"/>
                  </a:lnTo>
                  <a:lnTo>
                    <a:pt x="6145" y="499"/>
                  </a:lnTo>
                  <a:lnTo>
                    <a:pt x="6164" y="488"/>
                  </a:lnTo>
                  <a:lnTo>
                    <a:pt x="6444" y="366"/>
                  </a:lnTo>
                  <a:lnTo>
                    <a:pt x="6726" y="352"/>
                  </a:lnTo>
                  <a:lnTo>
                    <a:pt x="6690" y="321"/>
                  </a:lnTo>
                  <a:lnTo>
                    <a:pt x="6318" y="253"/>
                  </a:lnTo>
                  <a:lnTo>
                    <a:pt x="6195" y="345"/>
                  </a:lnTo>
                  <a:lnTo>
                    <a:pt x="6169" y="366"/>
                  </a:lnTo>
                  <a:lnTo>
                    <a:pt x="6159" y="365"/>
                  </a:lnTo>
                  <a:lnTo>
                    <a:pt x="6151" y="356"/>
                  </a:lnTo>
                  <a:lnTo>
                    <a:pt x="6141" y="340"/>
                  </a:lnTo>
                  <a:lnTo>
                    <a:pt x="6141" y="318"/>
                  </a:lnTo>
                  <a:lnTo>
                    <a:pt x="6072" y="363"/>
                  </a:lnTo>
                  <a:lnTo>
                    <a:pt x="5953" y="455"/>
                  </a:lnTo>
                  <a:lnTo>
                    <a:pt x="5939" y="454"/>
                  </a:lnTo>
                  <a:lnTo>
                    <a:pt x="5930" y="441"/>
                  </a:lnTo>
                  <a:lnTo>
                    <a:pt x="5943" y="391"/>
                  </a:lnTo>
                  <a:lnTo>
                    <a:pt x="5972" y="322"/>
                  </a:lnTo>
                  <a:lnTo>
                    <a:pt x="5796" y="489"/>
                  </a:lnTo>
                  <a:lnTo>
                    <a:pt x="5784" y="485"/>
                  </a:lnTo>
                  <a:lnTo>
                    <a:pt x="5779" y="475"/>
                  </a:lnTo>
                  <a:lnTo>
                    <a:pt x="5909" y="196"/>
                  </a:lnTo>
                  <a:lnTo>
                    <a:pt x="5487" y="126"/>
                  </a:lnTo>
                  <a:lnTo>
                    <a:pt x="5060" y="77"/>
                  </a:lnTo>
                  <a:lnTo>
                    <a:pt x="4197" y="9"/>
                  </a:lnTo>
                  <a:lnTo>
                    <a:pt x="3511" y="0"/>
                  </a:lnTo>
                  <a:lnTo>
                    <a:pt x="2825" y="9"/>
                  </a:lnTo>
                  <a:lnTo>
                    <a:pt x="2483" y="28"/>
                  </a:lnTo>
                  <a:lnTo>
                    <a:pt x="2141" y="60"/>
                  </a:lnTo>
                  <a:lnTo>
                    <a:pt x="1798" y="106"/>
                  </a:lnTo>
                  <a:lnTo>
                    <a:pt x="1454" y="170"/>
                  </a:lnTo>
                  <a:lnTo>
                    <a:pt x="1454" y="184"/>
                  </a:lnTo>
                  <a:lnTo>
                    <a:pt x="1812" y="283"/>
                  </a:lnTo>
                  <a:lnTo>
                    <a:pt x="1852" y="319"/>
                  </a:lnTo>
                  <a:lnTo>
                    <a:pt x="1863" y="418"/>
                  </a:lnTo>
                  <a:lnTo>
                    <a:pt x="2094" y="502"/>
                  </a:lnTo>
                  <a:lnTo>
                    <a:pt x="2151" y="530"/>
                  </a:lnTo>
                  <a:lnTo>
                    <a:pt x="2168" y="547"/>
                  </a:lnTo>
                  <a:lnTo>
                    <a:pt x="2191" y="565"/>
                  </a:lnTo>
                  <a:lnTo>
                    <a:pt x="2218" y="624"/>
                  </a:lnTo>
                  <a:lnTo>
                    <a:pt x="2217" y="642"/>
                  </a:lnTo>
                  <a:lnTo>
                    <a:pt x="2196" y="678"/>
                  </a:lnTo>
                  <a:lnTo>
                    <a:pt x="2174" y="696"/>
                  </a:lnTo>
                  <a:lnTo>
                    <a:pt x="2145" y="720"/>
                  </a:lnTo>
                  <a:lnTo>
                    <a:pt x="1972" y="769"/>
                  </a:lnTo>
                  <a:lnTo>
                    <a:pt x="1796" y="801"/>
                  </a:lnTo>
                  <a:lnTo>
                    <a:pt x="1616" y="820"/>
                  </a:lnTo>
                  <a:lnTo>
                    <a:pt x="1436" y="829"/>
                  </a:lnTo>
                  <a:lnTo>
                    <a:pt x="1073" y="824"/>
                  </a:lnTo>
                  <a:lnTo>
                    <a:pt x="717" y="807"/>
                  </a:lnTo>
                  <a:lnTo>
                    <a:pt x="704" y="803"/>
                  </a:lnTo>
                  <a:lnTo>
                    <a:pt x="705" y="788"/>
                  </a:lnTo>
                  <a:lnTo>
                    <a:pt x="806" y="777"/>
                  </a:lnTo>
                  <a:lnTo>
                    <a:pt x="912" y="777"/>
                  </a:lnTo>
                  <a:lnTo>
                    <a:pt x="1017" y="774"/>
                  </a:lnTo>
                  <a:lnTo>
                    <a:pt x="1122" y="757"/>
                  </a:lnTo>
                  <a:lnTo>
                    <a:pt x="1455" y="744"/>
                  </a:lnTo>
                  <a:lnTo>
                    <a:pt x="1621" y="723"/>
                  </a:lnTo>
                  <a:lnTo>
                    <a:pt x="1788" y="691"/>
                  </a:lnTo>
                  <a:lnTo>
                    <a:pt x="1952" y="631"/>
                  </a:lnTo>
                  <a:lnTo>
                    <a:pt x="1964" y="621"/>
                  </a:lnTo>
                  <a:lnTo>
                    <a:pt x="1974" y="605"/>
                  </a:lnTo>
                  <a:lnTo>
                    <a:pt x="1965" y="575"/>
                  </a:lnTo>
                  <a:lnTo>
                    <a:pt x="1858" y="534"/>
                  </a:lnTo>
                  <a:lnTo>
                    <a:pt x="1852" y="553"/>
                  </a:lnTo>
                  <a:lnTo>
                    <a:pt x="1785" y="626"/>
                  </a:lnTo>
                  <a:lnTo>
                    <a:pt x="1633" y="674"/>
                  </a:lnTo>
                  <a:lnTo>
                    <a:pt x="1470" y="701"/>
                  </a:lnTo>
                  <a:lnTo>
                    <a:pt x="1144" y="721"/>
                  </a:lnTo>
                  <a:lnTo>
                    <a:pt x="0" y="711"/>
                  </a:lnTo>
                  <a:lnTo>
                    <a:pt x="310" y="760"/>
                  </a:lnTo>
                  <a:lnTo>
                    <a:pt x="342" y="787"/>
                  </a:lnTo>
                  <a:lnTo>
                    <a:pt x="358" y="820"/>
                  </a:lnTo>
                  <a:lnTo>
                    <a:pt x="353" y="876"/>
                  </a:lnTo>
                  <a:lnTo>
                    <a:pt x="359" y="892"/>
                  </a:lnTo>
                  <a:lnTo>
                    <a:pt x="379" y="907"/>
                  </a:lnTo>
                  <a:lnTo>
                    <a:pt x="883" y="1008"/>
                  </a:lnTo>
                  <a:lnTo>
                    <a:pt x="896" y="1019"/>
                  </a:lnTo>
                  <a:lnTo>
                    <a:pt x="923" y="1042"/>
                  </a:lnTo>
                  <a:lnTo>
                    <a:pt x="942" y="1074"/>
                  </a:lnTo>
                  <a:lnTo>
                    <a:pt x="940" y="1092"/>
                  </a:lnTo>
                  <a:lnTo>
                    <a:pt x="915" y="1128"/>
                  </a:lnTo>
                  <a:lnTo>
                    <a:pt x="684" y="1202"/>
                  </a:lnTo>
                  <a:lnTo>
                    <a:pt x="804" y="1327"/>
                  </a:lnTo>
                  <a:lnTo>
                    <a:pt x="836" y="1493"/>
                  </a:lnTo>
                  <a:lnTo>
                    <a:pt x="851" y="1656"/>
                  </a:lnTo>
                  <a:lnTo>
                    <a:pt x="856" y="1987"/>
                  </a:lnTo>
                  <a:lnTo>
                    <a:pt x="841" y="2316"/>
                  </a:lnTo>
                  <a:lnTo>
                    <a:pt x="837" y="2644"/>
                  </a:lnTo>
                  <a:lnTo>
                    <a:pt x="871" y="2668"/>
                  </a:lnTo>
                  <a:lnTo>
                    <a:pt x="915" y="2673"/>
                  </a:lnTo>
                  <a:lnTo>
                    <a:pt x="960" y="2673"/>
                  </a:lnTo>
                  <a:lnTo>
                    <a:pt x="1000" y="268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8" name="Freeform 1058"/>
            <p:cNvSpPr>
              <a:spLocks/>
            </p:cNvSpPr>
            <p:nvPr/>
          </p:nvSpPr>
          <p:spPr bwMode="auto">
            <a:xfrm>
              <a:off x="4318" y="3245"/>
              <a:ext cx="66" cy="125"/>
            </a:xfrm>
            <a:custGeom>
              <a:avLst/>
              <a:gdLst>
                <a:gd name="T0" fmla="*/ 0 w 433"/>
                <a:gd name="T1" fmla="*/ 0 h 713"/>
                <a:gd name="T2" fmla="*/ 0 w 433"/>
                <a:gd name="T3" fmla="*/ 0 h 713"/>
                <a:gd name="T4" fmla="*/ 0 w 433"/>
                <a:gd name="T5" fmla="*/ 0 h 713"/>
                <a:gd name="T6" fmla="*/ 0 w 433"/>
                <a:gd name="T7" fmla="*/ 0 h 713"/>
                <a:gd name="T8" fmla="*/ 0 w 433"/>
                <a:gd name="T9" fmla="*/ 0 h 713"/>
                <a:gd name="T10" fmla="*/ 0 w 433"/>
                <a:gd name="T11" fmla="*/ 0 h 713"/>
                <a:gd name="T12" fmla="*/ 0 w 433"/>
                <a:gd name="T13" fmla="*/ 0 h 713"/>
                <a:gd name="T14" fmla="*/ 0 w 433"/>
                <a:gd name="T15" fmla="*/ 0 h 713"/>
                <a:gd name="T16" fmla="*/ 0 w 433"/>
                <a:gd name="T17" fmla="*/ 0 h 713"/>
                <a:gd name="T18" fmla="*/ 0 w 433"/>
                <a:gd name="T19" fmla="*/ 0 h 713"/>
                <a:gd name="T20" fmla="*/ 0 w 433"/>
                <a:gd name="T21" fmla="*/ 0 h 713"/>
                <a:gd name="T22" fmla="*/ 0 w 433"/>
                <a:gd name="T23" fmla="*/ 0 h 7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3" h="713">
                  <a:moveTo>
                    <a:pt x="119" y="690"/>
                  </a:moveTo>
                  <a:lnTo>
                    <a:pt x="405" y="713"/>
                  </a:lnTo>
                  <a:lnTo>
                    <a:pt x="430" y="546"/>
                  </a:lnTo>
                  <a:lnTo>
                    <a:pt x="433" y="368"/>
                  </a:lnTo>
                  <a:lnTo>
                    <a:pt x="428" y="186"/>
                  </a:lnTo>
                  <a:lnTo>
                    <a:pt x="430" y="7"/>
                  </a:lnTo>
                  <a:lnTo>
                    <a:pt x="407" y="0"/>
                  </a:lnTo>
                  <a:lnTo>
                    <a:pt x="388" y="13"/>
                  </a:lnTo>
                  <a:lnTo>
                    <a:pt x="186" y="137"/>
                  </a:lnTo>
                  <a:lnTo>
                    <a:pt x="4" y="252"/>
                  </a:lnTo>
                  <a:lnTo>
                    <a:pt x="0" y="649"/>
                  </a:lnTo>
                  <a:lnTo>
                    <a:pt x="119" y="690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89" name="Freeform 1059"/>
            <p:cNvSpPr>
              <a:spLocks/>
            </p:cNvSpPr>
            <p:nvPr/>
          </p:nvSpPr>
          <p:spPr bwMode="auto">
            <a:xfrm>
              <a:off x="4151" y="3237"/>
              <a:ext cx="81" cy="116"/>
            </a:xfrm>
            <a:custGeom>
              <a:avLst/>
              <a:gdLst>
                <a:gd name="T0" fmla="*/ 0 w 528"/>
                <a:gd name="T1" fmla="*/ 0 h 661"/>
                <a:gd name="T2" fmla="*/ 0 w 528"/>
                <a:gd name="T3" fmla="*/ 0 h 661"/>
                <a:gd name="T4" fmla="*/ 0 w 528"/>
                <a:gd name="T5" fmla="*/ 0 h 661"/>
                <a:gd name="T6" fmla="*/ 0 w 528"/>
                <a:gd name="T7" fmla="*/ 0 h 661"/>
                <a:gd name="T8" fmla="*/ 0 w 528"/>
                <a:gd name="T9" fmla="*/ 0 h 661"/>
                <a:gd name="T10" fmla="*/ 0 w 528"/>
                <a:gd name="T11" fmla="*/ 0 h 661"/>
                <a:gd name="T12" fmla="*/ 0 w 528"/>
                <a:gd name="T13" fmla="*/ 0 h 661"/>
                <a:gd name="T14" fmla="*/ 0 w 528"/>
                <a:gd name="T15" fmla="*/ 0 h 661"/>
                <a:gd name="T16" fmla="*/ 0 w 528"/>
                <a:gd name="T17" fmla="*/ 0 h 661"/>
                <a:gd name="T18" fmla="*/ 0 w 528"/>
                <a:gd name="T19" fmla="*/ 0 h 661"/>
                <a:gd name="T20" fmla="*/ 0 w 528"/>
                <a:gd name="T21" fmla="*/ 0 h 661"/>
                <a:gd name="T22" fmla="*/ 0 w 528"/>
                <a:gd name="T23" fmla="*/ 0 h 661"/>
                <a:gd name="T24" fmla="*/ 0 w 528"/>
                <a:gd name="T25" fmla="*/ 0 h 661"/>
                <a:gd name="T26" fmla="*/ 0 w 528"/>
                <a:gd name="T27" fmla="*/ 0 h 661"/>
                <a:gd name="T28" fmla="*/ 0 w 528"/>
                <a:gd name="T29" fmla="*/ 0 h 661"/>
                <a:gd name="T30" fmla="*/ 0 w 528"/>
                <a:gd name="T31" fmla="*/ 0 h 661"/>
                <a:gd name="T32" fmla="*/ 0 w 528"/>
                <a:gd name="T33" fmla="*/ 0 h 661"/>
                <a:gd name="T34" fmla="*/ 0 w 528"/>
                <a:gd name="T35" fmla="*/ 0 h 66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8" h="661">
                  <a:moveTo>
                    <a:pt x="210" y="637"/>
                  </a:moveTo>
                  <a:lnTo>
                    <a:pt x="492" y="661"/>
                  </a:lnTo>
                  <a:lnTo>
                    <a:pt x="509" y="657"/>
                  </a:lnTo>
                  <a:lnTo>
                    <a:pt x="518" y="635"/>
                  </a:lnTo>
                  <a:lnTo>
                    <a:pt x="528" y="3"/>
                  </a:lnTo>
                  <a:lnTo>
                    <a:pt x="513" y="0"/>
                  </a:lnTo>
                  <a:lnTo>
                    <a:pt x="497" y="9"/>
                  </a:lnTo>
                  <a:lnTo>
                    <a:pt x="461" y="24"/>
                  </a:lnTo>
                  <a:lnTo>
                    <a:pt x="442" y="36"/>
                  </a:lnTo>
                  <a:lnTo>
                    <a:pt x="420" y="53"/>
                  </a:lnTo>
                  <a:lnTo>
                    <a:pt x="393" y="56"/>
                  </a:lnTo>
                  <a:lnTo>
                    <a:pt x="374" y="69"/>
                  </a:lnTo>
                  <a:lnTo>
                    <a:pt x="49" y="228"/>
                  </a:lnTo>
                  <a:lnTo>
                    <a:pt x="28" y="241"/>
                  </a:lnTo>
                  <a:lnTo>
                    <a:pt x="15" y="250"/>
                  </a:lnTo>
                  <a:lnTo>
                    <a:pt x="8" y="266"/>
                  </a:lnTo>
                  <a:lnTo>
                    <a:pt x="0" y="591"/>
                  </a:lnTo>
                  <a:lnTo>
                    <a:pt x="210" y="63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0" name="Freeform 1060"/>
            <p:cNvSpPr>
              <a:spLocks/>
            </p:cNvSpPr>
            <p:nvPr/>
          </p:nvSpPr>
          <p:spPr bwMode="auto">
            <a:xfrm>
              <a:off x="5060" y="3182"/>
              <a:ext cx="297" cy="265"/>
            </a:xfrm>
            <a:custGeom>
              <a:avLst/>
              <a:gdLst>
                <a:gd name="T0" fmla="*/ 0 w 1950"/>
                <a:gd name="T1" fmla="*/ 0 h 1490"/>
                <a:gd name="T2" fmla="*/ 0 w 1950"/>
                <a:gd name="T3" fmla="*/ 0 h 1490"/>
                <a:gd name="T4" fmla="*/ 0 w 1950"/>
                <a:gd name="T5" fmla="*/ 0 h 1490"/>
                <a:gd name="T6" fmla="*/ 0 w 1950"/>
                <a:gd name="T7" fmla="*/ 0 h 1490"/>
                <a:gd name="T8" fmla="*/ 0 w 1950"/>
                <a:gd name="T9" fmla="*/ 0 h 1490"/>
                <a:gd name="T10" fmla="*/ 0 w 1950"/>
                <a:gd name="T11" fmla="*/ 0 h 1490"/>
                <a:gd name="T12" fmla="*/ 0 w 1950"/>
                <a:gd name="T13" fmla="*/ 0 h 1490"/>
                <a:gd name="T14" fmla="*/ 0 w 1950"/>
                <a:gd name="T15" fmla="*/ 0 h 1490"/>
                <a:gd name="T16" fmla="*/ 0 w 1950"/>
                <a:gd name="T17" fmla="*/ 0 h 1490"/>
                <a:gd name="T18" fmla="*/ 0 w 1950"/>
                <a:gd name="T19" fmla="*/ 0 h 1490"/>
                <a:gd name="T20" fmla="*/ 0 w 1950"/>
                <a:gd name="T21" fmla="*/ 0 h 1490"/>
                <a:gd name="T22" fmla="*/ 0 w 1950"/>
                <a:gd name="T23" fmla="*/ 0 h 1490"/>
                <a:gd name="T24" fmla="*/ 0 w 1950"/>
                <a:gd name="T25" fmla="*/ 0 h 1490"/>
                <a:gd name="T26" fmla="*/ 0 w 1950"/>
                <a:gd name="T27" fmla="*/ 0 h 1490"/>
                <a:gd name="T28" fmla="*/ 0 w 1950"/>
                <a:gd name="T29" fmla="*/ 0 h 1490"/>
                <a:gd name="T30" fmla="*/ 0 w 1950"/>
                <a:gd name="T31" fmla="*/ 0 h 1490"/>
                <a:gd name="T32" fmla="*/ 0 w 1950"/>
                <a:gd name="T33" fmla="*/ 0 h 1490"/>
                <a:gd name="T34" fmla="*/ 0 w 1950"/>
                <a:gd name="T35" fmla="*/ 0 h 1490"/>
                <a:gd name="T36" fmla="*/ 0 w 1950"/>
                <a:gd name="T37" fmla="*/ 0 h 1490"/>
                <a:gd name="T38" fmla="*/ 0 w 1950"/>
                <a:gd name="T39" fmla="*/ 0 h 1490"/>
                <a:gd name="T40" fmla="*/ 0 w 1950"/>
                <a:gd name="T41" fmla="*/ 0 h 1490"/>
                <a:gd name="T42" fmla="*/ 0 w 1950"/>
                <a:gd name="T43" fmla="*/ 0 h 1490"/>
                <a:gd name="T44" fmla="*/ 0 w 1950"/>
                <a:gd name="T45" fmla="*/ 0 h 1490"/>
                <a:gd name="T46" fmla="*/ 0 w 1950"/>
                <a:gd name="T47" fmla="*/ 0 h 1490"/>
                <a:gd name="T48" fmla="*/ 0 w 1950"/>
                <a:gd name="T49" fmla="*/ 0 h 1490"/>
                <a:gd name="T50" fmla="*/ 0 w 1950"/>
                <a:gd name="T51" fmla="*/ 0 h 1490"/>
                <a:gd name="T52" fmla="*/ 0 w 1950"/>
                <a:gd name="T53" fmla="*/ 0 h 1490"/>
                <a:gd name="T54" fmla="*/ 0 w 1950"/>
                <a:gd name="T55" fmla="*/ 0 h 1490"/>
                <a:gd name="T56" fmla="*/ 0 w 1950"/>
                <a:gd name="T57" fmla="*/ 0 h 1490"/>
                <a:gd name="T58" fmla="*/ 0 w 1950"/>
                <a:gd name="T59" fmla="*/ 0 h 1490"/>
                <a:gd name="T60" fmla="*/ 0 w 1950"/>
                <a:gd name="T61" fmla="*/ 0 h 1490"/>
                <a:gd name="T62" fmla="*/ 0 w 1950"/>
                <a:gd name="T63" fmla="*/ 0 h 1490"/>
                <a:gd name="T64" fmla="*/ 0 w 1950"/>
                <a:gd name="T65" fmla="*/ 0 h 1490"/>
                <a:gd name="T66" fmla="*/ 0 w 1950"/>
                <a:gd name="T67" fmla="*/ 0 h 1490"/>
                <a:gd name="T68" fmla="*/ 0 w 1950"/>
                <a:gd name="T69" fmla="*/ 0 h 1490"/>
                <a:gd name="T70" fmla="*/ 0 w 1950"/>
                <a:gd name="T71" fmla="*/ 0 h 1490"/>
                <a:gd name="T72" fmla="*/ 0 w 1950"/>
                <a:gd name="T73" fmla="*/ 0 h 1490"/>
                <a:gd name="T74" fmla="*/ 0 w 1950"/>
                <a:gd name="T75" fmla="*/ 0 h 1490"/>
                <a:gd name="T76" fmla="*/ 0 w 1950"/>
                <a:gd name="T77" fmla="*/ 0 h 1490"/>
                <a:gd name="T78" fmla="*/ 0 w 1950"/>
                <a:gd name="T79" fmla="*/ 0 h 1490"/>
                <a:gd name="T80" fmla="*/ 0 w 1950"/>
                <a:gd name="T81" fmla="*/ 0 h 1490"/>
                <a:gd name="T82" fmla="*/ 0 w 1950"/>
                <a:gd name="T83" fmla="*/ 0 h 1490"/>
                <a:gd name="T84" fmla="*/ 0 w 1950"/>
                <a:gd name="T85" fmla="*/ 0 h 1490"/>
                <a:gd name="T86" fmla="*/ 0 w 1950"/>
                <a:gd name="T87" fmla="*/ 0 h 1490"/>
                <a:gd name="T88" fmla="*/ 0 w 1950"/>
                <a:gd name="T89" fmla="*/ 0 h 1490"/>
                <a:gd name="T90" fmla="*/ 0 w 1950"/>
                <a:gd name="T91" fmla="*/ 0 h 1490"/>
                <a:gd name="T92" fmla="*/ 0 w 1950"/>
                <a:gd name="T93" fmla="*/ 0 h 1490"/>
                <a:gd name="T94" fmla="*/ 0 w 1950"/>
                <a:gd name="T95" fmla="*/ 0 h 1490"/>
                <a:gd name="T96" fmla="*/ 0 w 1950"/>
                <a:gd name="T97" fmla="*/ 0 h 1490"/>
                <a:gd name="T98" fmla="*/ 0 w 1950"/>
                <a:gd name="T99" fmla="*/ 0 h 1490"/>
                <a:gd name="T100" fmla="*/ 0 w 1950"/>
                <a:gd name="T101" fmla="*/ 0 h 1490"/>
                <a:gd name="T102" fmla="*/ 0 w 1950"/>
                <a:gd name="T103" fmla="*/ 0 h 1490"/>
                <a:gd name="T104" fmla="*/ 0 w 1950"/>
                <a:gd name="T105" fmla="*/ 0 h 14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50" h="1490">
                  <a:moveTo>
                    <a:pt x="906" y="1487"/>
                  </a:moveTo>
                  <a:lnTo>
                    <a:pt x="919" y="1484"/>
                  </a:lnTo>
                  <a:lnTo>
                    <a:pt x="1026" y="1490"/>
                  </a:lnTo>
                  <a:lnTo>
                    <a:pt x="1133" y="1489"/>
                  </a:lnTo>
                  <a:lnTo>
                    <a:pt x="1349" y="1469"/>
                  </a:lnTo>
                  <a:lnTo>
                    <a:pt x="1458" y="1442"/>
                  </a:lnTo>
                  <a:lnTo>
                    <a:pt x="1560" y="1406"/>
                  </a:lnTo>
                  <a:lnTo>
                    <a:pt x="1580" y="1394"/>
                  </a:lnTo>
                  <a:lnTo>
                    <a:pt x="1657" y="1344"/>
                  </a:lnTo>
                  <a:lnTo>
                    <a:pt x="1679" y="1318"/>
                  </a:lnTo>
                  <a:lnTo>
                    <a:pt x="1789" y="1181"/>
                  </a:lnTo>
                  <a:lnTo>
                    <a:pt x="1840" y="1104"/>
                  </a:lnTo>
                  <a:lnTo>
                    <a:pt x="1885" y="1015"/>
                  </a:lnTo>
                  <a:lnTo>
                    <a:pt x="1950" y="740"/>
                  </a:lnTo>
                  <a:lnTo>
                    <a:pt x="1949" y="707"/>
                  </a:lnTo>
                  <a:lnTo>
                    <a:pt x="1943" y="521"/>
                  </a:lnTo>
                  <a:lnTo>
                    <a:pt x="1906" y="339"/>
                  </a:lnTo>
                  <a:lnTo>
                    <a:pt x="1875" y="253"/>
                  </a:lnTo>
                  <a:lnTo>
                    <a:pt x="1836" y="173"/>
                  </a:lnTo>
                  <a:lnTo>
                    <a:pt x="1789" y="96"/>
                  </a:lnTo>
                  <a:lnTo>
                    <a:pt x="1734" y="28"/>
                  </a:lnTo>
                  <a:lnTo>
                    <a:pt x="1707" y="36"/>
                  </a:lnTo>
                  <a:lnTo>
                    <a:pt x="1680" y="57"/>
                  </a:lnTo>
                  <a:lnTo>
                    <a:pt x="1601" y="95"/>
                  </a:lnTo>
                  <a:lnTo>
                    <a:pt x="1517" y="123"/>
                  </a:lnTo>
                  <a:lnTo>
                    <a:pt x="1336" y="168"/>
                  </a:lnTo>
                  <a:lnTo>
                    <a:pt x="1146" y="190"/>
                  </a:lnTo>
                  <a:lnTo>
                    <a:pt x="960" y="199"/>
                  </a:lnTo>
                  <a:lnTo>
                    <a:pt x="935" y="210"/>
                  </a:lnTo>
                  <a:lnTo>
                    <a:pt x="926" y="202"/>
                  </a:lnTo>
                  <a:lnTo>
                    <a:pt x="914" y="193"/>
                  </a:lnTo>
                  <a:lnTo>
                    <a:pt x="745" y="174"/>
                  </a:lnTo>
                  <a:lnTo>
                    <a:pt x="575" y="140"/>
                  </a:lnTo>
                  <a:lnTo>
                    <a:pt x="410" y="83"/>
                  </a:lnTo>
                  <a:lnTo>
                    <a:pt x="334" y="46"/>
                  </a:lnTo>
                  <a:lnTo>
                    <a:pt x="263" y="0"/>
                  </a:lnTo>
                  <a:lnTo>
                    <a:pt x="204" y="47"/>
                  </a:lnTo>
                  <a:lnTo>
                    <a:pt x="133" y="146"/>
                  </a:lnTo>
                  <a:lnTo>
                    <a:pt x="77" y="260"/>
                  </a:lnTo>
                  <a:lnTo>
                    <a:pt x="35" y="381"/>
                  </a:lnTo>
                  <a:lnTo>
                    <a:pt x="10" y="508"/>
                  </a:lnTo>
                  <a:lnTo>
                    <a:pt x="0" y="638"/>
                  </a:lnTo>
                  <a:lnTo>
                    <a:pt x="7" y="770"/>
                  </a:lnTo>
                  <a:lnTo>
                    <a:pt x="31" y="896"/>
                  </a:lnTo>
                  <a:lnTo>
                    <a:pt x="73" y="1018"/>
                  </a:lnTo>
                  <a:lnTo>
                    <a:pt x="112" y="1106"/>
                  </a:lnTo>
                  <a:lnTo>
                    <a:pt x="120" y="1125"/>
                  </a:lnTo>
                  <a:lnTo>
                    <a:pt x="242" y="1268"/>
                  </a:lnTo>
                  <a:lnTo>
                    <a:pt x="310" y="1328"/>
                  </a:lnTo>
                  <a:lnTo>
                    <a:pt x="383" y="1376"/>
                  </a:lnTo>
                  <a:lnTo>
                    <a:pt x="512" y="1417"/>
                  </a:lnTo>
                  <a:lnTo>
                    <a:pt x="641" y="1447"/>
                  </a:lnTo>
                  <a:lnTo>
                    <a:pt x="906" y="148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1" name="Freeform 1061"/>
            <p:cNvSpPr>
              <a:spLocks/>
            </p:cNvSpPr>
            <p:nvPr/>
          </p:nvSpPr>
          <p:spPr bwMode="auto">
            <a:xfrm>
              <a:off x="3902" y="3114"/>
              <a:ext cx="258" cy="222"/>
            </a:xfrm>
            <a:custGeom>
              <a:avLst/>
              <a:gdLst>
                <a:gd name="T0" fmla="*/ 0 w 1693"/>
                <a:gd name="T1" fmla="*/ 0 h 1258"/>
                <a:gd name="T2" fmla="*/ 0 w 1693"/>
                <a:gd name="T3" fmla="*/ 0 h 1258"/>
                <a:gd name="T4" fmla="*/ 0 w 1693"/>
                <a:gd name="T5" fmla="*/ 0 h 1258"/>
                <a:gd name="T6" fmla="*/ 0 w 1693"/>
                <a:gd name="T7" fmla="*/ 0 h 1258"/>
                <a:gd name="T8" fmla="*/ 0 w 1693"/>
                <a:gd name="T9" fmla="*/ 0 h 1258"/>
                <a:gd name="T10" fmla="*/ 0 w 1693"/>
                <a:gd name="T11" fmla="*/ 0 h 1258"/>
                <a:gd name="T12" fmla="*/ 0 w 1693"/>
                <a:gd name="T13" fmla="*/ 0 h 1258"/>
                <a:gd name="T14" fmla="*/ 0 w 1693"/>
                <a:gd name="T15" fmla="*/ 0 h 1258"/>
                <a:gd name="T16" fmla="*/ 0 w 1693"/>
                <a:gd name="T17" fmla="*/ 0 h 1258"/>
                <a:gd name="T18" fmla="*/ 0 w 1693"/>
                <a:gd name="T19" fmla="*/ 0 h 1258"/>
                <a:gd name="T20" fmla="*/ 0 w 1693"/>
                <a:gd name="T21" fmla="*/ 0 h 1258"/>
                <a:gd name="T22" fmla="*/ 0 w 1693"/>
                <a:gd name="T23" fmla="*/ 0 h 1258"/>
                <a:gd name="T24" fmla="*/ 0 w 1693"/>
                <a:gd name="T25" fmla="*/ 0 h 1258"/>
                <a:gd name="T26" fmla="*/ 0 w 1693"/>
                <a:gd name="T27" fmla="*/ 0 h 1258"/>
                <a:gd name="T28" fmla="*/ 0 w 1693"/>
                <a:gd name="T29" fmla="*/ 0 h 1258"/>
                <a:gd name="T30" fmla="*/ 0 w 1693"/>
                <a:gd name="T31" fmla="*/ 0 h 1258"/>
                <a:gd name="T32" fmla="*/ 0 w 1693"/>
                <a:gd name="T33" fmla="*/ 0 h 1258"/>
                <a:gd name="T34" fmla="*/ 0 w 1693"/>
                <a:gd name="T35" fmla="*/ 0 h 1258"/>
                <a:gd name="T36" fmla="*/ 0 w 1693"/>
                <a:gd name="T37" fmla="*/ 0 h 1258"/>
                <a:gd name="T38" fmla="*/ 0 w 1693"/>
                <a:gd name="T39" fmla="*/ 0 h 1258"/>
                <a:gd name="T40" fmla="*/ 0 w 1693"/>
                <a:gd name="T41" fmla="*/ 0 h 1258"/>
                <a:gd name="T42" fmla="*/ 0 w 1693"/>
                <a:gd name="T43" fmla="*/ 0 h 1258"/>
                <a:gd name="T44" fmla="*/ 0 w 1693"/>
                <a:gd name="T45" fmla="*/ 0 h 1258"/>
                <a:gd name="T46" fmla="*/ 0 w 1693"/>
                <a:gd name="T47" fmla="*/ 0 h 1258"/>
                <a:gd name="T48" fmla="*/ 0 w 1693"/>
                <a:gd name="T49" fmla="*/ 0 h 1258"/>
                <a:gd name="T50" fmla="*/ 0 w 1693"/>
                <a:gd name="T51" fmla="*/ 0 h 1258"/>
                <a:gd name="T52" fmla="*/ 0 w 1693"/>
                <a:gd name="T53" fmla="*/ 0 h 1258"/>
                <a:gd name="T54" fmla="*/ 0 w 1693"/>
                <a:gd name="T55" fmla="*/ 0 h 1258"/>
                <a:gd name="T56" fmla="*/ 0 w 1693"/>
                <a:gd name="T57" fmla="*/ 0 h 1258"/>
                <a:gd name="T58" fmla="*/ 0 w 1693"/>
                <a:gd name="T59" fmla="*/ 0 h 1258"/>
                <a:gd name="T60" fmla="*/ 0 w 1693"/>
                <a:gd name="T61" fmla="*/ 0 h 1258"/>
                <a:gd name="T62" fmla="*/ 0 w 1693"/>
                <a:gd name="T63" fmla="*/ 0 h 1258"/>
                <a:gd name="T64" fmla="*/ 0 w 1693"/>
                <a:gd name="T65" fmla="*/ 0 h 1258"/>
                <a:gd name="T66" fmla="*/ 0 w 1693"/>
                <a:gd name="T67" fmla="*/ 0 h 1258"/>
                <a:gd name="T68" fmla="*/ 0 w 1693"/>
                <a:gd name="T69" fmla="*/ 0 h 1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93" h="1258">
                  <a:moveTo>
                    <a:pt x="1418" y="1258"/>
                  </a:moveTo>
                  <a:lnTo>
                    <a:pt x="1470" y="1254"/>
                  </a:lnTo>
                  <a:lnTo>
                    <a:pt x="1484" y="1109"/>
                  </a:lnTo>
                  <a:lnTo>
                    <a:pt x="1491" y="962"/>
                  </a:lnTo>
                  <a:lnTo>
                    <a:pt x="1495" y="663"/>
                  </a:lnTo>
                  <a:lnTo>
                    <a:pt x="1502" y="514"/>
                  </a:lnTo>
                  <a:lnTo>
                    <a:pt x="1520" y="365"/>
                  </a:lnTo>
                  <a:lnTo>
                    <a:pt x="1553" y="222"/>
                  </a:lnTo>
                  <a:lnTo>
                    <a:pt x="1603" y="82"/>
                  </a:lnTo>
                  <a:lnTo>
                    <a:pt x="1619" y="63"/>
                  </a:lnTo>
                  <a:lnTo>
                    <a:pt x="1640" y="33"/>
                  </a:lnTo>
                  <a:lnTo>
                    <a:pt x="1693" y="0"/>
                  </a:lnTo>
                  <a:lnTo>
                    <a:pt x="1502" y="34"/>
                  </a:lnTo>
                  <a:lnTo>
                    <a:pt x="1308" y="59"/>
                  </a:lnTo>
                  <a:lnTo>
                    <a:pt x="914" y="95"/>
                  </a:lnTo>
                  <a:lnTo>
                    <a:pt x="529" y="142"/>
                  </a:lnTo>
                  <a:lnTo>
                    <a:pt x="341" y="180"/>
                  </a:lnTo>
                  <a:lnTo>
                    <a:pt x="161" y="232"/>
                  </a:lnTo>
                  <a:lnTo>
                    <a:pt x="34" y="470"/>
                  </a:lnTo>
                  <a:lnTo>
                    <a:pt x="23" y="474"/>
                  </a:lnTo>
                  <a:lnTo>
                    <a:pt x="18" y="487"/>
                  </a:lnTo>
                  <a:lnTo>
                    <a:pt x="0" y="541"/>
                  </a:lnTo>
                  <a:lnTo>
                    <a:pt x="169" y="461"/>
                  </a:lnTo>
                  <a:lnTo>
                    <a:pt x="190" y="450"/>
                  </a:lnTo>
                  <a:lnTo>
                    <a:pt x="369" y="355"/>
                  </a:lnTo>
                  <a:lnTo>
                    <a:pt x="466" y="314"/>
                  </a:lnTo>
                  <a:lnTo>
                    <a:pt x="579" y="296"/>
                  </a:lnTo>
                  <a:lnTo>
                    <a:pt x="615" y="317"/>
                  </a:lnTo>
                  <a:lnTo>
                    <a:pt x="794" y="543"/>
                  </a:lnTo>
                  <a:lnTo>
                    <a:pt x="953" y="767"/>
                  </a:lnTo>
                  <a:lnTo>
                    <a:pt x="1258" y="1218"/>
                  </a:lnTo>
                  <a:lnTo>
                    <a:pt x="1269" y="1231"/>
                  </a:lnTo>
                  <a:lnTo>
                    <a:pt x="1289" y="1240"/>
                  </a:lnTo>
                  <a:lnTo>
                    <a:pt x="1405" y="1257"/>
                  </a:lnTo>
                  <a:lnTo>
                    <a:pt x="1418" y="1258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2" name="Freeform 1062"/>
            <p:cNvSpPr>
              <a:spLocks/>
            </p:cNvSpPr>
            <p:nvPr/>
          </p:nvSpPr>
          <p:spPr bwMode="auto">
            <a:xfrm>
              <a:off x="3797" y="3256"/>
              <a:ext cx="55" cy="46"/>
            </a:xfrm>
            <a:custGeom>
              <a:avLst/>
              <a:gdLst>
                <a:gd name="T0" fmla="*/ 0 w 357"/>
                <a:gd name="T1" fmla="*/ 0 h 273"/>
                <a:gd name="T2" fmla="*/ 0 w 357"/>
                <a:gd name="T3" fmla="*/ 0 h 273"/>
                <a:gd name="T4" fmla="*/ 0 w 357"/>
                <a:gd name="T5" fmla="*/ 0 h 273"/>
                <a:gd name="T6" fmla="*/ 0 w 357"/>
                <a:gd name="T7" fmla="*/ 0 h 273"/>
                <a:gd name="T8" fmla="*/ 0 w 357"/>
                <a:gd name="T9" fmla="*/ 0 h 273"/>
                <a:gd name="T10" fmla="*/ 0 w 357"/>
                <a:gd name="T11" fmla="*/ 0 h 273"/>
                <a:gd name="T12" fmla="*/ 0 w 357"/>
                <a:gd name="T13" fmla="*/ 0 h 273"/>
                <a:gd name="T14" fmla="*/ 0 w 357"/>
                <a:gd name="T15" fmla="*/ 0 h 273"/>
                <a:gd name="T16" fmla="*/ 0 w 357"/>
                <a:gd name="T17" fmla="*/ 0 h 273"/>
                <a:gd name="T18" fmla="*/ 0 w 357"/>
                <a:gd name="T19" fmla="*/ 0 h 273"/>
                <a:gd name="T20" fmla="*/ 0 w 357"/>
                <a:gd name="T21" fmla="*/ 0 h 273"/>
                <a:gd name="T22" fmla="*/ 0 w 357"/>
                <a:gd name="T23" fmla="*/ 0 h 273"/>
                <a:gd name="T24" fmla="*/ 0 w 357"/>
                <a:gd name="T25" fmla="*/ 0 h 273"/>
                <a:gd name="T26" fmla="*/ 0 w 357"/>
                <a:gd name="T27" fmla="*/ 0 h 273"/>
                <a:gd name="T28" fmla="*/ 0 w 357"/>
                <a:gd name="T29" fmla="*/ 0 h 2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7" h="273">
                  <a:moveTo>
                    <a:pt x="37" y="273"/>
                  </a:moveTo>
                  <a:lnTo>
                    <a:pt x="200" y="268"/>
                  </a:lnTo>
                  <a:lnTo>
                    <a:pt x="258" y="243"/>
                  </a:lnTo>
                  <a:lnTo>
                    <a:pt x="284" y="220"/>
                  </a:lnTo>
                  <a:lnTo>
                    <a:pt x="303" y="192"/>
                  </a:lnTo>
                  <a:lnTo>
                    <a:pt x="357" y="0"/>
                  </a:lnTo>
                  <a:lnTo>
                    <a:pt x="133" y="1"/>
                  </a:lnTo>
                  <a:lnTo>
                    <a:pt x="58" y="47"/>
                  </a:lnTo>
                  <a:lnTo>
                    <a:pt x="31" y="78"/>
                  </a:lnTo>
                  <a:lnTo>
                    <a:pt x="8" y="117"/>
                  </a:lnTo>
                  <a:lnTo>
                    <a:pt x="0" y="200"/>
                  </a:lnTo>
                  <a:lnTo>
                    <a:pt x="5" y="219"/>
                  </a:lnTo>
                  <a:lnTo>
                    <a:pt x="17" y="239"/>
                  </a:lnTo>
                  <a:lnTo>
                    <a:pt x="32" y="273"/>
                  </a:lnTo>
                  <a:lnTo>
                    <a:pt x="37" y="273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3" name="Freeform 1063"/>
            <p:cNvSpPr>
              <a:spLocks/>
            </p:cNvSpPr>
            <p:nvPr/>
          </p:nvSpPr>
          <p:spPr bwMode="auto">
            <a:xfrm>
              <a:off x="3889" y="3175"/>
              <a:ext cx="194" cy="155"/>
            </a:xfrm>
            <a:custGeom>
              <a:avLst/>
              <a:gdLst>
                <a:gd name="T0" fmla="*/ 0 w 1271"/>
                <a:gd name="T1" fmla="*/ 0 h 883"/>
                <a:gd name="T2" fmla="*/ 0 w 1271"/>
                <a:gd name="T3" fmla="*/ 0 h 883"/>
                <a:gd name="T4" fmla="*/ 0 w 1271"/>
                <a:gd name="T5" fmla="*/ 0 h 883"/>
                <a:gd name="T6" fmla="*/ 0 w 1271"/>
                <a:gd name="T7" fmla="*/ 0 h 883"/>
                <a:gd name="T8" fmla="*/ 0 w 1271"/>
                <a:gd name="T9" fmla="*/ 0 h 883"/>
                <a:gd name="T10" fmla="*/ 0 w 1271"/>
                <a:gd name="T11" fmla="*/ 0 h 883"/>
                <a:gd name="T12" fmla="*/ 0 w 1271"/>
                <a:gd name="T13" fmla="*/ 0 h 883"/>
                <a:gd name="T14" fmla="*/ 0 w 1271"/>
                <a:gd name="T15" fmla="*/ 0 h 883"/>
                <a:gd name="T16" fmla="*/ 0 w 1271"/>
                <a:gd name="T17" fmla="*/ 0 h 883"/>
                <a:gd name="T18" fmla="*/ 0 w 1271"/>
                <a:gd name="T19" fmla="*/ 0 h 883"/>
                <a:gd name="T20" fmla="*/ 0 w 1271"/>
                <a:gd name="T21" fmla="*/ 0 h 883"/>
                <a:gd name="T22" fmla="*/ 0 w 1271"/>
                <a:gd name="T23" fmla="*/ 0 h 883"/>
                <a:gd name="T24" fmla="*/ 0 w 1271"/>
                <a:gd name="T25" fmla="*/ 0 h 883"/>
                <a:gd name="T26" fmla="*/ 0 w 1271"/>
                <a:gd name="T27" fmla="*/ 0 h 883"/>
                <a:gd name="T28" fmla="*/ 0 w 1271"/>
                <a:gd name="T29" fmla="*/ 0 h 883"/>
                <a:gd name="T30" fmla="*/ 0 w 1271"/>
                <a:gd name="T31" fmla="*/ 0 h 883"/>
                <a:gd name="T32" fmla="*/ 0 w 1271"/>
                <a:gd name="T33" fmla="*/ 0 h 883"/>
                <a:gd name="T34" fmla="*/ 0 w 1271"/>
                <a:gd name="T35" fmla="*/ 0 h 883"/>
                <a:gd name="T36" fmla="*/ 0 w 1271"/>
                <a:gd name="T37" fmla="*/ 0 h 883"/>
                <a:gd name="T38" fmla="*/ 0 w 1271"/>
                <a:gd name="T39" fmla="*/ 0 h 883"/>
                <a:gd name="T40" fmla="*/ 0 w 1271"/>
                <a:gd name="T41" fmla="*/ 0 h 883"/>
                <a:gd name="T42" fmla="*/ 0 w 1271"/>
                <a:gd name="T43" fmla="*/ 0 h 883"/>
                <a:gd name="T44" fmla="*/ 0 w 1271"/>
                <a:gd name="T45" fmla="*/ 0 h 883"/>
                <a:gd name="T46" fmla="*/ 0 w 1271"/>
                <a:gd name="T47" fmla="*/ 0 h 883"/>
                <a:gd name="T48" fmla="*/ 0 w 1271"/>
                <a:gd name="T49" fmla="*/ 0 h 883"/>
                <a:gd name="T50" fmla="*/ 0 w 1271"/>
                <a:gd name="T51" fmla="*/ 0 h 883"/>
                <a:gd name="T52" fmla="*/ 0 w 1271"/>
                <a:gd name="T53" fmla="*/ 0 h 883"/>
                <a:gd name="T54" fmla="*/ 0 w 1271"/>
                <a:gd name="T55" fmla="*/ 0 h 883"/>
                <a:gd name="T56" fmla="*/ 0 w 1271"/>
                <a:gd name="T57" fmla="*/ 0 h 883"/>
                <a:gd name="T58" fmla="*/ 0 w 1271"/>
                <a:gd name="T59" fmla="*/ 0 h 8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71" h="883">
                  <a:moveTo>
                    <a:pt x="1206" y="878"/>
                  </a:moveTo>
                  <a:lnTo>
                    <a:pt x="1271" y="883"/>
                  </a:lnTo>
                  <a:lnTo>
                    <a:pt x="1143" y="671"/>
                  </a:lnTo>
                  <a:lnTo>
                    <a:pt x="998" y="457"/>
                  </a:lnTo>
                  <a:lnTo>
                    <a:pt x="676" y="19"/>
                  </a:lnTo>
                  <a:lnTo>
                    <a:pt x="635" y="2"/>
                  </a:lnTo>
                  <a:lnTo>
                    <a:pt x="612" y="0"/>
                  </a:lnTo>
                  <a:lnTo>
                    <a:pt x="234" y="171"/>
                  </a:lnTo>
                  <a:lnTo>
                    <a:pt x="214" y="182"/>
                  </a:lnTo>
                  <a:lnTo>
                    <a:pt x="73" y="268"/>
                  </a:lnTo>
                  <a:lnTo>
                    <a:pt x="59" y="277"/>
                  </a:lnTo>
                  <a:lnTo>
                    <a:pt x="52" y="291"/>
                  </a:lnTo>
                  <a:lnTo>
                    <a:pt x="0" y="410"/>
                  </a:lnTo>
                  <a:lnTo>
                    <a:pt x="540" y="357"/>
                  </a:lnTo>
                  <a:lnTo>
                    <a:pt x="543" y="214"/>
                  </a:lnTo>
                  <a:lnTo>
                    <a:pt x="562" y="216"/>
                  </a:lnTo>
                  <a:lnTo>
                    <a:pt x="573" y="225"/>
                  </a:lnTo>
                  <a:lnTo>
                    <a:pt x="577" y="248"/>
                  </a:lnTo>
                  <a:lnTo>
                    <a:pt x="586" y="310"/>
                  </a:lnTo>
                  <a:lnTo>
                    <a:pt x="603" y="357"/>
                  </a:lnTo>
                  <a:lnTo>
                    <a:pt x="625" y="396"/>
                  </a:lnTo>
                  <a:lnTo>
                    <a:pt x="685" y="464"/>
                  </a:lnTo>
                  <a:lnTo>
                    <a:pt x="760" y="518"/>
                  </a:lnTo>
                  <a:lnTo>
                    <a:pt x="845" y="565"/>
                  </a:lnTo>
                  <a:lnTo>
                    <a:pt x="932" y="612"/>
                  </a:lnTo>
                  <a:lnTo>
                    <a:pt x="1017" y="664"/>
                  </a:lnTo>
                  <a:lnTo>
                    <a:pt x="1090" y="729"/>
                  </a:lnTo>
                  <a:lnTo>
                    <a:pt x="1147" y="814"/>
                  </a:lnTo>
                  <a:lnTo>
                    <a:pt x="1171" y="862"/>
                  </a:lnTo>
                  <a:lnTo>
                    <a:pt x="1206" y="878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4" name="Freeform 1064"/>
            <p:cNvSpPr>
              <a:spLocks/>
            </p:cNvSpPr>
            <p:nvPr/>
          </p:nvSpPr>
          <p:spPr bwMode="auto">
            <a:xfrm>
              <a:off x="3769" y="3230"/>
              <a:ext cx="37" cy="70"/>
            </a:xfrm>
            <a:custGeom>
              <a:avLst/>
              <a:gdLst>
                <a:gd name="T0" fmla="*/ 0 w 241"/>
                <a:gd name="T1" fmla="*/ 0 h 394"/>
                <a:gd name="T2" fmla="*/ 0 w 241"/>
                <a:gd name="T3" fmla="*/ 0 h 394"/>
                <a:gd name="T4" fmla="*/ 0 w 241"/>
                <a:gd name="T5" fmla="*/ 0 h 394"/>
                <a:gd name="T6" fmla="*/ 0 w 241"/>
                <a:gd name="T7" fmla="*/ 0 h 394"/>
                <a:gd name="T8" fmla="*/ 0 w 241"/>
                <a:gd name="T9" fmla="*/ 0 h 394"/>
                <a:gd name="T10" fmla="*/ 0 w 241"/>
                <a:gd name="T11" fmla="*/ 0 h 394"/>
                <a:gd name="T12" fmla="*/ 0 w 241"/>
                <a:gd name="T13" fmla="*/ 0 h 394"/>
                <a:gd name="T14" fmla="*/ 0 w 241"/>
                <a:gd name="T15" fmla="*/ 0 h 394"/>
                <a:gd name="T16" fmla="*/ 0 w 241"/>
                <a:gd name="T17" fmla="*/ 0 h 394"/>
                <a:gd name="T18" fmla="*/ 0 w 241"/>
                <a:gd name="T19" fmla="*/ 0 h 394"/>
                <a:gd name="T20" fmla="*/ 0 w 241"/>
                <a:gd name="T21" fmla="*/ 0 h 394"/>
                <a:gd name="T22" fmla="*/ 0 w 241"/>
                <a:gd name="T23" fmla="*/ 0 h 394"/>
                <a:gd name="T24" fmla="*/ 0 w 241"/>
                <a:gd name="T25" fmla="*/ 0 h 394"/>
                <a:gd name="T26" fmla="*/ 0 w 241"/>
                <a:gd name="T27" fmla="*/ 0 h 3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1" h="394">
                  <a:moveTo>
                    <a:pt x="149" y="394"/>
                  </a:moveTo>
                  <a:lnTo>
                    <a:pt x="150" y="377"/>
                  </a:lnTo>
                  <a:lnTo>
                    <a:pt x="146" y="255"/>
                  </a:lnTo>
                  <a:lnTo>
                    <a:pt x="175" y="206"/>
                  </a:lnTo>
                  <a:lnTo>
                    <a:pt x="241" y="132"/>
                  </a:lnTo>
                  <a:lnTo>
                    <a:pt x="145" y="96"/>
                  </a:lnTo>
                  <a:lnTo>
                    <a:pt x="50" y="0"/>
                  </a:lnTo>
                  <a:lnTo>
                    <a:pt x="23" y="52"/>
                  </a:lnTo>
                  <a:lnTo>
                    <a:pt x="10" y="109"/>
                  </a:lnTo>
                  <a:lnTo>
                    <a:pt x="0" y="219"/>
                  </a:lnTo>
                  <a:lnTo>
                    <a:pt x="6" y="244"/>
                  </a:lnTo>
                  <a:lnTo>
                    <a:pt x="10" y="264"/>
                  </a:lnTo>
                  <a:lnTo>
                    <a:pt x="70" y="338"/>
                  </a:lnTo>
                  <a:lnTo>
                    <a:pt x="149" y="394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5" name="Freeform 1065"/>
            <p:cNvSpPr>
              <a:spLocks/>
            </p:cNvSpPr>
            <p:nvPr/>
          </p:nvSpPr>
          <p:spPr bwMode="auto">
            <a:xfrm>
              <a:off x="4014" y="3285"/>
              <a:ext cx="42" cy="41"/>
            </a:xfrm>
            <a:custGeom>
              <a:avLst/>
              <a:gdLst>
                <a:gd name="T0" fmla="*/ 0 w 282"/>
                <a:gd name="T1" fmla="*/ 0 h 222"/>
                <a:gd name="T2" fmla="*/ 0 w 282"/>
                <a:gd name="T3" fmla="*/ 0 h 222"/>
                <a:gd name="T4" fmla="*/ 0 w 282"/>
                <a:gd name="T5" fmla="*/ 0 h 222"/>
                <a:gd name="T6" fmla="*/ 0 w 282"/>
                <a:gd name="T7" fmla="*/ 0 h 222"/>
                <a:gd name="T8" fmla="*/ 0 w 282"/>
                <a:gd name="T9" fmla="*/ 0 h 222"/>
                <a:gd name="T10" fmla="*/ 0 w 282"/>
                <a:gd name="T11" fmla="*/ 0 h 222"/>
                <a:gd name="T12" fmla="*/ 0 w 282"/>
                <a:gd name="T13" fmla="*/ 0 h 222"/>
                <a:gd name="T14" fmla="*/ 0 w 282"/>
                <a:gd name="T15" fmla="*/ 0 h 222"/>
                <a:gd name="T16" fmla="*/ 0 w 282"/>
                <a:gd name="T17" fmla="*/ 0 h 222"/>
                <a:gd name="T18" fmla="*/ 0 w 282"/>
                <a:gd name="T19" fmla="*/ 0 h 222"/>
                <a:gd name="T20" fmla="*/ 0 w 282"/>
                <a:gd name="T21" fmla="*/ 0 h 2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222">
                  <a:moveTo>
                    <a:pt x="240" y="221"/>
                  </a:moveTo>
                  <a:lnTo>
                    <a:pt x="273" y="222"/>
                  </a:lnTo>
                  <a:lnTo>
                    <a:pt x="282" y="221"/>
                  </a:lnTo>
                  <a:lnTo>
                    <a:pt x="282" y="216"/>
                  </a:lnTo>
                  <a:lnTo>
                    <a:pt x="279" y="199"/>
                  </a:lnTo>
                  <a:lnTo>
                    <a:pt x="156" y="65"/>
                  </a:lnTo>
                  <a:lnTo>
                    <a:pt x="49" y="0"/>
                  </a:lnTo>
                  <a:lnTo>
                    <a:pt x="0" y="155"/>
                  </a:lnTo>
                  <a:lnTo>
                    <a:pt x="3" y="169"/>
                  </a:lnTo>
                  <a:lnTo>
                    <a:pt x="209" y="212"/>
                  </a:lnTo>
                  <a:lnTo>
                    <a:pt x="240" y="22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6" name="Freeform 1066"/>
            <p:cNvSpPr>
              <a:spLocks/>
            </p:cNvSpPr>
            <p:nvPr/>
          </p:nvSpPr>
          <p:spPr bwMode="auto">
            <a:xfrm>
              <a:off x="3872" y="3247"/>
              <a:ext cx="142" cy="68"/>
            </a:xfrm>
            <a:custGeom>
              <a:avLst/>
              <a:gdLst>
                <a:gd name="T0" fmla="*/ 0 w 923"/>
                <a:gd name="T1" fmla="*/ 0 h 381"/>
                <a:gd name="T2" fmla="*/ 0 w 923"/>
                <a:gd name="T3" fmla="*/ 0 h 381"/>
                <a:gd name="T4" fmla="*/ 0 w 923"/>
                <a:gd name="T5" fmla="*/ 0 h 381"/>
                <a:gd name="T6" fmla="*/ 0 w 923"/>
                <a:gd name="T7" fmla="*/ 0 h 381"/>
                <a:gd name="T8" fmla="*/ 0 w 923"/>
                <a:gd name="T9" fmla="*/ 0 h 381"/>
                <a:gd name="T10" fmla="*/ 0 w 923"/>
                <a:gd name="T11" fmla="*/ 0 h 381"/>
                <a:gd name="T12" fmla="*/ 0 w 923"/>
                <a:gd name="T13" fmla="*/ 0 h 381"/>
                <a:gd name="T14" fmla="*/ 0 w 923"/>
                <a:gd name="T15" fmla="*/ 0 h 381"/>
                <a:gd name="T16" fmla="*/ 0 w 923"/>
                <a:gd name="T17" fmla="*/ 0 h 381"/>
                <a:gd name="T18" fmla="*/ 0 w 923"/>
                <a:gd name="T19" fmla="*/ 0 h 381"/>
                <a:gd name="T20" fmla="*/ 0 w 923"/>
                <a:gd name="T21" fmla="*/ 0 h 381"/>
                <a:gd name="T22" fmla="*/ 0 w 923"/>
                <a:gd name="T23" fmla="*/ 0 h 381"/>
                <a:gd name="T24" fmla="*/ 0 w 923"/>
                <a:gd name="T25" fmla="*/ 0 h 381"/>
                <a:gd name="T26" fmla="*/ 0 w 923"/>
                <a:gd name="T27" fmla="*/ 0 h 381"/>
                <a:gd name="T28" fmla="*/ 0 w 923"/>
                <a:gd name="T29" fmla="*/ 0 h 381"/>
                <a:gd name="T30" fmla="*/ 0 w 923"/>
                <a:gd name="T31" fmla="*/ 0 h 381"/>
                <a:gd name="T32" fmla="*/ 0 w 923"/>
                <a:gd name="T33" fmla="*/ 0 h 381"/>
                <a:gd name="T34" fmla="*/ 0 w 923"/>
                <a:gd name="T35" fmla="*/ 0 h 381"/>
                <a:gd name="T36" fmla="*/ 0 w 923"/>
                <a:gd name="T37" fmla="*/ 0 h 381"/>
                <a:gd name="T38" fmla="*/ 0 w 923"/>
                <a:gd name="T39" fmla="*/ 0 h 381"/>
                <a:gd name="T40" fmla="*/ 0 w 923"/>
                <a:gd name="T41" fmla="*/ 0 h 381"/>
                <a:gd name="T42" fmla="*/ 0 w 923"/>
                <a:gd name="T43" fmla="*/ 0 h 381"/>
                <a:gd name="T44" fmla="*/ 0 w 923"/>
                <a:gd name="T45" fmla="*/ 0 h 381"/>
                <a:gd name="T46" fmla="*/ 0 w 923"/>
                <a:gd name="T47" fmla="*/ 0 h 381"/>
                <a:gd name="T48" fmla="*/ 0 w 923"/>
                <a:gd name="T49" fmla="*/ 0 h 381"/>
                <a:gd name="T50" fmla="*/ 0 w 923"/>
                <a:gd name="T51" fmla="*/ 0 h 381"/>
                <a:gd name="T52" fmla="*/ 0 w 923"/>
                <a:gd name="T53" fmla="*/ 0 h 381"/>
                <a:gd name="T54" fmla="*/ 0 w 923"/>
                <a:gd name="T55" fmla="*/ 0 h 38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23" h="381">
                  <a:moveTo>
                    <a:pt x="67" y="346"/>
                  </a:moveTo>
                  <a:lnTo>
                    <a:pt x="153" y="346"/>
                  </a:lnTo>
                  <a:lnTo>
                    <a:pt x="239" y="334"/>
                  </a:lnTo>
                  <a:lnTo>
                    <a:pt x="417" y="296"/>
                  </a:lnTo>
                  <a:lnTo>
                    <a:pt x="447" y="283"/>
                  </a:lnTo>
                  <a:lnTo>
                    <a:pt x="478" y="278"/>
                  </a:lnTo>
                  <a:lnTo>
                    <a:pt x="704" y="212"/>
                  </a:lnTo>
                  <a:lnTo>
                    <a:pt x="726" y="223"/>
                  </a:lnTo>
                  <a:lnTo>
                    <a:pt x="720" y="242"/>
                  </a:lnTo>
                  <a:lnTo>
                    <a:pt x="686" y="252"/>
                  </a:lnTo>
                  <a:lnTo>
                    <a:pt x="675" y="273"/>
                  </a:lnTo>
                  <a:lnTo>
                    <a:pt x="669" y="298"/>
                  </a:lnTo>
                  <a:lnTo>
                    <a:pt x="680" y="322"/>
                  </a:lnTo>
                  <a:lnTo>
                    <a:pt x="693" y="337"/>
                  </a:lnTo>
                  <a:lnTo>
                    <a:pt x="710" y="348"/>
                  </a:lnTo>
                  <a:lnTo>
                    <a:pt x="872" y="381"/>
                  </a:lnTo>
                  <a:lnTo>
                    <a:pt x="923" y="199"/>
                  </a:lnTo>
                  <a:lnTo>
                    <a:pt x="790" y="114"/>
                  </a:lnTo>
                  <a:lnTo>
                    <a:pt x="733" y="66"/>
                  </a:lnTo>
                  <a:lnTo>
                    <a:pt x="687" y="3"/>
                  </a:lnTo>
                  <a:lnTo>
                    <a:pt x="540" y="0"/>
                  </a:lnTo>
                  <a:lnTo>
                    <a:pt x="391" y="19"/>
                  </a:lnTo>
                  <a:lnTo>
                    <a:pt x="87" y="69"/>
                  </a:lnTo>
                  <a:lnTo>
                    <a:pt x="0" y="279"/>
                  </a:lnTo>
                  <a:lnTo>
                    <a:pt x="11" y="289"/>
                  </a:lnTo>
                  <a:lnTo>
                    <a:pt x="30" y="296"/>
                  </a:lnTo>
                  <a:lnTo>
                    <a:pt x="50" y="319"/>
                  </a:lnTo>
                  <a:lnTo>
                    <a:pt x="67" y="34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7" name="Freeform 1067"/>
            <p:cNvSpPr>
              <a:spLocks/>
            </p:cNvSpPr>
            <p:nvPr/>
          </p:nvSpPr>
          <p:spPr bwMode="auto">
            <a:xfrm>
              <a:off x="5214" y="3249"/>
              <a:ext cx="130" cy="187"/>
            </a:xfrm>
            <a:custGeom>
              <a:avLst/>
              <a:gdLst>
                <a:gd name="T0" fmla="*/ 0 w 857"/>
                <a:gd name="T1" fmla="*/ 0 h 1052"/>
                <a:gd name="T2" fmla="*/ 0 w 857"/>
                <a:gd name="T3" fmla="*/ 0 h 1052"/>
                <a:gd name="T4" fmla="*/ 0 w 857"/>
                <a:gd name="T5" fmla="*/ 0 h 1052"/>
                <a:gd name="T6" fmla="*/ 0 w 857"/>
                <a:gd name="T7" fmla="*/ 0 h 1052"/>
                <a:gd name="T8" fmla="*/ 0 w 857"/>
                <a:gd name="T9" fmla="*/ 0 h 1052"/>
                <a:gd name="T10" fmla="*/ 0 w 857"/>
                <a:gd name="T11" fmla="*/ 0 h 1052"/>
                <a:gd name="T12" fmla="*/ 0 w 857"/>
                <a:gd name="T13" fmla="*/ 0 h 1052"/>
                <a:gd name="T14" fmla="*/ 0 w 857"/>
                <a:gd name="T15" fmla="*/ 0 h 1052"/>
                <a:gd name="T16" fmla="*/ 0 w 857"/>
                <a:gd name="T17" fmla="*/ 0 h 1052"/>
                <a:gd name="T18" fmla="*/ 0 w 857"/>
                <a:gd name="T19" fmla="*/ 0 h 1052"/>
                <a:gd name="T20" fmla="*/ 0 w 857"/>
                <a:gd name="T21" fmla="*/ 0 h 1052"/>
                <a:gd name="T22" fmla="*/ 0 w 857"/>
                <a:gd name="T23" fmla="*/ 0 h 1052"/>
                <a:gd name="T24" fmla="*/ 0 w 857"/>
                <a:gd name="T25" fmla="*/ 0 h 1052"/>
                <a:gd name="T26" fmla="*/ 0 w 857"/>
                <a:gd name="T27" fmla="*/ 0 h 1052"/>
                <a:gd name="T28" fmla="*/ 0 w 857"/>
                <a:gd name="T29" fmla="*/ 0 h 1052"/>
                <a:gd name="T30" fmla="*/ 0 w 857"/>
                <a:gd name="T31" fmla="*/ 0 h 1052"/>
                <a:gd name="T32" fmla="*/ 0 w 857"/>
                <a:gd name="T33" fmla="*/ 0 h 1052"/>
                <a:gd name="T34" fmla="*/ 0 w 857"/>
                <a:gd name="T35" fmla="*/ 0 h 1052"/>
                <a:gd name="T36" fmla="*/ 0 w 857"/>
                <a:gd name="T37" fmla="*/ 0 h 1052"/>
                <a:gd name="T38" fmla="*/ 0 w 857"/>
                <a:gd name="T39" fmla="*/ 0 h 1052"/>
                <a:gd name="T40" fmla="*/ 0 w 857"/>
                <a:gd name="T41" fmla="*/ 0 h 1052"/>
                <a:gd name="T42" fmla="*/ 0 w 857"/>
                <a:gd name="T43" fmla="*/ 0 h 1052"/>
                <a:gd name="T44" fmla="*/ 0 w 857"/>
                <a:gd name="T45" fmla="*/ 0 h 1052"/>
                <a:gd name="T46" fmla="*/ 0 w 857"/>
                <a:gd name="T47" fmla="*/ 0 h 1052"/>
                <a:gd name="T48" fmla="*/ 0 w 857"/>
                <a:gd name="T49" fmla="*/ 0 h 1052"/>
                <a:gd name="T50" fmla="*/ 0 w 857"/>
                <a:gd name="T51" fmla="*/ 0 h 1052"/>
                <a:gd name="T52" fmla="*/ 0 w 857"/>
                <a:gd name="T53" fmla="*/ 0 h 1052"/>
                <a:gd name="T54" fmla="*/ 0 w 857"/>
                <a:gd name="T55" fmla="*/ 0 h 1052"/>
                <a:gd name="T56" fmla="*/ 0 w 857"/>
                <a:gd name="T57" fmla="*/ 0 h 1052"/>
                <a:gd name="T58" fmla="*/ 0 w 857"/>
                <a:gd name="T59" fmla="*/ 0 h 1052"/>
                <a:gd name="T60" fmla="*/ 0 w 857"/>
                <a:gd name="T61" fmla="*/ 0 h 1052"/>
                <a:gd name="T62" fmla="*/ 0 w 857"/>
                <a:gd name="T63" fmla="*/ 0 h 1052"/>
                <a:gd name="T64" fmla="*/ 0 w 857"/>
                <a:gd name="T65" fmla="*/ 0 h 1052"/>
                <a:gd name="T66" fmla="*/ 0 w 857"/>
                <a:gd name="T67" fmla="*/ 0 h 1052"/>
                <a:gd name="T68" fmla="*/ 0 w 857"/>
                <a:gd name="T69" fmla="*/ 0 h 10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57" h="1052">
                  <a:moveTo>
                    <a:pt x="96" y="1052"/>
                  </a:moveTo>
                  <a:lnTo>
                    <a:pt x="315" y="1037"/>
                  </a:lnTo>
                  <a:lnTo>
                    <a:pt x="405" y="1010"/>
                  </a:lnTo>
                  <a:lnTo>
                    <a:pt x="487" y="985"/>
                  </a:lnTo>
                  <a:lnTo>
                    <a:pt x="507" y="969"/>
                  </a:lnTo>
                  <a:lnTo>
                    <a:pt x="535" y="953"/>
                  </a:lnTo>
                  <a:lnTo>
                    <a:pt x="630" y="876"/>
                  </a:lnTo>
                  <a:lnTo>
                    <a:pt x="703" y="790"/>
                  </a:lnTo>
                  <a:lnTo>
                    <a:pt x="764" y="693"/>
                  </a:lnTo>
                  <a:lnTo>
                    <a:pt x="819" y="579"/>
                  </a:lnTo>
                  <a:lnTo>
                    <a:pt x="850" y="446"/>
                  </a:lnTo>
                  <a:lnTo>
                    <a:pt x="857" y="310"/>
                  </a:lnTo>
                  <a:lnTo>
                    <a:pt x="847" y="173"/>
                  </a:lnTo>
                  <a:lnTo>
                    <a:pt x="826" y="35"/>
                  </a:lnTo>
                  <a:lnTo>
                    <a:pt x="815" y="1"/>
                  </a:lnTo>
                  <a:lnTo>
                    <a:pt x="796" y="0"/>
                  </a:lnTo>
                  <a:lnTo>
                    <a:pt x="806" y="118"/>
                  </a:lnTo>
                  <a:lnTo>
                    <a:pt x="819" y="216"/>
                  </a:lnTo>
                  <a:lnTo>
                    <a:pt x="819" y="308"/>
                  </a:lnTo>
                  <a:lnTo>
                    <a:pt x="806" y="400"/>
                  </a:lnTo>
                  <a:lnTo>
                    <a:pt x="779" y="493"/>
                  </a:lnTo>
                  <a:lnTo>
                    <a:pt x="740" y="569"/>
                  </a:lnTo>
                  <a:lnTo>
                    <a:pt x="682" y="635"/>
                  </a:lnTo>
                  <a:lnTo>
                    <a:pt x="534" y="761"/>
                  </a:lnTo>
                  <a:lnTo>
                    <a:pt x="477" y="795"/>
                  </a:lnTo>
                  <a:lnTo>
                    <a:pt x="412" y="816"/>
                  </a:lnTo>
                  <a:lnTo>
                    <a:pt x="266" y="839"/>
                  </a:lnTo>
                  <a:lnTo>
                    <a:pt x="126" y="867"/>
                  </a:lnTo>
                  <a:lnTo>
                    <a:pt x="65" y="896"/>
                  </a:lnTo>
                  <a:lnTo>
                    <a:pt x="16" y="943"/>
                  </a:lnTo>
                  <a:lnTo>
                    <a:pt x="0" y="969"/>
                  </a:lnTo>
                  <a:lnTo>
                    <a:pt x="1" y="992"/>
                  </a:lnTo>
                  <a:lnTo>
                    <a:pt x="23" y="1017"/>
                  </a:lnTo>
                  <a:lnTo>
                    <a:pt x="59" y="1033"/>
                  </a:lnTo>
                  <a:lnTo>
                    <a:pt x="96" y="1052"/>
                  </a:lnTo>
                  <a:close/>
                </a:path>
              </a:pathLst>
            </a:custGeom>
            <a:solidFill>
              <a:srgbClr val="6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8" name="Freeform 1068"/>
            <p:cNvSpPr>
              <a:spLocks/>
            </p:cNvSpPr>
            <p:nvPr/>
          </p:nvSpPr>
          <p:spPr bwMode="auto">
            <a:xfrm>
              <a:off x="5220" y="3353"/>
              <a:ext cx="113" cy="77"/>
            </a:xfrm>
            <a:custGeom>
              <a:avLst/>
              <a:gdLst>
                <a:gd name="T0" fmla="*/ 0 w 739"/>
                <a:gd name="T1" fmla="*/ 0 h 432"/>
                <a:gd name="T2" fmla="*/ 0 w 739"/>
                <a:gd name="T3" fmla="*/ 0 h 432"/>
                <a:gd name="T4" fmla="*/ 0 w 739"/>
                <a:gd name="T5" fmla="*/ 0 h 432"/>
                <a:gd name="T6" fmla="*/ 0 w 739"/>
                <a:gd name="T7" fmla="*/ 0 h 432"/>
                <a:gd name="T8" fmla="*/ 0 w 739"/>
                <a:gd name="T9" fmla="*/ 0 h 432"/>
                <a:gd name="T10" fmla="*/ 0 w 739"/>
                <a:gd name="T11" fmla="*/ 0 h 432"/>
                <a:gd name="T12" fmla="*/ 0 w 739"/>
                <a:gd name="T13" fmla="*/ 0 h 432"/>
                <a:gd name="T14" fmla="*/ 0 w 739"/>
                <a:gd name="T15" fmla="*/ 0 h 432"/>
                <a:gd name="T16" fmla="*/ 0 w 739"/>
                <a:gd name="T17" fmla="*/ 0 h 432"/>
                <a:gd name="T18" fmla="*/ 0 w 739"/>
                <a:gd name="T19" fmla="*/ 0 h 432"/>
                <a:gd name="T20" fmla="*/ 0 w 739"/>
                <a:gd name="T21" fmla="*/ 0 h 432"/>
                <a:gd name="T22" fmla="*/ 0 w 739"/>
                <a:gd name="T23" fmla="*/ 0 h 432"/>
                <a:gd name="T24" fmla="*/ 0 w 739"/>
                <a:gd name="T25" fmla="*/ 0 h 432"/>
                <a:gd name="T26" fmla="*/ 0 w 739"/>
                <a:gd name="T27" fmla="*/ 0 h 432"/>
                <a:gd name="T28" fmla="*/ 0 w 739"/>
                <a:gd name="T29" fmla="*/ 0 h 432"/>
                <a:gd name="T30" fmla="*/ 0 w 739"/>
                <a:gd name="T31" fmla="*/ 0 h 432"/>
                <a:gd name="T32" fmla="*/ 0 w 739"/>
                <a:gd name="T33" fmla="*/ 0 h 432"/>
                <a:gd name="T34" fmla="*/ 0 w 739"/>
                <a:gd name="T35" fmla="*/ 0 h 4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9" h="432">
                  <a:moveTo>
                    <a:pt x="53" y="432"/>
                  </a:moveTo>
                  <a:lnTo>
                    <a:pt x="348" y="401"/>
                  </a:lnTo>
                  <a:lnTo>
                    <a:pt x="416" y="375"/>
                  </a:lnTo>
                  <a:lnTo>
                    <a:pt x="435" y="362"/>
                  </a:lnTo>
                  <a:lnTo>
                    <a:pt x="538" y="295"/>
                  </a:lnTo>
                  <a:lnTo>
                    <a:pt x="619" y="213"/>
                  </a:lnTo>
                  <a:lnTo>
                    <a:pt x="686" y="115"/>
                  </a:lnTo>
                  <a:lnTo>
                    <a:pt x="739" y="0"/>
                  </a:lnTo>
                  <a:lnTo>
                    <a:pt x="697" y="61"/>
                  </a:lnTo>
                  <a:lnTo>
                    <a:pt x="502" y="226"/>
                  </a:lnTo>
                  <a:lnTo>
                    <a:pt x="404" y="271"/>
                  </a:lnTo>
                  <a:lnTo>
                    <a:pt x="289" y="295"/>
                  </a:lnTo>
                  <a:lnTo>
                    <a:pt x="60" y="331"/>
                  </a:lnTo>
                  <a:lnTo>
                    <a:pt x="25" y="355"/>
                  </a:lnTo>
                  <a:lnTo>
                    <a:pt x="0" y="386"/>
                  </a:lnTo>
                  <a:lnTo>
                    <a:pt x="7" y="411"/>
                  </a:lnTo>
                  <a:lnTo>
                    <a:pt x="23" y="424"/>
                  </a:lnTo>
                  <a:lnTo>
                    <a:pt x="53" y="43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399" name="Freeform 1069"/>
            <p:cNvSpPr>
              <a:spLocks/>
            </p:cNvSpPr>
            <p:nvPr/>
          </p:nvSpPr>
          <p:spPr bwMode="auto">
            <a:xfrm>
              <a:off x="3957" y="3298"/>
              <a:ext cx="9" cy="7"/>
            </a:xfrm>
            <a:custGeom>
              <a:avLst/>
              <a:gdLst>
                <a:gd name="T0" fmla="*/ 0 w 70"/>
                <a:gd name="T1" fmla="*/ 0 h 38"/>
                <a:gd name="T2" fmla="*/ 0 w 70"/>
                <a:gd name="T3" fmla="*/ 0 h 38"/>
                <a:gd name="T4" fmla="*/ 0 w 70"/>
                <a:gd name="T5" fmla="*/ 0 h 38"/>
                <a:gd name="T6" fmla="*/ 0 w 70"/>
                <a:gd name="T7" fmla="*/ 0 h 38"/>
                <a:gd name="T8" fmla="*/ 0 w 70"/>
                <a:gd name="T9" fmla="*/ 0 h 38"/>
                <a:gd name="T10" fmla="*/ 0 w 70"/>
                <a:gd name="T11" fmla="*/ 0 h 38"/>
                <a:gd name="T12" fmla="*/ 0 w 70"/>
                <a:gd name="T13" fmla="*/ 0 h 38"/>
                <a:gd name="T14" fmla="*/ 0 w 70"/>
                <a:gd name="T15" fmla="*/ 0 h 38"/>
                <a:gd name="T16" fmla="*/ 0 w 70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38">
                  <a:moveTo>
                    <a:pt x="67" y="29"/>
                  </a:moveTo>
                  <a:lnTo>
                    <a:pt x="70" y="22"/>
                  </a:lnTo>
                  <a:lnTo>
                    <a:pt x="70" y="7"/>
                  </a:lnTo>
                  <a:lnTo>
                    <a:pt x="60" y="0"/>
                  </a:lnTo>
                  <a:lnTo>
                    <a:pt x="8" y="5"/>
                  </a:lnTo>
                  <a:lnTo>
                    <a:pt x="0" y="16"/>
                  </a:lnTo>
                  <a:lnTo>
                    <a:pt x="7" y="25"/>
                  </a:lnTo>
                  <a:lnTo>
                    <a:pt x="61" y="38"/>
                  </a:lnTo>
                  <a:lnTo>
                    <a:pt x="67" y="29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0" name="Freeform 1070"/>
            <p:cNvSpPr>
              <a:spLocks/>
            </p:cNvSpPr>
            <p:nvPr/>
          </p:nvSpPr>
          <p:spPr bwMode="auto">
            <a:xfrm>
              <a:off x="3705" y="3150"/>
              <a:ext cx="123" cy="104"/>
            </a:xfrm>
            <a:custGeom>
              <a:avLst/>
              <a:gdLst>
                <a:gd name="T0" fmla="*/ 0 w 803"/>
                <a:gd name="T1" fmla="*/ 0 h 589"/>
                <a:gd name="T2" fmla="*/ 0 w 803"/>
                <a:gd name="T3" fmla="*/ 0 h 589"/>
                <a:gd name="T4" fmla="*/ 0 w 803"/>
                <a:gd name="T5" fmla="*/ 0 h 589"/>
                <a:gd name="T6" fmla="*/ 0 w 803"/>
                <a:gd name="T7" fmla="*/ 0 h 589"/>
                <a:gd name="T8" fmla="*/ 0 w 803"/>
                <a:gd name="T9" fmla="*/ 0 h 589"/>
                <a:gd name="T10" fmla="*/ 0 w 803"/>
                <a:gd name="T11" fmla="*/ 0 h 589"/>
                <a:gd name="T12" fmla="*/ 0 w 803"/>
                <a:gd name="T13" fmla="*/ 0 h 589"/>
                <a:gd name="T14" fmla="*/ 0 w 803"/>
                <a:gd name="T15" fmla="*/ 0 h 589"/>
                <a:gd name="T16" fmla="*/ 0 w 803"/>
                <a:gd name="T17" fmla="*/ 0 h 589"/>
                <a:gd name="T18" fmla="*/ 0 w 803"/>
                <a:gd name="T19" fmla="*/ 0 h 589"/>
                <a:gd name="T20" fmla="*/ 0 w 803"/>
                <a:gd name="T21" fmla="*/ 0 h 589"/>
                <a:gd name="T22" fmla="*/ 0 w 803"/>
                <a:gd name="T23" fmla="*/ 0 h 589"/>
                <a:gd name="T24" fmla="*/ 0 w 803"/>
                <a:gd name="T25" fmla="*/ 0 h 589"/>
                <a:gd name="T26" fmla="*/ 0 w 803"/>
                <a:gd name="T27" fmla="*/ 0 h 589"/>
                <a:gd name="T28" fmla="*/ 0 w 803"/>
                <a:gd name="T29" fmla="*/ 0 h 589"/>
                <a:gd name="T30" fmla="*/ 0 w 803"/>
                <a:gd name="T31" fmla="*/ 0 h 589"/>
                <a:gd name="T32" fmla="*/ 0 w 803"/>
                <a:gd name="T33" fmla="*/ 0 h 589"/>
                <a:gd name="T34" fmla="*/ 0 w 803"/>
                <a:gd name="T35" fmla="*/ 0 h 589"/>
                <a:gd name="T36" fmla="*/ 0 w 803"/>
                <a:gd name="T37" fmla="*/ 0 h 589"/>
                <a:gd name="T38" fmla="*/ 0 w 803"/>
                <a:gd name="T39" fmla="*/ 0 h 589"/>
                <a:gd name="T40" fmla="*/ 0 w 803"/>
                <a:gd name="T41" fmla="*/ 0 h 589"/>
                <a:gd name="T42" fmla="*/ 0 w 803"/>
                <a:gd name="T43" fmla="*/ 0 h 589"/>
                <a:gd name="T44" fmla="*/ 0 w 803"/>
                <a:gd name="T45" fmla="*/ 0 h 589"/>
                <a:gd name="T46" fmla="*/ 0 w 803"/>
                <a:gd name="T47" fmla="*/ 0 h 589"/>
                <a:gd name="T48" fmla="*/ 0 w 803"/>
                <a:gd name="T49" fmla="*/ 0 h 589"/>
                <a:gd name="T50" fmla="*/ 0 w 803"/>
                <a:gd name="T51" fmla="*/ 0 h 589"/>
                <a:gd name="T52" fmla="*/ 0 w 803"/>
                <a:gd name="T53" fmla="*/ 0 h 589"/>
                <a:gd name="T54" fmla="*/ 0 w 803"/>
                <a:gd name="T55" fmla="*/ 0 h 589"/>
                <a:gd name="T56" fmla="*/ 0 w 803"/>
                <a:gd name="T57" fmla="*/ 0 h 589"/>
                <a:gd name="T58" fmla="*/ 0 w 803"/>
                <a:gd name="T59" fmla="*/ 0 h 589"/>
                <a:gd name="T60" fmla="*/ 0 w 803"/>
                <a:gd name="T61" fmla="*/ 0 h 589"/>
                <a:gd name="T62" fmla="*/ 0 w 803"/>
                <a:gd name="T63" fmla="*/ 0 h 589"/>
                <a:gd name="T64" fmla="*/ 0 w 803"/>
                <a:gd name="T65" fmla="*/ 0 h 589"/>
                <a:gd name="T66" fmla="*/ 0 w 803"/>
                <a:gd name="T67" fmla="*/ 0 h 589"/>
                <a:gd name="T68" fmla="*/ 0 w 803"/>
                <a:gd name="T69" fmla="*/ 0 h 589"/>
                <a:gd name="T70" fmla="*/ 0 w 803"/>
                <a:gd name="T71" fmla="*/ 0 h 589"/>
                <a:gd name="T72" fmla="*/ 0 w 803"/>
                <a:gd name="T73" fmla="*/ 0 h 589"/>
                <a:gd name="T74" fmla="*/ 0 w 803"/>
                <a:gd name="T75" fmla="*/ 0 h 589"/>
                <a:gd name="T76" fmla="*/ 0 w 803"/>
                <a:gd name="T77" fmla="*/ 0 h 589"/>
                <a:gd name="T78" fmla="*/ 0 w 803"/>
                <a:gd name="T79" fmla="*/ 0 h 589"/>
                <a:gd name="T80" fmla="*/ 0 w 803"/>
                <a:gd name="T81" fmla="*/ 0 h 589"/>
                <a:gd name="T82" fmla="*/ 0 w 803"/>
                <a:gd name="T83" fmla="*/ 0 h 589"/>
                <a:gd name="T84" fmla="*/ 0 w 803"/>
                <a:gd name="T85" fmla="*/ 0 h 589"/>
                <a:gd name="T86" fmla="*/ 0 w 803"/>
                <a:gd name="T87" fmla="*/ 0 h 589"/>
                <a:gd name="T88" fmla="*/ 0 w 803"/>
                <a:gd name="T89" fmla="*/ 0 h 589"/>
                <a:gd name="T90" fmla="*/ 0 w 803"/>
                <a:gd name="T91" fmla="*/ 0 h 589"/>
                <a:gd name="T92" fmla="*/ 0 w 803"/>
                <a:gd name="T93" fmla="*/ 0 h 589"/>
                <a:gd name="T94" fmla="*/ 0 w 803"/>
                <a:gd name="T95" fmla="*/ 0 h 58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03" h="589">
                  <a:moveTo>
                    <a:pt x="139" y="589"/>
                  </a:moveTo>
                  <a:lnTo>
                    <a:pt x="374" y="576"/>
                  </a:lnTo>
                  <a:lnTo>
                    <a:pt x="401" y="485"/>
                  </a:lnTo>
                  <a:lnTo>
                    <a:pt x="444" y="407"/>
                  </a:lnTo>
                  <a:lnTo>
                    <a:pt x="504" y="339"/>
                  </a:lnTo>
                  <a:lnTo>
                    <a:pt x="580" y="275"/>
                  </a:lnTo>
                  <a:lnTo>
                    <a:pt x="679" y="223"/>
                  </a:lnTo>
                  <a:lnTo>
                    <a:pt x="776" y="162"/>
                  </a:lnTo>
                  <a:lnTo>
                    <a:pt x="803" y="109"/>
                  </a:lnTo>
                  <a:lnTo>
                    <a:pt x="802" y="96"/>
                  </a:lnTo>
                  <a:lnTo>
                    <a:pt x="796" y="89"/>
                  </a:lnTo>
                  <a:lnTo>
                    <a:pt x="749" y="43"/>
                  </a:lnTo>
                  <a:lnTo>
                    <a:pt x="729" y="0"/>
                  </a:lnTo>
                  <a:lnTo>
                    <a:pt x="707" y="16"/>
                  </a:lnTo>
                  <a:lnTo>
                    <a:pt x="451" y="311"/>
                  </a:lnTo>
                  <a:lnTo>
                    <a:pt x="428" y="357"/>
                  </a:lnTo>
                  <a:lnTo>
                    <a:pt x="409" y="372"/>
                  </a:lnTo>
                  <a:lnTo>
                    <a:pt x="367" y="439"/>
                  </a:lnTo>
                  <a:lnTo>
                    <a:pt x="352" y="442"/>
                  </a:lnTo>
                  <a:lnTo>
                    <a:pt x="335" y="438"/>
                  </a:lnTo>
                  <a:lnTo>
                    <a:pt x="341" y="401"/>
                  </a:lnTo>
                  <a:lnTo>
                    <a:pt x="332" y="385"/>
                  </a:lnTo>
                  <a:lnTo>
                    <a:pt x="319" y="379"/>
                  </a:lnTo>
                  <a:lnTo>
                    <a:pt x="99" y="352"/>
                  </a:lnTo>
                  <a:lnTo>
                    <a:pt x="96" y="365"/>
                  </a:lnTo>
                  <a:lnTo>
                    <a:pt x="99" y="369"/>
                  </a:lnTo>
                  <a:lnTo>
                    <a:pt x="112" y="368"/>
                  </a:lnTo>
                  <a:lnTo>
                    <a:pt x="240" y="392"/>
                  </a:lnTo>
                  <a:lnTo>
                    <a:pt x="255" y="397"/>
                  </a:lnTo>
                  <a:lnTo>
                    <a:pt x="262" y="417"/>
                  </a:lnTo>
                  <a:lnTo>
                    <a:pt x="255" y="435"/>
                  </a:lnTo>
                  <a:lnTo>
                    <a:pt x="133" y="435"/>
                  </a:lnTo>
                  <a:lnTo>
                    <a:pt x="106" y="433"/>
                  </a:lnTo>
                  <a:lnTo>
                    <a:pt x="40" y="441"/>
                  </a:lnTo>
                  <a:lnTo>
                    <a:pt x="6" y="448"/>
                  </a:lnTo>
                  <a:lnTo>
                    <a:pt x="226" y="455"/>
                  </a:lnTo>
                  <a:lnTo>
                    <a:pt x="242" y="462"/>
                  </a:lnTo>
                  <a:lnTo>
                    <a:pt x="252" y="481"/>
                  </a:lnTo>
                  <a:lnTo>
                    <a:pt x="245" y="500"/>
                  </a:lnTo>
                  <a:lnTo>
                    <a:pt x="2" y="513"/>
                  </a:lnTo>
                  <a:lnTo>
                    <a:pt x="0" y="525"/>
                  </a:lnTo>
                  <a:lnTo>
                    <a:pt x="276" y="521"/>
                  </a:lnTo>
                  <a:lnTo>
                    <a:pt x="286" y="532"/>
                  </a:lnTo>
                  <a:lnTo>
                    <a:pt x="292" y="545"/>
                  </a:lnTo>
                  <a:lnTo>
                    <a:pt x="281" y="563"/>
                  </a:lnTo>
                  <a:lnTo>
                    <a:pt x="163" y="573"/>
                  </a:lnTo>
                  <a:lnTo>
                    <a:pt x="132" y="584"/>
                  </a:lnTo>
                  <a:lnTo>
                    <a:pt x="139" y="589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1" name="Freeform 1071"/>
            <p:cNvSpPr>
              <a:spLocks/>
            </p:cNvSpPr>
            <p:nvPr/>
          </p:nvSpPr>
          <p:spPr bwMode="auto">
            <a:xfrm>
              <a:off x="3784" y="3152"/>
              <a:ext cx="92" cy="93"/>
            </a:xfrm>
            <a:custGeom>
              <a:avLst/>
              <a:gdLst>
                <a:gd name="T0" fmla="*/ 0 w 610"/>
                <a:gd name="T1" fmla="*/ 0 h 529"/>
                <a:gd name="T2" fmla="*/ 0 w 610"/>
                <a:gd name="T3" fmla="*/ 0 h 529"/>
                <a:gd name="T4" fmla="*/ 0 w 610"/>
                <a:gd name="T5" fmla="*/ 0 h 529"/>
                <a:gd name="T6" fmla="*/ 0 w 610"/>
                <a:gd name="T7" fmla="*/ 0 h 529"/>
                <a:gd name="T8" fmla="*/ 0 w 610"/>
                <a:gd name="T9" fmla="*/ 0 h 529"/>
                <a:gd name="T10" fmla="*/ 0 w 610"/>
                <a:gd name="T11" fmla="*/ 0 h 529"/>
                <a:gd name="T12" fmla="*/ 0 w 610"/>
                <a:gd name="T13" fmla="*/ 0 h 529"/>
                <a:gd name="T14" fmla="*/ 0 w 610"/>
                <a:gd name="T15" fmla="*/ 0 h 529"/>
                <a:gd name="T16" fmla="*/ 0 w 610"/>
                <a:gd name="T17" fmla="*/ 0 h 529"/>
                <a:gd name="T18" fmla="*/ 0 w 610"/>
                <a:gd name="T19" fmla="*/ 0 h 529"/>
                <a:gd name="T20" fmla="*/ 0 w 610"/>
                <a:gd name="T21" fmla="*/ 0 h 529"/>
                <a:gd name="T22" fmla="*/ 0 w 610"/>
                <a:gd name="T23" fmla="*/ 0 h 529"/>
                <a:gd name="T24" fmla="*/ 0 w 610"/>
                <a:gd name="T25" fmla="*/ 0 h 529"/>
                <a:gd name="T26" fmla="*/ 0 w 610"/>
                <a:gd name="T27" fmla="*/ 0 h 529"/>
                <a:gd name="T28" fmla="*/ 0 w 610"/>
                <a:gd name="T29" fmla="*/ 0 h 529"/>
                <a:gd name="T30" fmla="*/ 0 w 610"/>
                <a:gd name="T31" fmla="*/ 0 h 529"/>
                <a:gd name="T32" fmla="*/ 0 w 610"/>
                <a:gd name="T33" fmla="*/ 0 h 529"/>
                <a:gd name="T34" fmla="*/ 0 w 610"/>
                <a:gd name="T35" fmla="*/ 0 h 529"/>
                <a:gd name="T36" fmla="*/ 0 w 610"/>
                <a:gd name="T37" fmla="*/ 0 h 529"/>
                <a:gd name="T38" fmla="*/ 0 w 610"/>
                <a:gd name="T39" fmla="*/ 0 h 529"/>
                <a:gd name="T40" fmla="*/ 0 w 610"/>
                <a:gd name="T41" fmla="*/ 0 h 529"/>
                <a:gd name="T42" fmla="*/ 0 w 610"/>
                <a:gd name="T43" fmla="*/ 0 h 529"/>
                <a:gd name="T44" fmla="*/ 0 w 610"/>
                <a:gd name="T45" fmla="*/ 0 h 529"/>
                <a:gd name="T46" fmla="*/ 0 w 610"/>
                <a:gd name="T47" fmla="*/ 0 h 529"/>
                <a:gd name="T48" fmla="*/ 0 w 610"/>
                <a:gd name="T49" fmla="*/ 0 h 529"/>
                <a:gd name="T50" fmla="*/ 0 w 610"/>
                <a:gd name="T51" fmla="*/ 0 h 529"/>
                <a:gd name="T52" fmla="*/ 0 w 610"/>
                <a:gd name="T53" fmla="*/ 0 h 529"/>
                <a:gd name="T54" fmla="*/ 0 w 610"/>
                <a:gd name="T55" fmla="*/ 0 h 529"/>
                <a:gd name="T56" fmla="*/ 0 w 610"/>
                <a:gd name="T57" fmla="*/ 0 h 529"/>
                <a:gd name="T58" fmla="*/ 0 w 610"/>
                <a:gd name="T59" fmla="*/ 0 h 529"/>
                <a:gd name="T60" fmla="*/ 0 w 610"/>
                <a:gd name="T61" fmla="*/ 0 h 529"/>
                <a:gd name="T62" fmla="*/ 0 w 610"/>
                <a:gd name="T63" fmla="*/ 0 h 529"/>
                <a:gd name="T64" fmla="*/ 0 w 610"/>
                <a:gd name="T65" fmla="*/ 0 h 529"/>
                <a:gd name="T66" fmla="*/ 0 w 610"/>
                <a:gd name="T67" fmla="*/ 0 h 5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0" h="529">
                  <a:moveTo>
                    <a:pt x="147" y="529"/>
                  </a:moveTo>
                  <a:lnTo>
                    <a:pt x="358" y="514"/>
                  </a:lnTo>
                  <a:lnTo>
                    <a:pt x="493" y="459"/>
                  </a:lnTo>
                  <a:lnTo>
                    <a:pt x="602" y="153"/>
                  </a:lnTo>
                  <a:lnTo>
                    <a:pt x="610" y="0"/>
                  </a:lnTo>
                  <a:lnTo>
                    <a:pt x="506" y="74"/>
                  </a:lnTo>
                  <a:lnTo>
                    <a:pt x="452" y="102"/>
                  </a:lnTo>
                  <a:lnTo>
                    <a:pt x="355" y="94"/>
                  </a:lnTo>
                  <a:lnTo>
                    <a:pt x="336" y="117"/>
                  </a:lnTo>
                  <a:lnTo>
                    <a:pt x="318" y="147"/>
                  </a:lnTo>
                  <a:lnTo>
                    <a:pt x="258" y="207"/>
                  </a:lnTo>
                  <a:lnTo>
                    <a:pt x="243" y="214"/>
                  </a:lnTo>
                  <a:lnTo>
                    <a:pt x="223" y="219"/>
                  </a:lnTo>
                  <a:lnTo>
                    <a:pt x="199" y="230"/>
                  </a:lnTo>
                  <a:lnTo>
                    <a:pt x="96" y="295"/>
                  </a:lnTo>
                  <a:lnTo>
                    <a:pt x="45" y="332"/>
                  </a:lnTo>
                  <a:lnTo>
                    <a:pt x="1" y="383"/>
                  </a:lnTo>
                  <a:lnTo>
                    <a:pt x="0" y="401"/>
                  </a:lnTo>
                  <a:lnTo>
                    <a:pt x="21" y="448"/>
                  </a:lnTo>
                  <a:lnTo>
                    <a:pt x="58" y="485"/>
                  </a:lnTo>
                  <a:lnTo>
                    <a:pt x="71" y="478"/>
                  </a:lnTo>
                  <a:lnTo>
                    <a:pt x="77" y="468"/>
                  </a:lnTo>
                  <a:lnTo>
                    <a:pt x="123" y="425"/>
                  </a:lnTo>
                  <a:lnTo>
                    <a:pt x="116" y="391"/>
                  </a:lnTo>
                  <a:lnTo>
                    <a:pt x="118" y="379"/>
                  </a:lnTo>
                  <a:lnTo>
                    <a:pt x="127" y="365"/>
                  </a:lnTo>
                  <a:lnTo>
                    <a:pt x="140" y="363"/>
                  </a:lnTo>
                  <a:lnTo>
                    <a:pt x="147" y="372"/>
                  </a:lnTo>
                  <a:lnTo>
                    <a:pt x="163" y="391"/>
                  </a:lnTo>
                  <a:lnTo>
                    <a:pt x="230" y="363"/>
                  </a:lnTo>
                  <a:lnTo>
                    <a:pt x="248" y="375"/>
                  </a:lnTo>
                  <a:lnTo>
                    <a:pt x="107" y="508"/>
                  </a:lnTo>
                  <a:lnTo>
                    <a:pt x="124" y="521"/>
                  </a:lnTo>
                  <a:lnTo>
                    <a:pt x="147" y="529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2" name="Freeform 1072"/>
            <p:cNvSpPr>
              <a:spLocks/>
            </p:cNvSpPr>
            <p:nvPr/>
          </p:nvSpPr>
          <p:spPr bwMode="auto">
            <a:xfrm>
              <a:off x="3852" y="3245"/>
              <a:ext cx="4" cy="2"/>
            </a:xfrm>
            <a:custGeom>
              <a:avLst/>
              <a:gdLst>
                <a:gd name="T0" fmla="*/ 0 w 19"/>
                <a:gd name="T1" fmla="*/ 0 h 13"/>
                <a:gd name="T2" fmla="*/ 0 w 19"/>
                <a:gd name="T3" fmla="*/ 0 h 13"/>
                <a:gd name="T4" fmla="*/ 0 w 19"/>
                <a:gd name="T5" fmla="*/ 0 h 13"/>
                <a:gd name="T6" fmla="*/ 0 w 19"/>
                <a:gd name="T7" fmla="*/ 0 h 13"/>
                <a:gd name="T8" fmla="*/ 0 w 1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13" y="13"/>
                  </a:moveTo>
                  <a:lnTo>
                    <a:pt x="19" y="9"/>
                  </a:lnTo>
                  <a:lnTo>
                    <a:pt x="12" y="0"/>
                  </a:lnTo>
                  <a:lnTo>
                    <a:pt x="0" y="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3" name="Freeform 1073"/>
            <p:cNvSpPr>
              <a:spLocks/>
            </p:cNvSpPr>
            <p:nvPr/>
          </p:nvSpPr>
          <p:spPr bwMode="auto">
            <a:xfrm>
              <a:off x="4880" y="3317"/>
              <a:ext cx="4" cy="26"/>
            </a:xfrm>
            <a:custGeom>
              <a:avLst/>
              <a:gdLst>
                <a:gd name="T0" fmla="*/ 0 w 17"/>
                <a:gd name="T1" fmla="*/ 0 h 138"/>
                <a:gd name="T2" fmla="*/ 0 w 17"/>
                <a:gd name="T3" fmla="*/ 0 h 138"/>
                <a:gd name="T4" fmla="*/ 0 w 17"/>
                <a:gd name="T5" fmla="*/ 0 h 138"/>
                <a:gd name="T6" fmla="*/ 0 w 17"/>
                <a:gd name="T7" fmla="*/ 0 h 138"/>
                <a:gd name="T8" fmla="*/ 0 w 17"/>
                <a:gd name="T9" fmla="*/ 0 h 138"/>
                <a:gd name="T10" fmla="*/ 0 w 17"/>
                <a:gd name="T11" fmla="*/ 0 h 138"/>
                <a:gd name="T12" fmla="*/ 0 w 17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38">
                  <a:moveTo>
                    <a:pt x="17" y="131"/>
                  </a:moveTo>
                  <a:lnTo>
                    <a:pt x="14" y="2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3" y="133"/>
                  </a:lnTo>
                  <a:lnTo>
                    <a:pt x="7" y="138"/>
                  </a:lnTo>
                  <a:lnTo>
                    <a:pt x="17" y="131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4" name="Freeform 1074"/>
            <p:cNvSpPr>
              <a:spLocks/>
            </p:cNvSpPr>
            <p:nvPr/>
          </p:nvSpPr>
          <p:spPr bwMode="auto">
            <a:xfrm>
              <a:off x="4153" y="3213"/>
              <a:ext cx="83" cy="58"/>
            </a:xfrm>
            <a:custGeom>
              <a:avLst/>
              <a:gdLst>
                <a:gd name="T0" fmla="*/ 0 w 544"/>
                <a:gd name="T1" fmla="*/ 0 h 320"/>
                <a:gd name="T2" fmla="*/ 0 w 544"/>
                <a:gd name="T3" fmla="*/ 0 h 320"/>
                <a:gd name="T4" fmla="*/ 0 w 544"/>
                <a:gd name="T5" fmla="*/ 0 h 320"/>
                <a:gd name="T6" fmla="*/ 0 w 544"/>
                <a:gd name="T7" fmla="*/ 0 h 320"/>
                <a:gd name="T8" fmla="*/ 0 w 544"/>
                <a:gd name="T9" fmla="*/ 0 h 320"/>
                <a:gd name="T10" fmla="*/ 0 w 544"/>
                <a:gd name="T11" fmla="*/ 0 h 320"/>
                <a:gd name="T12" fmla="*/ 0 w 544"/>
                <a:gd name="T13" fmla="*/ 0 h 320"/>
                <a:gd name="T14" fmla="*/ 0 w 544"/>
                <a:gd name="T15" fmla="*/ 0 h 320"/>
                <a:gd name="T16" fmla="*/ 0 w 544"/>
                <a:gd name="T17" fmla="*/ 0 h 320"/>
                <a:gd name="T18" fmla="*/ 0 w 544"/>
                <a:gd name="T19" fmla="*/ 0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4" h="320">
                  <a:moveTo>
                    <a:pt x="4" y="320"/>
                  </a:moveTo>
                  <a:lnTo>
                    <a:pt x="544" y="52"/>
                  </a:lnTo>
                  <a:lnTo>
                    <a:pt x="542" y="9"/>
                  </a:lnTo>
                  <a:lnTo>
                    <a:pt x="542" y="5"/>
                  </a:lnTo>
                  <a:lnTo>
                    <a:pt x="534" y="0"/>
                  </a:lnTo>
                  <a:lnTo>
                    <a:pt x="11" y="250"/>
                  </a:lnTo>
                  <a:lnTo>
                    <a:pt x="3" y="260"/>
                  </a:lnTo>
                  <a:lnTo>
                    <a:pt x="1" y="278"/>
                  </a:lnTo>
                  <a:lnTo>
                    <a:pt x="0" y="318"/>
                  </a:lnTo>
                  <a:lnTo>
                    <a:pt x="4" y="320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5" name="Freeform 1075"/>
            <p:cNvSpPr>
              <a:spLocks/>
            </p:cNvSpPr>
            <p:nvPr/>
          </p:nvSpPr>
          <p:spPr bwMode="auto">
            <a:xfrm>
              <a:off x="4770" y="3220"/>
              <a:ext cx="216" cy="127"/>
            </a:xfrm>
            <a:custGeom>
              <a:avLst/>
              <a:gdLst>
                <a:gd name="T0" fmla="*/ 0 w 1415"/>
                <a:gd name="T1" fmla="*/ 0 h 720"/>
                <a:gd name="T2" fmla="*/ 0 w 1415"/>
                <a:gd name="T3" fmla="*/ 0 h 720"/>
                <a:gd name="T4" fmla="*/ 0 w 1415"/>
                <a:gd name="T5" fmla="*/ 0 h 720"/>
                <a:gd name="T6" fmla="*/ 0 w 1415"/>
                <a:gd name="T7" fmla="*/ 0 h 720"/>
                <a:gd name="T8" fmla="*/ 0 w 1415"/>
                <a:gd name="T9" fmla="*/ 0 h 720"/>
                <a:gd name="T10" fmla="*/ 0 w 1415"/>
                <a:gd name="T11" fmla="*/ 0 h 720"/>
                <a:gd name="T12" fmla="*/ 0 w 1415"/>
                <a:gd name="T13" fmla="*/ 0 h 720"/>
                <a:gd name="T14" fmla="*/ 0 w 1415"/>
                <a:gd name="T15" fmla="*/ 0 h 720"/>
                <a:gd name="T16" fmla="*/ 0 w 1415"/>
                <a:gd name="T17" fmla="*/ 0 h 720"/>
                <a:gd name="T18" fmla="*/ 0 w 1415"/>
                <a:gd name="T19" fmla="*/ 0 h 720"/>
                <a:gd name="T20" fmla="*/ 0 w 1415"/>
                <a:gd name="T21" fmla="*/ 0 h 720"/>
                <a:gd name="T22" fmla="*/ 0 w 1415"/>
                <a:gd name="T23" fmla="*/ 0 h 720"/>
                <a:gd name="T24" fmla="*/ 0 w 1415"/>
                <a:gd name="T25" fmla="*/ 0 h 720"/>
                <a:gd name="T26" fmla="*/ 0 w 1415"/>
                <a:gd name="T27" fmla="*/ 0 h 720"/>
                <a:gd name="T28" fmla="*/ 0 w 1415"/>
                <a:gd name="T29" fmla="*/ 0 h 720"/>
                <a:gd name="T30" fmla="*/ 0 w 1415"/>
                <a:gd name="T31" fmla="*/ 0 h 720"/>
                <a:gd name="T32" fmla="*/ 0 w 1415"/>
                <a:gd name="T33" fmla="*/ 0 h 720"/>
                <a:gd name="T34" fmla="*/ 0 w 1415"/>
                <a:gd name="T35" fmla="*/ 0 h 720"/>
                <a:gd name="T36" fmla="*/ 0 w 1415"/>
                <a:gd name="T37" fmla="*/ 0 h 720"/>
                <a:gd name="T38" fmla="*/ 0 w 1415"/>
                <a:gd name="T39" fmla="*/ 0 h 720"/>
                <a:gd name="T40" fmla="*/ 0 w 1415"/>
                <a:gd name="T41" fmla="*/ 0 h 720"/>
                <a:gd name="T42" fmla="*/ 0 w 1415"/>
                <a:gd name="T43" fmla="*/ 0 h 720"/>
                <a:gd name="T44" fmla="*/ 0 w 1415"/>
                <a:gd name="T45" fmla="*/ 0 h 720"/>
                <a:gd name="T46" fmla="*/ 0 w 1415"/>
                <a:gd name="T47" fmla="*/ 0 h 720"/>
                <a:gd name="T48" fmla="*/ 0 w 1415"/>
                <a:gd name="T49" fmla="*/ 0 h 720"/>
                <a:gd name="T50" fmla="*/ 0 w 1415"/>
                <a:gd name="T51" fmla="*/ 0 h 720"/>
                <a:gd name="T52" fmla="*/ 0 w 1415"/>
                <a:gd name="T53" fmla="*/ 0 h 720"/>
                <a:gd name="T54" fmla="*/ 0 w 1415"/>
                <a:gd name="T55" fmla="*/ 0 h 720"/>
                <a:gd name="T56" fmla="*/ 0 w 1415"/>
                <a:gd name="T57" fmla="*/ 0 h 720"/>
                <a:gd name="T58" fmla="*/ 0 w 1415"/>
                <a:gd name="T59" fmla="*/ 0 h 720"/>
                <a:gd name="T60" fmla="*/ 0 w 1415"/>
                <a:gd name="T61" fmla="*/ 0 h 720"/>
                <a:gd name="T62" fmla="*/ 0 w 1415"/>
                <a:gd name="T63" fmla="*/ 0 h 720"/>
                <a:gd name="T64" fmla="*/ 0 w 1415"/>
                <a:gd name="T65" fmla="*/ 0 h 720"/>
                <a:gd name="T66" fmla="*/ 0 w 1415"/>
                <a:gd name="T67" fmla="*/ 0 h 720"/>
                <a:gd name="T68" fmla="*/ 0 w 1415"/>
                <a:gd name="T69" fmla="*/ 0 h 720"/>
                <a:gd name="T70" fmla="*/ 0 w 1415"/>
                <a:gd name="T71" fmla="*/ 0 h 720"/>
                <a:gd name="T72" fmla="*/ 0 w 1415"/>
                <a:gd name="T73" fmla="*/ 0 h 720"/>
                <a:gd name="T74" fmla="*/ 0 w 1415"/>
                <a:gd name="T75" fmla="*/ 0 h 7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15" h="720">
                  <a:moveTo>
                    <a:pt x="1292" y="720"/>
                  </a:moveTo>
                  <a:lnTo>
                    <a:pt x="1362" y="694"/>
                  </a:lnTo>
                  <a:lnTo>
                    <a:pt x="1396" y="678"/>
                  </a:lnTo>
                  <a:lnTo>
                    <a:pt x="1415" y="643"/>
                  </a:lnTo>
                  <a:lnTo>
                    <a:pt x="1413" y="610"/>
                  </a:lnTo>
                  <a:lnTo>
                    <a:pt x="1386" y="575"/>
                  </a:lnTo>
                  <a:lnTo>
                    <a:pt x="1259" y="490"/>
                  </a:lnTo>
                  <a:lnTo>
                    <a:pt x="1081" y="452"/>
                  </a:lnTo>
                  <a:lnTo>
                    <a:pt x="908" y="405"/>
                  </a:lnTo>
                  <a:lnTo>
                    <a:pt x="656" y="329"/>
                  </a:lnTo>
                  <a:lnTo>
                    <a:pt x="537" y="282"/>
                  </a:lnTo>
                  <a:lnTo>
                    <a:pt x="429" y="222"/>
                  </a:lnTo>
                  <a:lnTo>
                    <a:pt x="397" y="193"/>
                  </a:lnTo>
                  <a:lnTo>
                    <a:pt x="374" y="147"/>
                  </a:lnTo>
                  <a:lnTo>
                    <a:pt x="377" y="120"/>
                  </a:lnTo>
                  <a:lnTo>
                    <a:pt x="381" y="103"/>
                  </a:lnTo>
                  <a:lnTo>
                    <a:pt x="398" y="84"/>
                  </a:lnTo>
                  <a:lnTo>
                    <a:pt x="456" y="50"/>
                  </a:lnTo>
                  <a:lnTo>
                    <a:pt x="525" y="34"/>
                  </a:lnTo>
                  <a:lnTo>
                    <a:pt x="669" y="23"/>
                  </a:lnTo>
                  <a:lnTo>
                    <a:pt x="671" y="0"/>
                  </a:lnTo>
                  <a:lnTo>
                    <a:pt x="257" y="36"/>
                  </a:lnTo>
                  <a:lnTo>
                    <a:pt x="65" y="103"/>
                  </a:lnTo>
                  <a:lnTo>
                    <a:pt x="29" y="121"/>
                  </a:lnTo>
                  <a:lnTo>
                    <a:pt x="0" y="153"/>
                  </a:lnTo>
                  <a:lnTo>
                    <a:pt x="12" y="200"/>
                  </a:lnTo>
                  <a:lnTo>
                    <a:pt x="220" y="335"/>
                  </a:lnTo>
                  <a:lnTo>
                    <a:pt x="456" y="401"/>
                  </a:lnTo>
                  <a:lnTo>
                    <a:pt x="695" y="451"/>
                  </a:lnTo>
                  <a:lnTo>
                    <a:pt x="934" y="499"/>
                  </a:lnTo>
                  <a:lnTo>
                    <a:pt x="1169" y="558"/>
                  </a:lnTo>
                  <a:lnTo>
                    <a:pt x="1223" y="585"/>
                  </a:lnTo>
                  <a:lnTo>
                    <a:pt x="1260" y="621"/>
                  </a:lnTo>
                  <a:lnTo>
                    <a:pt x="1296" y="670"/>
                  </a:lnTo>
                  <a:lnTo>
                    <a:pt x="1293" y="693"/>
                  </a:lnTo>
                  <a:lnTo>
                    <a:pt x="1283" y="709"/>
                  </a:lnTo>
                  <a:lnTo>
                    <a:pt x="1280" y="717"/>
                  </a:lnTo>
                  <a:lnTo>
                    <a:pt x="1292" y="7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6" name="Freeform 1076"/>
            <p:cNvSpPr>
              <a:spLocks/>
            </p:cNvSpPr>
            <p:nvPr/>
          </p:nvSpPr>
          <p:spPr bwMode="auto">
            <a:xfrm>
              <a:off x="4318" y="3215"/>
              <a:ext cx="76" cy="62"/>
            </a:xfrm>
            <a:custGeom>
              <a:avLst/>
              <a:gdLst>
                <a:gd name="T0" fmla="*/ 0 w 488"/>
                <a:gd name="T1" fmla="*/ 0 h 348"/>
                <a:gd name="T2" fmla="*/ 0 w 488"/>
                <a:gd name="T3" fmla="*/ 0 h 348"/>
                <a:gd name="T4" fmla="*/ 0 w 488"/>
                <a:gd name="T5" fmla="*/ 0 h 348"/>
                <a:gd name="T6" fmla="*/ 0 w 488"/>
                <a:gd name="T7" fmla="*/ 0 h 348"/>
                <a:gd name="T8" fmla="*/ 0 w 488"/>
                <a:gd name="T9" fmla="*/ 0 h 348"/>
                <a:gd name="T10" fmla="*/ 0 w 488"/>
                <a:gd name="T11" fmla="*/ 0 h 348"/>
                <a:gd name="T12" fmla="*/ 0 w 488"/>
                <a:gd name="T13" fmla="*/ 0 h 348"/>
                <a:gd name="T14" fmla="*/ 0 w 488"/>
                <a:gd name="T15" fmla="*/ 0 h 348"/>
                <a:gd name="T16" fmla="*/ 0 w 488"/>
                <a:gd name="T17" fmla="*/ 0 h 348"/>
                <a:gd name="T18" fmla="*/ 0 w 488"/>
                <a:gd name="T19" fmla="*/ 0 h 348"/>
                <a:gd name="T20" fmla="*/ 0 w 488"/>
                <a:gd name="T21" fmla="*/ 0 h 348"/>
                <a:gd name="T22" fmla="*/ 0 w 488"/>
                <a:gd name="T23" fmla="*/ 0 h 348"/>
                <a:gd name="T24" fmla="*/ 0 w 488"/>
                <a:gd name="T25" fmla="*/ 0 h 348"/>
                <a:gd name="T26" fmla="*/ 0 w 488"/>
                <a:gd name="T27" fmla="*/ 0 h 3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8" h="348">
                  <a:moveTo>
                    <a:pt x="13" y="345"/>
                  </a:moveTo>
                  <a:lnTo>
                    <a:pt x="59" y="309"/>
                  </a:lnTo>
                  <a:lnTo>
                    <a:pt x="103" y="287"/>
                  </a:lnTo>
                  <a:lnTo>
                    <a:pt x="122" y="274"/>
                  </a:lnTo>
                  <a:lnTo>
                    <a:pt x="465" y="69"/>
                  </a:lnTo>
                  <a:lnTo>
                    <a:pt x="488" y="33"/>
                  </a:lnTo>
                  <a:lnTo>
                    <a:pt x="483" y="14"/>
                  </a:lnTo>
                  <a:lnTo>
                    <a:pt x="477" y="1"/>
                  </a:lnTo>
                  <a:lnTo>
                    <a:pt x="457" y="0"/>
                  </a:lnTo>
                  <a:lnTo>
                    <a:pt x="262" y="105"/>
                  </a:lnTo>
                  <a:lnTo>
                    <a:pt x="238" y="116"/>
                  </a:lnTo>
                  <a:lnTo>
                    <a:pt x="0" y="274"/>
                  </a:lnTo>
                  <a:lnTo>
                    <a:pt x="0" y="348"/>
                  </a:lnTo>
                  <a:lnTo>
                    <a:pt x="13" y="345"/>
                  </a:lnTo>
                  <a:close/>
                </a:path>
              </a:pathLst>
            </a:custGeom>
            <a:solidFill>
              <a:srgbClr val="98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7" name="Freeform 1077"/>
            <p:cNvSpPr>
              <a:spLocks/>
            </p:cNvSpPr>
            <p:nvPr/>
          </p:nvSpPr>
          <p:spPr bwMode="auto">
            <a:xfrm>
              <a:off x="4834" y="3230"/>
              <a:ext cx="171" cy="106"/>
            </a:xfrm>
            <a:custGeom>
              <a:avLst/>
              <a:gdLst>
                <a:gd name="T0" fmla="*/ 0 w 1117"/>
                <a:gd name="T1" fmla="*/ 0 h 604"/>
                <a:gd name="T2" fmla="*/ 0 w 1117"/>
                <a:gd name="T3" fmla="*/ 0 h 604"/>
                <a:gd name="T4" fmla="*/ 0 w 1117"/>
                <a:gd name="T5" fmla="*/ 0 h 604"/>
                <a:gd name="T6" fmla="*/ 0 w 1117"/>
                <a:gd name="T7" fmla="*/ 0 h 604"/>
                <a:gd name="T8" fmla="*/ 0 w 1117"/>
                <a:gd name="T9" fmla="*/ 0 h 604"/>
                <a:gd name="T10" fmla="*/ 0 w 1117"/>
                <a:gd name="T11" fmla="*/ 0 h 604"/>
                <a:gd name="T12" fmla="*/ 0 w 1117"/>
                <a:gd name="T13" fmla="*/ 0 h 604"/>
                <a:gd name="T14" fmla="*/ 0 w 1117"/>
                <a:gd name="T15" fmla="*/ 0 h 604"/>
                <a:gd name="T16" fmla="*/ 0 w 1117"/>
                <a:gd name="T17" fmla="*/ 0 h 604"/>
                <a:gd name="T18" fmla="*/ 0 w 1117"/>
                <a:gd name="T19" fmla="*/ 0 h 604"/>
                <a:gd name="T20" fmla="*/ 0 w 1117"/>
                <a:gd name="T21" fmla="*/ 0 h 604"/>
                <a:gd name="T22" fmla="*/ 0 w 1117"/>
                <a:gd name="T23" fmla="*/ 0 h 604"/>
                <a:gd name="T24" fmla="*/ 0 w 1117"/>
                <a:gd name="T25" fmla="*/ 0 h 604"/>
                <a:gd name="T26" fmla="*/ 0 w 1117"/>
                <a:gd name="T27" fmla="*/ 0 h 604"/>
                <a:gd name="T28" fmla="*/ 0 w 1117"/>
                <a:gd name="T29" fmla="*/ 0 h 604"/>
                <a:gd name="T30" fmla="*/ 0 w 1117"/>
                <a:gd name="T31" fmla="*/ 0 h 604"/>
                <a:gd name="T32" fmla="*/ 0 w 1117"/>
                <a:gd name="T33" fmla="*/ 0 h 604"/>
                <a:gd name="T34" fmla="*/ 0 w 1117"/>
                <a:gd name="T35" fmla="*/ 0 h 604"/>
                <a:gd name="T36" fmla="*/ 0 w 1117"/>
                <a:gd name="T37" fmla="*/ 0 h 604"/>
                <a:gd name="T38" fmla="*/ 0 w 1117"/>
                <a:gd name="T39" fmla="*/ 0 h 604"/>
                <a:gd name="T40" fmla="*/ 0 w 1117"/>
                <a:gd name="T41" fmla="*/ 0 h 604"/>
                <a:gd name="T42" fmla="*/ 0 w 1117"/>
                <a:gd name="T43" fmla="*/ 0 h 604"/>
                <a:gd name="T44" fmla="*/ 0 w 1117"/>
                <a:gd name="T45" fmla="*/ 0 h 604"/>
                <a:gd name="T46" fmla="*/ 0 w 1117"/>
                <a:gd name="T47" fmla="*/ 0 h 604"/>
                <a:gd name="T48" fmla="*/ 0 w 1117"/>
                <a:gd name="T49" fmla="*/ 0 h 604"/>
                <a:gd name="T50" fmla="*/ 0 w 1117"/>
                <a:gd name="T51" fmla="*/ 0 h 604"/>
                <a:gd name="T52" fmla="*/ 0 w 1117"/>
                <a:gd name="T53" fmla="*/ 0 h 604"/>
                <a:gd name="T54" fmla="*/ 0 w 1117"/>
                <a:gd name="T55" fmla="*/ 0 h 604"/>
                <a:gd name="T56" fmla="*/ 0 w 1117"/>
                <a:gd name="T57" fmla="*/ 0 h 604"/>
                <a:gd name="T58" fmla="*/ 0 w 1117"/>
                <a:gd name="T59" fmla="*/ 0 h 604"/>
                <a:gd name="T60" fmla="*/ 0 w 1117"/>
                <a:gd name="T61" fmla="*/ 0 h 604"/>
                <a:gd name="T62" fmla="*/ 0 w 1117"/>
                <a:gd name="T63" fmla="*/ 0 h 604"/>
                <a:gd name="T64" fmla="*/ 0 w 1117"/>
                <a:gd name="T65" fmla="*/ 0 h 604"/>
                <a:gd name="T66" fmla="*/ 0 w 1117"/>
                <a:gd name="T67" fmla="*/ 0 h 604"/>
                <a:gd name="T68" fmla="*/ 0 w 1117"/>
                <a:gd name="T69" fmla="*/ 0 h 604"/>
                <a:gd name="T70" fmla="*/ 0 w 1117"/>
                <a:gd name="T71" fmla="*/ 0 h 604"/>
                <a:gd name="T72" fmla="*/ 0 w 1117"/>
                <a:gd name="T73" fmla="*/ 0 h 604"/>
                <a:gd name="T74" fmla="*/ 0 w 1117"/>
                <a:gd name="T75" fmla="*/ 0 h 604"/>
                <a:gd name="T76" fmla="*/ 0 w 1117"/>
                <a:gd name="T77" fmla="*/ 0 h 604"/>
                <a:gd name="T78" fmla="*/ 0 w 1117"/>
                <a:gd name="T79" fmla="*/ 0 h 6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7" h="604">
                  <a:moveTo>
                    <a:pt x="1047" y="600"/>
                  </a:moveTo>
                  <a:lnTo>
                    <a:pt x="1110" y="563"/>
                  </a:lnTo>
                  <a:lnTo>
                    <a:pt x="1117" y="546"/>
                  </a:lnTo>
                  <a:lnTo>
                    <a:pt x="1093" y="489"/>
                  </a:lnTo>
                  <a:lnTo>
                    <a:pt x="1083" y="466"/>
                  </a:lnTo>
                  <a:lnTo>
                    <a:pt x="1065" y="447"/>
                  </a:lnTo>
                  <a:lnTo>
                    <a:pt x="1025" y="407"/>
                  </a:lnTo>
                  <a:lnTo>
                    <a:pt x="966" y="367"/>
                  </a:lnTo>
                  <a:lnTo>
                    <a:pt x="901" y="333"/>
                  </a:lnTo>
                  <a:lnTo>
                    <a:pt x="760" y="278"/>
                  </a:lnTo>
                  <a:lnTo>
                    <a:pt x="611" y="234"/>
                  </a:lnTo>
                  <a:lnTo>
                    <a:pt x="466" y="185"/>
                  </a:lnTo>
                  <a:lnTo>
                    <a:pt x="369" y="130"/>
                  </a:lnTo>
                  <a:lnTo>
                    <a:pt x="315" y="85"/>
                  </a:lnTo>
                  <a:lnTo>
                    <a:pt x="312" y="99"/>
                  </a:lnTo>
                  <a:lnTo>
                    <a:pt x="313" y="112"/>
                  </a:lnTo>
                  <a:lnTo>
                    <a:pt x="306" y="162"/>
                  </a:lnTo>
                  <a:lnTo>
                    <a:pt x="286" y="161"/>
                  </a:lnTo>
                  <a:lnTo>
                    <a:pt x="270" y="127"/>
                  </a:lnTo>
                  <a:lnTo>
                    <a:pt x="270" y="19"/>
                  </a:lnTo>
                  <a:lnTo>
                    <a:pt x="242" y="0"/>
                  </a:lnTo>
                  <a:lnTo>
                    <a:pt x="204" y="0"/>
                  </a:lnTo>
                  <a:lnTo>
                    <a:pt x="131" y="9"/>
                  </a:lnTo>
                  <a:lnTo>
                    <a:pt x="45" y="35"/>
                  </a:lnTo>
                  <a:lnTo>
                    <a:pt x="21" y="41"/>
                  </a:lnTo>
                  <a:lnTo>
                    <a:pt x="0" y="68"/>
                  </a:lnTo>
                  <a:lnTo>
                    <a:pt x="7" y="101"/>
                  </a:lnTo>
                  <a:lnTo>
                    <a:pt x="124" y="171"/>
                  </a:lnTo>
                  <a:lnTo>
                    <a:pt x="257" y="222"/>
                  </a:lnTo>
                  <a:lnTo>
                    <a:pt x="526" y="312"/>
                  </a:lnTo>
                  <a:lnTo>
                    <a:pt x="631" y="331"/>
                  </a:lnTo>
                  <a:lnTo>
                    <a:pt x="721" y="361"/>
                  </a:lnTo>
                  <a:lnTo>
                    <a:pt x="863" y="397"/>
                  </a:lnTo>
                  <a:lnTo>
                    <a:pt x="926" y="423"/>
                  </a:lnTo>
                  <a:lnTo>
                    <a:pt x="979" y="460"/>
                  </a:lnTo>
                  <a:lnTo>
                    <a:pt x="1023" y="500"/>
                  </a:lnTo>
                  <a:lnTo>
                    <a:pt x="1050" y="559"/>
                  </a:lnTo>
                  <a:lnTo>
                    <a:pt x="1049" y="583"/>
                  </a:lnTo>
                  <a:lnTo>
                    <a:pt x="1033" y="604"/>
                  </a:lnTo>
                  <a:lnTo>
                    <a:pt x="1047" y="600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8" name="Freeform 1078"/>
            <p:cNvSpPr>
              <a:spLocks/>
            </p:cNvSpPr>
            <p:nvPr/>
          </p:nvSpPr>
          <p:spPr bwMode="auto">
            <a:xfrm>
              <a:off x="4693" y="3205"/>
              <a:ext cx="154" cy="114"/>
            </a:xfrm>
            <a:custGeom>
              <a:avLst/>
              <a:gdLst>
                <a:gd name="T0" fmla="*/ 0 w 1002"/>
                <a:gd name="T1" fmla="*/ 0 h 643"/>
                <a:gd name="T2" fmla="*/ 0 w 1002"/>
                <a:gd name="T3" fmla="*/ 0 h 643"/>
                <a:gd name="T4" fmla="*/ 0 w 1002"/>
                <a:gd name="T5" fmla="*/ 0 h 643"/>
                <a:gd name="T6" fmla="*/ 0 w 1002"/>
                <a:gd name="T7" fmla="*/ 0 h 643"/>
                <a:gd name="T8" fmla="*/ 0 w 1002"/>
                <a:gd name="T9" fmla="*/ 0 h 643"/>
                <a:gd name="T10" fmla="*/ 0 w 1002"/>
                <a:gd name="T11" fmla="*/ 0 h 643"/>
                <a:gd name="T12" fmla="*/ 0 w 1002"/>
                <a:gd name="T13" fmla="*/ 0 h 643"/>
                <a:gd name="T14" fmla="*/ 0 w 1002"/>
                <a:gd name="T15" fmla="*/ 0 h 643"/>
                <a:gd name="T16" fmla="*/ 0 w 1002"/>
                <a:gd name="T17" fmla="*/ 0 h 643"/>
                <a:gd name="T18" fmla="*/ 0 w 1002"/>
                <a:gd name="T19" fmla="*/ 0 h 643"/>
                <a:gd name="T20" fmla="*/ 0 w 1002"/>
                <a:gd name="T21" fmla="*/ 0 h 643"/>
                <a:gd name="T22" fmla="*/ 0 w 1002"/>
                <a:gd name="T23" fmla="*/ 0 h 643"/>
                <a:gd name="T24" fmla="*/ 0 w 1002"/>
                <a:gd name="T25" fmla="*/ 0 h 643"/>
                <a:gd name="T26" fmla="*/ 0 w 1002"/>
                <a:gd name="T27" fmla="*/ 0 h 643"/>
                <a:gd name="T28" fmla="*/ 0 w 1002"/>
                <a:gd name="T29" fmla="*/ 0 h 643"/>
                <a:gd name="T30" fmla="*/ 0 w 1002"/>
                <a:gd name="T31" fmla="*/ 0 h 643"/>
                <a:gd name="T32" fmla="*/ 0 w 1002"/>
                <a:gd name="T33" fmla="*/ 0 h 643"/>
                <a:gd name="T34" fmla="*/ 0 w 1002"/>
                <a:gd name="T35" fmla="*/ 0 h 643"/>
                <a:gd name="T36" fmla="*/ 0 w 1002"/>
                <a:gd name="T37" fmla="*/ 0 h 643"/>
                <a:gd name="T38" fmla="*/ 0 w 1002"/>
                <a:gd name="T39" fmla="*/ 0 h 643"/>
                <a:gd name="T40" fmla="*/ 0 w 1002"/>
                <a:gd name="T41" fmla="*/ 0 h 643"/>
                <a:gd name="T42" fmla="*/ 0 w 1002"/>
                <a:gd name="T43" fmla="*/ 0 h 643"/>
                <a:gd name="T44" fmla="*/ 0 w 1002"/>
                <a:gd name="T45" fmla="*/ 0 h 643"/>
                <a:gd name="T46" fmla="*/ 0 w 1002"/>
                <a:gd name="T47" fmla="*/ 0 h 643"/>
                <a:gd name="T48" fmla="*/ 0 w 1002"/>
                <a:gd name="T49" fmla="*/ 0 h 643"/>
                <a:gd name="T50" fmla="*/ 0 w 1002"/>
                <a:gd name="T51" fmla="*/ 0 h 643"/>
                <a:gd name="T52" fmla="*/ 0 w 1002"/>
                <a:gd name="T53" fmla="*/ 0 h 643"/>
                <a:gd name="T54" fmla="*/ 0 w 1002"/>
                <a:gd name="T55" fmla="*/ 0 h 643"/>
                <a:gd name="T56" fmla="*/ 0 w 1002"/>
                <a:gd name="T57" fmla="*/ 0 h 6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02" h="643">
                  <a:moveTo>
                    <a:pt x="523" y="632"/>
                  </a:moveTo>
                  <a:lnTo>
                    <a:pt x="1002" y="643"/>
                  </a:lnTo>
                  <a:lnTo>
                    <a:pt x="799" y="610"/>
                  </a:lnTo>
                  <a:lnTo>
                    <a:pt x="590" y="570"/>
                  </a:lnTo>
                  <a:lnTo>
                    <a:pt x="489" y="539"/>
                  </a:lnTo>
                  <a:lnTo>
                    <a:pt x="394" y="500"/>
                  </a:lnTo>
                  <a:lnTo>
                    <a:pt x="312" y="447"/>
                  </a:lnTo>
                  <a:lnTo>
                    <a:pt x="241" y="380"/>
                  </a:lnTo>
                  <a:lnTo>
                    <a:pt x="206" y="314"/>
                  </a:lnTo>
                  <a:lnTo>
                    <a:pt x="198" y="274"/>
                  </a:lnTo>
                  <a:lnTo>
                    <a:pt x="201" y="237"/>
                  </a:lnTo>
                  <a:lnTo>
                    <a:pt x="294" y="133"/>
                  </a:lnTo>
                  <a:lnTo>
                    <a:pt x="487" y="50"/>
                  </a:lnTo>
                  <a:lnTo>
                    <a:pt x="849" y="2"/>
                  </a:lnTo>
                  <a:lnTo>
                    <a:pt x="657" y="0"/>
                  </a:lnTo>
                  <a:lnTo>
                    <a:pt x="454" y="18"/>
                  </a:lnTo>
                  <a:lnTo>
                    <a:pt x="258" y="59"/>
                  </a:lnTo>
                  <a:lnTo>
                    <a:pt x="168" y="89"/>
                  </a:lnTo>
                  <a:lnTo>
                    <a:pt x="85" y="129"/>
                  </a:lnTo>
                  <a:lnTo>
                    <a:pt x="36" y="178"/>
                  </a:lnTo>
                  <a:lnTo>
                    <a:pt x="2" y="225"/>
                  </a:lnTo>
                  <a:lnTo>
                    <a:pt x="0" y="292"/>
                  </a:lnTo>
                  <a:lnTo>
                    <a:pt x="15" y="352"/>
                  </a:lnTo>
                  <a:lnTo>
                    <a:pt x="46" y="407"/>
                  </a:lnTo>
                  <a:lnTo>
                    <a:pt x="86" y="461"/>
                  </a:lnTo>
                  <a:lnTo>
                    <a:pt x="175" y="524"/>
                  </a:lnTo>
                  <a:lnTo>
                    <a:pt x="285" y="573"/>
                  </a:lnTo>
                  <a:lnTo>
                    <a:pt x="406" y="607"/>
                  </a:lnTo>
                  <a:lnTo>
                    <a:pt x="523" y="63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09" name="Freeform 1079"/>
            <p:cNvSpPr>
              <a:spLocks/>
            </p:cNvSpPr>
            <p:nvPr/>
          </p:nvSpPr>
          <p:spPr bwMode="auto">
            <a:xfrm>
              <a:off x="4155" y="3131"/>
              <a:ext cx="79" cy="116"/>
            </a:xfrm>
            <a:custGeom>
              <a:avLst/>
              <a:gdLst>
                <a:gd name="T0" fmla="*/ 0 w 515"/>
                <a:gd name="T1" fmla="*/ 0 h 661"/>
                <a:gd name="T2" fmla="*/ 0 w 515"/>
                <a:gd name="T3" fmla="*/ 0 h 661"/>
                <a:gd name="T4" fmla="*/ 0 w 515"/>
                <a:gd name="T5" fmla="*/ 0 h 661"/>
                <a:gd name="T6" fmla="*/ 0 w 515"/>
                <a:gd name="T7" fmla="*/ 0 h 661"/>
                <a:gd name="T8" fmla="*/ 0 w 515"/>
                <a:gd name="T9" fmla="*/ 0 h 661"/>
                <a:gd name="T10" fmla="*/ 0 w 515"/>
                <a:gd name="T11" fmla="*/ 0 h 661"/>
                <a:gd name="T12" fmla="*/ 0 w 515"/>
                <a:gd name="T13" fmla="*/ 0 h 661"/>
                <a:gd name="T14" fmla="*/ 0 w 515"/>
                <a:gd name="T15" fmla="*/ 0 h 661"/>
                <a:gd name="T16" fmla="*/ 0 w 515"/>
                <a:gd name="T17" fmla="*/ 0 h 661"/>
                <a:gd name="T18" fmla="*/ 0 w 515"/>
                <a:gd name="T19" fmla="*/ 0 h 661"/>
                <a:gd name="T20" fmla="*/ 0 w 515"/>
                <a:gd name="T21" fmla="*/ 0 h 661"/>
                <a:gd name="T22" fmla="*/ 0 w 515"/>
                <a:gd name="T23" fmla="*/ 0 h 661"/>
                <a:gd name="T24" fmla="*/ 0 w 515"/>
                <a:gd name="T25" fmla="*/ 0 h 661"/>
                <a:gd name="T26" fmla="*/ 0 w 515"/>
                <a:gd name="T27" fmla="*/ 0 h 661"/>
                <a:gd name="T28" fmla="*/ 0 w 515"/>
                <a:gd name="T29" fmla="*/ 0 h 661"/>
                <a:gd name="T30" fmla="*/ 0 w 515"/>
                <a:gd name="T31" fmla="*/ 0 h 6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5" h="661">
                  <a:moveTo>
                    <a:pt x="5" y="661"/>
                  </a:moveTo>
                  <a:lnTo>
                    <a:pt x="501" y="422"/>
                  </a:lnTo>
                  <a:lnTo>
                    <a:pt x="513" y="336"/>
                  </a:lnTo>
                  <a:lnTo>
                    <a:pt x="515" y="244"/>
                  </a:lnTo>
                  <a:lnTo>
                    <a:pt x="505" y="153"/>
                  </a:lnTo>
                  <a:lnTo>
                    <a:pt x="482" y="67"/>
                  </a:lnTo>
                  <a:lnTo>
                    <a:pt x="458" y="23"/>
                  </a:lnTo>
                  <a:lnTo>
                    <a:pt x="422" y="0"/>
                  </a:lnTo>
                  <a:lnTo>
                    <a:pt x="160" y="31"/>
                  </a:lnTo>
                  <a:lnTo>
                    <a:pt x="124" y="60"/>
                  </a:lnTo>
                  <a:lnTo>
                    <a:pt x="83" y="127"/>
                  </a:lnTo>
                  <a:lnTo>
                    <a:pt x="54" y="199"/>
                  </a:lnTo>
                  <a:lnTo>
                    <a:pt x="24" y="351"/>
                  </a:lnTo>
                  <a:lnTo>
                    <a:pt x="15" y="507"/>
                  </a:lnTo>
                  <a:lnTo>
                    <a:pt x="0" y="660"/>
                  </a:lnTo>
                  <a:lnTo>
                    <a:pt x="5" y="66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0" name="Freeform 1080"/>
            <p:cNvSpPr>
              <a:spLocks/>
            </p:cNvSpPr>
            <p:nvPr/>
          </p:nvSpPr>
          <p:spPr bwMode="auto">
            <a:xfrm>
              <a:off x="4698" y="3220"/>
              <a:ext cx="68" cy="87"/>
            </a:xfrm>
            <a:custGeom>
              <a:avLst/>
              <a:gdLst>
                <a:gd name="T0" fmla="*/ 0 w 439"/>
                <a:gd name="T1" fmla="*/ 0 h 492"/>
                <a:gd name="T2" fmla="*/ 0 w 439"/>
                <a:gd name="T3" fmla="*/ 0 h 492"/>
                <a:gd name="T4" fmla="*/ 0 w 439"/>
                <a:gd name="T5" fmla="*/ 0 h 492"/>
                <a:gd name="T6" fmla="*/ 0 w 439"/>
                <a:gd name="T7" fmla="*/ 0 h 492"/>
                <a:gd name="T8" fmla="*/ 0 w 439"/>
                <a:gd name="T9" fmla="*/ 0 h 492"/>
                <a:gd name="T10" fmla="*/ 0 w 439"/>
                <a:gd name="T11" fmla="*/ 0 h 492"/>
                <a:gd name="T12" fmla="*/ 0 w 439"/>
                <a:gd name="T13" fmla="*/ 0 h 492"/>
                <a:gd name="T14" fmla="*/ 0 w 439"/>
                <a:gd name="T15" fmla="*/ 0 h 492"/>
                <a:gd name="T16" fmla="*/ 0 w 439"/>
                <a:gd name="T17" fmla="*/ 0 h 492"/>
                <a:gd name="T18" fmla="*/ 0 w 439"/>
                <a:gd name="T19" fmla="*/ 0 h 492"/>
                <a:gd name="T20" fmla="*/ 0 w 439"/>
                <a:gd name="T21" fmla="*/ 0 h 492"/>
                <a:gd name="T22" fmla="*/ 0 w 439"/>
                <a:gd name="T23" fmla="*/ 0 h 492"/>
                <a:gd name="T24" fmla="*/ 0 w 439"/>
                <a:gd name="T25" fmla="*/ 0 h 492"/>
                <a:gd name="T26" fmla="*/ 0 w 439"/>
                <a:gd name="T27" fmla="*/ 0 h 492"/>
                <a:gd name="T28" fmla="*/ 0 w 439"/>
                <a:gd name="T29" fmla="*/ 0 h 492"/>
                <a:gd name="T30" fmla="*/ 0 w 439"/>
                <a:gd name="T31" fmla="*/ 0 h 492"/>
                <a:gd name="T32" fmla="*/ 0 w 439"/>
                <a:gd name="T33" fmla="*/ 0 h 492"/>
                <a:gd name="T34" fmla="*/ 0 w 439"/>
                <a:gd name="T35" fmla="*/ 0 h 492"/>
                <a:gd name="T36" fmla="*/ 0 w 439"/>
                <a:gd name="T37" fmla="*/ 0 h 492"/>
                <a:gd name="T38" fmla="*/ 0 w 439"/>
                <a:gd name="T39" fmla="*/ 0 h 492"/>
                <a:gd name="T40" fmla="*/ 0 w 439"/>
                <a:gd name="T41" fmla="*/ 0 h 492"/>
                <a:gd name="T42" fmla="*/ 0 w 439"/>
                <a:gd name="T43" fmla="*/ 0 h 492"/>
                <a:gd name="T44" fmla="*/ 0 w 439"/>
                <a:gd name="T45" fmla="*/ 0 h 4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9" h="492">
                  <a:moveTo>
                    <a:pt x="384" y="488"/>
                  </a:moveTo>
                  <a:lnTo>
                    <a:pt x="439" y="492"/>
                  </a:lnTo>
                  <a:lnTo>
                    <a:pt x="406" y="481"/>
                  </a:lnTo>
                  <a:lnTo>
                    <a:pt x="320" y="439"/>
                  </a:lnTo>
                  <a:lnTo>
                    <a:pt x="238" y="383"/>
                  </a:lnTo>
                  <a:lnTo>
                    <a:pt x="172" y="313"/>
                  </a:lnTo>
                  <a:lnTo>
                    <a:pt x="147" y="273"/>
                  </a:lnTo>
                  <a:lnTo>
                    <a:pt x="131" y="224"/>
                  </a:lnTo>
                  <a:lnTo>
                    <a:pt x="122" y="140"/>
                  </a:lnTo>
                  <a:lnTo>
                    <a:pt x="229" y="28"/>
                  </a:lnTo>
                  <a:lnTo>
                    <a:pt x="280" y="0"/>
                  </a:lnTo>
                  <a:lnTo>
                    <a:pt x="217" y="10"/>
                  </a:lnTo>
                  <a:lnTo>
                    <a:pt x="152" y="33"/>
                  </a:lnTo>
                  <a:lnTo>
                    <a:pt x="91" y="67"/>
                  </a:lnTo>
                  <a:lnTo>
                    <a:pt x="36" y="116"/>
                  </a:lnTo>
                  <a:lnTo>
                    <a:pt x="0" y="163"/>
                  </a:lnTo>
                  <a:lnTo>
                    <a:pt x="3" y="221"/>
                  </a:lnTo>
                  <a:lnTo>
                    <a:pt x="22" y="270"/>
                  </a:lnTo>
                  <a:lnTo>
                    <a:pt x="86" y="356"/>
                  </a:lnTo>
                  <a:lnTo>
                    <a:pt x="148" y="402"/>
                  </a:lnTo>
                  <a:lnTo>
                    <a:pt x="221" y="439"/>
                  </a:lnTo>
                  <a:lnTo>
                    <a:pt x="301" y="468"/>
                  </a:lnTo>
                  <a:lnTo>
                    <a:pt x="384" y="4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1" name="Freeform 1081"/>
            <p:cNvSpPr>
              <a:spLocks/>
            </p:cNvSpPr>
            <p:nvPr/>
          </p:nvSpPr>
          <p:spPr bwMode="auto">
            <a:xfrm>
              <a:off x="5007" y="3271"/>
              <a:ext cx="18" cy="55"/>
            </a:xfrm>
            <a:custGeom>
              <a:avLst/>
              <a:gdLst>
                <a:gd name="T0" fmla="*/ 0 w 125"/>
                <a:gd name="T1" fmla="*/ 0 h 308"/>
                <a:gd name="T2" fmla="*/ 0 w 125"/>
                <a:gd name="T3" fmla="*/ 0 h 308"/>
                <a:gd name="T4" fmla="*/ 0 w 125"/>
                <a:gd name="T5" fmla="*/ 0 h 308"/>
                <a:gd name="T6" fmla="*/ 0 w 125"/>
                <a:gd name="T7" fmla="*/ 0 h 308"/>
                <a:gd name="T8" fmla="*/ 0 w 125"/>
                <a:gd name="T9" fmla="*/ 0 h 308"/>
                <a:gd name="T10" fmla="*/ 0 w 125"/>
                <a:gd name="T11" fmla="*/ 0 h 308"/>
                <a:gd name="T12" fmla="*/ 0 w 125"/>
                <a:gd name="T13" fmla="*/ 0 h 308"/>
                <a:gd name="T14" fmla="*/ 0 w 125"/>
                <a:gd name="T15" fmla="*/ 0 h 308"/>
                <a:gd name="T16" fmla="*/ 0 w 125"/>
                <a:gd name="T17" fmla="*/ 0 h 308"/>
                <a:gd name="T18" fmla="*/ 0 w 125"/>
                <a:gd name="T19" fmla="*/ 0 h 308"/>
                <a:gd name="T20" fmla="*/ 0 w 125"/>
                <a:gd name="T21" fmla="*/ 0 h 3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308">
                  <a:moveTo>
                    <a:pt x="39" y="305"/>
                  </a:moveTo>
                  <a:lnTo>
                    <a:pt x="54" y="287"/>
                  </a:lnTo>
                  <a:lnTo>
                    <a:pt x="90" y="263"/>
                  </a:lnTo>
                  <a:lnTo>
                    <a:pt x="116" y="227"/>
                  </a:lnTo>
                  <a:lnTo>
                    <a:pt x="125" y="125"/>
                  </a:lnTo>
                  <a:lnTo>
                    <a:pt x="36" y="16"/>
                  </a:lnTo>
                  <a:lnTo>
                    <a:pt x="27" y="8"/>
                  </a:lnTo>
                  <a:lnTo>
                    <a:pt x="13" y="0"/>
                  </a:lnTo>
                  <a:lnTo>
                    <a:pt x="0" y="217"/>
                  </a:lnTo>
                  <a:lnTo>
                    <a:pt x="39" y="308"/>
                  </a:lnTo>
                  <a:lnTo>
                    <a:pt x="39" y="305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2" name="Freeform 1082"/>
            <p:cNvSpPr>
              <a:spLocks/>
            </p:cNvSpPr>
            <p:nvPr/>
          </p:nvSpPr>
          <p:spPr bwMode="auto">
            <a:xfrm>
              <a:off x="5069" y="3201"/>
              <a:ext cx="51" cy="133"/>
            </a:xfrm>
            <a:custGeom>
              <a:avLst/>
              <a:gdLst>
                <a:gd name="T0" fmla="*/ 0 w 325"/>
                <a:gd name="T1" fmla="*/ 0 h 753"/>
                <a:gd name="T2" fmla="*/ 0 w 325"/>
                <a:gd name="T3" fmla="*/ 0 h 753"/>
                <a:gd name="T4" fmla="*/ 0 w 325"/>
                <a:gd name="T5" fmla="*/ 0 h 753"/>
                <a:gd name="T6" fmla="*/ 0 w 325"/>
                <a:gd name="T7" fmla="*/ 0 h 753"/>
                <a:gd name="T8" fmla="*/ 0 w 325"/>
                <a:gd name="T9" fmla="*/ 0 h 753"/>
                <a:gd name="T10" fmla="*/ 0 w 325"/>
                <a:gd name="T11" fmla="*/ 0 h 753"/>
                <a:gd name="T12" fmla="*/ 0 w 325"/>
                <a:gd name="T13" fmla="*/ 0 h 753"/>
                <a:gd name="T14" fmla="*/ 0 w 325"/>
                <a:gd name="T15" fmla="*/ 0 h 753"/>
                <a:gd name="T16" fmla="*/ 0 w 325"/>
                <a:gd name="T17" fmla="*/ 0 h 753"/>
                <a:gd name="T18" fmla="*/ 0 w 325"/>
                <a:gd name="T19" fmla="*/ 0 h 753"/>
                <a:gd name="T20" fmla="*/ 0 w 325"/>
                <a:gd name="T21" fmla="*/ 0 h 753"/>
                <a:gd name="T22" fmla="*/ 0 w 325"/>
                <a:gd name="T23" fmla="*/ 0 h 753"/>
                <a:gd name="T24" fmla="*/ 0 w 325"/>
                <a:gd name="T25" fmla="*/ 0 h 753"/>
                <a:gd name="T26" fmla="*/ 0 w 325"/>
                <a:gd name="T27" fmla="*/ 0 h 753"/>
                <a:gd name="T28" fmla="*/ 0 w 325"/>
                <a:gd name="T29" fmla="*/ 0 h 753"/>
                <a:gd name="T30" fmla="*/ 0 w 325"/>
                <a:gd name="T31" fmla="*/ 0 h 753"/>
                <a:gd name="T32" fmla="*/ 0 w 325"/>
                <a:gd name="T33" fmla="*/ 0 h 753"/>
                <a:gd name="T34" fmla="*/ 0 w 325"/>
                <a:gd name="T35" fmla="*/ 0 h 753"/>
                <a:gd name="T36" fmla="*/ 0 w 325"/>
                <a:gd name="T37" fmla="*/ 0 h 753"/>
                <a:gd name="T38" fmla="*/ 0 w 325"/>
                <a:gd name="T39" fmla="*/ 0 h 753"/>
                <a:gd name="T40" fmla="*/ 0 w 325"/>
                <a:gd name="T41" fmla="*/ 0 h 753"/>
                <a:gd name="T42" fmla="*/ 0 w 325"/>
                <a:gd name="T43" fmla="*/ 0 h 753"/>
                <a:gd name="T44" fmla="*/ 0 w 325"/>
                <a:gd name="T45" fmla="*/ 0 h 753"/>
                <a:gd name="T46" fmla="*/ 0 w 325"/>
                <a:gd name="T47" fmla="*/ 0 h 753"/>
                <a:gd name="T48" fmla="*/ 0 w 325"/>
                <a:gd name="T49" fmla="*/ 0 h 753"/>
                <a:gd name="T50" fmla="*/ 0 w 325"/>
                <a:gd name="T51" fmla="*/ 0 h 753"/>
                <a:gd name="T52" fmla="*/ 0 w 325"/>
                <a:gd name="T53" fmla="*/ 0 h 7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5" h="753">
                  <a:moveTo>
                    <a:pt x="87" y="753"/>
                  </a:moveTo>
                  <a:lnTo>
                    <a:pt x="125" y="748"/>
                  </a:lnTo>
                  <a:lnTo>
                    <a:pt x="172" y="682"/>
                  </a:lnTo>
                  <a:lnTo>
                    <a:pt x="178" y="559"/>
                  </a:lnTo>
                  <a:lnTo>
                    <a:pt x="204" y="436"/>
                  </a:lnTo>
                  <a:lnTo>
                    <a:pt x="247" y="314"/>
                  </a:lnTo>
                  <a:lnTo>
                    <a:pt x="300" y="194"/>
                  </a:lnTo>
                  <a:lnTo>
                    <a:pt x="325" y="80"/>
                  </a:lnTo>
                  <a:lnTo>
                    <a:pt x="319" y="62"/>
                  </a:lnTo>
                  <a:lnTo>
                    <a:pt x="309" y="46"/>
                  </a:lnTo>
                  <a:lnTo>
                    <a:pt x="292" y="26"/>
                  </a:lnTo>
                  <a:lnTo>
                    <a:pt x="251" y="3"/>
                  </a:lnTo>
                  <a:lnTo>
                    <a:pt x="210" y="0"/>
                  </a:lnTo>
                  <a:lnTo>
                    <a:pt x="193" y="3"/>
                  </a:lnTo>
                  <a:lnTo>
                    <a:pt x="180" y="15"/>
                  </a:lnTo>
                  <a:lnTo>
                    <a:pt x="151" y="43"/>
                  </a:lnTo>
                  <a:lnTo>
                    <a:pt x="104" y="108"/>
                  </a:lnTo>
                  <a:lnTo>
                    <a:pt x="65" y="182"/>
                  </a:lnTo>
                  <a:lnTo>
                    <a:pt x="34" y="262"/>
                  </a:lnTo>
                  <a:lnTo>
                    <a:pt x="13" y="347"/>
                  </a:lnTo>
                  <a:lnTo>
                    <a:pt x="1" y="434"/>
                  </a:lnTo>
                  <a:lnTo>
                    <a:pt x="0" y="522"/>
                  </a:lnTo>
                  <a:lnTo>
                    <a:pt x="8" y="607"/>
                  </a:lnTo>
                  <a:lnTo>
                    <a:pt x="27" y="689"/>
                  </a:lnTo>
                  <a:lnTo>
                    <a:pt x="51" y="733"/>
                  </a:lnTo>
                  <a:lnTo>
                    <a:pt x="83" y="753"/>
                  </a:lnTo>
                  <a:lnTo>
                    <a:pt x="87" y="753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3" name="Freeform 1083"/>
            <p:cNvSpPr>
              <a:spLocks/>
            </p:cNvSpPr>
            <p:nvPr/>
          </p:nvSpPr>
          <p:spPr bwMode="auto">
            <a:xfrm>
              <a:off x="5076" y="3207"/>
              <a:ext cx="37" cy="121"/>
            </a:xfrm>
            <a:custGeom>
              <a:avLst/>
              <a:gdLst>
                <a:gd name="T0" fmla="*/ 0 w 240"/>
                <a:gd name="T1" fmla="*/ 0 h 677"/>
                <a:gd name="T2" fmla="*/ 0 w 240"/>
                <a:gd name="T3" fmla="*/ 0 h 677"/>
                <a:gd name="T4" fmla="*/ 0 w 240"/>
                <a:gd name="T5" fmla="*/ 0 h 677"/>
                <a:gd name="T6" fmla="*/ 0 w 240"/>
                <a:gd name="T7" fmla="*/ 0 h 677"/>
                <a:gd name="T8" fmla="*/ 0 w 240"/>
                <a:gd name="T9" fmla="*/ 0 h 677"/>
                <a:gd name="T10" fmla="*/ 0 w 240"/>
                <a:gd name="T11" fmla="*/ 0 h 677"/>
                <a:gd name="T12" fmla="*/ 0 w 240"/>
                <a:gd name="T13" fmla="*/ 0 h 677"/>
                <a:gd name="T14" fmla="*/ 0 w 240"/>
                <a:gd name="T15" fmla="*/ 0 h 677"/>
                <a:gd name="T16" fmla="*/ 0 w 240"/>
                <a:gd name="T17" fmla="*/ 0 h 677"/>
                <a:gd name="T18" fmla="*/ 0 w 240"/>
                <a:gd name="T19" fmla="*/ 0 h 677"/>
                <a:gd name="T20" fmla="*/ 0 w 240"/>
                <a:gd name="T21" fmla="*/ 0 h 677"/>
                <a:gd name="T22" fmla="*/ 0 w 240"/>
                <a:gd name="T23" fmla="*/ 0 h 677"/>
                <a:gd name="T24" fmla="*/ 0 w 240"/>
                <a:gd name="T25" fmla="*/ 0 h 677"/>
                <a:gd name="T26" fmla="*/ 0 w 240"/>
                <a:gd name="T27" fmla="*/ 0 h 677"/>
                <a:gd name="T28" fmla="*/ 0 w 240"/>
                <a:gd name="T29" fmla="*/ 0 h 677"/>
                <a:gd name="T30" fmla="*/ 0 w 240"/>
                <a:gd name="T31" fmla="*/ 0 h 677"/>
                <a:gd name="T32" fmla="*/ 0 w 240"/>
                <a:gd name="T33" fmla="*/ 0 h 677"/>
                <a:gd name="T34" fmla="*/ 0 w 240"/>
                <a:gd name="T35" fmla="*/ 0 h 677"/>
                <a:gd name="T36" fmla="*/ 0 w 240"/>
                <a:gd name="T37" fmla="*/ 0 h 677"/>
                <a:gd name="T38" fmla="*/ 0 w 240"/>
                <a:gd name="T39" fmla="*/ 0 h 677"/>
                <a:gd name="T40" fmla="*/ 0 w 240"/>
                <a:gd name="T41" fmla="*/ 0 h 677"/>
                <a:gd name="T42" fmla="*/ 0 w 240"/>
                <a:gd name="T43" fmla="*/ 0 h 677"/>
                <a:gd name="T44" fmla="*/ 0 w 240"/>
                <a:gd name="T45" fmla="*/ 0 h 677"/>
                <a:gd name="T46" fmla="*/ 0 w 240"/>
                <a:gd name="T47" fmla="*/ 0 h 677"/>
                <a:gd name="T48" fmla="*/ 0 w 240"/>
                <a:gd name="T49" fmla="*/ 0 h 6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0" h="677">
                  <a:moveTo>
                    <a:pt x="57" y="677"/>
                  </a:moveTo>
                  <a:lnTo>
                    <a:pt x="71" y="669"/>
                  </a:lnTo>
                  <a:lnTo>
                    <a:pt x="93" y="639"/>
                  </a:lnTo>
                  <a:lnTo>
                    <a:pt x="91" y="563"/>
                  </a:lnTo>
                  <a:lnTo>
                    <a:pt x="103" y="486"/>
                  </a:lnTo>
                  <a:lnTo>
                    <a:pt x="150" y="334"/>
                  </a:lnTo>
                  <a:lnTo>
                    <a:pt x="206" y="183"/>
                  </a:lnTo>
                  <a:lnTo>
                    <a:pt x="227" y="107"/>
                  </a:lnTo>
                  <a:lnTo>
                    <a:pt x="240" y="31"/>
                  </a:lnTo>
                  <a:lnTo>
                    <a:pt x="227" y="16"/>
                  </a:lnTo>
                  <a:lnTo>
                    <a:pt x="216" y="9"/>
                  </a:lnTo>
                  <a:lnTo>
                    <a:pt x="195" y="0"/>
                  </a:lnTo>
                  <a:lnTo>
                    <a:pt x="173" y="7"/>
                  </a:lnTo>
                  <a:lnTo>
                    <a:pt x="154" y="20"/>
                  </a:lnTo>
                  <a:lnTo>
                    <a:pt x="132" y="40"/>
                  </a:lnTo>
                  <a:lnTo>
                    <a:pt x="90" y="105"/>
                  </a:lnTo>
                  <a:lnTo>
                    <a:pt x="53" y="181"/>
                  </a:lnTo>
                  <a:lnTo>
                    <a:pt x="21" y="263"/>
                  </a:lnTo>
                  <a:lnTo>
                    <a:pt x="0" y="348"/>
                  </a:lnTo>
                  <a:lnTo>
                    <a:pt x="11" y="594"/>
                  </a:lnTo>
                  <a:lnTo>
                    <a:pt x="11" y="604"/>
                  </a:lnTo>
                  <a:lnTo>
                    <a:pt x="20" y="614"/>
                  </a:lnTo>
                  <a:lnTo>
                    <a:pt x="33" y="633"/>
                  </a:lnTo>
                  <a:lnTo>
                    <a:pt x="47" y="667"/>
                  </a:lnTo>
                  <a:lnTo>
                    <a:pt x="57" y="6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4" name="Freeform 1084"/>
            <p:cNvSpPr>
              <a:spLocks/>
            </p:cNvSpPr>
            <p:nvPr/>
          </p:nvSpPr>
          <p:spPr bwMode="auto">
            <a:xfrm>
              <a:off x="4318" y="3122"/>
              <a:ext cx="66" cy="130"/>
            </a:xfrm>
            <a:custGeom>
              <a:avLst/>
              <a:gdLst>
                <a:gd name="T0" fmla="*/ 0 w 432"/>
                <a:gd name="T1" fmla="*/ 0 h 736"/>
                <a:gd name="T2" fmla="*/ 0 w 432"/>
                <a:gd name="T3" fmla="*/ 0 h 736"/>
                <a:gd name="T4" fmla="*/ 0 w 432"/>
                <a:gd name="T5" fmla="*/ 0 h 736"/>
                <a:gd name="T6" fmla="*/ 0 w 432"/>
                <a:gd name="T7" fmla="*/ 0 h 736"/>
                <a:gd name="T8" fmla="*/ 0 w 432"/>
                <a:gd name="T9" fmla="*/ 0 h 736"/>
                <a:gd name="T10" fmla="*/ 0 w 432"/>
                <a:gd name="T11" fmla="*/ 0 h 736"/>
                <a:gd name="T12" fmla="*/ 0 w 432"/>
                <a:gd name="T13" fmla="*/ 0 h 736"/>
                <a:gd name="T14" fmla="*/ 0 w 432"/>
                <a:gd name="T15" fmla="*/ 0 h 736"/>
                <a:gd name="T16" fmla="*/ 0 w 432"/>
                <a:gd name="T17" fmla="*/ 0 h 736"/>
                <a:gd name="T18" fmla="*/ 0 w 432"/>
                <a:gd name="T19" fmla="*/ 0 h 736"/>
                <a:gd name="T20" fmla="*/ 0 w 432"/>
                <a:gd name="T21" fmla="*/ 0 h 736"/>
                <a:gd name="T22" fmla="*/ 0 w 432"/>
                <a:gd name="T23" fmla="*/ 0 h 736"/>
                <a:gd name="T24" fmla="*/ 0 w 432"/>
                <a:gd name="T25" fmla="*/ 0 h 736"/>
                <a:gd name="T26" fmla="*/ 0 w 432"/>
                <a:gd name="T27" fmla="*/ 0 h 736"/>
                <a:gd name="T28" fmla="*/ 0 w 432"/>
                <a:gd name="T29" fmla="*/ 0 h 736"/>
                <a:gd name="T30" fmla="*/ 0 w 432"/>
                <a:gd name="T31" fmla="*/ 0 h 736"/>
                <a:gd name="T32" fmla="*/ 0 w 432"/>
                <a:gd name="T33" fmla="*/ 0 h 736"/>
                <a:gd name="T34" fmla="*/ 0 w 432"/>
                <a:gd name="T35" fmla="*/ 0 h 736"/>
                <a:gd name="T36" fmla="*/ 0 w 432"/>
                <a:gd name="T37" fmla="*/ 0 h 736"/>
                <a:gd name="T38" fmla="*/ 0 w 432"/>
                <a:gd name="T39" fmla="*/ 0 h 736"/>
                <a:gd name="T40" fmla="*/ 0 w 432"/>
                <a:gd name="T41" fmla="*/ 0 h 7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736">
                  <a:moveTo>
                    <a:pt x="17" y="728"/>
                  </a:moveTo>
                  <a:lnTo>
                    <a:pt x="27" y="720"/>
                  </a:lnTo>
                  <a:lnTo>
                    <a:pt x="429" y="478"/>
                  </a:lnTo>
                  <a:lnTo>
                    <a:pt x="421" y="454"/>
                  </a:lnTo>
                  <a:lnTo>
                    <a:pt x="432" y="264"/>
                  </a:lnTo>
                  <a:lnTo>
                    <a:pt x="382" y="201"/>
                  </a:lnTo>
                  <a:lnTo>
                    <a:pt x="368" y="92"/>
                  </a:lnTo>
                  <a:lnTo>
                    <a:pt x="387" y="60"/>
                  </a:lnTo>
                  <a:lnTo>
                    <a:pt x="402" y="23"/>
                  </a:lnTo>
                  <a:lnTo>
                    <a:pt x="371" y="2"/>
                  </a:lnTo>
                  <a:lnTo>
                    <a:pt x="291" y="0"/>
                  </a:lnTo>
                  <a:lnTo>
                    <a:pt x="203" y="45"/>
                  </a:lnTo>
                  <a:lnTo>
                    <a:pt x="185" y="57"/>
                  </a:lnTo>
                  <a:lnTo>
                    <a:pt x="54" y="158"/>
                  </a:lnTo>
                  <a:lnTo>
                    <a:pt x="27" y="294"/>
                  </a:lnTo>
                  <a:lnTo>
                    <a:pt x="16" y="433"/>
                  </a:lnTo>
                  <a:lnTo>
                    <a:pt x="12" y="570"/>
                  </a:lnTo>
                  <a:lnTo>
                    <a:pt x="0" y="709"/>
                  </a:lnTo>
                  <a:lnTo>
                    <a:pt x="4" y="728"/>
                  </a:lnTo>
                  <a:lnTo>
                    <a:pt x="10" y="736"/>
                  </a:lnTo>
                  <a:lnTo>
                    <a:pt x="17" y="728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5" name="Freeform 1085"/>
            <p:cNvSpPr>
              <a:spLocks/>
            </p:cNvSpPr>
            <p:nvPr/>
          </p:nvSpPr>
          <p:spPr bwMode="auto">
            <a:xfrm>
              <a:off x="3773" y="3162"/>
              <a:ext cx="26" cy="32"/>
            </a:xfrm>
            <a:custGeom>
              <a:avLst/>
              <a:gdLst>
                <a:gd name="T0" fmla="*/ 0 w 165"/>
                <a:gd name="T1" fmla="*/ 0 h 182"/>
                <a:gd name="T2" fmla="*/ 0 w 165"/>
                <a:gd name="T3" fmla="*/ 0 h 182"/>
                <a:gd name="T4" fmla="*/ 0 w 165"/>
                <a:gd name="T5" fmla="*/ 0 h 182"/>
                <a:gd name="T6" fmla="*/ 0 w 165"/>
                <a:gd name="T7" fmla="*/ 0 h 182"/>
                <a:gd name="T8" fmla="*/ 0 w 165"/>
                <a:gd name="T9" fmla="*/ 0 h 182"/>
                <a:gd name="T10" fmla="*/ 0 w 165"/>
                <a:gd name="T11" fmla="*/ 0 h 1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182">
                  <a:moveTo>
                    <a:pt x="10" y="174"/>
                  </a:moveTo>
                  <a:lnTo>
                    <a:pt x="165" y="0"/>
                  </a:lnTo>
                  <a:lnTo>
                    <a:pt x="51" y="87"/>
                  </a:lnTo>
                  <a:lnTo>
                    <a:pt x="12" y="164"/>
                  </a:lnTo>
                  <a:lnTo>
                    <a:pt x="0" y="182"/>
                  </a:lnTo>
                  <a:lnTo>
                    <a:pt x="10" y="174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6" name="Freeform 1086"/>
            <p:cNvSpPr>
              <a:spLocks/>
            </p:cNvSpPr>
            <p:nvPr/>
          </p:nvSpPr>
          <p:spPr bwMode="auto">
            <a:xfrm>
              <a:off x="3768" y="3156"/>
              <a:ext cx="7" cy="36"/>
            </a:xfrm>
            <a:custGeom>
              <a:avLst/>
              <a:gdLst>
                <a:gd name="T0" fmla="*/ 0 w 54"/>
                <a:gd name="T1" fmla="*/ 0 h 202"/>
                <a:gd name="T2" fmla="*/ 0 w 54"/>
                <a:gd name="T3" fmla="*/ 0 h 202"/>
                <a:gd name="T4" fmla="*/ 0 w 54"/>
                <a:gd name="T5" fmla="*/ 0 h 202"/>
                <a:gd name="T6" fmla="*/ 0 w 54"/>
                <a:gd name="T7" fmla="*/ 0 h 202"/>
                <a:gd name="T8" fmla="*/ 0 w 54"/>
                <a:gd name="T9" fmla="*/ 0 h 202"/>
                <a:gd name="T10" fmla="*/ 0 w 54"/>
                <a:gd name="T11" fmla="*/ 0 h 202"/>
                <a:gd name="T12" fmla="*/ 0 w 54"/>
                <a:gd name="T13" fmla="*/ 0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02">
                  <a:moveTo>
                    <a:pt x="0" y="196"/>
                  </a:moveTo>
                  <a:lnTo>
                    <a:pt x="46" y="107"/>
                  </a:lnTo>
                  <a:lnTo>
                    <a:pt x="54" y="0"/>
                  </a:lnTo>
                  <a:lnTo>
                    <a:pt x="24" y="26"/>
                  </a:lnTo>
                  <a:lnTo>
                    <a:pt x="1" y="72"/>
                  </a:lnTo>
                  <a:lnTo>
                    <a:pt x="0" y="202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7" name="Freeform 1087"/>
            <p:cNvSpPr>
              <a:spLocks/>
            </p:cNvSpPr>
            <p:nvPr/>
          </p:nvSpPr>
          <p:spPr bwMode="auto">
            <a:xfrm>
              <a:off x="4959" y="3247"/>
              <a:ext cx="40" cy="55"/>
            </a:xfrm>
            <a:custGeom>
              <a:avLst/>
              <a:gdLst>
                <a:gd name="T0" fmla="*/ 0 w 272"/>
                <a:gd name="T1" fmla="*/ 0 h 316"/>
                <a:gd name="T2" fmla="*/ 0 w 272"/>
                <a:gd name="T3" fmla="*/ 0 h 316"/>
                <a:gd name="T4" fmla="*/ 0 w 272"/>
                <a:gd name="T5" fmla="*/ 0 h 316"/>
                <a:gd name="T6" fmla="*/ 0 w 272"/>
                <a:gd name="T7" fmla="*/ 0 h 316"/>
                <a:gd name="T8" fmla="*/ 0 w 272"/>
                <a:gd name="T9" fmla="*/ 0 h 316"/>
                <a:gd name="T10" fmla="*/ 0 w 272"/>
                <a:gd name="T11" fmla="*/ 0 h 316"/>
                <a:gd name="T12" fmla="*/ 0 w 272"/>
                <a:gd name="T13" fmla="*/ 0 h 316"/>
                <a:gd name="T14" fmla="*/ 0 w 272"/>
                <a:gd name="T15" fmla="*/ 0 h 316"/>
                <a:gd name="T16" fmla="*/ 0 w 272"/>
                <a:gd name="T17" fmla="*/ 0 h 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2" h="316">
                  <a:moveTo>
                    <a:pt x="272" y="307"/>
                  </a:moveTo>
                  <a:lnTo>
                    <a:pt x="265" y="125"/>
                  </a:lnTo>
                  <a:lnTo>
                    <a:pt x="265" y="114"/>
                  </a:lnTo>
                  <a:lnTo>
                    <a:pt x="258" y="101"/>
                  </a:lnTo>
                  <a:lnTo>
                    <a:pt x="166" y="42"/>
                  </a:lnTo>
                  <a:lnTo>
                    <a:pt x="0" y="0"/>
                  </a:lnTo>
                  <a:lnTo>
                    <a:pt x="1" y="150"/>
                  </a:lnTo>
                  <a:lnTo>
                    <a:pt x="272" y="316"/>
                  </a:lnTo>
                  <a:lnTo>
                    <a:pt x="272" y="30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8" name="Freeform 1088"/>
            <p:cNvSpPr>
              <a:spLocks/>
            </p:cNvSpPr>
            <p:nvPr/>
          </p:nvSpPr>
          <p:spPr bwMode="auto">
            <a:xfrm>
              <a:off x="3905" y="3114"/>
              <a:ext cx="17" cy="70"/>
            </a:xfrm>
            <a:custGeom>
              <a:avLst/>
              <a:gdLst>
                <a:gd name="T0" fmla="*/ 0 w 103"/>
                <a:gd name="T1" fmla="*/ 0 h 396"/>
                <a:gd name="T2" fmla="*/ 0 w 103"/>
                <a:gd name="T3" fmla="*/ 0 h 396"/>
                <a:gd name="T4" fmla="*/ 0 w 103"/>
                <a:gd name="T5" fmla="*/ 0 h 396"/>
                <a:gd name="T6" fmla="*/ 0 w 103"/>
                <a:gd name="T7" fmla="*/ 0 h 396"/>
                <a:gd name="T8" fmla="*/ 0 w 103"/>
                <a:gd name="T9" fmla="*/ 0 h 396"/>
                <a:gd name="T10" fmla="*/ 0 w 103"/>
                <a:gd name="T11" fmla="*/ 0 h 396"/>
                <a:gd name="T12" fmla="*/ 0 w 103"/>
                <a:gd name="T13" fmla="*/ 0 h 396"/>
                <a:gd name="T14" fmla="*/ 0 w 103"/>
                <a:gd name="T15" fmla="*/ 0 h 396"/>
                <a:gd name="T16" fmla="*/ 0 w 103"/>
                <a:gd name="T17" fmla="*/ 0 h 396"/>
                <a:gd name="T18" fmla="*/ 0 w 103"/>
                <a:gd name="T19" fmla="*/ 0 h 3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396">
                  <a:moveTo>
                    <a:pt x="0" y="396"/>
                  </a:moveTo>
                  <a:lnTo>
                    <a:pt x="50" y="315"/>
                  </a:lnTo>
                  <a:lnTo>
                    <a:pt x="86" y="224"/>
                  </a:lnTo>
                  <a:lnTo>
                    <a:pt x="103" y="127"/>
                  </a:lnTo>
                  <a:lnTo>
                    <a:pt x="99" y="27"/>
                  </a:lnTo>
                  <a:lnTo>
                    <a:pt x="80" y="11"/>
                  </a:lnTo>
                  <a:lnTo>
                    <a:pt x="55" y="0"/>
                  </a:lnTo>
                  <a:lnTo>
                    <a:pt x="50" y="8"/>
                  </a:lnTo>
                  <a:lnTo>
                    <a:pt x="53" y="23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19" name="Freeform 1089"/>
            <p:cNvSpPr>
              <a:spLocks/>
            </p:cNvSpPr>
            <p:nvPr/>
          </p:nvSpPr>
          <p:spPr bwMode="auto">
            <a:xfrm>
              <a:off x="3780" y="3141"/>
              <a:ext cx="11" cy="26"/>
            </a:xfrm>
            <a:custGeom>
              <a:avLst/>
              <a:gdLst>
                <a:gd name="T0" fmla="*/ 0 w 79"/>
                <a:gd name="T1" fmla="*/ 0 h 154"/>
                <a:gd name="T2" fmla="*/ 0 w 79"/>
                <a:gd name="T3" fmla="*/ 0 h 154"/>
                <a:gd name="T4" fmla="*/ 0 w 79"/>
                <a:gd name="T5" fmla="*/ 0 h 154"/>
                <a:gd name="T6" fmla="*/ 0 w 79"/>
                <a:gd name="T7" fmla="*/ 0 h 154"/>
                <a:gd name="T8" fmla="*/ 0 w 79"/>
                <a:gd name="T9" fmla="*/ 0 h 154"/>
                <a:gd name="T10" fmla="*/ 0 w 79"/>
                <a:gd name="T11" fmla="*/ 0 h 154"/>
                <a:gd name="T12" fmla="*/ 0 w 79"/>
                <a:gd name="T13" fmla="*/ 0 h 154"/>
                <a:gd name="T14" fmla="*/ 0 w 79"/>
                <a:gd name="T15" fmla="*/ 0 h 154"/>
                <a:gd name="T16" fmla="*/ 0 w 79"/>
                <a:gd name="T17" fmla="*/ 0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154">
                  <a:moveTo>
                    <a:pt x="10" y="154"/>
                  </a:moveTo>
                  <a:lnTo>
                    <a:pt x="51" y="119"/>
                  </a:lnTo>
                  <a:lnTo>
                    <a:pt x="63" y="112"/>
                  </a:lnTo>
                  <a:lnTo>
                    <a:pt x="70" y="99"/>
                  </a:lnTo>
                  <a:lnTo>
                    <a:pt x="79" y="2"/>
                  </a:lnTo>
                  <a:lnTo>
                    <a:pt x="60" y="0"/>
                  </a:lnTo>
                  <a:lnTo>
                    <a:pt x="20" y="29"/>
                  </a:lnTo>
                  <a:lnTo>
                    <a:pt x="0" y="154"/>
                  </a:lnTo>
                  <a:lnTo>
                    <a:pt x="10" y="15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0" name="Freeform 1090"/>
            <p:cNvSpPr>
              <a:spLocks/>
            </p:cNvSpPr>
            <p:nvPr/>
          </p:nvSpPr>
          <p:spPr bwMode="auto">
            <a:xfrm>
              <a:off x="4909" y="3230"/>
              <a:ext cx="44" cy="41"/>
            </a:xfrm>
            <a:custGeom>
              <a:avLst/>
              <a:gdLst>
                <a:gd name="T0" fmla="*/ 0 w 284"/>
                <a:gd name="T1" fmla="*/ 0 h 230"/>
                <a:gd name="T2" fmla="*/ 0 w 284"/>
                <a:gd name="T3" fmla="*/ 0 h 230"/>
                <a:gd name="T4" fmla="*/ 0 w 284"/>
                <a:gd name="T5" fmla="*/ 0 h 230"/>
                <a:gd name="T6" fmla="*/ 0 w 284"/>
                <a:gd name="T7" fmla="*/ 0 h 230"/>
                <a:gd name="T8" fmla="*/ 0 w 284"/>
                <a:gd name="T9" fmla="*/ 0 h 230"/>
                <a:gd name="T10" fmla="*/ 0 w 284"/>
                <a:gd name="T11" fmla="*/ 0 h 230"/>
                <a:gd name="T12" fmla="*/ 0 w 284"/>
                <a:gd name="T13" fmla="*/ 0 h 230"/>
                <a:gd name="T14" fmla="*/ 0 w 284"/>
                <a:gd name="T15" fmla="*/ 0 h 230"/>
                <a:gd name="T16" fmla="*/ 0 w 284"/>
                <a:gd name="T17" fmla="*/ 0 h 2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4" h="230">
                  <a:moveTo>
                    <a:pt x="248" y="226"/>
                  </a:moveTo>
                  <a:lnTo>
                    <a:pt x="281" y="230"/>
                  </a:lnTo>
                  <a:lnTo>
                    <a:pt x="284" y="80"/>
                  </a:lnTo>
                  <a:lnTo>
                    <a:pt x="16" y="0"/>
                  </a:lnTo>
                  <a:lnTo>
                    <a:pt x="0" y="7"/>
                  </a:lnTo>
                  <a:lnTo>
                    <a:pt x="12" y="40"/>
                  </a:lnTo>
                  <a:lnTo>
                    <a:pt x="9" y="129"/>
                  </a:lnTo>
                  <a:lnTo>
                    <a:pt x="227" y="212"/>
                  </a:lnTo>
                  <a:lnTo>
                    <a:pt x="248" y="22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1" name="Freeform 1091"/>
            <p:cNvSpPr>
              <a:spLocks/>
            </p:cNvSpPr>
            <p:nvPr/>
          </p:nvSpPr>
          <p:spPr bwMode="auto">
            <a:xfrm>
              <a:off x="3810" y="2827"/>
              <a:ext cx="101" cy="335"/>
            </a:xfrm>
            <a:custGeom>
              <a:avLst/>
              <a:gdLst>
                <a:gd name="T0" fmla="*/ 0 w 662"/>
                <a:gd name="T1" fmla="*/ 0 h 1895"/>
                <a:gd name="T2" fmla="*/ 0 w 662"/>
                <a:gd name="T3" fmla="*/ 0 h 1895"/>
                <a:gd name="T4" fmla="*/ 0 w 662"/>
                <a:gd name="T5" fmla="*/ 0 h 1895"/>
                <a:gd name="T6" fmla="*/ 0 w 662"/>
                <a:gd name="T7" fmla="*/ 0 h 1895"/>
                <a:gd name="T8" fmla="*/ 0 w 662"/>
                <a:gd name="T9" fmla="*/ 0 h 1895"/>
                <a:gd name="T10" fmla="*/ 0 w 662"/>
                <a:gd name="T11" fmla="*/ 0 h 1895"/>
                <a:gd name="T12" fmla="*/ 0 w 662"/>
                <a:gd name="T13" fmla="*/ 0 h 1895"/>
                <a:gd name="T14" fmla="*/ 0 w 662"/>
                <a:gd name="T15" fmla="*/ 0 h 1895"/>
                <a:gd name="T16" fmla="*/ 0 w 662"/>
                <a:gd name="T17" fmla="*/ 0 h 1895"/>
                <a:gd name="T18" fmla="*/ 0 w 662"/>
                <a:gd name="T19" fmla="*/ 0 h 1895"/>
                <a:gd name="T20" fmla="*/ 0 w 662"/>
                <a:gd name="T21" fmla="*/ 0 h 1895"/>
                <a:gd name="T22" fmla="*/ 0 w 662"/>
                <a:gd name="T23" fmla="*/ 0 h 1895"/>
                <a:gd name="T24" fmla="*/ 0 w 662"/>
                <a:gd name="T25" fmla="*/ 0 h 1895"/>
                <a:gd name="T26" fmla="*/ 0 w 662"/>
                <a:gd name="T27" fmla="*/ 0 h 1895"/>
                <a:gd name="T28" fmla="*/ 0 w 662"/>
                <a:gd name="T29" fmla="*/ 0 h 1895"/>
                <a:gd name="T30" fmla="*/ 0 w 662"/>
                <a:gd name="T31" fmla="*/ 0 h 1895"/>
                <a:gd name="T32" fmla="*/ 0 w 662"/>
                <a:gd name="T33" fmla="*/ 0 h 1895"/>
                <a:gd name="T34" fmla="*/ 0 w 662"/>
                <a:gd name="T35" fmla="*/ 0 h 1895"/>
                <a:gd name="T36" fmla="*/ 0 w 662"/>
                <a:gd name="T37" fmla="*/ 0 h 1895"/>
                <a:gd name="T38" fmla="*/ 0 w 662"/>
                <a:gd name="T39" fmla="*/ 0 h 1895"/>
                <a:gd name="T40" fmla="*/ 0 w 662"/>
                <a:gd name="T41" fmla="*/ 0 h 1895"/>
                <a:gd name="T42" fmla="*/ 0 w 662"/>
                <a:gd name="T43" fmla="*/ 0 h 1895"/>
                <a:gd name="T44" fmla="*/ 0 w 662"/>
                <a:gd name="T45" fmla="*/ 0 h 1895"/>
                <a:gd name="T46" fmla="*/ 0 w 662"/>
                <a:gd name="T47" fmla="*/ 0 h 1895"/>
                <a:gd name="T48" fmla="*/ 0 w 662"/>
                <a:gd name="T49" fmla="*/ 0 h 1895"/>
                <a:gd name="T50" fmla="*/ 0 w 662"/>
                <a:gd name="T51" fmla="*/ 0 h 1895"/>
                <a:gd name="T52" fmla="*/ 0 w 662"/>
                <a:gd name="T53" fmla="*/ 0 h 1895"/>
                <a:gd name="T54" fmla="*/ 0 w 662"/>
                <a:gd name="T55" fmla="*/ 0 h 1895"/>
                <a:gd name="T56" fmla="*/ 0 w 662"/>
                <a:gd name="T57" fmla="*/ 0 h 1895"/>
                <a:gd name="T58" fmla="*/ 0 w 662"/>
                <a:gd name="T59" fmla="*/ 0 h 1895"/>
                <a:gd name="T60" fmla="*/ 0 w 662"/>
                <a:gd name="T61" fmla="*/ 0 h 1895"/>
                <a:gd name="T62" fmla="*/ 0 w 662"/>
                <a:gd name="T63" fmla="*/ 0 h 1895"/>
                <a:gd name="T64" fmla="*/ 0 w 662"/>
                <a:gd name="T65" fmla="*/ 0 h 1895"/>
                <a:gd name="T66" fmla="*/ 0 w 662"/>
                <a:gd name="T67" fmla="*/ 0 h 1895"/>
                <a:gd name="T68" fmla="*/ 0 w 662"/>
                <a:gd name="T69" fmla="*/ 0 h 1895"/>
                <a:gd name="T70" fmla="*/ 0 w 662"/>
                <a:gd name="T71" fmla="*/ 0 h 1895"/>
                <a:gd name="T72" fmla="*/ 0 w 662"/>
                <a:gd name="T73" fmla="*/ 0 h 1895"/>
                <a:gd name="T74" fmla="*/ 0 w 662"/>
                <a:gd name="T75" fmla="*/ 0 h 1895"/>
                <a:gd name="T76" fmla="*/ 0 w 662"/>
                <a:gd name="T77" fmla="*/ 0 h 1895"/>
                <a:gd name="T78" fmla="*/ 0 w 662"/>
                <a:gd name="T79" fmla="*/ 0 h 1895"/>
                <a:gd name="T80" fmla="*/ 0 w 662"/>
                <a:gd name="T81" fmla="*/ 0 h 1895"/>
                <a:gd name="T82" fmla="*/ 0 w 662"/>
                <a:gd name="T83" fmla="*/ 0 h 1895"/>
                <a:gd name="T84" fmla="*/ 0 w 662"/>
                <a:gd name="T85" fmla="*/ 0 h 1895"/>
                <a:gd name="T86" fmla="*/ 0 w 662"/>
                <a:gd name="T87" fmla="*/ 0 h 1895"/>
                <a:gd name="T88" fmla="*/ 0 w 662"/>
                <a:gd name="T89" fmla="*/ 0 h 1895"/>
                <a:gd name="T90" fmla="*/ 0 w 662"/>
                <a:gd name="T91" fmla="*/ 0 h 1895"/>
                <a:gd name="T92" fmla="*/ 0 w 662"/>
                <a:gd name="T93" fmla="*/ 0 h 1895"/>
                <a:gd name="T94" fmla="*/ 0 w 662"/>
                <a:gd name="T95" fmla="*/ 0 h 1895"/>
                <a:gd name="T96" fmla="*/ 0 w 662"/>
                <a:gd name="T97" fmla="*/ 0 h 1895"/>
                <a:gd name="T98" fmla="*/ 0 w 662"/>
                <a:gd name="T99" fmla="*/ 0 h 1895"/>
                <a:gd name="T100" fmla="*/ 0 w 662"/>
                <a:gd name="T101" fmla="*/ 0 h 1895"/>
                <a:gd name="T102" fmla="*/ 0 w 662"/>
                <a:gd name="T103" fmla="*/ 0 h 1895"/>
                <a:gd name="T104" fmla="*/ 0 w 662"/>
                <a:gd name="T105" fmla="*/ 0 h 1895"/>
                <a:gd name="T106" fmla="*/ 0 w 662"/>
                <a:gd name="T107" fmla="*/ 0 h 18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2" h="1895">
                  <a:moveTo>
                    <a:pt x="168" y="1895"/>
                  </a:moveTo>
                  <a:lnTo>
                    <a:pt x="303" y="1892"/>
                  </a:lnTo>
                  <a:lnTo>
                    <a:pt x="350" y="1855"/>
                  </a:lnTo>
                  <a:lnTo>
                    <a:pt x="395" y="1806"/>
                  </a:lnTo>
                  <a:lnTo>
                    <a:pt x="426" y="1754"/>
                  </a:lnTo>
                  <a:lnTo>
                    <a:pt x="446" y="1629"/>
                  </a:lnTo>
                  <a:lnTo>
                    <a:pt x="449" y="1606"/>
                  </a:lnTo>
                  <a:lnTo>
                    <a:pt x="451" y="1485"/>
                  </a:lnTo>
                  <a:lnTo>
                    <a:pt x="445" y="1361"/>
                  </a:lnTo>
                  <a:lnTo>
                    <a:pt x="420" y="1110"/>
                  </a:lnTo>
                  <a:lnTo>
                    <a:pt x="366" y="643"/>
                  </a:lnTo>
                  <a:lnTo>
                    <a:pt x="359" y="408"/>
                  </a:lnTo>
                  <a:lnTo>
                    <a:pt x="365" y="292"/>
                  </a:lnTo>
                  <a:lnTo>
                    <a:pt x="385" y="176"/>
                  </a:lnTo>
                  <a:lnTo>
                    <a:pt x="410" y="146"/>
                  </a:lnTo>
                  <a:lnTo>
                    <a:pt x="417" y="147"/>
                  </a:lnTo>
                  <a:lnTo>
                    <a:pt x="419" y="155"/>
                  </a:lnTo>
                  <a:lnTo>
                    <a:pt x="402" y="316"/>
                  </a:lnTo>
                  <a:lnTo>
                    <a:pt x="399" y="478"/>
                  </a:lnTo>
                  <a:lnTo>
                    <a:pt x="423" y="805"/>
                  </a:lnTo>
                  <a:lnTo>
                    <a:pt x="464" y="1132"/>
                  </a:lnTo>
                  <a:lnTo>
                    <a:pt x="493" y="1460"/>
                  </a:lnTo>
                  <a:lnTo>
                    <a:pt x="495" y="1287"/>
                  </a:lnTo>
                  <a:lnTo>
                    <a:pt x="485" y="1111"/>
                  </a:lnTo>
                  <a:lnTo>
                    <a:pt x="458" y="759"/>
                  </a:lnTo>
                  <a:lnTo>
                    <a:pt x="443" y="600"/>
                  </a:lnTo>
                  <a:lnTo>
                    <a:pt x="438" y="444"/>
                  </a:lnTo>
                  <a:lnTo>
                    <a:pt x="445" y="292"/>
                  </a:lnTo>
                  <a:lnTo>
                    <a:pt x="468" y="140"/>
                  </a:lnTo>
                  <a:lnTo>
                    <a:pt x="469" y="126"/>
                  </a:lnTo>
                  <a:lnTo>
                    <a:pt x="482" y="119"/>
                  </a:lnTo>
                  <a:lnTo>
                    <a:pt x="495" y="126"/>
                  </a:lnTo>
                  <a:lnTo>
                    <a:pt x="499" y="143"/>
                  </a:lnTo>
                  <a:lnTo>
                    <a:pt x="493" y="166"/>
                  </a:lnTo>
                  <a:lnTo>
                    <a:pt x="476" y="329"/>
                  </a:lnTo>
                  <a:lnTo>
                    <a:pt x="479" y="491"/>
                  </a:lnTo>
                  <a:lnTo>
                    <a:pt x="508" y="819"/>
                  </a:lnTo>
                  <a:lnTo>
                    <a:pt x="534" y="1131"/>
                  </a:lnTo>
                  <a:lnTo>
                    <a:pt x="542" y="1281"/>
                  </a:lnTo>
                  <a:lnTo>
                    <a:pt x="538" y="1433"/>
                  </a:lnTo>
                  <a:lnTo>
                    <a:pt x="565" y="1274"/>
                  </a:lnTo>
                  <a:lnTo>
                    <a:pt x="576" y="1112"/>
                  </a:lnTo>
                  <a:lnTo>
                    <a:pt x="568" y="789"/>
                  </a:lnTo>
                  <a:lnTo>
                    <a:pt x="548" y="464"/>
                  </a:lnTo>
                  <a:lnTo>
                    <a:pt x="544" y="299"/>
                  </a:lnTo>
                  <a:lnTo>
                    <a:pt x="550" y="139"/>
                  </a:lnTo>
                  <a:lnTo>
                    <a:pt x="538" y="86"/>
                  </a:lnTo>
                  <a:lnTo>
                    <a:pt x="566" y="69"/>
                  </a:lnTo>
                  <a:lnTo>
                    <a:pt x="584" y="76"/>
                  </a:lnTo>
                  <a:lnTo>
                    <a:pt x="626" y="126"/>
                  </a:lnTo>
                  <a:lnTo>
                    <a:pt x="649" y="179"/>
                  </a:lnTo>
                  <a:lnTo>
                    <a:pt x="654" y="249"/>
                  </a:lnTo>
                  <a:lnTo>
                    <a:pt x="662" y="134"/>
                  </a:lnTo>
                  <a:lnTo>
                    <a:pt x="611" y="44"/>
                  </a:lnTo>
                  <a:lnTo>
                    <a:pt x="544" y="3"/>
                  </a:lnTo>
                  <a:lnTo>
                    <a:pt x="506" y="0"/>
                  </a:lnTo>
                  <a:lnTo>
                    <a:pt x="459" y="14"/>
                  </a:lnTo>
                  <a:lnTo>
                    <a:pt x="357" y="53"/>
                  </a:lnTo>
                  <a:lnTo>
                    <a:pt x="260" y="127"/>
                  </a:lnTo>
                  <a:lnTo>
                    <a:pt x="178" y="222"/>
                  </a:lnTo>
                  <a:lnTo>
                    <a:pt x="146" y="275"/>
                  </a:lnTo>
                  <a:lnTo>
                    <a:pt x="121" y="334"/>
                  </a:lnTo>
                  <a:lnTo>
                    <a:pt x="105" y="397"/>
                  </a:lnTo>
                  <a:lnTo>
                    <a:pt x="100" y="465"/>
                  </a:lnTo>
                  <a:lnTo>
                    <a:pt x="130" y="741"/>
                  </a:lnTo>
                  <a:lnTo>
                    <a:pt x="163" y="1014"/>
                  </a:lnTo>
                  <a:lnTo>
                    <a:pt x="177" y="1284"/>
                  </a:lnTo>
                  <a:lnTo>
                    <a:pt x="168" y="1415"/>
                  </a:lnTo>
                  <a:lnTo>
                    <a:pt x="146" y="1545"/>
                  </a:lnTo>
                  <a:lnTo>
                    <a:pt x="113" y="1599"/>
                  </a:lnTo>
                  <a:lnTo>
                    <a:pt x="89" y="1623"/>
                  </a:lnTo>
                  <a:lnTo>
                    <a:pt x="3" y="1649"/>
                  </a:lnTo>
                  <a:lnTo>
                    <a:pt x="0" y="1691"/>
                  </a:lnTo>
                  <a:lnTo>
                    <a:pt x="18" y="1714"/>
                  </a:lnTo>
                  <a:lnTo>
                    <a:pt x="51" y="1728"/>
                  </a:lnTo>
                  <a:lnTo>
                    <a:pt x="91" y="1717"/>
                  </a:lnTo>
                  <a:lnTo>
                    <a:pt x="143" y="1679"/>
                  </a:lnTo>
                  <a:lnTo>
                    <a:pt x="184" y="1626"/>
                  </a:lnTo>
                  <a:lnTo>
                    <a:pt x="216" y="1559"/>
                  </a:lnTo>
                  <a:lnTo>
                    <a:pt x="236" y="1486"/>
                  </a:lnTo>
                  <a:lnTo>
                    <a:pt x="226" y="1418"/>
                  </a:lnTo>
                  <a:lnTo>
                    <a:pt x="227" y="1360"/>
                  </a:lnTo>
                  <a:lnTo>
                    <a:pt x="191" y="1091"/>
                  </a:lnTo>
                  <a:lnTo>
                    <a:pt x="149" y="820"/>
                  </a:lnTo>
                  <a:lnTo>
                    <a:pt x="136" y="687"/>
                  </a:lnTo>
                  <a:lnTo>
                    <a:pt x="131" y="557"/>
                  </a:lnTo>
                  <a:lnTo>
                    <a:pt x="140" y="425"/>
                  </a:lnTo>
                  <a:lnTo>
                    <a:pt x="166" y="298"/>
                  </a:lnTo>
                  <a:lnTo>
                    <a:pt x="170" y="282"/>
                  </a:lnTo>
                  <a:lnTo>
                    <a:pt x="190" y="272"/>
                  </a:lnTo>
                  <a:lnTo>
                    <a:pt x="173" y="426"/>
                  </a:lnTo>
                  <a:lnTo>
                    <a:pt x="173" y="582"/>
                  </a:lnTo>
                  <a:lnTo>
                    <a:pt x="206" y="902"/>
                  </a:lnTo>
                  <a:lnTo>
                    <a:pt x="250" y="1224"/>
                  </a:lnTo>
                  <a:lnTo>
                    <a:pt x="263" y="1384"/>
                  </a:lnTo>
                  <a:lnTo>
                    <a:pt x="263" y="1545"/>
                  </a:lnTo>
                  <a:lnTo>
                    <a:pt x="239" y="1616"/>
                  </a:lnTo>
                  <a:lnTo>
                    <a:pt x="203" y="1672"/>
                  </a:lnTo>
                  <a:lnTo>
                    <a:pt x="110" y="1761"/>
                  </a:lnTo>
                  <a:lnTo>
                    <a:pt x="121" y="1769"/>
                  </a:lnTo>
                  <a:lnTo>
                    <a:pt x="137" y="1768"/>
                  </a:lnTo>
                  <a:lnTo>
                    <a:pt x="233" y="1728"/>
                  </a:lnTo>
                  <a:lnTo>
                    <a:pt x="273" y="1656"/>
                  </a:lnTo>
                  <a:lnTo>
                    <a:pt x="290" y="1510"/>
                  </a:lnTo>
                  <a:lnTo>
                    <a:pt x="289" y="1361"/>
                  </a:lnTo>
                  <a:lnTo>
                    <a:pt x="251" y="1061"/>
                  </a:lnTo>
                  <a:lnTo>
                    <a:pt x="209" y="757"/>
                  </a:lnTo>
                  <a:lnTo>
                    <a:pt x="204" y="607"/>
                  </a:lnTo>
                  <a:lnTo>
                    <a:pt x="217" y="455"/>
                  </a:lnTo>
                  <a:lnTo>
                    <a:pt x="206" y="426"/>
                  </a:lnTo>
                  <a:lnTo>
                    <a:pt x="261" y="199"/>
                  </a:lnTo>
                  <a:lnTo>
                    <a:pt x="280" y="196"/>
                  </a:lnTo>
                  <a:lnTo>
                    <a:pt x="253" y="431"/>
                  </a:lnTo>
                  <a:lnTo>
                    <a:pt x="244" y="554"/>
                  </a:lnTo>
                  <a:lnTo>
                    <a:pt x="250" y="678"/>
                  </a:lnTo>
                  <a:lnTo>
                    <a:pt x="256" y="816"/>
                  </a:lnTo>
                  <a:lnTo>
                    <a:pt x="276" y="958"/>
                  </a:lnTo>
                  <a:lnTo>
                    <a:pt x="324" y="1244"/>
                  </a:lnTo>
                  <a:lnTo>
                    <a:pt x="337" y="1386"/>
                  </a:lnTo>
                  <a:lnTo>
                    <a:pt x="334" y="1520"/>
                  </a:lnTo>
                  <a:lnTo>
                    <a:pt x="306" y="1650"/>
                  </a:lnTo>
                  <a:lnTo>
                    <a:pt x="279" y="1712"/>
                  </a:lnTo>
                  <a:lnTo>
                    <a:pt x="244" y="1772"/>
                  </a:lnTo>
                  <a:lnTo>
                    <a:pt x="157" y="1806"/>
                  </a:lnTo>
                  <a:lnTo>
                    <a:pt x="144" y="1805"/>
                  </a:lnTo>
                  <a:lnTo>
                    <a:pt x="159" y="1818"/>
                  </a:lnTo>
                  <a:lnTo>
                    <a:pt x="178" y="1824"/>
                  </a:lnTo>
                  <a:lnTo>
                    <a:pt x="226" y="1835"/>
                  </a:lnTo>
                  <a:lnTo>
                    <a:pt x="240" y="1827"/>
                  </a:lnTo>
                  <a:lnTo>
                    <a:pt x="260" y="1814"/>
                  </a:lnTo>
                  <a:lnTo>
                    <a:pt x="279" y="1806"/>
                  </a:lnTo>
                  <a:lnTo>
                    <a:pt x="327" y="1733"/>
                  </a:lnTo>
                  <a:lnTo>
                    <a:pt x="357" y="1653"/>
                  </a:lnTo>
                  <a:lnTo>
                    <a:pt x="372" y="1568"/>
                  </a:lnTo>
                  <a:lnTo>
                    <a:pt x="375" y="1480"/>
                  </a:lnTo>
                  <a:lnTo>
                    <a:pt x="359" y="1298"/>
                  </a:lnTo>
                  <a:lnTo>
                    <a:pt x="339" y="1118"/>
                  </a:lnTo>
                  <a:lnTo>
                    <a:pt x="306" y="869"/>
                  </a:lnTo>
                  <a:lnTo>
                    <a:pt x="280" y="624"/>
                  </a:lnTo>
                  <a:lnTo>
                    <a:pt x="277" y="504"/>
                  </a:lnTo>
                  <a:lnTo>
                    <a:pt x="284" y="384"/>
                  </a:lnTo>
                  <a:lnTo>
                    <a:pt x="303" y="266"/>
                  </a:lnTo>
                  <a:lnTo>
                    <a:pt x="336" y="149"/>
                  </a:lnTo>
                  <a:lnTo>
                    <a:pt x="343" y="136"/>
                  </a:lnTo>
                  <a:lnTo>
                    <a:pt x="365" y="133"/>
                  </a:lnTo>
                  <a:lnTo>
                    <a:pt x="329" y="318"/>
                  </a:lnTo>
                  <a:lnTo>
                    <a:pt x="321" y="505"/>
                  </a:lnTo>
                  <a:lnTo>
                    <a:pt x="333" y="696"/>
                  </a:lnTo>
                  <a:lnTo>
                    <a:pt x="357" y="886"/>
                  </a:lnTo>
                  <a:lnTo>
                    <a:pt x="406" y="1268"/>
                  </a:lnTo>
                  <a:lnTo>
                    <a:pt x="413" y="1462"/>
                  </a:lnTo>
                  <a:lnTo>
                    <a:pt x="402" y="1653"/>
                  </a:lnTo>
                  <a:lnTo>
                    <a:pt x="393" y="1699"/>
                  </a:lnTo>
                  <a:lnTo>
                    <a:pt x="373" y="1736"/>
                  </a:lnTo>
                  <a:lnTo>
                    <a:pt x="329" y="1811"/>
                  </a:lnTo>
                  <a:lnTo>
                    <a:pt x="293" y="1845"/>
                  </a:lnTo>
                  <a:lnTo>
                    <a:pt x="236" y="1873"/>
                  </a:lnTo>
                  <a:lnTo>
                    <a:pt x="121" y="1850"/>
                  </a:lnTo>
                  <a:lnTo>
                    <a:pt x="123" y="1867"/>
                  </a:lnTo>
                  <a:lnTo>
                    <a:pt x="133" y="1878"/>
                  </a:lnTo>
                  <a:lnTo>
                    <a:pt x="159" y="1895"/>
                  </a:lnTo>
                  <a:lnTo>
                    <a:pt x="168" y="189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2" name="Freeform 1092"/>
            <p:cNvSpPr>
              <a:spLocks/>
            </p:cNvSpPr>
            <p:nvPr/>
          </p:nvSpPr>
          <p:spPr bwMode="auto">
            <a:xfrm>
              <a:off x="3799" y="3133"/>
              <a:ext cx="14" cy="21"/>
            </a:xfrm>
            <a:custGeom>
              <a:avLst/>
              <a:gdLst>
                <a:gd name="T0" fmla="*/ 0 w 94"/>
                <a:gd name="T1" fmla="*/ 0 h 119"/>
                <a:gd name="T2" fmla="*/ 0 w 94"/>
                <a:gd name="T3" fmla="*/ 0 h 119"/>
                <a:gd name="T4" fmla="*/ 0 w 94"/>
                <a:gd name="T5" fmla="*/ 0 h 119"/>
                <a:gd name="T6" fmla="*/ 0 w 94"/>
                <a:gd name="T7" fmla="*/ 0 h 119"/>
                <a:gd name="T8" fmla="*/ 0 w 94"/>
                <a:gd name="T9" fmla="*/ 0 h 119"/>
                <a:gd name="T10" fmla="*/ 0 w 94"/>
                <a:gd name="T11" fmla="*/ 0 h 119"/>
                <a:gd name="T12" fmla="*/ 0 w 94"/>
                <a:gd name="T13" fmla="*/ 0 h 119"/>
                <a:gd name="T14" fmla="*/ 0 w 94"/>
                <a:gd name="T15" fmla="*/ 0 h 119"/>
                <a:gd name="T16" fmla="*/ 0 w 94"/>
                <a:gd name="T17" fmla="*/ 0 h 119"/>
                <a:gd name="T18" fmla="*/ 0 w 94"/>
                <a:gd name="T19" fmla="*/ 0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119">
                  <a:moveTo>
                    <a:pt x="10" y="113"/>
                  </a:moveTo>
                  <a:lnTo>
                    <a:pt x="69" y="86"/>
                  </a:lnTo>
                  <a:lnTo>
                    <a:pt x="94" y="57"/>
                  </a:lnTo>
                  <a:lnTo>
                    <a:pt x="82" y="36"/>
                  </a:lnTo>
                  <a:lnTo>
                    <a:pt x="69" y="31"/>
                  </a:lnTo>
                  <a:lnTo>
                    <a:pt x="56" y="20"/>
                  </a:lnTo>
                  <a:lnTo>
                    <a:pt x="37" y="0"/>
                  </a:lnTo>
                  <a:lnTo>
                    <a:pt x="20" y="3"/>
                  </a:lnTo>
                  <a:lnTo>
                    <a:pt x="0" y="119"/>
                  </a:lnTo>
                  <a:lnTo>
                    <a:pt x="10" y="11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3" name="Freeform 1093"/>
            <p:cNvSpPr>
              <a:spLocks/>
            </p:cNvSpPr>
            <p:nvPr/>
          </p:nvSpPr>
          <p:spPr bwMode="auto">
            <a:xfrm>
              <a:off x="4880" y="3213"/>
              <a:ext cx="24" cy="41"/>
            </a:xfrm>
            <a:custGeom>
              <a:avLst/>
              <a:gdLst>
                <a:gd name="T0" fmla="*/ 0 w 153"/>
                <a:gd name="T1" fmla="*/ 0 h 231"/>
                <a:gd name="T2" fmla="*/ 0 w 153"/>
                <a:gd name="T3" fmla="*/ 0 h 231"/>
                <a:gd name="T4" fmla="*/ 0 w 153"/>
                <a:gd name="T5" fmla="*/ 0 h 231"/>
                <a:gd name="T6" fmla="*/ 0 w 153"/>
                <a:gd name="T7" fmla="*/ 0 h 231"/>
                <a:gd name="T8" fmla="*/ 0 w 153"/>
                <a:gd name="T9" fmla="*/ 0 h 231"/>
                <a:gd name="T10" fmla="*/ 0 w 153"/>
                <a:gd name="T11" fmla="*/ 0 h 231"/>
                <a:gd name="T12" fmla="*/ 0 w 153"/>
                <a:gd name="T13" fmla="*/ 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231">
                  <a:moveTo>
                    <a:pt x="153" y="228"/>
                  </a:moveTo>
                  <a:lnTo>
                    <a:pt x="136" y="86"/>
                  </a:lnTo>
                  <a:lnTo>
                    <a:pt x="0" y="0"/>
                  </a:lnTo>
                  <a:lnTo>
                    <a:pt x="19" y="119"/>
                  </a:lnTo>
                  <a:lnTo>
                    <a:pt x="79" y="189"/>
                  </a:lnTo>
                  <a:lnTo>
                    <a:pt x="143" y="231"/>
                  </a:lnTo>
                  <a:lnTo>
                    <a:pt x="153" y="22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4" name="Freeform 1094"/>
            <p:cNvSpPr>
              <a:spLocks/>
            </p:cNvSpPr>
            <p:nvPr/>
          </p:nvSpPr>
          <p:spPr bwMode="auto">
            <a:xfrm>
              <a:off x="3975" y="3131"/>
              <a:ext cx="147" cy="23"/>
            </a:xfrm>
            <a:custGeom>
              <a:avLst/>
              <a:gdLst>
                <a:gd name="T0" fmla="*/ 0 w 958"/>
                <a:gd name="T1" fmla="*/ 0 h 132"/>
                <a:gd name="T2" fmla="*/ 0 w 958"/>
                <a:gd name="T3" fmla="*/ 0 h 132"/>
                <a:gd name="T4" fmla="*/ 0 w 958"/>
                <a:gd name="T5" fmla="*/ 0 h 132"/>
                <a:gd name="T6" fmla="*/ 0 w 958"/>
                <a:gd name="T7" fmla="*/ 0 h 132"/>
                <a:gd name="T8" fmla="*/ 0 w 958"/>
                <a:gd name="T9" fmla="*/ 0 h 132"/>
                <a:gd name="T10" fmla="*/ 0 w 958"/>
                <a:gd name="T11" fmla="*/ 0 h 132"/>
                <a:gd name="T12" fmla="*/ 0 w 958"/>
                <a:gd name="T13" fmla="*/ 0 h 132"/>
                <a:gd name="T14" fmla="*/ 0 w 958"/>
                <a:gd name="T15" fmla="*/ 0 h 132"/>
                <a:gd name="T16" fmla="*/ 0 w 958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8" h="132">
                  <a:moveTo>
                    <a:pt x="9" y="119"/>
                  </a:moveTo>
                  <a:lnTo>
                    <a:pt x="327" y="132"/>
                  </a:lnTo>
                  <a:lnTo>
                    <a:pt x="487" y="132"/>
                  </a:lnTo>
                  <a:lnTo>
                    <a:pt x="652" y="111"/>
                  </a:lnTo>
                  <a:lnTo>
                    <a:pt x="958" y="0"/>
                  </a:lnTo>
                  <a:lnTo>
                    <a:pt x="9" y="100"/>
                  </a:lnTo>
                  <a:lnTo>
                    <a:pt x="2" y="107"/>
                  </a:lnTo>
                  <a:lnTo>
                    <a:pt x="0" y="114"/>
                  </a:lnTo>
                  <a:lnTo>
                    <a:pt x="9" y="11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5" name="Freeform 1095"/>
            <p:cNvSpPr>
              <a:spLocks/>
            </p:cNvSpPr>
            <p:nvPr/>
          </p:nvSpPr>
          <p:spPr bwMode="auto">
            <a:xfrm>
              <a:off x="3927" y="3052"/>
              <a:ext cx="336" cy="93"/>
            </a:xfrm>
            <a:custGeom>
              <a:avLst/>
              <a:gdLst>
                <a:gd name="T0" fmla="*/ 0 w 2197"/>
                <a:gd name="T1" fmla="*/ 0 h 529"/>
                <a:gd name="T2" fmla="*/ 0 w 2197"/>
                <a:gd name="T3" fmla="*/ 0 h 529"/>
                <a:gd name="T4" fmla="*/ 0 w 2197"/>
                <a:gd name="T5" fmla="*/ 0 h 529"/>
                <a:gd name="T6" fmla="*/ 0 w 2197"/>
                <a:gd name="T7" fmla="*/ 0 h 529"/>
                <a:gd name="T8" fmla="*/ 0 w 2197"/>
                <a:gd name="T9" fmla="*/ 0 h 529"/>
                <a:gd name="T10" fmla="*/ 0 w 2197"/>
                <a:gd name="T11" fmla="*/ 0 h 529"/>
                <a:gd name="T12" fmla="*/ 0 w 2197"/>
                <a:gd name="T13" fmla="*/ 0 h 529"/>
                <a:gd name="T14" fmla="*/ 0 w 2197"/>
                <a:gd name="T15" fmla="*/ 0 h 529"/>
                <a:gd name="T16" fmla="*/ 0 w 2197"/>
                <a:gd name="T17" fmla="*/ 0 h 529"/>
                <a:gd name="T18" fmla="*/ 0 w 2197"/>
                <a:gd name="T19" fmla="*/ 0 h 529"/>
                <a:gd name="T20" fmla="*/ 0 w 2197"/>
                <a:gd name="T21" fmla="*/ 0 h 529"/>
                <a:gd name="T22" fmla="*/ 0 w 2197"/>
                <a:gd name="T23" fmla="*/ 0 h 529"/>
                <a:gd name="T24" fmla="*/ 0 w 2197"/>
                <a:gd name="T25" fmla="*/ 0 h 529"/>
                <a:gd name="T26" fmla="*/ 0 w 2197"/>
                <a:gd name="T27" fmla="*/ 0 h 529"/>
                <a:gd name="T28" fmla="*/ 0 w 2197"/>
                <a:gd name="T29" fmla="*/ 0 h 529"/>
                <a:gd name="T30" fmla="*/ 0 w 2197"/>
                <a:gd name="T31" fmla="*/ 0 h 529"/>
                <a:gd name="T32" fmla="*/ 0 w 2197"/>
                <a:gd name="T33" fmla="*/ 0 h 529"/>
                <a:gd name="T34" fmla="*/ 0 w 2197"/>
                <a:gd name="T35" fmla="*/ 0 h 529"/>
                <a:gd name="T36" fmla="*/ 0 w 2197"/>
                <a:gd name="T37" fmla="*/ 0 h 529"/>
                <a:gd name="T38" fmla="*/ 0 w 2197"/>
                <a:gd name="T39" fmla="*/ 0 h 529"/>
                <a:gd name="T40" fmla="*/ 0 w 2197"/>
                <a:gd name="T41" fmla="*/ 0 h 529"/>
                <a:gd name="T42" fmla="*/ 0 w 2197"/>
                <a:gd name="T43" fmla="*/ 0 h 529"/>
                <a:gd name="T44" fmla="*/ 0 w 2197"/>
                <a:gd name="T45" fmla="*/ 0 h 529"/>
                <a:gd name="T46" fmla="*/ 0 w 2197"/>
                <a:gd name="T47" fmla="*/ 0 h 5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97" h="529">
                  <a:moveTo>
                    <a:pt x="8" y="525"/>
                  </a:moveTo>
                  <a:lnTo>
                    <a:pt x="274" y="473"/>
                  </a:lnTo>
                  <a:lnTo>
                    <a:pt x="542" y="432"/>
                  </a:lnTo>
                  <a:lnTo>
                    <a:pt x="1083" y="367"/>
                  </a:lnTo>
                  <a:lnTo>
                    <a:pt x="1625" y="293"/>
                  </a:lnTo>
                  <a:lnTo>
                    <a:pt x="1896" y="238"/>
                  </a:lnTo>
                  <a:lnTo>
                    <a:pt x="2165" y="171"/>
                  </a:lnTo>
                  <a:lnTo>
                    <a:pt x="2185" y="155"/>
                  </a:lnTo>
                  <a:lnTo>
                    <a:pt x="2197" y="130"/>
                  </a:lnTo>
                  <a:lnTo>
                    <a:pt x="2177" y="111"/>
                  </a:lnTo>
                  <a:lnTo>
                    <a:pt x="2144" y="94"/>
                  </a:lnTo>
                  <a:lnTo>
                    <a:pt x="1686" y="0"/>
                  </a:lnTo>
                  <a:lnTo>
                    <a:pt x="1880" y="68"/>
                  </a:lnTo>
                  <a:lnTo>
                    <a:pt x="1896" y="79"/>
                  </a:lnTo>
                  <a:lnTo>
                    <a:pt x="1906" y="102"/>
                  </a:lnTo>
                  <a:lnTo>
                    <a:pt x="1905" y="121"/>
                  </a:lnTo>
                  <a:lnTo>
                    <a:pt x="1796" y="195"/>
                  </a:lnTo>
                  <a:lnTo>
                    <a:pt x="1401" y="281"/>
                  </a:lnTo>
                  <a:lnTo>
                    <a:pt x="1004" y="341"/>
                  </a:lnTo>
                  <a:lnTo>
                    <a:pt x="216" y="433"/>
                  </a:lnTo>
                  <a:lnTo>
                    <a:pt x="5" y="510"/>
                  </a:lnTo>
                  <a:lnTo>
                    <a:pt x="0" y="523"/>
                  </a:lnTo>
                  <a:lnTo>
                    <a:pt x="4" y="529"/>
                  </a:lnTo>
                  <a:lnTo>
                    <a:pt x="8" y="5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6" name="Freeform 1096"/>
            <p:cNvSpPr>
              <a:spLocks/>
            </p:cNvSpPr>
            <p:nvPr/>
          </p:nvSpPr>
          <p:spPr bwMode="auto">
            <a:xfrm>
              <a:off x="4019" y="3141"/>
              <a:ext cx="64" cy="9"/>
            </a:xfrm>
            <a:custGeom>
              <a:avLst/>
              <a:gdLst>
                <a:gd name="T0" fmla="*/ 0 w 417"/>
                <a:gd name="T1" fmla="*/ 0 h 47"/>
                <a:gd name="T2" fmla="*/ 0 w 417"/>
                <a:gd name="T3" fmla="*/ 0 h 47"/>
                <a:gd name="T4" fmla="*/ 0 w 417"/>
                <a:gd name="T5" fmla="*/ 0 h 47"/>
                <a:gd name="T6" fmla="*/ 0 w 417"/>
                <a:gd name="T7" fmla="*/ 0 h 47"/>
                <a:gd name="T8" fmla="*/ 0 w 417"/>
                <a:gd name="T9" fmla="*/ 0 h 47"/>
                <a:gd name="T10" fmla="*/ 0 w 417"/>
                <a:gd name="T11" fmla="*/ 0 h 47"/>
                <a:gd name="T12" fmla="*/ 0 w 417"/>
                <a:gd name="T13" fmla="*/ 0 h 47"/>
                <a:gd name="T14" fmla="*/ 0 w 417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7" h="47">
                  <a:moveTo>
                    <a:pt x="32" y="43"/>
                  </a:moveTo>
                  <a:lnTo>
                    <a:pt x="92" y="47"/>
                  </a:lnTo>
                  <a:lnTo>
                    <a:pt x="156" y="43"/>
                  </a:lnTo>
                  <a:lnTo>
                    <a:pt x="284" y="31"/>
                  </a:lnTo>
                  <a:lnTo>
                    <a:pt x="355" y="17"/>
                  </a:lnTo>
                  <a:lnTo>
                    <a:pt x="417" y="0"/>
                  </a:lnTo>
                  <a:lnTo>
                    <a:pt x="0" y="31"/>
                  </a:lnTo>
                  <a:lnTo>
                    <a:pt x="32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7" name="Freeform 1097"/>
            <p:cNvSpPr>
              <a:spLocks/>
            </p:cNvSpPr>
            <p:nvPr/>
          </p:nvSpPr>
          <p:spPr bwMode="auto">
            <a:xfrm>
              <a:off x="3940" y="3058"/>
              <a:ext cx="272" cy="70"/>
            </a:xfrm>
            <a:custGeom>
              <a:avLst/>
              <a:gdLst>
                <a:gd name="T0" fmla="*/ 0 w 1778"/>
                <a:gd name="T1" fmla="*/ 0 h 398"/>
                <a:gd name="T2" fmla="*/ 0 w 1778"/>
                <a:gd name="T3" fmla="*/ 0 h 398"/>
                <a:gd name="T4" fmla="*/ 0 w 1778"/>
                <a:gd name="T5" fmla="*/ 0 h 398"/>
                <a:gd name="T6" fmla="*/ 0 w 1778"/>
                <a:gd name="T7" fmla="*/ 0 h 398"/>
                <a:gd name="T8" fmla="*/ 0 w 1778"/>
                <a:gd name="T9" fmla="*/ 0 h 398"/>
                <a:gd name="T10" fmla="*/ 0 w 1778"/>
                <a:gd name="T11" fmla="*/ 0 h 398"/>
                <a:gd name="T12" fmla="*/ 0 w 1778"/>
                <a:gd name="T13" fmla="*/ 0 h 398"/>
                <a:gd name="T14" fmla="*/ 0 w 1778"/>
                <a:gd name="T15" fmla="*/ 0 h 398"/>
                <a:gd name="T16" fmla="*/ 0 w 1778"/>
                <a:gd name="T17" fmla="*/ 0 h 398"/>
                <a:gd name="T18" fmla="*/ 0 w 1778"/>
                <a:gd name="T19" fmla="*/ 0 h 398"/>
                <a:gd name="T20" fmla="*/ 0 w 1778"/>
                <a:gd name="T21" fmla="*/ 0 h 398"/>
                <a:gd name="T22" fmla="*/ 0 w 1778"/>
                <a:gd name="T23" fmla="*/ 0 h 398"/>
                <a:gd name="T24" fmla="*/ 0 w 1778"/>
                <a:gd name="T25" fmla="*/ 0 h 398"/>
                <a:gd name="T26" fmla="*/ 0 w 1778"/>
                <a:gd name="T27" fmla="*/ 0 h 398"/>
                <a:gd name="T28" fmla="*/ 0 w 1778"/>
                <a:gd name="T29" fmla="*/ 0 h 398"/>
                <a:gd name="T30" fmla="*/ 0 w 1778"/>
                <a:gd name="T31" fmla="*/ 0 h 398"/>
                <a:gd name="T32" fmla="*/ 0 w 1778"/>
                <a:gd name="T33" fmla="*/ 0 h 398"/>
                <a:gd name="T34" fmla="*/ 0 w 1778"/>
                <a:gd name="T35" fmla="*/ 0 h 398"/>
                <a:gd name="T36" fmla="*/ 0 w 1778"/>
                <a:gd name="T37" fmla="*/ 0 h 398"/>
                <a:gd name="T38" fmla="*/ 0 w 1778"/>
                <a:gd name="T39" fmla="*/ 0 h 398"/>
                <a:gd name="T40" fmla="*/ 0 w 1778"/>
                <a:gd name="T41" fmla="*/ 0 h 398"/>
                <a:gd name="T42" fmla="*/ 0 w 1778"/>
                <a:gd name="T43" fmla="*/ 0 h 398"/>
                <a:gd name="T44" fmla="*/ 0 w 1778"/>
                <a:gd name="T45" fmla="*/ 0 h 3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78" h="398">
                  <a:moveTo>
                    <a:pt x="4" y="398"/>
                  </a:moveTo>
                  <a:lnTo>
                    <a:pt x="225" y="351"/>
                  </a:lnTo>
                  <a:lnTo>
                    <a:pt x="453" y="322"/>
                  </a:lnTo>
                  <a:lnTo>
                    <a:pt x="909" y="272"/>
                  </a:lnTo>
                  <a:lnTo>
                    <a:pt x="1324" y="206"/>
                  </a:lnTo>
                  <a:lnTo>
                    <a:pt x="1530" y="165"/>
                  </a:lnTo>
                  <a:lnTo>
                    <a:pt x="1732" y="111"/>
                  </a:lnTo>
                  <a:lnTo>
                    <a:pt x="1778" y="69"/>
                  </a:lnTo>
                  <a:lnTo>
                    <a:pt x="1768" y="62"/>
                  </a:lnTo>
                  <a:lnTo>
                    <a:pt x="1755" y="57"/>
                  </a:lnTo>
                  <a:lnTo>
                    <a:pt x="1578" y="0"/>
                  </a:lnTo>
                  <a:lnTo>
                    <a:pt x="1569" y="9"/>
                  </a:lnTo>
                  <a:lnTo>
                    <a:pt x="1568" y="19"/>
                  </a:lnTo>
                  <a:lnTo>
                    <a:pt x="1562" y="41"/>
                  </a:lnTo>
                  <a:lnTo>
                    <a:pt x="1547" y="49"/>
                  </a:lnTo>
                  <a:lnTo>
                    <a:pt x="1486" y="106"/>
                  </a:lnTo>
                  <a:lnTo>
                    <a:pt x="1344" y="146"/>
                  </a:lnTo>
                  <a:lnTo>
                    <a:pt x="1198" y="178"/>
                  </a:lnTo>
                  <a:lnTo>
                    <a:pt x="901" y="222"/>
                  </a:lnTo>
                  <a:lnTo>
                    <a:pt x="600" y="255"/>
                  </a:lnTo>
                  <a:lnTo>
                    <a:pt x="305" y="298"/>
                  </a:lnTo>
                  <a:lnTo>
                    <a:pt x="0" y="398"/>
                  </a:lnTo>
                  <a:lnTo>
                    <a:pt x="4" y="398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8" name="Freeform 1098"/>
            <p:cNvSpPr>
              <a:spLocks/>
            </p:cNvSpPr>
            <p:nvPr/>
          </p:nvSpPr>
          <p:spPr bwMode="auto">
            <a:xfrm>
              <a:off x="4405" y="3095"/>
              <a:ext cx="264" cy="84"/>
            </a:xfrm>
            <a:custGeom>
              <a:avLst/>
              <a:gdLst>
                <a:gd name="T0" fmla="*/ 0 w 1726"/>
                <a:gd name="T1" fmla="*/ 0 h 473"/>
                <a:gd name="T2" fmla="*/ 0 w 1726"/>
                <a:gd name="T3" fmla="*/ 0 h 473"/>
                <a:gd name="T4" fmla="*/ 0 w 1726"/>
                <a:gd name="T5" fmla="*/ 0 h 473"/>
                <a:gd name="T6" fmla="*/ 0 w 1726"/>
                <a:gd name="T7" fmla="*/ 0 h 473"/>
                <a:gd name="T8" fmla="*/ 0 w 1726"/>
                <a:gd name="T9" fmla="*/ 0 h 473"/>
                <a:gd name="T10" fmla="*/ 0 w 1726"/>
                <a:gd name="T11" fmla="*/ 0 h 473"/>
                <a:gd name="T12" fmla="*/ 0 w 1726"/>
                <a:gd name="T13" fmla="*/ 0 h 473"/>
                <a:gd name="T14" fmla="*/ 0 w 1726"/>
                <a:gd name="T15" fmla="*/ 0 h 473"/>
                <a:gd name="T16" fmla="*/ 0 w 1726"/>
                <a:gd name="T17" fmla="*/ 0 h 473"/>
                <a:gd name="T18" fmla="*/ 0 w 1726"/>
                <a:gd name="T19" fmla="*/ 0 h 473"/>
                <a:gd name="T20" fmla="*/ 0 w 1726"/>
                <a:gd name="T21" fmla="*/ 0 h 473"/>
                <a:gd name="T22" fmla="*/ 0 w 1726"/>
                <a:gd name="T23" fmla="*/ 0 h 473"/>
                <a:gd name="T24" fmla="*/ 0 w 1726"/>
                <a:gd name="T25" fmla="*/ 0 h 473"/>
                <a:gd name="T26" fmla="*/ 0 w 1726"/>
                <a:gd name="T27" fmla="*/ 0 h 473"/>
                <a:gd name="T28" fmla="*/ 0 w 1726"/>
                <a:gd name="T29" fmla="*/ 0 h 473"/>
                <a:gd name="T30" fmla="*/ 0 w 1726"/>
                <a:gd name="T31" fmla="*/ 0 h 473"/>
                <a:gd name="T32" fmla="*/ 0 w 1726"/>
                <a:gd name="T33" fmla="*/ 0 h 473"/>
                <a:gd name="T34" fmla="*/ 0 w 1726"/>
                <a:gd name="T35" fmla="*/ 0 h 473"/>
                <a:gd name="T36" fmla="*/ 0 w 1726"/>
                <a:gd name="T37" fmla="*/ 0 h 473"/>
                <a:gd name="T38" fmla="*/ 0 w 1726"/>
                <a:gd name="T39" fmla="*/ 0 h 473"/>
                <a:gd name="T40" fmla="*/ 0 w 1726"/>
                <a:gd name="T41" fmla="*/ 0 h 473"/>
                <a:gd name="T42" fmla="*/ 0 w 1726"/>
                <a:gd name="T43" fmla="*/ 0 h 473"/>
                <a:gd name="T44" fmla="*/ 0 w 1726"/>
                <a:gd name="T45" fmla="*/ 0 h 473"/>
                <a:gd name="T46" fmla="*/ 0 w 1726"/>
                <a:gd name="T47" fmla="*/ 0 h 473"/>
                <a:gd name="T48" fmla="*/ 0 w 1726"/>
                <a:gd name="T49" fmla="*/ 0 h 473"/>
                <a:gd name="T50" fmla="*/ 0 w 1726"/>
                <a:gd name="T51" fmla="*/ 0 h 473"/>
                <a:gd name="T52" fmla="*/ 0 w 1726"/>
                <a:gd name="T53" fmla="*/ 0 h 473"/>
                <a:gd name="T54" fmla="*/ 0 w 1726"/>
                <a:gd name="T55" fmla="*/ 0 h 473"/>
                <a:gd name="T56" fmla="*/ 0 w 1726"/>
                <a:gd name="T57" fmla="*/ 0 h 473"/>
                <a:gd name="T58" fmla="*/ 0 w 1726"/>
                <a:gd name="T59" fmla="*/ 0 h 473"/>
                <a:gd name="T60" fmla="*/ 0 w 1726"/>
                <a:gd name="T61" fmla="*/ 0 h 473"/>
                <a:gd name="T62" fmla="*/ 0 w 1726"/>
                <a:gd name="T63" fmla="*/ 0 h 473"/>
                <a:gd name="T64" fmla="*/ 0 w 1726"/>
                <a:gd name="T65" fmla="*/ 0 h 473"/>
                <a:gd name="T66" fmla="*/ 0 w 1726"/>
                <a:gd name="T67" fmla="*/ 0 h 473"/>
                <a:gd name="T68" fmla="*/ 0 w 1726"/>
                <a:gd name="T69" fmla="*/ 0 h 473"/>
                <a:gd name="T70" fmla="*/ 0 w 1726"/>
                <a:gd name="T71" fmla="*/ 0 h 473"/>
                <a:gd name="T72" fmla="*/ 0 w 1726"/>
                <a:gd name="T73" fmla="*/ 0 h 473"/>
                <a:gd name="T74" fmla="*/ 0 w 1726"/>
                <a:gd name="T75" fmla="*/ 0 h 473"/>
                <a:gd name="T76" fmla="*/ 0 w 1726"/>
                <a:gd name="T77" fmla="*/ 0 h 473"/>
                <a:gd name="T78" fmla="*/ 0 w 1726"/>
                <a:gd name="T79" fmla="*/ 0 h 473"/>
                <a:gd name="T80" fmla="*/ 0 w 1726"/>
                <a:gd name="T81" fmla="*/ 0 h 473"/>
                <a:gd name="T82" fmla="*/ 0 w 1726"/>
                <a:gd name="T83" fmla="*/ 0 h 473"/>
                <a:gd name="T84" fmla="*/ 0 w 1726"/>
                <a:gd name="T85" fmla="*/ 0 h 473"/>
                <a:gd name="T86" fmla="*/ 0 w 1726"/>
                <a:gd name="T87" fmla="*/ 0 h 4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26" h="473">
                  <a:moveTo>
                    <a:pt x="256" y="450"/>
                  </a:moveTo>
                  <a:lnTo>
                    <a:pt x="718" y="473"/>
                  </a:lnTo>
                  <a:lnTo>
                    <a:pt x="950" y="467"/>
                  </a:lnTo>
                  <a:lnTo>
                    <a:pt x="1188" y="453"/>
                  </a:lnTo>
                  <a:lnTo>
                    <a:pt x="1413" y="407"/>
                  </a:lnTo>
                  <a:lnTo>
                    <a:pt x="1523" y="378"/>
                  </a:lnTo>
                  <a:lnTo>
                    <a:pt x="1621" y="340"/>
                  </a:lnTo>
                  <a:lnTo>
                    <a:pt x="1699" y="280"/>
                  </a:lnTo>
                  <a:lnTo>
                    <a:pt x="1726" y="245"/>
                  </a:lnTo>
                  <a:lnTo>
                    <a:pt x="1719" y="221"/>
                  </a:lnTo>
                  <a:lnTo>
                    <a:pt x="1706" y="201"/>
                  </a:lnTo>
                  <a:lnTo>
                    <a:pt x="1639" y="159"/>
                  </a:lnTo>
                  <a:lnTo>
                    <a:pt x="1564" y="122"/>
                  </a:lnTo>
                  <a:lnTo>
                    <a:pt x="1404" y="65"/>
                  </a:lnTo>
                  <a:lnTo>
                    <a:pt x="1234" y="26"/>
                  </a:lnTo>
                  <a:lnTo>
                    <a:pt x="1066" y="0"/>
                  </a:lnTo>
                  <a:lnTo>
                    <a:pt x="1058" y="9"/>
                  </a:lnTo>
                  <a:lnTo>
                    <a:pt x="1065" y="18"/>
                  </a:lnTo>
                  <a:lnTo>
                    <a:pt x="1303" y="69"/>
                  </a:lnTo>
                  <a:lnTo>
                    <a:pt x="1427" y="141"/>
                  </a:lnTo>
                  <a:lnTo>
                    <a:pt x="1466" y="177"/>
                  </a:lnTo>
                  <a:lnTo>
                    <a:pt x="1484" y="231"/>
                  </a:lnTo>
                  <a:lnTo>
                    <a:pt x="1467" y="280"/>
                  </a:lnTo>
                  <a:lnTo>
                    <a:pt x="1358" y="346"/>
                  </a:lnTo>
                  <a:lnTo>
                    <a:pt x="1239" y="391"/>
                  </a:lnTo>
                  <a:lnTo>
                    <a:pt x="1113" y="419"/>
                  </a:lnTo>
                  <a:lnTo>
                    <a:pt x="982" y="436"/>
                  </a:lnTo>
                  <a:lnTo>
                    <a:pt x="711" y="438"/>
                  </a:lnTo>
                  <a:lnTo>
                    <a:pt x="454" y="429"/>
                  </a:lnTo>
                  <a:lnTo>
                    <a:pt x="267" y="391"/>
                  </a:lnTo>
                  <a:lnTo>
                    <a:pt x="179" y="361"/>
                  </a:lnTo>
                  <a:lnTo>
                    <a:pt x="108" y="317"/>
                  </a:lnTo>
                  <a:lnTo>
                    <a:pt x="67" y="280"/>
                  </a:lnTo>
                  <a:lnTo>
                    <a:pt x="41" y="227"/>
                  </a:lnTo>
                  <a:lnTo>
                    <a:pt x="69" y="164"/>
                  </a:lnTo>
                  <a:lnTo>
                    <a:pt x="111" y="117"/>
                  </a:lnTo>
                  <a:lnTo>
                    <a:pt x="254" y="63"/>
                  </a:lnTo>
                  <a:lnTo>
                    <a:pt x="288" y="62"/>
                  </a:lnTo>
                  <a:lnTo>
                    <a:pt x="292" y="54"/>
                  </a:lnTo>
                  <a:lnTo>
                    <a:pt x="290" y="34"/>
                  </a:lnTo>
                  <a:lnTo>
                    <a:pt x="48" y="79"/>
                  </a:lnTo>
                  <a:lnTo>
                    <a:pt x="0" y="122"/>
                  </a:lnTo>
                  <a:lnTo>
                    <a:pt x="38" y="381"/>
                  </a:lnTo>
                  <a:lnTo>
                    <a:pt x="256" y="4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29" name="Freeform 1099"/>
            <p:cNvSpPr>
              <a:spLocks/>
            </p:cNvSpPr>
            <p:nvPr/>
          </p:nvSpPr>
          <p:spPr bwMode="auto">
            <a:xfrm>
              <a:off x="3929" y="3120"/>
              <a:ext cx="4" cy="2"/>
            </a:xfrm>
            <a:custGeom>
              <a:avLst/>
              <a:gdLst>
                <a:gd name="T0" fmla="*/ 0 w 18"/>
                <a:gd name="T1" fmla="*/ 0 h 12"/>
                <a:gd name="T2" fmla="*/ 0 w 18"/>
                <a:gd name="T3" fmla="*/ 0 h 12"/>
                <a:gd name="T4" fmla="*/ 0 w 18"/>
                <a:gd name="T5" fmla="*/ 0 h 12"/>
                <a:gd name="T6" fmla="*/ 0 w 18"/>
                <a:gd name="T7" fmla="*/ 0 h 12"/>
                <a:gd name="T8" fmla="*/ 0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3" y="12"/>
                  </a:moveTo>
                  <a:lnTo>
                    <a:pt x="18" y="9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0" name="Freeform 1100"/>
            <p:cNvSpPr>
              <a:spLocks/>
            </p:cNvSpPr>
            <p:nvPr/>
          </p:nvSpPr>
          <p:spPr bwMode="auto">
            <a:xfrm>
              <a:off x="3913" y="3080"/>
              <a:ext cx="60" cy="34"/>
            </a:xfrm>
            <a:custGeom>
              <a:avLst/>
              <a:gdLst>
                <a:gd name="T0" fmla="*/ 0 w 395"/>
                <a:gd name="T1" fmla="*/ 0 h 189"/>
                <a:gd name="T2" fmla="*/ 0 w 395"/>
                <a:gd name="T3" fmla="*/ 0 h 189"/>
                <a:gd name="T4" fmla="*/ 0 w 395"/>
                <a:gd name="T5" fmla="*/ 0 h 189"/>
                <a:gd name="T6" fmla="*/ 0 w 395"/>
                <a:gd name="T7" fmla="*/ 0 h 189"/>
                <a:gd name="T8" fmla="*/ 0 w 395"/>
                <a:gd name="T9" fmla="*/ 0 h 189"/>
                <a:gd name="T10" fmla="*/ 0 w 395"/>
                <a:gd name="T11" fmla="*/ 0 h 189"/>
                <a:gd name="T12" fmla="*/ 0 w 395"/>
                <a:gd name="T13" fmla="*/ 0 h 189"/>
                <a:gd name="T14" fmla="*/ 0 w 395"/>
                <a:gd name="T15" fmla="*/ 0 h 189"/>
                <a:gd name="T16" fmla="*/ 0 w 395"/>
                <a:gd name="T17" fmla="*/ 0 h 189"/>
                <a:gd name="T18" fmla="*/ 0 w 395"/>
                <a:gd name="T19" fmla="*/ 0 h 189"/>
                <a:gd name="T20" fmla="*/ 0 w 395"/>
                <a:gd name="T21" fmla="*/ 0 h 189"/>
                <a:gd name="T22" fmla="*/ 0 w 395"/>
                <a:gd name="T23" fmla="*/ 0 h 189"/>
                <a:gd name="T24" fmla="*/ 0 w 395"/>
                <a:gd name="T25" fmla="*/ 0 h 189"/>
                <a:gd name="T26" fmla="*/ 0 w 395"/>
                <a:gd name="T27" fmla="*/ 0 h 189"/>
                <a:gd name="T28" fmla="*/ 0 w 395"/>
                <a:gd name="T29" fmla="*/ 0 h 189"/>
                <a:gd name="T30" fmla="*/ 0 w 395"/>
                <a:gd name="T31" fmla="*/ 0 h 189"/>
                <a:gd name="T32" fmla="*/ 0 w 395"/>
                <a:gd name="T33" fmla="*/ 0 h 189"/>
                <a:gd name="T34" fmla="*/ 0 w 395"/>
                <a:gd name="T35" fmla="*/ 0 h 1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95" h="189">
                  <a:moveTo>
                    <a:pt x="134" y="189"/>
                  </a:moveTo>
                  <a:lnTo>
                    <a:pt x="203" y="186"/>
                  </a:lnTo>
                  <a:lnTo>
                    <a:pt x="276" y="154"/>
                  </a:lnTo>
                  <a:lnTo>
                    <a:pt x="345" y="104"/>
                  </a:lnTo>
                  <a:lnTo>
                    <a:pt x="394" y="28"/>
                  </a:lnTo>
                  <a:lnTo>
                    <a:pt x="395" y="0"/>
                  </a:lnTo>
                  <a:lnTo>
                    <a:pt x="384" y="1"/>
                  </a:lnTo>
                  <a:lnTo>
                    <a:pt x="372" y="13"/>
                  </a:lnTo>
                  <a:lnTo>
                    <a:pt x="292" y="53"/>
                  </a:lnTo>
                  <a:lnTo>
                    <a:pt x="199" y="74"/>
                  </a:lnTo>
                  <a:lnTo>
                    <a:pt x="99" y="83"/>
                  </a:lnTo>
                  <a:lnTo>
                    <a:pt x="0" y="74"/>
                  </a:lnTo>
                  <a:lnTo>
                    <a:pt x="6" y="100"/>
                  </a:lnTo>
                  <a:lnTo>
                    <a:pt x="13" y="132"/>
                  </a:lnTo>
                  <a:lnTo>
                    <a:pt x="74" y="174"/>
                  </a:lnTo>
                  <a:lnTo>
                    <a:pt x="102" y="177"/>
                  </a:lnTo>
                  <a:lnTo>
                    <a:pt x="114" y="183"/>
                  </a:lnTo>
                  <a:lnTo>
                    <a:pt x="134" y="189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1" name="Freeform 1101"/>
            <p:cNvSpPr>
              <a:spLocks/>
            </p:cNvSpPr>
            <p:nvPr/>
          </p:nvSpPr>
          <p:spPr bwMode="auto">
            <a:xfrm>
              <a:off x="4383" y="3139"/>
              <a:ext cx="1" cy="15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w 11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4">
                  <a:moveTo>
                    <a:pt x="11" y="84"/>
                  </a:moveTo>
                  <a:lnTo>
                    <a:pt x="5" y="0"/>
                  </a:lnTo>
                  <a:lnTo>
                    <a:pt x="0" y="47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2" name="Freeform 1102"/>
            <p:cNvSpPr>
              <a:spLocks/>
            </p:cNvSpPr>
            <p:nvPr/>
          </p:nvSpPr>
          <p:spPr bwMode="auto">
            <a:xfrm>
              <a:off x="4419" y="3109"/>
              <a:ext cx="206" cy="58"/>
            </a:xfrm>
            <a:custGeom>
              <a:avLst/>
              <a:gdLst>
                <a:gd name="T0" fmla="*/ 0 w 1344"/>
                <a:gd name="T1" fmla="*/ 0 h 328"/>
                <a:gd name="T2" fmla="*/ 0 w 1344"/>
                <a:gd name="T3" fmla="*/ 0 h 328"/>
                <a:gd name="T4" fmla="*/ 0 w 1344"/>
                <a:gd name="T5" fmla="*/ 0 h 328"/>
                <a:gd name="T6" fmla="*/ 0 w 1344"/>
                <a:gd name="T7" fmla="*/ 0 h 328"/>
                <a:gd name="T8" fmla="*/ 0 w 1344"/>
                <a:gd name="T9" fmla="*/ 0 h 328"/>
                <a:gd name="T10" fmla="*/ 0 w 1344"/>
                <a:gd name="T11" fmla="*/ 0 h 328"/>
                <a:gd name="T12" fmla="*/ 0 w 1344"/>
                <a:gd name="T13" fmla="*/ 0 h 328"/>
                <a:gd name="T14" fmla="*/ 0 w 1344"/>
                <a:gd name="T15" fmla="*/ 0 h 328"/>
                <a:gd name="T16" fmla="*/ 0 w 1344"/>
                <a:gd name="T17" fmla="*/ 0 h 328"/>
                <a:gd name="T18" fmla="*/ 0 w 1344"/>
                <a:gd name="T19" fmla="*/ 0 h 328"/>
                <a:gd name="T20" fmla="*/ 0 w 1344"/>
                <a:gd name="T21" fmla="*/ 0 h 328"/>
                <a:gd name="T22" fmla="*/ 0 w 1344"/>
                <a:gd name="T23" fmla="*/ 0 h 328"/>
                <a:gd name="T24" fmla="*/ 0 w 1344"/>
                <a:gd name="T25" fmla="*/ 0 h 328"/>
                <a:gd name="T26" fmla="*/ 0 w 1344"/>
                <a:gd name="T27" fmla="*/ 0 h 328"/>
                <a:gd name="T28" fmla="*/ 0 w 1344"/>
                <a:gd name="T29" fmla="*/ 0 h 328"/>
                <a:gd name="T30" fmla="*/ 0 w 1344"/>
                <a:gd name="T31" fmla="*/ 0 h 328"/>
                <a:gd name="T32" fmla="*/ 0 w 1344"/>
                <a:gd name="T33" fmla="*/ 0 h 328"/>
                <a:gd name="T34" fmla="*/ 0 w 1344"/>
                <a:gd name="T35" fmla="*/ 0 h 328"/>
                <a:gd name="T36" fmla="*/ 0 w 1344"/>
                <a:gd name="T37" fmla="*/ 0 h 328"/>
                <a:gd name="T38" fmla="*/ 0 w 1344"/>
                <a:gd name="T39" fmla="*/ 0 h 328"/>
                <a:gd name="T40" fmla="*/ 0 w 1344"/>
                <a:gd name="T41" fmla="*/ 0 h 328"/>
                <a:gd name="T42" fmla="*/ 0 w 1344"/>
                <a:gd name="T43" fmla="*/ 0 h 328"/>
                <a:gd name="T44" fmla="*/ 0 w 1344"/>
                <a:gd name="T45" fmla="*/ 0 h 328"/>
                <a:gd name="T46" fmla="*/ 0 w 1344"/>
                <a:gd name="T47" fmla="*/ 0 h 328"/>
                <a:gd name="T48" fmla="*/ 0 w 1344"/>
                <a:gd name="T49" fmla="*/ 0 h 328"/>
                <a:gd name="T50" fmla="*/ 0 w 1344"/>
                <a:gd name="T51" fmla="*/ 0 h 328"/>
                <a:gd name="T52" fmla="*/ 0 w 1344"/>
                <a:gd name="T53" fmla="*/ 0 h 328"/>
                <a:gd name="T54" fmla="*/ 0 w 1344"/>
                <a:gd name="T55" fmla="*/ 0 h 328"/>
                <a:gd name="T56" fmla="*/ 0 w 1344"/>
                <a:gd name="T57" fmla="*/ 0 h 328"/>
                <a:gd name="T58" fmla="*/ 0 w 1344"/>
                <a:gd name="T59" fmla="*/ 0 h 328"/>
                <a:gd name="T60" fmla="*/ 0 w 1344"/>
                <a:gd name="T61" fmla="*/ 0 h 328"/>
                <a:gd name="T62" fmla="*/ 0 w 1344"/>
                <a:gd name="T63" fmla="*/ 0 h 328"/>
                <a:gd name="T64" fmla="*/ 0 w 1344"/>
                <a:gd name="T65" fmla="*/ 0 h 328"/>
                <a:gd name="T66" fmla="*/ 0 w 1344"/>
                <a:gd name="T67" fmla="*/ 0 h 328"/>
                <a:gd name="T68" fmla="*/ 0 w 1344"/>
                <a:gd name="T69" fmla="*/ 0 h 328"/>
                <a:gd name="T70" fmla="*/ 0 w 1344"/>
                <a:gd name="T71" fmla="*/ 0 h 328"/>
                <a:gd name="T72" fmla="*/ 0 w 1344"/>
                <a:gd name="T73" fmla="*/ 0 h 328"/>
                <a:gd name="T74" fmla="*/ 0 w 1344"/>
                <a:gd name="T75" fmla="*/ 0 h 328"/>
                <a:gd name="T76" fmla="*/ 0 w 1344"/>
                <a:gd name="T77" fmla="*/ 0 h 328"/>
                <a:gd name="T78" fmla="*/ 0 w 1344"/>
                <a:gd name="T79" fmla="*/ 0 h 328"/>
                <a:gd name="T80" fmla="*/ 0 w 1344"/>
                <a:gd name="T81" fmla="*/ 0 h 3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44" h="328">
                  <a:moveTo>
                    <a:pt x="363" y="316"/>
                  </a:moveTo>
                  <a:lnTo>
                    <a:pt x="719" y="328"/>
                  </a:lnTo>
                  <a:lnTo>
                    <a:pt x="901" y="319"/>
                  </a:lnTo>
                  <a:lnTo>
                    <a:pt x="1083" y="292"/>
                  </a:lnTo>
                  <a:lnTo>
                    <a:pt x="1255" y="240"/>
                  </a:lnTo>
                  <a:lnTo>
                    <a:pt x="1279" y="229"/>
                  </a:lnTo>
                  <a:lnTo>
                    <a:pt x="1323" y="199"/>
                  </a:lnTo>
                  <a:lnTo>
                    <a:pt x="1344" y="163"/>
                  </a:lnTo>
                  <a:lnTo>
                    <a:pt x="1331" y="112"/>
                  </a:lnTo>
                  <a:lnTo>
                    <a:pt x="1252" y="70"/>
                  </a:lnTo>
                  <a:lnTo>
                    <a:pt x="1167" y="34"/>
                  </a:lnTo>
                  <a:lnTo>
                    <a:pt x="1076" y="7"/>
                  </a:lnTo>
                  <a:lnTo>
                    <a:pt x="986" y="0"/>
                  </a:lnTo>
                  <a:lnTo>
                    <a:pt x="979" y="6"/>
                  </a:lnTo>
                  <a:lnTo>
                    <a:pt x="984" y="17"/>
                  </a:lnTo>
                  <a:lnTo>
                    <a:pt x="1047" y="42"/>
                  </a:lnTo>
                  <a:lnTo>
                    <a:pt x="1100" y="70"/>
                  </a:lnTo>
                  <a:lnTo>
                    <a:pt x="1126" y="93"/>
                  </a:lnTo>
                  <a:lnTo>
                    <a:pt x="1143" y="133"/>
                  </a:lnTo>
                  <a:lnTo>
                    <a:pt x="1135" y="153"/>
                  </a:lnTo>
                  <a:lnTo>
                    <a:pt x="1120" y="172"/>
                  </a:lnTo>
                  <a:lnTo>
                    <a:pt x="1076" y="208"/>
                  </a:lnTo>
                  <a:lnTo>
                    <a:pt x="964" y="253"/>
                  </a:lnTo>
                  <a:lnTo>
                    <a:pt x="755" y="271"/>
                  </a:lnTo>
                  <a:lnTo>
                    <a:pt x="542" y="272"/>
                  </a:lnTo>
                  <a:lnTo>
                    <a:pt x="436" y="265"/>
                  </a:lnTo>
                  <a:lnTo>
                    <a:pt x="334" y="245"/>
                  </a:lnTo>
                  <a:lnTo>
                    <a:pt x="235" y="216"/>
                  </a:lnTo>
                  <a:lnTo>
                    <a:pt x="143" y="172"/>
                  </a:lnTo>
                  <a:lnTo>
                    <a:pt x="114" y="128"/>
                  </a:lnTo>
                  <a:lnTo>
                    <a:pt x="115" y="105"/>
                  </a:lnTo>
                  <a:lnTo>
                    <a:pt x="206" y="29"/>
                  </a:lnTo>
                  <a:lnTo>
                    <a:pt x="89" y="53"/>
                  </a:lnTo>
                  <a:lnTo>
                    <a:pt x="38" y="80"/>
                  </a:lnTo>
                  <a:lnTo>
                    <a:pt x="1" y="123"/>
                  </a:lnTo>
                  <a:lnTo>
                    <a:pt x="0" y="156"/>
                  </a:lnTo>
                  <a:lnTo>
                    <a:pt x="28" y="198"/>
                  </a:lnTo>
                  <a:lnTo>
                    <a:pt x="65" y="229"/>
                  </a:lnTo>
                  <a:lnTo>
                    <a:pt x="108" y="249"/>
                  </a:lnTo>
                  <a:lnTo>
                    <a:pt x="157" y="268"/>
                  </a:lnTo>
                  <a:lnTo>
                    <a:pt x="363" y="316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3" name="Freeform 1103"/>
            <p:cNvSpPr>
              <a:spLocks/>
            </p:cNvSpPr>
            <p:nvPr/>
          </p:nvSpPr>
          <p:spPr bwMode="auto">
            <a:xfrm>
              <a:off x="3966" y="3073"/>
              <a:ext cx="24" cy="34"/>
            </a:xfrm>
            <a:custGeom>
              <a:avLst/>
              <a:gdLst>
                <a:gd name="T0" fmla="*/ 0 w 146"/>
                <a:gd name="T1" fmla="*/ 0 h 193"/>
                <a:gd name="T2" fmla="*/ 0 w 146"/>
                <a:gd name="T3" fmla="*/ 0 h 193"/>
                <a:gd name="T4" fmla="*/ 0 w 146"/>
                <a:gd name="T5" fmla="*/ 0 h 193"/>
                <a:gd name="T6" fmla="*/ 0 w 146"/>
                <a:gd name="T7" fmla="*/ 0 h 193"/>
                <a:gd name="T8" fmla="*/ 0 w 146"/>
                <a:gd name="T9" fmla="*/ 0 h 193"/>
                <a:gd name="T10" fmla="*/ 0 w 146"/>
                <a:gd name="T11" fmla="*/ 0 h 193"/>
                <a:gd name="T12" fmla="*/ 0 w 146"/>
                <a:gd name="T13" fmla="*/ 0 h 193"/>
                <a:gd name="T14" fmla="*/ 0 w 146"/>
                <a:gd name="T15" fmla="*/ 0 h 193"/>
                <a:gd name="T16" fmla="*/ 0 w 146"/>
                <a:gd name="T17" fmla="*/ 0 h 193"/>
                <a:gd name="T18" fmla="*/ 0 w 146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193">
                  <a:moveTo>
                    <a:pt x="5" y="193"/>
                  </a:moveTo>
                  <a:lnTo>
                    <a:pt x="119" y="176"/>
                  </a:lnTo>
                  <a:lnTo>
                    <a:pt x="146" y="10"/>
                  </a:lnTo>
                  <a:lnTo>
                    <a:pt x="135" y="0"/>
                  </a:lnTo>
                  <a:lnTo>
                    <a:pt x="124" y="2"/>
                  </a:lnTo>
                  <a:lnTo>
                    <a:pt x="95" y="10"/>
                  </a:lnTo>
                  <a:lnTo>
                    <a:pt x="86" y="40"/>
                  </a:lnTo>
                  <a:lnTo>
                    <a:pt x="80" y="83"/>
                  </a:lnTo>
                  <a:lnTo>
                    <a:pt x="0" y="193"/>
                  </a:lnTo>
                  <a:lnTo>
                    <a:pt x="5" y="19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4" name="Freeform 1104"/>
            <p:cNvSpPr>
              <a:spLocks/>
            </p:cNvSpPr>
            <p:nvPr/>
          </p:nvSpPr>
          <p:spPr bwMode="auto">
            <a:xfrm>
              <a:off x="3995" y="3071"/>
              <a:ext cx="44" cy="32"/>
            </a:xfrm>
            <a:custGeom>
              <a:avLst/>
              <a:gdLst>
                <a:gd name="T0" fmla="*/ 0 w 289"/>
                <a:gd name="T1" fmla="*/ 0 h 177"/>
                <a:gd name="T2" fmla="*/ 0 w 289"/>
                <a:gd name="T3" fmla="*/ 0 h 177"/>
                <a:gd name="T4" fmla="*/ 0 w 289"/>
                <a:gd name="T5" fmla="*/ 0 h 177"/>
                <a:gd name="T6" fmla="*/ 0 w 289"/>
                <a:gd name="T7" fmla="*/ 0 h 177"/>
                <a:gd name="T8" fmla="*/ 0 w 289"/>
                <a:gd name="T9" fmla="*/ 0 h 177"/>
                <a:gd name="T10" fmla="*/ 0 w 289"/>
                <a:gd name="T11" fmla="*/ 0 h 177"/>
                <a:gd name="T12" fmla="*/ 0 w 289"/>
                <a:gd name="T13" fmla="*/ 0 h 177"/>
                <a:gd name="T14" fmla="*/ 0 w 289"/>
                <a:gd name="T15" fmla="*/ 0 h 177"/>
                <a:gd name="T16" fmla="*/ 0 w 289"/>
                <a:gd name="T17" fmla="*/ 0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77">
                  <a:moveTo>
                    <a:pt x="5" y="177"/>
                  </a:moveTo>
                  <a:lnTo>
                    <a:pt x="23" y="174"/>
                  </a:lnTo>
                  <a:lnTo>
                    <a:pt x="263" y="146"/>
                  </a:lnTo>
                  <a:lnTo>
                    <a:pt x="278" y="136"/>
                  </a:lnTo>
                  <a:lnTo>
                    <a:pt x="289" y="116"/>
                  </a:lnTo>
                  <a:lnTo>
                    <a:pt x="285" y="0"/>
                  </a:lnTo>
                  <a:lnTo>
                    <a:pt x="19" y="10"/>
                  </a:lnTo>
                  <a:lnTo>
                    <a:pt x="0" y="177"/>
                  </a:lnTo>
                  <a:lnTo>
                    <a:pt x="5" y="17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5" name="Freeform 1105"/>
            <p:cNvSpPr>
              <a:spLocks/>
            </p:cNvSpPr>
            <p:nvPr/>
          </p:nvSpPr>
          <p:spPr bwMode="auto">
            <a:xfrm>
              <a:off x="4445" y="3122"/>
              <a:ext cx="141" cy="28"/>
            </a:xfrm>
            <a:custGeom>
              <a:avLst/>
              <a:gdLst>
                <a:gd name="T0" fmla="*/ 0 w 931"/>
                <a:gd name="T1" fmla="*/ 0 h 159"/>
                <a:gd name="T2" fmla="*/ 0 w 931"/>
                <a:gd name="T3" fmla="*/ 0 h 159"/>
                <a:gd name="T4" fmla="*/ 0 w 931"/>
                <a:gd name="T5" fmla="*/ 0 h 159"/>
                <a:gd name="T6" fmla="*/ 0 w 931"/>
                <a:gd name="T7" fmla="*/ 0 h 159"/>
                <a:gd name="T8" fmla="*/ 0 w 931"/>
                <a:gd name="T9" fmla="*/ 0 h 159"/>
                <a:gd name="T10" fmla="*/ 0 w 931"/>
                <a:gd name="T11" fmla="*/ 0 h 159"/>
                <a:gd name="T12" fmla="*/ 0 w 931"/>
                <a:gd name="T13" fmla="*/ 0 h 159"/>
                <a:gd name="T14" fmla="*/ 0 w 931"/>
                <a:gd name="T15" fmla="*/ 0 h 159"/>
                <a:gd name="T16" fmla="*/ 0 w 931"/>
                <a:gd name="T17" fmla="*/ 0 h 159"/>
                <a:gd name="T18" fmla="*/ 0 w 931"/>
                <a:gd name="T19" fmla="*/ 0 h 159"/>
                <a:gd name="T20" fmla="*/ 0 w 931"/>
                <a:gd name="T21" fmla="*/ 0 h 159"/>
                <a:gd name="T22" fmla="*/ 0 w 931"/>
                <a:gd name="T23" fmla="*/ 0 h 159"/>
                <a:gd name="T24" fmla="*/ 0 w 931"/>
                <a:gd name="T25" fmla="*/ 0 h 159"/>
                <a:gd name="T26" fmla="*/ 0 w 931"/>
                <a:gd name="T27" fmla="*/ 0 h 159"/>
                <a:gd name="T28" fmla="*/ 0 w 931"/>
                <a:gd name="T29" fmla="*/ 0 h 159"/>
                <a:gd name="T30" fmla="*/ 0 w 931"/>
                <a:gd name="T31" fmla="*/ 0 h 159"/>
                <a:gd name="T32" fmla="*/ 0 w 931"/>
                <a:gd name="T33" fmla="*/ 0 h 159"/>
                <a:gd name="T34" fmla="*/ 0 w 931"/>
                <a:gd name="T35" fmla="*/ 0 h 159"/>
                <a:gd name="T36" fmla="*/ 0 w 931"/>
                <a:gd name="T37" fmla="*/ 0 h 159"/>
                <a:gd name="T38" fmla="*/ 0 w 931"/>
                <a:gd name="T39" fmla="*/ 0 h 159"/>
                <a:gd name="T40" fmla="*/ 0 w 931"/>
                <a:gd name="T41" fmla="*/ 0 h 159"/>
                <a:gd name="T42" fmla="*/ 0 w 931"/>
                <a:gd name="T43" fmla="*/ 0 h 159"/>
                <a:gd name="T44" fmla="*/ 0 w 931"/>
                <a:gd name="T45" fmla="*/ 0 h 159"/>
                <a:gd name="T46" fmla="*/ 0 w 931"/>
                <a:gd name="T47" fmla="*/ 0 h 159"/>
                <a:gd name="T48" fmla="*/ 0 w 931"/>
                <a:gd name="T49" fmla="*/ 0 h 159"/>
                <a:gd name="T50" fmla="*/ 0 w 931"/>
                <a:gd name="T51" fmla="*/ 0 h 159"/>
                <a:gd name="T52" fmla="*/ 0 w 931"/>
                <a:gd name="T53" fmla="*/ 0 h 1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31" h="159">
                  <a:moveTo>
                    <a:pt x="391" y="159"/>
                  </a:moveTo>
                  <a:lnTo>
                    <a:pt x="411" y="156"/>
                  </a:lnTo>
                  <a:lnTo>
                    <a:pt x="789" y="139"/>
                  </a:lnTo>
                  <a:lnTo>
                    <a:pt x="876" y="100"/>
                  </a:lnTo>
                  <a:lnTo>
                    <a:pt x="908" y="84"/>
                  </a:lnTo>
                  <a:lnTo>
                    <a:pt x="931" y="53"/>
                  </a:lnTo>
                  <a:lnTo>
                    <a:pt x="901" y="23"/>
                  </a:lnTo>
                  <a:lnTo>
                    <a:pt x="861" y="1"/>
                  </a:lnTo>
                  <a:lnTo>
                    <a:pt x="832" y="7"/>
                  </a:lnTo>
                  <a:lnTo>
                    <a:pt x="829" y="60"/>
                  </a:lnTo>
                  <a:lnTo>
                    <a:pt x="814" y="79"/>
                  </a:lnTo>
                  <a:lnTo>
                    <a:pt x="788" y="94"/>
                  </a:lnTo>
                  <a:lnTo>
                    <a:pt x="451" y="115"/>
                  </a:lnTo>
                  <a:lnTo>
                    <a:pt x="287" y="107"/>
                  </a:lnTo>
                  <a:lnTo>
                    <a:pt x="124" y="71"/>
                  </a:lnTo>
                  <a:lnTo>
                    <a:pt x="92" y="42"/>
                  </a:lnTo>
                  <a:lnTo>
                    <a:pt x="69" y="1"/>
                  </a:lnTo>
                  <a:lnTo>
                    <a:pt x="51" y="0"/>
                  </a:lnTo>
                  <a:lnTo>
                    <a:pt x="23" y="16"/>
                  </a:lnTo>
                  <a:lnTo>
                    <a:pt x="0" y="42"/>
                  </a:lnTo>
                  <a:lnTo>
                    <a:pt x="6" y="60"/>
                  </a:lnTo>
                  <a:lnTo>
                    <a:pt x="16" y="76"/>
                  </a:lnTo>
                  <a:lnTo>
                    <a:pt x="56" y="102"/>
                  </a:lnTo>
                  <a:lnTo>
                    <a:pt x="99" y="119"/>
                  </a:lnTo>
                  <a:lnTo>
                    <a:pt x="195" y="136"/>
                  </a:lnTo>
                  <a:lnTo>
                    <a:pt x="294" y="144"/>
                  </a:lnTo>
                  <a:lnTo>
                    <a:pt x="39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6" name="Freeform 1106"/>
            <p:cNvSpPr>
              <a:spLocks/>
            </p:cNvSpPr>
            <p:nvPr/>
          </p:nvSpPr>
          <p:spPr bwMode="auto">
            <a:xfrm>
              <a:off x="5091" y="3112"/>
              <a:ext cx="241" cy="97"/>
            </a:xfrm>
            <a:custGeom>
              <a:avLst/>
              <a:gdLst>
                <a:gd name="T0" fmla="*/ 0 w 1564"/>
                <a:gd name="T1" fmla="*/ 0 h 548"/>
                <a:gd name="T2" fmla="*/ 0 w 1564"/>
                <a:gd name="T3" fmla="*/ 0 h 548"/>
                <a:gd name="T4" fmla="*/ 0 w 1564"/>
                <a:gd name="T5" fmla="*/ 0 h 548"/>
                <a:gd name="T6" fmla="*/ 0 w 1564"/>
                <a:gd name="T7" fmla="*/ 0 h 548"/>
                <a:gd name="T8" fmla="*/ 0 w 1564"/>
                <a:gd name="T9" fmla="*/ 0 h 548"/>
                <a:gd name="T10" fmla="*/ 0 w 1564"/>
                <a:gd name="T11" fmla="*/ 0 h 548"/>
                <a:gd name="T12" fmla="*/ 0 w 1564"/>
                <a:gd name="T13" fmla="*/ 0 h 548"/>
                <a:gd name="T14" fmla="*/ 0 w 1564"/>
                <a:gd name="T15" fmla="*/ 0 h 548"/>
                <a:gd name="T16" fmla="*/ 0 w 1564"/>
                <a:gd name="T17" fmla="*/ 0 h 548"/>
                <a:gd name="T18" fmla="*/ 0 w 1564"/>
                <a:gd name="T19" fmla="*/ 0 h 548"/>
                <a:gd name="T20" fmla="*/ 0 w 1564"/>
                <a:gd name="T21" fmla="*/ 0 h 548"/>
                <a:gd name="T22" fmla="*/ 0 w 1564"/>
                <a:gd name="T23" fmla="*/ 0 h 548"/>
                <a:gd name="T24" fmla="*/ 0 w 1564"/>
                <a:gd name="T25" fmla="*/ 0 h 548"/>
                <a:gd name="T26" fmla="*/ 0 w 1564"/>
                <a:gd name="T27" fmla="*/ 0 h 548"/>
                <a:gd name="T28" fmla="*/ 0 w 1564"/>
                <a:gd name="T29" fmla="*/ 0 h 548"/>
                <a:gd name="T30" fmla="*/ 0 w 1564"/>
                <a:gd name="T31" fmla="*/ 0 h 548"/>
                <a:gd name="T32" fmla="*/ 0 w 1564"/>
                <a:gd name="T33" fmla="*/ 0 h 548"/>
                <a:gd name="T34" fmla="*/ 0 w 1564"/>
                <a:gd name="T35" fmla="*/ 0 h 548"/>
                <a:gd name="T36" fmla="*/ 0 w 1564"/>
                <a:gd name="T37" fmla="*/ 0 h 548"/>
                <a:gd name="T38" fmla="*/ 0 w 1564"/>
                <a:gd name="T39" fmla="*/ 0 h 548"/>
                <a:gd name="T40" fmla="*/ 0 w 1564"/>
                <a:gd name="T41" fmla="*/ 0 h 548"/>
                <a:gd name="T42" fmla="*/ 0 w 1564"/>
                <a:gd name="T43" fmla="*/ 0 h 548"/>
                <a:gd name="T44" fmla="*/ 0 w 1564"/>
                <a:gd name="T45" fmla="*/ 0 h 548"/>
                <a:gd name="T46" fmla="*/ 0 w 1564"/>
                <a:gd name="T47" fmla="*/ 0 h 548"/>
                <a:gd name="T48" fmla="*/ 0 w 1564"/>
                <a:gd name="T49" fmla="*/ 0 h 548"/>
                <a:gd name="T50" fmla="*/ 0 w 1564"/>
                <a:gd name="T51" fmla="*/ 0 h 548"/>
                <a:gd name="T52" fmla="*/ 0 w 1564"/>
                <a:gd name="T53" fmla="*/ 0 h 548"/>
                <a:gd name="T54" fmla="*/ 0 w 1564"/>
                <a:gd name="T55" fmla="*/ 0 h 548"/>
                <a:gd name="T56" fmla="*/ 0 w 1564"/>
                <a:gd name="T57" fmla="*/ 0 h 548"/>
                <a:gd name="T58" fmla="*/ 0 w 1564"/>
                <a:gd name="T59" fmla="*/ 0 h 548"/>
                <a:gd name="T60" fmla="*/ 0 w 1564"/>
                <a:gd name="T61" fmla="*/ 0 h 548"/>
                <a:gd name="T62" fmla="*/ 0 w 1564"/>
                <a:gd name="T63" fmla="*/ 0 h 548"/>
                <a:gd name="T64" fmla="*/ 0 w 1564"/>
                <a:gd name="T65" fmla="*/ 0 h 548"/>
                <a:gd name="T66" fmla="*/ 0 w 1564"/>
                <a:gd name="T67" fmla="*/ 0 h 548"/>
                <a:gd name="T68" fmla="*/ 0 w 1564"/>
                <a:gd name="T69" fmla="*/ 0 h 548"/>
                <a:gd name="T70" fmla="*/ 0 w 1564"/>
                <a:gd name="T71" fmla="*/ 0 h 548"/>
                <a:gd name="T72" fmla="*/ 0 w 1564"/>
                <a:gd name="T73" fmla="*/ 0 h 548"/>
                <a:gd name="T74" fmla="*/ 0 w 1564"/>
                <a:gd name="T75" fmla="*/ 0 h 548"/>
                <a:gd name="T76" fmla="*/ 0 w 1564"/>
                <a:gd name="T77" fmla="*/ 0 h 548"/>
                <a:gd name="T78" fmla="*/ 0 w 1564"/>
                <a:gd name="T79" fmla="*/ 0 h 548"/>
                <a:gd name="T80" fmla="*/ 0 w 1564"/>
                <a:gd name="T81" fmla="*/ 0 h 548"/>
                <a:gd name="T82" fmla="*/ 0 w 1564"/>
                <a:gd name="T83" fmla="*/ 0 h 548"/>
                <a:gd name="T84" fmla="*/ 0 w 1564"/>
                <a:gd name="T85" fmla="*/ 0 h 548"/>
                <a:gd name="T86" fmla="*/ 0 w 1564"/>
                <a:gd name="T87" fmla="*/ 0 h 548"/>
                <a:gd name="T88" fmla="*/ 0 w 1564"/>
                <a:gd name="T89" fmla="*/ 0 h 548"/>
                <a:gd name="T90" fmla="*/ 0 w 1564"/>
                <a:gd name="T91" fmla="*/ 0 h 548"/>
                <a:gd name="T92" fmla="*/ 0 w 1564"/>
                <a:gd name="T93" fmla="*/ 0 h 548"/>
                <a:gd name="T94" fmla="*/ 0 w 1564"/>
                <a:gd name="T95" fmla="*/ 0 h 548"/>
                <a:gd name="T96" fmla="*/ 0 w 1564"/>
                <a:gd name="T97" fmla="*/ 0 h 548"/>
                <a:gd name="T98" fmla="*/ 0 w 1564"/>
                <a:gd name="T99" fmla="*/ 0 h 548"/>
                <a:gd name="T100" fmla="*/ 0 w 1564"/>
                <a:gd name="T101" fmla="*/ 0 h 548"/>
                <a:gd name="T102" fmla="*/ 0 w 1564"/>
                <a:gd name="T103" fmla="*/ 0 h 548"/>
                <a:gd name="T104" fmla="*/ 0 w 1564"/>
                <a:gd name="T105" fmla="*/ 0 h 54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564" h="548">
                  <a:moveTo>
                    <a:pt x="555" y="534"/>
                  </a:moveTo>
                  <a:lnTo>
                    <a:pt x="1012" y="548"/>
                  </a:lnTo>
                  <a:lnTo>
                    <a:pt x="1059" y="529"/>
                  </a:lnTo>
                  <a:lnTo>
                    <a:pt x="1387" y="448"/>
                  </a:lnTo>
                  <a:lnTo>
                    <a:pt x="1405" y="436"/>
                  </a:lnTo>
                  <a:lnTo>
                    <a:pt x="1520" y="357"/>
                  </a:lnTo>
                  <a:lnTo>
                    <a:pt x="1558" y="280"/>
                  </a:lnTo>
                  <a:lnTo>
                    <a:pt x="1564" y="203"/>
                  </a:lnTo>
                  <a:lnTo>
                    <a:pt x="1560" y="183"/>
                  </a:lnTo>
                  <a:lnTo>
                    <a:pt x="1556" y="164"/>
                  </a:lnTo>
                  <a:lnTo>
                    <a:pt x="1479" y="96"/>
                  </a:lnTo>
                  <a:lnTo>
                    <a:pt x="1434" y="70"/>
                  </a:lnTo>
                  <a:lnTo>
                    <a:pt x="1377" y="61"/>
                  </a:lnTo>
                  <a:lnTo>
                    <a:pt x="1370" y="67"/>
                  </a:lnTo>
                  <a:lnTo>
                    <a:pt x="1375" y="80"/>
                  </a:lnTo>
                  <a:lnTo>
                    <a:pt x="1398" y="86"/>
                  </a:lnTo>
                  <a:lnTo>
                    <a:pt x="1434" y="107"/>
                  </a:lnTo>
                  <a:lnTo>
                    <a:pt x="1485" y="159"/>
                  </a:lnTo>
                  <a:lnTo>
                    <a:pt x="1497" y="210"/>
                  </a:lnTo>
                  <a:lnTo>
                    <a:pt x="1482" y="262"/>
                  </a:lnTo>
                  <a:lnTo>
                    <a:pt x="1447" y="295"/>
                  </a:lnTo>
                  <a:lnTo>
                    <a:pt x="1405" y="325"/>
                  </a:lnTo>
                  <a:lnTo>
                    <a:pt x="1231" y="385"/>
                  </a:lnTo>
                  <a:lnTo>
                    <a:pt x="1039" y="428"/>
                  </a:lnTo>
                  <a:lnTo>
                    <a:pt x="844" y="448"/>
                  </a:lnTo>
                  <a:lnTo>
                    <a:pt x="652" y="435"/>
                  </a:lnTo>
                  <a:lnTo>
                    <a:pt x="624" y="436"/>
                  </a:lnTo>
                  <a:lnTo>
                    <a:pt x="481" y="411"/>
                  </a:lnTo>
                  <a:lnTo>
                    <a:pt x="333" y="372"/>
                  </a:lnTo>
                  <a:lnTo>
                    <a:pt x="264" y="345"/>
                  </a:lnTo>
                  <a:lnTo>
                    <a:pt x="200" y="310"/>
                  </a:lnTo>
                  <a:lnTo>
                    <a:pt x="141" y="268"/>
                  </a:lnTo>
                  <a:lnTo>
                    <a:pt x="93" y="216"/>
                  </a:lnTo>
                  <a:lnTo>
                    <a:pt x="73" y="177"/>
                  </a:lnTo>
                  <a:lnTo>
                    <a:pt x="80" y="137"/>
                  </a:lnTo>
                  <a:lnTo>
                    <a:pt x="96" y="100"/>
                  </a:lnTo>
                  <a:lnTo>
                    <a:pt x="118" y="71"/>
                  </a:lnTo>
                  <a:lnTo>
                    <a:pt x="147" y="48"/>
                  </a:lnTo>
                  <a:lnTo>
                    <a:pt x="193" y="20"/>
                  </a:lnTo>
                  <a:lnTo>
                    <a:pt x="190" y="0"/>
                  </a:lnTo>
                  <a:lnTo>
                    <a:pt x="136" y="18"/>
                  </a:lnTo>
                  <a:lnTo>
                    <a:pt x="87" y="45"/>
                  </a:lnTo>
                  <a:lnTo>
                    <a:pt x="45" y="84"/>
                  </a:lnTo>
                  <a:lnTo>
                    <a:pt x="11" y="134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21" y="293"/>
                  </a:lnTo>
                  <a:lnTo>
                    <a:pt x="50" y="333"/>
                  </a:lnTo>
                  <a:lnTo>
                    <a:pt x="89" y="365"/>
                  </a:lnTo>
                  <a:lnTo>
                    <a:pt x="188" y="426"/>
                  </a:lnTo>
                  <a:lnTo>
                    <a:pt x="303" y="474"/>
                  </a:lnTo>
                  <a:lnTo>
                    <a:pt x="426" y="508"/>
                  </a:lnTo>
                  <a:lnTo>
                    <a:pt x="555" y="534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7" name="Freeform 1107"/>
            <p:cNvSpPr>
              <a:spLocks/>
            </p:cNvSpPr>
            <p:nvPr/>
          </p:nvSpPr>
          <p:spPr bwMode="auto">
            <a:xfrm>
              <a:off x="3905" y="3033"/>
              <a:ext cx="66" cy="53"/>
            </a:xfrm>
            <a:custGeom>
              <a:avLst/>
              <a:gdLst>
                <a:gd name="T0" fmla="*/ 0 w 427"/>
                <a:gd name="T1" fmla="*/ 0 h 298"/>
                <a:gd name="T2" fmla="*/ 0 w 427"/>
                <a:gd name="T3" fmla="*/ 0 h 298"/>
                <a:gd name="T4" fmla="*/ 0 w 427"/>
                <a:gd name="T5" fmla="*/ 0 h 298"/>
                <a:gd name="T6" fmla="*/ 0 w 427"/>
                <a:gd name="T7" fmla="*/ 0 h 298"/>
                <a:gd name="T8" fmla="*/ 0 w 427"/>
                <a:gd name="T9" fmla="*/ 0 h 298"/>
                <a:gd name="T10" fmla="*/ 0 w 427"/>
                <a:gd name="T11" fmla="*/ 0 h 298"/>
                <a:gd name="T12" fmla="*/ 0 w 427"/>
                <a:gd name="T13" fmla="*/ 0 h 298"/>
                <a:gd name="T14" fmla="*/ 0 w 427"/>
                <a:gd name="T15" fmla="*/ 0 h 298"/>
                <a:gd name="T16" fmla="*/ 0 w 427"/>
                <a:gd name="T17" fmla="*/ 0 h 298"/>
                <a:gd name="T18" fmla="*/ 0 w 427"/>
                <a:gd name="T19" fmla="*/ 0 h 298"/>
                <a:gd name="T20" fmla="*/ 0 w 427"/>
                <a:gd name="T21" fmla="*/ 0 h 298"/>
                <a:gd name="T22" fmla="*/ 0 w 427"/>
                <a:gd name="T23" fmla="*/ 0 h 298"/>
                <a:gd name="T24" fmla="*/ 0 w 427"/>
                <a:gd name="T25" fmla="*/ 0 h 298"/>
                <a:gd name="T26" fmla="*/ 0 w 427"/>
                <a:gd name="T27" fmla="*/ 0 h 298"/>
                <a:gd name="T28" fmla="*/ 0 w 427"/>
                <a:gd name="T29" fmla="*/ 0 h 2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7" h="298">
                  <a:moveTo>
                    <a:pt x="92" y="291"/>
                  </a:moveTo>
                  <a:lnTo>
                    <a:pt x="173" y="298"/>
                  </a:lnTo>
                  <a:lnTo>
                    <a:pt x="256" y="289"/>
                  </a:lnTo>
                  <a:lnTo>
                    <a:pt x="338" y="266"/>
                  </a:lnTo>
                  <a:lnTo>
                    <a:pt x="404" y="232"/>
                  </a:lnTo>
                  <a:lnTo>
                    <a:pt x="425" y="201"/>
                  </a:lnTo>
                  <a:lnTo>
                    <a:pt x="427" y="183"/>
                  </a:lnTo>
                  <a:lnTo>
                    <a:pt x="424" y="169"/>
                  </a:lnTo>
                  <a:lnTo>
                    <a:pt x="381" y="113"/>
                  </a:lnTo>
                  <a:lnTo>
                    <a:pt x="332" y="83"/>
                  </a:lnTo>
                  <a:lnTo>
                    <a:pt x="47" y="46"/>
                  </a:lnTo>
                  <a:lnTo>
                    <a:pt x="29" y="34"/>
                  </a:lnTo>
                  <a:lnTo>
                    <a:pt x="0" y="0"/>
                  </a:lnTo>
                  <a:lnTo>
                    <a:pt x="49" y="268"/>
                  </a:lnTo>
                  <a:lnTo>
                    <a:pt x="92" y="291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8" name="Freeform 1108"/>
            <p:cNvSpPr>
              <a:spLocks/>
            </p:cNvSpPr>
            <p:nvPr/>
          </p:nvSpPr>
          <p:spPr bwMode="auto">
            <a:xfrm>
              <a:off x="4043" y="3065"/>
              <a:ext cx="51" cy="30"/>
            </a:xfrm>
            <a:custGeom>
              <a:avLst/>
              <a:gdLst>
                <a:gd name="T0" fmla="*/ 0 w 329"/>
                <a:gd name="T1" fmla="*/ 0 h 169"/>
                <a:gd name="T2" fmla="*/ 0 w 329"/>
                <a:gd name="T3" fmla="*/ 0 h 169"/>
                <a:gd name="T4" fmla="*/ 0 w 329"/>
                <a:gd name="T5" fmla="*/ 0 h 169"/>
                <a:gd name="T6" fmla="*/ 0 w 329"/>
                <a:gd name="T7" fmla="*/ 0 h 169"/>
                <a:gd name="T8" fmla="*/ 0 w 329"/>
                <a:gd name="T9" fmla="*/ 0 h 169"/>
                <a:gd name="T10" fmla="*/ 0 w 329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9" h="169">
                  <a:moveTo>
                    <a:pt x="8" y="169"/>
                  </a:moveTo>
                  <a:lnTo>
                    <a:pt x="324" y="120"/>
                  </a:lnTo>
                  <a:lnTo>
                    <a:pt x="329" y="0"/>
                  </a:lnTo>
                  <a:lnTo>
                    <a:pt x="16" y="20"/>
                  </a:lnTo>
                  <a:lnTo>
                    <a:pt x="0" y="159"/>
                  </a:lnTo>
                  <a:lnTo>
                    <a:pt x="8" y="16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39" name="Freeform 1109"/>
            <p:cNvSpPr>
              <a:spLocks/>
            </p:cNvSpPr>
            <p:nvPr/>
          </p:nvSpPr>
          <p:spPr bwMode="auto">
            <a:xfrm>
              <a:off x="4460" y="2995"/>
              <a:ext cx="104" cy="140"/>
            </a:xfrm>
            <a:custGeom>
              <a:avLst/>
              <a:gdLst>
                <a:gd name="T0" fmla="*/ 0 w 686"/>
                <a:gd name="T1" fmla="*/ 0 h 793"/>
                <a:gd name="T2" fmla="*/ 0 w 686"/>
                <a:gd name="T3" fmla="*/ 0 h 793"/>
                <a:gd name="T4" fmla="*/ 0 w 686"/>
                <a:gd name="T5" fmla="*/ 0 h 793"/>
                <a:gd name="T6" fmla="*/ 0 w 686"/>
                <a:gd name="T7" fmla="*/ 0 h 793"/>
                <a:gd name="T8" fmla="*/ 0 w 686"/>
                <a:gd name="T9" fmla="*/ 0 h 793"/>
                <a:gd name="T10" fmla="*/ 0 w 686"/>
                <a:gd name="T11" fmla="*/ 0 h 793"/>
                <a:gd name="T12" fmla="*/ 0 w 686"/>
                <a:gd name="T13" fmla="*/ 0 h 793"/>
                <a:gd name="T14" fmla="*/ 0 w 686"/>
                <a:gd name="T15" fmla="*/ 0 h 793"/>
                <a:gd name="T16" fmla="*/ 0 w 686"/>
                <a:gd name="T17" fmla="*/ 0 h 793"/>
                <a:gd name="T18" fmla="*/ 0 w 686"/>
                <a:gd name="T19" fmla="*/ 0 h 793"/>
                <a:gd name="T20" fmla="*/ 0 w 686"/>
                <a:gd name="T21" fmla="*/ 0 h 793"/>
                <a:gd name="T22" fmla="*/ 0 w 686"/>
                <a:gd name="T23" fmla="*/ 0 h 793"/>
                <a:gd name="T24" fmla="*/ 0 w 686"/>
                <a:gd name="T25" fmla="*/ 0 h 793"/>
                <a:gd name="T26" fmla="*/ 0 w 686"/>
                <a:gd name="T27" fmla="*/ 0 h 793"/>
                <a:gd name="T28" fmla="*/ 0 w 686"/>
                <a:gd name="T29" fmla="*/ 0 h 793"/>
                <a:gd name="T30" fmla="*/ 0 w 686"/>
                <a:gd name="T31" fmla="*/ 0 h 793"/>
                <a:gd name="T32" fmla="*/ 0 w 686"/>
                <a:gd name="T33" fmla="*/ 0 h 793"/>
                <a:gd name="T34" fmla="*/ 0 w 686"/>
                <a:gd name="T35" fmla="*/ 0 h 793"/>
                <a:gd name="T36" fmla="*/ 0 w 686"/>
                <a:gd name="T37" fmla="*/ 0 h 793"/>
                <a:gd name="T38" fmla="*/ 0 w 686"/>
                <a:gd name="T39" fmla="*/ 0 h 793"/>
                <a:gd name="T40" fmla="*/ 0 w 686"/>
                <a:gd name="T41" fmla="*/ 0 h 793"/>
                <a:gd name="T42" fmla="*/ 0 w 686"/>
                <a:gd name="T43" fmla="*/ 0 h 793"/>
                <a:gd name="T44" fmla="*/ 0 w 686"/>
                <a:gd name="T45" fmla="*/ 0 h 793"/>
                <a:gd name="T46" fmla="*/ 0 w 686"/>
                <a:gd name="T47" fmla="*/ 0 h 793"/>
                <a:gd name="T48" fmla="*/ 0 w 686"/>
                <a:gd name="T49" fmla="*/ 0 h 793"/>
                <a:gd name="T50" fmla="*/ 0 w 686"/>
                <a:gd name="T51" fmla="*/ 0 h 793"/>
                <a:gd name="T52" fmla="*/ 0 w 686"/>
                <a:gd name="T53" fmla="*/ 0 h 793"/>
                <a:gd name="T54" fmla="*/ 0 w 686"/>
                <a:gd name="T55" fmla="*/ 0 h 793"/>
                <a:gd name="T56" fmla="*/ 0 w 686"/>
                <a:gd name="T57" fmla="*/ 0 h 793"/>
                <a:gd name="T58" fmla="*/ 0 w 686"/>
                <a:gd name="T59" fmla="*/ 0 h 793"/>
                <a:gd name="T60" fmla="*/ 0 w 686"/>
                <a:gd name="T61" fmla="*/ 0 h 793"/>
                <a:gd name="T62" fmla="*/ 0 w 686"/>
                <a:gd name="T63" fmla="*/ 0 h 793"/>
                <a:gd name="T64" fmla="*/ 0 w 686"/>
                <a:gd name="T65" fmla="*/ 0 h 793"/>
                <a:gd name="T66" fmla="*/ 0 w 686"/>
                <a:gd name="T67" fmla="*/ 0 h 793"/>
                <a:gd name="T68" fmla="*/ 0 w 686"/>
                <a:gd name="T69" fmla="*/ 0 h 793"/>
                <a:gd name="T70" fmla="*/ 0 w 686"/>
                <a:gd name="T71" fmla="*/ 0 h 793"/>
                <a:gd name="T72" fmla="*/ 0 w 686"/>
                <a:gd name="T73" fmla="*/ 0 h 793"/>
                <a:gd name="T74" fmla="*/ 0 w 686"/>
                <a:gd name="T75" fmla="*/ 0 h 793"/>
                <a:gd name="T76" fmla="*/ 0 w 686"/>
                <a:gd name="T77" fmla="*/ 0 h 793"/>
                <a:gd name="T78" fmla="*/ 0 w 686"/>
                <a:gd name="T79" fmla="*/ 0 h 793"/>
                <a:gd name="T80" fmla="*/ 0 w 686"/>
                <a:gd name="T81" fmla="*/ 0 h 793"/>
                <a:gd name="T82" fmla="*/ 0 w 686"/>
                <a:gd name="T83" fmla="*/ 0 h 793"/>
                <a:gd name="T84" fmla="*/ 0 w 686"/>
                <a:gd name="T85" fmla="*/ 0 h 793"/>
                <a:gd name="T86" fmla="*/ 0 w 686"/>
                <a:gd name="T87" fmla="*/ 0 h 793"/>
                <a:gd name="T88" fmla="*/ 0 w 686"/>
                <a:gd name="T89" fmla="*/ 0 h 793"/>
                <a:gd name="T90" fmla="*/ 0 w 686"/>
                <a:gd name="T91" fmla="*/ 0 h 793"/>
                <a:gd name="T92" fmla="*/ 0 w 686"/>
                <a:gd name="T93" fmla="*/ 0 h 793"/>
                <a:gd name="T94" fmla="*/ 0 w 686"/>
                <a:gd name="T95" fmla="*/ 0 h 793"/>
                <a:gd name="T96" fmla="*/ 0 w 686"/>
                <a:gd name="T97" fmla="*/ 0 h 793"/>
                <a:gd name="T98" fmla="*/ 0 w 686"/>
                <a:gd name="T99" fmla="*/ 0 h 793"/>
                <a:gd name="T100" fmla="*/ 0 w 686"/>
                <a:gd name="T101" fmla="*/ 0 h 793"/>
                <a:gd name="T102" fmla="*/ 0 w 686"/>
                <a:gd name="T103" fmla="*/ 0 h 793"/>
                <a:gd name="T104" fmla="*/ 0 w 686"/>
                <a:gd name="T105" fmla="*/ 0 h 793"/>
                <a:gd name="T106" fmla="*/ 0 w 686"/>
                <a:gd name="T107" fmla="*/ 0 h 793"/>
                <a:gd name="T108" fmla="*/ 0 w 686"/>
                <a:gd name="T109" fmla="*/ 0 h 793"/>
                <a:gd name="T110" fmla="*/ 0 w 686"/>
                <a:gd name="T111" fmla="*/ 0 h 793"/>
                <a:gd name="T112" fmla="*/ 0 w 686"/>
                <a:gd name="T113" fmla="*/ 0 h 793"/>
                <a:gd name="T114" fmla="*/ 0 w 686"/>
                <a:gd name="T115" fmla="*/ 0 h 793"/>
                <a:gd name="T116" fmla="*/ 0 w 686"/>
                <a:gd name="T117" fmla="*/ 0 h 793"/>
                <a:gd name="T118" fmla="*/ 0 w 686"/>
                <a:gd name="T119" fmla="*/ 0 h 793"/>
                <a:gd name="T120" fmla="*/ 0 w 686"/>
                <a:gd name="T121" fmla="*/ 0 h 793"/>
                <a:gd name="T122" fmla="*/ 0 w 686"/>
                <a:gd name="T123" fmla="*/ 0 h 79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86" h="793">
                  <a:moveTo>
                    <a:pt x="346" y="793"/>
                  </a:moveTo>
                  <a:lnTo>
                    <a:pt x="660" y="768"/>
                  </a:lnTo>
                  <a:lnTo>
                    <a:pt x="657" y="633"/>
                  </a:lnTo>
                  <a:lnTo>
                    <a:pt x="657" y="628"/>
                  </a:lnTo>
                  <a:lnTo>
                    <a:pt x="644" y="623"/>
                  </a:lnTo>
                  <a:lnTo>
                    <a:pt x="575" y="654"/>
                  </a:lnTo>
                  <a:lnTo>
                    <a:pt x="461" y="634"/>
                  </a:lnTo>
                  <a:lnTo>
                    <a:pt x="413" y="604"/>
                  </a:lnTo>
                  <a:lnTo>
                    <a:pt x="395" y="587"/>
                  </a:lnTo>
                  <a:lnTo>
                    <a:pt x="384" y="581"/>
                  </a:lnTo>
                  <a:lnTo>
                    <a:pt x="379" y="563"/>
                  </a:lnTo>
                  <a:lnTo>
                    <a:pt x="384" y="554"/>
                  </a:lnTo>
                  <a:lnTo>
                    <a:pt x="398" y="547"/>
                  </a:lnTo>
                  <a:lnTo>
                    <a:pt x="465" y="590"/>
                  </a:lnTo>
                  <a:lnTo>
                    <a:pt x="561" y="616"/>
                  </a:lnTo>
                  <a:lnTo>
                    <a:pt x="598" y="606"/>
                  </a:lnTo>
                  <a:lnTo>
                    <a:pt x="623" y="597"/>
                  </a:lnTo>
                  <a:lnTo>
                    <a:pt x="644" y="567"/>
                  </a:lnTo>
                  <a:lnTo>
                    <a:pt x="608" y="490"/>
                  </a:lnTo>
                  <a:lnTo>
                    <a:pt x="561" y="424"/>
                  </a:lnTo>
                  <a:lnTo>
                    <a:pt x="448" y="286"/>
                  </a:lnTo>
                  <a:lnTo>
                    <a:pt x="454" y="275"/>
                  </a:lnTo>
                  <a:lnTo>
                    <a:pt x="468" y="272"/>
                  </a:lnTo>
                  <a:lnTo>
                    <a:pt x="507" y="295"/>
                  </a:lnTo>
                  <a:lnTo>
                    <a:pt x="686" y="62"/>
                  </a:lnTo>
                  <a:lnTo>
                    <a:pt x="676" y="10"/>
                  </a:lnTo>
                  <a:lnTo>
                    <a:pt x="646" y="0"/>
                  </a:lnTo>
                  <a:lnTo>
                    <a:pt x="611" y="0"/>
                  </a:lnTo>
                  <a:lnTo>
                    <a:pt x="538" y="29"/>
                  </a:lnTo>
                  <a:lnTo>
                    <a:pt x="467" y="76"/>
                  </a:lnTo>
                  <a:lnTo>
                    <a:pt x="344" y="193"/>
                  </a:lnTo>
                  <a:lnTo>
                    <a:pt x="356" y="211"/>
                  </a:lnTo>
                  <a:lnTo>
                    <a:pt x="379" y="219"/>
                  </a:lnTo>
                  <a:lnTo>
                    <a:pt x="415" y="263"/>
                  </a:lnTo>
                  <a:lnTo>
                    <a:pt x="445" y="318"/>
                  </a:lnTo>
                  <a:lnTo>
                    <a:pt x="444" y="329"/>
                  </a:lnTo>
                  <a:lnTo>
                    <a:pt x="434" y="339"/>
                  </a:lnTo>
                  <a:lnTo>
                    <a:pt x="395" y="355"/>
                  </a:lnTo>
                  <a:lnTo>
                    <a:pt x="296" y="315"/>
                  </a:lnTo>
                  <a:lnTo>
                    <a:pt x="258" y="284"/>
                  </a:lnTo>
                  <a:lnTo>
                    <a:pt x="238" y="235"/>
                  </a:lnTo>
                  <a:lnTo>
                    <a:pt x="188" y="240"/>
                  </a:lnTo>
                  <a:lnTo>
                    <a:pt x="146" y="255"/>
                  </a:lnTo>
                  <a:lnTo>
                    <a:pt x="69" y="311"/>
                  </a:lnTo>
                  <a:lnTo>
                    <a:pt x="0" y="453"/>
                  </a:lnTo>
                  <a:lnTo>
                    <a:pt x="109" y="453"/>
                  </a:lnTo>
                  <a:lnTo>
                    <a:pt x="163" y="460"/>
                  </a:lnTo>
                  <a:lnTo>
                    <a:pt x="218" y="481"/>
                  </a:lnTo>
                  <a:lnTo>
                    <a:pt x="272" y="541"/>
                  </a:lnTo>
                  <a:lnTo>
                    <a:pt x="288" y="583"/>
                  </a:lnTo>
                  <a:lnTo>
                    <a:pt x="289" y="631"/>
                  </a:lnTo>
                  <a:lnTo>
                    <a:pt x="269" y="653"/>
                  </a:lnTo>
                  <a:lnTo>
                    <a:pt x="168" y="570"/>
                  </a:lnTo>
                  <a:lnTo>
                    <a:pt x="132" y="567"/>
                  </a:lnTo>
                  <a:lnTo>
                    <a:pt x="115" y="583"/>
                  </a:lnTo>
                  <a:lnTo>
                    <a:pt x="100" y="606"/>
                  </a:lnTo>
                  <a:lnTo>
                    <a:pt x="108" y="680"/>
                  </a:lnTo>
                  <a:lnTo>
                    <a:pt x="120" y="704"/>
                  </a:lnTo>
                  <a:lnTo>
                    <a:pt x="219" y="737"/>
                  </a:lnTo>
                  <a:lnTo>
                    <a:pt x="264" y="777"/>
                  </a:lnTo>
                  <a:lnTo>
                    <a:pt x="332" y="792"/>
                  </a:lnTo>
                  <a:lnTo>
                    <a:pt x="346" y="793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0" name="Freeform 1110"/>
            <p:cNvSpPr>
              <a:spLocks/>
            </p:cNvSpPr>
            <p:nvPr/>
          </p:nvSpPr>
          <p:spPr bwMode="auto">
            <a:xfrm>
              <a:off x="4102" y="3058"/>
              <a:ext cx="35" cy="28"/>
            </a:xfrm>
            <a:custGeom>
              <a:avLst/>
              <a:gdLst>
                <a:gd name="T0" fmla="*/ 0 w 227"/>
                <a:gd name="T1" fmla="*/ 0 h 149"/>
                <a:gd name="T2" fmla="*/ 0 w 227"/>
                <a:gd name="T3" fmla="*/ 0 h 149"/>
                <a:gd name="T4" fmla="*/ 0 w 227"/>
                <a:gd name="T5" fmla="*/ 0 h 149"/>
                <a:gd name="T6" fmla="*/ 0 w 227"/>
                <a:gd name="T7" fmla="*/ 0 h 149"/>
                <a:gd name="T8" fmla="*/ 0 w 227"/>
                <a:gd name="T9" fmla="*/ 0 h 149"/>
                <a:gd name="T10" fmla="*/ 0 w 227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7" h="149">
                  <a:moveTo>
                    <a:pt x="14" y="149"/>
                  </a:moveTo>
                  <a:lnTo>
                    <a:pt x="216" y="120"/>
                  </a:lnTo>
                  <a:lnTo>
                    <a:pt x="227" y="0"/>
                  </a:lnTo>
                  <a:lnTo>
                    <a:pt x="14" y="19"/>
                  </a:lnTo>
                  <a:lnTo>
                    <a:pt x="0" y="147"/>
                  </a:lnTo>
                  <a:lnTo>
                    <a:pt x="14" y="14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1" name="Freeform 1111"/>
            <p:cNvSpPr>
              <a:spLocks/>
            </p:cNvSpPr>
            <p:nvPr/>
          </p:nvSpPr>
          <p:spPr bwMode="auto">
            <a:xfrm>
              <a:off x="4482" y="3105"/>
              <a:ext cx="12" cy="17"/>
            </a:xfrm>
            <a:custGeom>
              <a:avLst/>
              <a:gdLst>
                <a:gd name="T0" fmla="*/ 0 w 93"/>
                <a:gd name="T1" fmla="*/ 0 h 89"/>
                <a:gd name="T2" fmla="*/ 0 w 93"/>
                <a:gd name="T3" fmla="*/ 0 h 89"/>
                <a:gd name="T4" fmla="*/ 0 w 93"/>
                <a:gd name="T5" fmla="*/ 0 h 89"/>
                <a:gd name="T6" fmla="*/ 0 w 93"/>
                <a:gd name="T7" fmla="*/ 0 h 89"/>
                <a:gd name="T8" fmla="*/ 0 w 93"/>
                <a:gd name="T9" fmla="*/ 0 h 89"/>
                <a:gd name="T10" fmla="*/ 0 w 93"/>
                <a:gd name="T11" fmla="*/ 0 h 89"/>
                <a:gd name="T12" fmla="*/ 0 w 93"/>
                <a:gd name="T13" fmla="*/ 0 h 89"/>
                <a:gd name="T14" fmla="*/ 0 w 93"/>
                <a:gd name="T15" fmla="*/ 0 h 89"/>
                <a:gd name="T16" fmla="*/ 0 w 93"/>
                <a:gd name="T17" fmla="*/ 0 h 89"/>
                <a:gd name="T18" fmla="*/ 0 w 93"/>
                <a:gd name="T19" fmla="*/ 0 h 89"/>
                <a:gd name="T20" fmla="*/ 0 w 93"/>
                <a:gd name="T21" fmla="*/ 0 h 89"/>
                <a:gd name="T22" fmla="*/ 0 w 93"/>
                <a:gd name="T23" fmla="*/ 0 h 89"/>
                <a:gd name="T24" fmla="*/ 0 w 93"/>
                <a:gd name="T25" fmla="*/ 0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89">
                  <a:moveTo>
                    <a:pt x="78" y="89"/>
                  </a:moveTo>
                  <a:lnTo>
                    <a:pt x="88" y="80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89" y="66"/>
                  </a:lnTo>
                  <a:lnTo>
                    <a:pt x="76" y="46"/>
                  </a:lnTo>
                  <a:lnTo>
                    <a:pt x="46" y="26"/>
                  </a:lnTo>
                  <a:lnTo>
                    <a:pt x="29" y="6"/>
                  </a:lnTo>
                  <a:lnTo>
                    <a:pt x="15" y="0"/>
                  </a:lnTo>
                  <a:lnTo>
                    <a:pt x="0" y="7"/>
                  </a:lnTo>
                  <a:lnTo>
                    <a:pt x="12" y="35"/>
                  </a:lnTo>
                  <a:lnTo>
                    <a:pt x="29" y="55"/>
                  </a:lnTo>
                  <a:lnTo>
                    <a:pt x="78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2" name="Freeform 1112"/>
            <p:cNvSpPr>
              <a:spLocks/>
            </p:cNvSpPr>
            <p:nvPr/>
          </p:nvSpPr>
          <p:spPr bwMode="auto">
            <a:xfrm>
              <a:off x="5100" y="3156"/>
              <a:ext cx="20" cy="21"/>
            </a:xfrm>
            <a:custGeom>
              <a:avLst/>
              <a:gdLst>
                <a:gd name="T0" fmla="*/ 0 w 131"/>
                <a:gd name="T1" fmla="*/ 0 h 120"/>
                <a:gd name="T2" fmla="*/ 0 w 131"/>
                <a:gd name="T3" fmla="*/ 0 h 120"/>
                <a:gd name="T4" fmla="*/ 0 w 131"/>
                <a:gd name="T5" fmla="*/ 0 h 120"/>
                <a:gd name="T6" fmla="*/ 0 w 131"/>
                <a:gd name="T7" fmla="*/ 0 h 120"/>
                <a:gd name="T8" fmla="*/ 0 w 131"/>
                <a:gd name="T9" fmla="*/ 0 h 120"/>
                <a:gd name="T10" fmla="*/ 0 w 131"/>
                <a:gd name="T11" fmla="*/ 0 h 120"/>
                <a:gd name="T12" fmla="*/ 0 w 131"/>
                <a:gd name="T13" fmla="*/ 0 h 120"/>
                <a:gd name="T14" fmla="*/ 0 w 131"/>
                <a:gd name="T15" fmla="*/ 0 h 120"/>
                <a:gd name="T16" fmla="*/ 0 w 131"/>
                <a:gd name="T17" fmla="*/ 0 h 120"/>
                <a:gd name="T18" fmla="*/ 0 w 131"/>
                <a:gd name="T19" fmla="*/ 0 h 120"/>
                <a:gd name="T20" fmla="*/ 0 w 131"/>
                <a:gd name="T21" fmla="*/ 0 h 120"/>
                <a:gd name="T22" fmla="*/ 0 w 131"/>
                <a:gd name="T23" fmla="*/ 0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120">
                  <a:moveTo>
                    <a:pt x="131" y="116"/>
                  </a:moveTo>
                  <a:lnTo>
                    <a:pt x="131" y="106"/>
                  </a:lnTo>
                  <a:lnTo>
                    <a:pt x="50" y="34"/>
                  </a:lnTo>
                  <a:lnTo>
                    <a:pt x="40" y="24"/>
                  </a:lnTo>
                  <a:lnTo>
                    <a:pt x="33" y="1"/>
                  </a:lnTo>
                  <a:lnTo>
                    <a:pt x="5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28" y="76"/>
                  </a:lnTo>
                  <a:lnTo>
                    <a:pt x="84" y="113"/>
                  </a:lnTo>
                  <a:lnTo>
                    <a:pt x="117" y="120"/>
                  </a:lnTo>
                  <a:lnTo>
                    <a:pt x="131" y="116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3" name="Freeform 1113"/>
            <p:cNvSpPr>
              <a:spLocks/>
            </p:cNvSpPr>
            <p:nvPr/>
          </p:nvSpPr>
          <p:spPr bwMode="auto">
            <a:xfrm>
              <a:off x="5111" y="3126"/>
              <a:ext cx="202" cy="56"/>
            </a:xfrm>
            <a:custGeom>
              <a:avLst/>
              <a:gdLst>
                <a:gd name="T0" fmla="*/ 0 w 1320"/>
                <a:gd name="T1" fmla="*/ 0 h 319"/>
                <a:gd name="T2" fmla="*/ 0 w 1320"/>
                <a:gd name="T3" fmla="*/ 0 h 319"/>
                <a:gd name="T4" fmla="*/ 0 w 1320"/>
                <a:gd name="T5" fmla="*/ 0 h 319"/>
                <a:gd name="T6" fmla="*/ 0 w 1320"/>
                <a:gd name="T7" fmla="*/ 0 h 319"/>
                <a:gd name="T8" fmla="*/ 0 w 1320"/>
                <a:gd name="T9" fmla="*/ 0 h 319"/>
                <a:gd name="T10" fmla="*/ 0 w 1320"/>
                <a:gd name="T11" fmla="*/ 0 h 319"/>
                <a:gd name="T12" fmla="*/ 0 w 1320"/>
                <a:gd name="T13" fmla="*/ 0 h 319"/>
                <a:gd name="T14" fmla="*/ 0 w 1320"/>
                <a:gd name="T15" fmla="*/ 0 h 319"/>
                <a:gd name="T16" fmla="*/ 0 w 1320"/>
                <a:gd name="T17" fmla="*/ 0 h 319"/>
                <a:gd name="T18" fmla="*/ 0 w 1320"/>
                <a:gd name="T19" fmla="*/ 0 h 319"/>
                <a:gd name="T20" fmla="*/ 0 w 1320"/>
                <a:gd name="T21" fmla="*/ 0 h 319"/>
                <a:gd name="T22" fmla="*/ 0 w 1320"/>
                <a:gd name="T23" fmla="*/ 0 h 319"/>
                <a:gd name="T24" fmla="*/ 0 w 1320"/>
                <a:gd name="T25" fmla="*/ 0 h 319"/>
                <a:gd name="T26" fmla="*/ 0 w 1320"/>
                <a:gd name="T27" fmla="*/ 0 h 319"/>
                <a:gd name="T28" fmla="*/ 0 w 1320"/>
                <a:gd name="T29" fmla="*/ 0 h 319"/>
                <a:gd name="T30" fmla="*/ 0 w 1320"/>
                <a:gd name="T31" fmla="*/ 0 h 319"/>
                <a:gd name="T32" fmla="*/ 0 w 1320"/>
                <a:gd name="T33" fmla="*/ 0 h 319"/>
                <a:gd name="T34" fmla="*/ 0 w 1320"/>
                <a:gd name="T35" fmla="*/ 0 h 319"/>
                <a:gd name="T36" fmla="*/ 0 w 1320"/>
                <a:gd name="T37" fmla="*/ 0 h 319"/>
                <a:gd name="T38" fmla="*/ 0 w 1320"/>
                <a:gd name="T39" fmla="*/ 0 h 319"/>
                <a:gd name="T40" fmla="*/ 0 w 1320"/>
                <a:gd name="T41" fmla="*/ 0 h 319"/>
                <a:gd name="T42" fmla="*/ 0 w 1320"/>
                <a:gd name="T43" fmla="*/ 0 h 319"/>
                <a:gd name="T44" fmla="*/ 0 w 1320"/>
                <a:gd name="T45" fmla="*/ 0 h 319"/>
                <a:gd name="T46" fmla="*/ 0 w 1320"/>
                <a:gd name="T47" fmla="*/ 0 h 319"/>
                <a:gd name="T48" fmla="*/ 0 w 1320"/>
                <a:gd name="T49" fmla="*/ 0 h 319"/>
                <a:gd name="T50" fmla="*/ 0 w 1320"/>
                <a:gd name="T51" fmla="*/ 0 h 319"/>
                <a:gd name="T52" fmla="*/ 0 w 1320"/>
                <a:gd name="T53" fmla="*/ 0 h 319"/>
                <a:gd name="T54" fmla="*/ 0 w 1320"/>
                <a:gd name="T55" fmla="*/ 0 h 319"/>
                <a:gd name="T56" fmla="*/ 0 w 1320"/>
                <a:gd name="T57" fmla="*/ 0 h 319"/>
                <a:gd name="T58" fmla="*/ 0 w 1320"/>
                <a:gd name="T59" fmla="*/ 0 h 319"/>
                <a:gd name="T60" fmla="*/ 0 w 1320"/>
                <a:gd name="T61" fmla="*/ 0 h 319"/>
                <a:gd name="T62" fmla="*/ 0 w 1320"/>
                <a:gd name="T63" fmla="*/ 0 h 319"/>
                <a:gd name="T64" fmla="*/ 0 w 1320"/>
                <a:gd name="T65" fmla="*/ 0 h 319"/>
                <a:gd name="T66" fmla="*/ 0 w 1320"/>
                <a:gd name="T67" fmla="*/ 0 h 319"/>
                <a:gd name="T68" fmla="*/ 0 w 1320"/>
                <a:gd name="T69" fmla="*/ 0 h 319"/>
                <a:gd name="T70" fmla="*/ 0 w 1320"/>
                <a:gd name="T71" fmla="*/ 0 h 319"/>
                <a:gd name="T72" fmla="*/ 0 w 1320"/>
                <a:gd name="T73" fmla="*/ 0 h 319"/>
                <a:gd name="T74" fmla="*/ 0 w 1320"/>
                <a:gd name="T75" fmla="*/ 0 h 3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20" h="319">
                  <a:moveTo>
                    <a:pt x="475" y="308"/>
                  </a:moveTo>
                  <a:lnTo>
                    <a:pt x="681" y="319"/>
                  </a:lnTo>
                  <a:lnTo>
                    <a:pt x="896" y="303"/>
                  </a:lnTo>
                  <a:lnTo>
                    <a:pt x="1104" y="255"/>
                  </a:lnTo>
                  <a:lnTo>
                    <a:pt x="1201" y="219"/>
                  </a:lnTo>
                  <a:lnTo>
                    <a:pt x="1292" y="175"/>
                  </a:lnTo>
                  <a:lnTo>
                    <a:pt x="1318" y="144"/>
                  </a:lnTo>
                  <a:lnTo>
                    <a:pt x="1320" y="112"/>
                  </a:lnTo>
                  <a:lnTo>
                    <a:pt x="1308" y="93"/>
                  </a:lnTo>
                  <a:lnTo>
                    <a:pt x="1291" y="71"/>
                  </a:lnTo>
                  <a:lnTo>
                    <a:pt x="1247" y="53"/>
                  </a:lnTo>
                  <a:lnTo>
                    <a:pt x="1235" y="71"/>
                  </a:lnTo>
                  <a:lnTo>
                    <a:pt x="1232" y="93"/>
                  </a:lnTo>
                  <a:lnTo>
                    <a:pt x="1219" y="146"/>
                  </a:lnTo>
                  <a:lnTo>
                    <a:pt x="1178" y="186"/>
                  </a:lnTo>
                  <a:lnTo>
                    <a:pt x="1132" y="213"/>
                  </a:lnTo>
                  <a:lnTo>
                    <a:pt x="1025" y="255"/>
                  </a:lnTo>
                  <a:lnTo>
                    <a:pt x="799" y="298"/>
                  </a:lnTo>
                  <a:lnTo>
                    <a:pt x="685" y="306"/>
                  </a:lnTo>
                  <a:lnTo>
                    <a:pt x="573" y="303"/>
                  </a:lnTo>
                  <a:lnTo>
                    <a:pt x="461" y="290"/>
                  </a:lnTo>
                  <a:lnTo>
                    <a:pt x="351" y="265"/>
                  </a:lnTo>
                  <a:lnTo>
                    <a:pt x="243" y="225"/>
                  </a:lnTo>
                  <a:lnTo>
                    <a:pt x="141" y="173"/>
                  </a:lnTo>
                  <a:lnTo>
                    <a:pt x="120" y="147"/>
                  </a:lnTo>
                  <a:lnTo>
                    <a:pt x="71" y="0"/>
                  </a:lnTo>
                  <a:lnTo>
                    <a:pt x="47" y="0"/>
                  </a:lnTo>
                  <a:lnTo>
                    <a:pt x="24" y="19"/>
                  </a:lnTo>
                  <a:lnTo>
                    <a:pt x="1" y="54"/>
                  </a:lnTo>
                  <a:lnTo>
                    <a:pt x="0" y="87"/>
                  </a:lnTo>
                  <a:lnTo>
                    <a:pt x="3" y="105"/>
                  </a:lnTo>
                  <a:lnTo>
                    <a:pt x="13" y="121"/>
                  </a:lnTo>
                  <a:lnTo>
                    <a:pt x="40" y="150"/>
                  </a:lnTo>
                  <a:lnTo>
                    <a:pt x="130" y="203"/>
                  </a:lnTo>
                  <a:lnTo>
                    <a:pt x="230" y="245"/>
                  </a:lnTo>
                  <a:lnTo>
                    <a:pt x="443" y="299"/>
                  </a:lnTo>
                  <a:lnTo>
                    <a:pt x="466" y="306"/>
                  </a:lnTo>
                  <a:lnTo>
                    <a:pt x="475" y="308"/>
                  </a:lnTo>
                  <a:close/>
                </a:path>
              </a:pathLst>
            </a:custGeom>
            <a:solidFill>
              <a:srgbClr val="986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4" name="Freeform 1114"/>
            <p:cNvSpPr>
              <a:spLocks/>
            </p:cNvSpPr>
            <p:nvPr/>
          </p:nvSpPr>
          <p:spPr bwMode="auto">
            <a:xfrm>
              <a:off x="4142" y="3054"/>
              <a:ext cx="17" cy="24"/>
            </a:xfrm>
            <a:custGeom>
              <a:avLst/>
              <a:gdLst>
                <a:gd name="T0" fmla="*/ 0 w 111"/>
                <a:gd name="T1" fmla="*/ 0 h 137"/>
                <a:gd name="T2" fmla="*/ 0 w 111"/>
                <a:gd name="T3" fmla="*/ 0 h 137"/>
                <a:gd name="T4" fmla="*/ 0 w 111"/>
                <a:gd name="T5" fmla="*/ 0 h 137"/>
                <a:gd name="T6" fmla="*/ 0 w 111"/>
                <a:gd name="T7" fmla="*/ 0 h 137"/>
                <a:gd name="T8" fmla="*/ 0 w 111"/>
                <a:gd name="T9" fmla="*/ 0 h 137"/>
                <a:gd name="T10" fmla="*/ 0 w 111"/>
                <a:gd name="T11" fmla="*/ 0 h 137"/>
                <a:gd name="T12" fmla="*/ 0 w 111"/>
                <a:gd name="T13" fmla="*/ 0 h 137"/>
                <a:gd name="T14" fmla="*/ 0 w 111"/>
                <a:gd name="T15" fmla="*/ 0 h 137"/>
                <a:gd name="T16" fmla="*/ 0 w 111"/>
                <a:gd name="T17" fmla="*/ 0 h 1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37">
                  <a:moveTo>
                    <a:pt x="15" y="137"/>
                  </a:moveTo>
                  <a:lnTo>
                    <a:pt x="101" y="108"/>
                  </a:lnTo>
                  <a:lnTo>
                    <a:pt x="111" y="85"/>
                  </a:lnTo>
                  <a:lnTo>
                    <a:pt x="111" y="59"/>
                  </a:lnTo>
                  <a:lnTo>
                    <a:pt x="109" y="0"/>
                  </a:lnTo>
                  <a:lnTo>
                    <a:pt x="62" y="2"/>
                  </a:lnTo>
                  <a:lnTo>
                    <a:pt x="9" y="15"/>
                  </a:lnTo>
                  <a:lnTo>
                    <a:pt x="0" y="137"/>
                  </a:lnTo>
                  <a:lnTo>
                    <a:pt x="15" y="13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5" name="Freeform 1115"/>
            <p:cNvSpPr>
              <a:spLocks/>
            </p:cNvSpPr>
            <p:nvPr/>
          </p:nvSpPr>
          <p:spPr bwMode="auto">
            <a:xfrm>
              <a:off x="5130" y="3029"/>
              <a:ext cx="165" cy="142"/>
            </a:xfrm>
            <a:custGeom>
              <a:avLst/>
              <a:gdLst>
                <a:gd name="T0" fmla="*/ 0 w 1077"/>
                <a:gd name="T1" fmla="*/ 0 h 808"/>
                <a:gd name="T2" fmla="*/ 0 w 1077"/>
                <a:gd name="T3" fmla="*/ 0 h 808"/>
                <a:gd name="T4" fmla="*/ 0 w 1077"/>
                <a:gd name="T5" fmla="*/ 0 h 808"/>
                <a:gd name="T6" fmla="*/ 0 w 1077"/>
                <a:gd name="T7" fmla="*/ 0 h 808"/>
                <a:gd name="T8" fmla="*/ 0 w 1077"/>
                <a:gd name="T9" fmla="*/ 0 h 808"/>
                <a:gd name="T10" fmla="*/ 0 w 1077"/>
                <a:gd name="T11" fmla="*/ 0 h 808"/>
                <a:gd name="T12" fmla="*/ 0 w 1077"/>
                <a:gd name="T13" fmla="*/ 0 h 808"/>
                <a:gd name="T14" fmla="*/ 0 w 1077"/>
                <a:gd name="T15" fmla="*/ 0 h 808"/>
                <a:gd name="T16" fmla="*/ 0 w 1077"/>
                <a:gd name="T17" fmla="*/ 0 h 808"/>
                <a:gd name="T18" fmla="*/ 0 w 1077"/>
                <a:gd name="T19" fmla="*/ 0 h 808"/>
                <a:gd name="T20" fmla="*/ 0 w 1077"/>
                <a:gd name="T21" fmla="*/ 0 h 808"/>
                <a:gd name="T22" fmla="*/ 0 w 1077"/>
                <a:gd name="T23" fmla="*/ 0 h 808"/>
                <a:gd name="T24" fmla="*/ 0 w 1077"/>
                <a:gd name="T25" fmla="*/ 0 h 808"/>
                <a:gd name="T26" fmla="*/ 0 w 1077"/>
                <a:gd name="T27" fmla="*/ 0 h 808"/>
                <a:gd name="T28" fmla="*/ 0 w 1077"/>
                <a:gd name="T29" fmla="*/ 0 h 808"/>
                <a:gd name="T30" fmla="*/ 0 w 1077"/>
                <a:gd name="T31" fmla="*/ 0 h 808"/>
                <a:gd name="T32" fmla="*/ 0 w 1077"/>
                <a:gd name="T33" fmla="*/ 0 h 808"/>
                <a:gd name="T34" fmla="*/ 0 w 1077"/>
                <a:gd name="T35" fmla="*/ 0 h 808"/>
                <a:gd name="T36" fmla="*/ 0 w 1077"/>
                <a:gd name="T37" fmla="*/ 0 h 808"/>
                <a:gd name="T38" fmla="*/ 0 w 1077"/>
                <a:gd name="T39" fmla="*/ 0 h 808"/>
                <a:gd name="T40" fmla="*/ 0 w 1077"/>
                <a:gd name="T41" fmla="*/ 0 h 808"/>
                <a:gd name="T42" fmla="*/ 0 w 1077"/>
                <a:gd name="T43" fmla="*/ 0 h 808"/>
                <a:gd name="T44" fmla="*/ 0 w 1077"/>
                <a:gd name="T45" fmla="*/ 0 h 808"/>
                <a:gd name="T46" fmla="*/ 0 w 1077"/>
                <a:gd name="T47" fmla="*/ 0 h 808"/>
                <a:gd name="T48" fmla="*/ 0 w 1077"/>
                <a:gd name="T49" fmla="*/ 0 h 808"/>
                <a:gd name="T50" fmla="*/ 0 w 1077"/>
                <a:gd name="T51" fmla="*/ 0 h 808"/>
                <a:gd name="T52" fmla="*/ 0 w 1077"/>
                <a:gd name="T53" fmla="*/ 0 h 808"/>
                <a:gd name="T54" fmla="*/ 0 w 1077"/>
                <a:gd name="T55" fmla="*/ 0 h 808"/>
                <a:gd name="T56" fmla="*/ 0 w 1077"/>
                <a:gd name="T57" fmla="*/ 0 h 808"/>
                <a:gd name="T58" fmla="*/ 0 w 1077"/>
                <a:gd name="T59" fmla="*/ 0 h 808"/>
                <a:gd name="T60" fmla="*/ 0 w 1077"/>
                <a:gd name="T61" fmla="*/ 0 h 808"/>
                <a:gd name="T62" fmla="*/ 0 w 1077"/>
                <a:gd name="T63" fmla="*/ 0 h 808"/>
                <a:gd name="T64" fmla="*/ 0 w 1077"/>
                <a:gd name="T65" fmla="*/ 0 h 808"/>
                <a:gd name="T66" fmla="*/ 0 w 1077"/>
                <a:gd name="T67" fmla="*/ 0 h 808"/>
                <a:gd name="T68" fmla="*/ 0 w 1077"/>
                <a:gd name="T69" fmla="*/ 0 h 808"/>
                <a:gd name="T70" fmla="*/ 0 w 1077"/>
                <a:gd name="T71" fmla="*/ 0 h 808"/>
                <a:gd name="T72" fmla="*/ 0 w 1077"/>
                <a:gd name="T73" fmla="*/ 0 h 808"/>
                <a:gd name="T74" fmla="*/ 0 w 1077"/>
                <a:gd name="T75" fmla="*/ 0 h 808"/>
                <a:gd name="T76" fmla="*/ 0 w 1077"/>
                <a:gd name="T77" fmla="*/ 0 h 808"/>
                <a:gd name="T78" fmla="*/ 0 w 1077"/>
                <a:gd name="T79" fmla="*/ 0 h 808"/>
                <a:gd name="T80" fmla="*/ 0 w 1077"/>
                <a:gd name="T81" fmla="*/ 0 h 808"/>
                <a:gd name="T82" fmla="*/ 0 w 1077"/>
                <a:gd name="T83" fmla="*/ 0 h 808"/>
                <a:gd name="T84" fmla="*/ 0 w 1077"/>
                <a:gd name="T85" fmla="*/ 0 h 808"/>
                <a:gd name="T86" fmla="*/ 0 w 1077"/>
                <a:gd name="T87" fmla="*/ 0 h 808"/>
                <a:gd name="T88" fmla="*/ 0 w 1077"/>
                <a:gd name="T89" fmla="*/ 0 h 808"/>
                <a:gd name="T90" fmla="*/ 0 w 1077"/>
                <a:gd name="T91" fmla="*/ 0 h 808"/>
                <a:gd name="T92" fmla="*/ 0 w 1077"/>
                <a:gd name="T93" fmla="*/ 0 h 808"/>
                <a:gd name="T94" fmla="*/ 0 w 1077"/>
                <a:gd name="T95" fmla="*/ 0 h 808"/>
                <a:gd name="T96" fmla="*/ 0 w 1077"/>
                <a:gd name="T97" fmla="*/ 0 h 808"/>
                <a:gd name="T98" fmla="*/ 0 w 1077"/>
                <a:gd name="T99" fmla="*/ 0 h 808"/>
                <a:gd name="T100" fmla="*/ 0 w 1077"/>
                <a:gd name="T101" fmla="*/ 0 h 808"/>
                <a:gd name="T102" fmla="*/ 0 w 1077"/>
                <a:gd name="T103" fmla="*/ 0 h 808"/>
                <a:gd name="T104" fmla="*/ 0 w 1077"/>
                <a:gd name="T105" fmla="*/ 0 h 808"/>
                <a:gd name="T106" fmla="*/ 0 w 1077"/>
                <a:gd name="T107" fmla="*/ 0 h 808"/>
                <a:gd name="T108" fmla="*/ 0 w 1077"/>
                <a:gd name="T109" fmla="*/ 0 h 8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77" h="808">
                  <a:moveTo>
                    <a:pt x="399" y="804"/>
                  </a:moveTo>
                  <a:lnTo>
                    <a:pt x="503" y="808"/>
                  </a:lnTo>
                  <a:lnTo>
                    <a:pt x="609" y="805"/>
                  </a:lnTo>
                  <a:lnTo>
                    <a:pt x="825" y="788"/>
                  </a:lnTo>
                  <a:lnTo>
                    <a:pt x="872" y="768"/>
                  </a:lnTo>
                  <a:lnTo>
                    <a:pt x="1002" y="722"/>
                  </a:lnTo>
                  <a:lnTo>
                    <a:pt x="1047" y="688"/>
                  </a:lnTo>
                  <a:lnTo>
                    <a:pt x="1065" y="639"/>
                  </a:lnTo>
                  <a:lnTo>
                    <a:pt x="1077" y="587"/>
                  </a:lnTo>
                  <a:lnTo>
                    <a:pt x="1077" y="477"/>
                  </a:lnTo>
                  <a:lnTo>
                    <a:pt x="1057" y="367"/>
                  </a:lnTo>
                  <a:lnTo>
                    <a:pt x="1025" y="263"/>
                  </a:lnTo>
                  <a:lnTo>
                    <a:pt x="982" y="190"/>
                  </a:lnTo>
                  <a:lnTo>
                    <a:pt x="928" y="126"/>
                  </a:lnTo>
                  <a:lnTo>
                    <a:pt x="812" y="22"/>
                  </a:lnTo>
                  <a:lnTo>
                    <a:pt x="850" y="133"/>
                  </a:lnTo>
                  <a:lnTo>
                    <a:pt x="849" y="248"/>
                  </a:lnTo>
                  <a:lnTo>
                    <a:pt x="842" y="268"/>
                  </a:lnTo>
                  <a:lnTo>
                    <a:pt x="828" y="279"/>
                  </a:lnTo>
                  <a:lnTo>
                    <a:pt x="818" y="292"/>
                  </a:lnTo>
                  <a:lnTo>
                    <a:pt x="803" y="297"/>
                  </a:lnTo>
                  <a:lnTo>
                    <a:pt x="787" y="291"/>
                  </a:lnTo>
                  <a:lnTo>
                    <a:pt x="777" y="276"/>
                  </a:lnTo>
                  <a:lnTo>
                    <a:pt x="539" y="688"/>
                  </a:lnTo>
                  <a:lnTo>
                    <a:pt x="524" y="709"/>
                  </a:lnTo>
                  <a:lnTo>
                    <a:pt x="503" y="719"/>
                  </a:lnTo>
                  <a:lnTo>
                    <a:pt x="490" y="715"/>
                  </a:lnTo>
                  <a:lnTo>
                    <a:pt x="482" y="698"/>
                  </a:lnTo>
                  <a:lnTo>
                    <a:pt x="484" y="387"/>
                  </a:lnTo>
                  <a:lnTo>
                    <a:pt x="391" y="552"/>
                  </a:lnTo>
                  <a:lnTo>
                    <a:pt x="365" y="582"/>
                  </a:lnTo>
                  <a:lnTo>
                    <a:pt x="345" y="566"/>
                  </a:lnTo>
                  <a:lnTo>
                    <a:pt x="335" y="547"/>
                  </a:lnTo>
                  <a:lnTo>
                    <a:pt x="315" y="298"/>
                  </a:lnTo>
                  <a:lnTo>
                    <a:pt x="298" y="300"/>
                  </a:lnTo>
                  <a:lnTo>
                    <a:pt x="282" y="317"/>
                  </a:lnTo>
                  <a:lnTo>
                    <a:pt x="249" y="357"/>
                  </a:lnTo>
                  <a:lnTo>
                    <a:pt x="224" y="375"/>
                  </a:lnTo>
                  <a:lnTo>
                    <a:pt x="192" y="377"/>
                  </a:lnTo>
                  <a:lnTo>
                    <a:pt x="218" y="228"/>
                  </a:lnTo>
                  <a:lnTo>
                    <a:pt x="367" y="0"/>
                  </a:lnTo>
                  <a:lnTo>
                    <a:pt x="255" y="0"/>
                  </a:lnTo>
                  <a:lnTo>
                    <a:pt x="198" y="42"/>
                  </a:lnTo>
                  <a:lnTo>
                    <a:pt x="148" y="94"/>
                  </a:lnTo>
                  <a:lnTo>
                    <a:pt x="105" y="152"/>
                  </a:lnTo>
                  <a:lnTo>
                    <a:pt x="69" y="218"/>
                  </a:lnTo>
                  <a:lnTo>
                    <a:pt x="40" y="285"/>
                  </a:lnTo>
                  <a:lnTo>
                    <a:pt x="19" y="358"/>
                  </a:lnTo>
                  <a:lnTo>
                    <a:pt x="0" y="510"/>
                  </a:lnTo>
                  <a:lnTo>
                    <a:pt x="33" y="643"/>
                  </a:lnTo>
                  <a:lnTo>
                    <a:pt x="47" y="662"/>
                  </a:lnTo>
                  <a:lnTo>
                    <a:pt x="81" y="688"/>
                  </a:lnTo>
                  <a:lnTo>
                    <a:pt x="126" y="716"/>
                  </a:lnTo>
                  <a:lnTo>
                    <a:pt x="265" y="766"/>
                  </a:lnTo>
                  <a:lnTo>
                    <a:pt x="399" y="804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6" name="Freeform 1116"/>
            <p:cNvSpPr>
              <a:spLocks/>
            </p:cNvSpPr>
            <p:nvPr/>
          </p:nvSpPr>
          <p:spPr bwMode="auto">
            <a:xfrm>
              <a:off x="4166" y="3046"/>
              <a:ext cx="7" cy="21"/>
            </a:xfrm>
            <a:custGeom>
              <a:avLst/>
              <a:gdLst>
                <a:gd name="T0" fmla="*/ 0 w 52"/>
                <a:gd name="T1" fmla="*/ 0 h 119"/>
                <a:gd name="T2" fmla="*/ 0 w 52"/>
                <a:gd name="T3" fmla="*/ 0 h 119"/>
                <a:gd name="T4" fmla="*/ 0 w 52"/>
                <a:gd name="T5" fmla="*/ 0 h 119"/>
                <a:gd name="T6" fmla="*/ 0 w 52"/>
                <a:gd name="T7" fmla="*/ 0 h 119"/>
                <a:gd name="T8" fmla="*/ 0 w 52"/>
                <a:gd name="T9" fmla="*/ 0 h 119"/>
                <a:gd name="T10" fmla="*/ 0 w 52"/>
                <a:gd name="T11" fmla="*/ 0 h 119"/>
                <a:gd name="T12" fmla="*/ 0 w 52"/>
                <a:gd name="T13" fmla="*/ 0 h 119"/>
                <a:gd name="T14" fmla="*/ 0 w 52"/>
                <a:gd name="T15" fmla="*/ 0 h 119"/>
                <a:gd name="T16" fmla="*/ 0 w 52"/>
                <a:gd name="T17" fmla="*/ 0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19">
                  <a:moveTo>
                    <a:pt x="10" y="119"/>
                  </a:moveTo>
                  <a:lnTo>
                    <a:pt x="20" y="110"/>
                  </a:lnTo>
                  <a:lnTo>
                    <a:pt x="47" y="60"/>
                  </a:lnTo>
                  <a:lnTo>
                    <a:pt x="52" y="5"/>
                  </a:lnTo>
                  <a:lnTo>
                    <a:pt x="44" y="0"/>
                  </a:lnTo>
                  <a:lnTo>
                    <a:pt x="36" y="3"/>
                  </a:lnTo>
                  <a:lnTo>
                    <a:pt x="13" y="22"/>
                  </a:lnTo>
                  <a:lnTo>
                    <a:pt x="0" y="116"/>
                  </a:lnTo>
                  <a:lnTo>
                    <a:pt x="10" y="11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7" name="Freeform 1117"/>
            <p:cNvSpPr>
              <a:spLocks/>
            </p:cNvSpPr>
            <p:nvPr/>
          </p:nvSpPr>
          <p:spPr bwMode="auto">
            <a:xfrm>
              <a:off x="3911" y="3027"/>
              <a:ext cx="25" cy="12"/>
            </a:xfrm>
            <a:custGeom>
              <a:avLst/>
              <a:gdLst>
                <a:gd name="T0" fmla="*/ 0 w 163"/>
                <a:gd name="T1" fmla="*/ 0 h 73"/>
                <a:gd name="T2" fmla="*/ 0 w 163"/>
                <a:gd name="T3" fmla="*/ 0 h 73"/>
                <a:gd name="T4" fmla="*/ 0 w 163"/>
                <a:gd name="T5" fmla="*/ 0 h 73"/>
                <a:gd name="T6" fmla="*/ 0 w 163"/>
                <a:gd name="T7" fmla="*/ 0 h 73"/>
                <a:gd name="T8" fmla="*/ 0 w 163"/>
                <a:gd name="T9" fmla="*/ 0 h 73"/>
                <a:gd name="T10" fmla="*/ 0 w 163"/>
                <a:gd name="T11" fmla="*/ 0 h 73"/>
                <a:gd name="T12" fmla="*/ 0 w 163"/>
                <a:gd name="T13" fmla="*/ 0 h 73"/>
                <a:gd name="T14" fmla="*/ 0 w 163"/>
                <a:gd name="T15" fmla="*/ 0 h 73"/>
                <a:gd name="T16" fmla="*/ 0 w 163"/>
                <a:gd name="T17" fmla="*/ 0 h 73"/>
                <a:gd name="T18" fmla="*/ 0 w 163"/>
                <a:gd name="T19" fmla="*/ 0 h 73"/>
                <a:gd name="T20" fmla="*/ 0 w 163"/>
                <a:gd name="T21" fmla="*/ 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73">
                  <a:moveTo>
                    <a:pt x="80" y="66"/>
                  </a:moveTo>
                  <a:lnTo>
                    <a:pt x="157" y="73"/>
                  </a:lnTo>
                  <a:lnTo>
                    <a:pt x="163" y="67"/>
                  </a:lnTo>
                  <a:lnTo>
                    <a:pt x="163" y="55"/>
                  </a:lnTo>
                  <a:lnTo>
                    <a:pt x="147" y="29"/>
                  </a:lnTo>
                  <a:lnTo>
                    <a:pt x="97" y="3"/>
                  </a:lnTo>
                  <a:lnTo>
                    <a:pt x="0" y="0"/>
                  </a:lnTo>
                  <a:lnTo>
                    <a:pt x="3" y="17"/>
                  </a:lnTo>
                  <a:lnTo>
                    <a:pt x="13" y="32"/>
                  </a:lnTo>
                  <a:lnTo>
                    <a:pt x="41" y="53"/>
                  </a:lnTo>
                  <a:lnTo>
                    <a:pt x="80" y="6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8" name="Freeform 1118"/>
            <p:cNvSpPr>
              <a:spLocks/>
            </p:cNvSpPr>
            <p:nvPr/>
          </p:nvSpPr>
          <p:spPr bwMode="auto">
            <a:xfrm>
              <a:off x="4401" y="3033"/>
              <a:ext cx="4" cy="38"/>
            </a:xfrm>
            <a:custGeom>
              <a:avLst/>
              <a:gdLst>
                <a:gd name="T0" fmla="*/ 0 w 26"/>
                <a:gd name="T1" fmla="*/ 0 h 217"/>
                <a:gd name="T2" fmla="*/ 0 w 26"/>
                <a:gd name="T3" fmla="*/ 0 h 217"/>
                <a:gd name="T4" fmla="*/ 0 w 26"/>
                <a:gd name="T5" fmla="*/ 0 h 217"/>
                <a:gd name="T6" fmla="*/ 0 w 26"/>
                <a:gd name="T7" fmla="*/ 0 h 217"/>
                <a:gd name="T8" fmla="*/ 0 w 26"/>
                <a:gd name="T9" fmla="*/ 0 h 217"/>
                <a:gd name="T10" fmla="*/ 0 w 26"/>
                <a:gd name="T11" fmla="*/ 0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17">
                  <a:moveTo>
                    <a:pt x="14" y="214"/>
                  </a:moveTo>
                  <a:lnTo>
                    <a:pt x="26" y="11"/>
                  </a:lnTo>
                  <a:lnTo>
                    <a:pt x="13" y="0"/>
                  </a:lnTo>
                  <a:lnTo>
                    <a:pt x="0" y="214"/>
                  </a:lnTo>
                  <a:lnTo>
                    <a:pt x="10" y="217"/>
                  </a:lnTo>
                  <a:lnTo>
                    <a:pt x="14" y="21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49" name="Freeform 1119"/>
            <p:cNvSpPr>
              <a:spLocks/>
            </p:cNvSpPr>
            <p:nvPr/>
          </p:nvSpPr>
          <p:spPr bwMode="auto">
            <a:xfrm>
              <a:off x="5223" y="2931"/>
              <a:ext cx="195" cy="221"/>
            </a:xfrm>
            <a:custGeom>
              <a:avLst/>
              <a:gdLst>
                <a:gd name="T0" fmla="*/ 0 w 1268"/>
                <a:gd name="T1" fmla="*/ 0 h 1250"/>
                <a:gd name="T2" fmla="*/ 0 w 1268"/>
                <a:gd name="T3" fmla="*/ 0 h 1250"/>
                <a:gd name="T4" fmla="*/ 0 w 1268"/>
                <a:gd name="T5" fmla="*/ 0 h 1250"/>
                <a:gd name="T6" fmla="*/ 0 w 1268"/>
                <a:gd name="T7" fmla="*/ 0 h 1250"/>
                <a:gd name="T8" fmla="*/ 0 w 1268"/>
                <a:gd name="T9" fmla="*/ 0 h 1250"/>
                <a:gd name="T10" fmla="*/ 0 w 1268"/>
                <a:gd name="T11" fmla="*/ 0 h 1250"/>
                <a:gd name="T12" fmla="*/ 0 w 1268"/>
                <a:gd name="T13" fmla="*/ 0 h 1250"/>
                <a:gd name="T14" fmla="*/ 0 w 1268"/>
                <a:gd name="T15" fmla="*/ 0 h 1250"/>
                <a:gd name="T16" fmla="*/ 0 w 1268"/>
                <a:gd name="T17" fmla="*/ 0 h 1250"/>
                <a:gd name="T18" fmla="*/ 0 w 1268"/>
                <a:gd name="T19" fmla="*/ 0 h 1250"/>
                <a:gd name="T20" fmla="*/ 0 w 1268"/>
                <a:gd name="T21" fmla="*/ 0 h 1250"/>
                <a:gd name="T22" fmla="*/ 0 w 1268"/>
                <a:gd name="T23" fmla="*/ 0 h 1250"/>
                <a:gd name="T24" fmla="*/ 0 w 1268"/>
                <a:gd name="T25" fmla="*/ 0 h 1250"/>
                <a:gd name="T26" fmla="*/ 0 w 1268"/>
                <a:gd name="T27" fmla="*/ 0 h 1250"/>
                <a:gd name="T28" fmla="*/ 0 w 1268"/>
                <a:gd name="T29" fmla="*/ 0 h 1250"/>
                <a:gd name="T30" fmla="*/ 0 w 1268"/>
                <a:gd name="T31" fmla="*/ 0 h 1250"/>
                <a:gd name="T32" fmla="*/ 0 w 1268"/>
                <a:gd name="T33" fmla="*/ 0 h 1250"/>
                <a:gd name="T34" fmla="*/ 0 w 1268"/>
                <a:gd name="T35" fmla="*/ 0 h 1250"/>
                <a:gd name="T36" fmla="*/ 0 w 1268"/>
                <a:gd name="T37" fmla="*/ 0 h 1250"/>
                <a:gd name="T38" fmla="*/ 0 w 1268"/>
                <a:gd name="T39" fmla="*/ 0 h 1250"/>
                <a:gd name="T40" fmla="*/ 0 w 1268"/>
                <a:gd name="T41" fmla="*/ 0 h 1250"/>
                <a:gd name="T42" fmla="*/ 0 w 1268"/>
                <a:gd name="T43" fmla="*/ 0 h 1250"/>
                <a:gd name="T44" fmla="*/ 0 w 1268"/>
                <a:gd name="T45" fmla="*/ 0 h 1250"/>
                <a:gd name="T46" fmla="*/ 0 w 1268"/>
                <a:gd name="T47" fmla="*/ 0 h 1250"/>
                <a:gd name="T48" fmla="*/ 0 w 1268"/>
                <a:gd name="T49" fmla="*/ 0 h 1250"/>
                <a:gd name="T50" fmla="*/ 0 w 1268"/>
                <a:gd name="T51" fmla="*/ 0 h 1250"/>
                <a:gd name="T52" fmla="*/ 0 w 1268"/>
                <a:gd name="T53" fmla="*/ 0 h 1250"/>
                <a:gd name="T54" fmla="*/ 0 w 1268"/>
                <a:gd name="T55" fmla="*/ 0 h 1250"/>
                <a:gd name="T56" fmla="*/ 0 w 1268"/>
                <a:gd name="T57" fmla="*/ 0 h 1250"/>
                <a:gd name="T58" fmla="*/ 0 w 1268"/>
                <a:gd name="T59" fmla="*/ 0 h 1250"/>
                <a:gd name="T60" fmla="*/ 0 w 1268"/>
                <a:gd name="T61" fmla="*/ 0 h 1250"/>
                <a:gd name="T62" fmla="*/ 0 w 1268"/>
                <a:gd name="T63" fmla="*/ 0 h 1250"/>
                <a:gd name="T64" fmla="*/ 0 w 1268"/>
                <a:gd name="T65" fmla="*/ 0 h 1250"/>
                <a:gd name="T66" fmla="*/ 0 w 1268"/>
                <a:gd name="T67" fmla="*/ 0 h 1250"/>
                <a:gd name="T68" fmla="*/ 0 w 1268"/>
                <a:gd name="T69" fmla="*/ 0 h 1250"/>
                <a:gd name="T70" fmla="*/ 0 w 1268"/>
                <a:gd name="T71" fmla="*/ 0 h 1250"/>
                <a:gd name="T72" fmla="*/ 0 w 1268"/>
                <a:gd name="T73" fmla="*/ 0 h 1250"/>
                <a:gd name="T74" fmla="*/ 0 w 1268"/>
                <a:gd name="T75" fmla="*/ 0 h 1250"/>
                <a:gd name="T76" fmla="*/ 0 w 1268"/>
                <a:gd name="T77" fmla="*/ 0 h 125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68" h="1250">
                  <a:moveTo>
                    <a:pt x="990" y="1243"/>
                  </a:moveTo>
                  <a:lnTo>
                    <a:pt x="1021" y="872"/>
                  </a:lnTo>
                  <a:lnTo>
                    <a:pt x="1040" y="865"/>
                  </a:lnTo>
                  <a:lnTo>
                    <a:pt x="1268" y="1158"/>
                  </a:lnTo>
                  <a:lnTo>
                    <a:pt x="1258" y="1053"/>
                  </a:lnTo>
                  <a:lnTo>
                    <a:pt x="1239" y="951"/>
                  </a:lnTo>
                  <a:lnTo>
                    <a:pt x="1177" y="756"/>
                  </a:lnTo>
                  <a:lnTo>
                    <a:pt x="1094" y="576"/>
                  </a:lnTo>
                  <a:lnTo>
                    <a:pt x="999" y="410"/>
                  </a:lnTo>
                  <a:lnTo>
                    <a:pt x="1013" y="390"/>
                  </a:lnTo>
                  <a:lnTo>
                    <a:pt x="1034" y="378"/>
                  </a:lnTo>
                  <a:lnTo>
                    <a:pt x="1175" y="410"/>
                  </a:lnTo>
                  <a:lnTo>
                    <a:pt x="1172" y="395"/>
                  </a:lnTo>
                  <a:lnTo>
                    <a:pt x="1156" y="377"/>
                  </a:lnTo>
                  <a:lnTo>
                    <a:pt x="1122" y="335"/>
                  </a:lnTo>
                  <a:lnTo>
                    <a:pt x="971" y="244"/>
                  </a:lnTo>
                  <a:lnTo>
                    <a:pt x="880" y="214"/>
                  </a:lnTo>
                  <a:lnTo>
                    <a:pt x="844" y="191"/>
                  </a:lnTo>
                  <a:lnTo>
                    <a:pt x="843" y="171"/>
                  </a:lnTo>
                  <a:lnTo>
                    <a:pt x="851" y="159"/>
                  </a:lnTo>
                  <a:lnTo>
                    <a:pt x="1031" y="132"/>
                  </a:lnTo>
                  <a:lnTo>
                    <a:pt x="788" y="70"/>
                  </a:lnTo>
                  <a:lnTo>
                    <a:pt x="489" y="102"/>
                  </a:lnTo>
                  <a:lnTo>
                    <a:pt x="476" y="76"/>
                  </a:lnTo>
                  <a:lnTo>
                    <a:pt x="562" y="0"/>
                  </a:lnTo>
                  <a:lnTo>
                    <a:pt x="443" y="28"/>
                  </a:lnTo>
                  <a:lnTo>
                    <a:pt x="423" y="39"/>
                  </a:lnTo>
                  <a:lnTo>
                    <a:pt x="380" y="61"/>
                  </a:lnTo>
                  <a:lnTo>
                    <a:pt x="360" y="72"/>
                  </a:lnTo>
                  <a:lnTo>
                    <a:pt x="247" y="146"/>
                  </a:lnTo>
                  <a:lnTo>
                    <a:pt x="224" y="145"/>
                  </a:lnTo>
                  <a:lnTo>
                    <a:pt x="245" y="45"/>
                  </a:lnTo>
                  <a:lnTo>
                    <a:pt x="170" y="99"/>
                  </a:lnTo>
                  <a:lnTo>
                    <a:pt x="104" y="171"/>
                  </a:lnTo>
                  <a:lnTo>
                    <a:pt x="45" y="257"/>
                  </a:lnTo>
                  <a:lnTo>
                    <a:pt x="1" y="354"/>
                  </a:lnTo>
                  <a:lnTo>
                    <a:pt x="0" y="374"/>
                  </a:lnTo>
                  <a:lnTo>
                    <a:pt x="4" y="387"/>
                  </a:lnTo>
                  <a:lnTo>
                    <a:pt x="22" y="388"/>
                  </a:lnTo>
                  <a:lnTo>
                    <a:pt x="102" y="345"/>
                  </a:lnTo>
                  <a:lnTo>
                    <a:pt x="188" y="312"/>
                  </a:lnTo>
                  <a:lnTo>
                    <a:pt x="280" y="291"/>
                  </a:lnTo>
                  <a:lnTo>
                    <a:pt x="376" y="284"/>
                  </a:lnTo>
                  <a:lnTo>
                    <a:pt x="472" y="288"/>
                  </a:lnTo>
                  <a:lnTo>
                    <a:pt x="568" y="308"/>
                  </a:lnTo>
                  <a:lnTo>
                    <a:pt x="661" y="340"/>
                  </a:lnTo>
                  <a:lnTo>
                    <a:pt x="748" y="388"/>
                  </a:lnTo>
                  <a:lnTo>
                    <a:pt x="784" y="420"/>
                  </a:lnTo>
                  <a:lnTo>
                    <a:pt x="814" y="454"/>
                  </a:lnTo>
                  <a:lnTo>
                    <a:pt x="815" y="460"/>
                  </a:lnTo>
                  <a:lnTo>
                    <a:pt x="804" y="463"/>
                  </a:lnTo>
                  <a:lnTo>
                    <a:pt x="672" y="403"/>
                  </a:lnTo>
                  <a:lnTo>
                    <a:pt x="536" y="354"/>
                  </a:lnTo>
                  <a:lnTo>
                    <a:pt x="396" y="332"/>
                  </a:lnTo>
                  <a:lnTo>
                    <a:pt x="324" y="334"/>
                  </a:lnTo>
                  <a:lnTo>
                    <a:pt x="253" y="348"/>
                  </a:lnTo>
                  <a:lnTo>
                    <a:pt x="101" y="405"/>
                  </a:lnTo>
                  <a:lnTo>
                    <a:pt x="104" y="423"/>
                  </a:lnTo>
                  <a:lnTo>
                    <a:pt x="117" y="430"/>
                  </a:lnTo>
                  <a:lnTo>
                    <a:pt x="144" y="423"/>
                  </a:lnTo>
                  <a:lnTo>
                    <a:pt x="217" y="434"/>
                  </a:lnTo>
                  <a:lnTo>
                    <a:pt x="287" y="458"/>
                  </a:lnTo>
                  <a:lnTo>
                    <a:pt x="350" y="494"/>
                  </a:lnTo>
                  <a:lnTo>
                    <a:pt x="406" y="541"/>
                  </a:lnTo>
                  <a:lnTo>
                    <a:pt x="407" y="523"/>
                  </a:lnTo>
                  <a:lnTo>
                    <a:pt x="422" y="506"/>
                  </a:lnTo>
                  <a:lnTo>
                    <a:pt x="430" y="499"/>
                  </a:lnTo>
                  <a:lnTo>
                    <a:pt x="442" y="507"/>
                  </a:lnTo>
                  <a:lnTo>
                    <a:pt x="665" y="778"/>
                  </a:lnTo>
                  <a:lnTo>
                    <a:pt x="667" y="763"/>
                  </a:lnTo>
                  <a:lnTo>
                    <a:pt x="662" y="749"/>
                  </a:lnTo>
                  <a:lnTo>
                    <a:pt x="659" y="675"/>
                  </a:lnTo>
                  <a:lnTo>
                    <a:pt x="669" y="658"/>
                  </a:lnTo>
                  <a:lnTo>
                    <a:pt x="690" y="649"/>
                  </a:lnTo>
                  <a:lnTo>
                    <a:pt x="785" y="782"/>
                  </a:lnTo>
                  <a:lnTo>
                    <a:pt x="864" y="922"/>
                  </a:lnTo>
                  <a:lnTo>
                    <a:pt x="928" y="1077"/>
                  </a:lnTo>
                  <a:lnTo>
                    <a:pt x="980" y="1250"/>
                  </a:lnTo>
                  <a:lnTo>
                    <a:pt x="990" y="1243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0" name="Freeform 1120"/>
            <p:cNvSpPr>
              <a:spLocks/>
            </p:cNvSpPr>
            <p:nvPr/>
          </p:nvSpPr>
          <p:spPr bwMode="auto">
            <a:xfrm>
              <a:off x="5170" y="3005"/>
              <a:ext cx="83" cy="128"/>
            </a:xfrm>
            <a:custGeom>
              <a:avLst/>
              <a:gdLst>
                <a:gd name="T0" fmla="*/ 0 w 535"/>
                <a:gd name="T1" fmla="*/ 0 h 715"/>
                <a:gd name="T2" fmla="*/ 0 w 535"/>
                <a:gd name="T3" fmla="*/ 0 h 715"/>
                <a:gd name="T4" fmla="*/ 0 w 535"/>
                <a:gd name="T5" fmla="*/ 0 h 715"/>
                <a:gd name="T6" fmla="*/ 0 w 535"/>
                <a:gd name="T7" fmla="*/ 0 h 715"/>
                <a:gd name="T8" fmla="*/ 0 w 535"/>
                <a:gd name="T9" fmla="*/ 0 h 715"/>
                <a:gd name="T10" fmla="*/ 0 w 535"/>
                <a:gd name="T11" fmla="*/ 0 h 715"/>
                <a:gd name="T12" fmla="*/ 0 w 535"/>
                <a:gd name="T13" fmla="*/ 0 h 715"/>
                <a:gd name="T14" fmla="*/ 0 w 535"/>
                <a:gd name="T15" fmla="*/ 0 h 715"/>
                <a:gd name="T16" fmla="*/ 0 w 535"/>
                <a:gd name="T17" fmla="*/ 0 h 715"/>
                <a:gd name="T18" fmla="*/ 0 w 535"/>
                <a:gd name="T19" fmla="*/ 0 h 715"/>
                <a:gd name="T20" fmla="*/ 0 w 535"/>
                <a:gd name="T21" fmla="*/ 0 h 715"/>
                <a:gd name="T22" fmla="*/ 0 w 535"/>
                <a:gd name="T23" fmla="*/ 0 h 715"/>
                <a:gd name="T24" fmla="*/ 0 w 535"/>
                <a:gd name="T25" fmla="*/ 0 h 715"/>
                <a:gd name="T26" fmla="*/ 0 w 535"/>
                <a:gd name="T27" fmla="*/ 0 h 715"/>
                <a:gd name="T28" fmla="*/ 0 w 535"/>
                <a:gd name="T29" fmla="*/ 0 h 715"/>
                <a:gd name="T30" fmla="*/ 0 w 535"/>
                <a:gd name="T31" fmla="*/ 0 h 715"/>
                <a:gd name="T32" fmla="*/ 0 w 535"/>
                <a:gd name="T33" fmla="*/ 0 h 715"/>
                <a:gd name="T34" fmla="*/ 0 w 535"/>
                <a:gd name="T35" fmla="*/ 0 h 715"/>
                <a:gd name="T36" fmla="*/ 0 w 535"/>
                <a:gd name="T37" fmla="*/ 0 h 715"/>
                <a:gd name="T38" fmla="*/ 0 w 535"/>
                <a:gd name="T39" fmla="*/ 0 h 715"/>
                <a:gd name="T40" fmla="*/ 0 w 535"/>
                <a:gd name="T41" fmla="*/ 0 h 715"/>
                <a:gd name="T42" fmla="*/ 0 w 535"/>
                <a:gd name="T43" fmla="*/ 0 h 715"/>
                <a:gd name="T44" fmla="*/ 0 w 535"/>
                <a:gd name="T45" fmla="*/ 0 h 715"/>
                <a:gd name="T46" fmla="*/ 0 w 535"/>
                <a:gd name="T47" fmla="*/ 0 h 715"/>
                <a:gd name="T48" fmla="*/ 0 w 535"/>
                <a:gd name="T49" fmla="*/ 0 h 715"/>
                <a:gd name="T50" fmla="*/ 0 w 535"/>
                <a:gd name="T51" fmla="*/ 0 h 715"/>
                <a:gd name="T52" fmla="*/ 0 w 535"/>
                <a:gd name="T53" fmla="*/ 0 h 715"/>
                <a:gd name="T54" fmla="*/ 0 w 535"/>
                <a:gd name="T55" fmla="*/ 0 h 715"/>
                <a:gd name="T56" fmla="*/ 0 w 535"/>
                <a:gd name="T57" fmla="*/ 0 h 715"/>
                <a:gd name="T58" fmla="*/ 0 w 535"/>
                <a:gd name="T59" fmla="*/ 0 h 715"/>
                <a:gd name="T60" fmla="*/ 0 w 535"/>
                <a:gd name="T61" fmla="*/ 0 h 715"/>
                <a:gd name="T62" fmla="*/ 0 w 535"/>
                <a:gd name="T63" fmla="*/ 0 h 715"/>
                <a:gd name="T64" fmla="*/ 0 w 535"/>
                <a:gd name="T65" fmla="*/ 0 h 715"/>
                <a:gd name="T66" fmla="*/ 0 w 535"/>
                <a:gd name="T67" fmla="*/ 0 h 715"/>
                <a:gd name="T68" fmla="*/ 0 w 535"/>
                <a:gd name="T69" fmla="*/ 0 h 715"/>
                <a:gd name="T70" fmla="*/ 0 w 535"/>
                <a:gd name="T71" fmla="*/ 0 h 715"/>
                <a:gd name="T72" fmla="*/ 0 w 535"/>
                <a:gd name="T73" fmla="*/ 0 h 715"/>
                <a:gd name="T74" fmla="*/ 0 w 535"/>
                <a:gd name="T75" fmla="*/ 0 h 715"/>
                <a:gd name="T76" fmla="*/ 0 w 535"/>
                <a:gd name="T77" fmla="*/ 0 h 715"/>
                <a:gd name="T78" fmla="*/ 0 w 535"/>
                <a:gd name="T79" fmla="*/ 0 h 7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5" h="715">
                  <a:moveTo>
                    <a:pt x="280" y="715"/>
                  </a:moveTo>
                  <a:lnTo>
                    <a:pt x="391" y="557"/>
                  </a:lnTo>
                  <a:lnTo>
                    <a:pt x="439" y="464"/>
                  </a:lnTo>
                  <a:lnTo>
                    <a:pt x="468" y="358"/>
                  </a:lnTo>
                  <a:lnTo>
                    <a:pt x="465" y="331"/>
                  </a:lnTo>
                  <a:lnTo>
                    <a:pt x="468" y="298"/>
                  </a:lnTo>
                  <a:lnTo>
                    <a:pt x="481" y="285"/>
                  </a:lnTo>
                  <a:lnTo>
                    <a:pt x="506" y="286"/>
                  </a:lnTo>
                  <a:lnTo>
                    <a:pt x="535" y="337"/>
                  </a:lnTo>
                  <a:lnTo>
                    <a:pt x="528" y="260"/>
                  </a:lnTo>
                  <a:lnTo>
                    <a:pt x="504" y="187"/>
                  </a:lnTo>
                  <a:lnTo>
                    <a:pt x="468" y="120"/>
                  </a:lnTo>
                  <a:lnTo>
                    <a:pt x="428" y="58"/>
                  </a:lnTo>
                  <a:lnTo>
                    <a:pt x="411" y="37"/>
                  </a:lnTo>
                  <a:lnTo>
                    <a:pt x="397" y="41"/>
                  </a:lnTo>
                  <a:lnTo>
                    <a:pt x="266" y="319"/>
                  </a:lnTo>
                  <a:lnTo>
                    <a:pt x="252" y="318"/>
                  </a:lnTo>
                  <a:lnTo>
                    <a:pt x="347" y="19"/>
                  </a:lnTo>
                  <a:lnTo>
                    <a:pt x="331" y="4"/>
                  </a:lnTo>
                  <a:lnTo>
                    <a:pt x="309" y="0"/>
                  </a:lnTo>
                  <a:lnTo>
                    <a:pt x="264" y="3"/>
                  </a:lnTo>
                  <a:lnTo>
                    <a:pt x="207" y="26"/>
                  </a:lnTo>
                  <a:lnTo>
                    <a:pt x="100" y="67"/>
                  </a:lnTo>
                  <a:lnTo>
                    <a:pt x="134" y="66"/>
                  </a:lnTo>
                  <a:lnTo>
                    <a:pt x="195" y="71"/>
                  </a:lnTo>
                  <a:lnTo>
                    <a:pt x="209" y="77"/>
                  </a:lnTo>
                  <a:lnTo>
                    <a:pt x="220" y="92"/>
                  </a:lnTo>
                  <a:lnTo>
                    <a:pt x="110" y="184"/>
                  </a:lnTo>
                  <a:lnTo>
                    <a:pt x="13" y="358"/>
                  </a:lnTo>
                  <a:lnTo>
                    <a:pt x="0" y="395"/>
                  </a:lnTo>
                  <a:lnTo>
                    <a:pt x="50" y="343"/>
                  </a:lnTo>
                  <a:lnTo>
                    <a:pt x="64" y="333"/>
                  </a:lnTo>
                  <a:lnTo>
                    <a:pt x="89" y="337"/>
                  </a:lnTo>
                  <a:lnTo>
                    <a:pt x="109" y="371"/>
                  </a:lnTo>
                  <a:lnTo>
                    <a:pt x="112" y="613"/>
                  </a:lnTo>
                  <a:lnTo>
                    <a:pt x="185" y="471"/>
                  </a:lnTo>
                  <a:lnTo>
                    <a:pt x="199" y="452"/>
                  </a:lnTo>
                  <a:lnTo>
                    <a:pt x="223" y="441"/>
                  </a:lnTo>
                  <a:lnTo>
                    <a:pt x="252" y="477"/>
                  </a:lnTo>
                  <a:lnTo>
                    <a:pt x="280" y="715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1" name="Freeform 1121"/>
            <p:cNvSpPr>
              <a:spLocks/>
            </p:cNvSpPr>
            <p:nvPr/>
          </p:nvSpPr>
          <p:spPr bwMode="auto">
            <a:xfrm>
              <a:off x="4504" y="3037"/>
              <a:ext cx="14" cy="13"/>
            </a:xfrm>
            <a:custGeom>
              <a:avLst/>
              <a:gdLst>
                <a:gd name="T0" fmla="*/ 0 w 93"/>
                <a:gd name="T1" fmla="*/ 0 h 68"/>
                <a:gd name="T2" fmla="*/ 0 w 93"/>
                <a:gd name="T3" fmla="*/ 0 h 68"/>
                <a:gd name="T4" fmla="*/ 0 w 93"/>
                <a:gd name="T5" fmla="*/ 0 h 68"/>
                <a:gd name="T6" fmla="*/ 0 w 93"/>
                <a:gd name="T7" fmla="*/ 0 h 68"/>
                <a:gd name="T8" fmla="*/ 0 w 93"/>
                <a:gd name="T9" fmla="*/ 0 h 68"/>
                <a:gd name="T10" fmla="*/ 0 w 93"/>
                <a:gd name="T11" fmla="*/ 0 h 68"/>
                <a:gd name="T12" fmla="*/ 0 w 93"/>
                <a:gd name="T13" fmla="*/ 0 h 68"/>
                <a:gd name="T14" fmla="*/ 0 w 93"/>
                <a:gd name="T15" fmla="*/ 0 h 68"/>
                <a:gd name="T16" fmla="*/ 0 w 93"/>
                <a:gd name="T17" fmla="*/ 0 h 68"/>
                <a:gd name="T18" fmla="*/ 0 w 93"/>
                <a:gd name="T19" fmla="*/ 0 h 68"/>
                <a:gd name="T20" fmla="*/ 0 w 93"/>
                <a:gd name="T21" fmla="*/ 0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68">
                  <a:moveTo>
                    <a:pt x="89" y="68"/>
                  </a:moveTo>
                  <a:lnTo>
                    <a:pt x="93" y="54"/>
                  </a:lnTo>
                  <a:lnTo>
                    <a:pt x="86" y="39"/>
                  </a:lnTo>
                  <a:lnTo>
                    <a:pt x="45" y="32"/>
                  </a:lnTo>
                  <a:lnTo>
                    <a:pt x="32" y="22"/>
                  </a:lnTo>
                  <a:lnTo>
                    <a:pt x="24" y="2"/>
                  </a:lnTo>
                  <a:lnTo>
                    <a:pt x="6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7" y="19"/>
                  </a:lnTo>
                  <a:lnTo>
                    <a:pt x="89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2" name="Freeform 1122"/>
            <p:cNvSpPr>
              <a:spLocks/>
            </p:cNvSpPr>
            <p:nvPr/>
          </p:nvSpPr>
          <p:spPr bwMode="auto">
            <a:xfrm>
              <a:off x="4081" y="2982"/>
              <a:ext cx="41" cy="26"/>
            </a:xfrm>
            <a:custGeom>
              <a:avLst/>
              <a:gdLst>
                <a:gd name="T0" fmla="*/ 0 w 262"/>
                <a:gd name="T1" fmla="*/ 0 h 150"/>
                <a:gd name="T2" fmla="*/ 0 w 262"/>
                <a:gd name="T3" fmla="*/ 0 h 150"/>
                <a:gd name="T4" fmla="*/ 0 w 262"/>
                <a:gd name="T5" fmla="*/ 0 h 150"/>
                <a:gd name="T6" fmla="*/ 0 w 262"/>
                <a:gd name="T7" fmla="*/ 0 h 150"/>
                <a:gd name="T8" fmla="*/ 0 w 262"/>
                <a:gd name="T9" fmla="*/ 0 h 150"/>
                <a:gd name="T10" fmla="*/ 0 w 262"/>
                <a:gd name="T11" fmla="*/ 0 h 150"/>
                <a:gd name="T12" fmla="*/ 0 w 262"/>
                <a:gd name="T13" fmla="*/ 0 h 150"/>
                <a:gd name="T14" fmla="*/ 0 w 262"/>
                <a:gd name="T15" fmla="*/ 0 h 150"/>
                <a:gd name="T16" fmla="*/ 0 w 262"/>
                <a:gd name="T17" fmla="*/ 0 h 150"/>
                <a:gd name="T18" fmla="*/ 0 w 262"/>
                <a:gd name="T19" fmla="*/ 0 h 150"/>
                <a:gd name="T20" fmla="*/ 0 w 262"/>
                <a:gd name="T21" fmla="*/ 0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2" h="150">
                  <a:moveTo>
                    <a:pt x="106" y="150"/>
                  </a:moveTo>
                  <a:lnTo>
                    <a:pt x="155" y="136"/>
                  </a:lnTo>
                  <a:lnTo>
                    <a:pt x="239" y="124"/>
                  </a:lnTo>
                  <a:lnTo>
                    <a:pt x="262" y="14"/>
                  </a:lnTo>
                  <a:lnTo>
                    <a:pt x="205" y="0"/>
                  </a:lnTo>
                  <a:lnTo>
                    <a:pt x="135" y="7"/>
                  </a:lnTo>
                  <a:lnTo>
                    <a:pt x="67" y="27"/>
                  </a:lnTo>
                  <a:lnTo>
                    <a:pt x="12" y="50"/>
                  </a:lnTo>
                  <a:lnTo>
                    <a:pt x="0" y="77"/>
                  </a:lnTo>
                  <a:lnTo>
                    <a:pt x="7" y="110"/>
                  </a:lnTo>
                  <a:lnTo>
                    <a:pt x="106" y="15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3" name="Freeform 1123"/>
            <p:cNvSpPr>
              <a:spLocks/>
            </p:cNvSpPr>
            <p:nvPr/>
          </p:nvSpPr>
          <p:spPr bwMode="auto">
            <a:xfrm>
              <a:off x="5010" y="2848"/>
              <a:ext cx="199" cy="249"/>
            </a:xfrm>
            <a:custGeom>
              <a:avLst/>
              <a:gdLst>
                <a:gd name="T0" fmla="*/ 0 w 1300"/>
                <a:gd name="T1" fmla="*/ 0 h 1400"/>
                <a:gd name="T2" fmla="*/ 0 w 1300"/>
                <a:gd name="T3" fmla="*/ 0 h 1400"/>
                <a:gd name="T4" fmla="*/ 0 w 1300"/>
                <a:gd name="T5" fmla="*/ 0 h 1400"/>
                <a:gd name="T6" fmla="*/ 0 w 1300"/>
                <a:gd name="T7" fmla="*/ 0 h 1400"/>
                <a:gd name="T8" fmla="*/ 0 w 1300"/>
                <a:gd name="T9" fmla="*/ 0 h 1400"/>
                <a:gd name="T10" fmla="*/ 0 w 1300"/>
                <a:gd name="T11" fmla="*/ 0 h 1400"/>
                <a:gd name="T12" fmla="*/ 0 w 1300"/>
                <a:gd name="T13" fmla="*/ 0 h 1400"/>
                <a:gd name="T14" fmla="*/ 0 w 1300"/>
                <a:gd name="T15" fmla="*/ 0 h 1400"/>
                <a:gd name="T16" fmla="*/ 0 w 1300"/>
                <a:gd name="T17" fmla="*/ 0 h 1400"/>
                <a:gd name="T18" fmla="*/ 0 w 1300"/>
                <a:gd name="T19" fmla="*/ 0 h 1400"/>
                <a:gd name="T20" fmla="*/ 0 w 1300"/>
                <a:gd name="T21" fmla="*/ 0 h 1400"/>
                <a:gd name="T22" fmla="*/ 0 w 1300"/>
                <a:gd name="T23" fmla="*/ 0 h 1400"/>
                <a:gd name="T24" fmla="*/ 0 w 1300"/>
                <a:gd name="T25" fmla="*/ 0 h 1400"/>
                <a:gd name="T26" fmla="*/ 0 w 1300"/>
                <a:gd name="T27" fmla="*/ 0 h 1400"/>
                <a:gd name="T28" fmla="*/ 0 w 1300"/>
                <a:gd name="T29" fmla="*/ 0 h 1400"/>
                <a:gd name="T30" fmla="*/ 0 w 1300"/>
                <a:gd name="T31" fmla="*/ 0 h 1400"/>
                <a:gd name="T32" fmla="*/ 0 w 1300"/>
                <a:gd name="T33" fmla="*/ 0 h 1400"/>
                <a:gd name="T34" fmla="*/ 0 w 1300"/>
                <a:gd name="T35" fmla="*/ 0 h 1400"/>
                <a:gd name="T36" fmla="*/ 0 w 1300"/>
                <a:gd name="T37" fmla="*/ 0 h 1400"/>
                <a:gd name="T38" fmla="*/ 0 w 1300"/>
                <a:gd name="T39" fmla="*/ 0 h 1400"/>
                <a:gd name="T40" fmla="*/ 0 w 1300"/>
                <a:gd name="T41" fmla="*/ 0 h 1400"/>
                <a:gd name="T42" fmla="*/ 0 w 1300"/>
                <a:gd name="T43" fmla="*/ 0 h 1400"/>
                <a:gd name="T44" fmla="*/ 0 w 1300"/>
                <a:gd name="T45" fmla="*/ 0 h 1400"/>
                <a:gd name="T46" fmla="*/ 0 w 1300"/>
                <a:gd name="T47" fmla="*/ 0 h 1400"/>
                <a:gd name="T48" fmla="*/ 0 w 1300"/>
                <a:gd name="T49" fmla="*/ 0 h 1400"/>
                <a:gd name="T50" fmla="*/ 0 w 1300"/>
                <a:gd name="T51" fmla="*/ 0 h 1400"/>
                <a:gd name="T52" fmla="*/ 0 w 1300"/>
                <a:gd name="T53" fmla="*/ 0 h 1400"/>
                <a:gd name="T54" fmla="*/ 0 w 1300"/>
                <a:gd name="T55" fmla="*/ 0 h 1400"/>
                <a:gd name="T56" fmla="*/ 0 w 1300"/>
                <a:gd name="T57" fmla="*/ 0 h 1400"/>
                <a:gd name="T58" fmla="*/ 0 w 1300"/>
                <a:gd name="T59" fmla="*/ 0 h 1400"/>
                <a:gd name="T60" fmla="*/ 0 w 1300"/>
                <a:gd name="T61" fmla="*/ 0 h 1400"/>
                <a:gd name="T62" fmla="*/ 0 w 1300"/>
                <a:gd name="T63" fmla="*/ 0 h 1400"/>
                <a:gd name="T64" fmla="*/ 0 w 1300"/>
                <a:gd name="T65" fmla="*/ 0 h 1400"/>
                <a:gd name="T66" fmla="*/ 0 w 1300"/>
                <a:gd name="T67" fmla="*/ 0 h 1400"/>
                <a:gd name="T68" fmla="*/ 0 w 1300"/>
                <a:gd name="T69" fmla="*/ 0 h 1400"/>
                <a:gd name="T70" fmla="*/ 0 w 1300"/>
                <a:gd name="T71" fmla="*/ 0 h 1400"/>
                <a:gd name="T72" fmla="*/ 0 w 1300"/>
                <a:gd name="T73" fmla="*/ 0 h 1400"/>
                <a:gd name="T74" fmla="*/ 0 w 1300"/>
                <a:gd name="T75" fmla="*/ 0 h 1400"/>
                <a:gd name="T76" fmla="*/ 0 w 1300"/>
                <a:gd name="T77" fmla="*/ 0 h 1400"/>
                <a:gd name="T78" fmla="*/ 0 w 1300"/>
                <a:gd name="T79" fmla="*/ 0 h 1400"/>
                <a:gd name="T80" fmla="*/ 0 w 1300"/>
                <a:gd name="T81" fmla="*/ 0 h 1400"/>
                <a:gd name="T82" fmla="*/ 0 w 1300"/>
                <a:gd name="T83" fmla="*/ 0 h 1400"/>
                <a:gd name="T84" fmla="*/ 0 w 1300"/>
                <a:gd name="T85" fmla="*/ 0 h 1400"/>
                <a:gd name="T86" fmla="*/ 0 w 1300"/>
                <a:gd name="T87" fmla="*/ 0 h 1400"/>
                <a:gd name="T88" fmla="*/ 0 w 1300"/>
                <a:gd name="T89" fmla="*/ 0 h 1400"/>
                <a:gd name="T90" fmla="*/ 0 w 1300"/>
                <a:gd name="T91" fmla="*/ 0 h 1400"/>
                <a:gd name="T92" fmla="*/ 0 w 1300"/>
                <a:gd name="T93" fmla="*/ 0 h 1400"/>
                <a:gd name="T94" fmla="*/ 0 w 1300"/>
                <a:gd name="T95" fmla="*/ 0 h 1400"/>
                <a:gd name="T96" fmla="*/ 0 w 1300"/>
                <a:gd name="T97" fmla="*/ 0 h 1400"/>
                <a:gd name="T98" fmla="*/ 0 w 1300"/>
                <a:gd name="T99" fmla="*/ 0 h 1400"/>
                <a:gd name="T100" fmla="*/ 0 w 1300"/>
                <a:gd name="T101" fmla="*/ 0 h 1400"/>
                <a:gd name="T102" fmla="*/ 0 w 1300"/>
                <a:gd name="T103" fmla="*/ 0 h 1400"/>
                <a:gd name="T104" fmla="*/ 0 w 1300"/>
                <a:gd name="T105" fmla="*/ 0 h 1400"/>
                <a:gd name="T106" fmla="*/ 0 w 1300"/>
                <a:gd name="T107" fmla="*/ 0 h 1400"/>
                <a:gd name="T108" fmla="*/ 0 w 1300"/>
                <a:gd name="T109" fmla="*/ 0 h 1400"/>
                <a:gd name="T110" fmla="*/ 0 w 1300"/>
                <a:gd name="T111" fmla="*/ 0 h 1400"/>
                <a:gd name="T112" fmla="*/ 0 w 1300"/>
                <a:gd name="T113" fmla="*/ 0 h 1400"/>
                <a:gd name="T114" fmla="*/ 0 w 1300"/>
                <a:gd name="T115" fmla="*/ 0 h 1400"/>
                <a:gd name="T116" fmla="*/ 0 w 1300"/>
                <a:gd name="T117" fmla="*/ 0 h 1400"/>
                <a:gd name="T118" fmla="*/ 0 w 1300"/>
                <a:gd name="T119" fmla="*/ 0 h 1400"/>
                <a:gd name="T120" fmla="*/ 0 w 1300"/>
                <a:gd name="T121" fmla="*/ 0 h 1400"/>
                <a:gd name="T122" fmla="*/ 0 w 1300"/>
                <a:gd name="T123" fmla="*/ 0 h 1400"/>
                <a:gd name="T124" fmla="*/ 0 w 1300"/>
                <a:gd name="T125" fmla="*/ 0 h 14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00" h="1400">
                  <a:moveTo>
                    <a:pt x="69" y="1393"/>
                  </a:moveTo>
                  <a:lnTo>
                    <a:pt x="252" y="1254"/>
                  </a:lnTo>
                  <a:lnTo>
                    <a:pt x="345" y="1201"/>
                  </a:lnTo>
                  <a:lnTo>
                    <a:pt x="437" y="1157"/>
                  </a:lnTo>
                  <a:lnTo>
                    <a:pt x="445" y="1151"/>
                  </a:lnTo>
                  <a:lnTo>
                    <a:pt x="448" y="1134"/>
                  </a:lnTo>
                  <a:lnTo>
                    <a:pt x="409" y="1044"/>
                  </a:lnTo>
                  <a:lnTo>
                    <a:pt x="412" y="992"/>
                  </a:lnTo>
                  <a:lnTo>
                    <a:pt x="422" y="979"/>
                  </a:lnTo>
                  <a:lnTo>
                    <a:pt x="435" y="961"/>
                  </a:lnTo>
                  <a:lnTo>
                    <a:pt x="474" y="922"/>
                  </a:lnTo>
                  <a:lnTo>
                    <a:pt x="517" y="891"/>
                  </a:lnTo>
                  <a:lnTo>
                    <a:pt x="567" y="873"/>
                  </a:lnTo>
                  <a:lnTo>
                    <a:pt x="624" y="875"/>
                  </a:lnTo>
                  <a:lnTo>
                    <a:pt x="643" y="879"/>
                  </a:lnTo>
                  <a:lnTo>
                    <a:pt x="660" y="896"/>
                  </a:lnTo>
                  <a:lnTo>
                    <a:pt x="680" y="912"/>
                  </a:lnTo>
                  <a:lnTo>
                    <a:pt x="694" y="987"/>
                  </a:lnTo>
                  <a:lnTo>
                    <a:pt x="876" y="876"/>
                  </a:lnTo>
                  <a:lnTo>
                    <a:pt x="893" y="878"/>
                  </a:lnTo>
                  <a:lnTo>
                    <a:pt x="906" y="892"/>
                  </a:lnTo>
                  <a:lnTo>
                    <a:pt x="913" y="916"/>
                  </a:lnTo>
                  <a:lnTo>
                    <a:pt x="1067" y="868"/>
                  </a:lnTo>
                  <a:lnTo>
                    <a:pt x="1221" y="859"/>
                  </a:lnTo>
                  <a:lnTo>
                    <a:pt x="1160" y="818"/>
                  </a:lnTo>
                  <a:lnTo>
                    <a:pt x="1096" y="792"/>
                  </a:lnTo>
                  <a:lnTo>
                    <a:pt x="1029" y="776"/>
                  </a:lnTo>
                  <a:lnTo>
                    <a:pt x="962" y="769"/>
                  </a:lnTo>
                  <a:lnTo>
                    <a:pt x="825" y="776"/>
                  </a:lnTo>
                  <a:lnTo>
                    <a:pt x="690" y="795"/>
                  </a:lnTo>
                  <a:lnTo>
                    <a:pt x="697" y="773"/>
                  </a:lnTo>
                  <a:lnTo>
                    <a:pt x="804" y="742"/>
                  </a:lnTo>
                  <a:lnTo>
                    <a:pt x="915" y="723"/>
                  </a:lnTo>
                  <a:lnTo>
                    <a:pt x="1026" y="727"/>
                  </a:lnTo>
                  <a:lnTo>
                    <a:pt x="1137" y="758"/>
                  </a:lnTo>
                  <a:lnTo>
                    <a:pt x="1275" y="829"/>
                  </a:lnTo>
                  <a:lnTo>
                    <a:pt x="1281" y="816"/>
                  </a:lnTo>
                  <a:lnTo>
                    <a:pt x="1277" y="802"/>
                  </a:lnTo>
                  <a:lnTo>
                    <a:pt x="1278" y="703"/>
                  </a:lnTo>
                  <a:lnTo>
                    <a:pt x="1268" y="606"/>
                  </a:lnTo>
                  <a:lnTo>
                    <a:pt x="1247" y="510"/>
                  </a:lnTo>
                  <a:lnTo>
                    <a:pt x="1210" y="424"/>
                  </a:lnTo>
                  <a:lnTo>
                    <a:pt x="1198" y="404"/>
                  </a:lnTo>
                  <a:lnTo>
                    <a:pt x="1147" y="315"/>
                  </a:lnTo>
                  <a:lnTo>
                    <a:pt x="1085" y="230"/>
                  </a:lnTo>
                  <a:lnTo>
                    <a:pt x="1011" y="159"/>
                  </a:lnTo>
                  <a:lnTo>
                    <a:pt x="919" y="102"/>
                  </a:lnTo>
                  <a:lnTo>
                    <a:pt x="856" y="83"/>
                  </a:lnTo>
                  <a:lnTo>
                    <a:pt x="853" y="65"/>
                  </a:lnTo>
                  <a:lnTo>
                    <a:pt x="865" y="52"/>
                  </a:lnTo>
                  <a:lnTo>
                    <a:pt x="877" y="47"/>
                  </a:lnTo>
                  <a:lnTo>
                    <a:pt x="938" y="56"/>
                  </a:lnTo>
                  <a:lnTo>
                    <a:pt x="998" y="89"/>
                  </a:lnTo>
                  <a:lnTo>
                    <a:pt x="1052" y="129"/>
                  </a:lnTo>
                  <a:lnTo>
                    <a:pt x="1147" y="230"/>
                  </a:lnTo>
                  <a:lnTo>
                    <a:pt x="1221" y="344"/>
                  </a:lnTo>
                  <a:lnTo>
                    <a:pt x="1277" y="462"/>
                  </a:lnTo>
                  <a:lnTo>
                    <a:pt x="1281" y="450"/>
                  </a:lnTo>
                  <a:lnTo>
                    <a:pt x="1280" y="435"/>
                  </a:lnTo>
                  <a:lnTo>
                    <a:pt x="1300" y="297"/>
                  </a:lnTo>
                  <a:lnTo>
                    <a:pt x="1240" y="202"/>
                  </a:lnTo>
                  <a:lnTo>
                    <a:pt x="1161" y="133"/>
                  </a:lnTo>
                  <a:lnTo>
                    <a:pt x="988" y="14"/>
                  </a:lnTo>
                  <a:lnTo>
                    <a:pt x="902" y="0"/>
                  </a:lnTo>
                  <a:lnTo>
                    <a:pt x="816" y="6"/>
                  </a:lnTo>
                  <a:lnTo>
                    <a:pt x="647" y="32"/>
                  </a:lnTo>
                  <a:lnTo>
                    <a:pt x="515" y="69"/>
                  </a:lnTo>
                  <a:lnTo>
                    <a:pt x="401" y="110"/>
                  </a:lnTo>
                  <a:lnTo>
                    <a:pt x="571" y="87"/>
                  </a:lnTo>
                  <a:lnTo>
                    <a:pt x="587" y="92"/>
                  </a:lnTo>
                  <a:lnTo>
                    <a:pt x="598" y="109"/>
                  </a:lnTo>
                  <a:lnTo>
                    <a:pt x="515" y="209"/>
                  </a:lnTo>
                  <a:lnTo>
                    <a:pt x="504" y="240"/>
                  </a:lnTo>
                  <a:lnTo>
                    <a:pt x="689" y="206"/>
                  </a:lnTo>
                  <a:lnTo>
                    <a:pt x="782" y="198"/>
                  </a:lnTo>
                  <a:lnTo>
                    <a:pt x="873" y="201"/>
                  </a:lnTo>
                  <a:lnTo>
                    <a:pt x="885" y="208"/>
                  </a:lnTo>
                  <a:lnTo>
                    <a:pt x="892" y="221"/>
                  </a:lnTo>
                  <a:lnTo>
                    <a:pt x="889" y="240"/>
                  </a:lnTo>
                  <a:lnTo>
                    <a:pt x="880" y="253"/>
                  </a:lnTo>
                  <a:lnTo>
                    <a:pt x="849" y="278"/>
                  </a:lnTo>
                  <a:lnTo>
                    <a:pt x="972" y="291"/>
                  </a:lnTo>
                  <a:lnTo>
                    <a:pt x="1031" y="306"/>
                  </a:lnTo>
                  <a:lnTo>
                    <a:pt x="1082" y="339"/>
                  </a:lnTo>
                  <a:lnTo>
                    <a:pt x="1085" y="364"/>
                  </a:lnTo>
                  <a:lnTo>
                    <a:pt x="1077" y="394"/>
                  </a:lnTo>
                  <a:lnTo>
                    <a:pt x="1090" y="401"/>
                  </a:lnTo>
                  <a:lnTo>
                    <a:pt x="1105" y="415"/>
                  </a:lnTo>
                  <a:lnTo>
                    <a:pt x="1188" y="511"/>
                  </a:lnTo>
                  <a:lnTo>
                    <a:pt x="1247" y="716"/>
                  </a:lnTo>
                  <a:lnTo>
                    <a:pt x="1241" y="730"/>
                  </a:lnTo>
                  <a:lnTo>
                    <a:pt x="1231" y="742"/>
                  </a:lnTo>
                  <a:lnTo>
                    <a:pt x="1127" y="631"/>
                  </a:lnTo>
                  <a:lnTo>
                    <a:pt x="1072" y="583"/>
                  </a:lnTo>
                  <a:lnTo>
                    <a:pt x="1004" y="547"/>
                  </a:lnTo>
                  <a:lnTo>
                    <a:pt x="1048" y="583"/>
                  </a:lnTo>
                  <a:lnTo>
                    <a:pt x="1061" y="602"/>
                  </a:lnTo>
                  <a:lnTo>
                    <a:pt x="1052" y="620"/>
                  </a:lnTo>
                  <a:lnTo>
                    <a:pt x="1039" y="630"/>
                  </a:lnTo>
                  <a:lnTo>
                    <a:pt x="1012" y="621"/>
                  </a:lnTo>
                  <a:lnTo>
                    <a:pt x="913" y="604"/>
                  </a:lnTo>
                  <a:lnTo>
                    <a:pt x="816" y="599"/>
                  </a:lnTo>
                  <a:lnTo>
                    <a:pt x="718" y="607"/>
                  </a:lnTo>
                  <a:lnTo>
                    <a:pt x="621" y="626"/>
                  </a:lnTo>
                  <a:lnTo>
                    <a:pt x="467" y="684"/>
                  </a:lnTo>
                  <a:lnTo>
                    <a:pt x="481" y="697"/>
                  </a:lnTo>
                  <a:lnTo>
                    <a:pt x="507" y="701"/>
                  </a:lnTo>
                  <a:lnTo>
                    <a:pt x="517" y="706"/>
                  </a:lnTo>
                  <a:lnTo>
                    <a:pt x="525" y="722"/>
                  </a:lnTo>
                  <a:lnTo>
                    <a:pt x="437" y="774"/>
                  </a:lnTo>
                  <a:lnTo>
                    <a:pt x="333" y="815"/>
                  </a:lnTo>
                  <a:lnTo>
                    <a:pt x="229" y="855"/>
                  </a:lnTo>
                  <a:lnTo>
                    <a:pt x="136" y="909"/>
                  </a:lnTo>
                  <a:lnTo>
                    <a:pt x="153" y="912"/>
                  </a:lnTo>
                  <a:lnTo>
                    <a:pt x="169" y="908"/>
                  </a:lnTo>
                  <a:lnTo>
                    <a:pt x="177" y="911"/>
                  </a:lnTo>
                  <a:lnTo>
                    <a:pt x="182" y="922"/>
                  </a:lnTo>
                  <a:lnTo>
                    <a:pt x="186" y="941"/>
                  </a:lnTo>
                  <a:lnTo>
                    <a:pt x="79" y="1054"/>
                  </a:lnTo>
                  <a:lnTo>
                    <a:pt x="34" y="1117"/>
                  </a:lnTo>
                  <a:lnTo>
                    <a:pt x="0" y="1197"/>
                  </a:lnTo>
                  <a:lnTo>
                    <a:pt x="129" y="1066"/>
                  </a:lnTo>
                  <a:lnTo>
                    <a:pt x="146" y="1068"/>
                  </a:lnTo>
                  <a:lnTo>
                    <a:pt x="63" y="1391"/>
                  </a:lnTo>
                  <a:lnTo>
                    <a:pt x="66" y="1397"/>
                  </a:lnTo>
                  <a:lnTo>
                    <a:pt x="66" y="1400"/>
                  </a:lnTo>
                  <a:lnTo>
                    <a:pt x="69" y="1393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4" name="Freeform 1124"/>
            <p:cNvSpPr>
              <a:spLocks/>
            </p:cNvSpPr>
            <p:nvPr/>
          </p:nvSpPr>
          <p:spPr bwMode="auto">
            <a:xfrm>
              <a:off x="4340" y="2967"/>
              <a:ext cx="120" cy="58"/>
            </a:xfrm>
            <a:custGeom>
              <a:avLst/>
              <a:gdLst>
                <a:gd name="T0" fmla="*/ 0 w 771"/>
                <a:gd name="T1" fmla="*/ 0 h 324"/>
                <a:gd name="T2" fmla="*/ 0 w 771"/>
                <a:gd name="T3" fmla="*/ 0 h 324"/>
                <a:gd name="T4" fmla="*/ 0 w 771"/>
                <a:gd name="T5" fmla="*/ 0 h 324"/>
                <a:gd name="T6" fmla="*/ 0 w 771"/>
                <a:gd name="T7" fmla="*/ 0 h 324"/>
                <a:gd name="T8" fmla="*/ 0 w 771"/>
                <a:gd name="T9" fmla="*/ 0 h 324"/>
                <a:gd name="T10" fmla="*/ 0 w 771"/>
                <a:gd name="T11" fmla="*/ 0 h 324"/>
                <a:gd name="T12" fmla="*/ 0 w 771"/>
                <a:gd name="T13" fmla="*/ 0 h 324"/>
                <a:gd name="T14" fmla="*/ 0 w 771"/>
                <a:gd name="T15" fmla="*/ 0 h 324"/>
                <a:gd name="T16" fmla="*/ 0 w 771"/>
                <a:gd name="T17" fmla="*/ 0 h 324"/>
                <a:gd name="T18" fmla="*/ 0 w 771"/>
                <a:gd name="T19" fmla="*/ 0 h 324"/>
                <a:gd name="T20" fmla="*/ 0 w 771"/>
                <a:gd name="T21" fmla="*/ 0 h 324"/>
                <a:gd name="T22" fmla="*/ 0 w 771"/>
                <a:gd name="T23" fmla="*/ 0 h 324"/>
                <a:gd name="T24" fmla="*/ 0 w 771"/>
                <a:gd name="T25" fmla="*/ 0 h 324"/>
                <a:gd name="T26" fmla="*/ 0 w 771"/>
                <a:gd name="T27" fmla="*/ 0 h 324"/>
                <a:gd name="T28" fmla="*/ 0 w 771"/>
                <a:gd name="T29" fmla="*/ 0 h 324"/>
                <a:gd name="T30" fmla="*/ 0 w 771"/>
                <a:gd name="T31" fmla="*/ 0 h 324"/>
                <a:gd name="T32" fmla="*/ 0 w 771"/>
                <a:gd name="T33" fmla="*/ 0 h 324"/>
                <a:gd name="T34" fmla="*/ 0 w 771"/>
                <a:gd name="T35" fmla="*/ 0 h 324"/>
                <a:gd name="T36" fmla="*/ 0 w 771"/>
                <a:gd name="T37" fmla="*/ 0 h 324"/>
                <a:gd name="T38" fmla="*/ 0 w 771"/>
                <a:gd name="T39" fmla="*/ 0 h 324"/>
                <a:gd name="T40" fmla="*/ 0 w 771"/>
                <a:gd name="T41" fmla="*/ 0 h 324"/>
                <a:gd name="T42" fmla="*/ 0 w 771"/>
                <a:gd name="T43" fmla="*/ 0 h 324"/>
                <a:gd name="T44" fmla="*/ 0 w 771"/>
                <a:gd name="T45" fmla="*/ 0 h 324"/>
                <a:gd name="T46" fmla="*/ 0 w 771"/>
                <a:gd name="T47" fmla="*/ 0 h 324"/>
                <a:gd name="T48" fmla="*/ 0 w 771"/>
                <a:gd name="T49" fmla="*/ 0 h 324"/>
                <a:gd name="T50" fmla="*/ 0 w 771"/>
                <a:gd name="T51" fmla="*/ 0 h 324"/>
                <a:gd name="T52" fmla="*/ 0 w 771"/>
                <a:gd name="T53" fmla="*/ 0 h 324"/>
                <a:gd name="T54" fmla="*/ 0 w 771"/>
                <a:gd name="T55" fmla="*/ 0 h 3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71" h="324">
                  <a:moveTo>
                    <a:pt x="0" y="324"/>
                  </a:moveTo>
                  <a:lnTo>
                    <a:pt x="176" y="320"/>
                  </a:lnTo>
                  <a:lnTo>
                    <a:pt x="356" y="302"/>
                  </a:lnTo>
                  <a:lnTo>
                    <a:pt x="567" y="266"/>
                  </a:lnTo>
                  <a:lnTo>
                    <a:pt x="665" y="239"/>
                  </a:lnTo>
                  <a:lnTo>
                    <a:pt x="711" y="217"/>
                  </a:lnTo>
                  <a:lnTo>
                    <a:pt x="751" y="190"/>
                  </a:lnTo>
                  <a:lnTo>
                    <a:pt x="768" y="159"/>
                  </a:lnTo>
                  <a:lnTo>
                    <a:pt x="771" y="143"/>
                  </a:lnTo>
                  <a:lnTo>
                    <a:pt x="765" y="130"/>
                  </a:lnTo>
                  <a:lnTo>
                    <a:pt x="741" y="101"/>
                  </a:lnTo>
                  <a:lnTo>
                    <a:pt x="682" y="67"/>
                  </a:lnTo>
                  <a:lnTo>
                    <a:pt x="614" y="41"/>
                  </a:lnTo>
                  <a:lnTo>
                    <a:pt x="475" y="0"/>
                  </a:lnTo>
                  <a:lnTo>
                    <a:pt x="465" y="8"/>
                  </a:lnTo>
                  <a:lnTo>
                    <a:pt x="463" y="14"/>
                  </a:lnTo>
                  <a:lnTo>
                    <a:pt x="472" y="18"/>
                  </a:lnTo>
                  <a:lnTo>
                    <a:pt x="484" y="27"/>
                  </a:lnTo>
                  <a:lnTo>
                    <a:pt x="499" y="34"/>
                  </a:lnTo>
                  <a:lnTo>
                    <a:pt x="580" y="70"/>
                  </a:lnTo>
                  <a:lnTo>
                    <a:pt x="605" y="89"/>
                  </a:lnTo>
                  <a:lnTo>
                    <a:pt x="622" y="128"/>
                  </a:lnTo>
                  <a:lnTo>
                    <a:pt x="621" y="147"/>
                  </a:lnTo>
                  <a:lnTo>
                    <a:pt x="614" y="165"/>
                  </a:lnTo>
                  <a:lnTo>
                    <a:pt x="554" y="204"/>
                  </a:lnTo>
                  <a:lnTo>
                    <a:pt x="485" y="236"/>
                  </a:lnTo>
                  <a:lnTo>
                    <a:pt x="330" y="277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5" name="Freeform 1125"/>
            <p:cNvSpPr>
              <a:spLocks/>
            </p:cNvSpPr>
            <p:nvPr/>
          </p:nvSpPr>
          <p:spPr bwMode="auto">
            <a:xfrm>
              <a:off x="4127" y="2980"/>
              <a:ext cx="52" cy="23"/>
            </a:xfrm>
            <a:custGeom>
              <a:avLst/>
              <a:gdLst>
                <a:gd name="T0" fmla="*/ 0 w 339"/>
                <a:gd name="T1" fmla="*/ 0 h 126"/>
                <a:gd name="T2" fmla="*/ 0 w 339"/>
                <a:gd name="T3" fmla="*/ 0 h 126"/>
                <a:gd name="T4" fmla="*/ 0 w 339"/>
                <a:gd name="T5" fmla="*/ 0 h 126"/>
                <a:gd name="T6" fmla="*/ 0 w 339"/>
                <a:gd name="T7" fmla="*/ 0 h 126"/>
                <a:gd name="T8" fmla="*/ 0 w 339"/>
                <a:gd name="T9" fmla="*/ 0 h 126"/>
                <a:gd name="T10" fmla="*/ 0 w 339"/>
                <a:gd name="T11" fmla="*/ 0 h 126"/>
                <a:gd name="T12" fmla="*/ 0 w 339"/>
                <a:gd name="T13" fmla="*/ 0 h 126"/>
                <a:gd name="T14" fmla="*/ 0 w 339"/>
                <a:gd name="T15" fmla="*/ 0 h 126"/>
                <a:gd name="T16" fmla="*/ 0 w 339"/>
                <a:gd name="T17" fmla="*/ 0 h 126"/>
                <a:gd name="T18" fmla="*/ 0 w 339"/>
                <a:gd name="T19" fmla="*/ 0 h 126"/>
                <a:gd name="T20" fmla="*/ 0 w 339"/>
                <a:gd name="T21" fmla="*/ 0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9" h="126">
                  <a:moveTo>
                    <a:pt x="8" y="126"/>
                  </a:moveTo>
                  <a:lnTo>
                    <a:pt x="27" y="123"/>
                  </a:lnTo>
                  <a:lnTo>
                    <a:pt x="299" y="113"/>
                  </a:lnTo>
                  <a:lnTo>
                    <a:pt x="315" y="120"/>
                  </a:lnTo>
                  <a:lnTo>
                    <a:pt x="331" y="114"/>
                  </a:lnTo>
                  <a:lnTo>
                    <a:pt x="339" y="22"/>
                  </a:lnTo>
                  <a:lnTo>
                    <a:pt x="266" y="1"/>
                  </a:lnTo>
                  <a:lnTo>
                    <a:pt x="182" y="0"/>
                  </a:lnTo>
                  <a:lnTo>
                    <a:pt x="4" y="10"/>
                  </a:lnTo>
                  <a:lnTo>
                    <a:pt x="0" y="12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6" name="Freeform 1126"/>
            <p:cNvSpPr>
              <a:spLocks/>
            </p:cNvSpPr>
            <p:nvPr/>
          </p:nvSpPr>
          <p:spPr bwMode="auto">
            <a:xfrm>
              <a:off x="3898" y="2855"/>
              <a:ext cx="44" cy="127"/>
            </a:xfrm>
            <a:custGeom>
              <a:avLst/>
              <a:gdLst>
                <a:gd name="T0" fmla="*/ 0 w 285"/>
                <a:gd name="T1" fmla="*/ 0 h 712"/>
                <a:gd name="T2" fmla="*/ 0 w 285"/>
                <a:gd name="T3" fmla="*/ 0 h 712"/>
                <a:gd name="T4" fmla="*/ 0 w 285"/>
                <a:gd name="T5" fmla="*/ 0 h 712"/>
                <a:gd name="T6" fmla="*/ 0 w 285"/>
                <a:gd name="T7" fmla="*/ 0 h 712"/>
                <a:gd name="T8" fmla="*/ 0 w 285"/>
                <a:gd name="T9" fmla="*/ 0 h 712"/>
                <a:gd name="T10" fmla="*/ 0 w 285"/>
                <a:gd name="T11" fmla="*/ 0 h 712"/>
                <a:gd name="T12" fmla="*/ 0 w 285"/>
                <a:gd name="T13" fmla="*/ 0 h 712"/>
                <a:gd name="T14" fmla="*/ 0 w 285"/>
                <a:gd name="T15" fmla="*/ 0 h 712"/>
                <a:gd name="T16" fmla="*/ 0 w 285"/>
                <a:gd name="T17" fmla="*/ 0 h 712"/>
                <a:gd name="T18" fmla="*/ 0 w 285"/>
                <a:gd name="T19" fmla="*/ 0 h 712"/>
                <a:gd name="T20" fmla="*/ 0 w 285"/>
                <a:gd name="T21" fmla="*/ 0 h 712"/>
                <a:gd name="T22" fmla="*/ 0 w 285"/>
                <a:gd name="T23" fmla="*/ 0 h 712"/>
                <a:gd name="T24" fmla="*/ 0 w 285"/>
                <a:gd name="T25" fmla="*/ 0 h 712"/>
                <a:gd name="T26" fmla="*/ 0 w 285"/>
                <a:gd name="T27" fmla="*/ 0 h 712"/>
                <a:gd name="T28" fmla="*/ 0 w 285"/>
                <a:gd name="T29" fmla="*/ 0 h 712"/>
                <a:gd name="T30" fmla="*/ 0 w 285"/>
                <a:gd name="T31" fmla="*/ 0 h 712"/>
                <a:gd name="T32" fmla="*/ 0 w 285"/>
                <a:gd name="T33" fmla="*/ 0 h 712"/>
                <a:gd name="T34" fmla="*/ 0 w 285"/>
                <a:gd name="T35" fmla="*/ 0 h 712"/>
                <a:gd name="T36" fmla="*/ 0 w 285"/>
                <a:gd name="T37" fmla="*/ 0 h 712"/>
                <a:gd name="T38" fmla="*/ 0 w 285"/>
                <a:gd name="T39" fmla="*/ 0 h 712"/>
                <a:gd name="T40" fmla="*/ 0 w 285"/>
                <a:gd name="T41" fmla="*/ 0 h 712"/>
                <a:gd name="T42" fmla="*/ 0 w 285"/>
                <a:gd name="T43" fmla="*/ 0 h 712"/>
                <a:gd name="T44" fmla="*/ 0 w 285"/>
                <a:gd name="T45" fmla="*/ 0 h 712"/>
                <a:gd name="T46" fmla="*/ 0 w 285"/>
                <a:gd name="T47" fmla="*/ 0 h 712"/>
                <a:gd name="T48" fmla="*/ 0 w 285"/>
                <a:gd name="T49" fmla="*/ 0 h 712"/>
                <a:gd name="T50" fmla="*/ 0 w 285"/>
                <a:gd name="T51" fmla="*/ 0 h 712"/>
                <a:gd name="T52" fmla="*/ 0 w 285"/>
                <a:gd name="T53" fmla="*/ 0 h 712"/>
                <a:gd name="T54" fmla="*/ 0 w 285"/>
                <a:gd name="T55" fmla="*/ 0 h 712"/>
                <a:gd name="T56" fmla="*/ 0 w 285"/>
                <a:gd name="T57" fmla="*/ 0 h 712"/>
                <a:gd name="T58" fmla="*/ 0 w 285"/>
                <a:gd name="T59" fmla="*/ 0 h 712"/>
                <a:gd name="T60" fmla="*/ 0 w 285"/>
                <a:gd name="T61" fmla="*/ 0 h 712"/>
                <a:gd name="T62" fmla="*/ 0 w 285"/>
                <a:gd name="T63" fmla="*/ 0 h 712"/>
                <a:gd name="T64" fmla="*/ 0 w 285"/>
                <a:gd name="T65" fmla="*/ 0 h 712"/>
                <a:gd name="T66" fmla="*/ 0 w 285"/>
                <a:gd name="T67" fmla="*/ 0 h 712"/>
                <a:gd name="T68" fmla="*/ 0 w 285"/>
                <a:gd name="T69" fmla="*/ 0 h 712"/>
                <a:gd name="T70" fmla="*/ 0 w 285"/>
                <a:gd name="T71" fmla="*/ 0 h 712"/>
                <a:gd name="T72" fmla="*/ 0 w 285"/>
                <a:gd name="T73" fmla="*/ 0 h 712"/>
                <a:gd name="T74" fmla="*/ 0 w 285"/>
                <a:gd name="T75" fmla="*/ 0 h 712"/>
                <a:gd name="T76" fmla="*/ 0 w 285"/>
                <a:gd name="T77" fmla="*/ 0 h 712"/>
                <a:gd name="T78" fmla="*/ 0 w 285"/>
                <a:gd name="T79" fmla="*/ 0 h 712"/>
                <a:gd name="T80" fmla="*/ 0 w 285"/>
                <a:gd name="T81" fmla="*/ 0 h 7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712">
                  <a:moveTo>
                    <a:pt x="67" y="703"/>
                  </a:moveTo>
                  <a:lnTo>
                    <a:pt x="99" y="696"/>
                  </a:lnTo>
                  <a:lnTo>
                    <a:pt x="127" y="672"/>
                  </a:lnTo>
                  <a:lnTo>
                    <a:pt x="156" y="642"/>
                  </a:lnTo>
                  <a:lnTo>
                    <a:pt x="200" y="560"/>
                  </a:lnTo>
                  <a:lnTo>
                    <a:pt x="219" y="483"/>
                  </a:lnTo>
                  <a:lnTo>
                    <a:pt x="172" y="490"/>
                  </a:lnTo>
                  <a:lnTo>
                    <a:pt x="146" y="493"/>
                  </a:lnTo>
                  <a:lnTo>
                    <a:pt x="122" y="489"/>
                  </a:lnTo>
                  <a:lnTo>
                    <a:pt x="60" y="446"/>
                  </a:lnTo>
                  <a:lnTo>
                    <a:pt x="53" y="431"/>
                  </a:lnTo>
                  <a:lnTo>
                    <a:pt x="49" y="417"/>
                  </a:lnTo>
                  <a:lnTo>
                    <a:pt x="49" y="403"/>
                  </a:lnTo>
                  <a:lnTo>
                    <a:pt x="63" y="401"/>
                  </a:lnTo>
                  <a:lnTo>
                    <a:pt x="98" y="431"/>
                  </a:lnTo>
                  <a:lnTo>
                    <a:pt x="162" y="454"/>
                  </a:lnTo>
                  <a:lnTo>
                    <a:pt x="181" y="443"/>
                  </a:lnTo>
                  <a:lnTo>
                    <a:pt x="194" y="437"/>
                  </a:lnTo>
                  <a:lnTo>
                    <a:pt x="206" y="417"/>
                  </a:lnTo>
                  <a:lnTo>
                    <a:pt x="172" y="327"/>
                  </a:lnTo>
                  <a:lnTo>
                    <a:pt x="175" y="317"/>
                  </a:lnTo>
                  <a:lnTo>
                    <a:pt x="184" y="308"/>
                  </a:lnTo>
                  <a:lnTo>
                    <a:pt x="271" y="263"/>
                  </a:lnTo>
                  <a:lnTo>
                    <a:pt x="283" y="237"/>
                  </a:lnTo>
                  <a:lnTo>
                    <a:pt x="285" y="214"/>
                  </a:lnTo>
                  <a:lnTo>
                    <a:pt x="179" y="241"/>
                  </a:lnTo>
                  <a:lnTo>
                    <a:pt x="159" y="310"/>
                  </a:lnTo>
                  <a:lnTo>
                    <a:pt x="142" y="331"/>
                  </a:lnTo>
                  <a:lnTo>
                    <a:pt x="115" y="348"/>
                  </a:lnTo>
                  <a:lnTo>
                    <a:pt x="86" y="345"/>
                  </a:lnTo>
                  <a:lnTo>
                    <a:pt x="67" y="336"/>
                  </a:lnTo>
                  <a:lnTo>
                    <a:pt x="53" y="320"/>
                  </a:lnTo>
                  <a:lnTo>
                    <a:pt x="0" y="209"/>
                  </a:lnTo>
                  <a:lnTo>
                    <a:pt x="29" y="34"/>
                  </a:lnTo>
                  <a:lnTo>
                    <a:pt x="23" y="16"/>
                  </a:lnTo>
                  <a:lnTo>
                    <a:pt x="13" y="0"/>
                  </a:lnTo>
                  <a:lnTo>
                    <a:pt x="3" y="172"/>
                  </a:lnTo>
                  <a:lnTo>
                    <a:pt x="6" y="345"/>
                  </a:lnTo>
                  <a:lnTo>
                    <a:pt x="35" y="696"/>
                  </a:lnTo>
                  <a:lnTo>
                    <a:pt x="57" y="712"/>
                  </a:lnTo>
                  <a:lnTo>
                    <a:pt x="67" y="703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7" name="Freeform 1127"/>
            <p:cNvSpPr>
              <a:spLocks/>
            </p:cNvSpPr>
            <p:nvPr/>
          </p:nvSpPr>
          <p:spPr bwMode="auto">
            <a:xfrm>
              <a:off x="4184" y="2980"/>
              <a:ext cx="52" cy="25"/>
            </a:xfrm>
            <a:custGeom>
              <a:avLst/>
              <a:gdLst>
                <a:gd name="T0" fmla="*/ 0 w 341"/>
                <a:gd name="T1" fmla="*/ 0 h 138"/>
                <a:gd name="T2" fmla="*/ 0 w 341"/>
                <a:gd name="T3" fmla="*/ 0 h 138"/>
                <a:gd name="T4" fmla="*/ 0 w 341"/>
                <a:gd name="T5" fmla="*/ 0 h 138"/>
                <a:gd name="T6" fmla="*/ 0 w 341"/>
                <a:gd name="T7" fmla="*/ 0 h 138"/>
                <a:gd name="T8" fmla="*/ 0 w 341"/>
                <a:gd name="T9" fmla="*/ 0 h 138"/>
                <a:gd name="T10" fmla="*/ 0 w 341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1" h="138">
                  <a:moveTo>
                    <a:pt x="14" y="122"/>
                  </a:moveTo>
                  <a:lnTo>
                    <a:pt x="329" y="138"/>
                  </a:lnTo>
                  <a:lnTo>
                    <a:pt x="341" y="0"/>
                  </a:lnTo>
                  <a:lnTo>
                    <a:pt x="0" y="5"/>
                  </a:lnTo>
                  <a:lnTo>
                    <a:pt x="5" y="122"/>
                  </a:lnTo>
                  <a:lnTo>
                    <a:pt x="14" y="12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8" name="Freeform 1128"/>
            <p:cNvSpPr>
              <a:spLocks/>
            </p:cNvSpPr>
            <p:nvPr/>
          </p:nvSpPr>
          <p:spPr bwMode="auto">
            <a:xfrm>
              <a:off x="4243" y="2978"/>
              <a:ext cx="51" cy="27"/>
            </a:xfrm>
            <a:custGeom>
              <a:avLst/>
              <a:gdLst>
                <a:gd name="T0" fmla="*/ 0 w 334"/>
                <a:gd name="T1" fmla="*/ 0 h 154"/>
                <a:gd name="T2" fmla="*/ 0 w 334"/>
                <a:gd name="T3" fmla="*/ 0 h 154"/>
                <a:gd name="T4" fmla="*/ 0 w 334"/>
                <a:gd name="T5" fmla="*/ 0 h 154"/>
                <a:gd name="T6" fmla="*/ 0 w 334"/>
                <a:gd name="T7" fmla="*/ 0 h 154"/>
                <a:gd name="T8" fmla="*/ 0 w 334"/>
                <a:gd name="T9" fmla="*/ 0 h 154"/>
                <a:gd name="T10" fmla="*/ 0 w 334"/>
                <a:gd name="T11" fmla="*/ 0 h 154"/>
                <a:gd name="T12" fmla="*/ 0 w 334"/>
                <a:gd name="T13" fmla="*/ 0 h 154"/>
                <a:gd name="T14" fmla="*/ 0 w 334"/>
                <a:gd name="T15" fmla="*/ 0 h 154"/>
                <a:gd name="T16" fmla="*/ 0 w 334"/>
                <a:gd name="T17" fmla="*/ 0 h 154"/>
                <a:gd name="T18" fmla="*/ 0 w 334"/>
                <a:gd name="T19" fmla="*/ 0 h 154"/>
                <a:gd name="T20" fmla="*/ 0 w 334"/>
                <a:gd name="T21" fmla="*/ 0 h 154"/>
                <a:gd name="T22" fmla="*/ 0 w 334"/>
                <a:gd name="T23" fmla="*/ 0 h 154"/>
                <a:gd name="T24" fmla="*/ 0 w 334"/>
                <a:gd name="T25" fmla="*/ 0 h 154"/>
                <a:gd name="T26" fmla="*/ 0 w 334"/>
                <a:gd name="T27" fmla="*/ 0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154">
                  <a:moveTo>
                    <a:pt x="31" y="153"/>
                  </a:moveTo>
                  <a:lnTo>
                    <a:pt x="310" y="147"/>
                  </a:lnTo>
                  <a:lnTo>
                    <a:pt x="330" y="124"/>
                  </a:lnTo>
                  <a:lnTo>
                    <a:pt x="333" y="90"/>
                  </a:lnTo>
                  <a:lnTo>
                    <a:pt x="327" y="50"/>
                  </a:lnTo>
                  <a:lnTo>
                    <a:pt x="334" y="14"/>
                  </a:lnTo>
                  <a:lnTo>
                    <a:pt x="267" y="1"/>
                  </a:lnTo>
                  <a:lnTo>
                    <a:pt x="190" y="0"/>
                  </a:lnTo>
                  <a:lnTo>
                    <a:pt x="37" y="3"/>
                  </a:lnTo>
                  <a:lnTo>
                    <a:pt x="9" y="6"/>
                  </a:lnTo>
                  <a:lnTo>
                    <a:pt x="0" y="121"/>
                  </a:lnTo>
                  <a:lnTo>
                    <a:pt x="11" y="144"/>
                  </a:lnTo>
                  <a:lnTo>
                    <a:pt x="18" y="154"/>
                  </a:lnTo>
                  <a:lnTo>
                    <a:pt x="31" y="15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59" name="Freeform 1129"/>
            <p:cNvSpPr>
              <a:spLocks/>
            </p:cNvSpPr>
            <p:nvPr/>
          </p:nvSpPr>
          <p:spPr bwMode="auto">
            <a:xfrm>
              <a:off x="4300" y="2976"/>
              <a:ext cx="37" cy="29"/>
            </a:xfrm>
            <a:custGeom>
              <a:avLst/>
              <a:gdLst>
                <a:gd name="T0" fmla="*/ 0 w 245"/>
                <a:gd name="T1" fmla="*/ 0 h 168"/>
                <a:gd name="T2" fmla="*/ 0 w 245"/>
                <a:gd name="T3" fmla="*/ 0 h 168"/>
                <a:gd name="T4" fmla="*/ 0 w 245"/>
                <a:gd name="T5" fmla="*/ 0 h 168"/>
                <a:gd name="T6" fmla="*/ 0 w 245"/>
                <a:gd name="T7" fmla="*/ 0 h 168"/>
                <a:gd name="T8" fmla="*/ 0 w 245"/>
                <a:gd name="T9" fmla="*/ 0 h 168"/>
                <a:gd name="T10" fmla="*/ 0 w 245"/>
                <a:gd name="T11" fmla="*/ 0 h 168"/>
                <a:gd name="T12" fmla="*/ 0 w 245"/>
                <a:gd name="T13" fmla="*/ 0 h 168"/>
                <a:gd name="T14" fmla="*/ 0 w 245"/>
                <a:gd name="T15" fmla="*/ 0 h 168"/>
                <a:gd name="T16" fmla="*/ 0 w 245"/>
                <a:gd name="T17" fmla="*/ 0 h 168"/>
                <a:gd name="T18" fmla="*/ 0 w 245"/>
                <a:gd name="T19" fmla="*/ 0 h 168"/>
                <a:gd name="T20" fmla="*/ 0 w 245"/>
                <a:gd name="T21" fmla="*/ 0 h 168"/>
                <a:gd name="T22" fmla="*/ 0 w 245"/>
                <a:gd name="T23" fmla="*/ 0 h 168"/>
                <a:gd name="T24" fmla="*/ 0 w 245"/>
                <a:gd name="T25" fmla="*/ 0 h 168"/>
                <a:gd name="T26" fmla="*/ 0 w 245"/>
                <a:gd name="T27" fmla="*/ 0 h 1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68">
                  <a:moveTo>
                    <a:pt x="17" y="168"/>
                  </a:moveTo>
                  <a:lnTo>
                    <a:pt x="35" y="165"/>
                  </a:lnTo>
                  <a:lnTo>
                    <a:pt x="222" y="161"/>
                  </a:lnTo>
                  <a:lnTo>
                    <a:pt x="243" y="132"/>
                  </a:lnTo>
                  <a:lnTo>
                    <a:pt x="245" y="95"/>
                  </a:lnTo>
                  <a:lnTo>
                    <a:pt x="240" y="53"/>
                  </a:lnTo>
                  <a:lnTo>
                    <a:pt x="243" y="13"/>
                  </a:lnTo>
                  <a:lnTo>
                    <a:pt x="30" y="0"/>
                  </a:lnTo>
                  <a:lnTo>
                    <a:pt x="10" y="26"/>
                  </a:lnTo>
                  <a:lnTo>
                    <a:pt x="4" y="63"/>
                  </a:lnTo>
                  <a:lnTo>
                    <a:pt x="0" y="142"/>
                  </a:lnTo>
                  <a:lnTo>
                    <a:pt x="1" y="158"/>
                  </a:lnTo>
                  <a:lnTo>
                    <a:pt x="6" y="166"/>
                  </a:lnTo>
                  <a:lnTo>
                    <a:pt x="17" y="16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0" name="Freeform 1130"/>
            <p:cNvSpPr>
              <a:spLocks/>
            </p:cNvSpPr>
            <p:nvPr/>
          </p:nvSpPr>
          <p:spPr bwMode="auto">
            <a:xfrm>
              <a:off x="5247" y="3014"/>
              <a:ext cx="83" cy="85"/>
            </a:xfrm>
            <a:custGeom>
              <a:avLst/>
              <a:gdLst>
                <a:gd name="T0" fmla="*/ 0 w 534"/>
                <a:gd name="T1" fmla="*/ 0 h 477"/>
                <a:gd name="T2" fmla="*/ 0 w 534"/>
                <a:gd name="T3" fmla="*/ 0 h 477"/>
                <a:gd name="T4" fmla="*/ 0 w 534"/>
                <a:gd name="T5" fmla="*/ 0 h 477"/>
                <a:gd name="T6" fmla="*/ 0 w 534"/>
                <a:gd name="T7" fmla="*/ 0 h 477"/>
                <a:gd name="T8" fmla="*/ 0 w 534"/>
                <a:gd name="T9" fmla="*/ 0 h 477"/>
                <a:gd name="T10" fmla="*/ 0 w 534"/>
                <a:gd name="T11" fmla="*/ 0 h 477"/>
                <a:gd name="T12" fmla="*/ 0 w 534"/>
                <a:gd name="T13" fmla="*/ 0 h 477"/>
                <a:gd name="T14" fmla="*/ 0 w 534"/>
                <a:gd name="T15" fmla="*/ 0 h 477"/>
                <a:gd name="T16" fmla="*/ 0 w 534"/>
                <a:gd name="T17" fmla="*/ 0 h 477"/>
                <a:gd name="T18" fmla="*/ 0 w 534"/>
                <a:gd name="T19" fmla="*/ 0 h 477"/>
                <a:gd name="T20" fmla="*/ 0 w 534"/>
                <a:gd name="T21" fmla="*/ 0 h 477"/>
                <a:gd name="T22" fmla="*/ 0 w 534"/>
                <a:gd name="T23" fmla="*/ 0 h 477"/>
                <a:gd name="T24" fmla="*/ 0 w 534"/>
                <a:gd name="T25" fmla="*/ 0 h 477"/>
                <a:gd name="T26" fmla="*/ 0 w 534"/>
                <a:gd name="T27" fmla="*/ 0 h 477"/>
                <a:gd name="T28" fmla="*/ 0 w 534"/>
                <a:gd name="T29" fmla="*/ 0 h 477"/>
                <a:gd name="T30" fmla="*/ 0 w 534"/>
                <a:gd name="T31" fmla="*/ 0 h 477"/>
                <a:gd name="T32" fmla="*/ 0 w 534"/>
                <a:gd name="T33" fmla="*/ 0 h 477"/>
                <a:gd name="T34" fmla="*/ 0 w 534"/>
                <a:gd name="T35" fmla="*/ 0 h 4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4" h="477">
                  <a:moveTo>
                    <a:pt x="362" y="477"/>
                  </a:moveTo>
                  <a:lnTo>
                    <a:pt x="528" y="455"/>
                  </a:lnTo>
                  <a:lnTo>
                    <a:pt x="534" y="435"/>
                  </a:lnTo>
                  <a:lnTo>
                    <a:pt x="458" y="308"/>
                  </a:lnTo>
                  <a:lnTo>
                    <a:pt x="414" y="242"/>
                  </a:lnTo>
                  <a:lnTo>
                    <a:pt x="354" y="174"/>
                  </a:lnTo>
                  <a:lnTo>
                    <a:pt x="325" y="195"/>
                  </a:lnTo>
                  <a:lnTo>
                    <a:pt x="307" y="189"/>
                  </a:lnTo>
                  <a:lnTo>
                    <a:pt x="176" y="67"/>
                  </a:lnTo>
                  <a:lnTo>
                    <a:pt x="96" y="20"/>
                  </a:lnTo>
                  <a:lnTo>
                    <a:pt x="2" y="0"/>
                  </a:lnTo>
                  <a:lnTo>
                    <a:pt x="0" y="15"/>
                  </a:lnTo>
                  <a:lnTo>
                    <a:pt x="80" y="63"/>
                  </a:lnTo>
                  <a:lnTo>
                    <a:pt x="153" y="128"/>
                  </a:lnTo>
                  <a:lnTo>
                    <a:pt x="219" y="201"/>
                  </a:lnTo>
                  <a:lnTo>
                    <a:pt x="281" y="285"/>
                  </a:lnTo>
                  <a:lnTo>
                    <a:pt x="354" y="477"/>
                  </a:lnTo>
                  <a:lnTo>
                    <a:pt x="362" y="47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1" name="Freeform 1131"/>
            <p:cNvSpPr>
              <a:spLocks/>
            </p:cNvSpPr>
            <p:nvPr/>
          </p:nvSpPr>
          <p:spPr bwMode="auto">
            <a:xfrm>
              <a:off x="4342" y="2971"/>
              <a:ext cx="33" cy="30"/>
            </a:xfrm>
            <a:custGeom>
              <a:avLst/>
              <a:gdLst>
                <a:gd name="T0" fmla="*/ 0 w 219"/>
                <a:gd name="T1" fmla="*/ 0 h 174"/>
                <a:gd name="T2" fmla="*/ 0 w 219"/>
                <a:gd name="T3" fmla="*/ 0 h 174"/>
                <a:gd name="T4" fmla="*/ 0 w 219"/>
                <a:gd name="T5" fmla="*/ 0 h 174"/>
                <a:gd name="T6" fmla="*/ 0 w 219"/>
                <a:gd name="T7" fmla="*/ 0 h 174"/>
                <a:gd name="T8" fmla="*/ 0 w 219"/>
                <a:gd name="T9" fmla="*/ 0 h 174"/>
                <a:gd name="T10" fmla="*/ 0 w 219"/>
                <a:gd name="T11" fmla="*/ 0 h 174"/>
                <a:gd name="T12" fmla="*/ 0 w 219"/>
                <a:gd name="T13" fmla="*/ 0 h 174"/>
                <a:gd name="T14" fmla="*/ 0 w 219"/>
                <a:gd name="T15" fmla="*/ 0 h 174"/>
                <a:gd name="T16" fmla="*/ 0 w 219"/>
                <a:gd name="T17" fmla="*/ 0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9" h="174">
                  <a:moveTo>
                    <a:pt x="5" y="174"/>
                  </a:moveTo>
                  <a:lnTo>
                    <a:pt x="208" y="144"/>
                  </a:lnTo>
                  <a:lnTo>
                    <a:pt x="219" y="0"/>
                  </a:lnTo>
                  <a:lnTo>
                    <a:pt x="19" y="11"/>
                  </a:lnTo>
                  <a:lnTo>
                    <a:pt x="2" y="44"/>
                  </a:lnTo>
                  <a:lnTo>
                    <a:pt x="2" y="82"/>
                  </a:lnTo>
                  <a:lnTo>
                    <a:pt x="3" y="128"/>
                  </a:lnTo>
                  <a:lnTo>
                    <a:pt x="0" y="174"/>
                  </a:lnTo>
                  <a:lnTo>
                    <a:pt x="5" y="17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2" name="Freeform 1132"/>
            <p:cNvSpPr>
              <a:spLocks/>
            </p:cNvSpPr>
            <p:nvPr/>
          </p:nvSpPr>
          <p:spPr bwMode="auto">
            <a:xfrm>
              <a:off x="5335" y="3067"/>
              <a:ext cx="9" cy="25"/>
            </a:xfrm>
            <a:custGeom>
              <a:avLst/>
              <a:gdLst>
                <a:gd name="T0" fmla="*/ 0 w 67"/>
                <a:gd name="T1" fmla="*/ 0 h 136"/>
                <a:gd name="T2" fmla="*/ 0 w 67"/>
                <a:gd name="T3" fmla="*/ 0 h 136"/>
                <a:gd name="T4" fmla="*/ 0 w 67"/>
                <a:gd name="T5" fmla="*/ 0 h 136"/>
                <a:gd name="T6" fmla="*/ 0 w 67"/>
                <a:gd name="T7" fmla="*/ 0 h 136"/>
                <a:gd name="T8" fmla="*/ 0 w 67"/>
                <a:gd name="T9" fmla="*/ 0 h 136"/>
                <a:gd name="T10" fmla="*/ 0 w 67"/>
                <a:gd name="T11" fmla="*/ 0 h 136"/>
                <a:gd name="T12" fmla="*/ 0 w 67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6">
                  <a:moveTo>
                    <a:pt x="22" y="136"/>
                  </a:moveTo>
                  <a:lnTo>
                    <a:pt x="56" y="125"/>
                  </a:lnTo>
                  <a:lnTo>
                    <a:pt x="62" y="119"/>
                  </a:lnTo>
                  <a:lnTo>
                    <a:pt x="67" y="106"/>
                  </a:lnTo>
                  <a:lnTo>
                    <a:pt x="0" y="0"/>
                  </a:lnTo>
                  <a:lnTo>
                    <a:pt x="19" y="136"/>
                  </a:lnTo>
                  <a:lnTo>
                    <a:pt x="22" y="136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3" name="Freeform 1133"/>
            <p:cNvSpPr>
              <a:spLocks/>
            </p:cNvSpPr>
            <p:nvPr/>
          </p:nvSpPr>
          <p:spPr bwMode="auto">
            <a:xfrm>
              <a:off x="4383" y="2965"/>
              <a:ext cx="11" cy="28"/>
            </a:xfrm>
            <a:custGeom>
              <a:avLst/>
              <a:gdLst>
                <a:gd name="T0" fmla="*/ 0 w 79"/>
                <a:gd name="T1" fmla="*/ 0 h 158"/>
                <a:gd name="T2" fmla="*/ 0 w 79"/>
                <a:gd name="T3" fmla="*/ 0 h 158"/>
                <a:gd name="T4" fmla="*/ 0 w 79"/>
                <a:gd name="T5" fmla="*/ 0 h 158"/>
                <a:gd name="T6" fmla="*/ 0 w 79"/>
                <a:gd name="T7" fmla="*/ 0 h 158"/>
                <a:gd name="T8" fmla="*/ 0 w 79"/>
                <a:gd name="T9" fmla="*/ 0 h 158"/>
                <a:gd name="T10" fmla="*/ 0 w 79"/>
                <a:gd name="T11" fmla="*/ 0 h 158"/>
                <a:gd name="T12" fmla="*/ 0 w 79"/>
                <a:gd name="T13" fmla="*/ 0 h 158"/>
                <a:gd name="T14" fmla="*/ 0 w 79"/>
                <a:gd name="T15" fmla="*/ 0 h 158"/>
                <a:gd name="T16" fmla="*/ 0 w 79"/>
                <a:gd name="T17" fmla="*/ 0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158">
                  <a:moveTo>
                    <a:pt x="6" y="158"/>
                  </a:moveTo>
                  <a:lnTo>
                    <a:pt x="57" y="148"/>
                  </a:lnTo>
                  <a:lnTo>
                    <a:pt x="79" y="15"/>
                  </a:lnTo>
                  <a:lnTo>
                    <a:pt x="70" y="0"/>
                  </a:lnTo>
                  <a:lnTo>
                    <a:pt x="59" y="2"/>
                  </a:lnTo>
                  <a:lnTo>
                    <a:pt x="31" y="12"/>
                  </a:lnTo>
                  <a:lnTo>
                    <a:pt x="13" y="10"/>
                  </a:lnTo>
                  <a:lnTo>
                    <a:pt x="0" y="158"/>
                  </a:lnTo>
                  <a:lnTo>
                    <a:pt x="6" y="15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4" name="Freeform 1134"/>
            <p:cNvSpPr>
              <a:spLocks/>
            </p:cNvSpPr>
            <p:nvPr/>
          </p:nvSpPr>
          <p:spPr bwMode="auto">
            <a:xfrm>
              <a:off x="4399" y="2961"/>
              <a:ext cx="6" cy="23"/>
            </a:xfrm>
            <a:custGeom>
              <a:avLst/>
              <a:gdLst>
                <a:gd name="T0" fmla="*/ 0 w 29"/>
                <a:gd name="T1" fmla="*/ 0 h 138"/>
                <a:gd name="T2" fmla="*/ 0 w 29"/>
                <a:gd name="T3" fmla="*/ 0 h 138"/>
                <a:gd name="T4" fmla="*/ 0 w 29"/>
                <a:gd name="T5" fmla="*/ 0 h 138"/>
                <a:gd name="T6" fmla="*/ 0 w 29"/>
                <a:gd name="T7" fmla="*/ 0 h 138"/>
                <a:gd name="T8" fmla="*/ 0 w 29"/>
                <a:gd name="T9" fmla="*/ 0 h 138"/>
                <a:gd name="T10" fmla="*/ 0 w 29"/>
                <a:gd name="T11" fmla="*/ 0 h 138"/>
                <a:gd name="T12" fmla="*/ 0 w 29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38">
                  <a:moveTo>
                    <a:pt x="3" y="138"/>
                  </a:moveTo>
                  <a:lnTo>
                    <a:pt x="12" y="130"/>
                  </a:lnTo>
                  <a:lnTo>
                    <a:pt x="20" y="115"/>
                  </a:lnTo>
                  <a:lnTo>
                    <a:pt x="29" y="0"/>
                  </a:lnTo>
                  <a:lnTo>
                    <a:pt x="12" y="2"/>
                  </a:lnTo>
                  <a:lnTo>
                    <a:pt x="0" y="16"/>
                  </a:lnTo>
                  <a:lnTo>
                    <a:pt x="3" y="13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5" name="Freeform 1135"/>
            <p:cNvSpPr>
              <a:spLocks/>
            </p:cNvSpPr>
            <p:nvPr/>
          </p:nvSpPr>
          <p:spPr bwMode="auto">
            <a:xfrm>
              <a:off x="5363" y="3031"/>
              <a:ext cx="22" cy="40"/>
            </a:xfrm>
            <a:custGeom>
              <a:avLst/>
              <a:gdLst>
                <a:gd name="T0" fmla="*/ 0 w 149"/>
                <a:gd name="T1" fmla="*/ 0 h 229"/>
                <a:gd name="T2" fmla="*/ 0 w 149"/>
                <a:gd name="T3" fmla="*/ 0 h 229"/>
                <a:gd name="T4" fmla="*/ 0 w 149"/>
                <a:gd name="T5" fmla="*/ 0 h 229"/>
                <a:gd name="T6" fmla="*/ 0 w 149"/>
                <a:gd name="T7" fmla="*/ 0 h 229"/>
                <a:gd name="T8" fmla="*/ 0 w 149"/>
                <a:gd name="T9" fmla="*/ 0 h 229"/>
                <a:gd name="T10" fmla="*/ 0 w 149"/>
                <a:gd name="T11" fmla="*/ 0 h 229"/>
                <a:gd name="T12" fmla="*/ 0 w 149"/>
                <a:gd name="T13" fmla="*/ 0 h 229"/>
                <a:gd name="T14" fmla="*/ 0 w 149"/>
                <a:gd name="T15" fmla="*/ 0 h 229"/>
                <a:gd name="T16" fmla="*/ 0 w 149"/>
                <a:gd name="T17" fmla="*/ 0 h 229"/>
                <a:gd name="T18" fmla="*/ 0 w 149"/>
                <a:gd name="T19" fmla="*/ 0 h 229"/>
                <a:gd name="T20" fmla="*/ 0 w 149"/>
                <a:gd name="T21" fmla="*/ 0 h 229"/>
                <a:gd name="T22" fmla="*/ 0 w 149"/>
                <a:gd name="T23" fmla="*/ 0 h 229"/>
                <a:gd name="T24" fmla="*/ 0 w 149"/>
                <a:gd name="T25" fmla="*/ 0 h 229"/>
                <a:gd name="T26" fmla="*/ 0 w 149"/>
                <a:gd name="T27" fmla="*/ 0 h 2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9" h="229">
                  <a:moveTo>
                    <a:pt x="76" y="229"/>
                  </a:moveTo>
                  <a:lnTo>
                    <a:pt x="100" y="228"/>
                  </a:lnTo>
                  <a:lnTo>
                    <a:pt x="129" y="202"/>
                  </a:lnTo>
                  <a:lnTo>
                    <a:pt x="149" y="87"/>
                  </a:lnTo>
                  <a:lnTo>
                    <a:pt x="109" y="19"/>
                  </a:lnTo>
                  <a:lnTo>
                    <a:pt x="93" y="10"/>
                  </a:lnTo>
                  <a:lnTo>
                    <a:pt x="76" y="3"/>
                  </a:lnTo>
                  <a:lnTo>
                    <a:pt x="58" y="0"/>
                  </a:lnTo>
                  <a:lnTo>
                    <a:pt x="6" y="70"/>
                  </a:lnTo>
                  <a:lnTo>
                    <a:pt x="0" y="136"/>
                  </a:lnTo>
                  <a:lnTo>
                    <a:pt x="24" y="192"/>
                  </a:lnTo>
                  <a:lnTo>
                    <a:pt x="39" y="212"/>
                  </a:lnTo>
                  <a:lnTo>
                    <a:pt x="68" y="229"/>
                  </a:lnTo>
                  <a:lnTo>
                    <a:pt x="76" y="2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6" name="Freeform 1136"/>
            <p:cNvSpPr>
              <a:spLocks/>
            </p:cNvSpPr>
            <p:nvPr/>
          </p:nvSpPr>
          <p:spPr bwMode="auto">
            <a:xfrm>
              <a:off x="5370" y="3037"/>
              <a:ext cx="11" cy="28"/>
            </a:xfrm>
            <a:custGeom>
              <a:avLst/>
              <a:gdLst>
                <a:gd name="T0" fmla="*/ 0 w 72"/>
                <a:gd name="T1" fmla="*/ 0 h 150"/>
                <a:gd name="T2" fmla="*/ 0 w 72"/>
                <a:gd name="T3" fmla="*/ 0 h 150"/>
                <a:gd name="T4" fmla="*/ 0 w 72"/>
                <a:gd name="T5" fmla="*/ 0 h 150"/>
                <a:gd name="T6" fmla="*/ 0 w 72"/>
                <a:gd name="T7" fmla="*/ 0 h 150"/>
                <a:gd name="T8" fmla="*/ 0 w 72"/>
                <a:gd name="T9" fmla="*/ 0 h 150"/>
                <a:gd name="T10" fmla="*/ 0 w 72"/>
                <a:gd name="T11" fmla="*/ 0 h 150"/>
                <a:gd name="T12" fmla="*/ 0 w 72"/>
                <a:gd name="T13" fmla="*/ 0 h 150"/>
                <a:gd name="T14" fmla="*/ 0 w 72"/>
                <a:gd name="T15" fmla="*/ 0 h 150"/>
                <a:gd name="T16" fmla="*/ 0 w 72"/>
                <a:gd name="T17" fmla="*/ 0 h 150"/>
                <a:gd name="T18" fmla="*/ 0 w 72"/>
                <a:gd name="T19" fmla="*/ 0 h 150"/>
                <a:gd name="T20" fmla="*/ 0 w 72"/>
                <a:gd name="T21" fmla="*/ 0 h 150"/>
                <a:gd name="T22" fmla="*/ 0 w 72"/>
                <a:gd name="T23" fmla="*/ 0 h 1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2" h="150">
                  <a:moveTo>
                    <a:pt x="43" y="146"/>
                  </a:moveTo>
                  <a:lnTo>
                    <a:pt x="47" y="138"/>
                  </a:lnTo>
                  <a:lnTo>
                    <a:pt x="69" y="115"/>
                  </a:lnTo>
                  <a:lnTo>
                    <a:pt x="72" y="70"/>
                  </a:lnTo>
                  <a:lnTo>
                    <a:pt x="69" y="49"/>
                  </a:lnTo>
                  <a:lnTo>
                    <a:pt x="57" y="30"/>
                  </a:lnTo>
                  <a:lnTo>
                    <a:pt x="26" y="0"/>
                  </a:lnTo>
                  <a:lnTo>
                    <a:pt x="9" y="10"/>
                  </a:lnTo>
                  <a:lnTo>
                    <a:pt x="0" y="30"/>
                  </a:lnTo>
                  <a:lnTo>
                    <a:pt x="3" y="115"/>
                  </a:lnTo>
                  <a:lnTo>
                    <a:pt x="43" y="150"/>
                  </a:lnTo>
                  <a:lnTo>
                    <a:pt x="43" y="14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7" name="Freeform 1137"/>
            <p:cNvSpPr>
              <a:spLocks/>
            </p:cNvSpPr>
            <p:nvPr/>
          </p:nvSpPr>
          <p:spPr bwMode="auto">
            <a:xfrm>
              <a:off x="3907" y="2887"/>
              <a:ext cx="13" cy="23"/>
            </a:xfrm>
            <a:custGeom>
              <a:avLst/>
              <a:gdLst>
                <a:gd name="T0" fmla="*/ 0 w 83"/>
                <a:gd name="T1" fmla="*/ 0 h 122"/>
                <a:gd name="T2" fmla="*/ 0 w 83"/>
                <a:gd name="T3" fmla="*/ 0 h 122"/>
                <a:gd name="T4" fmla="*/ 0 w 83"/>
                <a:gd name="T5" fmla="*/ 0 h 122"/>
                <a:gd name="T6" fmla="*/ 0 w 83"/>
                <a:gd name="T7" fmla="*/ 0 h 122"/>
                <a:gd name="T8" fmla="*/ 0 w 83"/>
                <a:gd name="T9" fmla="*/ 0 h 122"/>
                <a:gd name="T10" fmla="*/ 0 w 83"/>
                <a:gd name="T11" fmla="*/ 0 h 122"/>
                <a:gd name="T12" fmla="*/ 0 w 83"/>
                <a:gd name="T13" fmla="*/ 0 h 122"/>
                <a:gd name="T14" fmla="*/ 0 w 83"/>
                <a:gd name="T15" fmla="*/ 0 h 122"/>
                <a:gd name="T16" fmla="*/ 0 w 83"/>
                <a:gd name="T17" fmla="*/ 0 h 122"/>
                <a:gd name="T18" fmla="*/ 0 w 83"/>
                <a:gd name="T19" fmla="*/ 0 h 122"/>
                <a:gd name="T20" fmla="*/ 0 w 83"/>
                <a:gd name="T21" fmla="*/ 0 h 122"/>
                <a:gd name="T22" fmla="*/ 0 w 83"/>
                <a:gd name="T23" fmla="*/ 0 h 122"/>
                <a:gd name="T24" fmla="*/ 0 w 83"/>
                <a:gd name="T25" fmla="*/ 0 h 122"/>
                <a:gd name="T26" fmla="*/ 0 w 83"/>
                <a:gd name="T27" fmla="*/ 0 h 122"/>
                <a:gd name="T28" fmla="*/ 0 w 83"/>
                <a:gd name="T29" fmla="*/ 0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22">
                  <a:moveTo>
                    <a:pt x="42" y="122"/>
                  </a:moveTo>
                  <a:lnTo>
                    <a:pt x="60" y="119"/>
                  </a:lnTo>
                  <a:lnTo>
                    <a:pt x="75" y="106"/>
                  </a:lnTo>
                  <a:lnTo>
                    <a:pt x="83" y="69"/>
                  </a:lnTo>
                  <a:lnTo>
                    <a:pt x="69" y="73"/>
                  </a:lnTo>
                  <a:lnTo>
                    <a:pt x="55" y="81"/>
                  </a:lnTo>
                  <a:lnTo>
                    <a:pt x="36" y="66"/>
                  </a:lnTo>
                  <a:lnTo>
                    <a:pt x="20" y="3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9" y="13"/>
                  </a:lnTo>
                  <a:lnTo>
                    <a:pt x="0" y="50"/>
                  </a:lnTo>
                  <a:lnTo>
                    <a:pt x="10" y="97"/>
                  </a:lnTo>
                  <a:lnTo>
                    <a:pt x="32" y="122"/>
                  </a:lnTo>
                  <a:lnTo>
                    <a:pt x="42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8" name="Freeform 1138"/>
            <p:cNvSpPr>
              <a:spLocks/>
            </p:cNvSpPr>
            <p:nvPr/>
          </p:nvSpPr>
          <p:spPr bwMode="auto">
            <a:xfrm>
              <a:off x="4118" y="2897"/>
              <a:ext cx="108" cy="19"/>
            </a:xfrm>
            <a:custGeom>
              <a:avLst/>
              <a:gdLst>
                <a:gd name="T0" fmla="*/ 0 w 707"/>
                <a:gd name="T1" fmla="*/ 0 h 107"/>
                <a:gd name="T2" fmla="*/ 0 w 707"/>
                <a:gd name="T3" fmla="*/ 0 h 107"/>
                <a:gd name="T4" fmla="*/ 0 w 707"/>
                <a:gd name="T5" fmla="*/ 0 h 107"/>
                <a:gd name="T6" fmla="*/ 0 w 707"/>
                <a:gd name="T7" fmla="*/ 0 h 107"/>
                <a:gd name="T8" fmla="*/ 0 w 707"/>
                <a:gd name="T9" fmla="*/ 0 h 107"/>
                <a:gd name="T10" fmla="*/ 0 w 707"/>
                <a:gd name="T11" fmla="*/ 0 h 107"/>
                <a:gd name="T12" fmla="*/ 0 w 707"/>
                <a:gd name="T13" fmla="*/ 0 h 107"/>
                <a:gd name="T14" fmla="*/ 0 w 707"/>
                <a:gd name="T15" fmla="*/ 0 h 107"/>
                <a:gd name="T16" fmla="*/ 0 w 707"/>
                <a:gd name="T17" fmla="*/ 0 h 107"/>
                <a:gd name="T18" fmla="*/ 0 w 707"/>
                <a:gd name="T19" fmla="*/ 0 h 107"/>
                <a:gd name="T20" fmla="*/ 0 w 707"/>
                <a:gd name="T21" fmla="*/ 0 h 107"/>
                <a:gd name="T22" fmla="*/ 0 w 707"/>
                <a:gd name="T23" fmla="*/ 0 h 107"/>
                <a:gd name="T24" fmla="*/ 0 w 707"/>
                <a:gd name="T25" fmla="*/ 0 h 107"/>
                <a:gd name="T26" fmla="*/ 0 w 707"/>
                <a:gd name="T27" fmla="*/ 0 h 107"/>
                <a:gd name="T28" fmla="*/ 0 w 707"/>
                <a:gd name="T29" fmla="*/ 0 h 107"/>
                <a:gd name="T30" fmla="*/ 0 w 707"/>
                <a:gd name="T31" fmla="*/ 0 h 107"/>
                <a:gd name="T32" fmla="*/ 0 w 707"/>
                <a:gd name="T33" fmla="*/ 0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7" h="107">
                  <a:moveTo>
                    <a:pt x="80" y="83"/>
                  </a:moveTo>
                  <a:lnTo>
                    <a:pt x="368" y="107"/>
                  </a:lnTo>
                  <a:lnTo>
                    <a:pt x="391" y="104"/>
                  </a:lnTo>
                  <a:lnTo>
                    <a:pt x="653" y="74"/>
                  </a:lnTo>
                  <a:lnTo>
                    <a:pt x="707" y="50"/>
                  </a:lnTo>
                  <a:lnTo>
                    <a:pt x="697" y="23"/>
                  </a:lnTo>
                  <a:lnTo>
                    <a:pt x="664" y="0"/>
                  </a:lnTo>
                  <a:lnTo>
                    <a:pt x="616" y="14"/>
                  </a:lnTo>
                  <a:lnTo>
                    <a:pt x="465" y="40"/>
                  </a:lnTo>
                  <a:lnTo>
                    <a:pt x="314" y="51"/>
                  </a:lnTo>
                  <a:lnTo>
                    <a:pt x="165" y="42"/>
                  </a:lnTo>
                  <a:lnTo>
                    <a:pt x="17" y="8"/>
                  </a:lnTo>
                  <a:lnTo>
                    <a:pt x="7" y="11"/>
                  </a:lnTo>
                  <a:lnTo>
                    <a:pt x="0" y="21"/>
                  </a:lnTo>
                  <a:lnTo>
                    <a:pt x="0" y="38"/>
                  </a:lnTo>
                  <a:lnTo>
                    <a:pt x="40" y="64"/>
                  </a:lnTo>
                  <a:lnTo>
                    <a:pt x="80" y="83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69" name="Freeform 1139"/>
            <p:cNvSpPr>
              <a:spLocks/>
            </p:cNvSpPr>
            <p:nvPr/>
          </p:nvSpPr>
          <p:spPr bwMode="auto">
            <a:xfrm>
              <a:off x="3914" y="2842"/>
              <a:ext cx="10" cy="36"/>
            </a:xfrm>
            <a:custGeom>
              <a:avLst/>
              <a:gdLst>
                <a:gd name="T0" fmla="*/ 0 w 51"/>
                <a:gd name="T1" fmla="*/ 0 h 209"/>
                <a:gd name="T2" fmla="*/ 0 w 51"/>
                <a:gd name="T3" fmla="*/ 0 h 209"/>
                <a:gd name="T4" fmla="*/ 0 w 51"/>
                <a:gd name="T5" fmla="*/ 0 h 209"/>
                <a:gd name="T6" fmla="*/ 0 w 51"/>
                <a:gd name="T7" fmla="*/ 0 h 209"/>
                <a:gd name="T8" fmla="*/ 0 w 51"/>
                <a:gd name="T9" fmla="*/ 0 h 209"/>
                <a:gd name="T10" fmla="*/ 0 w 51"/>
                <a:gd name="T11" fmla="*/ 0 h 209"/>
                <a:gd name="T12" fmla="*/ 0 w 51"/>
                <a:gd name="T13" fmla="*/ 0 h 209"/>
                <a:gd name="T14" fmla="*/ 0 w 51"/>
                <a:gd name="T15" fmla="*/ 0 h 209"/>
                <a:gd name="T16" fmla="*/ 0 w 51"/>
                <a:gd name="T17" fmla="*/ 0 h 2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209">
                  <a:moveTo>
                    <a:pt x="10" y="209"/>
                  </a:moveTo>
                  <a:lnTo>
                    <a:pt x="51" y="79"/>
                  </a:lnTo>
                  <a:lnTo>
                    <a:pt x="47" y="56"/>
                  </a:lnTo>
                  <a:lnTo>
                    <a:pt x="32" y="35"/>
                  </a:lnTo>
                  <a:lnTo>
                    <a:pt x="12" y="0"/>
                  </a:lnTo>
                  <a:lnTo>
                    <a:pt x="27" y="106"/>
                  </a:lnTo>
                  <a:lnTo>
                    <a:pt x="22" y="156"/>
                  </a:lnTo>
                  <a:lnTo>
                    <a:pt x="0" y="208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0" name="Freeform 1140"/>
            <p:cNvSpPr>
              <a:spLocks/>
            </p:cNvSpPr>
            <p:nvPr/>
          </p:nvSpPr>
          <p:spPr bwMode="auto">
            <a:xfrm>
              <a:off x="4104" y="2770"/>
              <a:ext cx="135" cy="129"/>
            </a:xfrm>
            <a:custGeom>
              <a:avLst/>
              <a:gdLst>
                <a:gd name="T0" fmla="*/ 0 w 886"/>
                <a:gd name="T1" fmla="*/ 0 h 727"/>
                <a:gd name="T2" fmla="*/ 0 w 886"/>
                <a:gd name="T3" fmla="*/ 0 h 727"/>
                <a:gd name="T4" fmla="*/ 0 w 886"/>
                <a:gd name="T5" fmla="*/ 0 h 727"/>
                <a:gd name="T6" fmla="*/ 0 w 886"/>
                <a:gd name="T7" fmla="*/ 0 h 727"/>
                <a:gd name="T8" fmla="*/ 0 w 886"/>
                <a:gd name="T9" fmla="*/ 0 h 727"/>
                <a:gd name="T10" fmla="*/ 0 w 886"/>
                <a:gd name="T11" fmla="*/ 0 h 727"/>
                <a:gd name="T12" fmla="*/ 0 w 886"/>
                <a:gd name="T13" fmla="*/ 0 h 727"/>
                <a:gd name="T14" fmla="*/ 0 w 886"/>
                <a:gd name="T15" fmla="*/ 0 h 727"/>
                <a:gd name="T16" fmla="*/ 0 w 886"/>
                <a:gd name="T17" fmla="*/ 0 h 727"/>
                <a:gd name="T18" fmla="*/ 0 w 886"/>
                <a:gd name="T19" fmla="*/ 0 h 727"/>
                <a:gd name="T20" fmla="*/ 0 w 886"/>
                <a:gd name="T21" fmla="*/ 0 h 727"/>
                <a:gd name="T22" fmla="*/ 0 w 886"/>
                <a:gd name="T23" fmla="*/ 0 h 727"/>
                <a:gd name="T24" fmla="*/ 0 w 886"/>
                <a:gd name="T25" fmla="*/ 0 h 727"/>
                <a:gd name="T26" fmla="*/ 0 w 886"/>
                <a:gd name="T27" fmla="*/ 0 h 727"/>
                <a:gd name="T28" fmla="*/ 0 w 886"/>
                <a:gd name="T29" fmla="*/ 0 h 727"/>
                <a:gd name="T30" fmla="*/ 0 w 886"/>
                <a:gd name="T31" fmla="*/ 0 h 727"/>
                <a:gd name="T32" fmla="*/ 0 w 886"/>
                <a:gd name="T33" fmla="*/ 0 h 727"/>
                <a:gd name="T34" fmla="*/ 0 w 886"/>
                <a:gd name="T35" fmla="*/ 0 h 727"/>
                <a:gd name="T36" fmla="*/ 0 w 886"/>
                <a:gd name="T37" fmla="*/ 0 h 727"/>
                <a:gd name="T38" fmla="*/ 0 w 886"/>
                <a:gd name="T39" fmla="*/ 0 h 727"/>
                <a:gd name="T40" fmla="*/ 0 w 886"/>
                <a:gd name="T41" fmla="*/ 0 h 727"/>
                <a:gd name="T42" fmla="*/ 0 w 886"/>
                <a:gd name="T43" fmla="*/ 0 h 727"/>
                <a:gd name="T44" fmla="*/ 0 w 886"/>
                <a:gd name="T45" fmla="*/ 0 h 727"/>
                <a:gd name="T46" fmla="*/ 0 w 886"/>
                <a:gd name="T47" fmla="*/ 0 h 727"/>
                <a:gd name="T48" fmla="*/ 0 w 886"/>
                <a:gd name="T49" fmla="*/ 0 h 727"/>
                <a:gd name="T50" fmla="*/ 0 w 886"/>
                <a:gd name="T51" fmla="*/ 0 h 727"/>
                <a:gd name="T52" fmla="*/ 0 w 886"/>
                <a:gd name="T53" fmla="*/ 0 h 727"/>
                <a:gd name="T54" fmla="*/ 0 w 886"/>
                <a:gd name="T55" fmla="*/ 0 h 727"/>
                <a:gd name="T56" fmla="*/ 0 w 886"/>
                <a:gd name="T57" fmla="*/ 0 h 727"/>
                <a:gd name="T58" fmla="*/ 0 w 886"/>
                <a:gd name="T59" fmla="*/ 0 h 727"/>
                <a:gd name="T60" fmla="*/ 0 w 886"/>
                <a:gd name="T61" fmla="*/ 0 h 727"/>
                <a:gd name="T62" fmla="*/ 0 w 886"/>
                <a:gd name="T63" fmla="*/ 0 h 727"/>
                <a:gd name="T64" fmla="*/ 0 w 886"/>
                <a:gd name="T65" fmla="*/ 0 h 727"/>
                <a:gd name="T66" fmla="*/ 0 w 886"/>
                <a:gd name="T67" fmla="*/ 0 h 727"/>
                <a:gd name="T68" fmla="*/ 0 w 886"/>
                <a:gd name="T69" fmla="*/ 0 h 727"/>
                <a:gd name="T70" fmla="*/ 0 w 886"/>
                <a:gd name="T71" fmla="*/ 0 h 727"/>
                <a:gd name="T72" fmla="*/ 0 w 886"/>
                <a:gd name="T73" fmla="*/ 0 h 727"/>
                <a:gd name="T74" fmla="*/ 0 w 886"/>
                <a:gd name="T75" fmla="*/ 0 h 727"/>
                <a:gd name="T76" fmla="*/ 0 w 886"/>
                <a:gd name="T77" fmla="*/ 0 h 727"/>
                <a:gd name="T78" fmla="*/ 0 w 886"/>
                <a:gd name="T79" fmla="*/ 0 h 727"/>
                <a:gd name="T80" fmla="*/ 0 w 886"/>
                <a:gd name="T81" fmla="*/ 0 h 727"/>
                <a:gd name="T82" fmla="*/ 0 w 886"/>
                <a:gd name="T83" fmla="*/ 0 h 727"/>
                <a:gd name="T84" fmla="*/ 0 w 886"/>
                <a:gd name="T85" fmla="*/ 0 h 727"/>
                <a:gd name="T86" fmla="*/ 0 w 886"/>
                <a:gd name="T87" fmla="*/ 0 h 727"/>
                <a:gd name="T88" fmla="*/ 0 w 886"/>
                <a:gd name="T89" fmla="*/ 0 h 727"/>
                <a:gd name="T90" fmla="*/ 0 w 886"/>
                <a:gd name="T91" fmla="*/ 0 h 727"/>
                <a:gd name="T92" fmla="*/ 0 w 886"/>
                <a:gd name="T93" fmla="*/ 0 h 727"/>
                <a:gd name="T94" fmla="*/ 0 w 886"/>
                <a:gd name="T95" fmla="*/ 0 h 727"/>
                <a:gd name="T96" fmla="*/ 0 w 886"/>
                <a:gd name="T97" fmla="*/ 0 h 7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86" h="727">
                  <a:moveTo>
                    <a:pt x="319" y="727"/>
                  </a:moveTo>
                  <a:lnTo>
                    <a:pt x="643" y="707"/>
                  </a:lnTo>
                  <a:lnTo>
                    <a:pt x="691" y="693"/>
                  </a:lnTo>
                  <a:lnTo>
                    <a:pt x="763" y="666"/>
                  </a:lnTo>
                  <a:lnTo>
                    <a:pt x="810" y="601"/>
                  </a:lnTo>
                  <a:lnTo>
                    <a:pt x="846" y="525"/>
                  </a:lnTo>
                  <a:lnTo>
                    <a:pt x="872" y="446"/>
                  </a:lnTo>
                  <a:lnTo>
                    <a:pt x="885" y="364"/>
                  </a:lnTo>
                  <a:lnTo>
                    <a:pt x="886" y="278"/>
                  </a:lnTo>
                  <a:lnTo>
                    <a:pt x="875" y="195"/>
                  </a:lnTo>
                  <a:lnTo>
                    <a:pt x="850" y="116"/>
                  </a:lnTo>
                  <a:lnTo>
                    <a:pt x="815" y="40"/>
                  </a:lnTo>
                  <a:lnTo>
                    <a:pt x="776" y="0"/>
                  </a:lnTo>
                  <a:lnTo>
                    <a:pt x="633" y="36"/>
                  </a:lnTo>
                  <a:lnTo>
                    <a:pt x="633" y="319"/>
                  </a:lnTo>
                  <a:lnTo>
                    <a:pt x="623" y="335"/>
                  </a:lnTo>
                  <a:lnTo>
                    <a:pt x="609" y="346"/>
                  </a:lnTo>
                  <a:lnTo>
                    <a:pt x="591" y="335"/>
                  </a:lnTo>
                  <a:lnTo>
                    <a:pt x="554" y="276"/>
                  </a:lnTo>
                  <a:lnTo>
                    <a:pt x="508" y="537"/>
                  </a:lnTo>
                  <a:lnTo>
                    <a:pt x="497" y="552"/>
                  </a:lnTo>
                  <a:lnTo>
                    <a:pt x="474" y="564"/>
                  </a:lnTo>
                  <a:lnTo>
                    <a:pt x="458" y="550"/>
                  </a:lnTo>
                  <a:lnTo>
                    <a:pt x="453" y="532"/>
                  </a:lnTo>
                  <a:lnTo>
                    <a:pt x="404" y="338"/>
                  </a:lnTo>
                  <a:lnTo>
                    <a:pt x="375" y="465"/>
                  </a:lnTo>
                  <a:lnTo>
                    <a:pt x="364" y="481"/>
                  </a:lnTo>
                  <a:lnTo>
                    <a:pt x="354" y="492"/>
                  </a:lnTo>
                  <a:lnTo>
                    <a:pt x="342" y="491"/>
                  </a:lnTo>
                  <a:lnTo>
                    <a:pt x="335" y="482"/>
                  </a:lnTo>
                  <a:lnTo>
                    <a:pt x="298" y="203"/>
                  </a:lnTo>
                  <a:lnTo>
                    <a:pt x="255" y="289"/>
                  </a:lnTo>
                  <a:lnTo>
                    <a:pt x="231" y="290"/>
                  </a:lnTo>
                  <a:lnTo>
                    <a:pt x="224" y="286"/>
                  </a:lnTo>
                  <a:lnTo>
                    <a:pt x="224" y="268"/>
                  </a:lnTo>
                  <a:lnTo>
                    <a:pt x="243" y="73"/>
                  </a:lnTo>
                  <a:lnTo>
                    <a:pt x="238" y="60"/>
                  </a:lnTo>
                  <a:lnTo>
                    <a:pt x="229" y="60"/>
                  </a:lnTo>
                  <a:lnTo>
                    <a:pt x="198" y="70"/>
                  </a:lnTo>
                  <a:lnTo>
                    <a:pt x="167" y="44"/>
                  </a:lnTo>
                  <a:lnTo>
                    <a:pt x="80" y="13"/>
                  </a:lnTo>
                  <a:lnTo>
                    <a:pt x="32" y="112"/>
                  </a:lnTo>
                  <a:lnTo>
                    <a:pt x="4" y="217"/>
                  </a:lnTo>
                  <a:lnTo>
                    <a:pt x="0" y="328"/>
                  </a:lnTo>
                  <a:lnTo>
                    <a:pt x="17" y="437"/>
                  </a:lnTo>
                  <a:lnTo>
                    <a:pt x="78" y="571"/>
                  </a:lnTo>
                  <a:lnTo>
                    <a:pt x="119" y="633"/>
                  </a:lnTo>
                  <a:lnTo>
                    <a:pt x="175" y="687"/>
                  </a:lnTo>
                  <a:lnTo>
                    <a:pt x="319" y="727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1" name="Freeform 1141"/>
            <p:cNvSpPr>
              <a:spLocks/>
            </p:cNvSpPr>
            <p:nvPr/>
          </p:nvSpPr>
          <p:spPr bwMode="auto">
            <a:xfrm>
              <a:off x="4326" y="2885"/>
              <a:ext cx="23" cy="29"/>
            </a:xfrm>
            <a:custGeom>
              <a:avLst/>
              <a:gdLst>
                <a:gd name="T0" fmla="*/ 0 w 151"/>
                <a:gd name="T1" fmla="*/ 0 h 162"/>
                <a:gd name="T2" fmla="*/ 0 w 151"/>
                <a:gd name="T3" fmla="*/ 0 h 162"/>
                <a:gd name="T4" fmla="*/ 0 w 151"/>
                <a:gd name="T5" fmla="*/ 0 h 162"/>
                <a:gd name="T6" fmla="*/ 0 w 151"/>
                <a:gd name="T7" fmla="*/ 0 h 162"/>
                <a:gd name="T8" fmla="*/ 0 w 151"/>
                <a:gd name="T9" fmla="*/ 0 h 162"/>
                <a:gd name="T10" fmla="*/ 0 w 151"/>
                <a:gd name="T11" fmla="*/ 0 h 162"/>
                <a:gd name="T12" fmla="*/ 0 w 151"/>
                <a:gd name="T13" fmla="*/ 0 h 162"/>
                <a:gd name="T14" fmla="*/ 0 w 151"/>
                <a:gd name="T15" fmla="*/ 0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162">
                  <a:moveTo>
                    <a:pt x="74" y="162"/>
                  </a:moveTo>
                  <a:lnTo>
                    <a:pt x="147" y="126"/>
                  </a:lnTo>
                  <a:lnTo>
                    <a:pt x="151" y="0"/>
                  </a:lnTo>
                  <a:lnTo>
                    <a:pt x="16" y="54"/>
                  </a:lnTo>
                  <a:lnTo>
                    <a:pt x="0" y="76"/>
                  </a:lnTo>
                  <a:lnTo>
                    <a:pt x="7" y="114"/>
                  </a:lnTo>
                  <a:lnTo>
                    <a:pt x="69" y="162"/>
                  </a:lnTo>
                  <a:lnTo>
                    <a:pt x="74" y="16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2" name="Freeform 1142"/>
            <p:cNvSpPr>
              <a:spLocks/>
            </p:cNvSpPr>
            <p:nvPr/>
          </p:nvSpPr>
          <p:spPr bwMode="auto">
            <a:xfrm>
              <a:off x="5212" y="2789"/>
              <a:ext cx="237" cy="208"/>
            </a:xfrm>
            <a:custGeom>
              <a:avLst/>
              <a:gdLst>
                <a:gd name="T0" fmla="*/ 0 w 1544"/>
                <a:gd name="T1" fmla="*/ 0 h 1181"/>
                <a:gd name="T2" fmla="*/ 0 w 1544"/>
                <a:gd name="T3" fmla="*/ 0 h 1181"/>
                <a:gd name="T4" fmla="*/ 0 w 1544"/>
                <a:gd name="T5" fmla="*/ 0 h 1181"/>
                <a:gd name="T6" fmla="*/ 0 w 1544"/>
                <a:gd name="T7" fmla="*/ 0 h 1181"/>
                <a:gd name="T8" fmla="*/ 0 w 1544"/>
                <a:gd name="T9" fmla="*/ 0 h 1181"/>
                <a:gd name="T10" fmla="*/ 0 w 1544"/>
                <a:gd name="T11" fmla="*/ 0 h 1181"/>
                <a:gd name="T12" fmla="*/ 0 w 1544"/>
                <a:gd name="T13" fmla="*/ 0 h 1181"/>
                <a:gd name="T14" fmla="*/ 0 w 1544"/>
                <a:gd name="T15" fmla="*/ 0 h 1181"/>
                <a:gd name="T16" fmla="*/ 0 w 1544"/>
                <a:gd name="T17" fmla="*/ 0 h 1181"/>
                <a:gd name="T18" fmla="*/ 0 w 1544"/>
                <a:gd name="T19" fmla="*/ 0 h 1181"/>
                <a:gd name="T20" fmla="*/ 0 w 1544"/>
                <a:gd name="T21" fmla="*/ 0 h 1181"/>
                <a:gd name="T22" fmla="*/ 0 w 1544"/>
                <a:gd name="T23" fmla="*/ 0 h 1181"/>
                <a:gd name="T24" fmla="*/ 0 w 1544"/>
                <a:gd name="T25" fmla="*/ 0 h 1181"/>
                <a:gd name="T26" fmla="*/ 0 w 1544"/>
                <a:gd name="T27" fmla="*/ 0 h 1181"/>
                <a:gd name="T28" fmla="*/ 0 w 1544"/>
                <a:gd name="T29" fmla="*/ 0 h 1181"/>
                <a:gd name="T30" fmla="*/ 0 w 1544"/>
                <a:gd name="T31" fmla="*/ 0 h 1181"/>
                <a:gd name="T32" fmla="*/ 0 w 1544"/>
                <a:gd name="T33" fmla="*/ 0 h 1181"/>
                <a:gd name="T34" fmla="*/ 0 w 1544"/>
                <a:gd name="T35" fmla="*/ 0 h 1181"/>
                <a:gd name="T36" fmla="*/ 0 w 1544"/>
                <a:gd name="T37" fmla="*/ 0 h 1181"/>
                <a:gd name="T38" fmla="*/ 0 w 1544"/>
                <a:gd name="T39" fmla="*/ 0 h 1181"/>
                <a:gd name="T40" fmla="*/ 0 w 1544"/>
                <a:gd name="T41" fmla="*/ 0 h 1181"/>
                <a:gd name="T42" fmla="*/ 0 w 1544"/>
                <a:gd name="T43" fmla="*/ 0 h 1181"/>
                <a:gd name="T44" fmla="*/ 0 w 1544"/>
                <a:gd name="T45" fmla="*/ 0 h 1181"/>
                <a:gd name="T46" fmla="*/ 0 w 1544"/>
                <a:gd name="T47" fmla="*/ 0 h 1181"/>
                <a:gd name="T48" fmla="*/ 0 w 1544"/>
                <a:gd name="T49" fmla="*/ 0 h 1181"/>
                <a:gd name="T50" fmla="*/ 0 w 1544"/>
                <a:gd name="T51" fmla="*/ 0 h 1181"/>
                <a:gd name="T52" fmla="*/ 0 w 1544"/>
                <a:gd name="T53" fmla="*/ 0 h 1181"/>
                <a:gd name="T54" fmla="*/ 0 w 1544"/>
                <a:gd name="T55" fmla="*/ 0 h 1181"/>
                <a:gd name="T56" fmla="*/ 0 w 1544"/>
                <a:gd name="T57" fmla="*/ 0 h 1181"/>
                <a:gd name="T58" fmla="*/ 0 w 1544"/>
                <a:gd name="T59" fmla="*/ 0 h 1181"/>
                <a:gd name="T60" fmla="*/ 0 w 1544"/>
                <a:gd name="T61" fmla="*/ 0 h 1181"/>
                <a:gd name="T62" fmla="*/ 0 w 1544"/>
                <a:gd name="T63" fmla="*/ 0 h 1181"/>
                <a:gd name="T64" fmla="*/ 0 w 1544"/>
                <a:gd name="T65" fmla="*/ 0 h 1181"/>
                <a:gd name="T66" fmla="*/ 0 w 1544"/>
                <a:gd name="T67" fmla="*/ 0 h 1181"/>
                <a:gd name="T68" fmla="*/ 0 w 1544"/>
                <a:gd name="T69" fmla="*/ 0 h 1181"/>
                <a:gd name="T70" fmla="*/ 0 w 1544"/>
                <a:gd name="T71" fmla="*/ 0 h 1181"/>
                <a:gd name="T72" fmla="*/ 0 w 1544"/>
                <a:gd name="T73" fmla="*/ 0 h 1181"/>
                <a:gd name="T74" fmla="*/ 0 w 1544"/>
                <a:gd name="T75" fmla="*/ 0 h 1181"/>
                <a:gd name="T76" fmla="*/ 0 w 1544"/>
                <a:gd name="T77" fmla="*/ 0 h 1181"/>
                <a:gd name="T78" fmla="*/ 0 w 1544"/>
                <a:gd name="T79" fmla="*/ 0 h 1181"/>
                <a:gd name="T80" fmla="*/ 0 w 1544"/>
                <a:gd name="T81" fmla="*/ 0 h 1181"/>
                <a:gd name="T82" fmla="*/ 0 w 1544"/>
                <a:gd name="T83" fmla="*/ 0 h 1181"/>
                <a:gd name="T84" fmla="*/ 0 w 1544"/>
                <a:gd name="T85" fmla="*/ 0 h 1181"/>
                <a:gd name="T86" fmla="*/ 0 w 1544"/>
                <a:gd name="T87" fmla="*/ 0 h 1181"/>
                <a:gd name="T88" fmla="*/ 0 w 1544"/>
                <a:gd name="T89" fmla="*/ 0 h 1181"/>
                <a:gd name="T90" fmla="*/ 0 w 1544"/>
                <a:gd name="T91" fmla="*/ 0 h 1181"/>
                <a:gd name="T92" fmla="*/ 0 w 1544"/>
                <a:gd name="T93" fmla="*/ 0 h 1181"/>
                <a:gd name="T94" fmla="*/ 0 w 1544"/>
                <a:gd name="T95" fmla="*/ 0 h 11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44" h="1181">
                  <a:moveTo>
                    <a:pt x="18" y="1181"/>
                  </a:moveTo>
                  <a:lnTo>
                    <a:pt x="51" y="954"/>
                  </a:lnTo>
                  <a:lnTo>
                    <a:pt x="80" y="846"/>
                  </a:lnTo>
                  <a:lnTo>
                    <a:pt x="117" y="740"/>
                  </a:lnTo>
                  <a:lnTo>
                    <a:pt x="166" y="643"/>
                  </a:lnTo>
                  <a:lnTo>
                    <a:pt x="226" y="554"/>
                  </a:lnTo>
                  <a:lnTo>
                    <a:pt x="299" y="474"/>
                  </a:lnTo>
                  <a:lnTo>
                    <a:pt x="384" y="409"/>
                  </a:lnTo>
                  <a:lnTo>
                    <a:pt x="471" y="346"/>
                  </a:lnTo>
                  <a:lnTo>
                    <a:pt x="567" y="302"/>
                  </a:lnTo>
                  <a:lnTo>
                    <a:pt x="671" y="274"/>
                  </a:lnTo>
                  <a:lnTo>
                    <a:pt x="783" y="260"/>
                  </a:lnTo>
                  <a:lnTo>
                    <a:pt x="806" y="266"/>
                  </a:lnTo>
                  <a:lnTo>
                    <a:pt x="804" y="280"/>
                  </a:lnTo>
                  <a:lnTo>
                    <a:pt x="700" y="297"/>
                  </a:lnTo>
                  <a:lnTo>
                    <a:pt x="603" y="328"/>
                  </a:lnTo>
                  <a:lnTo>
                    <a:pt x="512" y="370"/>
                  </a:lnTo>
                  <a:lnTo>
                    <a:pt x="428" y="423"/>
                  </a:lnTo>
                  <a:lnTo>
                    <a:pt x="352" y="487"/>
                  </a:lnTo>
                  <a:lnTo>
                    <a:pt x="285" y="557"/>
                  </a:lnTo>
                  <a:lnTo>
                    <a:pt x="225" y="633"/>
                  </a:lnTo>
                  <a:lnTo>
                    <a:pt x="173" y="713"/>
                  </a:lnTo>
                  <a:lnTo>
                    <a:pt x="136" y="817"/>
                  </a:lnTo>
                  <a:lnTo>
                    <a:pt x="109" y="913"/>
                  </a:lnTo>
                  <a:lnTo>
                    <a:pt x="180" y="780"/>
                  </a:lnTo>
                  <a:lnTo>
                    <a:pt x="192" y="761"/>
                  </a:lnTo>
                  <a:lnTo>
                    <a:pt x="348" y="630"/>
                  </a:lnTo>
                  <a:lnTo>
                    <a:pt x="608" y="576"/>
                  </a:lnTo>
                  <a:lnTo>
                    <a:pt x="604" y="564"/>
                  </a:lnTo>
                  <a:lnTo>
                    <a:pt x="587" y="552"/>
                  </a:lnTo>
                  <a:lnTo>
                    <a:pt x="564" y="531"/>
                  </a:lnTo>
                  <a:lnTo>
                    <a:pt x="544" y="496"/>
                  </a:lnTo>
                  <a:lnTo>
                    <a:pt x="561" y="479"/>
                  </a:lnTo>
                  <a:lnTo>
                    <a:pt x="762" y="515"/>
                  </a:lnTo>
                  <a:lnTo>
                    <a:pt x="778" y="489"/>
                  </a:lnTo>
                  <a:lnTo>
                    <a:pt x="791" y="451"/>
                  </a:lnTo>
                  <a:lnTo>
                    <a:pt x="833" y="378"/>
                  </a:lnTo>
                  <a:lnTo>
                    <a:pt x="864" y="352"/>
                  </a:lnTo>
                  <a:lnTo>
                    <a:pt x="906" y="336"/>
                  </a:lnTo>
                  <a:lnTo>
                    <a:pt x="936" y="338"/>
                  </a:lnTo>
                  <a:lnTo>
                    <a:pt x="972" y="350"/>
                  </a:lnTo>
                  <a:lnTo>
                    <a:pt x="1005" y="395"/>
                  </a:lnTo>
                  <a:lnTo>
                    <a:pt x="1039" y="532"/>
                  </a:lnTo>
                  <a:lnTo>
                    <a:pt x="1073" y="557"/>
                  </a:lnTo>
                  <a:lnTo>
                    <a:pt x="1121" y="564"/>
                  </a:lnTo>
                  <a:lnTo>
                    <a:pt x="1189" y="595"/>
                  </a:lnTo>
                  <a:lnTo>
                    <a:pt x="1217" y="599"/>
                  </a:lnTo>
                  <a:lnTo>
                    <a:pt x="1261" y="620"/>
                  </a:lnTo>
                  <a:lnTo>
                    <a:pt x="1440" y="707"/>
                  </a:lnTo>
                  <a:lnTo>
                    <a:pt x="1458" y="721"/>
                  </a:lnTo>
                  <a:lnTo>
                    <a:pt x="1544" y="794"/>
                  </a:lnTo>
                  <a:lnTo>
                    <a:pt x="1494" y="624"/>
                  </a:lnTo>
                  <a:lnTo>
                    <a:pt x="1426" y="462"/>
                  </a:lnTo>
                  <a:lnTo>
                    <a:pt x="1382" y="389"/>
                  </a:lnTo>
                  <a:lnTo>
                    <a:pt x="1328" y="323"/>
                  </a:lnTo>
                  <a:lnTo>
                    <a:pt x="1265" y="265"/>
                  </a:lnTo>
                  <a:lnTo>
                    <a:pt x="1192" y="214"/>
                  </a:lnTo>
                  <a:lnTo>
                    <a:pt x="1069" y="190"/>
                  </a:lnTo>
                  <a:lnTo>
                    <a:pt x="1051" y="186"/>
                  </a:lnTo>
                  <a:lnTo>
                    <a:pt x="1038" y="169"/>
                  </a:lnTo>
                  <a:lnTo>
                    <a:pt x="1038" y="157"/>
                  </a:lnTo>
                  <a:lnTo>
                    <a:pt x="1048" y="146"/>
                  </a:lnTo>
                  <a:lnTo>
                    <a:pt x="1072" y="140"/>
                  </a:lnTo>
                  <a:lnTo>
                    <a:pt x="1212" y="86"/>
                  </a:lnTo>
                  <a:lnTo>
                    <a:pt x="1181" y="70"/>
                  </a:lnTo>
                  <a:lnTo>
                    <a:pt x="1069" y="68"/>
                  </a:lnTo>
                  <a:lnTo>
                    <a:pt x="953" y="80"/>
                  </a:lnTo>
                  <a:lnTo>
                    <a:pt x="723" y="130"/>
                  </a:lnTo>
                  <a:lnTo>
                    <a:pt x="710" y="123"/>
                  </a:lnTo>
                  <a:lnTo>
                    <a:pt x="701" y="109"/>
                  </a:lnTo>
                  <a:lnTo>
                    <a:pt x="704" y="100"/>
                  </a:lnTo>
                  <a:lnTo>
                    <a:pt x="713" y="91"/>
                  </a:lnTo>
                  <a:lnTo>
                    <a:pt x="730" y="60"/>
                  </a:lnTo>
                  <a:lnTo>
                    <a:pt x="749" y="44"/>
                  </a:lnTo>
                  <a:lnTo>
                    <a:pt x="770" y="17"/>
                  </a:lnTo>
                  <a:lnTo>
                    <a:pt x="794" y="0"/>
                  </a:lnTo>
                  <a:lnTo>
                    <a:pt x="736" y="14"/>
                  </a:lnTo>
                  <a:lnTo>
                    <a:pt x="680" y="37"/>
                  </a:lnTo>
                  <a:lnTo>
                    <a:pt x="577" y="104"/>
                  </a:lnTo>
                  <a:lnTo>
                    <a:pt x="378" y="269"/>
                  </a:lnTo>
                  <a:lnTo>
                    <a:pt x="362" y="262"/>
                  </a:lnTo>
                  <a:lnTo>
                    <a:pt x="351" y="249"/>
                  </a:lnTo>
                  <a:lnTo>
                    <a:pt x="362" y="216"/>
                  </a:lnTo>
                  <a:lnTo>
                    <a:pt x="382" y="153"/>
                  </a:lnTo>
                  <a:lnTo>
                    <a:pt x="291" y="243"/>
                  </a:lnTo>
                  <a:lnTo>
                    <a:pt x="152" y="455"/>
                  </a:lnTo>
                  <a:lnTo>
                    <a:pt x="140" y="455"/>
                  </a:lnTo>
                  <a:lnTo>
                    <a:pt x="130" y="443"/>
                  </a:lnTo>
                  <a:lnTo>
                    <a:pt x="116" y="386"/>
                  </a:lnTo>
                  <a:lnTo>
                    <a:pt x="63" y="505"/>
                  </a:lnTo>
                  <a:lnTo>
                    <a:pt x="27" y="628"/>
                  </a:lnTo>
                  <a:lnTo>
                    <a:pt x="8" y="754"/>
                  </a:lnTo>
                  <a:lnTo>
                    <a:pt x="0" y="880"/>
                  </a:lnTo>
                  <a:lnTo>
                    <a:pt x="8" y="904"/>
                  </a:lnTo>
                  <a:lnTo>
                    <a:pt x="8" y="1178"/>
                  </a:lnTo>
                  <a:lnTo>
                    <a:pt x="18" y="1181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3" name="Freeform 1143"/>
            <p:cNvSpPr>
              <a:spLocks/>
            </p:cNvSpPr>
            <p:nvPr/>
          </p:nvSpPr>
          <p:spPr bwMode="auto">
            <a:xfrm>
              <a:off x="4162" y="2827"/>
              <a:ext cx="70" cy="66"/>
            </a:xfrm>
            <a:custGeom>
              <a:avLst/>
              <a:gdLst>
                <a:gd name="T0" fmla="*/ 0 w 447"/>
                <a:gd name="T1" fmla="*/ 0 h 372"/>
                <a:gd name="T2" fmla="*/ 0 w 447"/>
                <a:gd name="T3" fmla="*/ 0 h 372"/>
                <a:gd name="T4" fmla="*/ 0 w 447"/>
                <a:gd name="T5" fmla="*/ 0 h 372"/>
                <a:gd name="T6" fmla="*/ 0 w 447"/>
                <a:gd name="T7" fmla="*/ 0 h 372"/>
                <a:gd name="T8" fmla="*/ 0 w 447"/>
                <a:gd name="T9" fmla="*/ 0 h 372"/>
                <a:gd name="T10" fmla="*/ 0 w 447"/>
                <a:gd name="T11" fmla="*/ 0 h 372"/>
                <a:gd name="T12" fmla="*/ 0 w 447"/>
                <a:gd name="T13" fmla="*/ 0 h 372"/>
                <a:gd name="T14" fmla="*/ 0 w 447"/>
                <a:gd name="T15" fmla="*/ 0 h 372"/>
                <a:gd name="T16" fmla="*/ 0 w 447"/>
                <a:gd name="T17" fmla="*/ 0 h 372"/>
                <a:gd name="T18" fmla="*/ 0 w 447"/>
                <a:gd name="T19" fmla="*/ 0 h 372"/>
                <a:gd name="T20" fmla="*/ 0 w 447"/>
                <a:gd name="T21" fmla="*/ 0 h 372"/>
                <a:gd name="T22" fmla="*/ 0 w 447"/>
                <a:gd name="T23" fmla="*/ 0 h 372"/>
                <a:gd name="T24" fmla="*/ 0 w 447"/>
                <a:gd name="T25" fmla="*/ 0 h 372"/>
                <a:gd name="T26" fmla="*/ 0 w 447"/>
                <a:gd name="T27" fmla="*/ 0 h 372"/>
                <a:gd name="T28" fmla="*/ 0 w 447"/>
                <a:gd name="T29" fmla="*/ 0 h 372"/>
                <a:gd name="T30" fmla="*/ 0 w 447"/>
                <a:gd name="T31" fmla="*/ 0 h 3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7" h="372">
                  <a:moveTo>
                    <a:pt x="33" y="359"/>
                  </a:moveTo>
                  <a:lnTo>
                    <a:pt x="154" y="372"/>
                  </a:lnTo>
                  <a:lnTo>
                    <a:pt x="216" y="368"/>
                  </a:lnTo>
                  <a:lnTo>
                    <a:pt x="275" y="351"/>
                  </a:lnTo>
                  <a:lnTo>
                    <a:pt x="371" y="266"/>
                  </a:lnTo>
                  <a:lnTo>
                    <a:pt x="429" y="186"/>
                  </a:lnTo>
                  <a:lnTo>
                    <a:pt x="447" y="16"/>
                  </a:lnTo>
                  <a:lnTo>
                    <a:pt x="444" y="0"/>
                  </a:lnTo>
                  <a:lnTo>
                    <a:pt x="431" y="0"/>
                  </a:lnTo>
                  <a:lnTo>
                    <a:pt x="398" y="166"/>
                  </a:lnTo>
                  <a:lnTo>
                    <a:pt x="372" y="196"/>
                  </a:lnTo>
                  <a:lnTo>
                    <a:pt x="328" y="210"/>
                  </a:lnTo>
                  <a:lnTo>
                    <a:pt x="173" y="282"/>
                  </a:lnTo>
                  <a:lnTo>
                    <a:pt x="11" y="329"/>
                  </a:lnTo>
                  <a:lnTo>
                    <a:pt x="0" y="348"/>
                  </a:lnTo>
                  <a:lnTo>
                    <a:pt x="33" y="359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4" name="Freeform 1144"/>
            <p:cNvSpPr>
              <a:spLocks/>
            </p:cNvSpPr>
            <p:nvPr/>
          </p:nvSpPr>
          <p:spPr bwMode="auto">
            <a:xfrm>
              <a:off x="3911" y="2825"/>
              <a:ext cx="22" cy="38"/>
            </a:xfrm>
            <a:custGeom>
              <a:avLst/>
              <a:gdLst>
                <a:gd name="T0" fmla="*/ 0 w 140"/>
                <a:gd name="T1" fmla="*/ 0 h 212"/>
                <a:gd name="T2" fmla="*/ 0 w 140"/>
                <a:gd name="T3" fmla="*/ 0 h 212"/>
                <a:gd name="T4" fmla="*/ 0 w 140"/>
                <a:gd name="T5" fmla="*/ 0 h 212"/>
                <a:gd name="T6" fmla="*/ 0 w 140"/>
                <a:gd name="T7" fmla="*/ 0 h 212"/>
                <a:gd name="T8" fmla="*/ 0 w 140"/>
                <a:gd name="T9" fmla="*/ 0 h 212"/>
                <a:gd name="T10" fmla="*/ 0 w 140"/>
                <a:gd name="T11" fmla="*/ 0 h 212"/>
                <a:gd name="T12" fmla="*/ 0 w 140"/>
                <a:gd name="T13" fmla="*/ 0 h 212"/>
                <a:gd name="T14" fmla="*/ 0 w 140"/>
                <a:gd name="T15" fmla="*/ 0 h 212"/>
                <a:gd name="T16" fmla="*/ 0 w 140"/>
                <a:gd name="T17" fmla="*/ 0 h 212"/>
                <a:gd name="T18" fmla="*/ 0 w 140"/>
                <a:gd name="T19" fmla="*/ 0 h 212"/>
                <a:gd name="T20" fmla="*/ 0 w 140"/>
                <a:gd name="T21" fmla="*/ 0 h 212"/>
                <a:gd name="T22" fmla="*/ 0 w 140"/>
                <a:gd name="T23" fmla="*/ 0 h 212"/>
                <a:gd name="T24" fmla="*/ 0 w 140"/>
                <a:gd name="T25" fmla="*/ 0 h 212"/>
                <a:gd name="T26" fmla="*/ 0 w 140"/>
                <a:gd name="T27" fmla="*/ 0 h 212"/>
                <a:gd name="T28" fmla="*/ 0 w 140"/>
                <a:gd name="T29" fmla="*/ 0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212">
                  <a:moveTo>
                    <a:pt x="117" y="212"/>
                  </a:moveTo>
                  <a:lnTo>
                    <a:pt x="133" y="182"/>
                  </a:lnTo>
                  <a:lnTo>
                    <a:pt x="140" y="147"/>
                  </a:lnTo>
                  <a:lnTo>
                    <a:pt x="126" y="77"/>
                  </a:lnTo>
                  <a:lnTo>
                    <a:pt x="109" y="47"/>
                  </a:lnTo>
                  <a:lnTo>
                    <a:pt x="81" y="24"/>
                  </a:lnTo>
                  <a:lnTo>
                    <a:pt x="48" y="7"/>
                  </a:lnTo>
                  <a:lnTo>
                    <a:pt x="13" y="0"/>
                  </a:lnTo>
                  <a:lnTo>
                    <a:pt x="1" y="7"/>
                  </a:lnTo>
                  <a:lnTo>
                    <a:pt x="0" y="14"/>
                  </a:lnTo>
                  <a:lnTo>
                    <a:pt x="11" y="17"/>
                  </a:lnTo>
                  <a:lnTo>
                    <a:pt x="29" y="24"/>
                  </a:lnTo>
                  <a:lnTo>
                    <a:pt x="89" y="89"/>
                  </a:lnTo>
                  <a:lnTo>
                    <a:pt x="117" y="147"/>
                  </a:lnTo>
                  <a:lnTo>
                    <a:pt x="117" y="21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5" name="Freeform 1145"/>
            <p:cNvSpPr>
              <a:spLocks/>
            </p:cNvSpPr>
            <p:nvPr/>
          </p:nvSpPr>
          <p:spPr bwMode="auto">
            <a:xfrm>
              <a:off x="4357" y="2872"/>
              <a:ext cx="42" cy="32"/>
            </a:xfrm>
            <a:custGeom>
              <a:avLst/>
              <a:gdLst>
                <a:gd name="T0" fmla="*/ 0 w 279"/>
                <a:gd name="T1" fmla="*/ 0 h 181"/>
                <a:gd name="T2" fmla="*/ 0 w 279"/>
                <a:gd name="T3" fmla="*/ 0 h 181"/>
                <a:gd name="T4" fmla="*/ 0 w 279"/>
                <a:gd name="T5" fmla="*/ 0 h 181"/>
                <a:gd name="T6" fmla="*/ 0 w 279"/>
                <a:gd name="T7" fmla="*/ 0 h 181"/>
                <a:gd name="T8" fmla="*/ 0 w 279"/>
                <a:gd name="T9" fmla="*/ 0 h 181"/>
                <a:gd name="T10" fmla="*/ 0 w 279"/>
                <a:gd name="T11" fmla="*/ 0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9" h="181">
                  <a:moveTo>
                    <a:pt x="9" y="181"/>
                  </a:moveTo>
                  <a:lnTo>
                    <a:pt x="279" y="130"/>
                  </a:lnTo>
                  <a:lnTo>
                    <a:pt x="279" y="0"/>
                  </a:lnTo>
                  <a:lnTo>
                    <a:pt x="3" y="47"/>
                  </a:lnTo>
                  <a:lnTo>
                    <a:pt x="0" y="181"/>
                  </a:lnTo>
                  <a:lnTo>
                    <a:pt x="9" y="181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6" name="Freeform 1146"/>
            <p:cNvSpPr>
              <a:spLocks/>
            </p:cNvSpPr>
            <p:nvPr/>
          </p:nvSpPr>
          <p:spPr bwMode="auto">
            <a:xfrm>
              <a:off x="4186" y="2870"/>
              <a:ext cx="28" cy="17"/>
            </a:xfrm>
            <a:custGeom>
              <a:avLst/>
              <a:gdLst>
                <a:gd name="T0" fmla="*/ 0 w 186"/>
                <a:gd name="T1" fmla="*/ 0 h 99"/>
                <a:gd name="T2" fmla="*/ 0 w 186"/>
                <a:gd name="T3" fmla="*/ 0 h 99"/>
                <a:gd name="T4" fmla="*/ 0 w 186"/>
                <a:gd name="T5" fmla="*/ 0 h 99"/>
                <a:gd name="T6" fmla="*/ 0 w 186"/>
                <a:gd name="T7" fmla="*/ 0 h 99"/>
                <a:gd name="T8" fmla="*/ 0 w 186"/>
                <a:gd name="T9" fmla="*/ 0 h 99"/>
                <a:gd name="T10" fmla="*/ 0 w 186"/>
                <a:gd name="T11" fmla="*/ 0 h 99"/>
                <a:gd name="T12" fmla="*/ 0 w 186"/>
                <a:gd name="T13" fmla="*/ 0 h 99"/>
                <a:gd name="T14" fmla="*/ 0 w 186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99">
                  <a:moveTo>
                    <a:pt x="19" y="99"/>
                  </a:moveTo>
                  <a:lnTo>
                    <a:pt x="48" y="91"/>
                  </a:lnTo>
                  <a:lnTo>
                    <a:pt x="122" y="60"/>
                  </a:lnTo>
                  <a:lnTo>
                    <a:pt x="156" y="35"/>
                  </a:lnTo>
                  <a:lnTo>
                    <a:pt x="186" y="0"/>
                  </a:lnTo>
                  <a:lnTo>
                    <a:pt x="0" y="87"/>
                  </a:lnTo>
                  <a:lnTo>
                    <a:pt x="12" y="90"/>
                  </a:lnTo>
                  <a:lnTo>
                    <a:pt x="19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7" name="Freeform 1147"/>
            <p:cNvSpPr>
              <a:spLocks/>
            </p:cNvSpPr>
            <p:nvPr/>
          </p:nvSpPr>
          <p:spPr bwMode="auto">
            <a:xfrm>
              <a:off x="5225" y="2969"/>
              <a:ext cx="2" cy="2"/>
            </a:xfrm>
            <a:custGeom>
              <a:avLst/>
              <a:gdLst>
                <a:gd name="T0" fmla="*/ 0 w 1"/>
                <a:gd name="T1" fmla="*/ 0 h 23"/>
                <a:gd name="T2" fmla="*/ 2147483647 w 1"/>
                <a:gd name="T3" fmla="*/ 0 h 23"/>
                <a:gd name="T4" fmla="*/ 0 w 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3">
                  <a:moveTo>
                    <a:pt x="0" y="23"/>
                  </a:moveTo>
                  <a:lnTo>
                    <a:pt x="1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8" name="Freeform 1148"/>
            <p:cNvSpPr>
              <a:spLocks/>
            </p:cNvSpPr>
            <p:nvPr/>
          </p:nvSpPr>
          <p:spPr bwMode="auto">
            <a:xfrm>
              <a:off x="4405" y="2868"/>
              <a:ext cx="42" cy="27"/>
            </a:xfrm>
            <a:custGeom>
              <a:avLst/>
              <a:gdLst>
                <a:gd name="T0" fmla="*/ 0 w 275"/>
                <a:gd name="T1" fmla="*/ 0 h 150"/>
                <a:gd name="T2" fmla="*/ 0 w 275"/>
                <a:gd name="T3" fmla="*/ 0 h 150"/>
                <a:gd name="T4" fmla="*/ 0 w 275"/>
                <a:gd name="T5" fmla="*/ 0 h 150"/>
                <a:gd name="T6" fmla="*/ 0 w 275"/>
                <a:gd name="T7" fmla="*/ 0 h 150"/>
                <a:gd name="T8" fmla="*/ 0 w 275"/>
                <a:gd name="T9" fmla="*/ 0 h 150"/>
                <a:gd name="T10" fmla="*/ 0 w 275"/>
                <a:gd name="T11" fmla="*/ 0 h 150"/>
                <a:gd name="T12" fmla="*/ 0 w 275"/>
                <a:gd name="T13" fmla="*/ 0 h 150"/>
                <a:gd name="T14" fmla="*/ 0 w 275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5" h="150">
                  <a:moveTo>
                    <a:pt x="16" y="147"/>
                  </a:moveTo>
                  <a:lnTo>
                    <a:pt x="263" y="128"/>
                  </a:lnTo>
                  <a:lnTo>
                    <a:pt x="275" y="0"/>
                  </a:lnTo>
                  <a:lnTo>
                    <a:pt x="7" y="15"/>
                  </a:lnTo>
                  <a:lnTo>
                    <a:pt x="0" y="125"/>
                  </a:lnTo>
                  <a:lnTo>
                    <a:pt x="0" y="141"/>
                  </a:lnTo>
                  <a:lnTo>
                    <a:pt x="4" y="150"/>
                  </a:lnTo>
                  <a:lnTo>
                    <a:pt x="16" y="14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79" name="Freeform 1149"/>
            <p:cNvSpPr>
              <a:spLocks/>
            </p:cNvSpPr>
            <p:nvPr/>
          </p:nvSpPr>
          <p:spPr bwMode="auto">
            <a:xfrm>
              <a:off x="5029" y="2874"/>
              <a:ext cx="80" cy="74"/>
            </a:xfrm>
            <a:custGeom>
              <a:avLst/>
              <a:gdLst>
                <a:gd name="T0" fmla="*/ 0 w 521"/>
                <a:gd name="T1" fmla="*/ 0 h 416"/>
                <a:gd name="T2" fmla="*/ 0 w 521"/>
                <a:gd name="T3" fmla="*/ 0 h 416"/>
                <a:gd name="T4" fmla="*/ 0 w 521"/>
                <a:gd name="T5" fmla="*/ 0 h 416"/>
                <a:gd name="T6" fmla="*/ 0 w 521"/>
                <a:gd name="T7" fmla="*/ 0 h 416"/>
                <a:gd name="T8" fmla="*/ 0 w 521"/>
                <a:gd name="T9" fmla="*/ 0 h 416"/>
                <a:gd name="T10" fmla="*/ 0 w 521"/>
                <a:gd name="T11" fmla="*/ 0 h 416"/>
                <a:gd name="T12" fmla="*/ 0 w 521"/>
                <a:gd name="T13" fmla="*/ 0 h 416"/>
                <a:gd name="T14" fmla="*/ 0 w 521"/>
                <a:gd name="T15" fmla="*/ 0 h 416"/>
                <a:gd name="T16" fmla="*/ 0 w 521"/>
                <a:gd name="T17" fmla="*/ 0 h 416"/>
                <a:gd name="T18" fmla="*/ 0 w 521"/>
                <a:gd name="T19" fmla="*/ 0 h 416"/>
                <a:gd name="T20" fmla="*/ 0 w 521"/>
                <a:gd name="T21" fmla="*/ 0 h 416"/>
                <a:gd name="T22" fmla="*/ 0 w 521"/>
                <a:gd name="T23" fmla="*/ 0 h 416"/>
                <a:gd name="T24" fmla="*/ 0 w 521"/>
                <a:gd name="T25" fmla="*/ 0 h 416"/>
                <a:gd name="T26" fmla="*/ 0 w 521"/>
                <a:gd name="T27" fmla="*/ 0 h 416"/>
                <a:gd name="T28" fmla="*/ 0 w 521"/>
                <a:gd name="T29" fmla="*/ 0 h 416"/>
                <a:gd name="T30" fmla="*/ 0 w 521"/>
                <a:gd name="T31" fmla="*/ 0 h 416"/>
                <a:gd name="T32" fmla="*/ 0 w 521"/>
                <a:gd name="T33" fmla="*/ 0 h 416"/>
                <a:gd name="T34" fmla="*/ 0 w 521"/>
                <a:gd name="T35" fmla="*/ 0 h 416"/>
                <a:gd name="T36" fmla="*/ 0 w 521"/>
                <a:gd name="T37" fmla="*/ 0 h 416"/>
                <a:gd name="T38" fmla="*/ 0 w 521"/>
                <a:gd name="T39" fmla="*/ 0 h 416"/>
                <a:gd name="T40" fmla="*/ 0 w 521"/>
                <a:gd name="T41" fmla="*/ 0 h 416"/>
                <a:gd name="T42" fmla="*/ 0 w 521"/>
                <a:gd name="T43" fmla="*/ 0 h 416"/>
                <a:gd name="T44" fmla="*/ 0 w 521"/>
                <a:gd name="T45" fmla="*/ 0 h 416"/>
                <a:gd name="T46" fmla="*/ 0 w 521"/>
                <a:gd name="T47" fmla="*/ 0 h 416"/>
                <a:gd name="T48" fmla="*/ 0 w 521"/>
                <a:gd name="T49" fmla="*/ 0 h 416"/>
                <a:gd name="T50" fmla="*/ 0 w 521"/>
                <a:gd name="T51" fmla="*/ 0 h 416"/>
                <a:gd name="T52" fmla="*/ 0 w 521"/>
                <a:gd name="T53" fmla="*/ 0 h 416"/>
                <a:gd name="T54" fmla="*/ 0 w 521"/>
                <a:gd name="T55" fmla="*/ 0 h 416"/>
                <a:gd name="T56" fmla="*/ 0 w 521"/>
                <a:gd name="T57" fmla="*/ 0 h 4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1" h="416">
                  <a:moveTo>
                    <a:pt x="119" y="406"/>
                  </a:moveTo>
                  <a:lnTo>
                    <a:pt x="293" y="258"/>
                  </a:lnTo>
                  <a:lnTo>
                    <a:pt x="302" y="260"/>
                  </a:lnTo>
                  <a:lnTo>
                    <a:pt x="312" y="267"/>
                  </a:lnTo>
                  <a:lnTo>
                    <a:pt x="312" y="320"/>
                  </a:lnTo>
                  <a:lnTo>
                    <a:pt x="471" y="188"/>
                  </a:lnTo>
                  <a:lnTo>
                    <a:pt x="497" y="157"/>
                  </a:lnTo>
                  <a:lnTo>
                    <a:pt x="508" y="140"/>
                  </a:lnTo>
                  <a:lnTo>
                    <a:pt x="521" y="133"/>
                  </a:lnTo>
                  <a:lnTo>
                    <a:pt x="519" y="118"/>
                  </a:lnTo>
                  <a:lnTo>
                    <a:pt x="491" y="130"/>
                  </a:lnTo>
                  <a:lnTo>
                    <a:pt x="305" y="175"/>
                  </a:lnTo>
                  <a:lnTo>
                    <a:pt x="292" y="167"/>
                  </a:lnTo>
                  <a:lnTo>
                    <a:pt x="282" y="154"/>
                  </a:lnTo>
                  <a:lnTo>
                    <a:pt x="398" y="0"/>
                  </a:lnTo>
                  <a:lnTo>
                    <a:pt x="183" y="57"/>
                  </a:lnTo>
                  <a:lnTo>
                    <a:pt x="164" y="70"/>
                  </a:lnTo>
                  <a:lnTo>
                    <a:pt x="130" y="99"/>
                  </a:lnTo>
                  <a:lnTo>
                    <a:pt x="0" y="379"/>
                  </a:lnTo>
                  <a:lnTo>
                    <a:pt x="14" y="367"/>
                  </a:lnTo>
                  <a:lnTo>
                    <a:pt x="24" y="347"/>
                  </a:lnTo>
                  <a:lnTo>
                    <a:pt x="46" y="330"/>
                  </a:lnTo>
                  <a:lnTo>
                    <a:pt x="91" y="283"/>
                  </a:lnTo>
                  <a:lnTo>
                    <a:pt x="110" y="271"/>
                  </a:lnTo>
                  <a:lnTo>
                    <a:pt x="127" y="286"/>
                  </a:lnTo>
                  <a:lnTo>
                    <a:pt x="134" y="310"/>
                  </a:lnTo>
                  <a:lnTo>
                    <a:pt x="123" y="336"/>
                  </a:lnTo>
                  <a:lnTo>
                    <a:pt x="112" y="416"/>
                  </a:lnTo>
                  <a:lnTo>
                    <a:pt x="119" y="406"/>
                  </a:lnTo>
                  <a:close/>
                </a:path>
              </a:pathLst>
            </a:custGeom>
            <a:solidFill>
              <a:srgbClr val="00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0" name="Freeform 1150"/>
            <p:cNvSpPr>
              <a:spLocks/>
            </p:cNvSpPr>
            <p:nvPr/>
          </p:nvSpPr>
          <p:spPr bwMode="auto">
            <a:xfrm>
              <a:off x="4454" y="2861"/>
              <a:ext cx="46" cy="30"/>
            </a:xfrm>
            <a:custGeom>
              <a:avLst/>
              <a:gdLst>
                <a:gd name="T0" fmla="*/ 0 w 299"/>
                <a:gd name="T1" fmla="*/ 0 h 157"/>
                <a:gd name="T2" fmla="*/ 0 w 299"/>
                <a:gd name="T3" fmla="*/ 0 h 157"/>
                <a:gd name="T4" fmla="*/ 0 w 299"/>
                <a:gd name="T5" fmla="*/ 0 h 157"/>
                <a:gd name="T6" fmla="*/ 0 w 299"/>
                <a:gd name="T7" fmla="*/ 0 h 157"/>
                <a:gd name="T8" fmla="*/ 0 w 299"/>
                <a:gd name="T9" fmla="*/ 0 h 157"/>
                <a:gd name="T10" fmla="*/ 0 w 299"/>
                <a:gd name="T11" fmla="*/ 0 h 157"/>
                <a:gd name="T12" fmla="*/ 0 w 299"/>
                <a:gd name="T13" fmla="*/ 0 h 157"/>
                <a:gd name="T14" fmla="*/ 0 w 299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9" h="157">
                  <a:moveTo>
                    <a:pt x="6" y="152"/>
                  </a:moveTo>
                  <a:lnTo>
                    <a:pt x="15" y="152"/>
                  </a:lnTo>
                  <a:lnTo>
                    <a:pt x="26" y="146"/>
                  </a:lnTo>
                  <a:lnTo>
                    <a:pt x="293" y="125"/>
                  </a:lnTo>
                  <a:lnTo>
                    <a:pt x="299" y="0"/>
                  </a:lnTo>
                  <a:lnTo>
                    <a:pt x="0" y="7"/>
                  </a:lnTo>
                  <a:lnTo>
                    <a:pt x="2" y="157"/>
                  </a:lnTo>
                  <a:lnTo>
                    <a:pt x="6" y="15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1" name="Freeform 1151"/>
            <p:cNvSpPr>
              <a:spLocks/>
            </p:cNvSpPr>
            <p:nvPr/>
          </p:nvSpPr>
          <p:spPr bwMode="auto">
            <a:xfrm>
              <a:off x="5172" y="2927"/>
              <a:ext cx="18" cy="32"/>
            </a:xfrm>
            <a:custGeom>
              <a:avLst/>
              <a:gdLst>
                <a:gd name="T0" fmla="*/ 0 w 123"/>
                <a:gd name="T1" fmla="*/ 0 h 177"/>
                <a:gd name="T2" fmla="*/ 0 w 123"/>
                <a:gd name="T3" fmla="*/ 0 h 177"/>
                <a:gd name="T4" fmla="*/ 0 w 123"/>
                <a:gd name="T5" fmla="*/ 0 h 177"/>
                <a:gd name="T6" fmla="*/ 0 w 123"/>
                <a:gd name="T7" fmla="*/ 0 h 177"/>
                <a:gd name="T8" fmla="*/ 0 w 123"/>
                <a:gd name="T9" fmla="*/ 0 h 177"/>
                <a:gd name="T10" fmla="*/ 0 w 123"/>
                <a:gd name="T11" fmla="*/ 0 h 177"/>
                <a:gd name="T12" fmla="*/ 0 w 123"/>
                <a:gd name="T13" fmla="*/ 0 h 177"/>
                <a:gd name="T14" fmla="*/ 0 w 123"/>
                <a:gd name="T15" fmla="*/ 0 h 177"/>
                <a:gd name="T16" fmla="*/ 0 w 123"/>
                <a:gd name="T17" fmla="*/ 0 h 1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177">
                  <a:moveTo>
                    <a:pt x="123" y="169"/>
                  </a:moveTo>
                  <a:lnTo>
                    <a:pt x="108" y="117"/>
                  </a:lnTo>
                  <a:lnTo>
                    <a:pt x="82" y="72"/>
                  </a:lnTo>
                  <a:lnTo>
                    <a:pt x="46" y="33"/>
                  </a:lnTo>
                  <a:lnTo>
                    <a:pt x="2" y="0"/>
                  </a:lnTo>
                  <a:lnTo>
                    <a:pt x="0" y="76"/>
                  </a:lnTo>
                  <a:lnTo>
                    <a:pt x="75" y="127"/>
                  </a:lnTo>
                  <a:lnTo>
                    <a:pt x="122" y="177"/>
                  </a:lnTo>
                  <a:lnTo>
                    <a:pt x="123" y="16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2" name="Freeform 1152"/>
            <p:cNvSpPr>
              <a:spLocks/>
            </p:cNvSpPr>
            <p:nvPr/>
          </p:nvSpPr>
          <p:spPr bwMode="auto">
            <a:xfrm>
              <a:off x="4105" y="2787"/>
              <a:ext cx="19" cy="59"/>
            </a:xfrm>
            <a:custGeom>
              <a:avLst/>
              <a:gdLst>
                <a:gd name="T0" fmla="*/ 0 w 117"/>
                <a:gd name="T1" fmla="*/ 0 h 338"/>
                <a:gd name="T2" fmla="*/ 0 w 117"/>
                <a:gd name="T3" fmla="*/ 0 h 338"/>
                <a:gd name="T4" fmla="*/ 0 w 117"/>
                <a:gd name="T5" fmla="*/ 0 h 338"/>
                <a:gd name="T6" fmla="*/ 0 w 117"/>
                <a:gd name="T7" fmla="*/ 0 h 338"/>
                <a:gd name="T8" fmla="*/ 0 w 117"/>
                <a:gd name="T9" fmla="*/ 0 h 338"/>
                <a:gd name="T10" fmla="*/ 0 w 117"/>
                <a:gd name="T11" fmla="*/ 0 h 338"/>
                <a:gd name="T12" fmla="*/ 0 w 117"/>
                <a:gd name="T13" fmla="*/ 0 h 338"/>
                <a:gd name="T14" fmla="*/ 0 w 117"/>
                <a:gd name="T15" fmla="*/ 0 h 338"/>
                <a:gd name="T16" fmla="*/ 0 w 117"/>
                <a:gd name="T17" fmla="*/ 0 h 338"/>
                <a:gd name="T18" fmla="*/ 0 w 117"/>
                <a:gd name="T19" fmla="*/ 0 h 338"/>
                <a:gd name="T20" fmla="*/ 0 w 117"/>
                <a:gd name="T21" fmla="*/ 0 h 338"/>
                <a:gd name="T22" fmla="*/ 0 w 117"/>
                <a:gd name="T23" fmla="*/ 0 h 338"/>
                <a:gd name="T24" fmla="*/ 0 w 117"/>
                <a:gd name="T25" fmla="*/ 0 h 338"/>
                <a:gd name="T26" fmla="*/ 0 w 117"/>
                <a:gd name="T27" fmla="*/ 0 h 338"/>
                <a:gd name="T28" fmla="*/ 0 w 117"/>
                <a:gd name="T29" fmla="*/ 0 h 338"/>
                <a:gd name="T30" fmla="*/ 0 w 117"/>
                <a:gd name="T31" fmla="*/ 0 h 338"/>
                <a:gd name="T32" fmla="*/ 0 w 117"/>
                <a:gd name="T33" fmla="*/ 0 h 338"/>
                <a:gd name="T34" fmla="*/ 0 w 117"/>
                <a:gd name="T35" fmla="*/ 0 h 3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7" h="338">
                  <a:moveTo>
                    <a:pt x="30" y="335"/>
                  </a:moveTo>
                  <a:lnTo>
                    <a:pt x="62" y="338"/>
                  </a:lnTo>
                  <a:lnTo>
                    <a:pt x="83" y="308"/>
                  </a:lnTo>
                  <a:lnTo>
                    <a:pt x="93" y="277"/>
                  </a:lnTo>
                  <a:lnTo>
                    <a:pt x="99" y="210"/>
                  </a:lnTo>
                  <a:lnTo>
                    <a:pt x="100" y="143"/>
                  </a:lnTo>
                  <a:lnTo>
                    <a:pt x="117" y="76"/>
                  </a:lnTo>
                  <a:lnTo>
                    <a:pt x="113" y="48"/>
                  </a:lnTo>
                  <a:lnTo>
                    <a:pt x="107" y="16"/>
                  </a:lnTo>
                  <a:lnTo>
                    <a:pt x="97" y="8"/>
                  </a:lnTo>
                  <a:lnTo>
                    <a:pt x="81" y="0"/>
                  </a:lnTo>
                  <a:lnTo>
                    <a:pt x="63" y="4"/>
                  </a:lnTo>
                  <a:lnTo>
                    <a:pt x="50" y="24"/>
                  </a:lnTo>
                  <a:lnTo>
                    <a:pt x="30" y="70"/>
                  </a:lnTo>
                  <a:lnTo>
                    <a:pt x="0" y="200"/>
                  </a:lnTo>
                  <a:lnTo>
                    <a:pt x="1" y="266"/>
                  </a:lnTo>
                  <a:lnTo>
                    <a:pt x="21" y="325"/>
                  </a:lnTo>
                  <a:lnTo>
                    <a:pt x="30" y="335"/>
                  </a:lnTo>
                  <a:close/>
                </a:path>
              </a:pathLst>
            </a:custGeom>
            <a:solidFill>
              <a:srgbClr val="C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3" name="Freeform 1153"/>
            <p:cNvSpPr>
              <a:spLocks/>
            </p:cNvSpPr>
            <p:nvPr/>
          </p:nvSpPr>
          <p:spPr bwMode="auto">
            <a:xfrm>
              <a:off x="4507" y="2859"/>
              <a:ext cx="50" cy="26"/>
            </a:xfrm>
            <a:custGeom>
              <a:avLst/>
              <a:gdLst>
                <a:gd name="T0" fmla="*/ 0 w 323"/>
                <a:gd name="T1" fmla="*/ 0 h 149"/>
                <a:gd name="T2" fmla="*/ 0 w 323"/>
                <a:gd name="T3" fmla="*/ 0 h 149"/>
                <a:gd name="T4" fmla="*/ 0 w 323"/>
                <a:gd name="T5" fmla="*/ 0 h 149"/>
                <a:gd name="T6" fmla="*/ 0 w 323"/>
                <a:gd name="T7" fmla="*/ 0 h 149"/>
                <a:gd name="T8" fmla="*/ 0 w 323"/>
                <a:gd name="T9" fmla="*/ 0 h 149"/>
                <a:gd name="T10" fmla="*/ 0 w 323"/>
                <a:gd name="T11" fmla="*/ 0 h 149"/>
                <a:gd name="T12" fmla="*/ 0 w 323"/>
                <a:gd name="T13" fmla="*/ 0 h 149"/>
                <a:gd name="T14" fmla="*/ 0 w 323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3" h="149">
                  <a:moveTo>
                    <a:pt x="13" y="149"/>
                  </a:moveTo>
                  <a:lnTo>
                    <a:pt x="318" y="123"/>
                  </a:lnTo>
                  <a:lnTo>
                    <a:pt x="323" y="11"/>
                  </a:lnTo>
                  <a:lnTo>
                    <a:pt x="253" y="0"/>
                  </a:lnTo>
                  <a:lnTo>
                    <a:pt x="172" y="1"/>
                  </a:lnTo>
                  <a:lnTo>
                    <a:pt x="7" y="13"/>
                  </a:lnTo>
                  <a:lnTo>
                    <a:pt x="0" y="140"/>
                  </a:lnTo>
                  <a:lnTo>
                    <a:pt x="13" y="149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4" name="Freeform 1154"/>
            <p:cNvSpPr>
              <a:spLocks/>
            </p:cNvSpPr>
            <p:nvPr/>
          </p:nvSpPr>
          <p:spPr bwMode="auto">
            <a:xfrm>
              <a:off x="4111" y="2800"/>
              <a:ext cx="7" cy="40"/>
            </a:xfrm>
            <a:custGeom>
              <a:avLst/>
              <a:gdLst>
                <a:gd name="T0" fmla="*/ 0 w 41"/>
                <a:gd name="T1" fmla="*/ 0 h 236"/>
                <a:gd name="T2" fmla="*/ 0 w 41"/>
                <a:gd name="T3" fmla="*/ 0 h 236"/>
                <a:gd name="T4" fmla="*/ 0 w 41"/>
                <a:gd name="T5" fmla="*/ 0 h 236"/>
                <a:gd name="T6" fmla="*/ 0 w 41"/>
                <a:gd name="T7" fmla="*/ 0 h 236"/>
                <a:gd name="T8" fmla="*/ 0 w 41"/>
                <a:gd name="T9" fmla="*/ 0 h 236"/>
                <a:gd name="T10" fmla="*/ 0 w 41"/>
                <a:gd name="T11" fmla="*/ 0 h 236"/>
                <a:gd name="T12" fmla="*/ 0 w 41"/>
                <a:gd name="T13" fmla="*/ 0 h 236"/>
                <a:gd name="T14" fmla="*/ 0 w 41"/>
                <a:gd name="T15" fmla="*/ 0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36">
                  <a:moveTo>
                    <a:pt x="23" y="230"/>
                  </a:moveTo>
                  <a:lnTo>
                    <a:pt x="41" y="0"/>
                  </a:lnTo>
                  <a:lnTo>
                    <a:pt x="20" y="52"/>
                  </a:lnTo>
                  <a:lnTo>
                    <a:pt x="7" y="104"/>
                  </a:lnTo>
                  <a:lnTo>
                    <a:pt x="0" y="211"/>
                  </a:lnTo>
                  <a:lnTo>
                    <a:pt x="8" y="220"/>
                  </a:lnTo>
                  <a:lnTo>
                    <a:pt x="13" y="236"/>
                  </a:lnTo>
                  <a:lnTo>
                    <a:pt x="23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5" name="Freeform 1155"/>
            <p:cNvSpPr>
              <a:spLocks/>
            </p:cNvSpPr>
            <p:nvPr/>
          </p:nvSpPr>
          <p:spPr bwMode="auto">
            <a:xfrm>
              <a:off x="4023" y="2651"/>
              <a:ext cx="172" cy="195"/>
            </a:xfrm>
            <a:custGeom>
              <a:avLst/>
              <a:gdLst>
                <a:gd name="T0" fmla="*/ 0 w 1130"/>
                <a:gd name="T1" fmla="*/ 0 h 1107"/>
                <a:gd name="T2" fmla="*/ 0 w 1130"/>
                <a:gd name="T3" fmla="*/ 0 h 1107"/>
                <a:gd name="T4" fmla="*/ 0 w 1130"/>
                <a:gd name="T5" fmla="*/ 0 h 1107"/>
                <a:gd name="T6" fmla="*/ 0 w 1130"/>
                <a:gd name="T7" fmla="*/ 0 h 1107"/>
                <a:gd name="T8" fmla="*/ 0 w 1130"/>
                <a:gd name="T9" fmla="*/ 0 h 1107"/>
                <a:gd name="T10" fmla="*/ 0 w 1130"/>
                <a:gd name="T11" fmla="*/ 0 h 1107"/>
                <a:gd name="T12" fmla="*/ 0 w 1130"/>
                <a:gd name="T13" fmla="*/ 0 h 1107"/>
                <a:gd name="T14" fmla="*/ 0 w 1130"/>
                <a:gd name="T15" fmla="*/ 0 h 1107"/>
                <a:gd name="T16" fmla="*/ 0 w 1130"/>
                <a:gd name="T17" fmla="*/ 0 h 1107"/>
                <a:gd name="T18" fmla="*/ 0 w 1130"/>
                <a:gd name="T19" fmla="*/ 0 h 1107"/>
                <a:gd name="T20" fmla="*/ 0 w 1130"/>
                <a:gd name="T21" fmla="*/ 0 h 1107"/>
                <a:gd name="T22" fmla="*/ 0 w 1130"/>
                <a:gd name="T23" fmla="*/ 0 h 1107"/>
                <a:gd name="T24" fmla="*/ 0 w 1130"/>
                <a:gd name="T25" fmla="*/ 0 h 1107"/>
                <a:gd name="T26" fmla="*/ 0 w 1130"/>
                <a:gd name="T27" fmla="*/ 0 h 1107"/>
                <a:gd name="T28" fmla="*/ 0 w 1130"/>
                <a:gd name="T29" fmla="*/ 0 h 1107"/>
                <a:gd name="T30" fmla="*/ 0 w 1130"/>
                <a:gd name="T31" fmla="*/ 0 h 1107"/>
                <a:gd name="T32" fmla="*/ 0 w 1130"/>
                <a:gd name="T33" fmla="*/ 0 h 1107"/>
                <a:gd name="T34" fmla="*/ 0 w 1130"/>
                <a:gd name="T35" fmla="*/ 0 h 1107"/>
                <a:gd name="T36" fmla="*/ 0 w 1130"/>
                <a:gd name="T37" fmla="*/ 0 h 1107"/>
                <a:gd name="T38" fmla="*/ 0 w 1130"/>
                <a:gd name="T39" fmla="*/ 0 h 1107"/>
                <a:gd name="T40" fmla="*/ 0 w 1130"/>
                <a:gd name="T41" fmla="*/ 0 h 1107"/>
                <a:gd name="T42" fmla="*/ 0 w 1130"/>
                <a:gd name="T43" fmla="*/ 0 h 1107"/>
                <a:gd name="T44" fmla="*/ 0 w 1130"/>
                <a:gd name="T45" fmla="*/ 0 h 1107"/>
                <a:gd name="T46" fmla="*/ 0 w 1130"/>
                <a:gd name="T47" fmla="*/ 0 h 1107"/>
                <a:gd name="T48" fmla="*/ 0 w 1130"/>
                <a:gd name="T49" fmla="*/ 0 h 1107"/>
                <a:gd name="T50" fmla="*/ 0 w 1130"/>
                <a:gd name="T51" fmla="*/ 0 h 1107"/>
                <a:gd name="T52" fmla="*/ 0 w 1130"/>
                <a:gd name="T53" fmla="*/ 0 h 1107"/>
                <a:gd name="T54" fmla="*/ 0 w 1130"/>
                <a:gd name="T55" fmla="*/ 0 h 1107"/>
                <a:gd name="T56" fmla="*/ 0 w 1130"/>
                <a:gd name="T57" fmla="*/ 0 h 1107"/>
                <a:gd name="T58" fmla="*/ 0 w 1130"/>
                <a:gd name="T59" fmla="*/ 0 h 1107"/>
                <a:gd name="T60" fmla="*/ 0 w 1130"/>
                <a:gd name="T61" fmla="*/ 0 h 1107"/>
                <a:gd name="T62" fmla="*/ 0 w 1130"/>
                <a:gd name="T63" fmla="*/ 0 h 1107"/>
                <a:gd name="T64" fmla="*/ 0 w 1130"/>
                <a:gd name="T65" fmla="*/ 0 h 1107"/>
                <a:gd name="T66" fmla="*/ 0 w 1130"/>
                <a:gd name="T67" fmla="*/ 0 h 1107"/>
                <a:gd name="T68" fmla="*/ 0 w 1130"/>
                <a:gd name="T69" fmla="*/ 0 h 1107"/>
                <a:gd name="T70" fmla="*/ 0 w 1130"/>
                <a:gd name="T71" fmla="*/ 0 h 1107"/>
                <a:gd name="T72" fmla="*/ 0 w 1130"/>
                <a:gd name="T73" fmla="*/ 0 h 1107"/>
                <a:gd name="T74" fmla="*/ 0 w 1130"/>
                <a:gd name="T75" fmla="*/ 0 h 1107"/>
                <a:gd name="T76" fmla="*/ 0 w 1130"/>
                <a:gd name="T77" fmla="*/ 0 h 1107"/>
                <a:gd name="T78" fmla="*/ 0 w 1130"/>
                <a:gd name="T79" fmla="*/ 0 h 1107"/>
                <a:gd name="T80" fmla="*/ 0 w 1130"/>
                <a:gd name="T81" fmla="*/ 0 h 1107"/>
                <a:gd name="T82" fmla="*/ 0 w 1130"/>
                <a:gd name="T83" fmla="*/ 0 h 1107"/>
                <a:gd name="T84" fmla="*/ 0 w 1130"/>
                <a:gd name="T85" fmla="*/ 0 h 1107"/>
                <a:gd name="T86" fmla="*/ 0 w 1130"/>
                <a:gd name="T87" fmla="*/ 0 h 1107"/>
                <a:gd name="T88" fmla="*/ 0 w 1130"/>
                <a:gd name="T89" fmla="*/ 0 h 1107"/>
                <a:gd name="T90" fmla="*/ 0 w 1130"/>
                <a:gd name="T91" fmla="*/ 0 h 1107"/>
                <a:gd name="T92" fmla="*/ 0 w 1130"/>
                <a:gd name="T93" fmla="*/ 0 h 1107"/>
                <a:gd name="T94" fmla="*/ 0 w 1130"/>
                <a:gd name="T95" fmla="*/ 0 h 1107"/>
                <a:gd name="T96" fmla="*/ 0 w 1130"/>
                <a:gd name="T97" fmla="*/ 0 h 1107"/>
                <a:gd name="T98" fmla="*/ 0 w 1130"/>
                <a:gd name="T99" fmla="*/ 0 h 1107"/>
                <a:gd name="T100" fmla="*/ 0 w 1130"/>
                <a:gd name="T101" fmla="*/ 0 h 1107"/>
                <a:gd name="T102" fmla="*/ 0 w 1130"/>
                <a:gd name="T103" fmla="*/ 0 h 1107"/>
                <a:gd name="T104" fmla="*/ 0 w 1130"/>
                <a:gd name="T105" fmla="*/ 0 h 1107"/>
                <a:gd name="T106" fmla="*/ 0 w 1130"/>
                <a:gd name="T107" fmla="*/ 0 h 1107"/>
                <a:gd name="T108" fmla="*/ 0 w 1130"/>
                <a:gd name="T109" fmla="*/ 0 h 1107"/>
                <a:gd name="T110" fmla="*/ 0 w 1130"/>
                <a:gd name="T111" fmla="*/ 0 h 1107"/>
                <a:gd name="T112" fmla="*/ 0 w 1130"/>
                <a:gd name="T113" fmla="*/ 0 h 1107"/>
                <a:gd name="T114" fmla="*/ 0 w 1130"/>
                <a:gd name="T115" fmla="*/ 0 h 110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30" h="1107">
                  <a:moveTo>
                    <a:pt x="999" y="1104"/>
                  </a:moveTo>
                  <a:lnTo>
                    <a:pt x="1024" y="869"/>
                  </a:lnTo>
                  <a:lnTo>
                    <a:pt x="1035" y="852"/>
                  </a:lnTo>
                  <a:lnTo>
                    <a:pt x="1050" y="843"/>
                  </a:lnTo>
                  <a:lnTo>
                    <a:pt x="1064" y="849"/>
                  </a:lnTo>
                  <a:lnTo>
                    <a:pt x="1075" y="864"/>
                  </a:lnTo>
                  <a:lnTo>
                    <a:pt x="1097" y="898"/>
                  </a:lnTo>
                  <a:lnTo>
                    <a:pt x="1104" y="808"/>
                  </a:lnTo>
                  <a:lnTo>
                    <a:pt x="1098" y="713"/>
                  </a:lnTo>
                  <a:lnTo>
                    <a:pt x="1082" y="619"/>
                  </a:lnTo>
                  <a:lnTo>
                    <a:pt x="1051" y="530"/>
                  </a:lnTo>
                  <a:lnTo>
                    <a:pt x="1062" y="518"/>
                  </a:lnTo>
                  <a:lnTo>
                    <a:pt x="1078" y="509"/>
                  </a:lnTo>
                  <a:lnTo>
                    <a:pt x="1101" y="528"/>
                  </a:lnTo>
                  <a:lnTo>
                    <a:pt x="1130" y="550"/>
                  </a:lnTo>
                  <a:lnTo>
                    <a:pt x="1012" y="322"/>
                  </a:lnTo>
                  <a:lnTo>
                    <a:pt x="1014" y="302"/>
                  </a:lnTo>
                  <a:lnTo>
                    <a:pt x="1031" y="291"/>
                  </a:lnTo>
                  <a:lnTo>
                    <a:pt x="1054" y="292"/>
                  </a:lnTo>
                  <a:lnTo>
                    <a:pt x="1068" y="289"/>
                  </a:lnTo>
                  <a:lnTo>
                    <a:pt x="1032" y="271"/>
                  </a:lnTo>
                  <a:lnTo>
                    <a:pt x="989" y="262"/>
                  </a:lnTo>
                  <a:lnTo>
                    <a:pt x="988" y="619"/>
                  </a:lnTo>
                  <a:lnTo>
                    <a:pt x="985" y="632"/>
                  </a:lnTo>
                  <a:lnTo>
                    <a:pt x="974" y="635"/>
                  </a:lnTo>
                  <a:lnTo>
                    <a:pt x="962" y="622"/>
                  </a:lnTo>
                  <a:lnTo>
                    <a:pt x="958" y="597"/>
                  </a:lnTo>
                  <a:lnTo>
                    <a:pt x="923" y="238"/>
                  </a:lnTo>
                  <a:lnTo>
                    <a:pt x="828" y="218"/>
                  </a:lnTo>
                  <a:lnTo>
                    <a:pt x="726" y="225"/>
                  </a:lnTo>
                  <a:lnTo>
                    <a:pt x="631" y="254"/>
                  </a:lnTo>
                  <a:lnTo>
                    <a:pt x="550" y="302"/>
                  </a:lnTo>
                  <a:lnTo>
                    <a:pt x="458" y="374"/>
                  </a:lnTo>
                  <a:lnTo>
                    <a:pt x="447" y="367"/>
                  </a:lnTo>
                  <a:lnTo>
                    <a:pt x="443" y="361"/>
                  </a:lnTo>
                  <a:lnTo>
                    <a:pt x="446" y="359"/>
                  </a:lnTo>
                  <a:lnTo>
                    <a:pt x="602" y="225"/>
                  </a:lnTo>
                  <a:lnTo>
                    <a:pt x="713" y="174"/>
                  </a:lnTo>
                  <a:lnTo>
                    <a:pt x="909" y="181"/>
                  </a:lnTo>
                  <a:lnTo>
                    <a:pt x="910" y="166"/>
                  </a:lnTo>
                  <a:lnTo>
                    <a:pt x="837" y="76"/>
                  </a:lnTo>
                  <a:lnTo>
                    <a:pt x="828" y="83"/>
                  </a:lnTo>
                  <a:lnTo>
                    <a:pt x="822" y="98"/>
                  </a:lnTo>
                  <a:lnTo>
                    <a:pt x="769" y="93"/>
                  </a:lnTo>
                  <a:lnTo>
                    <a:pt x="717" y="78"/>
                  </a:lnTo>
                  <a:lnTo>
                    <a:pt x="610" y="36"/>
                  </a:lnTo>
                  <a:lnTo>
                    <a:pt x="500" y="3"/>
                  </a:lnTo>
                  <a:lnTo>
                    <a:pt x="444" y="0"/>
                  </a:lnTo>
                  <a:lnTo>
                    <a:pt x="387" y="12"/>
                  </a:lnTo>
                  <a:lnTo>
                    <a:pt x="415" y="16"/>
                  </a:lnTo>
                  <a:lnTo>
                    <a:pt x="452" y="12"/>
                  </a:lnTo>
                  <a:lnTo>
                    <a:pt x="470" y="18"/>
                  </a:lnTo>
                  <a:lnTo>
                    <a:pt x="474" y="33"/>
                  </a:lnTo>
                  <a:lnTo>
                    <a:pt x="467" y="51"/>
                  </a:lnTo>
                  <a:lnTo>
                    <a:pt x="301" y="96"/>
                  </a:lnTo>
                  <a:lnTo>
                    <a:pt x="225" y="130"/>
                  </a:lnTo>
                  <a:lnTo>
                    <a:pt x="159" y="174"/>
                  </a:lnTo>
                  <a:lnTo>
                    <a:pt x="192" y="172"/>
                  </a:lnTo>
                  <a:lnTo>
                    <a:pt x="205" y="179"/>
                  </a:lnTo>
                  <a:lnTo>
                    <a:pt x="209" y="197"/>
                  </a:lnTo>
                  <a:lnTo>
                    <a:pt x="0" y="463"/>
                  </a:lnTo>
                  <a:lnTo>
                    <a:pt x="27" y="447"/>
                  </a:lnTo>
                  <a:lnTo>
                    <a:pt x="43" y="434"/>
                  </a:lnTo>
                  <a:lnTo>
                    <a:pt x="59" y="431"/>
                  </a:lnTo>
                  <a:lnTo>
                    <a:pt x="72" y="433"/>
                  </a:lnTo>
                  <a:lnTo>
                    <a:pt x="85" y="441"/>
                  </a:lnTo>
                  <a:lnTo>
                    <a:pt x="40" y="825"/>
                  </a:lnTo>
                  <a:lnTo>
                    <a:pt x="242" y="572"/>
                  </a:lnTo>
                  <a:lnTo>
                    <a:pt x="261" y="572"/>
                  </a:lnTo>
                  <a:lnTo>
                    <a:pt x="221" y="839"/>
                  </a:lnTo>
                  <a:lnTo>
                    <a:pt x="434" y="441"/>
                  </a:lnTo>
                  <a:lnTo>
                    <a:pt x="460" y="416"/>
                  </a:lnTo>
                  <a:lnTo>
                    <a:pt x="477" y="431"/>
                  </a:lnTo>
                  <a:lnTo>
                    <a:pt x="484" y="451"/>
                  </a:lnTo>
                  <a:lnTo>
                    <a:pt x="483" y="470"/>
                  </a:lnTo>
                  <a:lnTo>
                    <a:pt x="474" y="483"/>
                  </a:lnTo>
                  <a:lnTo>
                    <a:pt x="464" y="557"/>
                  </a:lnTo>
                  <a:lnTo>
                    <a:pt x="616" y="327"/>
                  </a:lnTo>
                  <a:lnTo>
                    <a:pt x="636" y="322"/>
                  </a:lnTo>
                  <a:lnTo>
                    <a:pt x="659" y="330"/>
                  </a:lnTo>
                  <a:lnTo>
                    <a:pt x="757" y="270"/>
                  </a:lnTo>
                  <a:lnTo>
                    <a:pt x="882" y="262"/>
                  </a:lnTo>
                  <a:lnTo>
                    <a:pt x="892" y="252"/>
                  </a:lnTo>
                  <a:lnTo>
                    <a:pt x="907" y="251"/>
                  </a:lnTo>
                  <a:lnTo>
                    <a:pt x="919" y="270"/>
                  </a:lnTo>
                  <a:lnTo>
                    <a:pt x="840" y="335"/>
                  </a:lnTo>
                  <a:lnTo>
                    <a:pt x="798" y="375"/>
                  </a:lnTo>
                  <a:lnTo>
                    <a:pt x="767" y="423"/>
                  </a:lnTo>
                  <a:lnTo>
                    <a:pt x="813" y="390"/>
                  </a:lnTo>
                  <a:lnTo>
                    <a:pt x="875" y="367"/>
                  </a:lnTo>
                  <a:lnTo>
                    <a:pt x="882" y="368"/>
                  </a:lnTo>
                  <a:lnTo>
                    <a:pt x="888" y="377"/>
                  </a:lnTo>
                  <a:lnTo>
                    <a:pt x="891" y="397"/>
                  </a:lnTo>
                  <a:lnTo>
                    <a:pt x="876" y="413"/>
                  </a:lnTo>
                  <a:lnTo>
                    <a:pt x="780" y="554"/>
                  </a:lnTo>
                  <a:lnTo>
                    <a:pt x="770" y="614"/>
                  </a:lnTo>
                  <a:lnTo>
                    <a:pt x="777" y="616"/>
                  </a:lnTo>
                  <a:lnTo>
                    <a:pt x="785" y="606"/>
                  </a:lnTo>
                  <a:lnTo>
                    <a:pt x="805" y="585"/>
                  </a:lnTo>
                  <a:lnTo>
                    <a:pt x="826" y="559"/>
                  </a:lnTo>
                  <a:lnTo>
                    <a:pt x="839" y="543"/>
                  </a:lnTo>
                  <a:lnTo>
                    <a:pt x="862" y="528"/>
                  </a:lnTo>
                  <a:lnTo>
                    <a:pt x="873" y="537"/>
                  </a:lnTo>
                  <a:lnTo>
                    <a:pt x="878" y="557"/>
                  </a:lnTo>
                  <a:lnTo>
                    <a:pt x="795" y="826"/>
                  </a:lnTo>
                  <a:lnTo>
                    <a:pt x="850" y="723"/>
                  </a:lnTo>
                  <a:lnTo>
                    <a:pt x="868" y="725"/>
                  </a:lnTo>
                  <a:lnTo>
                    <a:pt x="878" y="736"/>
                  </a:lnTo>
                  <a:lnTo>
                    <a:pt x="881" y="749"/>
                  </a:lnTo>
                  <a:lnTo>
                    <a:pt x="873" y="781"/>
                  </a:lnTo>
                  <a:lnTo>
                    <a:pt x="871" y="1023"/>
                  </a:lnTo>
                  <a:lnTo>
                    <a:pt x="913" y="914"/>
                  </a:lnTo>
                  <a:lnTo>
                    <a:pt x="933" y="911"/>
                  </a:lnTo>
                  <a:lnTo>
                    <a:pt x="948" y="937"/>
                  </a:lnTo>
                  <a:lnTo>
                    <a:pt x="959" y="979"/>
                  </a:lnTo>
                  <a:lnTo>
                    <a:pt x="995" y="1107"/>
                  </a:lnTo>
                  <a:lnTo>
                    <a:pt x="999" y="1104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6" name="Freeform 1156"/>
            <p:cNvSpPr>
              <a:spLocks/>
            </p:cNvSpPr>
            <p:nvPr/>
          </p:nvSpPr>
          <p:spPr bwMode="auto">
            <a:xfrm>
              <a:off x="4562" y="2857"/>
              <a:ext cx="44" cy="23"/>
            </a:xfrm>
            <a:custGeom>
              <a:avLst/>
              <a:gdLst>
                <a:gd name="T0" fmla="*/ 0 w 283"/>
                <a:gd name="T1" fmla="*/ 0 h 133"/>
                <a:gd name="T2" fmla="*/ 0 w 283"/>
                <a:gd name="T3" fmla="*/ 0 h 133"/>
                <a:gd name="T4" fmla="*/ 0 w 283"/>
                <a:gd name="T5" fmla="*/ 0 h 133"/>
                <a:gd name="T6" fmla="*/ 0 w 283"/>
                <a:gd name="T7" fmla="*/ 0 h 133"/>
                <a:gd name="T8" fmla="*/ 0 w 283"/>
                <a:gd name="T9" fmla="*/ 0 h 133"/>
                <a:gd name="T10" fmla="*/ 0 w 283"/>
                <a:gd name="T11" fmla="*/ 0 h 133"/>
                <a:gd name="T12" fmla="*/ 0 w 283"/>
                <a:gd name="T13" fmla="*/ 0 h 133"/>
                <a:gd name="T14" fmla="*/ 0 w 283"/>
                <a:gd name="T15" fmla="*/ 0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3" h="133">
                  <a:moveTo>
                    <a:pt x="17" y="133"/>
                  </a:moveTo>
                  <a:lnTo>
                    <a:pt x="283" y="117"/>
                  </a:lnTo>
                  <a:lnTo>
                    <a:pt x="276" y="89"/>
                  </a:lnTo>
                  <a:lnTo>
                    <a:pt x="269" y="0"/>
                  </a:lnTo>
                  <a:lnTo>
                    <a:pt x="8" y="2"/>
                  </a:lnTo>
                  <a:lnTo>
                    <a:pt x="0" y="109"/>
                  </a:lnTo>
                  <a:lnTo>
                    <a:pt x="1" y="120"/>
                  </a:lnTo>
                  <a:lnTo>
                    <a:pt x="17" y="13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7" name="Freeform 1157"/>
            <p:cNvSpPr>
              <a:spLocks/>
            </p:cNvSpPr>
            <p:nvPr/>
          </p:nvSpPr>
          <p:spPr bwMode="auto">
            <a:xfrm>
              <a:off x="5122" y="2908"/>
              <a:ext cx="42" cy="30"/>
            </a:xfrm>
            <a:custGeom>
              <a:avLst/>
              <a:gdLst>
                <a:gd name="T0" fmla="*/ 0 w 278"/>
                <a:gd name="T1" fmla="*/ 0 h 161"/>
                <a:gd name="T2" fmla="*/ 0 w 278"/>
                <a:gd name="T3" fmla="*/ 0 h 161"/>
                <a:gd name="T4" fmla="*/ 0 w 278"/>
                <a:gd name="T5" fmla="*/ 0 h 161"/>
                <a:gd name="T6" fmla="*/ 0 w 278"/>
                <a:gd name="T7" fmla="*/ 0 h 161"/>
                <a:gd name="T8" fmla="*/ 0 w 278"/>
                <a:gd name="T9" fmla="*/ 0 h 161"/>
                <a:gd name="T10" fmla="*/ 0 w 278"/>
                <a:gd name="T11" fmla="*/ 0 h 161"/>
                <a:gd name="T12" fmla="*/ 0 w 278"/>
                <a:gd name="T13" fmla="*/ 0 h 161"/>
                <a:gd name="T14" fmla="*/ 0 w 278"/>
                <a:gd name="T15" fmla="*/ 0 h 161"/>
                <a:gd name="T16" fmla="*/ 0 w 278"/>
                <a:gd name="T17" fmla="*/ 0 h 161"/>
                <a:gd name="T18" fmla="*/ 0 w 278"/>
                <a:gd name="T19" fmla="*/ 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8" h="161">
                  <a:moveTo>
                    <a:pt x="161" y="148"/>
                  </a:moveTo>
                  <a:lnTo>
                    <a:pt x="177" y="130"/>
                  </a:lnTo>
                  <a:lnTo>
                    <a:pt x="271" y="161"/>
                  </a:lnTo>
                  <a:lnTo>
                    <a:pt x="278" y="88"/>
                  </a:lnTo>
                  <a:lnTo>
                    <a:pt x="261" y="58"/>
                  </a:lnTo>
                  <a:lnTo>
                    <a:pt x="203" y="27"/>
                  </a:lnTo>
                  <a:lnTo>
                    <a:pt x="0" y="0"/>
                  </a:lnTo>
                  <a:lnTo>
                    <a:pt x="6" y="93"/>
                  </a:lnTo>
                  <a:lnTo>
                    <a:pt x="156" y="151"/>
                  </a:lnTo>
                  <a:lnTo>
                    <a:pt x="161" y="148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8" name="Freeform 1158"/>
            <p:cNvSpPr>
              <a:spLocks/>
            </p:cNvSpPr>
            <p:nvPr/>
          </p:nvSpPr>
          <p:spPr bwMode="auto">
            <a:xfrm>
              <a:off x="4612" y="2855"/>
              <a:ext cx="42" cy="23"/>
            </a:xfrm>
            <a:custGeom>
              <a:avLst/>
              <a:gdLst>
                <a:gd name="T0" fmla="*/ 0 w 279"/>
                <a:gd name="T1" fmla="*/ 0 h 133"/>
                <a:gd name="T2" fmla="*/ 0 w 279"/>
                <a:gd name="T3" fmla="*/ 0 h 133"/>
                <a:gd name="T4" fmla="*/ 0 w 279"/>
                <a:gd name="T5" fmla="*/ 0 h 133"/>
                <a:gd name="T6" fmla="*/ 0 w 279"/>
                <a:gd name="T7" fmla="*/ 0 h 133"/>
                <a:gd name="T8" fmla="*/ 0 w 279"/>
                <a:gd name="T9" fmla="*/ 0 h 133"/>
                <a:gd name="T10" fmla="*/ 0 w 279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9" h="133">
                  <a:moveTo>
                    <a:pt x="5" y="130"/>
                  </a:moveTo>
                  <a:lnTo>
                    <a:pt x="269" y="133"/>
                  </a:lnTo>
                  <a:lnTo>
                    <a:pt x="279" y="23"/>
                  </a:lnTo>
                  <a:lnTo>
                    <a:pt x="12" y="0"/>
                  </a:lnTo>
                  <a:lnTo>
                    <a:pt x="0" y="130"/>
                  </a:lnTo>
                  <a:lnTo>
                    <a:pt x="5" y="13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89" name="Freeform 1159"/>
            <p:cNvSpPr>
              <a:spLocks/>
            </p:cNvSpPr>
            <p:nvPr/>
          </p:nvSpPr>
          <p:spPr bwMode="auto">
            <a:xfrm>
              <a:off x="5098" y="2901"/>
              <a:ext cx="19" cy="24"/>
            </a:xfrm>
            <a:custGeom>
              <a:avLst/>
              <a:gdLst>
                <a:gd name="T0" fmla="*/ 0 w 125"/>
                <a:gd name="T1" fmla="*/ 0 h 130"/>
                <a:gd name="T2" fmla="*/ 0 w 125"/>
                <a:gd name="T3" fmla="*/ 0 h 130"/>
                <a:gd name="T4" fmla="*/ 0 w 125"/>
                <a:gd name="T5" fmla="*/ 0 h 130"/>
                <a:gd name="T6" fmla="*/ 0 w 125"/>
                <a:gd name="T7" fmla="*/ 0 h 130"/>
                <a:gd name="T8" fmla="*/ 0 w 125"/>
                <a:gd name="T9" fmla="*/ 0 h 130"/>
                <a:gd name="T10" fmla="*/ 0 w 125"/>
                <a:gd name="T11" fmla="*/ 0 h 130"/>
                <a:gd name="T12" fmla="*/ 0 w 125"/>
                <a:gd name="T13" fmla="*/ 0 h 130"/>
                <a:gd name="T14" fmla="*/ 0 w 125"/>
                <a:gd name="T15" fmla="*/ 0 h 130"/>
                <a:gd name="T16" fmla="*/ 0 w 125"/>
                <a:gd name="T17" fmla="*/ 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130">
                  <a:moveTo>
                    <a:pt x="87" y="127"/>
                  </a:moveTo>
                  <a:lnTo>
                    <a:pt x="115" y="130"/>
                  </a:lnTo>
                  <a:lnTo>
                    <a:pt x="125" y="18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2" y="15"/>
                  </a:lnTo>
                  <a:lnTo>
                    <a:pt x="70" y="43"/>
                  </a:lnTo>
                  <a:lnTo>
                    <a:pt x="0" y="106"/>
                  </a:lnTo>
                  <a:lnTo>
                    <a:pt x="87" y="12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0" name="Freeform 1160"/>
            <p:cNvSpPr>
              <a:spLocks/>
            </p:cNvSpPr>
            <p:nvPr/>
          </p:nvSpPr>
          <p:spPr bwMode="auto">
            <a:xfrm>
              <a:off x="4660" y="2855"/>
              <a:ext cx="51" cy="23"/>
            </a:xfrm>
            <a:custGeom>
              <a:avLst/>
              <a:gdLst>
                <a:gd name="T0" fmla="*/ 0 w 335"/>
                <a:gd name="T1" fmla="*/ 0 h 127"/>
                <a:gd name="T2" fmla="*/ 0 w 335"/>
                <a:gd name="T3" fmla="*/ 0 h 127"/>
                <a:gd name="T4" fmla="*/ 0 w 335"/>
                <a:gd name="T5" fmla="*/ 0 h 127"/>
                <a:gd name="T6" fmla="*/ 0 w 335"/>
                <a:gd name="T7" fmla="*/ 0 h 127"/>
                <a:gd name="T8" fmla="*/ 0 w 335"/>
                <a:gd name="T9" fmla="*/ 0 h 127"/>
                <a:gd name="T10" fmla="*/ 0 w 335"/>
                <a:gd name="T11" fmla="*/ 0 h 127"/>
                <a:gd name="T12" fmla="*/ 0 w 335"/>
                <a:gd name="T13" fmla="*/ 0 h 127"/>
                <a:gd name="T14" fmla="*/ 0 w 335"/>
                <a:gd name="T15" fmla="*/ 0 h 127"/>
                <a:gd name="T16" fmla="*/ 0 w 335"/>
                <a:gd name="T17" fmla="*/ 0 h 127"/>
                <a:gd name="T18" fmla="*/ 0 w 335"/>
                <a:gd name="T19" fmla="*/ 0 h 127"/>
                <a:gd name="T20" fmla="*/ 0 w 335"/>
                <a:gd name="T21" fmla="*/ 0 h 127"/>
                <a:gd name="T22" fmla="*/ 0 w 335"/>
                <a:gd name="T23" fmla="*/ 0 h 127"/>
                <a:gd name="T24" fmla="*/ 0 w 335"/>
                <a:gd name="T25" fmla="*/ 0 h 127"/>
                <a:gd name="T26" fmla="*/ 0 w 335"/>
                <a:gd name="T27" fmla="*/ 0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5" h="127">
                  <a:moveTo>
                    <a:pt x="18" y="125"/>
                  </a:moveTo>
                  <a:lnTo>
                    <a:pt x="318" y="127"/>
                  </a:lnTo>
                  <a:lnTo>
                    <a:pt x="330" y="106"/>
                  </a:lnTo>
                  <a:lnTo>
                    <a:pt x="331" y="81"/>
                  </a:lnTo>
                  <a:lnTo>
                    <a:pt x="335" y="31"/>
                  </a:lnTo>
                  <a:lnTo>
                    <a:pt x="304" y="15"/>
                  </a:lnTo>
                  <a:lnTo>
                    <a:pt x="268" y="5"/>
                  </a:lnTo>
                  <a:lnTo>
                    <a:pt x="186" y="0"/>
                  </a:lnTo>
                  <a:lnTo>
                    <a:pt x="23" y="5"/>
                  </a:lnTo>
                  <a:lnTo>
                    <a:pt x="12" y="24"/>
                  </a:lnTo>
                  <a:lnTo>
                    <a:pt x="6" y="48"/>
                  </a:lnTo>
                  <a:lnTo>
                    <a:pt x="0" y="101"/>
                  </a:lnTo>
                  <a:lnTo>
                    <a:pt x="3" y="113"/>
                  </a:lnTo>
                  <a:lnTo>
                    <a:pt x="18" y="125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1" name="Freeform 1161"/>
            <p:cNvSpPr>
              <a:spLocks/>
            </p:cNvSpPr>
            <p:nvPr/>
          </p:nvSpPr>
          <p:spPr bwMode="auto">
            <a:xfrm>
              <a:off x="4996" y="2880"/>
              <a:ext cx="44" cy="30"/>
            </a:xfrm>
            <a:custGeom>
              <a:avLst/>
              <a:gdLst>
                <a:gd name="T0" fmla="*/ 0 w 291"/>
                <a:gd name="T1" fmla="*/ 0 h 169"/>
                <a:gd name="T2" fmla="*/ 0 w 291"/>
                <a:gd name="T3" fmla="*/ 0 h 169"/>
                <a:gd name="T4" fmla="*/ 0 w 291"/>
                <a:gd name="T5" fmla="*/ 0 h 169"/>
                <a:gd name="T6" fmla="*/ 0 w 291"/>
                <a:gd name="T7" fmla="*/ 0 h 169"/>
                <a:gd name="T8" fmla="*/ 0 w 291"/>
                <a:gd name="T9" fmla="*/ 0 h 169"/>
                <a:gd name="T10" fmla="*/ 0 w 291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169">
                  <a:moveTo>
                    <a:pt x="152" y="162"/>
                  </a:moveTo>
                  <a:lnTo>
                    <a:pt x="231" y="169"/>
                  </a:lnTo>
                  <a:lnTo>
                    <a:pt x="291" y="52"/>
                  </a:lnTo>
                  <a:lnTo>
                    <a:pt x="2" y="0"/>
                  </a:lnTo>
                  <a:lnTo>
                    <a:pt x="0" y="130"/>
                  </a:lnTo>
                  <a:lnTo>
                    <a:pt x="152" y="162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2" name="Freeform 1162"/>
            <p:cNvSpPr>
              <a:spLocks/>
            </p:cNvSpPr>
            <p:nvPr/>
          </p:nvSpPr>
          <p:spPr bwMode="auto">
            <a:xfrm>
              <a:off x="4717" y="2857"/>
              <a:ext cx="51" cy="23"/>
            </a:xfrm>
            <a:custGeom>
              <a:avLst/>
              <a:gdLst>
                <a:gd name="T0" fmla="*/ 0 w 335"/>
                <a:gd name="T1" fmla="*/ 0 h 131"/>
                <a:gd name="T2" fmla="*/ 0 w 335"/>
                <a:gd name="T3" fmla="*/ 0 h 131"/>
                <a:gd name="T4" fmla="*/ 0 w 335"/>
                <a:gd name="T5" fmla="*/ 0 h 131"/>
                <a:gd name="T6" fmla="*/ 0 w 335"/>
                <a:gd name="T7" fmla="*/ 0 h 131"/>
                <a:gd name="T8" fmla="*/ 0 w 335"/>
                <a:gd name="T9" fmla="*/ 0 h 131"/>
                <a:gd name="T10" fmla="*/ 0 w 335"/>
                <a:gd name="T11" fmla="*/ 0 h 131"/>
                <a:gd name="T12" fmla="*/ 0 w 335"/>
                <a:gd name="T13" fmla="*/ 0 h 131"/>
                <a:gd name="T14" fmla="*/ 0 w 335"/>
                <a:gd name="T15" fmla="*/ 0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131">
                  <a:moveTo>
                    <a:pt x="9" y="124"/>
                  </a:moveTo>
                  <a:lnTo>
                    <a:pt x="326" y="131"/>
                  </a:lnTo>
                  <a:lnTo>
                    <a:pt x="335" y="17"/>
                  </a:lnTo>
                  <a:lnTo>
                    <a:pt x="20" y="0"/>
                  </a:lnTo>
                  <a:lnTo>
                    <a:pt x="1" y="21"/>
                  </a:lnTo>
                  <a:lnTo>
                    <a:pt x="0" y="51"/>
                  </a:lnTo>
                  <a:lnTo>
                    <a:pt x="6" y="115"/>
                  </a:lnTo>
                  <a:lnTo>
                    <a:pt x="9" y="12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3" name="Freeform 1163"/>
            <p:cNvSpPr>
              <a:spLocks/>
            </p:cNvSpPr>
            <p:nvPr/>
          </p:nvSpPr>
          <p:spPr bwMode="auto">
            <a:xfrm>
              <a:off x="4893" y="2868"/>
              <a:ext cx="46" cy="29"/>
            </a:xfrm>
            <a:custGeom>
              <a:avLst/>
              <a:gdLst>
                <a:gd name="T0" fmla="*/ 0 w 300"/>
                <a:gd name="T1" fmla="*/ 0 h 168"/>
                <a:gd name="T2" fmla="*/ 0 w 300"/>
                <a:gd name="T3" fmla="*/ 0 h 168"/>
                <a:gd name="T4" fmla="*/ 0 w 300"/>
                <a:gd name="T5" fmla="*/ 0 h 168"/>
                <a:gd name="T6" fmla="*/ 0 w 300"/>
                <a:gd name="T7" fmla="*/ 0 h 168"/>
                <a:gd name="T8" fmla="*/ 0 w 300"/>
                <a:gd name="T9" fmla="*/ 0 h 168"/>
                <a:gd name="T10" fmla="*/ 0 w 300"/>
                <a:gd name="T11" fmla="*/ 0 h 168"/>
                <a:gd name="T12" fmla="*/ 0 w 300"/>
                <a:gd name="T13" fmla="*/ 0 h 168"/>
                <a:gd name="T14" fmla="*/ 0 w 300"/>
                <a:gd name="T15" fmla="*/ 0 h 168"/>
                <a:gd name="T16" fmla="*/ 0 w 300"/>
                <a:gd name="T17" fmla="*/ 0 h 168"/>
                <a:gd name="T18" fmla="*/ 0 w 300"/>
                <a:gd name="T19" fmla="*/ 0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168">
                  <a:moveTo>
                    <a:pt x="279" y="166"/>
                  </a:moveTo>
                  <a:lnTo>
                    <a:pt x="294" y="168"/>
                  </a:lnTo>
                  <a:lnTo>
                    <a:pt x="300" y="33"/>
                  </a:lnTo>
                  <a:lnTo>
                    <a:pt x="22" y="0"/>
                  </a:lnTo>
                  <a:lnTo>
                    <a:pt x="0" y="116"/>
                  </a:lnTo>
                  <a:lnTo>
                    <a:pt x="29" y="132"/>
                  </a:lnTo>
                  <a:lnTo>
                    <a:pt x="63" y="140"/>
                  </a:lnTo>
                  <a:lnTo>
                    <a:pt x="136" y="146"/>
                  </a:lnTo>
                  <a:lnTo>
                    <a:pt x="211" y="150"/>
                  </a:lnTo>
                  <a:lnTo>
                    <a:pt x="279" y="16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4" name="Freeform 1164"/>
            <p:cNvSpPr>
              <a:spLocks/>
            </p:cNvSpPr>
            <p:nvPr/>
          </p:nvSpPr>
          <p:spPr bwMode="auto">
            <a:xfrm>
              <a:off x="4946" y="2872"/>
              <a:ext cx="44" cy="29"/>
            </a:xfrm>
            <a:custGeom>
              <a:avLst/>
              <a:gdLst>
                <a:gd name="T0" fmla="*/ 0 w 283"/>
                <a:gd name="T1" fmla="*/ 0 h 167"/>
                <a:gd name="T2" fmla="*/ 0 w 283"/>
                <a:gd name="T3" fmla="*/ 0 h 167"/>
                <a:gd name="T4" fmla="*/ 0 w 283"/>
                <a:gd name="T5" fmla="*/ 0 h 167"/>
                <a:gd name="T6" fmla="*/ 0 w 283"/>
                <a:gd name="T7" fmla="*/ 0 h 167"/>
                <a:gd name="T8" fmla="*/ 0 w 283"/>
                <a:gd name="T9" fmla="*/ 0 h 167"/>
                <a:gd name="T10" fmla="*/ 0 w 283"/>
                <a:gd name="T11" fmla="*/ 0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167">
                  <a:moveTo>
                    <a:pt x="13" y="144"/>
                  </a:moveTo>
                  <a:lnTo>
                    <a:pt x="278" y="167"/>
                  </a:lnTo>
                  <a:lnTo>
                    <a:pt x="283" y="35"/>
                  </a:lnTo>
                  <a:lnTo>
                    <a:pt x="11" y="0"/>
                  </a:lnTo>
                  <a:lnTo>
                    <a:pt x="0" y="143"/>
                  </a:lnTo>
                  <a:lnTo>
                    <a:pt x="13" y="144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5" name="Freeform 1165"/>
            <p:cNvSpPr>
              <a:spLocks/>
            </p:cNvSpPr>
            <p:nvPr/>
          </p:nvSpPr>
          <p:spPr bwMode="auto">
            <a:xfrm>
              <a:off x="4775" y="2859"/>
              <a:ext cx="57" cy="28"/>
            </a:xfrm>
            <a:custGeom>
              <a:avLst/>
              <a:gdLst>
                <a:gd name="T0" fmla="*/ 0 w 372"/>
                <a:gd name="T1" fmla="*/ 0 h 155"/>
                <a:gd name="T2" fmla="*/ 0 w 372"/>
                <a:gd name="T3" fmla="*/ 0 h 155"/>
                <a:gd name="T4" fmla="*/ 0 w 372"/>
                <a:gd name="T5" fmla="*/ 0 h 155"/>
                <a:gd name="T6" fmla="*/ 0 w 372"/>
                <a:gd name="T7" fmla="*/ 0 h 155"/>
                <a:gd name="T8" fmla="*/ 0 w 372"/>
                <a:gd name="T9" fmla="*/ 0 h 155"/>
                <a:gd name="T10" fmla="*/ 0 w 372"/>
                <a:gd name="T11" fmla="*/ 0 h 155"/>
                <a:gd name="T12" fmla="*/ 0 w 372"/>
                <a:gd name="T13" fmla="*/ 0 h 155"/>
                <a:gd name="T14" fmla="*/ 0 w 372"/>
                <a:gd name="T15" fmla="*/ 0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2" h="155">
                  <a:moveTo>
                    <a:pt x="24" y="127"/>
                  </a:moveTo>
                  <a:lnTo>
                    <a:pt x="362" y="155"/>
                  </a:lnTo>
                  <a:lnTo>
                    <a:pt x="372" y="24"/>
                  </a:lnTo>
                  <a:lnTo>
                    <a:pt x="20" y="0"/>
                  </a:lnTo>
                  <a:lnTo>
                    <a:pt x="7" y="9"/>
                  </a:lnTo>
                  <a:lnTo>
                    <a:pt x="0" y="26"/>
                  </a:lnTo>
                  <a:lnTo>
                    <a:pt x="11" y="116"/>
                  </a:lnTo>
                  <a:lnTo>
                    <a:pt x="24" y="127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6" name="Freeform 1166"/>
            <p:cNvSpPr>
              <a:spLocks/>
            </p:cNvSpPr>
            <p:nvPr/>
          </p:nvSpPr>
          <p:spPr bwMode="auto">
            <a:xfrm>
              <a:off x="4840" y="2861"/>
              <a:ext cx="47" cy="30"/>
            </a:xfrm>
            <a:custGeom>
              <a:avLst/>
              <a:gdLst>
                <a:gd name="T0" fmla="*/ 0 w 314"/>
                <a:gd name="T1" fmla="*/ 0 h 168"/>
                <a:gd name="T2" fmla="*/ 0 w 314"/>
                <a:gd name="T3" fmla="*/ 0 h 168"/>
                <a:gd name="T4" fmla="*/ 0 w 314"/>
                <a:gd name="T5" fmla="*/ 0 h 168"/>
                <a:gd name="T6" fmla="*/ 0 w 314"/>
                <a:gd name="T7" fmla="*/ 0 h 168"/>
                <a:gd name="T8" fmla="*/ 0 w 314"/>
                <a:gd name="T9" fmla="*/ 0 h 168"/>
                <a:gd name="T10" fmla="*/ 0 w 314"/>
                <a:gd name="T11" fmla="*/ 0 h 168"/>
                <a:gd name="T12" fmla="*/ 0 w 314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4" h="168">
                  <a:moveTo>
                    <a:pt x="16" y="146"/>
                  </a:moveTo>
                  <a:lnTo>
                    <a:pt x="304" y="168"/>
                  </a:lnTo>
                  <a:lnTo>
                    <a:pt x="314" y="44"/>
                  </a:lnTo>
                  <a:lnTo>
                    <a:pt x="0" y="0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6" y="14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7" name="Freeform 1167"/>
            <p:cNvSpPr>
              <a:spLocks/>
            </p:cNvSpPr>
            <p:nvPr/>
          </p:nvSpPr>
          <p:spPr bwMode="auto">
            <a:xfrm>
              <a:off x="4041" y="2774"/>
              <a:ext cx="13" cy="24"/>
            </a:xfrm>
            <a:custGeom>
              <a:avLst/>
              <a:gdLst>
                <a:gd name="T0" fmla="*/ 0 w 89"/>
                <a:gd name="T1" fmla="*/ 0 h 133"/>
                <a:gd name="T2" fmla="*/ 0 w 89"/>
                <a:gd name="T3" fmla="*/ 0 h 133"/>
                <a:gd name="T4" fmla="*/ 0 w 89"/>
                <a:gd name="T5" fmla="*/ 0 h 133"/>
                <a:gd name="T6" fmla="*/ 0 w 89"/>
                <a:gd name="T7" fmla="*/ 0 h 133"/>
                <a:gd name="T8" fmla="*/ 0 w 89"/>
                <a:gd name="T9" fmla="*/ 0 h 133"/>
                <a:gd name="T10" fmla="*/ 0 w 89"/>
                <a:gd name="T11" fmla="*/ 0 h 133"/>
                <a:gd name="T12" fmla="*/ 0 w 89"/>
                <a:gd name="T13" fmla="*/ 0 h 133"/>
                <a:gd name="T14" fmla="*/ 0 w 89"/>
                <a:gd name="T15" fmla="*/ 0 h 133"/>
                <a:gd name="T16" fmla="*/ 0 w 89"/>
                <a:gd name="T17" fmla="*/ 0 h 133"/>
                <a:gd name="T18" fmla="*/ 0 w 89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33">
                  <a:moveTo>
                    <a:pt x="8" y="133"/>
                  </a:moveTo>
                  <a:lnTo>
                    <a:pt x="26" y="131"/>
                  </a:lnTo>
                  <a:lnTo>
                    <a:pt x="50" y="133"/>
                  </a:lnTo>
                  <a:lnTo>
                    <a:pt x="73" y="107"/>
                  </a:lnTo>
                  <a:lnTo>
                    <a:pt x="79" y="73"/>
                  </a:lnTo>
                  <a:lnTo>
                    <a:pt x="79" y="34"/>
                  </a:lnTo>
                  <a:lnTo>
                    <a:pt x="89" y="0"/>
                  </a:lnTo>
                  <a:lnTo>
                    <a:pt x="0" y="123"/>
                  </a:lnTo>
                  <a:lnTo>
                    <a:pt x="0" y="131"/>
                  </a:lnTo>
                  <a:lnTo>
                    <a:pt x="8" y="133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8" name="Freeform 1168"/>
            <p:cNvSpPr>
              <a:spLocks/>
            </p:cNvSpPr>
            <p:nvPr/>
          </p:nvSpPr>
          <p:spPr bwMode="auto">
            <a:xfrm>
              <a:off x="4067" y="2755"/>
              <a:ext cx="40" cy="43"/>
            </a:xfrm>
            <a:custGeom>
              <a:avLst/>
              <a:gdLst>
                <a:gd name="T0" fmla="*/ 0 w 268"/>
                <a:gd name="T1" fmla="*/ 0 h 251"/>
                <a:gd name="T2" fmla="*/ 0 w 268"/>
                <a:gd name="T3" fmla="*/ 0 h 251"/>
                <a:gd name="T4" fmla="*/ 0 w 268"/>
                <a:gd name="T5" fmla="*/ 0 h 251"/>
                <a:gd name="T6" fmla="*/ 0 w 268"/>
                <a:gd name="T7" fmla="*/ 0 h 251"/>
                <a:gd name="T8" fmla="*/ 0 w 268"/>
                <a:gd name="T9" fmla="*/ 0 h 251"/>
                <a:gd name="T10" fmla="*/ 0 w 268"/>
                <a:gd name="T11" fmla="*/ 0 h 251"/>
                <a:gd name="T12" fmla="*/ 0 w 268"/>
                <a:gd name="T13" fmla="*/ 0 h 251"/>
                <a:gd name="T14" fmla="*/ 0 w 268"/>
                <a:gd name="T15" fmla="*/ 0 h 251"/>
                <a:gd name="T16" fmla="*/ 0 w 268"/>
                <a:gd name="T17" fmla="*/ 0 h 251"/>
                <a:gd name="T18" fmla="*/ 0 w 268"/>
                <a:gd name="T19" fmla="*/ 0 h 251"/>
                <a:gd name="T20" fmla="*/ 0 w 268"/>
                <a:gd name="T21" fmla="*/ 0 h 251"/>
                <a:gd name="T22" fmla="*/ 0 w 268"/>
                <a:gd name="T23" fmla="*/ 0 h 251"/>
                <a:gd name="T24" fmla="*/ 0 w 268"/>
                <a:gd name="T25" fmla="*/ 0 h 251"/>
                <a:gd name="T26" fmla="*/ 0 w 268"/>
                <a:gd name="T27" fmla="*/ 0 h 2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251">
                  <a:moveTo>
                    <a:pt x="8" y="250"/>
                  </a:moveTo>
                  <a:lnTo>
                    <a:pt x="188" y="251"/>
                  </a:lnTo>
                  <a:lnTo>
                    <a:pt x="199" y="243"/>
                  </a:lnTo>
                  <a:lnTo>
                    <a:pt x="268" y="77"/>
                  </a:lnTo>
                  <a:lnTo>
                    <a:pt x="219" y="2"/>
                  </a:lnTo>
                  <a:lnTo>
                    <a:pt x="176" y="60"/>
                  </a:lnTo>
                  <a:lnTo>
                    <a:pt x="138" y="79"/>
                  </a:lnTo>
                  <a:lnTo>
                    <a:pt x="116" y="67"/>
                  </a:lnTo>
                  <a:lnTo>
                    <a:pt x="107" y="48"/>
                  </a:lnTo>
                  <a:lnTo>
                    <a:pt x="125" y="18"/>
                  </a:lnTo>
                  <a:lnTo>
                    <a:pt x="126" y="0"/>
                  </a:lnTo>
                  <a:lnTo>
                    <a:pt x="0" y="227"/>
                  </a:lnTo>
                  <a:lnTo>
                    <a:pt x="0" y="238"/>
                  </a:lnTo>
                  <a:lnTo>
                    <a:pt x="8" y="25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499" name="Freeform 1169"/>
            <p:cNvSpPr>
              <a:spLocks/>
            </p:cNvSpPr>
            <p:nvPr/>
          </p:nvSpPr>
          <p:spPr bwMode="auto">
            <a:xfrm>
              <a:off x="5122" y="2891"/>
              <a:ext cx="9" cy="6"/>
            </a:xfrm>
            <a:custGeom>
              <a:avLst/>
              <a:gdLst>
                <a:gd name="T0" fmla="*/ 0 w 65"/>
                <a:gd name="T1" fmla="*/ 0 h 28"/>
                <a:gd name="T2" fmla="*/ 0 w 65"/>
                <a:gd name="T3" fmla="*/ 0 h 28"/>
                <a:gd name="T4" fmla="*/ 0 w 65"/>
                <a:gd name="T5" fmla="*/ 0 h 28"/>
                <a:gd name="T6" fmla="*/ 0 w 65"/>
                <a:gd name="T7" fmla="*/ 0 h 28"/>
                <a:gd name="T8" fmla="*/ 0 w 65"/>
                <a:gd name="T9" fmla="*/ 0 h 28"/>
                <a:gd name="T10" fmla="*/ 0 w 65"/>
                <a:gd name="T11" fmla="*/ 0 h 28"/>
                <a:gd name="T12" fmla="*/ 0 w 65"/>
                <a:gd name="T13" fmla="*/ 0 h 28"/>
                <a:gd name="T14" fmla="*/ 0 w 65"/>
                <a:gd name="T15" fmla="*/ 0 h 28"/>
                <a:gd name="T16" fmla="*/ 0 w 65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8">
                  <a:moveTo>
                    <a:pt x="13" y="26"/>
                  </a:moveTo>
                  <a:lnTo>
                    <a:pt x="31" y="28"/>
                  </a:lnTo>
                  <a:lnTo>
                    <a:pt x="65" y="12"/>
                  </a:lnTo>
                  <a:lnTo>
                    <a:pt x="54" y="2"/>
                  </a:lnTo>
                  <a:lnTo>
                    <a:pt x="34" y="0"/>
                  </a:lnTo>
                  <a:lnTo>
                    <a:pt x="14" y="5"/>
                  </a:lnTo>
                  <a:lnTo>
                    <a:pt x="0" y="16"/>
                  </a:lnTo>
                  <a:lnTo>
                    <a:pt x="5" y="22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0" name="Freeform 1170"/>
            <p:cNvSpPr>
              <a:spLocks/>
            </p:cNvSpPr>
            <p:nvPr/>
          </p:nvSpPr>
          <p:spPr bwMode="auto">
            <a:xfrm>
              <a:off x="4179" y="2655"/>
              <a:ext cx="123" cy="145"/>
            </a:xfrm>
            <a:custGeom>
              <a:avLst/>
              <a:gdLst>
                <a:gd name="T0" fmla="*/ 0 w 813"/>
                <a:gd name="T1" fmla="*/ 0 h 819"/>
                <a:gd name="T2" fmla="*/ 0 w 813"/>
                <a:gd name="T3" fmla="*/ 0 h 819"/>
                <a:gd name="T4" fmla="*/ 0 w 813"/>
                <a:gd name="T5" fmla="*/ 0 h 819"/>
                <a:gd name="T6" fmla="*/ 0 w 813"/>
                <a:gd name="T7" fmla="*/ 0 h 819"/>
                <a:gd name="T8" fmla="*/ 0 w 813"/>
                <a:gd name="T9" fmla="*/ 0 h 819"/>
                <a:gd name="T10" fmla="*/ 0 w 813"/>
                <a:gd name="T11" fmla="*/ 0 h 819"/>
                <a:gd name="T12" fmla="*/ 0 w 813"/>
                <a:gd name="T13" fmla="*/ 0 h 819"/>
                <a:gd name="T14" fmla="*/ 0 w 813"/>
                <a:gd name="T15" fmla="*/ 0 h 819"/>
                <a:gd name="T16" fmla="*/ 0 w 813"/>
                <a:gd name="T17" fmla="*/ 0 h 819"/>
                <a:gd name="T18" fmla="*/ 0 w 813"/>
                <a:gd name="T19" fmla="*/ 0 h 819"/>
                <a:gd name="T20" fmla="*/ 0 w 813"/>
                <a:gd name="T21" fmla="*/ 0 h 819"/>
                <a:gd name="T22" fmla="*/ 0 w 813"/>
                <a:gd name="T23" fmla="*/ 0 h 819"/>
                <a:gd name="T24" fmla="*/ 0 w 813"/>
                <a:gd name="T25" fmla="*/ 0 h 819"/>
                <a:gd name="T26" fmla="*/ 0 w 813"/>
                <a:gd name="T27" fmla="*/ 0 h 819"/>
                <a:gd name="T28" fmla="*/ 0 w 813"/>
                <a:gd name="T29" fmla="*/ 0 h 819"/>
                <a:gd name="T30" fmla="*/ 0 w 813"/>
                <a:gd name="T31" fmla="*/ 0 h 819"/>
                <a:gd name="T32" fmla="*/ 0 w 813"/>
                <a:gd name="T33" fmla="*/ 0 h 819"/>
                <a:gd name="T34" fmla="*/ 0 w 813"/>
                <a:gd name="T35" fmla="*/ 0 h 819"/>
                <a:gd name="T36" fmla="*/ 0 w 813"/>
                <a:gd name="T37" fmla="*/ 0 h 819"/>
                <a:gd name="T38" fmla="*/ 0 w 813"/>
                <a:gd name="T39" fmla="*/ 0 h 819"/>
                <a:gd name="T40" fmla="*/ 0 w 813"/>
                <a:gd name="T41" fmla="*/ 0 h 819"/>
                <a:gd name="T42" fmla="*/ 0 w 813"/>
                <a:gd name="T43" fmla="*/ 0 h 819"/>
                <a:gd name="T44" fmla="*/ 0 w 813"/>
                <a:gd name="T45" fmla="*/ 0 h 819"/>
                <a:gd name="T46" fmla="*/ 0 w 813"/>
                <a:gd name="T47" fmla="*/ 0 h 819"/>
                <a:gd name="T48" fmla="*/ 0 w 813"/>
                <a:gd name="T49" fmla="*/ 0 h 819"/>
                <a:gd name="T50" fmla="*/ 0 w 813"/>
                <a:gd name="T51" fmla="*/ 0 h 819"/>
                <a:gd name="T52" fmla="*/ 0 w 813"/>
                <a:gd name="T53" fmla="*/ 0 h 819"/>
                <a:gd name="T54" fmla="*/ 0 w 813"/>
                <a:gd name="T55" fmla="*/ 0 h 819"/>
                <a:gd name="T56" fmla="*/ 0 w 813"/>
                <a:gd name="T57" fmla="*/ 0 h 819"/>
                <a:gd name="T58" fmla="*/ 0 w 813"/>
                <a:gd name="T59" fmla="*/ 0 h 819"/>
                <a:gd name="T60" fmla="*/ 0 w 813"/>
                <a:gd name="T61" fmla="*/ 0 h 819"/>
                <a:gd name="T62" fmla="*/ 0 w 813"/>
                <a:gd name="T63" fmla="*/ 0 h 819"/>
                <a:gd name="T64" fmla="*/ 0 w 813"/>
                <a:gd name="T65" fmla="*/ 0 h 819"/>
                <a:gd name="T66" fmla="*/ 0 w 813"/>
                <a:gd name="T67" fmla="*/ 0 h 819"/>
                <a:gd name="T68" fmla="*/ 0 w 813"/>
                <a:gd name="T69" fmla="*/ 0 h 819"/>
                <a:gd name="T70" fmla="*/ 0 w 813"/>
                <a:gd name="T71" fmla="*/ 0 h 819"/>
                <a:gd name="T72" fmla="*/ 0 w 813"/>
                <a:gd name="T73" fmla="*/ 0 h 819"/>
                <a:gd name="T74" fmla="*/ 0 w 813"/>
                <a:gd name="T75" fmla="*/ 0 h 819"/>
                <a:gd name="T76" fmla="*/ 0 w 813"/>
                <a:gd name="T77" fmla="*/ 0 h 819"/>
                <a:gd name="T78" fmla="*/ 0 w 813"/>
                <a:gd name="T79" fmla="*/ 0 h 819"/>
                <a:gd name="T80" fmla="*/ 0 w 813"/>
                <a:gd name="T81" fmla="*/ 0 h 819"/>
                <a:gd name="T82" fmla="*/ 0 w 813"/>
                <a:gd name="T83" fmla="*/ 0 h 819"/>
                <a:gd name="T84" fmla="*/ 0 w 813"/>
                <a:gd name="T85" fmla="*/ 0 h 819"/>
                <a:gd name="T86" fmla="*/ 0 w 813"/>
                <a:gd name="T87" fmla="*/ 0 h 819"/>
                <a:gd name="T88" fmla="*/ 0 w 813"/>
                <a:gd name="T89" fmla="*/ 0 h 819"/>
                <a:gd name="T90" fmla="*/ 0 w 813"/>
                <a:gd name="T91" fmla="*/ 0 h 819"/>
                <a:gd name="T92" fmla="*/ 0 w 813"/>
                <a:gd name="T93" fmla="*/ 0 h 819"/>
                <a:gd name="T94" fmla="*/ 0 w 813"/>
                <a:gd name="T95" fmla="*/ 0 h 819"/>
                <a:gd name="T96" fmla="*/ 0 w 813"/>
                <a:gd name="T97" fmla="*/ 0 h 819"/>
                <a:gd name="T98" fmla="*/ 0 w 813"/>
                <a:gd name="T99" fmla="*/ 0 h 819"/>
                <a:gd name="T100" fmla="*/ 0 w 813"/>
                <a:gd name="T101" fmla="*/ 0 h 819"/>
                <a:gd name="T102" fmla="*/ 0 w 813"/>
                <a:gd name="T103" fmla="*/ 0 h 819"/>
                <a:gd name="T104" fmla="*/ 0 w 813"/>
                <a:gd name="T105" fmla="*/ 0 h 819"/>
                <a:gd name="T106" fmla="*/ 0 w 813"/>
                <a:gd name="T107" fmla="*/ 0 h 819"/>
                <a:gd name="T108" fmla="*/ 0 w 813"/>
                <a:gd name="T109" fmla="*/ 0 h 819"/>
                <a:gd name="T110" fmla="*/ 0 w 813"/>
                <a:gd name="T111" fmla="*/ 0 h 819"/>
                <a:gd name="T112" fmla="*/ 0 w 813"/>
                <a:gd name="T113" fmla="*/ 0 h 819"/>
                <a:gd name="T114" fmla="*/ 0 w 813"/>
                <a:gd name="T115" fmla="*/ 0 h 8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3" h="819">
                  <a:moveTo>
                    <a:pt x="593" y="819"/>
                  </a:moveTo>
                  <a:lnTo>
                    <a:pt x="540" y="502"/>
                  </a:lnTo>
                  <a:lnTo>
                    <a:pt x="576" y="478"/>
                  </a:lnTo>
                  <a:lnTo>
                    <a:pt x="584" y="480"/>
                  </a:lnTo>
                  <a:lnTo>
                    <a:pt x="593" y="487"/>
                  </a:lnTo>
                  <a:lnTo>
                    <a:pt x="740" y="667"/>
                  </a:lnTo>
                  <a:lnTo>
                    <a:pt x="674" y="448"/>
                  </a:lnTo>
                  <a:lnTo>
                    <a:pt x="676" y="431"/>
                  </a:lnTo>
                  <a:lnTo>
                    <a:pt x="687" y="421"/>
                  </a:lnTo>
                  <a:lnTo>
                    <a:pt x="705" y="414"/>
                  </a:lnTo>
                  <a:lnTo>
                    <a:pt x="813" y="520"/>
                  </a:lnTo>
                  <a:lnTo>
                    <a:pt x="789" y="438"/>
                  </a:lnTo>
                  <a:lnTo>
                    <a:pt x="750" y="365"/>
                  </a:lnTo>
                  <a:lnTo>
                    <a:pt x="699" y="299"/>
                  </a:lnTo>
                  <a:lnTo>
                    <a:pt x="637" y="242"/>
                  </a:lnTo>
                  <a:lnTo>
                    <a:pt x="630" y="222"/>
                  </a:lnTo>
                  <a:lnTo>
                    <a:pt x="639" y="209"/>
                  </a:lnTo>
                  <a:lnTo>
                    <a:pt x="725" y="183"/>
                  </a:lnTo>
                  <a:lnTo>
                    <a:pt x="471" y="103"/>
                  </a:lnTo>
                  <a:lnTo>
                    <a:pt x="468" y="83"/>
                  </a:lnTo>
                  <a:lnTo>
                    <a:pt x="476" y="69"/>
                  </a:lnTo>
                  <a:lnTo>
                    <a:pt x="494" y="52"/>
                  </a:lnTo>
                  <a:lnTo>
                    <a:pt x="435" y="43"/>
                  </a:lnTo>
                  <a:lnTo>
                    <a:pt x="372" y="46"/>
                  </a:lnTo>
                  <a:lnTo>
                    <a:pt x="241" y="66"/>
                  </a:lnTo>
                  <a:lnTo>
                    <a:pt x="222" y="59"/>
                  </a:lnTo>
                  <a:lnTo>
                    <a:pt x="219" y="39"/>
                  </a:lnTo>
                  <a:lnTo>
                    <a:pt x="241" y="0"/>
                  </a:lnTo>
                  <a:lnTo>
                    <a:pt x="122" y="40"/>
                  </a:lnTo>
                  <a:lnTo>
                    <a:pt x="103" y="54"/>
                  </a:lnTo>
                  <a:lnTo>
                    <a:pt x="16" y="125"/>
                  </a:lnTo>
                  <a:lnTo>
                    <a:pt x="0" y="148"/>
                  </a:lnTo>
                  <a:lnTo>
                    <a:pt x="121" y="116"/>
                  </a:lnTo>
                  <a:lnTo>
                    <a:pt x="182" y="109"/>
                  </a:lnTo>
                  <a:lnTo>
                    <a:pt x="244" y="112"/>
                  </a:lnTo>
                  <a:lnTo>
                    <a:pt x="361" y="145"/>
                  </a:lnTo>
                  <a:lnTo>
                    <a:pt x="468" y="202"/>
                  </a:lnTo>
                  <a:lnTo>
                    <a:pt x="559" y="272"/>
                  </a:lnTo>
                  <a:lnTo>
                    <a:pt x="580" y="301"/>
                  </a:lnTo>
                  <a:lnTo>
                    <a:pt x="579" y="307"/>
                  </a:lnTo>
                  <a:lnTo>
                    <a:pt x="570" y="309"/>
                  </a:lnTo>
                  <a:lnTo>
                    <a:pt x="553" y="302"/>
                  </a:lnTo>
                  <a:lnTo>
                    <a:pt x="463" y="239"/>
                  </a:lnTo>
                  <a:lnTo>
                    <a:pt x="358" y="187"/>
                  </a:lnTo>
                  <a:lnTo>
                    <a:pt x="239" y="158"/>
                  </a:lnTo>
                  <a:lnTo>
                    <a:pt x="118" y="158"/>
                  </a:lnTo>
                  <a:lnTo>
                    <a:pt x="49" y="193"/>
                  </a:lnTo>
                  <a:lnTo>
                    <a:pt x="67" y="205"/>
                  </a:lnTo>
                  <a:lnTo>
                    <a:pt x="109" y="254"/>
                  </a:lnTo>
                  <a:lnTo>
                    <a:pt x="125" y="282"/>
                  </a:lnTo>
                  <a:lnTo>
                    <a:pt x="149" y="312"/>
                  </a:lnTo>
                  <a:lnTo>
                    <a:pt x="181" y="342"/>
                  </a:lnTo>
                  <a:lnTo>
                    <a:pt x="257" y="377"/>
                  </a:lnTo>
                  <a:lnTo>
                    <a:pt x="275" y="384"/>
                  </a:lnTo>
                  <a:lnTo>
                    <a:pt x="340" y="448"/>
                  </a:lnTo>
                  <a:lnTo>
                    <a:pt x="372" y="451"/>
                  </a:lnTo>
                  <a:lnTo>
                    <a:pt x="500" y="636"/>
                  </a:lnTo>
                  <a:lnTo>
                    <a:pt x="593" y="819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1" name="Freeform 1171"/>
            <p:cNvSpPr>
              <a:spLocks/>
            </p:cNvSpPr>
            <p:nvPr/>
          </p:nvSpPr>
          <p:spPr bwMode="auto">
            <a:xfrm>
              <a:off x="4230" y="2759"/>
              <a:ext cx="30" cy="39"/>
            </a:xfrm>
            <a:custGeom>
              <a:avLst/>
              <a:gdLst>
                <a:gd name="T0" fmla="*/ 0 w 191"/>
                <a:gd name="T1" fmla="*/ 0 h 216"/>
                <a:gd name="T2" fmla="*/ 0 w 191"/>
                <a:gd name="T3" fmla="*/ 0 h 216"/>
                <a:gd name="T4" fmla="*/ 0 w 191"/>
                <a:gd name="T5" fmla="*/ 0 h 216"/>
                <a:gd name="T6" fmla="*/ 0 w 191"/>
                <a:gd name="T7" fmla="*/ 0 h 216"/>
                <a:gd name="T8" fmla="*/ 0 w 191"/>
                <a:gd name="T9" fmla="*/ 0 h 216"/>
                <a:gd name="T10" fmla="*/ 0 w 191"/>
                <a:gd name="T11" fmla="*/ 0 h 216"/>
                <a:gd name="T12" fmla="*/ 0 w 191"/>
                <a:gd name="T13" fmla="*/ 0 h 216"/>
                <a:gd name="T14" fmla="*/ 0 w 191"/>
                <a:gd name="T15" fmla="*/ 0 h 216"/>
                <a:gd name="T16" fmla="*/ 0 w 191"/>
                <a:gd name="T17" fmla="*/ 0 h 216"/>
                <a:gd name="T18" fmla="*/ 0 w 191"/>
                <a:gd name="T19" fmla="*/ 0 h 216"/>
                <a:gd name="T20" fmla="*/ 0 w 191"/>
                <a:gd name="T21" fmla="*/ 0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216">
                  <a:moveTo>
                    <a:pt x="97" y="216"/>
                  </a:moveTo>
                  <a:lnTo>
                    <a:pt x="191" y="210"/>
                  </a:lnTo>
                  <a:lnTo>
                    <a:pt x="150" y="123"/>
                  </a:lnTo>
                  <a:lnTo>
                    <a:pt x="137" y="109"/>
                  </a:lnTo>
                  <a:lnTo>
                    <a:pt x="67" y="0"/>
                  </a:lnTo>
                  <a:lnTo>
                    <a:pt x="58" y="13"/>
                  </a:lnTo>
                  <a:lnTo>
                    <a:pt x="11" y="18"/>
                  </a:lnTo>
                  <a:lnTo>
                    <a:pt x="3" y="24"/>
                  </a:lnTo>
                  <a:lnTo>
                    <a:pt x="0" y="40"/>
                  </a:lnTo>
                  <a:lnTo>
                    <a:pt x="83" y="216"/>
                  </a:lnTo>
                  <a:lnTo>
                    <a:pt x="97" y="21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2" name="Freeform 1172"/>
            <p:cNvSpPr>
              <a:spLocks/>
            </p:cNvSpPr>
            <p:nvPr/>
          </p:nvSpPr>
          <p:spPr bwMode="auto">
            <a:xfrm>
              <a:off x="4272" y="2757"/>
              <a:ext cx="15" cy="43"/>
            </a:xfrm>
            <a:custGeom>
              <a:avLst/>
              <a:gdLst>
                <a:gd name="T0" fmla="*/ 0 w 102"/>
                <a:gd name="T1" fmla="*/ 0 h 240"/>
                <a:gd name="T2" fmla="*/ 0 w 102"/>
                <a:gd name="T3" fmla="*/ 0 h 240"/>
                <a:gd name="T4" fmla="*/ 0 w 102"/>
                <a:gd name="T5" fmla="*/ 0 h 240"/>
                <a:gd name="T6" fmla="*/ 0 w 102"/>
                <a:gd name="T7" fmla="*/ 0 h 240"/>
                <a:gd name="T8" fmla="*/ 0 w 102"/>
                <a:gd name="T9" fmla="*/ 0 h 240"/>
                <a:gd name="T10" fmla="*/ 0 w 102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240">
                  <a:moveTo>
                    <a:pt x="46" y="240"/>
                  </a:moveTo>
                  <a:lnTo>
                    <a:pt x="102" y="232"/>
                  </a:lnTo>
                  <a:lnTo>
                    <a:pt x="77" y="89"/>
                  </a:lnTo>
                  <a:lnTo>
                    <a:pt x="0" y="0"/>
                  </a:lnTo>
                  <a:lnTo>
                    <a:pt x="32" y="235"/>
                  </a:lnTo>
                  <a:lnTo>
                    <a:pt x="46" y="240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3" name="Freeform 1173"/>
            <p:cNvSpPr>
              <a:spLocks/>
            </p:cNvSpPr>
            <p:nvPr/>
          </p:nvSpPr>
          <p:spPr bwMode="auto">
            <a:xfrm>
              <a:off x="4109" y="2738"/>
              <a:ext cx="22" cy="30"/>
            </a:xfrm>
            <a:custGeom>
              <a:avLst/>
              <a:gdLst>
                <a:gd name="T0" fmla="*/ 0 w 150"/>
                <a:gd name="T1" fmla="*/ 0 h 163"/>
                <a:gd name="T2" fmla="*/ 0 w 150"/>
                <a:gd name="T3" fmla="*/ 0 h 163"/>
                <a:gd name="T4" fmla="*/ 0 w 150"/>
                <a:gd name="T5" fmla="*/ 0 h 163"/>
                <a:gd name="T6" fmla="*/ 0 w 150"/>
                <a:gd name="T7" fmla="*/ 0 h 163"/>
                <a:gd name="T8" fmla="*/ 0 w 150"/>
                <a:gd name="T9" fmla="*/ 0 h 163"/>
                <a:gd name="T10" fmla="*/ 0 w 150"/>
                <a:gd name="T11" fmla="*/ 0 h 163"/>
                <a:gd name="T12" fmla="*/ 0 w 150"/>
                <a:gd name="T13" fmla="*/ 0 h 163"/>
                <a:gd name="T14" fmla="*/ 0 w 150"/>
                <a:gd name="T15" fmla="*/ 0 h 163"/>
                <a:gd name="T16" fmla="*/ 0 w 150"/>
                <a:gd name="T17" fmla="*/ 0 h 163"/>
                <a:gd name="T18" fmla="*/ 0 w 150"/>
                <a:gd name="T19" fmla="*/ 0 h 163"/>
                <a:gd name="T20" fmla="*/ 0 w 150"/>
                <a:gd name="T21" fmla="*/ 0 h 163"/>
                <a:gd name="T22" fmla="*/ 0 w 150"/>
                <a:gd name="T23" fmla="*/ 0 h 163"/>
                <a:gd name="T24" fmla="*/ 0 w 150"/>
                <a:gd name="T25" fmla="*/ 0 h 1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163">
                  <a:moveTo>
                    <a:pt x="114" y="162"/>
                  </a:moveTo>
                  <a:lnTo>
                    <a:pt x="137" y="163"/>
                  </a:lnTo>
                  <a:lnTo>
                    <a:pt x="150" y="158"/>
                  </a:lnTo>
                  <a:lnTo>
                    <a:pt x="148" y="140"/>
                  </a:lnTo>
                  <a:lnTo>
                    <a:pt x="54" y="104"/>
                  </a:lnTo>
                  <a:lnTo>
                    <a:pt x="33" y="87"/>
                  </a:lnTo>
                  <a:lnTo>
                    <a:pt x="20" y="60"/>
                  </a:lnTo>
                  <a:lnTo>
                    <a:pt x="24" y="0"/>
                  </a:lnTo>
                  <a:lnTo>
                    <a:pt x="2" y="44"/>
                  </a:lnTo>
                  <a:lnTo>
                    <a:pt x="0" y="67"/>
                  </a:lnTo>
                  <a:lnTo>
                    <a:pt x="5" y="90"/>
                  </a:lnTo>
                  <a:lnTo>
                    <a:pt x="15" y="110"/>
                  </a:lnTo>
                  <a:lnTo>
                    <a:pt x="114" y="162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4" name="Freeform 1174"/>
            <p:cNvSpPr>
              <a:spLocks/>
            </p:cNvSpPr>
            <p:nvPr/>
          </p:nvSpPr>
          <p:spPr bwMode="auto">
            <a:xfrm>
              <a:off x="4197" y="2747"/>
              <a:ext cx="33" cy="21"/>
            </a:xfrm>
            <a:custGeom>
              <a:avLst/>
              <a:gdLst>
                <a:gd name="T0" fmla="*/ 0 w 215"/>
                <a:gd name="T1" fmla="*/ 0 h 123"/>
                <a:gd name="T2" fmla="*/ 0 w 215"/>
                <a:gd name="T3" fmla="*/ 0 h 123"/>
                <a:gd name="T4" fmla="*/ 0 w 215"/>
                <a:gd name="T5" fmla="*/ 0 h 123"/>
                <a:gd name="T6" fmla="*/ 0 w 215"/>
                <a:gd name="T7" fmla="*/ 0 h 123"/>
                <a:gd name="T8" fmla="*/ 0 w 215"/>
                <a:gd name="T9" fmla="*/ 0 h 123"/>
                <a:gd name="T10" fmla="*/ 0 w 215"/>
                <a:gd name="T11" fmla="*/ 0 h 123"/>
                <a:gd name="T12" fmla="*/ 0 w 215"/>
                <a:gd name="T13" fmla="*/ 0 h 123"/>
                <a:gd name="T14" fmla="*/ 0 w 215"/>
                <a:gd name="T15" fmla="*/ 0 h 123"/>
                <a:gd name="T16" fmla="*/ 0 w 215"/>
                <a:gd name="T17" fmla="*/ 0 h 123"/>
                <a:gd name="T18" fmla="*/ 0 w 215"/>
                <a:gd name="T19" fmla="*/ 0 h 123"/>
                <a:gd name="T20" fmla="*/ 0 w 215"/>
                <a:gd name="T21" fmla="*/ 0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5" h="123">
                  <a:moveTo>
                    <a:pt x="16" y="121"/>
                  </a:moveTo>
                  <a:lnTo>
                    <a:pt x="194" y="69"/>
                  </a:lnTo>
                  <a:lnTo>
                    <a:pt x="215" y="39"/>
                  </a:lnTo>
                  <a:lnTo>
                    <a:pt x="205" y="0"/>
                  </a:lnTo>
                  <a:lnTo>
                    <a:pt x="188" y="18"/>
                  </a:lnTo>
                  <a:lnTo>
                    <a:pt x="162" y="49"/>
                  </a:lnTo>
                  <a:lnTo>
                    <a:pt x="111" y="66"/>
                  </a:lnTo>
                  <a:lnTo>
                    <a:pt x="12" y="78"/>
                  </a:lnTo>
                  <a:lnTo>
                    <a:pt x="0" y="101"/>
                  </a:lnTo>
                  <a:lnTo>
                    <a:pt x="9" y="123"/>
                  </a:lnTo>
                  <a:lnTo>
                    <a:pt x="16" y="121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5" name="Freeform 1175"/>
            <p:cNvSpPr>
              <a:spLocks/>
            </p:cNvSpPr>
            <p:nvPr/>
          </p:nvSpPr>
          <p:spPr bwMode="auto">
            <a:xfrm>
              <a:off x="4118" y="2704"/>
              <a:ext cx="28" cy="51"/>
            </a:xfrm>
            <a:custGeom>
              <a:avLst/>
              <a:gdLst>
                <a:gd name="T0" fmla="*/ 0 w 178"/>
                <a:gd name="T1" fmla="*/ 0 h 282"/>
                <a:gd name="T2" fmla="*/ 0 w 178"/>
                <a:gd name="T3" fmla="*/ 0 h 282"/>
                <a:gd name="T4" fmla="*/ 0 w 178"/>
                <a:gd name="T5" fmla="*/ 0 h 282"/>
                <a:gd name="T6" fmla="*/ 0 w 178"/>
                <a:gd name="T7" fmla="*/ 0 h 282"/>
                <a:gd name="T8" fmla="*/ 0 w 178"/>
                <a:gd name="T9" fmla="*/ 0 h 282"/>
                <a:gd name="T10" fmla="*/ 0 w 178"/>
                <a:gd name="T11" fmla="*/ 0 h 282"/>
                <a:gd name="T12" fmla="*/ 0 w 178"/>
                <a:gd name="T13" fmla="*/ 0 h 282"/>
                <a:gd name="T14" fmla="*/ 0 w 178"/>
                <a:gd name="T15" fmla="*/ 0 h 282"/>
                <a:gd name="T16" fmla="*/ 0 w 178"/>
                <a:gd name="T17" fmla="*/ 0 h 282"/>
                <a:gd name="T18" fmla="*/ 0 w 178"/>
                <a:gd name="T19" fmla="*/ 0 h 282"/>
                <a:gd name="T20" fmla="*/ 0 w 178"/>
                <a:gd name="T21" fmla="*/ 0 h 282"/>
                <a:gd name="T22" fmla="*/ 0 w 178"/>
                <a:gd name="T23" fmla="*/ 0 h 282"/>
                <a:gd name="T24" fmla="*/ 0 w 178"/>
                <a:gd name="T25" fmla="*/ 0 h 282"/>
                <a:gd name="T26" fmla="*/ 0 w 178"/>
                <a:gd name="T27" fmla="*/ 0 h 282"/>
                <a:gd name="T28" fmla="*/ 0 w 178"/>
                <a:gd name="T29" fmla="*/ 0 h 282"/>
                <a:gd name="T30" fmla="*/ 0 w 178"/>
                <a:gd name="T31" fmla="*/ 0 h 282"/>
                <a:gd name="T32" fmla="*/ 0 w 178"/>
                <a:gd name="T33" fmla="*/ 0 h 282"/>
                <a:gd name="T34" fmla="*/ 0 w 178"/>
                <a:gd name="T35" fmla="*/ 0 h 282"/>
                <a:gd name="T36" fmla="*/ 0 w 178"/>
                <a:gd name="T37" fmla="*/ 0 h 282"/>
                <a:gd name="T38" fmla="*/ 0 w 178"/>
                <a:gd name="T39" fmla="*/ 0 h 282"/>
                <a:gd name="T40" fmla="*/ 0 w 178"/>
                <a:gd name="T41" fmla="*/ 0 h 282"/>
                <a:gd name="T42" fmla="*/ 0 w 178"/>
                <a:gd name="T43" fmla="*/ 0 h 282"/>
                <a:gd name="T44" fmla="*/ 0 w 178"/>
                <a:gd name="T45" fmla="*/ 0 h 28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8" h="282">
                  <a:moveTo>
                    <a:pt x="80" y="282"/>
                  </a:moveTo>
                  <a:lnTo>
                    <a:pt x="96" y="282"/>
                  </a:lnTo>
                  <a:lnTo>
                    <a:pt x="110" y="274"/>
                  </a:lnTo>
                  <a:lnTo>
                    <a:pt x="156" y="162"/>
                  </a:lnTo>
                  <a:lnTo>
                    <a:pt x="149" y="162"/>
                  </a:lnTo>
                  <a:lnTo>
                    <a:pt x="137" y="169"/>
                  </a:lnTo>
                  <a:lnTo>
                    <a:pt x="112" y="191"/>
                  </a:lnTo>
                  <a:lnTo>
                    <a:pt x="99" y="198"/>
                  </a:lnTo>
                  <a:lnTo>
                    <a:pt x="83" y="202"/>
                  </a:lnTo>
                  <a:lnTo>
                    <a:pt x="64" y="196"/>
                  </a:lnTo>
                  <a:lnTo>
                    <a:pt x="79" y="140"/>
                  </a:lnTo>
                  <a:lnTo>
                    <a:pt x="106" y="92"/>
                  </a:lnTo>
                  <a:lnTo>
                    <a:pt x="178" y="9"/>
                  </a:lnTo>
                  <a:lnTo>
                    <a:pt x="173" y="0"/>
                  </a:lnTo>
                  <a:lnTo>
                    <a:pt x="162" y="0"/>
                  </a:lnTo>
                  <a:lnTo>
                    <a:pt x="136" y="6"/>
                  </a:lnTo>
                  <a:lnTo>
                    <a:pt x="86" y="48"/>
                  </a:lnTo>
                  <a:lnTo>
                    <a:pt x="43" y="103"/>
                  </a:lnTo>
                  <a:lnTo>
                    <a:pt x="14" y="168"/>
                  </a:lnTo>
                  <a:lnTo>
                    <a:pt x="0" y="242"/>
                  </a:lnTo>
                  <a:lnTo>
                    <a:pt x="16" y="259"/>
                  </a:lnTo>
                  <a:lnTo>
                    <a:pt x="40" y="269"/>
                  </a:lnTo>
                  <a:lnTo>
                    <a:pt x="80" y="282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6" name="Freeform 1176"/>
            <p:cNvSpPr>
              <a:spLocks/>
            </p:cNvSpPr>
            <p:nvPr/>
          </p:nvSpPr>
          <p:spPr bwMode="auto">
            <a:xfrm>
              <a:off x="4193" y="2715"/>
              <a:ext cx="28" cy="36"/>
            </a:xfrm>
            <a:custGeom>
              <a:avLst/>
              <a:gdLst>
                <a:gd name="T0" fmla="*/ 0 w 181"/>
                <a:gd name="T1" fmla="*/ 0 h 202"/>
                <a:gd name="T2" fmla="*/ 0 w 181"/>
                <a:gd name="T3" fmla="*/ 0 h 202"/>
                <a:gd name="T4" fmla="*/ 0 w 181"/>
                <a:gd name="T5" fmla="*/ 0 h 202"/>
                <a:gd name="T6" fmla="*/ 0 w 181"/>
                <a:gd name="T7" fmla="*/ 0 h 202"/>
                <a:gd name="T8" fmla="*/ 0 w 181"/>
                <a:gd name="T9" fmla="*/ 0 h 202"/>
                <a:gd name="T10" fmla="*/ 0 w 181"/>
                <a:gd name="T11" fmla="*/ 0 h 202"/>
                <a:gd name="T12" fmla="*/ 0 w 181"/>
                <a:gd name="T13" fmla="*/ 0 h 202"/>
                <a:gd name="T14" fmla="*/ 0 w 181"/>
                <a:gd name="T15" fmla="*/ 0 h 202"/>
                <a:gd name="T16" fmla="*/ 0 w 181"/>
                <a:gd name="T17" fmla="*/ 0 h 202"/>
                <a:gd name="T18" fmla="*/ 0 w 181"/>
                <a:gd name="T19" fmla="*/ 0 h 202"/>
                <a:gd name="T20" fmla="*/ 0 w 181"/>
                <a:gd name="T21" fmla="*/ 0 h 202"/>
                <a:gd name="T22" fmla="*/ 0 w 181"/>
                <a:gd name="T23" fmla="*/ 0 h 2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1" h="202">
                  <a:moveTo>
                    <a:pt x="81" y="202"/>
                  </a:moveTo>
                  <a:lnTo>
                    <a:pt x="128" y="197"/>
                  </a:lnTo>
                  <a:lnTo>
                    <a:pt x="166" y="181"/>
                  </a:lnTo>
                  <a:lnTo>
                    <a:pt x="181" y="165"/>
                  </a:lnTo>
                  <a:lnTo>
                    <a:pt x="157" y="116"/>
                  </a:lnTo>
                  <a:lnTo>
                    <a:pt x="150" y="96"/>
                  </a:lnTo>
                  <a:lnTo>
                    <a:pt x="111" y="73"/>
                  </a:lnTo>
                  <a:lnTo>
                    <a:pt x="65" y="52"/>
                  </a:lnTo>
                  <a:lnTo>
                    <a:pt x="47" y="36"/>
                  </a:lnTo>
                  <a:lnTo>
                    <a:pt x="0" y="0"/>
                  </a:lnTo>
                  <a:lnTo>
                    <a:pt x="77" y="202"/>
                  </a:lnTo>
                  <a:lnTo>
                    <a:pt x="81" y="202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7" name="Freeform 1177"/>
            <p:cNvSpPr>
              <a:spLocks/>
            </p:cNvSpPr>
            <p:nvPr/>
          </p:nvSpPr>
          <p:spPr bwMode="auto">
            <a:xfrm>
              <a:off x="5278" y="2808"/>
              <a:ext cx="8" cy="13"/>
            </a:xfrm>
            <a:custGeom>
              <a:avLst/>
              <a:gdLst>
                <a:gd name="T0" fmla="*/ 0 w 55"/>
                <a:gd name="T1" fmla="*/ 0 h 65"/>
                <a:gd name="T2" fmla="*/ 0 w 55"/>
                <a:gd name="T3" fmla="*/ 0 h 65"/>
                <a:gd name="T4" fmla="*/ 0 w 55"/>
                <a:gd name="T5" fmla="*/ 0 h 65"/>
                <a:gd name="T6" fmla="*/ 0 w 55"/>
                <a:gd name="T7" fmla="*/ 0 h 65"/>
                <a:gd name="T8" fmla="*/ 0 w 55"/>
                <a:gd name="T9" fmla="*/ 0 h 65"/>
                <a:gd name="T10" fmla="*/ 0 w 55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65">
                  <a:moveTo>
                    <a:pt x="9" y="55"/>
                  </a:moveTo>
                  <a:lnTo>
                    <a:pt x="55" y="7"/>
                  </a:lnTo>
                  <a:lnTo>
                    <a:pt x="50" y="0"/>
                  </a:lnTo>
                  <a:lnTo>
                    <a:pt x="32" y="1"/>
                  </a:lnTo>
                  <a:lnTo>
                    <a:pt x="0" y="65"/>
                  </a:lnTo>
                  <a:lnTo>
                    <a:pt x="9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8" name="Freeform 1178"/>
            <p:cNvSpPr>
              <a:spLocks/>
            </p:cNvSpPr>
            <p:nvPr/>
          </p:nvSpPr>
          <p:spPr bwMode="auto">
            <a:xfrm>
              <a:off x="4028" y="2611"/>
              <a:ext cx="142" cy="61"/>
            </a:xfrm>
            <a:custGeom>
              <a:avLst/>
              <a:gdLst>
                <a:gd name="T0" fmla="*/ 0 w 930"/>
                <a:gd name="T1" fmla="*/ 0 h 345"/>
                <a:gd name="T2" fmla="*/ 0 w 930"/>
                <a:gd name="T3" fmla="*/ 0 h 345"/>
                <a:gd name="T4" fmla="*/ 0 w 930"/>
                <a:gd name="T5" fmla="*/ 0 h 345"/>
                <a:gd name="T6" fmla="*/ 0 w 930"/>
                <a:gd name="T7" fmla="*/ 0 h 345"/>
                <a:gd name="T8" fmla="*/ 0 w 930"/>
                <a:gd name="T9" fmla="*/ 0 h 345"/>
                <a:gd name="T10" fmla="*/ 0 w 930"/>
                <a:gd name="T11" fmla="*/ 0 h 345"/>
                <a:gd name="T12" fmla="*/ 0 w 930"/>
                <a:gd name="T13" fmla="*/ 0 h 345"/>
                <a:gd name="T14" fmla="*/ 0 w 930"/>
                <a:gd name="T15" fmla="*/ 0 h 345"/>
                <a:gd name="T16" fmla="*/ 0 w 930"/>
                <a:gd name="T17" fmla="*/ 0 h 345"/>
                <a:gd name="T18" fmla="*/ 0 w 930"/>
                <a:gd name="T19" fmla="*/ 0 h 345"/>
                <a:gd name="T20" fmla="*/ 0 w 930"/>
                <a:gd name="T21" fmla="*/ 0 h 345"/>
                <a:gd name="T22" fmla="*/ 0 w 930"/>
                <a:gd name="T23" fmla="*/ 0 h 345"/>
                <a:gd name="T24" fmla="*/ 0 w 930"/>
                <a:gd name="T25" fmla="*/ 0 h 345"/>
                <a:gd name="T26" fmla="*/ 0 w 930"/>
                <a:gd name="T27" fmla="*/ 0 h 345"/>
                <a:gd name="T28" fmla="*/ 0 w 930"/>
                <a:gd name="T29" fmla="*/ 0 h 345"/>
                <a:gd name="T30" fmla="*/ 0 w 930"/>
                <a:gd name="T31" fmla="*/ 0 h 345"/>
                <a:gd name="T32" fmla="*/ 0 w 930"/>
                <a:gd name="T33" fmla="*/ 0 h 345"/>
                <a:gd name="T34" fmla="*/ 0 w 930"/>
                <a:gd name="T35" fmla="*/ 0 h 345"/>
                <a:gd name="T36" fmla="*/ 0 w 930"/>
                <a:gd name="T37" fmla="*/ 0 h 345"/>
                <a:gd name="T38" fmla="*/ 0 w 930"/>
                <a:gd name="T39" fmla="*/ 0 h 345"/>
                <a:gd name="T40" fmla="*/ 0 w 930"/>
                <a:gd name="T41" fmla="*/ 0 h 345"/>
                <a:gd name="T42" fmla="*/ 0 w 930"/>
                <a:gd name="T43" fmla="*/ 0 h 345"/>
                <a:gd name="T44" fmla="*/ 0 w 930"/>
                <a:gd name="T45" fmla="*/ 0 h 345"/>
                <a:gd name="T46" fmla="*/ 0 w 930"/>
                <a:gd name="T47" fmla="*/ 0 h 345"/>
                <a:gd name="T48" fmla="*/ 0 w 930"/>
                <a:gd name="T49" fmla="*/ 0 h 345"/>
                <a:gd name="T50" fmla="*/ 0 w 930"/>
                <a:gd name="T51" fmla="*/ 0 h 345"/>
                <a:gd name="T52" fmla="*/ 0 w 930"/>
                <a:gd name="T53" fmla="*/ 0 h 345"/>
                <a:gd name="T54" fmla="*/ 0 w 930"/>
                <a:gd name="T55" fmla="*/ 0 h 345"/>
                <a:gd name="T56" fmla="*/ 0 w 930"/>
                <a:gd name="T57" fmla="*/ 0 h 345"/>
                <a:gd name="T58" fmla="*/ 0 w 930"/>
                <a:gd name="T59" fmla="*/ 0 h 345"/>
                <a:gd name="T60" fmla="*/ 0 w 930"/>
                <a:gd name="T61" fmla="*/ 0 h 345"/>
                <a:gd name="T62" fmla="*/ 0 w 930"/>
                <a:gd name="T63" fmla="*/ 0 h 345"/>
                <a:gd name="T64" fmla="*/ 0 w 930"/>
                <a:gd name="T65" fmla="*/ 0 h 345"/>
                <a:gd name="T66" fmla="*/ 0 w 930"/>
                <a:gd name="T67" fmla="*/ 0 h 345"/>
                <a:gd name="T68" fmla="*/ 0 w 930"/>
                <a:gd name="T69" fmla="*/ 0 h 345"/>
                <a:gd name="T70" fmla="*/ 0 w 930"/>
                <a:gd name="T71" fmla="*/ 0 h 345"/>
                <a:gd name="T72" fmla="*/ 0 w 930"/>
                <a:gd name="T73" fmla="*/ 0 h 345"/>
                <a:gd name="T74" fmla="*/ 0 w 930"/>
                <a:gd name="T75" fmla="*/ 0 h 345"/>
                <a:gd name="T76" fmla="*/ 0 w 930"/>
                <a:gd name="T77" fmla="*/ 0 h 345"/>
                <a:gd name="T78" fmla="*/ 0 w 930"/>
                <a:gd name="T79" fmla="*/ 0 h 345"/>
                <a:gd name="T80" fmla="*/ 0 w 930"/>
                <a:gd name="T81" fmla="*/ 0 h 345"/>
                <a:gd name="T82" fmla="*/ 0 w 930"/>
                <a:gd name="T83" fmla="*/ 0 h 345"/>
                <a:gd name="T84" fmla="*/ 0 w 930"/>
                <a:gd name="T85" fmla="*/ 0 h 345"/>
                <a:gd name="T86" fmla="*/ 0 w 930"/>
                <a:gd name="T87" fmla="*/ 0 h 345"/>
                <a:gd name="T88" fmla="*/ 0 w 930"/>
                <a:gd name="T89" fmla="*/ 0 h 345"/>
                <a:gd name="T90" fmla="*/ 0 w 930"/>
                <a:gd name="T91" fmla="*/ 0 h 345"/>
                <a:gd name="T92" fmla="*/ 0 w 930"/>
                <a:gd name="T93" fmla="*/ 0 h 3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30" h="345">
                  <a:moveTo>
                    <a:pt x="14" y="337"/>
                  </a:moveTo>
                  <a:lnTo>
                    <a:pt x="117" y="285"/>
                  </a:lnTo>
                  <a:lnTo>
                    <a:pt x="179" y="271"/>
                  </a:lnTo>
                  <a:lnTo>
                    <a:pt x="243" y="272"/>
                  </a:lnTo>
                  <a:lnTo>
                    <a:pt x="252" y="265"/>
                  </a:lnTo>
                  <a:lnTo>
                    <a:pt x="253" y="255"/>
                  </a:lnTo>
                  <a:lnTo>
                    <a:pt x="276" y="223"/>
                  </a:lnTo>
                  <a:lnTo>
                    <a:pt x="306" y="203"/>
                  </a:lnTo>
                  <a:lnTo>
                    <a:pt x="382" y="182"/>
                  </a:lnTo>
                  <a:lnTo>
                    <a:pt x="678" y="246"/>
                  </a:lnTo>
                  <a:lnTo>
                    <a:pt x="690" y="225"/>
                  </a:lnTo>
                  <a:lnTo>
                    <a:pt x="708" y="219"/>
                  </a:lnTo>
                  <a:lnTo>
                    <a:pt x="728" y="220"/>
                  </a:lnTo>
                  <a:lnTo>
                    <a:pt x="773" y="232"/>
                  </a:lnTo>
                  <a:lnTo>
                    <a:pt x="826" y="264"/>
                  </a:lnTo>
                  <a:lnTo>
                    <a:pt x="866" y="295"/>
                  </a:lnTo>
                  <a:lnTo>
                    <a:pt x="830" y="243"/>
                  </a:lnTo>
                  <a:lnTo>
                    <a:pt x="783" y="206"/>
                  </a:lnTo>
                  <a:lnTo>
                    <a:pt x="727" y="176"/>
                  </a:lnTo>
                  <a:lnTo>
                    <a:pt x="667" y="156"/>
                  </a:lnTo>
                  <a:lnTo>
                    <a:pt x="612" y="153"/>
                  </a:lnTo>
                  <a:lnTo>
                    <a:pt x="591" y="142"/>
                  </a:lnTo>
                  <a:lnTo>
                    <a:pt x="585" y="123"/>
                  </a:lnTo>
                  <a:lnTo>
                    <a:pt x="588" y="113"/>
                  </a:lnTo>
                  <a:lnTo>
                    <a:pt x="595" y="110"/>
                  </a:lnTo>
                  <a:lnTo>
                    <a:pt x="654" y="112"/>
                  </a:lnTo>
                  <a:lnTo>
                    <a:pt x="714" y="126"/>
                  </a:lnTo>
                  <a:lnTo>
                    <a:pt x="773" y="150"/>
                  </a:lnTo>
                  <a:lnTo>
                    <a:pt x="823" y="179"/>
                  </a:lnTo>
                  <a:lnTo>
                    <a:pt x="930" y="305"/>
                  </a:lnTo>
                  <a:lnTo>
                    <a:pt x="926" y="188"/>
                  </a:lnTo>
                  <a:lnTo>
                    <a:pt x="844" y="46"/>
                  </a:lnTo>
                  <a:lnTo>
                    <a:pt x="862" y="173"/>
                  </a:lnTo>
                  <a:lnTo>
                    <a:pt x="857" y="178"/>
                  </a:lnTo>
                  <a:lnTo>
                    <a:pt x="843" y="182"/>
                  </a:lnTo>
                  <a:lnTo>
                    <a:pt x="725" y="59"/>
                  </a:lnTo>
                  <a:lnTo>
                    <a:pt x="694" y="39"/>
                  </a:lnTo>
                  <a:lnTo>
                    <a:pt x="667" y="42"/>
                  </a:lnTo>
                  <a:lnTo>
                    <a:pt x="519" y="3"/>
                  </a:lnTo>
                  <a:lnTo>
                    <a:pt x="443" y="0"/>
                  </a:lnTo>
                  <a:lnTo>
                    <a:pt x="362" y="7"/>
                  </a:lnTo>
                  <a:lnTo>
                    <a:pt x="355" y="39"/>
                  </a:lnTo>
                  <a:lnTo>
                    <a:pt x="289" y="51"/>
                  </a:lnTo>
                  <a:lnTo>
                    <a:pt x="167" y="112"/>
                  </a:lnTo>
                  <a:lnTo>
                    <a:pt x="170" y="130"/>
                  </a:lnTo>
                  <a:lnTo>
                    <a:pt x="0" y="345"/>
                  </a:lnTo>
                  <a:lnTo>
                    <a:pt x="14" y="337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09" name="Freeform 1179"/>
            <p:cNvSpPr>
              <a:spLocks/>
            </p:cNvSpPr>
            <p:nvPr/>
          </p:nvSpPr>
          <p:spPr bwMode="auto">
            <a:xfrm>
              <a:off x="4177" y="2596"/>
              <a:ext cx="127" cy="68"/>
            </a:xfrm>
            <a:custGeom>
              <a:avLst/>
              <a:gdLst>
                <a:gd name="T0" fmla="*/ 0 w 823"/>
                <a:gd name="T1" fmla="*/ 0 h 376"/>
                <a:gd name="T2" fmla="*/ 0 w 823"/>
                <a:gd name="T3" fmla="*/ 0 h 376"/>
                <a:gd name="T4" fmla="*/ 0 w 823"/>
                <a:gd name="T5" fmla="*/ 0 h 376"/>
                <a:gd name="T6" fmla="*/ 0 w 823"/>
                <a:gd name="T7" fmla="*/ 0 h 376"/>
                <a:gd name="T8" fmla="*/ 0 w 823"/>
                <a:gd name="T9" fmla="*/ 0 h 376"/>
                <a:gd name="T10" fmla="*/ 0 w 823"/>
                <a:gd name="T11" fmla="*/ 0 h 376"/>
                <a:gd name="T12" fmla="*/ 0 w 823"/>
                <a:gd name="T13" fmla="*/ 0 h 376"/>
                <a:gd name="T14" fmla="*/ 0 w 823"/>
                <a:gd name="T15" fmla="*/ 0 h 376"/>
                <a:gd name="T16" fmla="*/ 0 w 823"/>
                <a:gd name="T17" fmla="*/ 0 h 376"/>
                <a:gd name="T18" fmla="*/ 0 w 823"/>
                <a:gd name="T19" fmla="*/ 0 h 376"/>
                <a:gd name="T20" fmla="*/ 0 w 823"/>
                <a:gd name="T21" fmla="*/ 0 h 376"/>
                <a:gd name="T22" fmla="*/ 0 w 823"/>
                <a:gd name="T23" fmla="*/ 0 h 376"/>
                <a:gd name="T24" fmla="*/ 0 w 823"/>
                <a:gd name="T25" fmla="*/ 0 h 376"/>
                <a:gd name="T26" fmla="*/ 0 w 823"/>
                <a:gd name="T27" fmla="*/ 0 h 376"/>
                <a:gd name="T28" fmla="*/ 0 w 823"/>
                <a:gd name="T29" fmla="*/ 0 h 376"/>
                <a:gd name="T30" fmla="*/ 0 w 823"/>
                <a:gd name="T31" fmla="*/ 0 h 376"/>
                <a:gd name="T32" fmla="*/ 0 w 823"/>
                <a:gd name="T33" fmla="*/ 0 h 376"/>
                <a:gd name="T34" fmla="*/ 0 w 823"/>
                <a:gd name="T35" fmla="*/ 0 h 376"/>
                <a:gd name="T36" fmla="*/ 0 w 823"/>
                <a:gd name="T37" fmla="*/ 0 h 376"/>
                <a:gd name="T38" fmla="*/ 0 w 823"/>
                <a:gd name="T39" fmla="*/ 0 h 376"/>
                <a:gd name="T40" fmla="*/ 0 w 823"/>
                <a:gd name="T41" fmla="*/ 0 h 376"/>
                <a:gd name="T42" fmla="*/ 0 w 823"/>
                <a:gd name="T43" fmla="*/ 0 h 376"/>
                <a:gd name="T44" fmla="*/ 0 w 823"/>
                <a:gd name="T45" fmla="*/ 0 h 376"/>
                <a:gd name="T46" fmla="*/ 0 w 823"/>
                <a:gd name="T47" fmla="*/ 0 h 376"/>
                <a:gd name="T48" fmla="*/ 0 w 823"/>
                <a:gd name="T49" fmla="*/ 0 h 376"/>
                <a:gd name="T50" fmla="*/ 0 w 823"/>
                <a:gd name="T51" fmla="*/ 0 h 376"/>
                <a:gd name="T52" fmla="*/ 0 w 823"/>
                <a:gd name="T53" fmla="*/ 0 h 376"/>
                <a:gd name="T54" fmla="*/ 0 w 823"/>
                <a:gd name="T55" fmla="*/ 0 h 376"/>
                <a:gd name="T56" fmla="*/ 0 w 823"/>
                <a:gd name="T57" fmla="*/ 0 h 376"/>
                <a:gd name="T58" fmla="*/ 0 w 823"/>
                <a:gd name="T59" fmla="*/ 0 h 376"/>
                <a:gd name="T60" fmla="*/ 0 w 823"/>
                <a:gd name="T61" fmla="*/ 0 h 376"/>
                <a:gd name="T62" fmla="*/ 0 w 823"/>
                <a:gd name="T63" fmla="*/ 0 h 376"/>
                <a:gd name="T64" fmla="*/ 0 w 823"/>
                <a:gd name="T65" fmla="*/ 0 h 376"/>
                <a:gd name="T66" fmla="*/ 0 w 823"/>
                <a:gd name="T67" fmla="*/ 0 h 376"/>
                <a:gd name="T68" fmla="*/ 0 w 823"/>
                <a:gd name="T69" fmla="*/ 0 h 376"/>
                <a:gd name="T70" fmla="*/ 0 w 823"/>
                <a:gd name="T71" fmla="*/ 0 h 376"/>
                <a:gd name="T72" fmla="*/ 0 w 823"/>
                <a:gd name="T73" fmla="*/ 0 h 376"/>
                <a:gd name="T74" fmla="*/ 0 w 823"/>
                <a:gd name="T75" fmla="*/ 0 h 376"/>
                <a:gd name="T76" fmla="*/ 0 w 823"/>
                <a:gd name="T77" fmla="*/ 0 h 376"/>
                <a:gd name="T78" fmla="*/ 0 w 823"/>
                <a:gd name="T79" fmla="*/ 0 h 376"/>
                <a:gd name="T80" fmla="*/ 0 w 823"/>
                <a:gd name="T81" fmla="*/ 0 h 376"/>
                <a:gd name="T82" fmla="*/ 0 w 823"/>
                <a:gd name="T83" fmla="*/ 0 h 376"/>
                <a:gd name="T84" fmla="*/ 0 w 823"/>
                <a:gd name="T85" fmla="*/ 0 h 376"/>
                <a:gd name="T86" fmla="*/ 0 w 823"/>
                <a:gd name="T87" fmla="*/ 0 h 376"/>
                <a:gd name="T88" fmla="*/ 0 w 823"/>
                <a:gd name="T89" fmla="*/ 0 h 376"/>
                <a:gd name="T90" fmla="*/ 0 w 823"/>
                <a:gd name="T91" fmla="*/ 0 h 376"/>
                <a:gd name="T92" fmla="*/ 0 w 823"/>
                <a:gd name="T93" fmla="*/ 0 h 376"/>
                <a:gd name="T94" fmla="*/ 0 w 823"/>
                <a:gd name="T95" fmla="*/ 0 h 3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3" h="376">
                  <a:moveTo>
                    <a:pt x="9" y="376"/>
                  </a:moveTo>
                  <a:lnTo>
                    <a:pt x="104" y="279"/>
                  </a:lnTo>
                  <a:lnTo>
                    <a:pt x="162" y="236"/>
                  </a:lnTo>
                  <a:lnTo>
                    <a:pt x="224" y="207"/>
                  </a:lnTo>
                  <a:lnTo>
                    <a:pt x="242" y="209"/>
                  </a:lnTo>
                  <a:lnTo>
                    <a:pt x="247" y="217"/>
                  </a:lnTo>
                  <a:lnTo>
                    <a:pt x="240" y="227"/>
                  </a:lnTo>
                  <a:lnTo>
                    <a:pt x="211" y="243"/>
                  </a:lnTo>
                  <a:lnTo>
                    <a:pt x="191" y="262"/>
                  </a:lnTo>
                  <a:lnTo>
                    <a:pt x="158" y="276"/>
                  </a:lnTo>
                  <a:lnTo>
                    <a:pt x="112" y="329"/>
                  </a:lnTo>
                  <a:lnTo>
                    <a:pt x="381" y="268"/>
                  </a:lnTo>
                  <a:lnTo>
                    <a:pt x="384" y="286"/>
                  </a:lnTo>
                  <a:lnTo>
                    <a:pt x="375" y="299"/>
                  </a:lnTo>
                  <a:lnTo>
                    <a:pt x="356" y="306"/>
                  </a:lnTo>
                  <a:lnTo>
                    <a:pt x="321" y="332"/>
                  </a:lnTo>
                  <a:lnTo>
                    <a:pt x="724" y="351"/>
                  </a:lnTo>
                  <a:lnTo>
                    <a:pt x="713" y="336"/>
                  </a:lnTo>
                  <a:lnTo>
                    <a:pt x="695" y="321"/>
                  </a:lnTo>
                  <a:lnTo>
                    <a:pt x="673" y="290"/>
                  </a:lnTo>
                  <a:lnTo>
                    <a:pt x="689" y="275"/>
                  </a:lnTo>
                  <a:lnTo>
                    <a:pt x="708" y="266"/>
                  </a:lnTo>
                  <a:lnTo>
                    <a:pt x="735" y="272"/>
                  </a:lnTo>
                  <a:lnTo>
                    <a:pt x="823" y="280"/>
                  </a:lnTo>
                  <a:lnTo>
                    <a:pt x="680" y="203"/>
                  </a:lnTo>
                  <a:lnTo>
                    <a:pt x="496" y="131"/>
                  </a:lnTo>
                  <a:lnTo>
                    <a:pt x="502" y="119"/>
                  </a:lnTo>
                  <a:lnTo>
                    <a:pt x="516" y="106"/>
                  </a:lnTo>
                  <a:lnTo>
                    <a:pt x="588" y="84"/>
                  </a:lnTo>
                  <a:lnTo>
                    <a:pt x="314" y="89"/>
                  </a:lnTo>
                  <a:lnTo>
                    <a:pt x="298" y="84"/>
                  </a:lnTo>
                  <a:lnTo>
                    <a:pt x="291" y="68"/>
                  </a:lnTo>
                  <a:lnTo>
                    <a:pt x="361" y="0"/>
                  </a:lnTo>
                  <a:lnTo>
                    <a:pt x="311" y="23"/>
                  </a:lnTo>
                  <a:lnTo>
                    <a:pt x="260" y="63"/>
                  </a:lnTo>
                  <a:lnTo>
                    <a:pt x="164" y="150"/>
                  </a:lnTo>
                  <a:lnTo>
                    <a:pt x="142" y="143"/>
                  </a:lnTo>
                  <a:lnTo>
                    <a:pt x="138" y="122"/>
                  </a:lnTo>
                  <a:lnTo>
                    <a:pt x="149" y="99"/>
                  </a:lnTo>
                  <a:lnTo>
                    <a:pt x="174" y="23"/>
                  </a:lnTo>
                  <a:lnTo>
                    <a:pt x="158" y="26"/>
                  </a:lnTo>
                  <a:lnTo>
                    <a:pt x="146" y="39"/>
                  </a:lnTo>
                  <a:lnTo>
                    <a:pt x="124" y="70"/>
                  </a:lnTo>
                  <a:lnTo>
                    <a:pt x="79" y="131"/>
                  </a:lnTo>
                  <a:lnTo>
                    <a:pt x="41" y="206"/>
                  </a:lnTo>
                  <a:lnTo>
                    <a:pt x="13" y="289"/>
                  </a:lnTo>
                  <a:lnTo>
                    <a:pt x="0" y="375"/>
                  </a:lnTo>
                  <a:lnTo>
                    <a:pt x="9" y="376"/>
                  </a:lnTo>
                  <a:close/>
                </a:path>
              </a:pathLst>
            </a:custGeom>
            <a:solidFill>
              <a:srgbClr val="32C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0" name="Freeform 1180"/>
            <p:cNvSpPr>
              <a:spLocks/>
            </p:cNvSpPr>
            <p:nvPr/>
          </p:nvSpPr>
          <p:spPr bwMode="auto">
            <a:xfrm>
              <a:off x="4621" y="2156"/>
              <a:ext cx="659" cy="681"/>
            </a:xfrm>
            <a:custGeom>
              <a:avLst/>
              <a:gdLst>
                <a:gd name="T0" fmla="*/ 0 w 4302"/>
                <a:gd name="T1" fmla="*/ 0 h 3849"/>
                <a:gd name="T2" fmla="*/ 0 w 4302"/>
                <a:gd name="T3" fmla="*/ 0 h 3849"/>
                <a:gd name="T4" fmla="*/ 0 w 4302"/>
                <a:gd name="T5" fmla="*/ 0 h 3849"/>
                <a:gd name="T6" fmla="*/ 0 w 4302"/>
                <a:gd name="T7" fmla="*/ 0 h 3849"/>
                <a:gd name="T8" fmla="*/ 0 w 4302"/>
                <a:gd name="T9" fmla="*/ 0 h 3849"/>
                <a:gd name="T10" fmla="*/ 0 w 4302"/>
                <a:gd name="T11" fmla="*/ 0 h 3849"/>
                <a:gd name="T12" fmla="*/ 0 w 4302"/>
                <a:gd name="T13" fmla="*/ 0 h 3849"/>
                <a:gd name="T14" fmla="*/ 0 w 4302"/>
                <a:gd name="T15" fmla="*/ 0 h 3849"/>
                <a:gd name="T16" fmla="*/ 0 w 4302"/>
                <a:gd name="T17" fmla="*/ 0 h 3849"/>
                <a:gd name="T18" fmla="*/ 0 w 4302"/>
                <a:gd name="T19" fmla="*/ 0 h 3849"/>
                <a:gd name="T20" fmla="*/ 0 w 4302"/>
                <a:gd name="T21" fmla="*/ 0 h 3849"/>
                <a:gd name="T22" fmla="*/ 0 w 4302"/>
                <a:gd name="T23" fmla="*/ 0 h 3849"/>
                <a:gd name="T24" fmla="*/ 0 w 4302"/>
                <a:gd name="T25" fmla="*/ 0 h 3849"/>
                <a:gd name="T26" fmla="*/ 0 w 4302"/>
                <a:gd name="T27" fmla="*/ 0 h 3849"/>
                <a:gd name="T28" fmla="*/ 0 w 4302"/>
                <a:gd name="T29" fmla="*/ 0 h 3849"/>
                <a:gd name="T30" fmla="*/ 0 w 4302"/>
                <a:gd name="T31" fmla="*/ 0 h 3849"/>
                <a:gd name="T32" fmla="*/ 0 w 4302"/>
                <a:gd name="T33" fmla="*/ 0 h 3849"/>
                <a:gd name="T34" fmla="*/ 0 w 4302"/>
                <a:gd name="T35" fmla="*/ 0 h 3849"/>
                <a:gd name="T36" fmla="*/ 0 w 4302"/>
                <a:gd name="T37" fmla="*/ 0 h 3849"/>
                <a:gd name="T38" fmla="*/ 0 w 4302"/>
                <a:gd name="T39" fmla="*/ 0 h 3849"/>
                <a:gd name="T40" fmla="*/ 0 w 4302"/>
                <a:gd name="T41" fmla="*/ 0 h 3849"/>
                <a:gd name="T42" fmla="*/ 0 w 4302"/>
                <a:gd name="T43" fmla="*/ 0 h 3849"/>
                <a:gd name="T44" fmla="*/ 0 w 4302"/>
                <a:gd name="T45" fmla="*/ 0 h 3849"/>
                <a:gd name="T46" fmla="*/ 0 w 4302"/>
                <a:gd name="T47" fmla="*/ 0 h 3849"/>
                <a:gd name="T48" fmla="*/ 0 w 4302"/>
                <a:gd name="T49" fmla="*/ 0 h 3849"/>
                <a:gd name="T50" fmla="*/ 0 w 4302"/>
                <a:gd name="T51" fmla="*/ 0 h 3849"/>
                <a:gd name="T52" fmla="*/ 0 w 4302"/>
                <a:gd name="T53" fmla="*/ 0 h 3849"/>
                <a:gd name="T54" fmla="*/ 0 w 4302"/>
                <a:gd name="T55" fmla="*/ 0 h 3849"/>
                <a:gd name="T56" fmla="*/ 0 w 4302"/>
                <a:gd name="T57" fmla="*/ 0 h 3849"/>
                <a:gd name="T58" fmla="*/ 0 w 4302"/>
                <a:gd name="T59" fmla="*/ 0 h 3849"/>
                <a:gd name="T60" fmla="*/ 0 w 4302"/>
                <a:gd name="T61" fmla="*/ 0 h 3849"/>
                <a:gd name="T62" fmla="*/ 0 w 4302"/>
                <a:gd name="T63" fmla="*/ 0 h 3849"/>
                <a:gd name="T64" fmla="*/ 0 w 4302"/>
                <a:gd name="T65" fmla="*/ 0 h 3849"/>
                <a:gd name="T66" fmla="*/ 0 w 4302"/>
                <a:gd name="T67" fmla="*/ 0 h 3849"/>
                <a:gd name="T68" fmla="*/ 0 w 4302"/>
                <a:gd name="T69" fmla="*/ 0 h 3849"/>
                <a:gd name="T70" fmla="*/ 0 w 4302"/>
                <a:gd name="T71" fmla="*/ 0 h 3849"/>
                <a:gd name="T72" fmla="*/ 0 w 4302"/>
                <a:gd name="T73" fmla="*/ 0 h 3849"/>
                <a:gd name="T74" fmla="*/ 0 w 4302"/>
                <a:gd name="T75" fmla="*/ 0 h 3849"/>
                <a:gd name="T76" fmla="*/ 0 w 4302"/>
                <a:gd name="T77" fmla="*/ 0 h 3849"/>
                <a:gd name="T78" fmla="*/ 0 w 4302"/>
                <a:gd name="T79" fmla="*/ 0 h 3849"/>
                <a:gd name="T80" fmla="*/ 0 w 4302"/>
                <a:gd name="T81" fmla="*/ 0 h 3849"/>
                <a:gd name="T82" fmla="*/ 0 w 4302"/>
                <a:gd name="T83" fmla="*/ 0 h 3849"/>
                <a:gd name="T84" fmla="*/ 0 w 4302"/>
                <a:gd name="T85" fmla="*/ 0 h 3849"/>
                <a:gd name="T86" fmla="*/ 0 w 4302"/>
                <a:gd name="T87" fmla="*/ 0 h 3849"/>
                <a:gd name="T88" fmla="*/ 0 w 4302"/>
                <a:gd name="T89" fmla="*/ 0 h 38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302" h="3849">
                  <a:moveTo>
                    <a:pt x="4284" y="2892"/>
                  </a:moveTo>
                  <a:lnTo>
                    <a:pt x="4302" y="2781"/>
                  </a:lnTo>
                  <a:lnTo>
                    <a:pt x="4054" y="2736"/>
                  </a:lnTo>
                  <a:lnTo>
                    <a:pt x="3801" y="2707"/>
                  </a:lnTo>
                  <a:lnTo>
                    <a:pt x="3539" y="2690"/>
                  </a:lnTo>
                  <a:lnTo>
                    <a:pt x="3274" y="2686"/>
                  </a:lnTo>
                  <a:lnTo>
                    <a:pt x="2736" y="2701"/>
                  </a:lnTo>
                  <a:lnTo>
                    <a:pt x="2193" y="2739"/>
                  </a:lnTo>
                  <a:lnTo>
                    <a:pt x="2167" y="2752"/>
                  </a:lnTo>
                  <a:lnTo>
                    <a:pt x="2143" y="2752"/>
                  </a:lnTo>
                  <a:lnTo>
                    <a:pt x="1171" y="2895"/>
                  </a:lnTo>
                  <a:lnTo>
                    <a:pt x="1144" y="2838"/>
                  </a:lnTo>
                  <a:lnTo>
                    <a:pt x="1140" y="2780"/>
                  </a:lnTo>
                  <a:lnTo>
                    <a:pt x="1149" y="2717"/>
                  </a:lnTo>
                  <a:lnTo>
                    <a:pt x="1168" y="2656"/>
                  </a:lnTo>
                  <a:lnTo>
                    <a:pt x="1222" y="2533"/>
                  </a:lnTo>
                  <a:lnTo>
                    <a:pt x="1247" y="2471"/>
                  </a:lnTo>
                  <a:lnTo>
                    <a:pt x="1264" y="2412"/>
                  </a:lnTo>
                  <a:lnTo>
                    <a:pt x="1360" y="2268"/>
                  </a:lnTo>
                  <a:lnTo>
                    <a:pt x="1404" y="2234"/>
                  </a:lnTo>
                  <a:lnTo>
                    <a:pt x="1464" y="2206"/>
                  </a:lnTo>
                  <a:lnTo>
                    <a:pt x="1523" y="2218"/>
                  </a:lnTo>
                  <a:lnTo>
                    <a:pt x="1540" y="2216"/>
                  </a:lnTo>
                  <a:lnTo>
                    <a:pt x="1553" y="2206"/>
                  </a:lnTo>
                  <a:lnTo>
                    <a:pt x="1579" y="2182"/>
                  </a:lnTo>
                  <a:lnTo>
                    <a:pt x="1607" y="2167"/>
                  </a:lnTo>
                  <a:lnTo>
                    <a:pt x="1645" y="2159"/>
                  </a:lnTo>
                  <a:lnTo>
                    <a:pt x="1671" y="2152"/>
                  </a:lnTo>
                  <a:lnTo>
                    <a:pt x="1689" y="2126"/>
                  </a:lnTo>
                  <a:lnTo>
                    <a:pt x="1703" y="2091"/>
                  </a:lnTo>
                  <a:lnTo>
                    <a:pt x="1714" y="2023"/>
                  </a:lnTo>
                  <a:lnTo>
                    <a:pt x="1688" y="1921"/>
                  </a:lnTo>
                  <a:lnTo>
                    <a:pt x="1785" y="1794"/>
                  </a:lnTo>
                  <a:lnTo>
                    <a:pt x="1830" y="1721"/>
                  </a:lnTo>
                  <a:lnTo>
                    <a:pt x="1862" y="1636"/>
                  </a:lnTo>
                  <a:lnTo>
                    <a:pt x="1867" y="1546"/>
                  </a:lnTo>
                  <a:lnTo>
                    <a:pt x="1851" y="1460"/>
                  </a:lnTo>
                  <a:lnTo>
                    <a:pt x="1815" y="1382"/>
                  </a:lnTo>
                  <a:lnTo>
                    <a:pt x="1759" y="1313"/>
                  </a:lnTo>
                  <a:lnTo>
                    <a:pt x="1708" y="1260"/>
                  </a:lnTo>
                  <a:lnTo>
                    <a:pt x="1639" y="1233"/>
                  </a:lnTo>
                  <a:lnTo>
                    <a:pt x="1495" y="1197"/>
                  </a:lnTo>
                  <a:lnTo>
                    <a:pt x="1474" y="1150"/>
                  </a:lnTo>
                  <a:lnTo>
                    <a:pt x="1417" y="1042"/>
                  </a:lnTo>
                  <a:lnTo>
                    <a:pt x="1349" y="942"/>
                  </a:lnTo>
                  <a:lnTo>
                    <a:pt x="1271" y="849"/>
                  </a:lnTo>
                  <a:lnTo>
                    <a:pt x="1187" y="763"/>
                  </a:lnTo>
                  <a:lnTo>
                    <a:pt x="1191" y="705"/>
                  </a:lnTo>
                  <a:lnTo>
                    <a:pt x="1330" y="684"/>
                  </a:lnTo>
                  <a:lnTo>
                    <a:pt x="1399" y="638"/>
                  </a:lnTo>
                  <a:lnTo>
                    <a:pt x="1487" y="536"/>
                  </a:lnTo>
                  <a:lnTo>
                    <a:pt x="1502" y="467"/>
                  </a:lnTo>
                  <a:lnTo>
                    <a:pt x="1476" y="388"/>
                  </a:lnTo>
                  <a:lnTo>
                    <a:pt x="1430" y="358"/>
                  </a:lnTo>
                  <a:lnTo>
                    <a:pt x="1370" y="342"/>
                  </a:lnTo>
                  <a:lnTo>
                    <a:pt x="1369" y="148"/>
                  </a:lnTo>
                  <a:lnTo>
                    <a:pt x="1273" y="26"/>
                  </a:lnTo>
                  <a:lnTo>
                    <a:pt x="1220" y="6"/>
                  </a:lnTo>
                  <a:lnTo>
                    <a:pt x="1155" y="0"/>
                  </a:lnTo>
                  <a:lnTo>
                    <a:pt x="1034" y="19"/>
                  </a:lnTo>
                  <a:lnTo>
                    <a:pt x="961" y="57"/>
                  </a:lnTo>
                  <a:lnTo>
                    <a:pt x="905" y="112"/>
                  </a:lnTo>
                  <a:lnTo>
                    <a:pt x="835" y="95"/>
                  </a:lnTo>
                  <a:lnTo>
                    <a:pt x="762" y="72"/>
                  </a:lnTo>
                  <a:lnTo>
                    <a:pt x="687" y="60"/>
                  </a:lnTo>
                  <a:lnTo>
                    <a:pt x="617" y="76"/>
                  </a:lnTo>
                  <a:lnTo>
                    <a:pt x="583" y="117"/>
                  </a:lnTo>
                  <a:lnTo>
                    <a:pt x="567" y="199"/>
                  </a:lnTo>
                  <a:lnTo>
                    <a:pt x="577" y="262"/>
                  </a:lnTo>
                  <a:lnTo>
                    <a:pt x="573" y="285"/>
                  </a:lnTo>
                  <a:lnTo>
                    <a:pt x="550" y="289"/>
                  </a:lnTo>
                  <a:lnTo>
                    <a:pt x="531" y="302"/>
                  </a:lnTo>
                  <a:lnTo>
                    <a:pt x="488" y="339"/>
                  </a:lnTo>
                  <a:lnTo>
                    <a:pt x="440" y="397"/>
                  </a:lnTo>
                  <a:lnTo>
                    <a:pt x="438" y="577"/>
                  </a:lnTo>
                  <a:lnTo>
                    <a:pt x="434" y="601"/>
                  </a:lnTo>
                  <a:lnTo>
                    <a:pt x="427" y="604"/>
                  </a:lnTo>
                  <a:lnTo>
                    <a:pt x="417" y="620"/>
                  </a:lnTo>
                  <a:lnTo>
                    <a:pt x="375" y="660"/>
                  </a:lnTo>
                  <a:lnTo>
                    <a:pt x="326" y="692"/>
                  </a:lnTo>
                  <a:lnTo>
                    <a:pt x="222" y="750"/>
                  </a:lnTo>
                  <a:lnTo>
                    <a:pt x="128" y="819"/>
                  </a:lnTo>
                  <a:lnTo>
                    <a:pt x="90" y="866"/>
                  </a:lnTo>
                  <a:lnTo>
                    <a:pt x="65" y="922"/>
                  </a:lnTo>
                  <a:lnTo>
                    <a:pt x="72" y="978"/>
                  </a:lnTo>
                  <a:lnTo>
                    <a:pt x="87" y="1012"/>
                  </a:lnTo>
                  <a:lnTo>
                    <a:pt x="129" y="1049"/>
                  </a:lnTo>
                  <a:lnTo>
                    <a:pt x="176" y="1075"/>
                  </a:lnTo>
                  <a:lnTo>
                    <a:pt x="281" y="1101"/>
                  </a:lnTo>
                  <a:lnTo>
                    <a:pt x="394" y="1109"/>
                  </a:lnTo>
                  <a:lnTo>
                    <a:pt x="507" y="1124"/>
                  </a:lnTo>
                  <a:lnTo>
                    <a:pt x="405" y="1404"/>
                  </a:lnTo>
                  <a:lnTo>
                    <a:pt x="211" y="1550"/>
                  </a:lnTo>
                  <a:lnTo>
                    <a:pt x="172" y="1566"/>
                  </a:lnTo>
                  <a:lnTo>
                    <a:pt x="79" y="1519"/>
                  </a:lnTo>
                  <a:lnTo>
                    <a:pt x="50" y="1512"/>
                  </a:lnTo>
                  <a:lnTo>
                    <a:pt x="20" y="1515"/>
                  </a:lnTo>
                  <a:lnTo>
                    <a:pt x="1" y="1545"/>
                  </a:lnTo>
                  <a:lnTo>
                    <a:pt x="11" y="1582"/>
                  </a:lnTo>
                  <a:lnTo>
                    <a:pt x="10" y="1618"/>
                  </a:lnTo>
                  <a:lnTo>
                    <a:pt x="113" y="1699"/>
                  </a:lnTo>
                  <a:lnTo>
                    <a:pt x="107" y="1850"/>
                  </a:lnTo>
                  <a:lnTo>
                    <a:pt x="175" y="1955"/>
                  </a:lnTo>
                  <a:lnTo>
                    <a:pt x="253" y="2021"/>
                  </a:lnTo>
                  <a:lnTo>
                    <a:pt x="351" y="2077"/>
                  </a:lnTo>
                  <a:lnTo>
                    <a:pt x="458" y="2119"/>
                  </a:lnTo>
                  <a:lnTo>
                    <a:pt x="563" y="2152"/>
                  </a:lnTo>
                  <a:lnTo>
                    <a:pt x="656" y="2231"/>
                  </a:lnTo>
                  <a:lnTo>
                    <a:pt x="693" y="2348"/>
                  </a:lnTo>
                  <a:lnTo>
                    <a:pt x="729" y="2479"/>
                  </a:lnTo>
                  <a:lnTo>
                    <a:pt x="745" y="2620"/>
                  </a:lnTo>
                  <a:lnTo>
                    <a:pt x="742" y="2690"/>
                  </a:lnTo>
                  <a:lnTo>
                    <a:pt x="727" y="2759"/>
                  </a:lnTo>
                  <a:lnTo>
                    <a:pt x="730" y="2784"/>
                  </a:lnTo>
                  <a:lnTo>
                    <a:pt x="733" y="2809"/>
                  </a:lnTo>
                  <a:lnTo>
                    <a:pt x="755" y="2846"/>
                  </a:lnTo>
                  <a:lnTo>
                    <a:pt x="786" y="2880"/>
                  </a:lnTo>
                  <a:lnTo>
                    <a:pt x="805" y="2963"/>
                  </a:lnTo>
                  <a:lnTo>
                    <a:pt x="800" y="2986"/>
                  </a:lnTo>
                  <a:lnTo>
                    <a:pt x="551" y="3073"/>
                  </a:lnTo>
                  <a:lnTo>
                    <a:pt x="526" y="3086"/>
                  </a:lnTo>
                  <a:lnTo>
                    <a:pt x="0" y="3315"/>
                  </a:lnTo>
                  <a:lnTo>
                    <a:pt x="63" y="3533"/>
                  </a:lnTo>
                  <a:lnTo>
                    <a:pt x="160" y="3585"/>
                  </a:lnTo>
                  <a:lnTo>
                    <a:pt x="262" y="3588"/>
                  </a:lnTo>
                  <a:lnTo>
                    <a:pt x="1721" y="3849"/>
                  </a:lnTo>
                  <a:lnTo>
                    <a:pt x="1748" y="3831"/>
                  </a:lnTo>
                  <a:lnTo>
                    <a:pt x="1958" y="3698"/>
                  </a:lnTo>
                  <a:lnTo>
                    <a:pt x="2170" y="3586"/>
                  </a:lnTo>
                  <a:lnTo>
                    <a:pt x="2596" y="3391"/>
                  </a:lnTo>
                  <a:lnTo>
                    <a:pt x="2966" y="3255"/>
                  </a:lnTo>
                  <a:lnTo>
                    <a:pt x="3343" y="3128"/>
                  </a:lnTo>
                  <a:lnTo>
                    <a:pt x="3735" y="3015"/>
                  </a:lnTo>
                  <a:lnTo>
                    <a:pt x="4147" y="2918"/>
                  </a:lnTo>
                  <a:lnTo>
                    <a:pt x="4283" y="2903"/>
                  </a:lnTo>
                  <a:lnTo>
                    <a:pt x="4284" y="28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1" name="Freeform 1181"/>
            <p:cNvSpPr>
              <a:spLocks/>
            </p:cNvSpPr>
            <p:nvPr/>
          </p:nvSpPr>
          <p:spPr bwMode="auto">
            <a:xfrm>
              <a:off x="4889" y="2650"/>
              <a:ext cx="382" cy="164"/>
            </a:xfrm>
            <a:custGeom>
              <a:avLst/>
              <a:gdLst>
                <a:gd name="T0" fmla="*/ 0 w 2504"/>
                <a:gd name="T1" fmla="*/ 0 h 929"/>
                <a:gd name="T2" fmla="*/ 0 w 2504"/>
                <a:gd name="T3" fmla="*/ 0 h 929"/>
                <a:gd name="T4" fmla="*/ 0 w 2504"/>
                <a:gd name="T5" fmla="*/ 0 h 929"/>
                <a:gd name="T6" fmla="*/ 0 w 2504"/>
                <a:gd name="T7" fmla="*/ 0 h 929"/>
                <a:gd name="T8" fmla="*/ 0 w 2504"/>
                <a:gd name="T9" fmla="*/ 0 h 929"/>
                <a:gd name="T10" fmla="*/ 0 w 2504"/>
                <a:gd name="T11" fmla="*/ 0 h 929"/>
                <a:gd name="T12" fmla="*/ 0 w 2504"/>
                <a:gd name="T13" fmla="*/ 0 h 929"/>
                <a:gd name="T14" fmla="*/ 0 w 2504"/>
                <a:gd name="T15" fmla="*/ 0 h 929"/>
                <a:gd name="T16" fmla="*/ 0 w 2504"/>
                <a:gd name="T17" fmla="*/ 0 h 929"/>
                <a:gd name="T18" fmla="*/ 0 w 2504"/>
                <a:gd name="T19" fmla="*/ 0 h 929"/>
                <a:gd name="T20" fmla="*/ 0 w 2504"/>
                <a:gd name="T21" fmla="*/ 0 h 929"/>
                <a:gd name="T22" fmla="*/ 0 w 2504"/>
                <a:gd name="T23" fmla="*/ 0 h 929"/>
                <a:gd name="T24" fmla="*/ 0 w 2504"/>
                <a:gd name="T25" fmla="*/ 0 h 929"/>
                <a:gd name="T26" fmla="*/ 0 w 2504"/>
                <a:gd name="T27" fmla="*/ 0 h 929"/>
                <a:gd name="T28" fmla="*/ 0 w 2504"/>
                <a:gd name="T29" fmla="*/ 0 h 929"/>
                <a:gd name="T30" fmla="*/ 0 w 2504"/>
                <a:gd name="T31" fmla="*/ 0 h 929"/>
                <a:gd name="T32" fmla="*/ 0 w 2504"/>
                <a:gd name="T33" fmla="*/ 0 h 929"/>
                <a:gd name="T34" fmla="*/ 0 w 2504"/>
                <a:gd name="T35" fmla="*/ 0 h 929"/>
                <a:gd name="T36" fmla="*/ 0 w 2504"/>
                <a:gd name="T37" fmla="*/ 0 h 929"/>
                <a:gd name="T38" fmla="*/ 0 w 2504"/>
                <a:gd name="T39" fmla="*/ 0 h 929"/>
                <a:gd name="T40" fmla="*/ 0 w 2504"/>
                <a:gd name="T41" fmla="*/ 0 h 929"/>
                <a:gd name="T42" fmla="*/ 0 w 2504"/>
                <a:gd name="T43" fmla="*/ 0 h 929"/>
                <a:gd name="T44" fmla="*/ 0 w 2504"/>
                <a:gd name="T45" fmla="*/ 0 h 9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04" h="929">
                  <a:moveTo>
                    <a:pt x="2502" y="49"/>
                  </a:moveTo>
                  <a:lnTo>
                    <a:pt x="2504" y="13"/>
                  </a:lnTo>
                  <a:lnTo>
                    <a:pt x="2469" y="0"/>
                  </a:lnTo>
                  <a:lnTo>
                    <a:pt x="2402" y="10"/>
                  </a:lnTo>
                  <a:lnTo>
                    <a:pt x="2060" y="60"/>
                  </a:lnTo>
                  <a:lnTo>
                    <a:pt x="1738" y="122"/>
                  </a:lnTo>
                  <a:lnTo>
                    <a:pt x="1429" y="196"/>
                  </a:lnTo>
                  <a:lnTo>
                    <a:pt x="1134" y="285"/>
                  </a:lnTo>
                  <a:lnTo>
                    <a:pt x="846" y="391"/>
                  </a:lnTo>
                  <a:lnTo>
                    <a:pt x="564" y="514"/>
                  </a:lnTo>
                  <a:lnTo>
                    <a:pt x="282" y="657"/>
                  </a:lnTo>
                  <a:lnTo>
                    <a:pt x="0" y="819"/>
                  </a:lnTo>
                  <a:lnTo>
                    <a:pt x="9" y="929"/>
                  </a:lnTo>
                  <a:lnTo>
                    <a:pt x="679" y="617"/>
                  </a:lnTo>
                  <a:lnTo>
                    <a:pt x="696" y="611"/>
                  </a:lnTo>
                  <a:lnTo>
                    <a:pt x="716" y="607"/>
                  </a:lnTo>
                  <a:lnTo>
                    <a:pt x="729" y="604"/>
                  </a:lnTo>
                  <a:lnTo>
                    <a:pt x="743" y="594"/>
                  </a:lnTo>
                  <a:lnTo>
                    <a:pt x="1154" y="435"/>
                  </a:lnTo>
                  <a:lnTo>
                    <a:pt x="1580" y="286"/>
                  </a:lnTo>
                  <a:lnTo>
                    <a:pt x="2027" y="157"/>
                  </a:lnTo>
                  <a:lnTo>
                    <a:pt x="2501" y="54"/>
                  </a:lnTo>
                  <a:lnTo>
                    <a:pt x="2502" y="49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2" name="Freeform 1182"/>
            <p:cNvSpPr>
              <a:spLocks/>
            </p:cNvSpPr>
            <p:nvPr/>
          </p:nvSpPr>
          <p:spPr bwMode="auto">
            <a:xfrm>
              <a:off x="4800" y="2640"/>
              <a:ext cx="433" cy="144"/>
            </a:xfrm>
            <a:custGeom>
              <a:avLst/>
              <a:gdLst>
                <a:gd name="T0" fmla="*/ 0 w 2833"/>
                <a:gd name="T1" fmla="*/ 0 h 809"/>
                <a:gd name="T2" fmla="*/ 0 w 2833"/>
                <a:gd name="T3" fmla="*/ 0 h 809"/>
                <a:gd name="T4" fmla="*/ 0 w 2833"/>
                <a:gd name="T5" fmla="*/ 0 h 809"/>
                <a:gd name="T6" fmla="*/ 0 w 2833"/>
                <a:gd name="T7" fmla="*/ 0 h 809"/>
                <a:gd name="T8" fmla="*/ 0 w 2833"/>
                <a:gd name="T9" fmla="*/ 0 h 809"/>
                <a:gd name="T10" fmla="*/ 0 w 2833"/>
                <a:gd name="T11" fmla="*/ 0 h 809"/>
                <a:gd name="T12" fmla="*/ 0 w 2833"/>
                <a:gd name="T13" fmla="*/ 0 h 809"/>
                <a:gd name="T14" fmla="*/ 0 w 2833"/>
                <a:gd name="T15" fmla="*/ 0 h 809"/>
                <a:gd name="T16" fmla="*/ 0 w 2833"/>
                <a:gd name="T17" fmla="*/ 0 h 809"/>
                <a:gd name="T18" fmla="*/ 0 w 2833"/>
                <a:gd name="T19" fmla="*/ 0 h 809"/>
                <a:gd name="T20" fmla="*/ 0 w 2833"/>
                <a:gd name="T21" fmla="*/ 0 h 809"/>
                <a:gd name="T22" fmla="*/ 0 w 2833"/>
                <a:gd name="T23" fmla="*/ 0 h 809"/>
                <a:gd name="T24" fmla="*/ 0 w 2833"/>
                <a:gd name="T25" fmla="*/ 0 h 809"/>
                <a:gd name="T26" fmla="*/ 0 w 2833"/>
                <a:gd name="T27" fmla="*/ 0 h 809"/>
                <a:gd name="T28" fmla="*/ 0 w 2833"/>
                <a:gd name="T29" fmla="*/ 0 h 809"/>
                <a:gd name="T30" fmla="*/ 0 w 2833"/>
                <a:gd name="T31" fmla="*/ 0 h 809"/>
                <a:gd name="T32" fmla="*/ 0 w 2833"/>
                <a:gd name="T33" fmla="*/ 0 h 809"/>
                <a:gd name="T34" fmla="*/ 0 w 2833"/>
                <a:gd name="T35" fmla="*/ 0 h 809"/>
                <a:gd name="T36" fmla="*/ 0 w 2833"/>
                <a:gd name="T37" fmla="*/ 0 h 809"/>
                <a:gd name="T38" fmla="*/ 0 w 2833"/>
                <a:gd name="T39" fmla="*/ 0 h 809"/>
                <a:gd name="T40" fmla="*/ 0 w 2833"/>
                <a:gd name="T41" fmla="*/ 0 h 809"/>
                <a:gd name="T42" fmla="*/ 0 w 2833"/>
                <a:gd name="T43" fmla="*/ 0 h 809"/>
                <a:gd name="T44" fmla="*/ 0 w 2833"/>
                <a:gd name="T45" fmla="*/ 0 h 809"/>
                <a:gd name="T46" fmla="*/ 0 w 2833"/>
                <a:gd name="T47" fmla="*/ 0 h 809"/>
                <a:gd name="T48" fmla="*/ 0 w 2833"/>
                <a:gd name="T49" fmla="*/ 0 h 809"/>
                <a:gd name="T50" fmla="*/ 0 w 2833"/>
                <a:gd name="T51" fmla="*/ 0 h 809"/>
                <a:gd name="T52" fmla="*/ 0 w 2833"/>
                <a:gd name="T53" fmla="*/ 0 h 809"/>
                <a:gd name="T54" fmla="*/ 0 w 2833"/>
                <a:gd name="T55" fmla="*/ 0 h 809"/>
                <a:gd name="T56" fmla="*/ 0 w 2833"/>
                <a:gd name="T57" fmla="*/ 0 h 809"/>
                <a:gd name="T58" fmla="*/ 0 w 2833"/>
                <a:gd name="T59" fmla="*/ 0 h 809"/>
                <a:gd name="T60" fmla="*/ 0 w 2833"/>
                <a:gd name="T61" fmla="*/ 0 h 809"/>
                <a:gd name="T62" fmla="*/ 0 w 2833"/>
                <a:gd name="T63" fmla="*/ 0 h 809"/>
                <a:gd name="T64" fmla="*/ 0 w 2833"/>
                <a:gd name="T65" fmla="*/ 0 h 809"/>
                <a:gd name="T66" fmla="*/ 0 w 2833"/>
                <a:gd name="T67" fmla="*/ 0 h 809"/>
                <a:gd name="T68" fmla="*/ 0 w 2833"/>
                <a:gd name="T69" fmla="*/ 0 h 809"/>
                <a:gd name="T70" fmla="*/ 0 w 2833"/>
                <a:gd name="T71" fmla="*/ 0 h 809"/>
                <a:gd name="T72" fmla="*/ 0 w 2833"/>
                <a:gd name="T73" fmla="*/ 0 h 809"/>
                <a:gd name="T74" fmla="*/ 0 w 2833"/>
                <a:gd name="T75" fmla="*/ 0 h 809"/>
                <a:gd name="T76" fmla="*/ 0 w 2833"/>
                <a:gd name="T77" fmla="*/ 0 h 809"/>
                <a:gd name="T78" fmla="*/ 0 w 2833"/>
                <a:gd name="T79" fmla="*/ 0 h 809"/>
                <a:gd name="T80" fmla="*/ 0 w 2833"/>
                <a:gd name="T81" fmla="*/ 0 h 809"/>
                <a:gd name="T82" fmla="*/ 0 w 2833"/>
                <a:gd name="T83" fmla="*/ 0 h 809"/>
                <a:gd name="T84" fmla="*/ 0 w 2833"/>
                <a:gd name="T85" fmla="*/ 0 h 809"/>
                <a:gd name="T86" fmla="*/ 0 w 2833"/>
                <a:gd name="T87" fmla="*/ 0 h 809"/>
                <a:gd name="T88" fmla="*/ 0 w 2833"/>
                <a:gd name="T89" fmla="*/ 0 h 809"/>
                <a:gd name="T90" fmla="*/ 0 w 2833"/>
                <a:gd name="T91" fmla="*/ 0 h 809"/>
                <a:gd name="T92" fmla="*/ 0 w 2833"/>
                <a:gd name="T93" fmla="*/ 0 h 809"/>
                <a:gd name="T94" fmla="*/ 0 w 2833"/>
                <a:gd name="T95" fmla="*/ 0 h 8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33" h="809">
                  <a:moveTo>
                    <a:pt x="2821" y="27"/>
                  </a:moveTo>
                  <a:lnTo>
                    <a:pt x="2481" y="9"/>
                  </a:lnTo>
                  <a:lnTo>
                    <a:pt x="2133" y="0"/>
                  </a:lnTo>
                  <a:lnTo>
                    <a:pt x="1785" y="4"/>
                  </a:lnTo>
                  <a:lnTo>
                    <a:pt x="1434" y="19"/>
                  </a:lnTo>
                  <a:lnTo>
                    <a:pt x="1082" y="46"/>
                  </a:lnTo>
                  <a:lnTo>
                    <a:pt x="737" y="86"/>
                  </a:lnTo>
                  <a:lnTo>
                    <a:pt x="396" y="142"/>
                  </a:lnTo>
                  <a:lnTo>
                    <a:pt x="61" y="212"/>
                  </a:lnTo>
                  <a:lnTo>
                    <a:pt x="17" y="339"/>
                  </a:lnTo>
                  <a:lnTo>
                    <a:pt x="3" y="408"/>
                  </a:lnTo>
                  <a:lnTo>
                    <a:pt x="0" y="478"/>
                  </a:lnTo>
                  <a:lnTo>
                    <a:pt x="21" y="504"/>
                  </a:lnTo>
                  <a:lnTo>
                    <a:pt x="56" y="531"/>
                  </a:lnTo>
                  <a:lnTo>
                    <a:pt x="86" y="562"/>
                  </a:lnTo>
                  <a:lnTo>
                    <a:pt x="99" y="613"/>
                  </a:lnTo>
                  <a:lnTo>
                    <a:pt x="83" y="689"/>
                  </a:lnTo>
                  <a:lnTo>
                    <a:pt x="80" y="702"/>
                  </a:lnTo>
                  <a:lnTo>
                    <a:pt x="70" y="710"/>
                  </a:lnTo>
                  <a:lnTo>
                    <a:pt x="61" y="718"/>
                  </a:lnTo>
                  <a:lnTo>
                    <a:pt x="61" y="733"/>
                  </a:lnTo>
                  <a:lnTo>
                    <a:pt x="182" y="733"/>
                  </a:lnTo>
                  <a:lnTo>
                    <a:pt x="195" y="731"/>
                  </a:lnTo>
                  <a:lnTo>
                    <a:pt x="209" y="721"/>
                  </a:lnTo>
                  <a:lnTo>
                    <a:pt x="588" y="557"/>
                  </a:lnTo>
                  <a:lnTo>
                    <a:pt x="605" y="562"/>
                  </a:lnTo>
                  <a:lnTo>
                    <a:pt x="242" y="763"/>
                  </a:lnTo>
                  <a:lnTo>
                    <a:pt x="276" y="776"/>
                  </a:lnTo>
                  <a:lnTo>
                    <a:pt x="401" y="731"/>
                  </a:lnTo>
                  <a:lnTo>
                    <a:pt x="422" y="721"/>
                  </a:lnTo>
                  <a:lnTo>
                    <a:pt x="445" y="721"/>
                  </a:lnTo>
                  <a:lnTo>
                    <a:pt x="458" y="718"/>
                  </a:lnTo>
                  <a:lnTo>
                    <a:pt x="472" y="709"/>
                  </a:lnTo>
                  <a:lnTo>
                    <a:pt x="867" y="550"/>
                  </a:lnTo>
                  <a:lnTo>
                    <a:pt x="883" y="560"/>
                  </a:lnTo>
                  <a:lnTo>
                    <a:pt x="681" y="657"/>
                  </a:lnTo>
                  <a:lnTo>
                    <a:pt x="674" y="660"/>
                  </a:lnTo>
                  <a:lnTo>
                    <a:pt x="651" y="661"/>
                  </a:lnTo>
                  <a:lnTo>
                    <a:pt x="624" y="674"/>
                  </a:lnTo>
                  <a:lnTo>
                    <a:pt x="427" y="779"/>
                  </a:lnTo>
                  <a:lnTo>
                    <a:pt x="542" y="809"/>
                  </a:lnTo>
                  <a:lnTo>
                    <a:pt x="940" y="604"/>
                  </a:lnTo>
                  <a:lnTo>
                    <a:pt x="1321" y="432"/>
                  </a:lnTo>
                  <a:lnTo>
                    <a:pt x="1669" y="309"/>
                  </a:lnTo>
                  <a:lnTo>
                    <a:pt x="2034" y="195"/>
                  </a:lnTo>
                  <a:lnTo>
                    <a:pt x="2422" y="100"/>
                  </a:lnTo>
                  <a:lnTo>
                    <a:pt x="2833" y="30"/>
                  </a:lnTo>
                  <a:lnTo>
                    <a:pt x="2821" y="27"/>
                  </a:lnTo>
                  <a:close/>
                </a:path>
              </a:pathLst>
            </a:custGeom>
            <a:solidFill>
              <a:srgbClr val="FFC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3" name="Freeform 1183"/>
            <p:cNvSpPr>
              <a:spLocks/>
            </p:cNvSpPr>
            <p:nvPr/>
          </p:nvSpPr>
          <p:spPr bwMode="auto">
            <a:xfrm>
              <a:off x="4770" y="2778"/>
              <a:ext cx="112" cy="46"/>
            </a:xfrm>
            <a:custGeom>
              <a:avLst/>
              <a:gdLst>
                <a:gd name="T0" fmla="*/ 0 w 735"/>
                <a:gd name="T1" fmla="*/ 0 h 255"/>
                <a:gd name="T2" fmla="*/ 0 w 735"/>
                <a:gd name="T3" fmla="*/ 0 h 255"/>
                <a:gd name="T4" fmla="*/ 0 w 735"/>
                <a:gd name="T5" fmla="*/ 0 h 255"/>
                <a:gd name="T6" fmla="*/ 0 w 735"/>
                <a:gd name="T7" fmla="*/ 0 h 255"/>
                <a:gd name="T8" fmla="*/ 0 w 735"/>
                <a:gd name="T9" fmla="*/ 0 h 255"/>
                <a:gd name="T10" fmla="*/ 0 w 735"/>
                <a:gd name="T11" fmla="*/ 0 h 255"/>
                <a:gd name="T12" fmla="*/ 0 w 735"/>
                <a:gd name="T13" fmla="*/ 0 h 255"/>
                <a:gd name="T14" fmla="*/ 0 w 735"/>
                <a:gd name="T15" fmla="*/ 0 h 255"/>
                <a:gd name="T16" fmla="*/ 0 w 735"/>
                <a:gd name="T17" fmla="*/ 0 h 255"/>
                <a:gd name="T18" fmla="*/ 0 w 735"/>
                <a:gd name="T19" fmla="*/ 0 h 255"/>
                <a:gd name="T20" fmla="*/ 0 w 735"/>
                <a:gd name="T21" fmla="*/ 0 h 255"/>
                <a:gd name="T22" fmla="*/ 0 w 735"/>
                <a:gd name="T23" fmla="*/ 0 h 255"/>
                <a:gd name="T24" fmla="*/ 0 w 735"/>
                <a:gd name="T25" fmla="*/ 0 h 255"/>
                <a:gd name="T26" fmla="*/ 0 w 735"/>
                <a:gd name="T27" fmla="*/ 0 h 255"/>
                <a:gd name="T28" fmla="*/ 0 w 735"/>
                <a:gd name="T29" fmla="*/ 0 h 255"/>
                <a:gd name="T30" fmla="*/ 0 w 735"/>
                <a:gd name="T31" fmla="*/ 0 h 255"/>
                <a:gd name="T32" fmla="*/ 0 w 735"/>
                <a:gd name="T33" fmla="*/ 0 h 255"/>
                <a:gd name="T34" fmla="*/ 0 w 735"/>
                <a:gd name="T35" fmla="*/ 0 h 255"/>
                <a:gd name="T36" fmla="*/ 0 w 735"/>
                <a:gd name="T37" fmla="*/ 0 h 255"/>
                <a:gd name="T38" fmla="*/ 0 w 735"/>
                <a:gd name="T39" fmla="*/ 0 h 255"/>
                <a:gd name="T40" fmla="*/ 0 w 735"/>
                <a:gd name="T41" fmla="*/ 0 h 2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5" h="255">
                  <a:moveTo>
                    <a:pt x="732" y="242"/>
                  </a:moveTo>
                  <a:lnTo>
                    <a:pt x="732" y="231"/>
                  </a:lnTo>
                  <a:lnTo>
                    <a:pt x="725" y="216"/>
                  </a:lnTo>
                  <a:lnTo>
                    <a:pt x="732" y="158"/>
                  </a:lnTo>
                  <a:lnTo>
                    <a:pt x="731" y="133"/>
                  </a:lnTo>
                  <a:lnTo>
                    <a:pt x="705" y="84"/>
                  </a:lnTo>
                  <a:lnTo>
                    <a:pt x="595" y="62"/>
                  </a:lnTo>
                  <a:lnTo>
                    <a:pt x="583" y="76"/>
                  </a:lnTo>
                  <a:lnTo>
                    <a:pt x="583" y="96"/>
                  </a:lnTo>
                  <a:lnTo>
                    <a:pt x="582" y="119"/>
                  </a:lnTo>
                  <a:lnTo>
                    <a:pt x="566" y="135"/>
                  </a:lnTo>
                  <a:lnTo>
                    <a:pt x="552" y="149"/>
                  </a:lnTo>
                  <a:lnTo>
                    <a:pt x="538" y="135"/>
                  </a:lnTo>
                  <a:lnTo>
                    <a:pt x="531" y="116"/>
                  </a:lnTo>
                  <a:lnTo>
                    <a:pt x="526" y="72"/>
                  </a:lnTo>
                  <a:lnTo>
                    <a:pt x="184" y="0"/>
                  </a:lnTo>
                  <a:lnTo>
                    <a:pt x="164" y="7"/>
                  </a:lnTo>
                  <a:lnTo>
                    <a:pt x="137" y="21"/>
                  </a:lnTo>
                  <a:lnTo>
                    <a:pt x="0" y="132"/>
                  </a:lnTo>
                  <a:lnTo>
                    <a:pt x="735" y="255"/>
                  </a:lnTo>
                  <a:lnTo>
                    <a:pt x="732" y="242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4" name="Freeform 1184"/>
            <p:cNvSpPr>
              <a:spLocks/>
            </p:cNvSpPr>
            <p:nvPr/>
          </p:nvSpPr>
          <p:spPr bwMode="auto">
            <a:xfrm>
              <a:off x="4873" y="2428"/>
              <a:ext cx="24" cy="55"/>
            </a:xfrm>
            <a:custGeom>
              <a:avLst/>
              <a:gdLst>
                <a:gd name="T0" fmla="*/ 0 w 153"/>
                <a:gd name="T1" fmla="*/ 0 h 305"/>
                <a:gd name="T2" fmla="*/ 0 w 153"/>
                <a:gd name="T3" fmla="*/ 0 h 305"/>
                <a:gd name="T4" fmla="*/ 0 w 153"/>
                <a:gd name="T5" fmla="*/ 0 h 305"/>
                <a:gd name="T6" fmla="*/ 0 w 153"/>
                <a:gd name="T7" fmla="*/ 0 h 305"/>
                <a:gd name="T8" fmla="*/ 0 w 153"/>
                <a:gd name="T9" fmla="*/ 0 h 305"/>
                <a:gd name="T10" fmla="*/ 0 w 153"/>
                <a:gd name="T11" fmla="*/ 0 h 305"/>
                <a:gd name="T12" fmla="*/ 0 w 153"/>
                <a:gd name="T13" fmla="*/ 0 h 305"/>
                <a:gd name="T14" fmla="*/ 0 w 153"/>
                <a:gd name="T15" fmla="*/ 0 h 305"/>
                <a:gd name="T16" fmla="*/ 0 w 153"/>
                <a:gd name="T17" fmla="*/ 0 h 305"/>
                <a:gd name="T18" fmla="*/ 0 w 153"/>
                <a:gd name="T19" fmla="*/ 0 h 3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305">
                  <a:moveTo>
                    <a:pt x="151" y="150"/>
                  </a:moveTo>
                  <a:lnTo>
                    <a:pt x="153" y="143"/>
                  </a:lnTo>
                  <a:lnTo>
                    <a:pt x="120" y="70"/>
                  </a:lnTo>
                  <a:lnTo>
                    <a:pt x="41" y="11"/>
                  </a:lnTo>
                  <a:lnTo>
                    <a:pt x="23" y="0"/>
                  </a:lnTo>
                  <a:lnTo>
                    <a:pt x="0" y="3"/>
                  </a:lnTo>
                  <a:lnTo>
                    <a:pt x="23" y="305"/>
                  </a:lnTo>
                  <a:lnTo>
                    <a:pt x="33" y="305"/>
                  </a:lnTo>
                  <a:lnTo>
                    <a:pt x="48" y="292"/>
                  </a:lnTo>
                  <a:lnTo>
                    <a:pt x="151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5" name="Freeform 1185"/>
            <p:cNvSpPr>
              <a:spLocks/>
            </p:cNvSpPr>
            <p:nvPr/>
          </p:nvSpPr>
          <p:spPr bwMode="auto">
            <a:xfrm>
              <a:off x="4869" y="2413"/>
              <a:ext cx="31" cy="23"/>
            </a:xfrm>
            <a:custGeom>
              <a:avLst/>
              <a:gdLst>
                <a:gd name="T0" fmla="*/ 0 w 195"/>
                <a:gd name="T1" fmla="*/ 0 h 130"/>
                <a:gd name="T2" fmla="*/ 0 w 195"/>
                <a:gd name="T3" fmla="*/ 0 h 130"/>
                <a:gd name="T4" fmla="*/ 0 w 195"/>
                <a:gd name="T5" fmla="*/ 0 h 130"/>
                <a:gd name="T6" fmla="*/ 0 w 195"/>
                <a:gd name="T7" fmla="*/ 0 h 130"/>
                <a:gd name="T8" fmla="*/ 0 w 195"/>
                <a:gd name="T9" fmla="*/ 0 h 130"/>
                <a:gd name="T10" fmla="*/ 0 w 195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30">
                  <a:moveTo>
                    <a:pt x="195" y="113"/>
                  </a:moveTo>
                  <a:lnTo>
                    <a:pt x="153" y="67"/>
                  </a:lnTo>
                  <a:lnTo>
                    <a:pt x="88" y="18"/>
                  </a:lnTo>
                  <a:lnTo>
                    <a:pt x="0" y="0"/>
                  </a:lnTo>
                  <a:lnTo>
                    <a:pt x="191" y="130"/>
                  </a:lnTo>
                  <a:lnTo>
                    <a:pt x="19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6" name="Freeform 1186"/>
            <p:cNvSpPr>
              <a:spLocks/>
            </p:cNvSpPr>
            <p:nvPr/>
          </p:nvSpPr>
          <p:spPr bwMode="auto">
            <a:xfrm>
              <a:off x="4638" y="2164"/>
              <a:ext cx="237" cy="378"/>
            </a:xfrm>
            <a:custGeom>
              <a:avLst/>
              <a:gdLst>
                <a:gd name="T0" fmla="*/ 0 w 1550"/>
                <a:gd name="T1" fmla="*/ 0 h 2129"/>
                <a:gd name="T2" fmla="*/ 0 w 1550"/>
                <a:gd name="T3" fmla="*/ 0 h 2129"/>
                <a:gd name="T4" fmla="*/ 0 w 1550"/>
                <a:gd name="T5" fmla="*/ 0 h 2129"/>
                <a:gd name="T6" fmla="*/ 0 w 1550"/>
                <a:gd name="T7" fmla="*/ 0 h 2129"/>
                <a:gd name="T8" fmla="*/ 0 w 1550"/>
                <a:gd name="T9" fmla="*/ 0 h 2129"/>
                <a:gd name="T10" fmla="*/ 0 w 1550"/>
                <a:gd name="T11" fmla="*/ 0 h 2129"/>
                <a:gd name="T12" fmla="*/ 0 w 1550"/>
                <a:gd name="T13" fmla="*/ 0 h 2129"/>
                <a:gd name="T14" fmla="*/ 0 w 1550"/>
                <a:gd name="T15" fmla="*/ 0 h 2129"/>
                <a:gd name="T16" fmla="*/ 0 w 1550"/>
                <a:gd name="T17" fmla="*/ 0 h 2129"/>
                <a:gd name="T18" fmla="*/ 0 w 1550"/>
                <a:gd name="T19" fmla="*/ 0 h 2129"/>
                <a:gd name="T20" fmla="*/ 0 w 1550"/>
                <a:gd name="T21" fmla="*/ 0 h 2129"/>
                <a:gd name="T22" fmla="*/ 0 w 1550"/>
                <a:gd name="T23" fmla="*/ 0 h 2129"/>
                <a:gd name="T24" fmla="*/ 0 w 1550"/>
                <a:gd name="T25" fmla="*/ 0 h 2129"/>
                <a:gd name="T26" fmla="*/ 0 w 1550"/>
                <a:gd name="T27" fmla="*/ 0 h 2129"/>
                <a:gd name="T28" fmla="*/ 0 w 1550"/>
                <a:gd name="T29" fmla="*/ 0 h 2129"/>
                <a:gd name="T30" fmla="*/ 0 w 1550"/>
                <a:gd name="T31" fmla="*/ 0 h 2129"/>
                <a:gd name="T32" fmla="*/ 0 w 1550"/>
                <a:gd name="T33" fmla="*/ 0 h 2129"/>
                <a:gd name="T34" fmla="*/ 0 w 1550"/>
                <a:gd name="T35" fmla="*/ 0 h 2129"/>
                <a:gd name="T36" fmla="*/ 0 w 1550"/>
                <a:gd name="T37" fmla="*/ 0 h 2129"/>
                <a:gd name="T38" fmla="*/ 0 w 1550"/>
                <a:gd name="T39" fmla="*/ 0 h 2129"/>
                <a:gd name="T40" fmla="*/ 0 w 1550"/>
                <a:gd name="T41" fmla="*/ 0 h 2129"/>
                <a:gd name="T42" fmla="*/ 0 w 1550"/>
                <a:gd name="T43" fmla="*/ 0 h 2129"/>
                <a:gd name="T44" fmla="*/ 0 w 1550"/>
                <a:gd name="T45" fmla="*/ 0 h 2129"/>
                <a:gd name="T46" fmla="*/ 0 w 1550"/>
                <a:gd name="T47" fmla="*/ 0 h 2129"/>
                <a:gd name="T48" fmla="*/ 0 w 1550"/>
                <a:gd name="T49" fmla="*/ 0 h 2129"/>
                <a:gd name="T50" fmla="*/ 0 w 1550"/>
                <a:gd name="T51" fmla="*/ 0 h 2129"/>
                <a:gd name="T52" fmla="*/ 0 w 1550"/>
                <a:gd name="T53" fmla="*/ 0 h 2129"/>
                <a:gd name="T54" fmla="*/ 0 w 1550"/>
                <a:gd name="T55" fmla="*/ 0 h 2129"/>
                <a:gd name="T56" fmla="*/ 0 w 1550"/>
                <a:gd name="T57" fmla="*/ 0 h 2129"/>
                <a:gd name="T58" fmla="*/ 0 w 1550"/>
                <a:gd name="T59" fmla="*/ 0 h 2129"/>
                <a:gd name="T60" fmla="*/ 0 w 1550"/>
                <a:gd name="T61" fmla="*/ 0 h 2129"/>
                <a:gd name="T62" fmla="*/ 0 w 1550"/>
                <a:gd name="T63" fmla="*/ 0 h 2129"/>
                <a:gd name="T64" fmla="*/ 0 w 1550"/>
                <a:gd name="T65" fmla="*/ 0 h 2129"/>
                <a:gd name="T66" fmla="*/ 0 w 1550"/>
                <a:gd name="T67" fmla="*/ 0 h 2129"/>
                <a:gd name="T68" fmla="*/ 0 w 1550"/>
                <a:gd name="T69" fmla="*/ 0 h 2129"/>
                <a:gd name="T70" fmla="*/ 0 w 1550"/>
                <a:gd name="T71" fmla="*/ 0 h 2129"/>
                <a:gd name="T72" fmla="*/ 0 w 1550"/>
                <a:gd name="T73" fmla="*/ 0 h 2129"/>
                <a:gd name="T74" fmla="*/ 0 w 1550"/>
                <a:gd name="T75" fmla="*/ 0 h 2129"/>
                <a:gd name="T76" fmla="*/ 0 w 1550"/>
                <a:gd name="T77" fmla="*/ 0 h 2129"/>
                <a:gd name="T78" fmla="*/ 0 w 1550"/>
                <a:gd name="T79" fmla="*/ 0 h 2129"/>
                <a:gd name="T80" fmla="*/ 0 w 1550"/>
                <a:gd name="T81" fmla="*/ 0 h 2129"/>
                <a:gd name="T82" fmla="*/ 0 w 1550"/>
                <a:gd name="T83" fmla="*/ 0 h 2129"/>
                <a:gd name="T84" fmla="*/ 0 w 1550"/>
                <a:gd name="T85" fmla="*/ 0 h 2129"/>
                <a:gd name="T86" fmla="*/ 0 w 1550"/>
                <a:gd name="T87" fmla="*/ 0 h 2129"/>
                <a:gd name="T88" fmla="*/ 0 w 1550"/>
                <a:gd name="T89" fmla="*/ 0 h 2129"/>
                <a:gd name="T90" fmla="*/ 0 w 1550"/>
                <a:gd name="T91" fmla="*/ 0 h 2129"/>
                <a:gd name="T92" fmla="*/ 0 w 1550"/>
                <a:gd name="T93" fmla="*/ 0 h 2129"/>
                <a:gd name="T94" fmla="*/ 0 w 1550"/>
                <a:gd name="T95" fmla="*/ 0 h 2129"/>
                <a:gd name="T96" fmla="*/ 0 w 1550"/>
                <a:gd name="T97" fmla="*/ 0 h 2129"/>
                <a:gd name="T98" fmla="*/ 0 w 1550"/>
                <a:gd name="T99" fmla="*/ 0 h 2129"/>
                <a:gd name="T100" fmla="*/ 0 w 1550"/>
                <a:gd name="T101" fmla="*/ 0 h 2129"/>
                <a:gd name="T102" fmla="*/ 0 w 1550"/>
                <a:gd name="T103" fmla="*/ 0 h 2129"/>
                <a:gd name="T104" fmla="*/ 0 w 1550"/>
                <a:gd name="T105" fmla="*/ 0 h 2129"/>
                <a:gd name="T106" fmla="*/ 0 w 1550"/>
                <a:gd name="T107" fmla="*/ 0 h 212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50" h="2129">
                  <a:moveTo>
                    <a:pt x="1550" y="2039"/>
                  </a:moveTo>
                  <a:lnTo>
                    <a:pt x="1542" y="1904"/>
                  </a:lnTo>
                  <a:lnTo>
                    <a:pt x="1532" y="1883"/>
                  </a:lnTo>
                  <a:lnTo>
                    <a:pt x="1507" y="1862"/>
                  </a:lnTo>
                  <a:lnTo>
                    <a:pt x="1504" y="1824"/>
                  </a:lnTo>
                  <a:lnTo>
                    <a:pt x="1501" y="1674"/>
                  </a:lnTo>
                  <a:lnTo>
                    <a:pt x="1482" y="1529"/>
                  </a:lnTo>
                  <a:lnTo>
                    <a:pt x="1446" y="1393"/>
                  </a:lnTo>
                  <a:lnTo>
                    <a:pt x="1396" y="1262"/>
                  </a:lnTo>
                  <a:lnTo>
                    <a:pt x="1333" y="1136"/>
                  </a:lnTo>
                  <a:lnTo>
                    <a:pt x="1258" y="1017"/>
                  </a:lnTo>
                  <a:lnTo>
                    <a:pt x="1174" y="899"/>
                  </a:lnTo>
                  <a:lnTo>
                    <a:pt x="1079" y="788"/>
                  </a:lnTo>
                  <a:lnTo>
                    <a:pt x="1046" y="766"/>
                  </a:lnTo>
                  <a:lnTo>
                    <a:pt x="1024" y="739"/>
                  </a:lnTo>
                  <a:lnTo>
                    <a:pt x="1043" y="615"/>
                  </a:lnTo>
                  <a:lnTo>
                    <a:pt x="1036" y="602"/>
                  </a:lnTo>
                  <a:lnTo>
                    <a:pt x="1019" y="586"/>
                  </a:lnTo>
                  <a:lnTo>
                    <a:pt x="1015" y="569"/>
                  </a:lnTo>
                  <a:lnTo>
                    <a:pt x="1022" y="539"/>
                  </a:lnTo>
                  <a:lnTo>
                    <a:pt x="1046" y="530"/>
                  </a:lnTo>
                  <a:lnTo>
                    <a:pt x="1071" y="537"/>
                  </a:lnTo>
                  <a:lnTo>
                    <a:pt x="1081" y="557"/>
                  </a:lnTo>
                  <a:lnTo>
                    <a:pt x="1094" y="577"/>
                  </a:lnTo>
                  <a:lnTo>
                    <a:pt x="1144" y="587"/>
                  </a:lnTo>
                  <a:lnTo>
                    <a:pt x="1208" y="583"/>
                  </a:lnTo>
                  <a:lnTo>
                    <a:pt x="1333" y="470"/>
                  </a:lnTo>
                  <a:lnTo>
                    <a:pt x="1347" y="401"/>
                  </a:lnTo>
                  <a:lnTo>
                    <a:pt x="1330" y="364"/>
                  </a:lnTo>
                  <a:lnTo>
                    <a:pt x="1294" y="341"/>
                  </a:lnTo>
                  <a:lnTo>
                    <a:pt x="1260" y="334"/>
                  </a:lnTo>
                  <a:lnTo>
                    <a:pt x="1235" y="334"/>
                  </a:lnTo>
                  <a:lnTo>
                    <a:pt x="1208" y="347"/>
                  </a:lnTo>
                  <a:lnTo>
                    <a:pt x="1180" y="367"/>
                  </a:lnTo>
                  <a:lnTo>
                    <a:pt x="1141" y="377"/>
                  </a:lnTo>
                  <a:lnTo>
                    <a:pt x="1125" y="390"/>
                  </a:lnTo>
                  <a:lnTo>
                    <a:pt x="1102" y="393"/>
                  </a:lnTo>
                  <a:lnTo>
                    <a:pt x="1088" y="383"/>
                  </a:lnTo>
                  <a:lnTo>
                    <a:pt x="1084" y="364"/>
                  </a:lnTo>
                  <a:lnTo>
                    <a:pt x="1148" y="317"/>
                  </a:lnTo>
                  <a:lnTo>
                    <a:pt x="1188" y="268"/>
                  </a:lnTo>
                  <a:lnTo>
                    <a:pt x="1212" y="202"/>
                  </a:lnTo>
                  <a:lnTo>
                    <a:pt x="1217" y="131"/>
                  </a:lnTo>
                  <a:lnTo>
                    <a:pt x="1201" y="62"/>
                  </a:lnTo>
                  <a:lnTo>
                    <a:pt x="1132" y="12"/>
                  </a:lnTo>
                  <a:lnTo>
                    <a:pt x="1066" y="0"/>
                  </a:lnTo>
                  <a:lnTo>
                    <a:pt x="996" y="0"/>
                  </a:lnTo>
                  <a:lnTo>
                    <a:pt x="929" y="16"/>
                  </a:lnTo>
                  <a:lnTo>
                    <a:pt x="865" y="52"/>
                  </a:lnTo>
                  <a:lnTo>
                    <a:pt x="852" y="68"/>
                  </a:lnTo>
                  <a:lnTo>
                    <a:pt x="839" y="89"/>
                  </a:lnTo>
                  <a:lnTo>
                    <a:pt x="850" y="104"/>
                  </a:lnTo>
                  <a:lnTo>
                    <a:pt x="875" y="122"/>
                  </a:lnTo>
                  <a:lnTo>
                    <a:pt x="913" y="86"/>
                  </a:lnTo>
                  <a:lnTo>
                    <a:pt x="936" y="69"/>
                  </a:lnTo>
                  <a:lnTo>
                    <a:pt x="966" y="62"/>
                  </a:lnTo>
                  <a:lnTo>
                    <a:pt x="980" y="76"/>
                  </a:lnTo>
                  <a:lnTo>
                    <a:pt x="932" y="139"/>
                  </a:lnTo>
                  <a:lnTo>
                    <a:pt x="932" y="164"/>
                  </a:lnTo>
                  <a:lnTo>
                    <a:pt x="939" y="172"/>
                  </a:lnTo>
                  <a:lnTo>
                    <a:pt x="949" y="167"/>
                  </a:lnTo>
                  <a:lnTo>
                    <a:pt x="970" y="165"/>
                  </a:lnTo>
                  <a:lnTo>
                    <a:pt x="995" y="152"/>
                  </a:lnTo>
                  <a:lnTo>
                    <a:pt x="1040" y="107"/>
                  </a:lnTo>
                  <a:lnTo>
                    <a:pt x="1052" y="99"/>
                  </a:lnTo>
                  <a:lnTo>
                    <a:pt x="1066" y="101"/>
                  </a:lnTo>
                  <a:lnTo>
                    <a:pt x="1079" y="122"/>
                  </a:lnTo>
                  <a:lnTo>
                    <a:pt x="1006" y="214"/>
                  </a:lnTo>
                  <a:lnTo>
                    <a:pt x="955" y="228"/>
                  </a:lnTo>
                  <a:lnTo>
                    <a:pt x="909" y="219"/>
                  </a:lnTo>
                  <a:lnTo>
                    <a:pt x="883" y="195"/>
                  </a:lnTo>
                  <a:lnTo>
                    <a:pt x="713" y="88"/>
                  </a:lnTo>
                  <a:lnTo>
                    <a:pt x="537" y="56"/>
                  </a:lnTo>
                  <a:lnTo>
                    <a:pt x="502" y="135"/>
                  </a:lnTo>
                  <a:lnTo>
                    <a:pt x="515" y="182"/>
                  </a:lnTo>
                  <a:lnTo>
                    <a:pt x="542" y="224"/>
                  </a:lnTo>
                  <a:lnTo>
                    <a:pt x="576" y="261"/>
                  </a:lnTo>
                  <a:lnTo>
                    <a:pt x="621" y="292"/>
                  </a:lnTo>
                  <a:lnTo>
                    <a:pt x="634" y="288"/>
                  </a:lnTo>
                  <a:lnTo>
                    <a:pt x="649" y="260"/>
                  </a:lnTo>
                  <a:lnTo>
                    <a:pt x="671" y="235"/>
                  </a:lnTo>
                  <a:lnTo>
                    <a:pt x="703" y="215"/>
                  </a:lnTo>
                  <a:lnTo>
                    <a:pt x="743" y="202"/>
                  </a:lnTo>
                  <a:lnTo>
                    <a:pt x="766" y="208"/>
                  </a:lnTo>
                  <a:lnTo>
                    <a:pt x="802" y="238"/>
                  </a:lnTo>
                  <a:lnTo>
                    <a:pt x="829" y="311"/>
                  </a:lnTo>
                  <a:lnTo>
                    <a:pt x="799" y="371"/>
                  </a:lnTo>
                  <a:lnTo>
                    <a:pt x="710" y="474"/>
                  </a:lnTo>
                  <a:lnTo>
                    <a:pt x="657" y="613"/>
                  </a:lnTo>
                  <a:lnTo>
                    <a:pt x="657" y="638"/>
                  </a:lnTo>
                  <a:lnTo>
                    <a:pt x="750" y="772"/>
                  </a:lnTo>
                  <a:lnTo>
                    <a:pt x="746" y="785"/>
                  </a:lnTo>
                  <a:lnTo>
                    <a:pt x="733" y="799"/>
                  </a:lnTo>
                  <a:lnTo>
                    <a:pt x="657" y="813"/>
                  </a:lnTo>
                  <a:lnTo>
                    <a:pt x="611" y="865"/>
                  </a:lnTo>
                  <a:lnTo>
                    <a:pt x="581" y="889"/>
                  </a:lnTo>
                  <a:lnTo>
                    <a:pt x="542" y="904"/>
                  </a:lnTo>
                  <a:lnTo>
                    <a:pt x="220" y="880"/>
                  </a:lnTo>
                  <a:lnTo>
                    <a:pt x="196" y="868"/>
                  </a:lnTo>
                  <a:lnTo>
                    <a:pt x="186" y="841"/>
                  </a:lnTo>
                  <a:lnTo>
                    <a:pt x="195" y="829"/>
                  </a:lnTo>
                  <a:lnTo>
                    <a:pt x="207" y="821"/>
                  </a:lnTo>
                  <a:lnTo>
                    <a:pt x="487" y="584"/>
                  </a:lnTo>
                  <a:lnTo>
                    <a:pt x="627" y="553"/>
                  </a:lnTo>
                  <a:lnTo>
                    <a:pt x="643" y="534"/>
                  </a:lnTo>
                  <a:lnTo>
                    <a:pt x="651" y="508"/>
                  </a:lnTo>
                  <a:lnTo>
                    <a:pt x="665" y="453"/>
                  </a:lnTo>
                  <a:lnTo>
                    <a:pt x="675" y="437"/>
                  </a:lnTo>
                  <a:lnTo>
                    <a:pt x="697" y="417"/>
                  </a:lnTo>
                  <a:lnTo>
                    <a:pt x="756" y="337"/>
                  </a:lnTo>
                  <a:lnTo>
                    <a:pt x="764" y="297"/>
                  </a:lnTo>
                  <a:lnTo>
                    <a:pt x="757" y="284"/>
                  </a:lnTo>
                  <a:lnTo>
                    <a:pt x="734" y="268"/>
                  </a:lnTo>
                  <a:lnTo>
                    <a:pt x="719" y="270"/>
                  </a:lnTo>
                  <a:lnTo>
                    <a:pt x="706" y="282"/>
                  </a:lnTo>
                  <a:lnTo>
                    <a:pt x="675" y="321"/>
                  </a:lnTo>
                  <a:lnTo>
                    <a:pt x="623" y="401"/>
                  </a:lnTo>
                  <a:lnTo>
                    <a:pt x="597" y="438"/>
                  </a:lnTo>
                  <a:lnTo>
                    <a:pt x="578" y="450"/>
                  </a:lnTo>
                  <a:lnTo>
                    <a:pt x="557" y="454"/>
                  </a:lnTo>
                  <a:lnTo>
                    <a:pt x="532" y="440"/>
                  </a:lnTo>
                  <a:lnTo>
                    <a:pt x="528" y="413"/>
                  </a:lnTo>
                  <a:lnTo>
                    <a:pt x="478" y="365"/>
                  </a:lnTo>
                  <a:lnTo>
                    <a:pt x="478" y="341"/>
                  </a:lnTo>
                  <a:lnTo>
                    <a:pt x="487" y="324"/>
                  </a:lnTo>
                  <a:lnTo>
                    <a:pt x="511" y="323"/>
                  </a:lnTo>
                  <a:lnTo>
                    <a:pt x="579" y="380"/>
                  </a:lnTo>
                  <a:lnTo>
                    <a:pt x="594" y="370"/>
                  </a:lnTo>
                  <a:lnTo>
                    <a:pt x="597" y="364"/>
                  </a:lnTo>
                  <a:lnTo>
                    <a:pt x="582" y="361"/>
                  </a:lnTo>
                  <a:lnTo>
                    <a:pt x="490" y="282"/>
                  </a:lnTo>
                  <a:lnTo>
                    <a:pt x="467" y="279"/>
                  </a:lnTo>
                  <a:lnTo>
                    <a:pt x="448" y="287"/>
                  </a:lnTo>
                  <a:lnTo>
                    <a:pt x="405" y="314"/>
                  </a:lnTo>
                  <a:lnTo>
                    <a:pt x="379" y="346"/>
                  </a:lnTo>
                  <a:lnTo>
                    <a:pt x="362" y="387"/>
                  </a:lnTo>
                  <a:lnTo>
                    <a:pt x="355" y="431"/>
                  </a:lnTo>
                  <a:lnTo>
                    <a:pt x="365" y="474"/>
                  </a:lnTo>
                  <a:lnTo>
                    <a:pt x="388" y="539"/>
                  </a:lnTo>
                  <a:lnTo>
                    <a:pt x="325" y="609"/>
                  </a:lnTo>
                  <a:lnTo>
                    <a:pt x="240" y="670"/>
                  </a:lnTo>
                  <a:lnTo>
                    <a:pt x="146" y="729"/>
                  </a:lnTo>
                  <a:lnTo>
                    <a:pt x="56" y="791"/>
                  </a:lnTo>
                  <a:lnTo>
                    <a:pt x="0" y="864"/>
                  </a:lnTo>
                  <a:lnTo>
                    <a:pt x="13" y="914"/>
                  </a:lnTo>
                  <a:lnTo>
                    <a:pt x="76" y="964"/>
                  </a:lnTo>
                  <a:lnTo>
                    <a:pt x="438" y="1021"/>
                  </a:lnTo>
                  <a:lnTo>
                    <a:pt x="458" y="1011"/>
                  </a:lnTo>
                  <a:lnTo>
                    <a:pt x="474" y="997"/>
                  </a:lnTo>
                  <a:lnTo>
                    <a:pt x="487" y="982"/>
                  </a:lnTo>
                  <a:lnTo>
                    <a:pt x="502" y="974"/>
                  </a:lnTo>
                  <a:lnTo>
                    <a:pt x="522" y="981"/>
                  </a:lnTo>
                  <a:lnTo>
                    <a:pt x="534" y="998"/>
                  </a:lnTo>
                  <a:lnTo>
                    <a:pt x="435" y="1154"/>
                  </a:lnTo>
                  <a:lnTo>
                    <a:pt x="386" y="1260"/>
                  </a:lnTo>
                  <a:lnTo>
                    <a:pt x="349" y="1372"/>
                  </a:lnTo>
                  <a:lnTo>
                    <a:pt x="326" y="1487"/>
                  </a:lnTo>
                  <a:lnTo>
                    <a:pt x="322" y="1602"/>
                  </a:lnTo>
                  <a:lnTo>
                    <a:pt x="385" y="1657"/>
                  </a:lnTo>
                  <a:lnTo>
                    <a:pt x="462" y="1690"/>
                  </a:lnTo>
                  <a:lnTo>
                    <a:pt x="544" y="1710"/>
                  </a:lnTo>
                  <a:lnTo>
                    <a:pt x="627" y="1720"/>
                  </a:lnTo>
                  <a:lnTo>
                    <a:pt x="710" y="1717"/>
                  </a:lnTo>
                  <a:lnTo>
                    <a:pt x="878" y="1693"/>
                  </a:lnTo>
                  <a:lnTo>
                    <a:pt x="1032" y="1652"/>
                  </a:lnTo>
                  <a:lnTo>
                    <a:pt x="1063" y="1648"/>
                  </a:lnTo>
                  <a:lnTo>
                    <a:pt x="1188" y="1591"/>
                  </a:lnTo>
                  <a:lnTo>
                    <a:pt x="1251" y="1554"/>
                  </a:lnTo>
                  <a:lnTo>
                    <a:pt x="1310" y="1506"/>
                  </a:lnTo>
                  <a:lnTo>
                    <a:pt x="1198" y="1233"/>
                  </a:lnTo>
                  <a:lnTo>
                    <a:pt x="1052" y="1300"/>
                  </a:lnTo>
                  <a:lnTo>
                    <a:pt x="1026" y="1292"/>
                  </a:lnTo>
                  <a:lnTo>
                    <a:pt x="1003" y="1273"/>
                  </a:lnTo>
                  <a:lnTo>
                    <a:pt x="1006" y="1262"/>
                  </a:lnTo>
                  <a:lnTo>
                    <a:pt x="1019" y="1252"/>
                  </a:lnTo>
                  <a:lnTo>
                    <a:pt x="1112" y="1216"/>
                  </a:lnTo>
                  <a:lnTo>
                    <a:pt x="1125" y="1207"/>
                  </a:lnTo>
                  <a:lnTo>
                    <a:pt x="1144" y="1176"/>
                  </a:lnTo>
                  <a:lnTo>
                    <a:pt x="1115" y="1133"/>
                  </a:lnTo>
                  <a:lnTo>
                    <a:pt x="1102" y="1109"/>
                  </a:lnTo>
                  <a:lnTo>
                    <a:pt x="1097" y="1081"/>
                  </a:lnTo>
                  <a:lnTo>
                    <a:pt x="1107" y="1063"/>
                  </a:lnTo>
                  <a:lnTo>
                    <a:pt x="1126" y="1057"/>
                  </a:lnTo>
                  <a:lnTo>
                    <a:pt x="1142" y="1067"/>
                  </a:lnTo>
                  <a:lnTo>
                    <a:pt x="1313" y="1320"/>
                  </a:lnTo>
                  <a:lnTo>
                    <a:pt x="1373" y="1526"/>
                  </a:lnTo>
                  <a:lnTo>
                    <a:pt x="1394" y="1638"/>
                  </a:lnTo>
                  <a:lnTo>
                    <a:pt x="1396" y="1760"/>
                  </a:lnTo>
                  <a:lnTo>
                    <a:pt x="1371" y="1797"/>
                  </a:lnTo>
                  <a:lnTo>
                    <a:pt x="1241" y="1836"/>
                  </a:lnTo>
                  <a:lnTo>
                    <a:pt x="1227" y="1827"/>
                  </a:lnTo>
                  <a:lnTo>
                    <a:pt x="1208" y="1830"/>
                  </a:lnTo>
                  <a:lnTo>
                    <a:pt x="1199" y="1834"/>
                  </a:lnTo>
                  <a:lnTo>
                    <a:pt x="1202" y="1853"/>
                  </a:lnTo>
                  <a:lnTo>
                    <a:pt x="1240" y="1874"/>
                  </a:lnTo>
                  <a:lnTo>
                    <a:pt x="1287" y="1877"/>
                  </a:lnTo>
                  <a:lnTo>
                    <a:pt x="1318" y="1877"/>
                  </a:lnTo>
                  <a:lnTo>
                    <a:pt x="1345" y="1857"/>
                  </a:lnTo>
                  <a:lnTo>
                    <a:pt x="1368" y="1869"/>
                  </a:lnTo>
                  <a:lnTo>
                    <a:pt x="1384" y="1907"/>
                  </a:lnTo>
                  <a:lnTo>
                    <a:pt x="1365" y="1995"/>
                  </a:lnTo>
                  <a:lnTo>
                    <a:pt x="1318" y="2052"/>
                  </a:lnTo>
                  <a:lnTo>
                    <a:pt x="1308" y="2056"/>
                  </a:lnTo>
                  <a:lnTo>
                    <a:pt x="1297" y="2055"/>
                  </a:lnTo>
                  <a:lnTo>
                    <a:pt x="1269" y="2047"/>
                  </a:lnTo>
                  <a:lnTo>
                    <a:pt x="1215" y="2073"/>
                  </a:lnTo>
                  <a:lnTo>
                    <a:pt x="1230" y="2119"/>
                  </a:lnTo>
                  <a:lnTo>
                    <a:pt x="1288" y="2129"/>
                  </a:lnTo>
                  <a:lnTo>
                    <a:pt x="1320" y="2101"/>
                  </a:lnTo>
                  <a:lnTo>
                    <a:pt x="1358" y="2101"/>
                  </a:lnTo>
                  <a:lnTo>
                    <a:pt x="1403" y="2112"/>
                  </a:lnTo>
                  <a:lnTo>
                    <a:pt x="1417" y="2110"/>
                  </a:lnTo>
                  <a:lnTo>
                    <a:pt x="1430" y="2102"/>
                  </a:lnTo>
                  <a:lnTo>
                    <a:pt x="1453" y="2073"/>
                  </a:lnTo>
                  <a:lnTo>
                    <a:pt x="1470" y="2060"/>
                  </a:lnTo>
                  <a:lnTo>
                    <a:pt x="1498" y="2053"/>
                  </a:lnTo>
                  <a:lnTo>
                    <a:pt x="1547" y="2056"/>
                  </a:lnTo>
                  <a:lnTo>
                    <a:pt x="1550" y="2039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7" name="Freeform 1187"/>
            <p:cNvSpPr>
              <a:spLocks/>
            </p:cNvSpPr>
            <p:nvPr/>
          </p:nvSpPr>
          <p:spPr bwMode="auto">
            <a:xfrm>
              <a:off x="4860" y="2381"/>
              <a:ext cx="35" cy="30"/>
            </a:xfrm>
            <a:custGeom>
              <a:avLst/>
              <a:gdLst>
                <a:gd name="T0" fmla="*/ 0 w 229"/>
                <a:gd name="T1" fmla="*/ 0 h 172"/>
                <a:gd name="T2" fmla="*/ 0 w 229"/>
                <a:gd name="T3" fmla="*/ 0 h 172"/>
                <a:gd name="T4" fmla="*/ 0 w 229"/>
                <a:gd name="T5" fmla="*/ 0 h 172"/>
                <a:gd name="T6" fmla="*/ 0 w 229"/>
                <a:gd name="T7" fmla="*/ 0 h 172"/>
                <a:gd name="T8" fmla="*/ 0 w 229"/>
                <a:gd name="T9" fmla="*/ 0 h 172"/>
                <a:gd name="T10" fmla="*/ 0 w 229"/>
                <a:gd name="T11" fmla="*/ 0 h 172"/>
                <a:gd name="T12" fmla="*/ 0 w 229"/>
                <a:gd name="T13" fmla="*/ 0 h 172"/>
                <a:gd name="T14" fmla="*/ 0 w 229"/>
                <a:gd name="T15" fmla="*/ 0 h 172"/>
                <a:gd name="T16" fmla="*/ 0 w 229"/>
                <a:gd name="T17" fmla="*/ 0 h 172"/>
                <a:gd name="T18" fmla="*/ 0 w 229"/>
                <a:gd name="T19" fmla="*/ 0 h 172"/>
                <a:gd name="T20" fmla="*/ 0 w 229"/>
                <a:gd name="T21" fmla="*/ 0 h 172"/>
                <a:gd name="T22" fmla="*/ 0 w 229"/>
                <a:gd name="T23" fmla="*/ 0 h 172"/>
                <a:gd name="T24" fmla="*/ 0 w 229"/>
                <a:gd name="T25" fmla="*/ 0 h 172"/>
                <a:gd name="T26" fmla="*/ 0 w 229"/>
                <a:gd name="T27" fmla="*/ 0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172">
                  <a:moveTo>
                    <a:pt x="229" y="155"/>
                  </a:moveTo>
                  <a:lnTo>
                    <a:pt x="224" y="142"/>
                  </a:lnTo>
                  <a:lnTo>
                    <a:pt x="216" y="129"/>
                  </a:lnTo>
                  <a:lnTo>
                    <a:pt x="106" y="20"/>
                  </a:lnTo>
                  <a:lnTo>
                    <a:pt x="58" y="6"/>
                  </a:lnTo>
                  <a:lnTo>
                    <a:pt x="31" y="0"/>
                  </a:lnTo>
                  <a:lnTo>
                    <a:pt x="0" y="6"/>
                  </a:lnTo>
                  <a:lnTo>
                    <a:pt x="0" y="30"/>
                  </a:lnTo>
                  <a:lnTo>
                    <a:pt x="10" y="56"/>
                  </a:lnTo>
                  <a:lnTo>
                    <a:pt x="39" y="109"/>
                  </a:lnTo>
                  <a:lnTo>
                    <a:pt x="200" y="149"/>
                  </a:lnTo>
                  <a:lnTo>
                    <a:pt x="213" y="158"/>
                  </a:lnTo>
                  <a:lnTo>
                    <a:pt x="224" y="172"/>
                  </a:lnTo>
                  <a:lnTo>
                    <a:pt x="229" y="155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8" name="Freeform 1188"/>
            <p:cNvSpPr>
              <a:spLocks/>
            </p:cNvSpPr>
            <p:nvPr/>
          </p:nvSpPr>
          <p:spPr bwMode="auto">
            <a:xfrm>
              <a:off x="4715" y="2542"/>
              <a:ext cx="94" cy="250"/>
            </a:xfrm>
            <a:custGeom>
              <a:avLst/>
              <a:gdLst>
                <a:gd name="T0" fmla="*/ 0 w 611"/>
                <a:gd name="T1" fmla="*/ 0 h 1417"/>
                <a:gd name="T2" fmla="*/ 0 w 611"/>
                <a:gd name="T3" fmla="*/ 0 h 1417"/>
                <a:gd name="T4" fmla="*/ 0 w 611"/>
                <a:gd name="T5" fmla="*/ 0 h 1417"/>
                <a:gd name="T6" fmla="*/ 0 w 611"/>
                <a:gd name="T7" fmla="*/ 0 h 1417"/>
                <a:gd name="T8" fmla="*/ 0 w 611"/>
                <a:gd name="T9" fmla="*/ 0 h 1417"/>
                <a:gd name="T10" fmla="*/ 0 w 611"/>
                <a:gd name="T11" fmla="*/ 0 h 1417"/>
                <a:gd name="T12" fmla="*/ 0 w 611"/>
                <a:gd name="T13" fmla="*/ 0 h 1417"/>
                <a:gd name="T14" fmla="*/ 0 w 611"/>
                <a:gd name="T15" fmla="*/ 0 h 1417"/>
                <a:gd name="T16" fmla="*/ 0 w 611"/>
                <a:gd name="T17" fmla="*/ 0 h 1417"/>
                <a:gd name="T18" fmla="*/ 0 w 611"/>
                <a:gd name="T19" fmla="*/ 0 h 1417"/>
                <a:gd name="T20" fmla="*/ 0 w 611"/>
                <a:gd name="T21" fmla="*/ 0 h 1417"/>
                <a:gd name="T22" fmla="*/ 0 w 611"/>
                <a:gd name="T23" fmla="*/ 0 h 1417"/>
                <a:gd name="T24" fmla="*/ 0 w 611"/>
                <a:gd name="T25" fmla="*/ 0 h 1417"/>
                <a:gd name="T26" fmla="*/ 0 w 611"/>
                <a:gd name="T27" fmla="*/ 0 h 1417"/>
                <a:gd name="T28" fmla="*/ 0 w 611"/>
                <a:gd name="T29" fmla="*/ 0 h 1417"/>
                <a:gd name="T30" fmla="*/ 0 w 611"/>
                <a:gd name="T31" fmla="*/ 0 h 1417"/>
                <a:gd name="T32" fmla="*/ 0 w 611"/>
                <a:gd name="T33" fmla="*/ 0 h 1417"/>
                <a:gd name="T34" fmla="*/ 0 w 611"/>
                <a:gd name="T35" fmla="*/ 0 h 1417"/>
                <a:gd name="T36" fmla="*/ 0 w 611"/>
                <a:gd name="T37" fmla="*/ 0 h 1417"/>
                <a:gd name="T38" fmla="*/ 0 w 611"/>
                <a:gd name="T39" fmla="*/ 0 h 1417"/>
                <a:gd name="T40" fmla="*/ 0 w 611"/>
                <a:gd name="T41" fmla="*/ 0 h 1417"/>
                <a:gd name="T42" fmla="*/ 0 w 611"/>
                <a:gd name="T43" fmla="*/ 0 h 1417"/>
                <a:gd name="T44" fmla="*/ 0 w 611"/>
                <a:gd name="T45" fmla="*/ 0 h 1417"/>
                <a:gd name="T46" fmla="*/ 0 w 611"/>
                <a:gd name="T47" fmla="*/ 0 h 1417"/>
                <a:gd name="T48" fmla="*/ 0 w 611"/>
                <a:gd name="T49" fmla="*/ 0 h 1417"/>
                <a:gd name="T50" fmla="*/ 0 w 611"/>
                <a:gd name="T51" fmla="*/ 0 h 1417"/>
                <a:gd name="T52" fmla="*/ 0 w 611"/>
                <a:gd name="T53" fmla="*/ 0 h 1417"/>
                <a:gd name="T54" fmla="*/ 0 w 611"/>
                <a:gd name="T55" fmla="*/ 0 h 1417"/>
                <a:gd name="T56" fmla="*/ 0 w 611"/>
                <a:gd name="T57" fmla="*/ 0 h 1417"/>
                <a:gd name="T58" fmla="*/ 0 w 611"/>
                <a:gd name="T59" fmla="*/ 0 h 1417"/>
                <a:gd name="T60" fmla="*/ 0 w 611"/>
                <a:gd name="T61" fmla="*/ 0 h 1417"/>
                <a:gd name="T62" fmla="*/ 0 w 611"/>
                <a:gd name="T63" fmla="*/ 0 h 1417"/>
                <a:gd name="T64" fmla="*/ 0 w 611"/>
                <a:gd name="T65" fmla="*/ 0 h 14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1" h="1417">
                  <a:moveTo>
                    <a:pt x="591" y="1191"/>
                  </a:moveTo>
                  <a:lnTo>
                    <a:pt x="594" y="1171"/>
                  </a:lnTo>
                  <a:lnTo>
                    <a:pt x="581" y="1151"/>
                  </a:lnTo>
                  <a:lnTo>
                    <a:pt x="576" y="1138"/>
                  </a:lnTo>
                  <a:lnTo>
                    <a:pt x="556" y="1122"/>
                  </a:lnTo>
                  <a:lnTo>
                    <a:pt x="509" y="1063"/>
                  </a:lnTo>
                  <a:lnTo>
                    <a:pt x="496" y="1031"/>
                  </a:lnTo>
                  <a:lnTo>
                    <a:pt x="493" y="997"/>
                  </a:lnTo>
                  <a:lnTo>
                    <a:pt x="508" y="927"/>
                  </a:lnTo>
                  <a:lnTo>
                    <a:pt x="531" y="856"/>
                  </a:lnTo>
                  <a:lnTo>
                    <a:pt x="543" y="781"/>
                  </a:lnTo>
                  <a:lnTo>
                    <a:pt x="505" y="707"/>
                  </a:lnTo>
                  <a:lnTo>
                    <a:pt x="479" y="604"/>
                  </a:lnTo>
                  <a:lnTo>
                    <a:pt x="492" y="532"/>
                  </a:lnTo>
                  <a:lnTo>
                    <a:pt x="516" y="461"/>
                  </a:lnTo>
                  <a:lnTo>
                    <a:pt x="576" y="316"/>
                  </a:lnTo>
                  <a:lnTo>
                    <a:pt x="599" y="243"/>
                  </a:lnTo>
                  <a:lnTo>
                    <a:pt x="611" y="170"/>
                  </a:lnTo>
                  <a:lnTo>
                    <a:pt x="605" y="97"/>
                  </a:lnTo>
                  <a:lnTo>
                    <a:pt x="575" y="26"/>
                  </a:lnTo>
                  <a:lnTo>
                    <a:pt x="566" y="13"/>
                  </a:lnTo>
                  <a:lnTo>
                    <a:pt x="543" y="0"/>
                  </a:lnTo>
                  <a:lnTo>
                    <a:pt x="518" y="8"/>
                  </a:lnTo>
                  <a:lnTo>
                    <a:pt x="462" y="40"/>
                  </a:lnTo>
                  <a:lnTo>
                    <a:pt x="397" y="122"/>
                  </a:lnTo>
                  <a:lnTo>
                    <a:pt x="373" y="186"/>
                  </a:lnTo>
                  <a:lnTo>
                    <a:pt x="366" y="250"/>
                  </a:lnTo>
                  <a:lnTo>
                    <a:pt x="384" y="382"/>
                  </a:lnTo>
                  <a:lnTo>
                    <a:pt x="403" y="512"/>
                  </a:lnTo>
                  <a:lnTo>
                    <a:pt x="400" y="575"/>
                  </a:lnTo>
                  <a:lnTo>
                    <a:pt x="379" y="638"/>
                  </a:lnTo>
                  <a:lnTo>
                    <a:pt x="406" y="741"/>
                  </a:lnTo>
                  <a:lnTo>
                    <a:pt x="417" y="856"/>
                  </a:lnTo>
                  <a:lnTo>
                    <a:pt x="419" y="1092"/>
                  </a:lnTo>
                  <a:lnTo>
                    <a:pt x="389" y="1148"/>
                  </a:lnTo>
                  <a:lnTo>
                    <a:pt x="323" y="1199"/>
                  </a:lnTo>
                  <a:lnTo>
                    <a:pt x="250" y="1241"/>
                  </a:lnTo>
                  <a:lnTo>
                    <a:pt x="91" y="1302"/>
                  </a:lnTo>
                  <a:lnTo>
                    <a:pt x="47" y="1321"/>
                  </a:lnTo>
                  <a:lnTo>
                    <a:pt x="0" y="1357"/>
                  </a:lnTo>
                  <a:lnTo>
                    <a:pt x="21" y="1374"/>
                  </a:lnTo>
                  <a:lnTo>
                    <a:pt x="50" y="1378"/>
                  </a:lnTo>
                  <a:lnTo>
                    <a:pt x="147" y="1320"/>
                  </a:lnTo>
                  <a:lnTo>
                    <a:pt x="170" y="1325"/>
                  </a:lnTo>
                  <a:lnTo>
                    <a:pt x="177" y="1351"/>
                  </a:lnTo>
                  <a:lnTo>
                    <a:pt x="178" y="1375"/>
                  </a:lnTo>
                  <a:lnTo>
                    <a:pt x="180" y="1387"/>
                  </a:lnTo>
                  <a:lnTo>
                    <a:pt x="183" y="1381"/>
                  </a:lnTo>
                  <a:lnTo>
                    <a:pt x="191" y="1372"/>
                  </a:lnTo>
                  <a:lnTo>
                    <a:pt x="203" y="1368"/>
                  </a:lnTo>
                  <a:lnTo>
                    <a:pt x="210" y="1358"/>
                  </a:lnTo>
                  <a:lnTo>
                    <a:pt x="230" y="1355"/>
                  </a:lnTo>
                  <a:lnTo>
                    <a:pt x="240" y="1362"/>
                  </a:lnTo>
                  <a:lnTo>
                    <a:pt x="243" y="1377"/>
                  </a:lnTo>
                  <a:lnTo>
                    <a:pt x="243" y="1407"/>
                  </a:lnTo>
                  <a:lnTo>
                    <a:pt x="254" y="1385"/>
                  </a:lnTo>
                  <a:lnTo>
                    <a:pt x="273" y="1365"/>
                  </a:lnTo>
                  <a:lnTo>
                    <a:pt x="297" y="1352"/>
                  </a:lnTo>
                  <a:lnTo>
                    <a:pt x="311" y="1367"/>
                  </a:lnTo>
                  <a:lnTo>
                    <a:pt x="313" y="1391"/>
                  </a:lnTo>
                  <a:lnTo>
                    <a:pt x="320" y="1417"/>
                  </a:lnTo>
                  <a:lnTo>
                    <a:pt x="423" y="1334"/>
                  </a:lnTo>
                  <a:lnTo>
                    <a:pt x="483" y="1295"/>
                  </a:lnTo>
                  <a:lnTo>
                    <a:pt x="552" y="1267"/>
                  </a:lnTo>
                  <a:lnTo>
                    <a:pt x="595" y="1203"/>
                  </a:lnTo>
                  <a:lnTo>
                    <a:pt x="591" y="1191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19" name="Freeform 1189"/>
            <p:cNvSpPr>
              <a:spLocks/>
            </p:cNvSpPr>
            <p:nvPr/>
          </p:nvSpPr>
          <p:spPr bwMode="auto">
            <a:xfrm>
              <a:off x="4800" y="2445"/>
              <a:ext cx="44" cy="80"/>
            </a:xfrm>
            <a:custGeom>
              <a:avLst/>
              <a:gdLst>
                <a:gd name="T0" fmla="*/ 0 w 293"/>
                <a:gd name="T1" fmla="*/ 0 h 448"/>
                <a:gd name="T2" fmla="*/ 0 w 293"/>
                <a:gd name="T3" fmla="*/ 0 h 448"/>
                <a:gd name="T4" fmla="*/ 0 w 293"/>
                <a:gd name="T5" fmla="*/ 0 h 448"/>
                <a:gd name="T6" fmla="*/ 0 w 293"/>
                <a:gd name="T7" fmla="*/ 0 h 448"/>
                <a:gd name="T8" fmla="*/ 0 w 293"/>
                <a:gd name="T9" fmla="*/ 0 h 448"/>
                <a:gd name="T10" fmla="*/ 0 w 293"/>
                <a:gd name="T11" fmla="*/ 0 h 448"/>
                <a:gd name="T12" fmla="*/ 0 w 293"/>
                <a:gd name="T13" fmla="*/ 0 h 448"/>
                <a:gd name="T14" fmla="*/ 0 w 293"/>
                <a:gd name="T15" fmla="*/ 0 h 448"/>
                <a:gd name="T16" fmla="*/ 0 w 293"/>
                <a:gd name="T17" fmla="*/ 0 h 448"/>
                <a:gd name="T18" fmla="*/ 0 w 293"/>
                <a:gd name="T19" fmla="*/ 0 h 448"/>
                <a:gd name="T20" fmla="*/ 0 w 293"/>
                <a:gd name="T21" fmla="*/ 0 h 448"/>
                <a:gd name="T22" fmla="*/ 0 w 293"/>
                <a:gd name="T23" fmla="*/ 0 h 448"/>
                <a:gd name="T24" fmla="*/ 0 w 293"/>
                <a:gd name="T25" fmla="*/ 0 h 448"/>
                <a:gd name="T26" fmla="*/ 0 w 293"/>
                <a:gd name="T27" fmla="*/ 0 h 448"/>
                <a:gd name="T28" fmla="*/ 0 w 293"/>
                <a:gd name="T29" fmla="*/ 0 h 448"/>
                <a:gd name="T30" fmla="*/ 0 w 293"/>
                <a:gd name="T31" fmla="*/ 0 h 448"/>
                <a:gd name="T32" fmla="*/ 0 w 293"/>
                <a:gd name="T33" fmla="*/ 0 h 448"/>
                <a:gd name="T34" fmla="*/ 0 w 293"/>
                <a:gd name="T35" fmla="*/ 0 h 448"/>
                <a:gd name="T36" fmla="*/ 0 w 293"/>
                <a:gd name="T37" fmla="*/ 0 h 448"/>
                <a:gd name="T38" fmla="*/ 0 w 293"/>
                <a:gd name="T39" fmla="*/ 0 h 448"/>
                <a:gd name="T40" fmla="*/ 0 w 293"/>
                <a:gd name="T41" fmla="*/ 0 h 448"/>
                <a:gd name="T42" fmla="*/ 0 w 293"/>
                <a:gd name="T43" fmla="*/ 0 h 4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3" h="448">
                  <a:moveTo>
                    <a:pt x="261" y="378"/>
                  </a:moveTo>
                  <a:lnTo>
                    <a:pt x="265" y="363"/>
                  </a:lnTo>
                  <a:lnTo>
                    <a:pt x="157" y="358"/>
                  </a:lnTo>
                  <a:lnTo>
                    <a:pt x="129" y="338"/>
                  </a:lnTo>
                  <a:lnTo>
                    <a:pt x="112" y="312"/>
                  </a:lnTo>
                  <a:lnTo>
                    <a:pt x="86" y="259"/>
                  </a:lnTo>
                  <a:lnTo>
                    <a:pt x="96" y="218"/>
                  </a:lnTo>
                  <a:lnTo>
                    <a:pt x="116" y="194"/>
                  </a:lnTo>
                  <a:lnTo>
                    <a:pt x="150" y="181"/>
                  </a:lnTo>
                  <a:lnTo>
                    <a:pt x="229" y="186"/>
                  </a:lnTo>
                  <a:lnTo>
                    <a:pt x="293" y="168"/>
                  </a:lnTo>
                  <a:lnTo>
                    <a:pt x="291" y="126"/>
                  </a:lnTo>
                  <a:lnTo>
                    <a:pt x="284" y="63"/>
                  </a:lnTo>
                  <a:lnTo>
                    <a:pt x="282" y="15"/>
                  </a:lnTo>
                  <a:lnTo>
                    <a:pt x="268" y="0"/>
                  </a:lnTo>
                  <a:lnTo>
                    <a:pt x="116" y="90"/>
                  </a:lnTo>
                  <a:lnTo>
                    <a:pt x="6" y="121"/>
                  </a:lnTo>
                  <a:lnTo>
                    <a:pt x="0" y="150"/>
                  </a:lnTo>
                  <a:lnTo>
                    <a:pt x="19" y="178"/>
                  </a:lnTo>
                  <a:lnTo>
                    <a:pt x="56" y="428"/>
                  </a:lnTo>
                  <a:lnTo>
                    <a:pt x="71" y="448"/>
                  </a:lnTo>
                  <a:lnTo>
                    <a:pt x="261" y="3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0" name="Freeform 1190"/>
            <p:cNvSpPr>
              <a:spLocks/>
            </p:cNvSpPr>
            <p:nvPr/>
          </p:nvSpPr>
          <p:spPr bwMode="auto">
            <a:xfrm>
              <a:off x="4789" y="2748"/>
              <a:ext cx="5" cy="4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0 w 42"/>
                <a:gd name="T5" fmla="*/ 0 h 22"/>
                <a:gd name="T6" fmla="*/ 0 w 42"/>
                <a:gd name="T7" fmla="*/ 0 h 22"/>
                <a:gd name="T8" fmla="*/ 0 w 42"/>
                <a:gd name="T9" fmla="*/ 0 h 22"/>
                <a:gd name="T10" fmla="*/ 0 w 42"/>
                <a:gd name="T11" fmla="*/ 0 h 22"/>
                <a:gd name="T12" fmla="*/ 0 w 42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2">
                  <a:moveTo>
                    <a:pt x="32" y="5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4" y="19"/>
                  </a:lnTo>
                  <a:lnTo>
                    <a:pt x="19" y="22"/>
                  </a:lnTo>
                  <a:lnTo>
                    <a:pt x="42" y="13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1" name="Freeform 1191"/>
            <p:cNvSpPr>
              <a:spLocks/>
            </p:cNvSpPr>
            <p:nvPr/>
          </p:nvSpPr>
          <p:spPr bwMode="auto">
            <a:xfrm>
              <a:off x="4809" y="2536"/>
              <a:ext cx="14" cy="25"/>
            </a:xfrm>
            <a:custGeom>
              <a:avLst/>
              <a:gdLst>
                <a:gd name="T0" fmla="*/ 0 w 94"/>
                <a:gd name="T1" fmla="*/ 0 h 152"/>
                <a:gd name="T2" fmla="*/ 0 w 94"/>
                <a:gd name="T3" fmla="*/ 0 h 152"/>
                <a:gd name="T4" fmla="*/ 0 w 94"/>
                <a:gd name="T5" fmla="*/ 0 h 152"/>
                <a:gd name="T6" fmla="*/ 0 w 94"/>
                <a:gd name="T7" fmla="*/ 0 h 152"/>
                <a:gd name="T8" fmla="*/ 0 w 94"/>
                <a:gd name="T9" fmla="*/ 0 h 152"/>
                <a:gd name="T10" fmla="*/ 0 w 94"/>
                <a:gd name="T11" fmla="*/ 0 h 152"/>
                <a:gd name="T12" fmla="*/ 0 w 94"/>
                <a:gd name="T13" fmla="*/ 0 h 152"/>
                <a:gd name="T14" fmla="*/ 0 w 94"/>
                <a:gd name="T15" fmla="*/ 0 h 152"/>
                <a:gd name="T16" fmla="*/ 0 w 94"/>
                <a:gd name="T17" fmla="*/ 0 h 152"/>
                <a:gd name="T18" fmla="*/ 0 w 94"/>
                <a:gd name="T19" fmla="*/ 0 h 152"/>
                <a:gd name="T20" fmla="*/ 0 w 94"/>
                <a:gd name="T21" fmla="*/ 0 h 152"/>
                <a:gd name="T22" fmla="*/ 0 w 94"/>
                <a:gd name="T23" fmla="*/ 0 h 152"/>
                <a:gd name="T24" fmla="*/ 0 w 94"/>
                <a:gd name="T25" fmla="*/ 0 h 152"/>
                <a:gd name="T26" fmla="*/ 0 w 94"/>
                <a:gd name="T27" fmla="*/ 0 h 152"/>
                <a:gd name="T28" fmla="*/ 0 w 94"/>
                <a:gd name="T29" fmla="*/ 0 h 1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4" h="152">
                  <a:moveTo>
                    <a:pt x="94" y="113"/>
                  </a:moveTo>
                  <a:lnTo>
                    <a:pt x="93" y="103"/>
                  </a:lnTo>
                  <a:lnTo>
                    <a:pt x="81" y="91"/>
                  </a:lnTo>
                  <a:lnTo>
                    <a:pt x="60" y="76"/>
                  </a:lnTo>
                  <a:lnTo>
                    <a:pt x="49" y="18"/>
                  </a:lnTo>
                  <a:lnTo>
                    <a:pt x="33" y="0"/>
                  </a:lnTo>
                  <a:lnTo>
                    <a:pt x="8" y="4"/>
                  </a:lnTo>
                  <a:lnTo>
                    <a:pt x="0" y="11"/>
                  </a:lnTo>
                  <a:lnTo>
                    <a:pt x="5" y="21"/>
                  </a:lnTo>
                  <a:lnTo>
                    <a:pt x="23" y="49"/>
                  </a:lnTo>
                  <a:lnTo>
                    <a:pt x="50" y="152"/>
                  </a:lnTo>
                  <a:lnTo>
                    <a:pt x="70" y="142"/>
                  </a:lnTo>
                  <a:lnTo>
                    <a:pt x="93" y="124"/>
                  </a:lnTo>
                  <a:lnTo>
                    <a:pt x="94" y="11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2" name="Freeform 1192"/>
            <p:cNvSpPr>
              <a:spLocks/>
            </p:cNvSpPr>
            <p:nvPr/>
          </p:nvSpPr>
          <p:spPr bwMode="auto">
            <a:xfrm>
              <a:off x="4688" y="2593"/>
              <a:ext cx="80" cy="185"/>
            </a:xfrm>
            <a:custGeom>
              <a:avLst/>
              <a:gdLst>
                <a:gd name="T0" fmla="*/ 0 w 530"/>
                <a:gd name="T1" fmla="*/ 0 h 1051"/>
                <a:gd name="T2" fmla="*/ 0 w 530"/>
                <a:gd name="T3" fmla="*/ 0 h 1051"/>
                <a:gd name="T4" fmla="*/ 0 w 530"/>
                <a:gd name="T5" fmla="*/ 0 h 1051"/>
                <a:gd name="T6" fmla="*/ 0 w 530"/>
                <a:gd name="T7" fmla="*/ 0 h 1051"/>
                <a:gd name="T8" fmla="*/ 0 w 530"/>
                <a:gd name="T9" fmla="*/ 0 h 1051"/>
                <a:gd name="T10" fmla="*/ 0 w 530"/>
                <a:gd name="T11" fmla="*/ 0 h 1051"/>
                <a:gd name="T12" fmla="*/ 0 w 530"/>
                <a:gd name="T13" fmla="*/ 0 h 1051"/>
                <a:gd name="T14" fmla="*/ 0 w 530"/>
                <a:gd name="T15" fmla="*/ 0 h 1051"/>
                <a:gd name="T16" fmla="*/ 0 w 530"/>
                <a:gd name="T17" fmla="*/ 0 h 1051"/>
                <a:gd name="T18" fmla="*/ 0 w 530"/>
                <a:gd name="T19" fmla="*/ 0 h 1051"/>
                <a:gd name="T20" fmla="*/ 0 w 530"/>
                <a:gd name="T21" fmla="*/ 0 h 1051"/>
                <a:gd name="T22" fmla="*/ 0 w 530"/>
                <a:gd name="T23" fmla="*/ 0 h 1051"/>
                <a:gd name="T24" fmla="*/ 0 w 530"/>
                <a:gd name="T25" fmla="*/ 0 h 1051"/>
                <a:gd name="T26" fmla="*/ 0 w 530"/>
                <a:gd name="T27" fmla="*/ 0 h 1051"/>
                <a:gd name="T28" fmla="*/ 0 w 530"/>
                <a:gd name="T29" fmla="*/ 0 h 1051"/>
                <a:gd name="T30" fmla="*/ 0 w 530"/>
                <a:gd name="T31" fmla="*/ 0 h 1051"/>
                <a:gd name="T32" fmla="*/ 0 w 530"/>
                <a:gd name="T33" fmla="*/ 0 h 1051"/>
                <a:gd name="T34" fmla="*/ 0 w 530"/>
                <a:gd name="T35" fmla="*/ 0 h 1051"/>
                <a:gd name="T36" fmla="*/ 0 w 530"/>
                <a:gd name="T37" fmla="*/ 0 h 1051"/>
                <a:gd name="T38" fmla="*/ 0 w 530"/>
                <a:gd name="T39" fmla="*/ 0 h 1051"/>
                <a:gd name="T40" fmla="*/ 0 w 530"/>
                <a:gd name="T41" fmla="*/ 0 h 1051"/>
                <a:gd name="T42" fmla="*/ 0 w 530"/>
                <a:gd name="T43" fmla="*/ 0 h 1051"/>
                <a:gd name="T44" fmla="*/ 0 w 530"/>
                <a:gd name="T45" fmla="*/ 0 h 1051"/>
                <a:gd name="T46" fmla="*/ 0 w 530"/>
                <a:gd name="T47" fmla="*/ 0 h 1051"/>
                <a:gd name="T48" fmla="*/ 0 w 530"/>
                <a:gd name="T49" fmla="*/ 0 h 1051"/>
                <a:gd name="T50" fmla="*/ 0 w 530"/>
                <a:gd name="T51" fmla="*/ 0 h 1051"/>
                <a:gd name="T52" fmla="*/ 0 w 530"/>
                <a:gd name="T53" fmla="*/ 0 h 1051"/>
                <a:gd name="T54" fmla="*/ 0 w 530"/>
                <a:gd name="T55" fmla="*/ 0 h 1051"/>
                <a:gd name="T56" fmla="*/ 0 w 530"/>
                <a:gd name="T57" fmla="*/ 0 h 1051"/>
                <a:gd name="T58" fmla="*/ 0 w 530"/>
                <a:gd name="T59" fmla="*/ 0 h 1051"/>
                <a:gd name="T60" fmla="*/ 0 w 530"/>
                <a:gd name="T61" fmla="*/ 0 h 1051"/>
                <a:gd name="T62" fmla="*/ 0 w 530"/>
                <a:gd name="T63" fmla="*/ 0 h 1051"/>
                <a:gd name="T64" fmla="*/ 0 w 530"/>
                <a:gd name="T65" fmla="*/ 0 h 10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30" h="1051">
                  <a:moveTo>
                    <a:pt x="530" y="816"/>
                  </a:moveTo>
                  <a:lnTo>
                    <a:pt x="502" y="49"/>
                  </a:lnTo>
                  <a:lnTo>
                    <a:pt x="349" y="0"/>
                  </a:lnTo>
                  <a:lnTo>
                    <a:pt x="372" y="94"/>
                  </a:lnTo>
                  <a:lnTo>
                    <a:pt x="345" y="282"/>
                  </a:lnTo>
                  <a:lnTo>
                    <a:pt x="351" y="308"/>
                  </a:lnTo>
                  <a:lnTo>
                    <a:pt x="415" y="401"/>
                  </a:lnTo>
                  <a:lnTo>
                    <a:pt x="415" y="720"/>
                  </a:lnTo>
                  <a:lnTo>
                    <a:pt x="403" y="742"/>
                  </a:lnTo>
                  <a:lnTo>
                    <a:pt x="388" y="763"/>
                  </a:lnTo>
                  <a:lnTo>
                    <a:pt x="308" y="834"/>
                  </a:lnTo>
                  <a:lnTo>
                    <a:pt x="212" y="882"/>
                  </a:lnTo>
                  <a:lnTo>
                    <a:pt x="0" y="948"/>
                  </a:lnTo>
                  <a:lnTo>
                    <a:pt x="2" y="955"/>
                  </a:lnTo>
                  <a:lnTo>
                    <a:pt x="12" y="955"/>
                  </a:lnTo>
                  <a:lnTo>
                    <a:pt x="30" y="948"/>
                  </a:lnTo>
                  <a:lnTo>
                    <a:pt x="52" y="959"/>
                  </a:lnTo>
                  <a:lnTo>
                    <a:pt x="56" y="986"/>
                  </a:lnTo>
                  <a:lnTo>
                    <a:pt x="39" y="1016"/>
                  </a:lnTo>
                  <a:lnTo>
                    <a:pt x="49" y="1024"/>
                  </a:lnTo>
                  <a:lnTo>
                    <a:pt x="57" y="1022"/>
                  </a:lnTo>
                  <a:lnTo>
                    <a:pt x="79" y="1006"/>
                  </a:lnTo>
                  <a:lnTo>
                    <a:pt x="107" y="1012"/>
                  </a:lnTo>
                  <a:lnTo>
                    <a:pt x="116" y="1018"/>
                  </a:lnTo>
                  <a:lnTo>
                    <a:pt x="117" y="1029"/>
                  </a:lnTo>
                  <a:lnTo>
                    <a:pt x="117" y="1051"/>
                  </a:lnTo>
                  <a:lnTo>
                    <a:pt x="133" y="1042"/>
                  </a:lnTo>
                  <a:lnTo>
                    <a:pt x="140" y="1031"/>
                  </a:lnTo>
                  <a:lnTo>
                    <a:pt x="235" y="955"/>
                  </a:lnTo>
                  <a:lnTo>
                    <a:pt x="330" y="932"/>
                  </a:lnTo>
                  <a:lnTo>
                    <a:pt x="349" y="923"/>
                  </a:lnTo>
                  <a:lnTo>
                    <a:pt x="528" y="823"/>
                  </a:lnTo>
                  <a:lnTo>
                    <a:pt x="530" y="816"/>
                  </a:lnTo>
                  <a:close/>
                </a:path>
              </a:pathLst>
            </a:custGeom>
            <a:solidFill>
              <a:srgbClr val="FF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3" name="Freeform 1193"/>
            <p:cNvSpPr>
              <a:spLocks/>
            </p:cNvSpPr>
            <p:nvPr/>
          </p:nvSpPr>
          <p:spPr bwMode="auto">
            <a:xfrm>
              <a:off x="4787" y="2472"/>
              <a:ext cx="13" cy="53"/>
            </a:xfrm>
            <a:custGeom>
              <a:avLst/>
              <a:gdLst>
                <a:gd name="T0" fmla="*/ 0 w 86"/>
                <a:gd name="T1" fmla="*/ 0 h 302"/>
                <a:gd name="T2" fmla="*/ 0 w 86"/>
                <a:gd name="T3" fmla="*/ 0 h 302"/>
                <a:gd name="T4" fmla="*/ 0 w 86"/>
                <a:gd name="T5" fmla="*/ 0 h 302"/>
                <a:gd name="T6" fmla="*/ 0 w 86"/>
                <a:gd name="T7" fmla="*/ 0 h 302"/>
                <a:gd name="T8" fmla="*/ 0 w 86"/>
                <a:gd name="T9" fmla="*/ 0 h 302"/>
                <a:gd name="T10" fmla="*/ 0 w 86"/>
                <a:gd name="T11" fmla="*/ 0 h 302"/>
                <a:gd name="T12" fmla="*/ 0 w 86"/>
                <a:gd name="T13" fmla="*/ 0 h 302"/>
                <a:gd name="T14" fmla="*/ 0 w 86"/>
                <a:gd name="T15" fmla="*/ 0 h 3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02">
                  <a:moveTo>
                    <a:pt x="86" y="284"/>
                  </a:moveTo>
                  <a:lnTo>
                    <a:pt x="66" y="86"/>
                  </a:lnTo>
                  <a:lnTo>
                    <a:pt x="18" y="3"/>
                  </a:lnTo>
                  <a:lnTo>
                    <a:pt x="0" y="0"/>
                  </a:lnTo>
                  <a:lnTo>
                    <a:pt x="26" y="77"/>
                  </a:lnTo>
                  <a:lnTo>
                    <a:pt x="69" y="256"/>
                  </a:lnTo>
                  <a:lnTo>
                    <a:pt x="83" y="302"/>
                  </a:lnTo>
                  <a:lnTo>
                    <a:pt x="86" y="2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4" name="Freeform 1194"/>
            <p:cNvSpPr>
              <a:spLocks/>
            </p:cNvSpPr>
            <p:nvPr/>
          </p:nvSpPr>
          <p:spPr bwMode="auto">
            <a:xfrm>
              <a:off x="4699" y="2476"/>
              <a:ext cx="90" cy="56"/>
            </a:xfrm>
            <a:custGeom>
              <a:avLst/>
              <a:gdLst>
                <a:gd name="T0" fmla="*/ 0 w 598"/>
                <a:gd name="T1" fmla="*/ 0 h 312"/>
                <a:gd name="T2" fmla="*/ 0 w 598"/>
                <a:gd name="T3" fmla="*/ 0 h 312"/>
                <a:gd name="T4" fmla="*/ 0 w 598"/>
                <a:gd name="T5" fmla="*/ 0 h 312"/>
                <a:gd name="T6" fmla="*/ 0 w 598"/>
                <a:gd name="T7" fmla="*/ 0 h 312"/>
                <a:gd name="T8" fmla="*/ 0 w 598"/>
                <a:gd name="T9" fmla="*/ 0 h 312"/>
                <a:gd name="T10" fmla="*/ 0 w 598"/>
                <a:gd name="T11" fmla="*/ 0 h 312"/>
                <a:gd name="T12" fmla="*/ 0 w 598"/>
                <a:gd name="T13" fmla="*/ 0 h 312"/>
                <a:gd name="T14" fmla="*/ 0 w 598"/>
                <a:gd name="T15" fmla="*/ 0 h 312"/>
                <a:gd name="T16" fmla="*/ 0 w 598"/>
                <a:gd name="T17" fmla="*/ 0 h 312"/>
                <a:gd name="T18" fmla="*/ 0 w 598"/>
                <a:gd name="T19" fmla="*/ 0 h 312"/>
                <a:gd name="T20" fmla="*/ 0 w 598"/>
                <a:gd name="T21" fmla="*/ 0 h 312"/>
                <a:gd name="T22" fmla="*/ 0 w 598"/>
                <a:gd name="T23" fmla="*/ 0 h 312"/>
                <a:gd name="T24" fmla="*/ 0 w 598"/>
                <a:gd name="T25" fmla="*/ 0 h 312"/>
                <a:gd name="T26" fmla="*/ 0 w 598"/>
                <a:gd name="T27" fmla="*/ 0 h 312"/>
                <a:gd name="T28" fmla="*/ 0 w 598"/>
                <a:gd name="T29" fmla="*/ 0 h 312"/>
                <a:gd name="T30" fmla="*/ 0 w 598"/>
                <a:gd name="T31" fmla="*/ 0 h 312"/>
                <a:gd name="T32" fmla="*/ 0 w 598"/>
                <a:gd name="T33" fmla="*/ 0 h 312"/>
                <a:gd name="T34" fmla="*/ 0 w 598"/>
                <a:gd name="T35" fmla="*/ 0 h 312"/>
                <a:gd name="T36" fmla="*/ 0 w 598"/>
                <a:gd name="T37" fmla="*/ 0 h 3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8" h="312">
                  <a:moveTo>
                    <a:pt x="597" y="286"/>
                  </a:moveTo>
                  <a:lnTo>
                    <a:pt x="598" y="211"/>
                  </a:lnTo>
                  <a:lnTo>
                    <a:pt x="585" y="143"/>
                  </a:lnTo>
                  <a:lnTo>
                    <a:pt x="538" y="14"/>
                  </a:lnTo>
                  <a:lnTo>
                    <a:pt x="499" y="0"/>
                  </a:lnTo>
                  <a:lnTo>
                    <a:pt x="436" y="11"/>
                  </a:lnTo>
                  <a:lnTo>
                    <a:pt x="266" y="18"/>
                  </a:lnTo>
                  <a:lnTo>
                    <a:pt x="179" y="17"/>
                  </a:lnTo>
                  <a:lnTo>
                    <a:pt x="96" y="0"/>
                  </a:lnTo>
                  <a:lnTo>
                    <a:pt x="48" y="38"/>
                  </a:lnTo>
                  <a:lnTo>
                    <a:pt x="17" y="99"/>
                  </a:lnTo>
                  <a:lnTo>
                    <a:pt x="3" y="166"/>
                  </a:lnTo>
                  <a:lnTo>
                    <a:pt x="0" y="227"/>
                  </a:lnTo>
                  <a:lnTo>
                    <a:pt x="0" y="252"/>
                  </a:lnTo>
                  <a:lnTo>
                    <a:pt x="94" y="289"/>
                  </a:lnTo>
                  <a:lnTo>
                    <a:pt x="194" y="305"/>
                  </a:lnTo>
                  <a:lnTo>
                    <a:pt x="399" y="312"/>
                  </a:lnTo>
                  <a:lnTo>
                    <a:pt x="595" y="292"/>
                  </a:lnTo>
                  <a:lnTo>
                    <a:pt x="597" y="286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5" name="Freeform 1195"/>
            <p:cNvSpPr>
              <a:spLocks/>
            </p:cNvSpPr>
            <p:nvPr/>
          </p:nvSpPr>
          <p:spPr bwMode="auto">
            <a:xfrm>
              <a:off x="4732" y="2542"/>
              <a:ext cx="45" cy="45"/>
            </a:xfrm>
            <a:custGeom>
              <a:avLst/>
              <a:gdLst>
                <a:gd name="T0" fmla="*/ 0 w 305"/>
                <a:gd name="T1" fmla="*/ 0 h 251"/>
                <a:gd name="T2" fmla="*/ 0 w 305"/>
                <a:gd name="T3" fmla="*/ 0 h 251"/>
                <a:gd name="T4" fmla="*/ 0 w 305"/>
                <a:gd name="T5" fmla="*/ 0 h 251"/>
                <a:gd name="T6" fmla="*/ 0 w 305"/>
                <a:gd name="T7" fmla="*/ 0 h 251"/>
                <a:gd name="T8" fmla="*/ 0 w 305"/>
                <a:gd name="T9" fmla="*/ 0 h 251"/>
                <a:gd name="T10" fmla="*/ 0 w 305"/>
                <a:gd name="T11" fmla="*/ 0 h 251"/>
                <a:gd name="T12" fmla="*/ 0 w 305"/>
                <a:gd name="T13" fmla="*/ 0 h 251"/>
                <a:gd name="T14" fmla="*/ 0 w 305"/>
                <a:gd name="T15" fmla="*/ 0 h 251"/>
                <a:gd name="T16" fmla="*/ 0 w 305"/>
                <a:gd name="T17" fmla="*/ 0 h 251"/>
                <a:gd name="T18" fmla="*/ 0 w 305"/>
                <a:gd name="T19" fmla="*/ 0 h 251"/>
                <a:gd name="T20" fmla="*/ 0 w 305"/>
                <a:gd name="T21" fmla="*/ 0 h 2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5" h="251">
                  <a:moveTo>
                    <a:pt x="303" y="6"/>
                  </a:moveTo>
                  <a:lnTo>
                    <a:pt x="305" y="0"/>
                  </a:lnTo>
                  <a:lnTo>
                    <a:pt x="0" y="9"/>
                  </a:lnTo>
                  <a:lnTo>
                    <a:pt x="32" y="59"/>
                  </a:lnTo>
                  <a:lnTo>
                    <a:pt x="61" y="149"/>
                  </a:lnTo>
                  <a:lnTo>
                    <a:pt x="84" y="190"/>
                  </a:lnTo>
                  <a:lnTo>
                    <a:pt x="144" y="245"/>
                  </a:lnTo>
                  <a:lnTo>
                    <a:pt x="180" y="251"/>
                  </a:lnTo>
                  <a:lnTo>
                    <a:pt x="271" y="47"/>
                  </a:lnTo>
                  <a:lnTo>
                    <a:pt x="285" y="31"/>
                  </a:lnTo>
                  <a:lnTo>
                    <a:pt x="303" y="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6" name="Freeform 1196"/>
            <p:cNvSpPr>
              <a:spLocks/>
            </p:cNvSpPr>
            <p:nvPr/>
          </p:nvSpPr>
          <p:spPr bwMode="auto">
            <a:xfrm>
              <a:off x="4809" y="2239"/>
              <a:ext cx="22" cy="15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83">
                  <a:moveTo>
                    <a:pt x="148" y="5"/>
                  </a:moveTo>
                  <a:lnTo>
                    <a:pt x="129" y="0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149" y="23"/>
                  </a:lnTo>
                  <a:lnTo>
                    <a:pt x="14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7" name="Freeform 1197"/>
            <p:cNvSpPr>
              <a:spLocks/>
            </p:cNvSpPr>
            <p:nvPr/>
          </p:nvSpPr>
          <p:spPr bwMode="auto">
            <a:xfrm>
              <a:off x="4642" y="2693"/>
              <a:ext cx="101" cy="53"/>
            </a:xfrm>
            <a:custGeom>
              <a:avLst/>
              <a:gdLst>
                <a:gd name="T0" fmla="*/ 0 w 659"/>
                <a:gd name="T1" fmla="*/ 0 h 298"/>
                <a:gd name="T2" fmla="*/ 0 w 659"/>
                <a:gd name="T3" fmla="*/ 0 h 298"/>
                <a:gd name="T4" fmla="*/ 0 w 659"/>
                <a:gd name="T5" fmla="*/ 0 h 298"/>
                <a:gd name="T6" fmla="*/ 0 w 659"/>
                <a:gd name="T7" fmla="*/ 0 h 298"/>
                <a:gd name="T8" fmla="*/ 0 w 659"/>
                <a:gd name="T9" fmla="*/ 0 h 298"/>
                <a:gd name="T10" fmla="*/ 0 w 659"/>
                <a:gd name="T11" fmla="*/ 0 h 298"/>
                <a:gd name="T12" fmla="*/ 0 w 659"/>
                <a:gd name="T13" fmla="*/ 0 h 298"/>
                <a:gd name="T14" fmla="*/ 0 w 659"/>
                <a:gd name="T15" fmla="*/ 0 h 298"/>
                <a:gd name="T16" fmla="*/ 0 w 659"/>
                <a:gd name="T17" fmla="*/ 0 h 298"/>
                <a:gd name="T18" fmla="*/ 0 w 659"/>
                <a:gd name="T19" fmla="*/ 0 h 2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9" h="298">
                  <a:moveTo>
                    <a:pt x="649" y="136"/>
                  </a:moveTo>
                  <a:lnTo>
                    <a:pt x="659" y="0"/>
                  </a:lnTo>
                  <a:lnTo>
                    <a:pt x="162" y="185"/>
                  </a:lnTo>
                  <a:lnTo>
                    <a:pt x="136" y="192"/>
                  </a:lnTo>
                  <a:lnTo>
                    <a:pt x="0" y="262"/>
                  </a:lnTo>
                  <a:lnTo>
                    <a:pt x="125" y="286"/>
                  </a:lnTo>
                  <a:lnTo>
                    <a:pt x="252" y="298"/>
                  </a:lnTo>
                  <a:lnTo>
                    <a:pt x="375" y="289"/>
                  </a:lnTo>
                  <a:lnTo>
                    <a:pt x="491" y="255"/>
                  </a:lnTo>
                  <a:lnTo>
                    <a:pt x="649" y="136"/>
                  </a:lnTo>
                  <a:close/>
                </a:path>
              </a:pathLst>
            </a:custGeom>
            <a:solidFill>
              <a:srgbClr val="FFC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8" name="Freeform 1198"/>
            <p:cNvSpPr>
              <a:spLocks/>
            </p:cNvSpPr>
            <p:nvPr/>
          </p:nvSpPr>
          <p:spPr bwMode="auto">
            <a:xfrm>
              <a:off x="4770" y="2364"/>
              <a:ext cx="6" cy="6"/>
            </a:xfrm>
            <a:custGeom>
              <a:avLst/>
              <a:gdLst>
                <a:gd name="T0" fmla="*/ 0 w 32"/>
                <a:gd name="T1" fmla="*/ 0 h 31"/>
                <a:gd name="T2" fmla="*/ 0 w 32"/>
                <a:gd name="T3" fmla="*/ 0 h 31"/>
                <a:gd name="T4" fmla="*/ 0 w 32"/>
                <a:gd name="T5" fmla="*/ 0 h 31"/>
                <a:gd name="T6" fmla="*/ 0 w 32"/>
                <a:gd name="T7" fmla="*/ 0 h 31"/>
                <a:gd name="T8" fmla="*/ 0 w 32"/>
                <a:gd name="T9" fmla="*/ 0 h 31"/>
                <a:gd name="T10" fmla="*/ 0 w 32"/>
                <a:gd name="T11" fmla="*/ 0 h 31"/>
                <a:gd name="T12" fmla="*/ 0 w 32"/>
                <a:gd name="T13" fmla="*/ 0 h 31"/>
                <a:gd name="T14" fmla="*/ 0 w 32"/>
                <a:gd name="T15" fmla="*/ 0 h 31"/>
                <a:gd name="T16" fmla="*/ 0 w 32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1">
                  <a:moveTo>
                    <a:pt x="32" y="19"/>
                  </a:moveTo>
                  <a:lnTo>
                    <a:pt x="29" y="6"/>
                  </a:lnTo>
                  <a:lnTo>
                    <a:pt x="21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5" y="13"/>
                  </a:lnTo>
                  <a:lnTo>
                    <a:pt x="10" y="28"/>
                  </a:lnTo>
                  <a:lnTo>
                    <a:pt x="31" y="31"/>
                  </a:lnTo>
                  <a:lnTo>
                    <a:pt x="32" y="19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29" name="Freeform 1199"/>
            <p:cNvSpPr>
              <a:spLocks/>
            </p:cNvSpPr>
            <p:nvPr/>
          </p:nvSpPr>
          <p:spPr bwMode="auto">
            <a:xfrm>
              <a:off x="4634" y="2752"/>
              <a:ext cx="57" cy="34"/>
            </a:xfrm>
            <a:custGeom>
              <a:avLst/>
              <a:gdLst>
                <a:gd name="T0" fmla="*/ 0 w 365"/>
                <a:gd name="T1" fmla="*/ 0 h 188"/>
                <a:gd name="T2" fmla="*/ 0 w 365"/>
                <a:gd name="T3" fmla="*/ 0 h 188"/>
                <a:gd name="T4" fmla="*/ 0 w 365"/>
                <a:gd name="T5" fmla="*/ 0 h 188"/>
                <a:gd name="T6" fmla="*/ 0 w 365"/>
                <a:gd name="T7" fmla="*/ 0 h 188"/>
                <a:gd name="T8" fmla="*/ 0 w 365"/>
                <a:gd name="T9" fmla="*/ 0 h 188"/>
                <a:gd name="T10" fmla="*/ 0 w 365"/>
                <a:gd name="T11" fmla="*/ 0 h 188"/>
                <a:gd name="T12" fmla="*/ 0 w 365"/>
                <a:gd name="T13" fmla="*/ 0 h 188"/>
                <a:gd name="T14" fmla="*/ 0 w 365"/>
                <a:gd name="T15" fmla="*/ 0 h 188"/>
                <a:gd name="T16" fmla="*/ 0 w 365"/>
                <a:gd name="T17" fmla="*/ 0 h 188"/>
                <a:gd name="T18" fmla="*/ 0 w 365"/>
                <a:gd name="T19" fmla="*/ 0 h 188"/>
                <a:gd name="T20" fmla="*/ 0 w 365"/>
                <a:gd name="T21" fmla="*/ 0 h 188"/>
                <a:gd name="T22" fmla="*/ 0 w 365"/>
                <a:gd name="T23" fmla="*/ 0 h 188"/>
                <a:gd name="T24" fmla="*/ 0 w 365"/>
                <a:gd name="T25" fmla="*/ 0 h 188"/>
                <a:gd name="T26" fmla="*/ 0 w 365"/>
                <a:gd name="T27" fmla="*/ 0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5" h="188">
                  <a:moveTo>
                    <a:pt x="365" y="188"/>
                  </a:moveTo>
                  <a:lnTo>
                    <a:pt x="325" y="180"/>
                  </a:lnTo>
                  <a:lnTo>
                    <a:pt x="318" y="154"/>
                  </a:lnTo>
                  <a:lnTo>
                    <a:pt x="315" y="117"/>
                  </a:lnTo>
                  <a:lnTo>
                    <a:pt x="292" y="106"/>
                  </a:lnTo>
                  <a:lnTo>
                    <a:pt x="281" y="87"/>
                  </a:lnTo>
                  <a:lnTo>
                    <a:pt x="272" y="60"/>
                  </a:lnTo>
                  <a:lnTo>
                    <a:pt x="279" y="24"/>
                  </a:lnTo>
                  <a:lnTo>
                    <a:pt x="13" y="0"/>
                  </a:lnTo>
                  <a:lnTo>
                    <a:pt x="0" y="20"/>
                  </a:lnTo>
                  <a:lnTo>
                    <a:pt x="0" y="47"/>
                  </a:lnTo>
                  <a:lnTo>
                    <a:pt x="7" y="107"/>
                  </a:lnTo>
                  <a:lnTo>
                    <a:pt x="23" y="123"/>
                  </a:lnTo>
                  <a:lnTo>
                    <a:pt x="365" y="188"/>
                  </a:lnTo>
                  <a:close/>
                </a:path>
              </a:pathLst>
            </a:custGeom>
            <a:solidFill>
              <a:srgbClr val="CB9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0" name="Freeform 1200"/>
            <p:cNvSpPr>
              <a:spLocks/>
            </p:cNvSpPr>
            <p:nvPr/>
          </p:nvSpPr>
          <p:spPr bwMode="auto">
            <a:xfrm>
              <a:off x="4754" y="2262"/>
              <a:ext cx="9" cy="17"/>
            </a:xfrm>
            <a:custGeom>
              <a:avLst/>
              <a:gdLst>
                <a:gd name="T0" fmla="*/ 0 w 60"/>
                <a:gd name="T1" fmla="*/ 0 h 94"/>
                <a:gd name="T2" fmla="*/ 0 w 60"/>
                <a:gd name="T3" fmla="*/ 0 h 94"/>
                <a:gd name="T4" fmla="*/ 0 w 60"/>
                <a:gd name="T5" fmla="*/ 0 h 94"/>
                <a:gd name="T6" fmla="*/ 0 w 60"/>
                <a:gd name="T7" fmla="*/ 0 h 94"/>
                <a:gd name="T8" fmla="*/ 0 w 60"/>
                <a:gd name="T9" fmla="*/ 0 h 94"/>
                <a:gd name="T10" fmla="*/ 0 w 60"/>
                <a:gd name="T11" fmla="*/ 0 h 94"/>
                <a:gd name="T12" fmla="*/ 0 w 60"/>
                <a:gd name="T13" fmla="*/ 0 h 94"/>
                <a:gd name="T14" fmla="*/ 0 w 60"/>
                <a:gd name="T15" fmla="*/ 0 h 94"/>
                <a:gd name="T16" fmla="*/ 0 w 60"/>
                <a:gd name="T17" fmla="*/ 0 h 94"/>
                <a:gd name="T18" fmla="*/ 0 w 60"/>
                <a:gd name="T19" fmla="*/ 0 h 94"/>
                <a:gd name="T20" fmla="*/ 0 w 60"/>
                <a:gd name="T21" fmla="*/ 0 h 94"/>
                <a:gd name="T22" fmla="*/ 0 w 60"/>
                <a:gd name="T23" fmla="*/ 0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94">
                  <a:moveTo>
                    <a:pt x="54" y="74"/>
                  </a:moveTo>
                  <a:lnTo>
                    <a:pt x="60" y="41"/>
                  </a:lnTo>
                  <a:lnTo>
                    <a:pt x="57" y="23"/>
                  </a:lnTo>
                  <a:lnTo>
                    <a:pt x="49" y="8"/>
                  </a:lnTo>
                  <a:lnTo>
                    <a:pt x="35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9" y="65"/>
                  </a:lnTo>
                  <a:lnTo>
                    <a:pt x="25" y="94"/>
                  </a:lnTo>
                  <a:lnTo>
                    <a:pt x="45" y="94"/>
                  </a:lnTo>
                  <a:lnTo>
                    <a:pt x="54" y="90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1" name="Freeform 1201"/>
            <p:cNvSpPr>
              <a:spLocks/>
            </p:cNvSpPr>
            <p:nvPr/>
          </p:nvSpPr>
          <p:spPr bwMode="auto">
            <a:xfrm>
              <a:off x="4717" y="2442"/>
              <a:ext cx="7" cy="5"/>
            </a:xfrm>
            <a:custGeom>
              <a:avLst/>
              <a:gdLst>
                <a:gd name="T0" fmla="*/ 0 w 52"/>
                <a:gd name="T1" fmla="*/ 0 h 30"/>
                <a:gd name="T2" fmla="*/ 0 w 52"/>
                <a:gd name="T3" fmla="*/ 0 h 30"/>
                <a:gd name="T4" fmla="*/ 0 w 52"/>
                <a:gd name="T5" fmla="*/ 0 h 30"/>
                <a:gd name="T6" fmla="*/ 0 w 52"/>
                <a:gd name="T7" fmla="*/ 0 h 30"/>
                <a:gd name="T8" fmla="*/ 0 w 52"/>
                <a:gd name="T9" fmla="*/ 0 h 30"/>
                <a:gd name="T10" fmla="*/ 0 w 52"/>
                <a:gd name="T11" fmla="*/ 0 h 30"/>
                <a:gd name="T12" fmla="*/ 0 w 52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0">
                  <a:moveTo>
                    <a:pt x="52" y="26"/>
                  </a:moveTo>
                  <a:lnTo>
                    <a:pt x="45" y="6"/>
                  </a:lnTo>
                  <a:lnTo>
                    <a:pt x="15" y="0"/>
                  </a:lnTo>
                  <a:lnTo>
                    <a:pt x="0" y="14"/>
                  </a:lnTo>
                  <a:lnTo>
                    <a:pt x="22" y="29"/>
                  </a:lnTo>
                  <a:lnTo>
                    <a:pt x="51" y="30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2" name="Freeform 1202"/>
            <p:cNvSpPr>
              <a:spLocks/>
            </p:cNvSpPr>
            <p:nvPr/>
          </p:nvSpPr>
          <p:spPr bwMode="auto">
            <a:xfrm>
              <a:off x="4728" y="2358"/>
              <a:ext cx="5" cy="6"/>
            </a:xfrm>
            <a:custGeom>
              <a:avLst/>
              <a:gdLst>
                <a:gd name="T0" fmla="*/ 0 w 26"/>
                <a:gd name="T1" fmla="*/ 0 h 36"/>
                <a:gd name="T2" fmla="*/ 0 w 26"/>
                <a:gd name="T3" fmla="*/ 0 h 36"/>
                <a:gd name="T4" fmla="*/ 0 w 26"/>
                <a:gd name="T5" fmla="*/ 0 h 36"/>
                <a:gd name="T6" fmla="*/ 0 w 26"/>
                <a:gd name="T7" fmla="*/ 0 h 36"/>
                <a:gd name="T8" fmla="*/ 0 w 26"/>
                <a:gd name="T9" fmla="*/ 0 h 36"/>
                <a:gd name="T10" fmla="*/ 0 w 26"/>
                <a:gd name="T11" fmla="*/ 0 h 36"/>
                <a:gd name="T12" fmla="*/ 0 w 26"/>
                <a:gd name="T13" fmla="*/ 0 h 36"/>
                <a:gd name="T14" fmla="*/ 0 w 26"/>
                <a:gd name="T15" fmla="*/ 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26" y="27"/>
                  </a:moveTo>
                  <a:lnTo>
                    <a:pt x="19" y="0"/>
                  </a:lnTo>
                  <a:lnTo>
                    <a:pt x="10" y="0"/>
                  </a:lnTo>
                  <a:lnTo>
                    <a:pt x="6" y="10"/>
                  </a:lnTo>
                  <a:lnTo>
                    <a:pt x="0" y="24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3" name="Freeform 1203"/>
            <p:cNvSpPr>
              <a:spLocks/>
            </p:cNvSpPr>
            <p:nvPr/>
          </p:nvSpPr>
          <p:spPr bwMode="auto">
            <a:xfrm>
              <a:off x="4684" y="2277"/>
              <a:ext cx="55" cy="38"/>
            </a:xfrm>
            <a:custGeom>
              <a:avLst/>
              <a:gdLst>
                <a:gd name="T0" fmla="*/ 0 w 359"/>
                <a:gd name="T1" fmla="*/ 0 h 216"/>
                <a:gd name="T2" fmla="*/ 0 w 359"/>
                <a:gd name="T3" fmla="*/ 0 h 216"/>
                <a:gd name="T4" fmla="*/ 0 w 359"/>
                <a:gd name="T5" fmla="*/ 0 h 216"/>
                <a:gd name="T6" fmla="*/ 0 w 359"/>
                <a:gd name="T7" fmla="*/ 0 h 216"/>
                <a:gd name="T8" fmla="*/ 0 w 359"/>
                <a:gd name="T9" fmla="*/ 0 h 216"/>
                <a:gd name="T10" fmla="*/ 0 w 359"/>
                <a:gd name="T11" fmla="*/ 0 h 216"/>
                <a:gd name="T12" fmla="*/ 0 w 359"/>
                <a:gd name="T13" fmla="*/ 0 h 216"/>
                <a:gd name="T14" fmla="*/ 0 w 359"/>
                <a:gd name="T15" fmla="*/ 0 h 216"/>
                <a:gd name="T16" fmla="*/ 0 w 359"/>
                <a:gd name="T17" fmla="*/ 0 h 216"/>
                <a:gd name="T18" fmla="*/ 0 w 359"/>
                <a:gd name="T19" fmla="*/ 0 h 216"/>
                <a:gd name="T20" fmla="*/ 0 w 359"/>
                <a:gd name="T21" fmla="*/ 0 h 216"/>
                <a:gd name="T22" fmla="*/ 0 w 359"/>
                <a:gd name="T23" fmla="*/ 0 h 2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9" h="216">
                  <a:moveTo>
                    <a:pt x="354" y="116"/>
                  </a:moveTo>
                  <a:lnTo>
                    <a:pt x="281" y="0"/>
                  </a:lnTo>
                  <a:lnTo>
                    <a:pt x="206" y="25"/>
                  </a:lnTo>
                  <a:lnTo>
                    <a:pt x="133" y="76"/>
                  </a:lnTo>
                  <a:lnTo>
                    <a:pt x="0" y="187"/>
                  </a:lnTo>
                  <a:lnTo>
                    <a:pt x="58" y="209"/>
                  </a:lnTo>
                  <a:lnTo>
                    <a:pt x="130" y="216"/>
                  </a:lnTo>
                  <a:lnTo>
                    <a:pt x="206" y="212"/>
                  </a:lnTo>
                  <a:lnTo>
                    <a:pt x="278" y="190"/>
                  </a:lnTo>
                  <a:lnTo>
                    <a:pt x="306" y="166"/>
                  </a:lnTo>
                  <a:lnTo>
                    <a:pt x="359" y="124"/>
                  </a:lnTo>
                  <a:lnTo>
                    <a:pt x="354" y="116"/>
                  </a:lnTo>
                  <a:close/>
                </a:path>
              </a:pathLst>
            </a:custGeom>
            <a:solidFill>
              <a:srgbClr val="00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4" name="Freeform 1204"/>
            <p:cNvSpPr>
              <a:spLocks/>
            </p:cNvSpPr>
            <p:nvPr/>
          </p:nvSpPr>
          <p:spPr bwMode="auto">
            <a:xfrm>
              <a:off x="4682" y="2474"/>
              <a:ext cx="20" cy="43"/>
            </a:xfrm>
            <a:custGeom>
              <a:avLst/>
              <a:gdLst>
                <a:gd name="T0" fmla="*/ 0 w 129"/>
                <a:gd name="T1" fmla="*/ 0 h 245"/>
                <a:gd name="T2" fmla="*/ 0 w 129"/>
                <a:gd name="T3" fmla="*/ 0 h 245"/>
                <a:gd name="T4" fmla="*/ 0 w 129"/>
                <a:gd name="T5" fmla="*/ 0 h 245"/>
                <a:gd name="T6" fmla="*/ 0 w 129"/>
                <a:gd name="T7" fmla="*/ 0 h 245"/>
                <a:gd name="T8" fmla="*/ 0 w 129"/>
                <a:gd name="T9" fmla="*/ 0 h 245"/>
                <a:gd name="T10" fmla="*/ 0 w 129"/>
                <a:gd name="T11" fmla="*/ 0 h 245"/>
                <a:gd name="T12" fmla="*/ 0 w 129"/>
                <a:gd name="T13" fmla="*/ 0 h 245"/>
                <a:gd name="T14" fmla="*/ 0 w 129"/>
                <a:gd name="T15" fmla="*/ 0 h 245"/>
                <a:gd name="T16" fmla="*/ 0 w 129"/>
                <a:gd name="T17" fmla="*/ 0 h 245"/>
                <a:gd name="T18" fmla="*/ 0 w 129"/>
                <a:gd name="T19" fmla="*/ 0 h 245"/>
                <a:gd name="T20" fmla="*/ 0 w 129"/>
                <a:gd name="T21" fmla="*/ 0 h 245"/>
                <a:gd name="T22" fmla="*/ 0 w 129"/>
                <a:gd name="T23" fmla="*/ 0 h 245"/>
                <a:gd name="T24" fmla="*/ 0 w 129"/>
                <a:gd name="T25" fmla="*/ 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245">
                  <a:moveTo>
                    <a:pt x="120" y="2"/>
                  </a:moveTo>
                  <a:lnTo>
                    <a:pt x="113" y="0"/>
                  </a:lnTo>
                  <a:lnTo>
                    <a:pt x="89" y="2"/>
                  </a:lnTo>
                  <a:lnTo>
                    <a:pt x="52" y="45"/>
                  </a:lnTo>
                  <a:lnTo>
                    <a:pt x="23" y="99"/>
                  </a:lnTo>
                  <a:lnTo>
                    <a:pt x="4" y="161"/>
                  </a:lnTo>
                  <a:lnTo>
                    <a:pt x="0" y="224"/>
                  </a:lnTo>
                  <a:lnTo>
                    <a:pt x="11" y="241"/>
                  </a:lnTo>
                  <a:lnTo>
                    <a:pt x="39" y="245"/>
                  </a:lnTo>
                  <a:lnTo>
                    <a:pt x="60" y="124"/>
                  </a:lnTo>
                  <a:lnTo>
                    <a:pt x="87" y="65"/>
                  </a:lnTo>
                  <a:lnTo>
                    <a:pt x="129" y="9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5" name="Freeform 1205"/>
            <p:cNvSpPr>
              <a:spLocks/>
            </p:cNvSpPr>
            <p:nvPr/>
          </p:nvSpPr>
          <p:spPr bwMode="auto">
            <a:xfrm>
              <a:off x="4645" y="2419"/>
              <a:ext cx="46" cy="91"/>
            </a:xfrm>
            <a:custGeom>
              <a:avLst/>
              <a:gdLst>
                <a:gd name="T0" fmla="*/ 0 w 294"/>
                <a:gd name="T1" fmla="*/ 0 h 512"/>
                <a:gd name="T2" fmla="*/ 0 w 294"/>
                <a:gd name="T3" fmla="*/ 0 h 512"/>
                <a:gd name="T4" fmla="*/ 0 w 294"/>
                <a:gd name="T5" fmla="*/ 0 h 512"/>
                <a:gd name="T6" fmla="*/ 0 w 294"/>
                <a:gd name="T7" fmla="*/ 0 h 512"/>
                <a:gd name="T8" fmla="*/ 0 w 294"/>
                <a:gd name="T9" fmla="*/ 0 h 512"/>
                <a:gd name="T10" fmla="*/ 0 w 294"/>
                <a:gd name="T11" fmla="*/ 0 h 512"/>
                <a:gd name="T12" fmla="*/ 0 w 294"/>
                <a:gd name="T13" fmla="*/ 0 h 512"/>
                <a:gd name="T14" fmla="*/ 0 w 294"/>
                <a:gd name="T15" fmla="*/ 0 h 512"/>
                <a:gd name="T16" fmla="*/ 0 w 294"/>
                <a:gd name="T17" fmla="*/ 0 h 512"/>
                <a:gd name="T18" fmla="*/ 0 w 294"/>
                <a:gd name="T19" fmla="*/ 0 h 512"/>
                <a:gd name="T20" fmla="*/ 0 w 294"/>
                <a:gd name="T21" fmla="*/ 0 h 512"/>
                <a:gd name="T22" fmla="*/ 0 w 294"/>
                <a:gd name="T23" fmla="*/ 0 h 512"/>
                <a:gd name="T24" fmla="*/ 0 w 294"/>
                <a:gd name="T25" fmla="*/ 0 h 512"/>
                <a:gd name="T26" fmla="*/ 0 w 294"/>
                <a:gd name="T27" fmla="*/ 0 h 512"/>
                <a:gd name="T28" fmla="*/ 0 w 294"/>
                <a:gd name="T29" fmla="*/ 0 h 512"/>
                <a:gd name="T30" fmla="*/ 0 w 294"/>
                <a:gd name="T31" fmla="*/ 0 h 512"/>
                <a:gd name="T32" fmla="*/ 0 w 294"/>
                <a:gd name="T33" fmla="*/ 0 h 512"/>
                <a:gd name="T34" fmla="*/ 0 w 294"/>
                <a:gd name="T35" fmla="*/ 0 h 512"/>
                <a:gd name="T36" fmla="*/ 0 w 294"/>
                <a:gd name="T37" fmla="*/ 0 h 512"/>
                <a:gd name="T38" fmla="*/ 0 w 294"/>
                <a:gd name="T39" fmla="*/ 0 h 512"/>
                <a:gd name="T40" fmla="*/ 0 w 294"/>
                <a:gd name="T41" fmla="*/ 0 h 512"/>
                <a:gd name="T42" fmla="*/ 0 w 294"/>
                <a:gd name="T43" fmla="*/ 0 h 5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4" h="512">
                  <a:moveTo>
                    <a:pt x="294" y="264"/>
                  </a:moveTo>
                  <a:lnTo>
                    <a:pt x="282" y="255"/>
                  </a:lnTo>
                  <a:lnTo>
                    <a:pt x="255" y="244"/>
                  </a:lnTo>
                  <a:lnTo>
                    <a:pt x="229" y="219"/>
                  </a:lnTo>
                  <a:lnTo>
                    <a:pt x="191" y="169"/>
                  </a:lnTo>
                  <a:lnTo>
                    <a:pt x="178" y="143"/>
                  </a:lnTo>
                  <a:lnTo>
                    <a:pt x="214" y="90"/>
                  </a:lnTo>
                  <a:lnTo>
                    <a:pt x="221" y="0"/>
                  </a:lnTo>
                  <a:lnTo>
                    <a:pt x="142" y="46"/>
                  </a:lnTo>
                  <a:lnTo>
                    <a:pt x="77" y="108"/>
                  </a:lnTo>
                  <a:lnTo>
                    <a:pt x="30" y="185"/>
                  </a:lnTo>
                  <a:lnTo>
                    <a:pt x="0" y="281"/>
                  </a:lnTo>
                  <a:lnTo>
                    <a:pt x="4" y="344"/>
                  </a:lnTo>
                  <a:lnTo>
                    <a:pt x="53" y="426"/>
                  </a:lnTo>
                  <a:lnTo>
                    <a:pt x="179" y="512"/>
                  </a:lnTo>
                  <a:lnTo>
                    <a:pt x="191" y="510"/>
                  </a:lnTo>
                  <a:lnTo>
                    <a:pt x="191" y="500"/>
                  </a:lnTo>
                  <a:lnTo>
                    <a:pt x="188" y="478"/>
                  </a:lnTo>
                  <a:lnTo>
                    <a:pt x="214" y="441"/>
                  </a:lnTo>
                  <a:lnTo>
                    <a:pt x="242" y="337"/>
                  </a:lnTo>
                  <a:lnTo>
                    <a:pt x="291" y="275"/>
                  </a:lnTo>
                  <a:lnTo>
                    <a:pt x="294" y="2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86536" name="Freeform 1206"/>
            <p:cNvSpPr>
              <a:spLocks/>
            </p:cNvSpPr>
            <p:nvPr/>
          </p:nvSpPr>
          <p:spPr bwMode="auto">
            <a:xfrm>
              <a:off x="4631" y="2432"/>
              <a:ext cx="14" cy="15"/>
            </a:xfrm>
            <a:custGeom>
              <a:avLst/>
              <a:gdLst>
                <a:gd name="T0" fmla="*/ 0 w 96"/>
                <a:gd name="T1" fmla="*/ 0 h 81"/>
                <a:gd name="T2" fmla="*/ 0 w 96"/>
                <a:gd name="T3" fmla="*/ 0 h 81"/>
                <a:gd name="T4" fmla="*/ 0 w 96"/>
                <a:gd name="T5" fmla="*/ 0 h 81"/>
                <a:gd name="T6" fmla="*/ 0 w 96"/>
                <a:gd name="T7" fmla="*/ 0 h 81"/>
                <a:gd name="T8" fmla="*/ 0 w 96"/>
                <a:gd name="T9" fmla="*/ 0 h 81"/>
                <a:gd name="T10" fmla="*/ 0 w 96"/>
                <a:gd name="T11" fmla="*/ 0 h 81"/>
                <a:gd name="T12" fmla="*/ 0 w 96"/>
                <a:gd name="T13" fmla="*/ 0 h 81"/>
                <a:gd name="T14" fmla="*/ 0 w 96"/>
                <a:gd name="T15" fmla="*/ 0 h 81"/>
                <a:gd name="T16" fmla="*/ 0 w 96"/>
                <a:gd name="T17" fmla="*/ 0 h 81"/>
                <a:gd name="T18" fmla="*/ 0 w 96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1">
                  <a:moveTo>
                    <a:pt x="96" y="52"/>
                  </a:moveTo>
                  <a:lnTo>
                    <a:pt x="23" y="0"/>
                  </a:lnTo>
                  <a:lnTo>
                    <a:pt x="10" y="3"/>
                  </a:lnTo>
                  <a:lnTo>
                    <a:pt x="2" y="7"/>
                  </a:lnTo>
                  <a:lnTo>
                    <a:pt x="0" y="16"/>
                  </a:lnTo>
                  <a:lnTo>
                    <a:pt x="10" y="33"/>
                  </a:lnTo>
                  <a:lnTo>
                    <a:pt x="66" y="81"/>
                  </a:lnTo>
                  <a:lnTo>
                    <a:pt x="83" y="74"/>
                  </a:lnTo>
                  <a:lnTo>
                    <a:pt x="95" y="63"/>
                  </a:lnTo>
                  <a:lnTo>
                    <a:pt x="96" y="52"/>
                  </a:ln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CH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3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303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303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303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106" grpId="0" animBg="1" autoUpdateAnimBg="0"/>
      <p:bldP spid="30310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 descr="Diapo 114 pieuvre au milieu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5788" y="1480398"/>
            <a:ext cx="4192223" cy="510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2945788" y="1480398"/>
            <a:ext cx="2226468" cy="446191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0000">
                    <a:alpha val="70000"/>
                  </a:srgbClr>
                </a:solidFill>
              </a:rPr>
              <a:t>Non conforme</a:t>
            </a:r>
            <a:endParaRPr lang="en-GB" altLang="fr-FR" sz="23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79876" name="Oval 4"/>
          <p:cNvSpPr>
            <a:spLocks noChangeArrowheads="1"/>
          </p:cNvSpPr>
          <p:nvPr/>
        </p:nvSpPr>
        <p:spPr bwMode="auto">
          <a:xfrm>
            <a:off x="3501413" y="5493831"/>
            <a:ext cx="1228396" cy="934591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79877" name="Oval 5"/>
          <p:cNvSpPr>
            <a:spLocks noChangeArrowheads="1"/>
          </p:cNvSpPr>
          <p:nvPr/>
        </p:nvSpPr>
        <p:spPr bwMode="auto">
          <a:xfrm>
            <a:off x="5909615" y="2922226"/>
            <a:ext cx="1228396" cy="934591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79878" name="Oval 6"/>
          <p:cNvSpPr>
            <a:spLocks noChangeArrowheads="1"/>
          </p:cNvSpPr>
          <p:nvPr/>
        </p:nvSpPr>
        <p:spPr bwMode="auto">
          <a:xfrm>
            <a:off x="3958613" y="3207831"/>
            <a:ext cx="1228396" cy="934591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79879" name="Text Box 7"/>
          <p:cNvSpPr txBox="1">
            <a:spLocks noChangeArrowheads="1"/>
          </p:cNvSpPr>
          <p:nvPr/>
        </p:nvSpPr>
        <p:spPr bwMode="auto">
          <a:xfrm>
            <a:off x="4719606" y="4511764"/>
            <a:ext cx="2380018" cy="83099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Ne </a:t>
            </a:r>
            <a:r>
              <a:rPr lang="fr-CH" altLang="fr-FR" sz="2300" b="0" dirty="0">
                <a:latin typeface="Arial" charset="0"/>
              </a:rPr>
              <a:t>ceinture</a:t>
            </a:r>
            <a:r>
              <a:rPr lang="fr-CH" altLang="fr-FR" sz="2400" b="0" dirty="0"/>
              <a:t> pas le bâtiment !</a:t>
            </a:r>
            <a:endParaRPr lang="en-GB" altLang="fr-FR" sz="2400" b="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Exemples d’électrodes non conformes</a:t>
            </a:r>
            <a:endParaRPr lang="fr-CH" dirty="0"/>
          </a:p>
        </p:txBody>
      </p:sp>
      <p:sp>
        <p:nvSpPr>
          <p:cNvPr id="10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9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9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9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79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animBg="1" autoUpdateAnimBg="0"/>
      <p:bldP spid="79876" grpId="0" animBg="1"/>
      <p:bldP spid="79877" grpId="0" animBg="1"/>
      <p:bldP spid="79878" grpId="0" animBg="1"/>
      <p:bldP spid="79879" grpId="0" animBg="1" autoUpdateAnimBg="0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2" descr="Diapo 115 Pieuvre fil isolé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8774" y="1528055"/>
            <a:ext cx="7198568" cy="4935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 Box 3"/>
          <p:cNvSpPr txBox="1">
            <a:spLocks noChangeArrowheads="1"/>
          </p:cNvSpPr>
          <p:nvPr/>
        </p:nvSpPr>
        <p:spPr bwMode="auto">
          <a:xfrm>
            <a:off x="1498774" y="1528055"/>
            <a:ext cx="2236448" cy="446191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0000">
                    <a:alpha val="70000"/>
                  </a:srgbClr>
                </a:solidFill>
              </a:rPr>
              <a:t>Non conforme</a:t>
            </a:r>
            <a:endParaRPr lang="en-GB" altLang="fr-FR" sz="23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80900" name="Text Box 4"/>
          <p:cNvSpPr txBox="1">
            <a:spLocks noChangeArrowheads="1"/>
          </p:cNvSpPr>
          <p:nvPr/>
        </p:nvSpPr>
        <p:spPr bwMode="auto">
          <a:xfrm>
            <a:off x="3108573" y="5160490"/>
            <a:ext cx="3978968" cy="46166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Ne ceinture pas le bâtiment</a:t>
            </a:r>
            <a:endParaRPr lang="en-GB" altLang="fr-FR" sz="2400" b="0" dirty="0"/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466775" y="5627562"/>
            <a:ext cx="5262565" cy="83099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Il peut être utilisé comme liaison équipotentielle du radier</a:t>
            </a:r>
            <a:endParaRPr lang="en-GB" altLang="fr-FR" sz="2400" b="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Exemples d’électrodes non conformes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80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0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0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9" grpId="0" animBg="1" autoUpdateAnimBg="0"/>
      <p:bldP spid="80900" grpId="0" animBg="1" autoUpdateAnimBg="0"/>
      <p:bldP spid="7" grpId="0" animBg="1" autoUpdateAnimBg="0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2" descr="Diapo 115-2 Ruban plat hors dal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528" y="1538580"/>
            <a:ext cx="6696744" cy="5022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 Box 3"/>
          <p:cNvSpPr txBox="1">
            <a:spLocks noChangeArrowheads="1"/>
          </p:cNvSpPr>
          <p:nvPr/>
        </p:nvSpPr>
        <p:spPr bwMode="auto">
          <a:xfrm>
            <a:off x="1693528" y="1538580"/>
            <a:ext cx="2458256" cy="446191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0000">
                    <a:alpha val="70000"/>
                  </a:srgbClr>
                </a:solidFill>
              </a:rPr>
              <a:t>Non conforme</a:t>
            </a:r>
            <a:endParaRPr lang="en-GB" altLang="fr-FR" sz="23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2945144" y="5520599"/>
            <a:ext cx="4196395" cy="46166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Ne ceinture pas le bâtiment</a:t>
            </a:r>
            <a:endParaRPr lang="en-GB" altLang="fr-FR" sz="2400" b="0" dirty="0"/>
          </a:p>
        </p:txBody>
      </p:sp>
      <p:sp>
        <p:nvSpPr>
          <p:cNvPr id="82950" name="Text Box 6"/>
          <p:cNvSpPr txBox="1">
            <a:spLocks noChangeArrowheads="1"/>
          </p:cNvSpPr>
          <p:nvPr/>
        </p:nvSpPr>
        <p:spPr bwMode="auto">
          <a:xfrm>
            <a:off x="2943702" y="6099473"/>
            <a:ext cx="4196395" cy="46166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Pas placée dans la fondation</a:t>
            </a:r>
            <a:endParaRPr lang="en-GB" altLang="fr-FR" sz="2400" b="0" dirty="0"/>
          </a:p>
        </p:txBody>
      </p:sp>
      <p:grpSp>
        <p:nvGrpSpPr>
          <p:cNvPr id="82954" name="Group 10"/>
          <p:cNvGrpSpPr>
            <a:grpSpLocks/>
          </p:cNvGrpSpPr>
          <p:nvPr/>
        </p:nvGrpSpPr>
        <p:grpSpPr bwMode="auto">
          <a:xfrm>
            <a:off x="3344529" y="3196422"/>
            <a:ext cx="5019192" cy="370692"/>
            <a:chOff x="1550" y="1746"/>
            <a:chExt cx="3706" cy="264"/>
          </a:xfrm>
        </p:grpSpPr>
        <p:sp>
          <p:nvSpPr>
            <p:cNvPr id="33804" name="Line 7"/>
            <p:cNvSpPr>
              <a:spLocks noChangeShapeType="1"/>
            </p:cNvSpPr>
            <p:nvPr/>
          </p:nvSpPr>
          <p:spPr bwMode="auto">
            <a:xfrm flipV="1">
              <a:off x="1550" y="1746"/>
              <a:ext cx="988" cy="152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prstDash val="dash"/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33805" name="Line 8"/>
            <p:cNvSpPr>
              <a:spLocks noChangeShapeType="1"/>
            </p:cNvSpPr>
            <p:nvPr/>
          </p:nvSpPr>
          <p:spPr bwMode="auto">
            <a:xfrm>
              <a:off x="2538" y="1752"/>
              <a:ext cx="2718" cy="258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prstDash val="dash"/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82955" name="Text Box 11"/>
          <p:cNvSpPr txBox="1">
            <a:spLocks noChangeArrowheads="1"/>
          </p:cNvSpPr>
          <p:nvPr/>
        </p:nvSpPr>
        <p:spPr bwMode="auto">
          <a:xfrm>
            <a:off x="6830069" y="2102536"/>
            <a:ext cx="1560203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FFFF00"/>
                </a:solidFill>
              </a:rPr>
              <a:t>Tracé correct</a:t>
            </a:r>
            <a:endParaRPr lang="fr-FR" altLang="fr-FR" sz="2000" dirty="0">
              <a:solidFill>
                <a:srgbClr val="FFFF00"/>
              </a:solidFill>
            </a:endParaRPr>
          </a:p>
        </p:txBody>
      </p:sp>
      <p:sp>
        <p:nvSpPr>
          <p:cNvPr id="82956" name="Line 12"/>
          <p:cNvSpPr>
            <a:spLocks noChangeShapeType="1"/>
          </p:cNvSpPr>
          <p:nvPr/>
        </p:nvSpPr>
        <p:spPr bwMode="auto">
          <a:xfrm flipH="1">
            <a:off x="7176120" y="2810421"/>
            <a:ext cx="495588" cy="59943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82957" name="Line 13"/>
          <p:cNvSpPr>
            <a:spLocks noChangeShapeType="1"/>
          </p:cNvSpPr>
          <p:nvPr/>
        </p:nvSpPr>
        <p:spPr bwMode="auto">
          <a:xfrm flipV="1">
            <a:off x="5087889" y="3961127"/>
            <a:ext cx="648072" cy="15135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Exemples d’électrodes non conformes</a:t>
            </a:r>
            <a:endParaRPr lang="fr-CH" dirty="0"/>
          </a:p>
        </p:txBody>
      </p:sp>
      <p:sp>
        <p:nvSpPr>
          <p:cNvPr id="14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8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2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2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2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2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2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2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8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7" grpId="0" animBg="1" autoUpdateAnimBg="0"/>
      <p:bldP spid="82948" grpId="0" animBg="1" autoUpdateAnimBg="0"/>
      <p:bldP spid="82950" grpId="0" animBg="1" autoUpdateAnimBg="0"/>
      <p:bldP spid="82955" grpId="0" autoUpdateAnimBg="0"/>
      <p:bldP spid="82956" grpId="0" animBg="1"/>
      <p:bldP spid="82957" grpId="0" animBg="1"/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fik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03244" y="1854998"/>
            <a:ext cx="2163739" cy="854875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2" name="Grafik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8536" y="2708920"/>
            <a:ext cx="3639871" cy="2204019"/>
          </a:xfrm>
          <a:prstGeom prst="rect">
            <a:avLst/>
          </a:prstGeom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57852" y="2709936"/>
            <a:ext cx="5311775" cy="4535488"/>
            <a:chOff x="321" y="804"/>
            <a:chExt cx="3346" cy="2857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21" y="804"/>
              <a:ext cx="3346" cy="2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Line 5"/>
            <p:cNvSpPr>
              <a:spLocks noChangeShapeType="1"/>
            </p:cNvSpPr>
            <p:nvPr/>
          </p:nvSpPr>
          <p:spPr bwMode="auto">
            <a:xfrm flipH="1">
              <a:off x="2151" y="825"/>
              <a:ext cx="1228" cy="610"/>
            </a:xfrm>
            <a:prstGeom prst="line">
              <a:avLst/>
            </a:prstGeom>
            <a:noFill/>
            <a:ln w="206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013" y="1379"/>
              <a:ext cx="176" cy="126"/>
            </a:xfrm>
            <a:custGeom>
              <a:avLst/>
              <a:gdLst>
                <a:gd name="T0" fmla="*/ 176 w 176"/>
                <a:gd name="T1" fmla="*/ 101 h 126"/>
                <a:gd name="T2" fmla="*/ 0 w 176"/>
                <a:gd name="T3" fmla="*/ 126 h 126"/>
                <a:gd name="T4" fmla="*/ 126 w 176"/>
                <a:gd name="T5" fmla="*/ 0 h 126"/>
                <a:gd name="T6" fmla="*/ 176 w 176"/>
                <a:gd name="T7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6" h="126">
                  <a:moveTo>
                    <a:pt x="176" y="101"/>
                  </a:moveTo>
                  <a:lnTo>
                    <a:pt x="0" y="126"/>
                  </a:lnTo>
                  <a:lnTo>
                    <a:pt x="126" y="0"/>
                  </a:lnTo>
                  <a:lnTo>
                    <a:pt x="176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344" y="1602"/>
              <a:ext cx="3311" cy="151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Protection contre la foudre (PCF) ?</a:t>
              </a: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344" y="1602"/>
              <a:ext cx="3311" cy="1517"/>
            </a:xfrm>
            <a:prstGeom prst="rect">
              <a:avLst/>
            </a:prstGeom>
            <a:noFill/>
            <a:ln w="206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H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Rectangle 13"/>
            <p:cNvSpPr>
              <a:spLocks noChangeArrowheads="1"/>
            </p:cNvSpPr>
            <p:nvPr/>
          </p:nvSpPr>
          <p:spPr bwMode="auto">
            <a:xfrm>
              <a:off x="465" y="2307"/>
              <a:ext cx="12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 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8" name="Rectangle 20"/>
            <p:cNvSpPr>
              <a:spLocks noChangeArrowheads="1"/>
            </p:cNvSpPr>
            <p:nvPr/>
          </p:nvSpPr>
          <p:spPr bwMode="auto">
            <a:xfrm>
              <a:off x="465" y="2492"/>
              <a:ext cx="12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 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7" name="Rectangle 29"/>
            <p:cNvSpPr>
              <a:spLocks noChangeArrowheads="1"/>
            </p:cNvSpPr>
            <p:nvPr/>
          </p:nvSpPr>
          <p:spPr bwMode="auto">
            <a:xfrm>
              <a:off x="465" y="2677"/>
              <a:ext cx="12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 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3" name="Rectangle 35"/>
            <p:cNvSpPr>
              <a:spLocks noChangeArrowheads="1"/>
            </p:cNvSpPr>
            <p:nvPr/>
          </p:nvSpPr>
          <p:spPr bwMode="auto">
            <a:xfrm>
              <a:off x="2558" y="2677"/>
              <a:ext cx="165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8" name="Rectangle 40"/>
            <p:cNvSpPr>
              <a:spLocks noChangeArrowheads="1"/>
            </p:cNvSpPr>
            <p:nvPr/>
          </p:nvSpPr>
          <p:spPr bwMode="auto">
            <a:xfrm>
              <a:off x="465" y="2862"/>
              <a:ext cx="12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 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6" name="Rectangle 48"/>
            <p:cNvSpPr>
              <a:spLocks noChangeArrowheads="1"/>
            </p:cNvSpPr>
            <p:nvPr/>
          </p:nvSpPr>
          <p:spPr bwMode="auto">
            <a:xfrm>
              <a:off x="465" y="3047"/>
              <a:ext cx="12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 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9" name="Rectangle 51"/>
            <p:cNvSpPr>
              <a:spLocks noChangeArrowheads="1"/>
            </p:cNvSpPr>
            <p:nvPr/>
          </p:nvSpPr>
          <p:spPr bwMode="auto">
            <a:xfrm>
              <a:off x="465" y="3280"/>
              <a:ext cx="12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 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5" name="Rectangle 57"/>
            <p:cNvSpPr>
              <a:spLocks noChangeArrowheads="1"/>
            </p:cNvSpPr>
            <p:nvPr/>
          </p:nvSpPr>
          <p:spPr bwMode="auto">
            <a:xfrm>
              <a:off x="2469" y="929"/>
              <a:ext cx="362" cy="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2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OUI</a:t>
              </a:r>
              <a:endParaRPr kumimoji="0" lang="fr-FR" alt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FFC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>
              <a:ln>
                <a:solidFill>
                  <a:srgbClr val="FFC000"/>
                </a:solidFill>
              </a:ln>
            </a:endParaRPr>
          </a:p>
        </p:txBody>
      </p:sp>
      <p:sp>
        <p:nvSpPr>
          <p:cNvPr id="20" name="Textfeld 9"/>
          <p:cNvSpPr txBox="1"/>
          <p:nvPr/>
        </p:nvSpPr>
        <p:spPr>
          <a:xfrm>
            <a:off x="479425" y="476250"/>
            <a:ext cx="3481482" cy="156966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CH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Uniquement</a:t>
            </a:r>
            <a:r>
              <a:rPr kumimoji="0" lang="de-C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CH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dans</a:t>
            </a:r>
            <a:r>
              <a:rPr kumimoji="0" lang="de-CH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le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cas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de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constructions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simples, on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peut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renoncer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au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ceinturage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dans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le </a:t>
            </a:r>
            <a:r>
              <a:rPr kumimoji="0" lang="de-CH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radier</a:t>
            </a:r>
            <a:r>
              <a:rPr kumimoji="0" lang="de-CH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de-CH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9701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1028"/>
          <p:cNvSpPr>
            <a:spLocks noChangeArrowheads="1"/>
          </p:cNvSpPr>
          <p:nvPr/>
        </p:nvSpPr>
        <p:spPr bwMode="auto">
          <a:xfrm>
            <a:off x="11316743" y="6525344"/>
            <a:ext cx="433387" cy="246062"/>
          </a:xfrm>
          <a:prstGeom prst="rect">
            <a:avLst/>
          </a:prstGeom>
          <a:noFill/>
          <a:ln w="38100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2" name="Abgerundetes Rechteck 6"/>
          <p:cNvSpPr/>
          <p:nvPr/>
        </p:nvSpPr>
        <p:spPr>
          <a:xfrm>
            <a:off x="6266767" y="4234323"/>
            <a:ext cx="1320800" cy="344452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C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5" name="Gruppieren 16">
            <a:extLst>
              <a:ext uri="{FF2B5EF4-FFF2-40B4-BE49-F238E27FC236}">
                <a16:creationId xmlns:a16="http://schemas.microsoft.com/office/drawing/2014/main" id="{FA3B1650-53DC-4105-8409-2D485C7D9C7E}"/>
              </a:ext>
            </a:extLst>
          </p:cNvPr>
          <p:cNvGrpSpPr/>
          <p:nvPr/>
        </p:nvGrpSpPr>
        <p:grpSpPr>
          <a:xfrm>
            <a:off x="5426769" y="1027955"/>
            <a:ext cx="3447885" cy="5754807"/>
            <a:chOff x="5818190" y="1027955"/>
            <a:chExt cx="3447885" cy="5754807"/>
          </a:xfrm>
        </p:grpSpPr>
        <p:pic>
          <p:nvPicPr>
            <p:cNvPr id="26" name="Grafik 3"/>
            <p:cNvPicPr>
              <a:picLocks noChangeAspect="1"/>
            </p:cNvPicPr>
            <p:nvPr/>
          </p:nvPicPr>
          <p:blipFill rotWithShape="1">
            <a:blip r:embed="rId2"/>
            <a:srcRect t="66708"/>
            <a:stretch/>
          </p:blipFill>
          <p:spPr>
            <a:xfrm>
              <a:off x="5818190" y="4886190"/>
              <a:ext cx="3427410" cy="1896572"/>
            </a:xfrm>
            <a:prstGeom prst="rect">
              <a:avLst/>
            </a:prstGeom>
          </p:spPr>
        </p:pic>
        <p:pic>
          <p:nvPicPr>
            <p:cNvPr id="27" name="Grafik 15">
              <a:extLst>
                <a:ext uri="{FF2B5EF4-FFF2-40B4-BE49-F238E27FC236}">
                  <a16:creationId xmlns:a16="http://schemas.microsoft.com/office/drawing/2014/main" id="{D4C78095-4926-4D9A-A608-32BD8F139B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38665" y="1027955"/>
              <a:ext cx="3427410" cy="3940436"/>
            </a:xfrm>
            <a:prstGeom prst="rect">
              <a:avLst/>
            </a:prstGeom>
          </p:spPr>
        </p:pic>
      </p:grpSp>
      <p:sp>
        <p:nvSpPr>
          <p:cNvPr id="28" name="Abgerundetes Rechteck 5"/>
          <p:cNvSpPr/>
          <p:nvPr/>
        </p:nvSpPr>
        <p:spPr>
          <a:xfrm>
            <a:off x="2280659" y="3922748"/>
            <a:ext cx="1320800" cy="344452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C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9" name="Grafik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71991" y="1060157"/>
            <a:ext cx="3427410" cy="5725183"/>
          </a:xfrm>
          <a:prstGeom prst="rect">
            <a:avLst/>
          </a:prstGeom>
        </p:spPr>
      </p:pic>
      <p:pic>
        <p:nvPicPr>
          <p:cNvPr id="30" name="Grafik 4"/>
          <p:cNvPicPr>
            <a:picLocks noChangeAspect="1"/>
          </p:cNvPicPr>
          <p:nvPr/>
        </p:nvPicPr>
        <p:blipFill rotWithShape="1">
          <a:blip r:embed="rId5"/>
          <a:srcRect l="51998" t="49799"/>
          <a:stretch/>
        </p:blipFill>
        <p:spPr>
          <a:xfrm>
            <a:off x="307102" y="4738201"/>
            <a:ext cx="1583110" cy="706789"/>
          </a:xfrm>
          <a:prstGeom prst="rect">
            <a:avLst/>
          </a:prstGeom>
        </p:spPr>
      </p:pic>
      <p:sp>
        <p:nvSpPr>
          <p:cNvPr id="31" name="Ellipse 30"/>
          <p:cNvSpPr/>
          <p:nvPr/>
        </p:nvSpPr>
        <p:spPr>
          <a:xfrm>
            <a:off x="3733539" y="4886190"/>
            <a:ext cx="558800" cy="558800"/>
          </a:xfrm>
          <a:prstGeom prst="ellipse">
            <a:avLst/>
          </a:prstGeom>
          <a:noFill/>
          <a:ln w="28575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C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Ellipse 31"/>
          <p:cNvSpPr/>
          <p:nvPr/>
        </p:nvSpPr>
        <p:spPr>
          <a:xfrm>
            <a:off x="7706099" y="4886190"/>
            <a:ext cx="558800" cy="558800"/>
          </a:xfrm>
          <a:prstGeom prst="ellipse">
            <a:avLst/>
          </a:prstGeom>
          <a:noFill/>
          <a:ln w="28575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CH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297367" y="4633359"/>
            <a:ext cx="1691097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dirty="0">
                <a:solidFill>
                  <a:srgbClr val="FF0000"/>
                </a:solidFill>
              </a:rPr>
              <a:t>Connexion vers descente paratonnerre</a:t>
            </a:r>
          </a:p>
        </p:txBody>
      </p:sp>
      <p:pic>
        <p:nvPicPr>
          <p:cNvPr id="35" name="Grafik 1">
            <a:extLst>
              <a:ext uri="{FF2B5EF4-FFF2-40B4-BE49-F238E27FC236}">
                <a16:creationId xmlns:a16="http://schemas.microsoft.com/office/drawing/2014/main" id="{8DD59B9E-318F-413A-BF7A-89A4BD7012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514" y="4662909"/>
            <a:ext cx="184853" cy="270678"/>
          </a:xfrm>
          <a:prstGeom prst="rect">
            <a:avLst/>
          </a:prstGeom>
        </p:spPr>
      </p:pic>
      <p:pic>
        <p:nvPicPr>
          <p:cNvPr id="36" name="Grafik 11">
            <a:extLst>
              <a:ext uri="{FF2B5EF4-FFF2-40B4-BE49-F238E27FC236}">
                <a16:creationId xmlns:a16="http://schemas.microsoft.com/office/drawing/2014/main" id="{D3D9B728-8F56-4948-9B7D-9FC235BE59D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5036" y="5363384"/>
            <a:ext cx="186431" cy="189821"/>
          </a:xfrm>
          <a:prstGeom prst="rect">
            <a:avLst/>
          </a:prstGeom>
        </p:spPr>
      </p:pic>
      <p:sp>
        <p:nvSpPr>
          <p:cNvPr id="37" name="ZoneTexte 36"/>
          <p:cNvSpPr txBox="1"/>
          <p:nvPr/>
        </p:nvSpPr>
        <p:spPr>
          <a:xfrm>
            <a:off x="268849" y="5075658"/>
            <a:ext cx="169109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dirty="0">
                <a:solidFill>
                  <a:srgbClr val="FF0000"/>
                </a:solidFill>
              </a:rPr>
              <a:t>Connexion avec ferraillage (par serre-fil, clavette, soudure ou équivalent)</a:t>
            </a:r>
          </a:p>
        </p:txBody>
      </p:sp>
      <p:pic>
        <p:nvPicPr>
          <p:cNvPr id="38" name="Grafik 11">
            <a:extLst>
              <a:ext uri="{FF2B5EF4-FFF2-40B4-BE49-F238E27FC236}">
                <a16:creationId xmlns:a16="http://schemas.microsoft.com/office/drawing/2014/main" id="{D3D9B728-8F56-4948-9B7D-9FC235BE59D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56173" y="5228894"/>
            <a:ext cx="186431" cy="189821"/>
          </a:xfrm>
          <a:prstGeom prst="rect">
            <a:avLst/>
          </a:prstGeom>
        </p:spPr>
      </p:pic>
      <p:sp>
        <p:nvSpPr>
          <p:cNvPr id="39" name="ZoneTexte 38"/>
          <p:cNvSpPr txBox="1"/>
          <p:nvPr/>
        </p:nvSpPr>
        <p:spPr>
          <a:xfrm>
            <a:off x="8549986" y="4941168"/>
            <a:ext cx="169109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dirty="0">
                <a:solidFill>
                  <a:srgbClr val="FF0000"/>
                </a:solidFill>
              </a:rPr>
              <a:t>Connexion avec ferraillage (par serre-fil, clavette, soudure ou équivalent)</a:t>
            </a:r>
          </a:p>
        </p:txBody>
      </p:sp>
      <p:sp>
        <p:nvSpPr>
          <p:cNvPr id="40" name="Ellipse 39"/>
          <p:cNvSpPr/>
          <p:nvPr/>
        </p:nvSpPr>
        <p:spPr>
          <a:xfrm>
            <a:off x="3530538" y="3878552"/>
            <a:ext cx="174814" cy="215480"/>
          </a:xfrm>
          <a:prstGeom prst="ellipse">
            <a:avLst/>
          </a:prstGeom>
          <a:noFill/>
          <a:ln w="28575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41" name="Ellipse 40"/>
          <p:cNvSpPr/>
          <p:nvPr/>
        </p:nvSpPr>
        <p:spPr>
          <a:xfrm>
            <a:off x="7473981" y="4201968"/>
            <a:ext cx="174814" cy="215480"/>
          </a:xfrm>
          <a:prstGeom prst="ellipse">
            <a:avLst/>
          </a:prstGeom>
          <a:noFill/>
          <a:ln w="28575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42" name="ZoneTexte 41"/>
          <p:cNvSpPr txBox="1"/>
          <p:nvPr/>
        </p:nvSpPr>
        <p:spPr>
          <a:xfrm>
            <a:off x="3190492" y="3174675"/>
            <a:ext cx="3960440" cy="646331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fr-CH" sz="1400" dirty="0">
                <a:solidFill>
                  <a:srgbClr val="FF0000"/>
                </a:solidFill>
              </a:rPr>
              <a:t>2: Sur min. 1 fer ᴓ</a:t>
            </a:r>
            <a:r>
              <a:rPr lang="fr-CH" sz="1400" baseline="-25000" dirty="0">
                <a:solidFill>
                  <a:srgbClr val="FF0000"/>
                </a:solidFill>
              </a:rPr>
              <a:t>min </a:t>
            </a:r>
            <a:r>
              <a:rPr lang="fr-CH" sz="1400" dirty="0">
                <a:solidFill>
                  <a:srgbClr val="FF0000"/>
                </a:solidFill>
              </a:rPr>
              <a:t>8mm, en liaison directe avec le radier (si dans mur : fers verticaux et le plus bas possible</a:t>
            </a:r>
          </a:p>
        </p:txBody>
      </p:sp>
      <p:sp>
        <p:nvSpPr>
          <p:cNvPr id="43" name="ZoneTexte 42"/>
          <p:cNvSpPr txBox="1"/>
          <p:nvPr/>
        </p:nvSpPr>
        <p:spPr>
          <a:xfrm>
            <a:off x="3040833" y="3277645"/>
            <a:ext cx="4433148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fr-CH" sz="1400" dirty="0">
                <a:solidFill>
                  <a:srgbClr val="FF0000"/>
                </a:solidFill>
              </a:rPr>
              <a:t>1: sauf construction existante (toutefois conseillé)</a:t>
            </a:r>
          </a:p>
        </p:txBody>
      </p:sp>
      <p:sp>
        <p:nvSpPr>
          <p:cNvPr id="44" name="Ellipse 43"/>
          <p:cNvSpPr/>
          <p:nvPr/>
        </p:nvSpPr>
        <p:spPr>
          <a:xfrm>
            <a:off x="4126018" y="4159460"/>
            <a:ext cx="174814" cy="215480"/>
          </a:xfrm>
          <a:prstGeom prst="ellipse">
            <a:avLst/>
          </a:prstGeom>
          <a:noFill/>
          <a:ln w="28575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45" name="Ellipse 44"/>
          <p:cNvSpPr/>
          <p:nvPr/>
        </p:nvSpPr>
        <p:spPr>
          <a:xfrm>
            <a:off x="8075960" y="4507171"/>
            <a:ext cx="174814" cy="215480"/>
          </a:xfrm>
          <a:prstGeom prst="ellipse">
            <a:avLst/>
          </a:prstGeom>
          <a:noFill/>
          <a:ln w="28575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369981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1.11111E-6 L 0.33489 -0.63079 " pathEditMode="relative" rAng="0" ptsTypes="AA">
                                      <p:cBhvr>
                                        <p:cTn id="6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45" y="-31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50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1" dur="1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xit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8" dur="1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8" grpId="0" animBg="1"/>
      <p:bldP spid="28" grpId="1" animBg="1"/>
      <p:bldP spid="31" grpId="0" animBg="1"/>
      <p:bldP spid="31" grpId="1" animBg="1"/>
      <p:bldP spid="32" grpId="0" animBg="1"/>
      <p:bldP spid="34" grpId="0"/>
      <p:bldP spid="34" grpId="1"/>
      <p:bldP spid="37" grpId="0"/>
      <p:bldP spid="37" grpId="1"/>
      <p:bldP spid="39" grpId="0"/>
      <p:bldP spid="39" grpId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2" grpId="2" animBg="1"/>
      <p:bldP spid="42" grpId="3" animBg="1"/>
      <p:bldP spid="43" grpId="0" animBg="1"/>
      <p:bldP spid="43" grpId="1" animBg="1"/>
      <p:bldP spid="43" grpId="2" animBg="1"/>
      <p:bldP spid="43" grpId="3" animBg="1"/>
      <p:bldP spid="44" grpId="0" animBg="1"/>
      <p:bldP spid="44" grpId="1" animBg="1"/>
      <p:bldP spid="45" grpId="0" animBg="1"/>
      <p:bldP spid="45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contenu 5"/>
          <p:cNvSpPr>
            <a:spLocks noGrp="1"/>
          </p:cNvSpPr>
          <p:nvPr>
            <p:ph sz="quarter" idx="10"/>
          </p:nvPr>
        </p:nvSpPr>
        <p:spPr>
          <a:xfrm>
            <a:off x="479424" y="2470743"/>
            <a:ext cx="9134975" cy="1023099"/>
          </a:xfrm>
        </p:spPr>
        <p:txBody>
          <a:bodyPr/>
          <a:lstStyle/>
          <a:p>
            <a:pPr marL="355600" indent="-355600">
              <a:buFont typeface="Wingdings" panose="05000000000000000000" pitchFamily="2" charset="2"/>
              <a:buChar char="Ø"/>
            </a:pPr>
            <a:r>
              <a:rPr lang="fr-CH" altLang="fr-FR" b="1" dirty="0"/>
              <a:t>Avis d’installation</a:t>
            </a:r>
            <a:endParaRPr lang="fr-FR" altLang="fr-FR" b="1" dirty="0"/>
          </a:p>
          <a:p>
            <a:pPr>
              <a:buFont typeface="Wingdings" panose="05000000000000000000" pitchFamily="2" charset="2"/>
              <a:buChar char="Ø"/>
            </a:pPr>
            <a:endParaRPr lang="fr-CH" dirty="0"/>
          </a:p>
        </p:txBody>
      </p:sp>
      <p:sp>
        <p:nvSpPr>
          <p:cNvPr id="7" name="Espace réservé du contenu 6"/>
          <p:cNvSpPr>
            <a:spLocks noGrp="1"/>
          </p:cNvSpPr>
          <p:nvPr>
            <p:ph sz="quarter" idx="14"/>
          </p:nvPr>
        </p:nvSpPr>
        <p:spPr>
          <a:xfrm>
            <a:off x="479424" y="3914486"/>
            <a:ext cx="9134975" cy="1023099"/>
          </a:xfrm>
        </p:spPr>
        <p:txBody>
          <a:bodyPr/>
          <a:lstStyle/>
          <a:p>
            <a:pPr marL="355600" indent="-355600">
              <a:buFont typeface="Wingdings" panose="05000000000000000000" pitchFamily="2" charset="2"/>
              <a:buChar char="Ø"/>
            </a:pPr>
            <a:r>
              <a:rPr lang="fr-CH" altLang="fr-FR" b="1" dirty="0"/>
              <a:t>schéma d’installation</a:t>
            </a:r>
            <a:endParaRPr lang="fr-CH" b="1" dirty="0"/>
          </a:p>
        </p:txBody>
      </p:sp>
      <p:sp>
        <p:nvSpPr>
          <p:cNvPr id="8" name="Espace réservé du contenu 7"/>
          <p:cNvSpPr>
            <a:spLocks noGrp="1"/>
          </p:cNvSpPr>
          <p:nvPr>
            <p:ph sz="quarter" idx="15"/>
          </p:nvPr>
        </p:nvSpPr>
        <p:spPr>
          <a:xfrm>
            <a:off x="479424" y="5358229"/>
            <a:ext cx="9134975" cy="1023099"/>
          </a:xfrm>
        </p:spPr>
        <p:txBody>
          <a:bodyPr/>
          <a:lstStyle/>
          <a:p>
            <a:pPr marL="355600" indent="-355600">
              <a:buFont typeface="Wingdings" panose="05000000000000000000" pitchFamily="2" charset="2"/>
              <a:buChar char="Ø"/>
            </a:pPr>
            <a:r>
              <a:rPr lang="fr-CH" altLang="fr-FR" b="1" dirty="0"/>
              <a:t>autres documents selon PDIE</a:t>
            </a:r>
            <a:endParaRPr lang="fr-FR" altLang="fr-FR" b="1" dirty="0"/>
          </a:p>
          <a:p>
            <a:pPr>
              <a:buFont typeface="Wingdings" panose="05000000000000000000" pitchFamily="2" charset="2"/>
              <a:buChar char="Ø"/>
            </a:pPr>
            <a:endParaRPr lang="fr-CH" dirty="0"/>
          </a:p>
        </p:txBody>
      </p:sp>
      <p:sp>
        <p:nvSpPr>
          <p:cNvPr id="305154" name="Rectangle 2"/>
          <p:cNvSpPr>
            <a:spLocks noGrp="1" noChangeArrowheads="1"/>
          </p:cNvSpPr>
          <p:nvPr>
            <p:ph type="title"/>
          </p:nvPr>
        </p:nvSpPr>
        <p:spPr>
          <a:xfrm>
            <a:off x="449012" y="476250"/>
            <a:ext cx="9134975" cy="794403"/>
          </a:xfrm>
        </p:spPr>
        <p:txBody>
          <a:bodyPr/>
          <a:lstStyle/>
          <a:p>
            <a:r>
              <a:rPr lang="fr-CH" altLang="fr-FR" dirty="0"/>
              <a:t>Devoir d’annonce </a:t>
            </a:r>
            <a:endParaRPr lang="fr-FR" altLang="fr-FR" dirty="0"/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480812" y="1444714"/>
            <a:ext cx="1654748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 smtClean="0">
                <a:solidFill>
                  <a:schemeClr val="tx1"/>
                </a:solidFill>
              </a:rPr>
              <a:t>OIBT Art. 23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5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7" grpId="0" build="p"/>
      <p:bldP spid="8" grpId="0" build="p"/>
      <p:bldP spid="305154" grpId="0" animBg="1" autoUpdateAnimBg="0"/>
      <p:bldP spid="9" grpId="0" animBg="1"/>
      <p:bldP spid="10" grpId="0" animBg="1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/>
              <a:t>Fondation isolée (construction minergie)</a:t>
            </a:r>
            <a:endParaRPr lang="fr-FR" dirty="0"/>
          </a:p>
        </p:txBody>
      </p:sp>
      <p:pic>
        <p:nvPicPr>
          <p:cNvPr id="2426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1744" y="2062163"/>
            <a:ext cx="4322762" cy="431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269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6676" y="4606131"/>
            <a:ext cx="2016125" cy="177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à coins arrondis 6"/>
          <p:cNvSpPr>
            <a:spLocks noChangeArrowheads="1"/>
          </p:cNvSpPr>
          <p:nvPr/>
        </p:nvSpPr>
        <p:spPr bwMode="auto">
          <a:xfrm>
            <a:off x="1947862" y="1905794"/>
            <a:ext cx="1943100" cy="1152525"/>
          </a:xfrm>
          <a:prstGeom prst="wedgeRoundRectCallout">
            <a:avLst>
              <a:gd name="adj1" fmla="val 140648"/>
              <a:gd name="adj2" fmla="val 190097"/>
              <a:gd name="adj3" fmla="val 1666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r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fr-CH" altLang="fr-FR" sz="2000"/>
              <a:t>Point de contrôle non accessible</a:t>
            </a:r>
          </a:p>
        </p:txBody>
      </p:sp>
      <p:sp>
        <p:nvSpPr>
          <p:cNvPr id="4" name="ZoneTexte 3"/>
          <p:cNvSpPr txBox="1">
            <a:spLocks noChangeArrowheads="1"/>
          </p:cNvSpPr>
          <p:nvPr/>
        </p:nvSpPr>
        <p:spPr bwMode="auto">
          <a:xfrm>
            <a:off x="4367214" y="3291426"/>
            <a:ext cx="1908175" cy="317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fr-CH" altLang="fr-FR" sz="20000">
                <a:latin typeface="Forte" pitchFamily="66" charset="0"/>
                <a:cs typeface="Arial" pitchFamily="34" charset="0"/>
              </a:rPr>
              <a:t>X</a:t>
            </a:r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316743" y="6525344"/>
            <a:ext cx="433387" cy="246062"/>
          </a:xfrm>
          <a:prstGeom prst="rect">
            <a:avLst/>
          </a:prstGeom>
          <a:noFill/>
          <a:ln w="38100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6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2000"/>
                                        <p:tgtEl>
                                          <p:spTgt spid="242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546" grpId="0" animBg="1"/>
      <p:bldP spid="7" grpId="0" animBg="1"/>
      <p:bldP spid="4" grpId="0"/>
      <p:bldP spid="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670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85" y="1568741"/>
            <a:ext cx="4321175" cy="432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6546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/>
              <a:t>Fondation isolée (construction minergie)</a:t>
            </a:r>
            <a:endParaRPr lang="fr-FR" dirty="0"/>
          </a:p>
        </p:txBody>
      </p:sp>
      <p:pic>
        <p:nvPicPr>
          <p:cNvPr id="24166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896" y="1568740"/>
            <a:ext cx="4319588" cy="4265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166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1159" y="3170527"/>
            <a:ext cx="1682750" cy="2433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1669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510" y="2646652"/>
            <a:ext cx="1597025" cy="301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à coins arrondis 1"/>
          <p:cNvSpPr>
            <a:spLocks noChangeArrowheads="1"/>
          </p:cNvSpPr>
          <p:nvPr/>
        </p:nvSpPr>
        <p:spPr bwMode="auto">
          <a:xfrm>
            <a:off x="4129609" y="1543341"/>
            <a:ext cx="1943100" cy="1411287"/>
          </a:xfrm>
          <a:prstGeom prst="wedgeRoundRectCallout">
            <a:avLst>
              <a:gd name="adj1" fmla="val -194079"/>
              <a:gd name="adj2" fmla="val 158921"/>
              <a:gd name="adj3" fmla="val 1666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r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fr-CH" altLang="fr-FR" sz="2000"/>
              <a:t>La ligne circulaire doit ceinturer tout le bâtiment  </a:t>
            </a:r>
          </a:p>
        </p:txBody>
      </p:sp>
      <p:sp>
        <p:nvSpPr>
          <p:cNvPr id="9" name="Rectangle à coins arrondis 8"/>
          <p:cNvSpPr>
            <a:spLocks noChangeArrowheads="1"/>
          </p:cNvSpPr>
          <p:nvPr/>
        </p:nvSpPr>
        <p:spPr bwMode="auto">
          <a:xfrm>
            <a:off x="4115321" y="1543341"/>
            <a:ext cx="1943100" cy="1411287"/>
          </a:xfrm>
          <a:prstGeom prst="wedgeRoundRectCallout">
            <a:avLst>
              <a:gd name="adj1" fmla="val 28551"/>
              <a:gd name="adj2" fmla="val 155681"/>
              <a:gd name="adj3" fmla="val 1666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r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fr-CH" altLang="fr-FR" sz="2000" dirty="0"/>
              <a:t>La ligne circulaire doit ceinturer tout le bâtiment  </a:t>
            </a:r>
          </a:p>
        </p:txBody>
      </p:sp>
      <p:sp>
        <p:nvSpPr>
          <p:cNvPr id="10" name="Rectangle à coins arrondis 9"/>
          <p:cNvSpPr>
            <a:spLocks noChangeArrowheads="1"/>
          </p:cNvSpPr>
          <p:nvPr/>
        </p:nvSpPr>
        <p:spPr bwMode="auto">
          <a:xfrm>
            <a:off x="4329758" y="5661248"/>
            <a:ext cx="2198290" cy="720502"/>
          </a:xfrm>
          <a:prstGeom prst="wedgeRoundRectCallout">
            <a:avLst>
              <a:gd name="adj1" fmla="val 61622"/>
              <a:gd name="adj2" fmla="val -379832"/>
              <a:gd name="adj3" fmla="val 1666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r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fr-CH" altLang="fr-FR" sz="2000"/>
              <a:t>Point de contrôle accessible</a:t>
            </a:r>
          </a:p>
        </p:txBody>
      </p:sp>
      <p:sp>
        <p:nvSpPr>
          <p:cNvPr id="11" name="Rectangle à coins arrondis 10"/>
          <p:cNvSpPr>
            <a:spLocks noChangeArrowheads="1"/>
          </p:cNvSpPr>
          <p:nvPr/>
        </p:nvSpPr>
        <p:spPr bwMode="auto">
          <a:xfrm>
            <a:off x="4007768" y="5661025"/>
            <a:ext cx="3095625" cy="720725"/>
          </a:xfrm>
          <a:prstGeom prst="wedgeRoundRectCallout">
            <a:avLst>
              <a:gd name="adj1" fmla="val -97910"/>
              <a:gd name="adj2" fmla="val -459085"/>
              <a:gd name="adj3" fmla="val 1666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r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fr-CH" altLang="fr-FR" sz="2000" dirty="0"/>
              <a:t>Point de contrôle accessible</a:t>
            </a: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6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1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2000"/>
                                        <p:tgtEl>
                                          <p:spTgt spid="241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2000"/>
                                        <p:tgtEl>
                                          <p:spTgt spid="241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  <p:bldP spid="1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/>
              <a:t>Fondation isolée (construction minergie)</a:t>
            </a:r>
            <a:endParaRPr lang="fr-FR" dirty="0"/>
          </a:p>
        </p:txBody>
      </p:sp>
      <p:sp>
        <p:nvSpPr>
          <p:cNvPr id="8" name="Rectangle à coins arrondis 7"/>
          <p:cNvSpPr>
            <a:spLocks noChangeArrowheads="1"/>
          </p:cNvSpPr>
          <p:nvPr/>
        </p:nvSpPr>
        <p:spPr bwMode="auto">
          <a:xfrm>
            <a:off x="3444444" y="1830967"/>
            <a:ext cx="3203799" cy="782398"/>
          </a:xfrm>
          <a:prstGeom prst="wedgeRoundRectCallout">
            <a:avLst>
              <a:gd name="adj1" fmla="val -783"/>
              <a:gd name="adj2" fmla="val 126462"/>
              <a:gd name="adj3" fmla="val 1666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0" rIns="0"/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fr-CH" altLang="fr-FR" sz="2000" dirty="0"/>
              <a:t>La ligne circulaire doit ceinturer tout le bâtiment  </a:t>
            </a:r>
          </a:p>
        </p:txBody>
      </p:sp>
      <p:sp>
        <p:nvSpPr>
          <p:cNvPr id="10" name="Rectangle à coins arrondis 9"/>
          <p:cNvSpPr/>
          <p:nvPr/>
        </p:nvSpPr>
        <p:spPr bwMode="auto">
          <a:xfrm>
            <a:off x="3120344" y="3280435"/>
            <a:ext cx="3852000" cy="2592000"/>
          </a:xfrm>
          <a:prstGeom prst="roundRect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pic>
        <p:nvPicPr>
          <p:cNvPr id="11" name="Imag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74707" y="3566785"/>
            <a:ext cx="3343275" cy="2019300"/>
          </a:xfrm>
          <a:prstGeom prst="rect">
            <a:avLst/>
          </a:prstGeom>
        </p:spPr>
      </p:pic>
      <p:grpSp>
        <p:nvGrpSpPr>
          <p:cNvPr id="20" name="Groupe 19"/>
          <p:cNvGrpSpPr/>
          <p:nvPr/>
        </p:nvGrpSpPr>
        <p:grpSpPr>
          <a:xfrm>
            <a:off x="3127967" y="3293681"/>
            <a:ext cx="3827866" cy="2577313"/>
            <a:chOff x="2653623" y="3148648"/>
            <a:chExt cx="3827866" cy="2577313"/>
          </a:xfrm>
        </p:grpSpPr>
        <p:cxnSp>
          <p:nvCxnSpPr>
            <p:cNvPr id="13" name="Connecteur droit 12"/>
            <p:cNvCxnSpPr/>
            <p:nvPr/>
          </p:nvCxnSpPr>
          <p:spPr bwMode="auto">
            <a:xfrm flipH="1">
              <a:off x="2653623" y="5174126"/>
              <a:ext cx="272795" cy="0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Connecteur droit 13"/>
            <p:cNvCxnSpPr/>
            <p:nvPr/>
          </p:nvCxnSpPr>
          <p:spPr bwMode="auto">
            <a:xfrm flipH="1">
              <a:off x="6227345" y="3674697"/>
              <a:ext cx="254144" cy="0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Connecteur droit 16"/>
            <p:cNvCxnSpPr/>
            <p:nvPr/>
          </p:nvCxnSpPr>
          <p:spPr bwMode="auto">
            <a:xfrm>
              <a:off x="3068299" y="3148648"/>
              <a:ext cx="1" cy="286350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" name="Connecteur droit 18"/>
            <p:cNvCxnSpPr/>
            <p:nvPr/>
          </p:nvCxnSpPr>
          <p:spPr bwMode="auto">
            <a:xfrm>
              <a:off x="6012160" y="5439611"/>
              <a:ext cx="1" cy="286350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153117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 descr="Diapo 118 jonction fer plat "/>
          <p:cNvPicPr>
            <a:picLocks noChangeAspect="1" noChangeArrowheads="1"/>
          </p:cNvPicPr>
          <p:nvPr/>
        </p:nvPicPr>
        <p:blipFill>
          <a:blip r:embed="rId3">
            <a:lum brigh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576" y="1667680"/>
            <a:ext cx="5108470" cy="4923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69" name="Picture 5" descr="FE-60-sw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5001" y="1430194"/>
            <a:ext cx="2749350" cy="1949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Utilisation de matériel adéquat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88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8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Exemples d’électrodes conformes </a:t>
            </a:r>
            <a:endParaRPr lang="fr-FR" altLang="fr-FR" dirty="0"/>
          </a:p>
        </p:txBody>
      </p:sp>
      <p:pic>
        <p:nvPicPr>
          <p:cNvPr id="87043" name="Picture 3" descr="Diapo 117 Ruban ceinture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0812" y="1752600"/>
            <a:ext cx="6172200" cy="462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8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2" grpId="0" animBg="1" autoUpdateAnimBg="0"/>
      <p:bldP spid="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 descr="Diapo 119 jonction fer plat sur fers à béton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4462" y="1511572"/>
            <a:ext cx="7254875" cy="515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2" name="Text Box 4"/>
          <p:cNvSpPr txBox="1">
            <a:spLocks noChangeArrowheads="1"/>
          </p:cNvSpPr>
          <p:nvPr/>
        </p:nvSpPr>
        <p:spPr bwMode="auto">
          <a:xfrm>
            <a:off x="5697537" y="2273572"/>
            <a:ext cx="2971800" cy="762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200" b="0" dirty="0"/>
              <a:t>Sortie de l’électrode dans la paroi verticale</a:t>
            </a:r>
            <a:endParaRPr lang="fr-FR" altLang="fr-FR" sz="2200" b="0" dirty="0"/>
          </a:p>
        </p:txBody>
      </p:sp>
      <p:sp>
        <p:nvSpPr>
          <p:cNvPr id="89093" name="Line 5"/>
          <p:cNvSpPr>
            <a:spLocks noChangeShapeType="1"/>
          </p:cNvSpPr>
          <p:nvPr/>
        </p:nvSpPr>
        <p:spPr bwMode="auto">
          <a:xfrm flipH="1">
            <a:off x="4900611" y="2654572"/>
            <a:ext cx="62865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89095" name="Text Box 7"/>
          <p:cNvSpPr txBox="1">
            <a:spLocks noChangeArrowheads="1"/>
          </p:cNvSpPr>
          <p:nvPr/>
        </p:nvSpPr>
        <p:spPr bwMode="auto">
          <a:xfrm>
            <a:off x="5697537" y="3190472"/>
            <a:ext cx="2971800" cy="1107996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200" b="0" dirty="0"/>
              <a:t>Vivement conseillé pour le raccordement du paratonnerre</a:t>
            </a:r>
            <a:endParaRPr lang="fr-FR" altLang="fr-FR" sz="2200" b="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Electrode conforme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89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9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89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9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2" grpId="0" animBg="1" autoUpdateAnimBg="0"/>
      <p:bldP spid="89093" grpId="0" animBg="1"/>
      <p:bldP spid="89095" grpId="0" animBg="1" autoUpdateAnimBg="0"/>
      <p:bldP spid="2" grpId="0" animBg="1"/>
      <p:bldP spid="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27" name="Group 15"/>
          <p:cNvGrpSpPr>
            <a:grpSpLocks/>
          </p:cNvGrpSpPr>
          <p:nvPr/>
        </p:nvGrpSpPr>
        <p:grpSpPr bwMode="auto">
          <a:xfrm>
            <a:off x="1579812" y="1459763"/>
            <a:ext cx="6934200" cy="5200650"/>
            <a:chOff x="744" y="720"/>
            <a:chExt cx="4368" cy="3276"/>
          </a:xfrm>
        </p:grpSpPr>
        <p:pic>
          <p:nvPicPr>
            <p:cNvPr id="39942" name="Picture 2" descr="Diapo 120 Corde zone angle 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" y="720"/>
              <a:ext cx="4368" cy="3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3" name="Line 4"/>
            <p:cNvSpPr>
              <a:spLocks noChangeShapeType="1"/>
            </p:cNvSpPr>
            <p:nvPr/>
          </p:nvSpPr>
          <p:spPr bwMode="auto">
            <a:xfrm flipH="1">
              <a:off x="4392" y="2546"/>
              <a:ext cx="720" cy="0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fr-CH"/>
            </a:p>
          </p:txBody>
        </p:sp>
        <p:sp>
          <p:nvSpPr>
            <p:cNvPr id="39944" name="Line 5"/>
            <p:cNvSpPr>
              <a:spLocks noChangeShapeType="1"/>
            </p:cNvSpPr>
            <p:nvPr/>
          </p:nvSpPr>
          <p:spPr bwMode="auto">
            <a:xfrm>
              <a:off x="3384" y="2546"/>
              <a:ext cx="720" cy="0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fr-CH"/>
            </a:p>
          </p:txBody>
        </p:sp>
        <p:sp>
          <p:nvSpPr>
            <p:cNvPr id="39945" name="Text Box 6"/>
            <p:cNvSpPr txBox="1">
              <a:spLocks noChangeArrowheads="1"/>
            </p:cNvSpPr>
            <p:nvPr/>
          </p:nvSpPr>
          <p:spPr bwMode="auto">
            <a:xfrm>
              <a:off x="3096" y="2160"/>
              <a:ext cx="1104" cy="2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FF505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300">
                  <a:solidFill>
                    <a:srgbClr val="FFFF00"/>
                  </a:solidFill>
                </a:rPr>
                <a:t>min. 5 cm</a:t>
              </a:r>
              <a:endParaRPr lang="en-GB" altLang="fr-FR" sz="2300">
                <a:solidFill>
                  <a:srgbClr val="FFFF00"/>
                </a:solidFill>
              </a:endParaRPr>
            </a:p>
          </p:txBody>
        </p:sp>
        <p:sp>
          <p:nvSpPr>
            <p:cNvPr id="39946" name="Line 10"/>
            <p:cNvSpPr>
              <a:spLocks noChangeShapeType="1"/>
            </p:cNvSpPr>
            <p:nvPr/>
          </p:nvSpPr>
          <p:spPr bwMode="auto">
            <a:xfrm flipV="1">
              <a:off x="1296" y="1440"/>
              <a:ext cx="0" cy="480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39947" name="Line 11"/>
            <p:cNvSpPr>
              <a:spLocks noChangeShapeType="1"/>
            </p:cNvSpPr>
            <p:nvPr/>
          </p:nvSpPr>
          <p:spPr bwMode="auto">
            <a:xfrm>
              <a:off x="1296" y="720"/>
              <a:ext cx="0" cy="436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39948" name="Text Box 12"/>
            <p:cNvSpPr txBox="1">
              <a:spLocks noChangeArrowheads="1"/>
            </p:cNvSpPr>
            <p:nvPr/>
          </p:nvSpPr>
          <p:spPr bwMode="auto">
            <a:xfrm>
              <a:off x="1392" y="1440"/>
              <a:ext cx="1104" cy="2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300">
                  <a:solidFill>
                    <a:srgbClr val="FFFF00"/>
                  </a:solidFill>
                </a:rPr>
                <a:t>min. 5 cm</a:t>
              </a:r>
              <a:endParaRPr lang="en-GB" altLang="fr-FR" sz="2300">
                <a:solidFill>
                  <a:srgbClr val="FFFF00"/>
                </a:solidFill>
              </a:endParaRPr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 dirty="0"/>
              <a:t>Electrode conforme</a:t>
            </a:r>
            <a:endParaRPr lang="fr-CH" dirty="0"/>
          </a:p>
        </p:txBody>
      </p:sp>
      <p:sp>
        <p:nvSpPr>
          <p:cNvPr id="12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0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 descr="Diapo 122 Corde avec sorti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400" y="1876425"/>
            <a:ext cx="8001000" cy="450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5" name="Oval 5"/>
          <p:cNvSpPr>
            <a:spLocks noChangeArrowheads="1"/>
          </p:cNvSpPr>
          <p:nvPr/>
        </p:nvSpPr>
        <p:spPr bwMode="auto">
          <a:xfrm>
            <a:off x="4414838" y="4138612"/>
            <a:ext cx="1066800" cy="1066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Jonction conforme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2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65" grpId="0" animBg="1"/>
      <p:bldP spid="2" grpId="0" animBg="1"/>
      <p:bldP spid="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8" name="Picture 4" descr="Diapo 123 aUtilisation du ferrailla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4900" y="1609725"/>
            <a:ext cx="5334000" cy="4951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2" name="Line 8"/>
          <p:cNvSpPr>
            <a:spLocks noChangeShapeType="1"/>
          </p:cNvSpPr>
          <p:nvPr/>
        </p:nvSpPr>
        <p:spPr bwMode="auto">
          <a:xfrm flipV="1">
            <a:off x="2359025" y="6334124"/>
            <a:ext cx="5353050" cy="133350"/>
          </a:xfrm>
          <a:prstGeom prst="line">
            <a:avLst/>
          </a:prstGeom>
          <a:noFill/>
          <a:ln w="38100">
            <a:solidFill>
              <a:srgbClr val="FFFF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93194" name="Line 10"/>
          <p:cNvSpPr>
            <a:spLocks noChangeShapeType="1"/>
          </p:cNvSpPr>
          <p:nvPr/>
        </p:nvSpPr>
        <p:spPr bwMode="auto">
          <a:xfrm flipV="1">
            <a:off x="2359026" y="1670050"/>
            <a:ext cx="657225" cy="1450975"/>
          </a:xfrm>
          <a:prstGeom prst="line">
            <a:avLst/>
          </a:prstGeom>
          <a:noFill/>
          <a:ln w="38100">
            <a:solidFill>
              <a:srgbClr val="FFFF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93197" name="Text Box 13"/>
          <p:cNvSpPr txBox="1">
            <a:spLocks noChangeArrowheads="1"/>
          </p:cNvSpPr>
          <p:nvPr/>
        </p:nvSpPr>
        <p:spPr bwMode="auto">
          <a:xfrm>
            <a:off x="7775575" y="5354637"/>
            <a:ext cx="1657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/>
              <a:t>Fer 10 mm </a:t>
            </a:r>
            <a:r>
              <a:rPr lang="fr-CH" altLang="fr-FR" sz="1800">
                <a:cs typeface="Arial" pitchFamily="34" charset="0"/>
              </a:rPr>
              <a:t>ø</a:t>
            </a:r>
            <a:endParaRPr lang="fr-FR" altLang="fr-FR" sz="1800"/>
          </a:p>
        </p:txBody>
      </p:sp>
      <p:sp>
        <p:nvSpPr>
          <p:cNvPr id="93198" name="Freeform 14"/>
          <p:cNvSpPr>
            <a:spLocks/>
          </p:cNvSpPr>
          <p:nvPr/>
        </p:nvSpPr>
        <p:spPr bwMode="auto">
          <a:xfrm>
            <a:off x="7591426" y="5686424"/>
            <a:ext cx="568325" cy="649288"/>
          </a:xfrm>
          <a:custGeom>
            <a:avLst/>
            <a:gdLst>
              <a:gd name="T0" fmla="*/ 2147483647 w 358"/>
              <a:gd name="T1" fmla="*/ 0 h 409"/>
              <a:gd name="T2" fmla="*/ 0 w 358"/>
              <a:gd name="T3" fmla="*/ 2147483647 h 40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58" h="409">
                <a:moveTo>
                  <a:pt x="358" y="0"/>
                </a:moveTo>
                <a:lnTo>
                  <a:pt x="0" y="409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Utilisation du ferraillage</a:t>
            </a:r>
            <a:endParaRPr lang="fr-CH" dirty="0"/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3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93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93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93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000"/>
                                        <p:tgtEl>
                                          <p:spTgt spid="93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192" grpId="0" animBg="1"/>
      <p:bldP spid="93194" grpId="0" animBg="1"/>
      <p:bldP spid="93197" grpId="0" autoUpdateAnimBg="0"/>
      <p:bldP spid="93198" grpId="0" animBg="1"/>
      <p:bldP spid="2" grpId="0" animBg="1"/>
      <p:bldP spid="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0" name="Picture 2" descr="Diapo 124 Jonction fer à béton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912" y="1454115"/>
            <a:ext cx="6858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Jonction de 1 fer </a:t>
            </a:r>
            <a:r>
              <a:rPr lang="fr-CH" altLang="fr-FR">
                <a:sym typeface="Symbol" pitchFamily="18" charset="2"/>
              </a:rPr>
              <a:t> 10 mm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4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 dirty="0"/>
              <a:t>Electrodes de terre</a:t>
            </a:r>
            <a:endParaRPr lang="fr-FR" altLang="fr-FR" dirty="0"/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495600" y="3102426"/>
            <a:ext cx="3816424" cy="434271"/>
          </a:xfrm>
          <a:prstGeom prst="rect">
            <a:avLst/>
          </a:prstGeom>
        </p:spPr>
        <p:txBody>
          <a:bodyPr/>
          <a:lstStyle/>
          <a:p>
            <a:pPr eaLnBrk="1" hangingPunct="1">
              <a:buNone/>
              <a:tabLst>
                <a:tab pos="3048000" algn="l"/>
              </a:tabLst>
            </a:pPr>
            <a:r>
              <a:rPr lang="fr-CH" altLang="fr-FR" sz="2800" dirty="0"/>
              <a:t>	</a:t>
            </a:r>
            <a:r>
              <a:rPr lang="fr-CH" altLang="fr-FR" sz="2800" b="1" dirty="0">
                <a:latin typeface="Arial" panose="020B0604020202020204" pitchFamily="34" charset="0"/>
                <a:cs typeface="Arial" panose="020B0604020202020204" pitchFamily="34" charset="0"/>
              </a:rPr>
              <a:t>Terres de fondation</a:t>
            </a:r>
            <a:endParaRPr lang="fr-FR" altLang="fr-FR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566" name="Text Box 6"/>
          <p:cNvSpPr txBox="1">
            <a:spLocks noChangeArrowheads="1"/>
          </p:cNvSpPr>
          <p:nvPr/>
        </p:nvSpPr>
        <p:spPr bwMode="auto">
          <a:xfrm>
            <a:off x="3791744" y="1912548"/>
            <a:ext cx="2514600" cy="601663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 w="6350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dirty="0">
                <a:solidFill>
                  <a:schemeClr val="accent5">
                    <a:lumMod val="50000"/>
                    <a:alpha val="70000"/>
                  </a:schemeClr>
                </a:solidFill>
              </a:rPr>
              <a:t>Références</a:t>
            </a:r>
            <a:endParaRPr lang="en-GB" altLang="fr-FR" dirty="0">
              <a:solidFill>
                <a:schemeClr val="accent5">
                  <a:lumMod val="50000"/>
                  <a:alpha val="70000"/>
                </a:schemeClr>
              </a:solidFill>
            </a:endParaRPr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9" name="Text Box 29"/>
          <p:cNvSpPr txBox="1">
            <a:spLocks noChangeArrowheads="1"/>
          </p:cNvSpPr>
          <p:nvPr/>
        </p:nvSpPr>
        <p:spPr bwMode="auto">
          <a:xfrm>
            <a:off x="464669" y="3119506"/>
            <a:ext cx="1640449" cy="400110"/>
          </a:xfrm>
          <a:prstGeom prst="rect">
            <a:avLst/>
          </a:prstGeom>
          <a:solidFill>
            <a:srgbClr val="D1D1D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>
                <a:solidFill>
                  <a:schemeClr val="tx1"/>
                </a:solidFill>
              </a:rPr>
              <a:t>SNR 464113</a:t>
            </a:r>
          </a:p>
        </p:txBody>
      </p:sp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470745" y="4539186"/>
            <a:ext cx="1636987" cy="400110"/>
          </a:xfrm>
          <a:prstGeom prst="rect">
            <a:avLst/>
          </a:prstGeom>
          <a:solidFill>
            <a:srgbClr val="D1D1D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>
                <a:solidFill>
                  <a:schemeClr val="tx1"/>
                </a:solidFill>
              </a:rPr>
              <a:t>NIBT 5.4.2.2</a:t>
            </a:r>
          </a:p>
        </p:txBody>
      </p:sp>
      <p:sp>
        <p:nvSpPr>
          <p:cNvPr id="11" name="Text Box 29"/>
          <p:cNvSpPr txBox="1">
            <a:spLocks noChangeArrowheads="1"/>
          </p:cNvSpPr>
          <p:nvPr/>
        </p:nvSpPr>
        <p:spPr bwMode="auto">
          <a:xfrm>
            <a:off x="481426" y="5891196"/>
            <a:ext cx="1423788" cy="400110"/>
          </a:xfrm>
          <a:prstGeom prst="rect">
            <a:avLst/>
          </a:prstGeom>
          <a:solidFill>
            <a:srgbClr val="D1D1D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>
                <a:solidFill>
                  <a:schemeClr val="tx1"/>
                </a:solidFill>
              </a:rPr>
              <a:t>PDIE 3.2.1</a:t>
            </a: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>
          <a:xfrm>
            <a:off x="2495600" y="4505025"/>
            <a:ext cx="3816424" cy="434271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  <a:buFont typeface="Arial" panose="020B0604020202020204" pitchFamily="34" charset="0"/>
              <a:buNone/>
              <a:tabLst>
                <a:tab pos="3048000" algn="l"/>
              </a:tabLst>
            </a:pPr>
            <a:r>
              <a:rPr lang="fr-CH" altLang="fr-FR" sz="2800" b="0" dirty="0"/>
              <a:t>	</a:t>
            </a:r>
            <a:r>
              <a:rPr lang="fr-CH" altLang="fr-FR" sz="2800" b="1" dirty="0">
                <a:latin typeface="Arial" panose="020B0604020202020204" pitchFamily="34" charset="0"/>
                <a:cs typeface="Arial" panose="020B0604020202020204" pitchFamily="34" charset="0"/>
              </a:rPr>
              <a:t>Prises de terre</a:t>
            </a:r>
            <a:endParaRPr lang="fr-FR" altLang="fr-FR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2495600" y="5657159"/>
            <a:ext cx="4680520" cy="868185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  <a:buFont typeface="Arial" panose="020B0604020202020204" pitchFamily="34" charset="0"/>
              <a:buNone/>
              <a:tabLst>
                <a:tab pos="3048000" algn="l"/>
              </a:tabLst>
            </a:pPr>
            <a:r>
              <a:rPr lang="fr-CH" altLang="fr-FR" sz="2800" b="0" dirty="0"/>
              <a:t>	</a:t>
            </a:r>
            <a:r>
              <a:rPr lang="fr-CH" altLang="fr-FR" sz="2800" b="1" dirty="0">
                <a:latin typeface="Arial" panose="020B0604020202020204" pitchFamily="34" charset="0"/>
                <a:cs typeface="Arial" panose="020B0604020202020204" pitchFamily="34" charset="0"/>
              </a:rPr>
              <a:t>Electrodes de terre dans les immeubles neufs</a:t>
            </a:r>
            <a:endParaRPr lang="fr-FR" altLang="fr-FR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6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6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6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2" grpId="0" animBg="1" autoUpdateAnimBg="0"/>
      <p:bldP spid="66563" grpId="0" build="p" autoUpdateAnimBg="0"/>
      <p:bldP spid="66566" grpId="0" animBg="1" autoUpdateAnimBg="0"/>
      <p:bldP spid="8" grpId="0" animBg="1"/>
      <p:bldP spid="9" grpId="0" animBg="1" autoUpdateAnimBg="0"/>
      <p:bldP spid="10" grpId="0" animBg="1" autoUpdateAnimBg="0"/>
      <p:bldP spid="11" grpId="0" animBg="1" autoUpdateAnimBg="0"/>
      <p:bldP spid="13" grpId="0" build="p" autoUpdateAnimBg="0"/>
      <p:bldP spid="14" grpId="0" build="p" autoUpdateAnimBg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 descr="Diapo 125 jonction 1 fer dans l'ang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6012" y="1556792"/>
            <a:ext cx="6781800" cy="508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Jonction de 1 fer </a:t>
            </a:r>
            <a:r>
              <a:rPr lang="fr-CH" altLang="fr-FR" dirty="0">
                <a:sym typeface="Symbol" pitchFamily="18" charset="2"/>
              </a:rPr>
              <a:t> 10 mm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5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2" descr="Diapo 127   1 fer soudé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2900" y="1449388"/>
            <a:ext cx="6858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4" name="Rectangle 4"/>
          <p:cNvSpPr>
            <a:spLocks noChangeArrowheads="1"/>
          </p:cNvSpPr>
          <p:nvPr/>
        </p:nvSpPr>
        <p:spPr bwMode="auto">
          <a:xfrm>
            <a:off x="2755900" y="3660776"/>
            <a:ext cx="4572000" cy="1755775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Soudure de 1 fer de </a:t>
            </a:r>
            <a:r>
              <a:rPr lang="fr-CH" altLang="fr-FR" dirty="0">
                <a:sym typeface="Symbol" pitchFamily="18" charset="2"/>
              </a:rPr>
              <a:t> 10 mm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7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7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4" grpId="0" animBg="1"/>
      <p:bldP spid="2" grpId="0" animBg="1"/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 descr="Diapo 128 Fil CU dans ang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6012" y="1510137"/>
            <a:ext cx="6781800" cy="508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Electrode conforme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99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64" name="Group 12"/>
          <p:cNvGrpSpPr>
            <a:grpSpLocks/>
          </p:cNvGrpSpPr>
          <p:nvPr/>
        </p:nvGrpSpPr>
        <p:grpSpPr bwMode="auto">
          <a:xfrm>
            <a:off x="1841500" y="1752601"/>
            <a:ext cx="6400800" cy="4808537"/>
            <a:chOff x="960" y="859"/>
            <a:chExt cx="4032" cy="3029"/>
          </a:xfrm>
        </p:grpSpPr>
        <p:pic>
          <p:nvPicPr>
            <p:cNvPr id="47115" name="Picture 2" descr="Diapo 129 Rub CU angle fixé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" y="864"/>
              <a:ext cx="4032" cy="3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16" name="Line 10"/>
            <p:cNvSpPr>
              <a:spLocks noChangeShapeType="1"/>
            </p:cNvSpPr>
            <p:nvPr/>
          </p:nvSpPr>
          <p:spPr bwMode="auto">
            <a:xfrm flipH="1" flipV="1">
              <a:off x="3332" y="859"/>
              <a:ext cx="4" cy="821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med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47117" name="Line 11"/>
            <p:cNvSpPr>
              <a:spLocks noChangeShapeType="1"/>
            </p:cNvSpPr>
            <p:nvPr/>
          </p:nvSpPr>
          <p:spPr bwMode="auto">
            <a:xfrm>
              <a:off x="3339" y="2058"/>
              <a:ext cx="0" cy="12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00360" name="Group 8"/>
          <p:cNvGrpSpPr>
            <a:grpSpLocks/>
          </p:cNvGrpSpPr>
          <p:nvPr/>
        </p:nvGrpSpPr>
        <p:grpSpPr bwMode="auto">
          <a:xfrm>
            <a:off x="5449889" y="1751013"/>
            <a:ext cx="346075" cy="2263775"/>
            <a:chOff x="3072" y="864"/>
            <a:chExt cx="576" cy="1440"/>
          </a:xfrm>
        </p:grpSpPr>
        <p:sp>
          <p:nvSpPr>
            <p:cNvPr id="47112" name="Line 5"/>
            <p:cNvSpPr>
              <a:spLocks noChangeShapeType="1"/>
            </p:cNvSpPr>
            <p:nvPr/>
          </p:nvSpPr>
          <p:spPr bwMode="auto">
            <a:xfrm>
              <a:off x="3072" y="864"/>
              <a:ext cx="0" cy="144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47113" name="Line 6"/>
            <p:cNvSpPr>
              <a:spLocks noChangeShapeType="1"/>
            </p:cNvSpPr>
            <p:nvPr/>
          </p:nvSpPr>
          <p:spPr bwMode="auto">
            <a:xfrm>
              <a:off x="3072" y="2304"/>
              <a:ext cx="57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47114" name="Line 7"/>
            <p:cNvSpPr>
              <a:spLocks noChangeShapeType="1"/>
            </p:cNvSpPr>
            <p:nvPr/>
          </p:nvSpPr>
          <p:spPr bwMode="auto">
            <a:xfrm flipV="1">
              <a:off x="3648" y="864"/>
              <a:ext cx="0" cy="144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100361" name="Text Box 9"/>
          <p:cNvSpPr txBox="1">
            <a:spLocks noChangeArrowheads="1"/>
          </p:cNvSpPr>
          <p:nvPr/>
        </p:nvSpPr>
        <p:spPr bwMode="auto">
          <a:xfrm>
            <a:off x="5892800" y="2053431"/>
            <a:ext cx="2349500" cy="70167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Sortie d’électrode avec 1 fer de </a:t>
            </a:r>
            <a:r>
              <a:rPr lang="fr-CH" altLang="fr-FR" sz="2000" dirty="0">
                <a:cs typeface="Arial" pitchFamily="34" charset="0"/>
              </a:rPr>
              <a:t>Ø </a:t>
            </a:r>
            <a:r>
              <a:rPr lang="fr-CH" altLang="fr-FR" sz="2000" dirty="0"/>
              <a:t>10</a:t>
            </a:r>
            <a:endParaRPr lang="en-GB" altLang="fr-FR" sz="20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Electrode conforme</a:t>
            </a:r>
            <a:endParaRPr lang="fr-CH" dirty="0"/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00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0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0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61" grpId="0" animBg="1" autoUpdateAnimBg="0"/>
      <p:bldP spid="2" grpId="0" animBg="1"/>
      <p:bldP spid="1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Electrode de terre dans les bâtiments existants</a:t>
            </a:r>
            <a:endParaRPr lang="en-GB" altLang="fr-FR" dirty="0"/>
          </a:p>
        </p:txBody>
      </p:sp>
      <p:sp>
        <p:nvSpPr>
          <p:cNvPr id="126981" name="Rectangle 5"/>
          <p:cNvSpPr>
            <a:spLocks noChangeArrowheads="1"/>
          </p:cNvSpPr>
          <p:nvPr/>
        </p:nvSpPr>
        <p:spPr bwMode="auto">
          <a:xfrm>
            <a:off x="1387474" y="2348880"/>
            <a:ext cx="7308850" cy="582612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3200" dirty="0"/>
              <a:t>D’entente avec l’exploitant de réseau</a:t>
            </a:r>
            <a:endParaRPr lang="fr-FR" altLang="fr-FR" sz="3200" dirty="0"/>
          </a:p>
        </p:txBody>
      </p:sp>
      <p:sp>
        <p:nvSpPr>
          <p:cNvPr id="126983" name="Rectangle 7"/>
          <p:cNvSpPr>
            <a:spLocks noChangeArrowheads="1"/>
          </p:cNvSpPr>
          <p:nvPr/>
        </p:nvSpPr>
        <p:spPr bwMode="auto">
          <a:xfrm>
            <a:off x="1387475" y="3573016"/>
            <a:ext cx="7308850" cy="1557337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3200" dirty="0"/>
              <a:t>Et avec l’établissement cantonal d’assurance des bâtiments en cas de paratonnerre</a:t>
            </a:r>
            <a:endParaRPr lang="fr-FR" altLang="fr-FR" sz="3200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6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26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78" grpId="0" animBg="1" autoUpdateAnimBg="0"/>
      <p:bldP spid="126981" grpId="0" animBg="1" autoUpdateAnimBg="0"/>
      <p:bldP spid="126983" grpId="0" animBg="1" autoUpdateAnimBg="0"/>
      <p:bldP spid="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3" name="Text Box 3"/>
          <p:cNvSpPr txBox="1">
            <a:spLocks noChangeArrowheads="1"/>
          </p:cNvSpPr>
          <p:nvPr/>
        </p:nvSpPr>
        <p:spPr bwMode="auto">
          <a:xfrm>
            <a:off x="1659458" y="1775015"/>
            <a:ext cx="6819900" cy="492125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600" dirty="0"/>
              <a:t>Electrode de terre dans fondation partielle</a:t>
            </a:r>
            <a:endParaRPr lang="en-GB" altLang="fr-FR" sz="2600" dirty="0"/>
          </a:p>
        </p:txBody>
      </p:sp>
      <p:grpSp>
        <p:nvGrpSpPr>
          <p:cNvPr id="128030" name="Group 30"/>
          <p:cNvGrpSpPr>
            <a:grpSpLocks/>
          </p:cNvGrpSpPr>
          <p:nvPr/>
        </p:nvGrpSpPr>
        <p:grpSpPr bwMode="auto">
          <a:xfrm>
            <a:off x="2188096" y="3224418"/>
            <a:ext cx="2971800" cy="2970000"/>
            <a:chOff x="1296" y="1872"/>
            <a:chExt cx="1872" cy="1860"/>
          </a:xfrm>
        </p:grpSpPr>
        <p:sp>
          <p:nvSpPr>
            <p:cNvPr id="49209" name="Rectangle 6" descr="20 %"/>
            <p:cNvSpPr>
              <a:spLocks noChangeArrowheads="1"/>
            </p:cNvSpPr>
            <p:nvPr/>
          </p:nvSpPr>
          <p:spPr bwMode="auto">
            <a:xfrm>
              <a:off x="1296" y="1872"/>
              <a:ext cx="1872" cy="1860"/>
            </a:xfrm>
            <a:prstGeom prst="rect">
              <a:avLst/>
            </a:prstGeom>
            <a:pattFill prst="pct20">
              <a:fgClr>
                <a:schemeClr val="accent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49210" name="Text Box 7"/>
            <p:cNvSpPr txBox="1">
              <a:spLocks noChangeArrowheads="1"/>
            </p:cNvSpPr>
            <p:nvPr/>
          </p:nvSpPr>
          <p:spPr bwMode="auto">
            <a:xfrm>
              <a:off x="1536" y="2160"/>
              <a:ext cx="1488" cy="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FF505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300" b="0" dirty="0"/>
                <a:t>Extension,</a:t>
              </a:r>
              <a:br>
                <a:rPr lang="fr-CH" altLang="fr-FR" sz="2300" b="0" dirty="0"/>
              </a:br>
              <a:r>
                <a:rPr lang="fr-CH" altLang="fr-FR" sz="2300" b="0" dirty="0"/>
                <a:t>transformation</a:t>
              </a:r>
              <a:endParaRPr lang="en-GB" altLang="fr-FR" sz="2300" b="0" dirty="0"/>
            </a:p>
          </p:txBody>
        </p:sp>
      </p:grpSp>
      <p:grpSp>
        <p:nvGrpSpPr>
          <p:cNvPr id="128043" name="Group 43"/>
          <p:cNvGrpSpPr>
            <a:grpSpLocks/>
          </p:cNvGrpSpPr>
          <p:nvPr/>
        </p:nvGrpSpPr>
        <p:grpSpPr bwMode="auto">
          <a:xfrm>
            <a:off x="5159896" y="3224402"/>
            <a:ext cx="2895600" cy="2971800"/>
            <a:chOff x="2937" y="1873"/>
            <a:chExt cx="1824" cy="1872"/>
          </a:xfrm>
        </p:grpSpPr>
        <p:sp>
          <p:nvSpPr>
            <p:cNvPr id="49207" name="Rectangle 38"/>
            <p:cNvSpPr>
              <a:spLocks noChangeArrowheads="1"/>
            </p:cNvSpPr>
            <p:nvPr/>
          </p:nvSpPr>
          <p:spPr bwMode="auto">
            <a:xfrm>
              <a:off x="2937" y="1873"/>
              <a:ext cx="1824" cy="1872"/>
            </a:xfrm>
            <a:prstGeom prst="rect">
              <a:avLst/>
            </a:prstGeom>
            <a:solidFill>
              <a:srgbClr val="EAEAEA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49208" name="Text Box 5"/>
            <p:cNvSpPr txBox="1">
              <a:spLocks noChangeArrowheads="1"/>
            </p:cNvSpPr>
            <p:nvPr/>
          </p:nvSpPr>
          <p:spPr bwMode="auto">
            <a:xfrm>
              <a:off x="3417" y="2641"/>
              <a:ext cx="960" cy="279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>
                  <a:solidFill>
                    <a:srgbClr val="FF505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266" tIns="45640" rIns="91266" bIns="45640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300" b="0"/>
                <a:t>Existant</a:t>
              </a:r>
              <a:endParaRPr lang="en-GB" altLang="fr-FR" sz="2300" b="0"/>
            </a:p>
          </p:txBody>
        </p:sp>
      </p:grpSp>
      <p:grpSp>
        <p:nvGrpSpPr>
          <p:cNvPr id="128086" name="Group 86"/>
          <p:cNvGrpSpPr>
            <a:grpSpLocks/>
          </p:cNvGrpSpPr>
          <p:nvPr/>
        </p:nvGrpSpPr>
        <p:grpSpPr bwMode="auto">
          <a:xfrm>
            <a:off x="3459683" y="4675378"/>
            <a:ext cx="1519238" cy="701675"/>
            <a:chOff x="282" y="3053"/>
            <a:chExt cx="957" cy="442"/>
          </a:xfrm>
        </p:grpSpPr>
        <p:grpSp>
          <p:nvGrpSpPr>
            <p:cNvPr id="49203" name="Group 83"/>
            <p:cNvGrpSpPr>
              <a:grpSpLocks/>
            </p:cNvGrpSpPr>
            <p:nvPr/>
          </p:nvGrpSpPr>
          <p:grpSpPr bwMode="auto">
            <a:xfrm>
              <a:off x="282" y="3053"/>
              <a:ext cx="921" cy="442"/>
              <a:chOff x="282" y="3053"/>
              <a:chExt cx="921" cy="442"/>
            </a:xfrm>
          </p:grpSpPr>
          <p:sp>
            <p:nvSpPr>
              <p:cNvPr id="49205" name="Text Box 9"/>
              <p:cNvSpPr txBox="1">
                <a:spLocks noChangeArrowheads="1"/>
              </p:cNvSpPr>
              <p:nvPr/>
            </p:nvSpPr>
            <p:spPr bwMode="auto">
              <a:xfrm>
                <a:off x="282" y="3053"/>
                <a:ext cx="624" cy="4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715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266" tIns="45640" rIns="91266" bIns="4564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fr-CH" altLang="fr-FR" sz="2000" b="0">
                    <a:solidFill>
                      <a:srgbClr val="FF0000"/>
                    </a:solidFill>
                  </a:rPr>
                  <a:t>PEN réseau</a:t>
                </a:r>
                <a:endParaRPr lang="en-GB" altLang="fr-FR" sz="2000" b="0">
                  <a:solidFill>
                    <a:srgbClr val="FF0000"/>
                  </a:solidFill>
                </a:endParaRPr>
              </a:p>
            </p:txBody>
          </p:sp>
          <p:sp>
            <p:nvSpPr>
              <p:cNvPr id="49206" name="Line 10"/>
              <p:cNvSpPr>
                <a:spLocks noChangeShapeType="1"/>
              </p:cNvSpPr>
              <p:nvPr/>
            </p:nvSpPr>
            <p:spPr bwMode="auto">
              <a:xfrm flipH="1">
                <a:off x="867" y="3253"/>
                <a:ext cx="336" cy="1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 type="stealth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266" tIns="45640" rIns="91266" bIns="45640">
                <a:spAutoFit/>
              </a:bodyPr>
              <a:lstStyle/>
              <a:p>
                <a:endParaRPr lang="fr-CH"/>
              </a:p>
            </p:txBody>
          </p:sp>
        </p:grpSp>
        <p:sp>
          <p:nvSpPr>
            <p:cNvPr id="49204" name="Oval 54"/>
            <p:cNvSpPr>
              <a:spLocks noChangeArrowheads="1"/>
            </p:cNvSpPr>
            <p:nvPr/>
          </p:nvSpPr>
          <p:spPr bwMode="auto">
            <a:xfrm>
              <a:off x="1158" y="3213"/>
              <a:ext cx="81" cy="81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grpSp>
        <p:nvGrpSpPr>
          <p:cNvPr id="128087" name="Group 87"/>
          <p:cNvGrpSpPr>
            <a:grpSpLocks/>
          </p:cNvGrpSpPr>
          <p:nvPr/>
        </p:nvGrpSpPr>
        <p:grpSpPr bwMode="auto">
          <a:xfrm>
            <a:off x="2340497" y="5469127"/>
            <a:ext cx="2562225" cy="398462"/>
            <a:chOff x="1161" y="3415"/>
            <a:chExt cx="1614" cy="251"/>
          </a:xfrm>
        </p:grpSpPr>
        <p:grpSp>
          <p:nvGrpSpPr>
            <p:cNvPr id="49199" name="Group 84"/>
            <p:cNvGrpSpPr>
              <a:grpSpLocks/>
            </p:cNvGrpSpPr>
            <p:nvPr/>
          </p:nvGrpSpPr>
          <p:grpSpPr bwMode="auto">
            <a:xfrm>
              <a:off x="1203" y="3415"/>
              <a:ext cx="1572" cy="251"/>
              <a:chOff x="1203" y="3415"/>
              <a:chExt cx="1572" cy="251"/>
            </a:xfrm>
          </p:grpSpPr>
          <p:sp>
            <p:nvSpPr>
              <p:cNvPr id="49201" name="Text Box 11"/>
              <p:cNvSpPr txBox="1">
                <a:spLocks noChangeArrowheads="1"/>
              </p:cNvSpPr>
              <p:nvPr/>
            </p:nvSpPr>
            <p:spPr bwMode="auto">
              <a:xfrm>
                <a:off x="1527" y="3415"/>
                <a:ext cx="1248" cy="2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715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266" tIns="45640" rIns="91266" bIns="4564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fr-CH" altLang="fr-FR" sz="2000" b="0">
                    <a:solidFill>
                      <a:srgbClr val="FF0000"/>
                    </a:solidFill>
                  </a:rPr>
                  <a:t>Equipotentialité</a:t>
                </a:r>
                <a:endParaRPr lang="en-GB" altLang="fr-FR" sz="2000" b="0">
                  <a:solidFill>
                    <a:srgbClr val="FF0000"/>
                  </a:solidFill>
                </a:endParaRPr>
              </a:p>
            </p:txBody>
          </p:sp>
          <p:sp>
            <p:nvSpPr>
              <p:cNvPr id="49202" name="Line 12"/>
              <p:cNvSpPr>
                <a:spLocks noChangeShapeType="1"/>
              </p:cNvSpPr>
              <p:nvPr/>
            </p:nvSpPr>
            <p:spPr bwMode="auto">
              <a:xfrm flipV="1">
                <a:off x="1203" y="3542"/>
                <a:ext cx="336" cy="1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 type="stealth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266" tIns="45640" rIns="91266" bIns="45640">
                <a:spAutoFit/>
              </a:bodyPr>
              <a:lstStyle/>
              <a:p>
                <a:endParaRPr lang="fr-CH"/>
              </a:p>
            </p:txBody>
          </p:sp>
        </p:grpSp>
        <p:sp>
          <p:nvSpPr>
            <p:cNvPr id="49200" name="Oval 55"/>
            <p:cNvSpPr>
              <a:spLocks noChangeArrowheads="1"/>
            </p:cNvSpPr>
            <p:nvPr/>
          </p:nvSpPr>
          <p:spPr bwMode="auto">
            <a:xfrm>
              <a:off x="1161" y="3496"/>
              <a:ext cx="81" cy="81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grpSp>
        <p:nvGrpSpPr>
          <p:cNvPr id="128089" name="Group 89"/>
          <p:cNvGrpSpPr>
            <a:grpSpLocks/>
          </p:cNvGrpSpPr>
          <p:nvPr/>
        </p:nvGrpSpPr>
        <p:grpSpPr bwMode="auto">
          <a:xfrm>
            <a:off x="2464322" y="3237102"/>
            <a:ext cx="2547937" cy="2946400"/>
            <a:chOff x="1239" y="2009"/>
            <a:chExt cx="1605" cy="1856"/>
          </a:xfrm>
        </p:grpSpPr>
        <p:grpSp>
          <p:nvGrpSpPr>
            <p:cNvPr id="49189" name="Group 85"/>
            <p:cNvGrpSpPr>
              <a:grpSpLocks/>
            </p:cNvGrpSpPr>
            <p:nvPr/>
          </p:nvGrpSpPr>
          <p:grpSpPr bwMode="auto">
            <a:xfrm>
              <a:off x="1239" y="2009"/>
              <a:ext cx="1605" cy="1856"/>
              <a:chOff x="1239" y="2009"/>
              <a:chExt cx="1605" cy="1856"/>
            </a:xfrm>
          </p:grpSpPr>
          <p:sp>
            <p:nvSpPr>
              <p:cNvPr id="49192" name="Oval 53"/>
              <p:cNvSpPr>
                <a:spLocks noChangeArrowheads="1"/>
              </p:cNvSpPr>
              <p:nvPr/>
            </p:nvSpPr>
            <p:spPr bwMode="auto">
              <a:xfrm>
                <a:off x="1248" y="2103"/>
                <a:ext cx="81" cy="81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49193" name="Oval 56"/>
              <p:cNvSpPr>
                <a:spLocks noChangeArrowheads="1"/>
              </p:cNvSpPr>
              <p:nvPr/>
            </p:nvSpPr>
            <p:spPr bwMode="auto">
              <a:xfrm>
                <a:off x="1257" y="3694"/>
                <a:ext cx="81" cy="81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49194" name="Group 82"/>
              <p:cNvGrpSpPr>
                <a:grpSpLocks/>
              </p:cNvGrpSpPr>
              <p:nvPr/>
            </p:nvGrpSpPr>
            <p:grpSpPr bwMode="auto">
              <a:xfrm>
                <a:off x="1239" y="2009"/>
                <a:ext cx="1605" cy="1856"/>
                <a:chOff x="1239" y="2009"/>
                <a:chExt cx="1605" cy="1856"/>
              </a:xfrm>
            </p:grpSpPr>
            <p:sp>
              <p:nvSpPr>
                <p:cNvPr id="49195" name="Rectangle 58"/>
                <p:cNvSpPr>
                  <a:spLocks noChangeArrowheads="1"/>
                </p:cNvSpPr>
                <p:nvPr/>
              </p:nvSpPr>
              <p:spPr bwMode="auto">
                <a:xfrm>
                  <a:off x="1245" y="3818"/>
                  <a:ext cx="108" cy="47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49196" name="Rectangle 59"/>
                <p:cNvSpPr>
                  <a:spLocks noChangeArrowheads="1"/>
                </p:cNvSpPr>
                <p:nvPr/>
              </p:nvSpPr>
              <p:spPr bwMode="auto">
                <a:xfrm>
                  <a:off x="2730" y="3818"/>
                  <a:ext cx="108" cy="47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49197" name="Rectangle 60"/>
                <p:cNvSpPr>
                  <a:spLocks noChangeArrowheads="1"/>
                </p:cNvSpPr>
                <p:nvPr/>
              </p:nvSpPr>
              <p:spPr bwMode="auto">
                <a:xfrm>
                  <a:off x="2736" y="2009"/>
                  <a:ext cx="108" cy="48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49198" name="Rectangle 62"/>
                <p:cNvSpPr>
                  <a:spLocks noChangeArrowheads="1"/>
                </p:cNvSpPr>
                <p:nvPr/>
              </p:nvSpPr>
              <p:spPr bwMode="auto">
                <a:xfrm>
                  <a:off x="1239" y="2009"/>
                  <a:ext cx="108" cy="48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</p:grpSp>
        </p:grpSp>
        <p:sp>
          <p:nvSpPr>
            <p:cNvPr id="49190" name="Line 63"/>
            <p:cNvSpPr>
              <a:spLocks noChangeShapeType="1"/>
            </p:cNvSpPr>
            <p:nvPr/>
          </p:nvSpPr>
          <p:spPr bwMode="auto">
            <a:xfrm flipV="1">
              <a:off x="1290" y="2040"/>
              <a:ext cx="1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266" tIns="45640" rIns="91266" bIns="45640">
              <a:spAutoFit/>
            </a:bodyPr>
            <a:lstStyle/>
            <a:p>
              <a:endParaRPr lang="fr-CH"/>
            </a:p>
          </p:txBody>
        </p:sp>
        <p:sp>
          <p:nvSpPr>
            <p:cNvPr id="49191" name="Line 64"/>
            <p:cNvSpPr>
              <a:spLocks noChangeShapeType="1"/>
            </p:cNvSpPr>
            <p:nvPr/>
          </p:nvSpPr>
          <p:spPr bwMode="auto">
            <a:xfrm flipV="1">
              <a:off x="1296" y="3748"/>
              <a:ext cx="1" cy="112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266" tIns="45640" rIns="91266" bIns="45640">
              <a:spAutoFit/>
            </a:bodyPr>
            <a:lstStyle/>
            <a:p>
              <a:endParaRPr lang="fr-CH"/>
            </a:p>
          </p:txBody>
        </p:sp>
      </p:grpSp>
      <p:grpSp>
        <p:nvGrpSpPr>
          <p:cNvPr id="128090" name="Group 90"/>
          <p:cNvGrpSpPr>
            <a:grpSpLocks/>
          </p:cNvGrpSpPr>
          <p:nvPr/>
        </p:nvGrpSpPr>
        <p:grpSpPr bwMode="auto">
          <a:xfrm>
            <a:off x="2407171" y="2965639"/>
            <a:ext cx="2971800" cy="3424238"/>
            <a:chOff x="1203" y="1838"/>
            <a:chExt cx="1872" cy="2157"/>
          </a:xfrm>
        </p:grpSpPr>
        <p:sp>
          <p:nvSpPr>
            <p:cNvPr id="49178" name="Line 13"/>
            <p:cNvSpPr>
              <a:spLocks noChangeShapeType="1"/>
            </p:cNvSpPr>
            <p:nvPr/>
          </p:nvSpPr>
          <p:spPr bwMode="auto">
            <a:xfrm>
              <a:off x="2787" y="3735"/>
              <a:ext cx="1" cy="133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266" tIns="45640" rIns="91266" bIns="45640">
              <a:spAutoFit/>
            </a:bodyPr>
            <a:lstStyle/>
            <a:p>
              <a:endParaRPr lang="fr-CH"/>
            </a:p>
          </p:txBody>
        </p:sp>
        <p:grpSp>
          <p:nvGrpSpPr>
            <p:cNvPr id="49179" name="Group 88"/>
            <p:cNvGrpSpPr>
              <a:grpSpLocks/>
            </p:cNvGrpSpPr>
            <p:nvPr/>
          </p:nvGrpSpPr>
          <p:grpSpPr bwMode="auto">
            <a:xfrm>
              <a:off x="1203" y="1838"/>
              <a:ext cx="1872" cy="2157"/>
              <a:chOff x="1203" y="1838"/>
              <a:chExt cx="1872" cy="2157"/>
            </a:xfrm>
          </p:grpSpPr>
          <p:sp>
            <p:nvSpPr>
              <p:cNvPr id="49180" name="Oval 57"/>
              <p:cNvSpPr>
                <a:spLocks noChangeArrowheads="1"/>
              </p:cNvSpPr>
              <p:nvPr/>
            </p:nvSpPr>
            <p:spPr bwMode="auto">
              <a:xfrm>
                <a:off x="2745" y="3691"/>
                <a:ext cx="81" cy="81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grpSp>
            <p:nvGrpSpPr>
              <p:cNvPr id="49181" name="Group 81"/>
              <p:cNvGrpSpPr>
                <a:grpSpLocks/>
              </p:cNvGrpSpPr>
              <p:nvPr/>
            </p:nvGrpSpPr>
            <p:grpSpPr bwMode="auto">
              <a:xfrm>
                <a:off x="1203" y="1838"/>
                <a:ext cx="1872" cy="2157"/>
                <a:chOff x="1203" y="1838"/>
                <a:chExt cx="1872" cy="2157"/>
              </a:xfrm>
            </p:grpSpPr>
            <p:sp>
              <p:nvSpPr>
                <p:cNvPr id="49182" name="Rectangle 8"/>
                <p:cNvSpPr>
                  <a:spLocks noChangeArrowheads="1"/>
                </p:cNvSpPr>
                <p:nvPr/>
              </p:nvSpPr>
              <p:spPr bwMode="auto">
                <a:xfrm>
                  <a:off x="1203" y="2145"/>
                  <a:ext cx="1584" cy="1587"/>
                </a:xfrm>
                <a:prstGeom prst="rect">
                  <a:avLst/>
                </a:prstGeom>
                <a:noFill/>
                <a:ln w="57150">
                  <a:solidFill>
                    <a:srgbClr val="FF0000"/>
                  </a:solidFill>
                  <a:prstDash val="dash"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1266" tIns="45640" rIns="91266" bIns="4564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49183" name="Line 14"/>
                <p:cNvSpPr>
                  <a:spLocks noChangeShapeType="1"/>
                </p:cNvSpPr>
                <p:nvPr/>
              </p:nvSpPr>
              <p:spPr bwMode="auto">
                <a:xfrm>
                  <a:off x="2787" y="3976"/>
                  <a:ext cx="288" cy="1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 type="stealth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1266" tIns="45640" rIns="91266" bIns="45640">
                  <a:spAutoFit/>
                </a:bodyPr>
                <a:lstStyle/>
                <a:p>
                  <a:endParaRPr lang="fr-CH"/>
                </a:p>
              </p:txBody>
            </p:sp>
            <p:sp>
              <p:nvSpPr>
                <p:cNvPr id="49184" name="Line 15"/>
                <p:cNvSpPr>
                  <a:spLocks noChangeShapeType="1"/>
                </p:cNvSpPr>
                <p:nvPr/>
              </p:nvSpPr>
              <p:spPr bwMode="auto">
                <a:xfrm flipV="1">
                  <a:off x="2787" y="2034"/>
                  <a:ext cx="1" cy="111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1266" tIns="45640" rIns="91266" bIns="45640">
                  <a:spAutoFit/>
                </a:bodyPr>
                <a:lstStyle/>
                <a:p>
                  <a:endParaRPr lang="fr-CH"/>
                </a:p>
              </p:txBody>
            </p:sp>
            <p:sp>
              <p:nvSpPr>
                <p:cNvPr id="49185" name="Line 16"/>
                <p:cNvSpPr>
                  <a:spLocks noChangeShapeType="1"/>
                </p:cNvSpPr>
                <p:nvPr/>
              </p:nvSpPr>
              <p:spPr bwMode="auto">
                <a:xfrm>
                  <a:off x="2787" y="1856"/>
                  <a:ext cx="288" cy="1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 type="stealth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1266" tIns="45640" rIns="91266" bIns="45640">
                  <a:spAutoFit/>
                </a:bodyPr>
                <a:lstStyle/>
                <a:p>
                  <a:endParaRPr lang="fr-CH"/>
                </a:p>
              </p:txBody>
            </p:sp>
            <p:sp>
              <p:nvSpPr>
                <p:cNvPr id="49186" name="Oval 52"/>
                <p:cNvSpPr>
                  <a:spLocks noChangeArrowheads="1"/>
                </p:cNvSpPr>
                <p:nvPr/>
              </p:nvSpPr>
              <p:spPr bwMode="auto">
                <a:xfrm>
                  <a:off x="2745" y="2100"/>
                  <a:ext cx="81" cy="81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49187" name="Line 66"/>
                <p:cNvSpPr>
                  <a:spLocks noChangeShapeType="1"/>
                </p:cNvSpPr>
                <p:nvPr/>
              </p:nvSpPr>
              <p:spPr bwMode="auto">
                <a:xfrm flipV="1">
                  <a:off x="2790" y="1838"/>
                  <a:ext cx="0" cy="177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49188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2787" y="3818"/>
                  <a:ext cx="0" cy="177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</p:grpSp>
      </p:grpSp>
      <p:sp>
        <p:nvSpPr>
          <p:cNvPr id="128073" name="Text Box 73"/>
          <p:cNvSpPr txBox="1">
            <a:spLocks noChangeArrowheads="1"/>
          </p:cNvSpPr>
          <p:nvPr/>
        </p:nvSpPr>
        <p:spPr bwMode="auto">
          <a:xfrm>
            <a:off x="2326208" y="2486215"/>
            <a:ext cx="2438400" cy="373063"/>
          </a:xfrm>
          <a:prstGeom prst="rect">
            <a:avLst/>
          </a:prstGeom>
          <a:solidFill>
            <a:srgbClr val="CCECFF"/>
          </a:solidFill>
          <a:ln w="6350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dirty="0"/>
              <a:t>Sorties paratonnerre</a:t>
            </a:r>
            <a:endParaRPr lang="fr-FR" altLang="fr-FR" sz="1800" dirty="0"/>
          </a:p>
        </p:txBody>
      </p:sp>
      <p:grpSp>
        <p:nvGrpSpPr>
          <p:cNvPr id="128076" name="Group 76"/>
          <p:cNvGrpSpPr>
            <a:grpSpLocks/>
          </p:cNvGrpSpPr>
          <p:nvPr/>
        </p:nvGrpSpPr>
        <p:grpSpPr bwMode="auto">
          <a:xfrm>
            <a:off x="2597671" y="2865632"/>
            <a:ext cx="2190750" cy="303213"/>
            <a:chOff x="1323" y="1775"/>
            <a:chExt cx="1380" cy="191"/>
          </a:xfrm>
        </p:grpSpPr>
        <p:sp>
          <p:nvSpPr>
            <p:cNvPr id="49176" name="Line 74"/>
            <p:cNvSpPr>
              <a:spLocks noChangeShapeType="1"/>
            </p:cNvSpPr>
            <p:nvPr/>
          </p:nvSpPr>
          <p:spPr bwMode="auto">
            <a:xfrm flipV="1">
              <a:off x="1323" y="1784"/>
              <a:ext cx="315" cy="182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49177" name="Line 75"/>
            <p:cNvSpPr>
              <a:spLocks noChangeShapeType="1"/>
            </p:cNvSpPr>
            <p:nvPr/>
          </p:nvSpPr>
          <p:spPr bwMode="auto">
            <a:xfrm flipH="1" flipV="1">
              <a:off x="2431" y="1775"/>
              <a:ext cx="272" cy="186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28103" name="Group 103"/>
          <p:cNvGrpSpPr>
            <a:grpSpLocks/>
          </p:cNvGrpSpPr>
          <p:nvPr/>
        </p:nvGrpSpPr>
        <p:grpSpPr bwMode="auto">
          <a:xfrm>
            <a:off x="5059884" y="2924364"/>
            <a:ext cx="3286125" cy="3505200"/>
            <a:chOff x="2874" y="1812"/>
            <a:chExt cx="2070" cy="2208"/>
          </a:xfrm>
        </p:grpSpPr>
        <p:grpSp>
          <p:nvGrpSpPr>
            <p:cNvPr id="49168" name="Group 94"/>
            <p:cNvGrpSpPr>
              <a:grpSpLocks/>
            </p:cNvGrpSpPr>
            <p:nvPr/>
          </p:nvGrpSpPr>
          <p:grpSpPr bwMode="auto">
            <a:xfrm>
              <a:off x="2874" y="1854"/>
              <a:ext cx="2070" cy="2130"/>
              <a:chOff x="2874" y="1854"/>
              <a:chExt cx="2070" cy="2130"/>
            </a:xfrm>
          </p:grpSpPr>
          <p:sp>
            <p:nvSpPr>
              <p:cNvPr id="49173" name="Line 91"/>
              <p:cNvSpPr>
                <a:spLocks noChangeShapeType="1"/>
              </p:cNvSpPr>
              <p:nvPr/>
            </p:nvSpPr>
            <p:spPr bwMode="auto">
              <a:xfrm>
                <a:off x="2874" y="1854"/>
                <a:ext cx="2064" cy="0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49174" name="Line 92"/>
              <p:cNvSpPr>
                <a:spLocks noChangeShapeType="1"/>
              </p:cNvSpPr>
              <p:nvPr/>
            </p:nvSpPr>
            <p:spPr bwMode="auto">
              <a:xfrm>
                <a:off x="4944" y="1872"/>
                <a:ext cx="0" cy="2112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49175" name="Line 93"/>
              <p:cNvSpPr>
                <a:spLocks noChangeShapeType="1"/>
              </p:cNvSpPr>
              <p:nvPr/>
            </p:nvSpPr>
            <p:spPr bwMode="auto">
              <a:xfrm>
                <a:off x="2880" y="3984"/>
                <a:ext cx="2064" cy="0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prstDash val="lg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49169" name="Oval 97"/>
            <p:cNvSpPr>
              <a:spLocks noChangeArrowheads="1"/>
            </p:cNvSpPr>
            <p:nvPr/>
          </p:nvSpPr>
          <p:spPr bwMode="auto">
            <a:xfrm>
              <a:off x="4542" y="1812"/>
              <a:ext cx="84" cy="7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49170" name="Oval 98"/>
            <p:cNvSpPr>
              <a:spLocks noChangeArrowheads="1"/>
            </p:cNvSpPr>
            <p:nvPr/>
          </p:nvSpPr>
          <p:spPr bwMode="auto">
            <a:xfrm>
              <a:off x="4572" y="3942"/>
              <a:ext cx="84" cy="7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49171" name="Line 101"/>
            <p:cNvSpPr>
              <a:spLocks noChangeShapeType="1"/>
            </p:cNvSpPr>
            <p:nvPr/>
          </p:nvSpPr>
          <p:spPr bwMode="auto">
            <a:xfrm>
              <a:off x="4578" y="1836"/>
              <a:ext cx="0" cy="192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49172" name="Line 102"/>
            <p:cNvSpPr>
              <a:spLocks noChangeShapeType="1"/>
            </p:cNvSpPr>
            <p:nvPr/>
          </p:nvSpPr>
          <p:spPr bwMode="auto">
            <a:xfrm flipH="1" flipV="1">
              <a:off x="4608" y="3876"/>
              <a:ext cx="6" cy="10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128104" name="Text Box 104"/>
          <p:cNvSpPr txBox="1">
            <a:spLocks noChangeArrowheads="1"/>
          </p:cNvSpPr>
          <p:nvPr/>
        </p:nvSpPr>
        <p:spPr bwMode="auto">
          <a:xfrm>
            <a:off x="5374208" y="2486215"/>
            <a:ext cx="2819400" cy="373063"/>
          </a:xfrm>
          <a:prstGeom prst="rect">
            <a:avLst/>
          </a:prstGeom>
          <a:solidFill>
            <a:srgbClr val="CCECFF"/>
          </a:solidFill>
          <a:ln w="6350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/>
              <a:t>En cas de paratonnerre</a:t>
            </a:r>
            <a:endParaRPr lang="fr-FR" altLang="fr-FR" sz="180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Extension, transformation d’un bâtiment existant</a:t>
            </a:r>
            <a:endParaRPr lang="fr-CH" dirty="0"/>
          </a:p>
        </p:txBody>
      </p:sp>
      <p:sp>
        <p:nvSpPr>
          <p:cNvPr id="5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28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8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2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" dur="500"/>
                                        <p:tgtEl>
                                          <p:spTgt spid="128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28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8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8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8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5" dur="500"/>
                                        <p:tgtEl>
                                          <p:spTgt spid="128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28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28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03" grpId="0" animBg="1" autoUpdateAnimBg="0"/>
      <p:bldP spid="128073" grpId="0" animBg="1" autoUpdateAnimBg="0"/>
      <p:bldP spid="128104" grpId="0" animBg="1" autoUpdateAnimBg="0"/>
      <p:bldP spid="2" grpId="0" animBg="1"/>
      <p:bldP spid="58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002" name="Group 1082"/>
          <p:cNvGrpSpPr>
            <a:grpSpLocks/>
          </p:cNvGrpSpPr>
          <p:nvPr/>
        </p:nvGrpSpPr>
        <p:grpSpPr bwMode="auto">
          <a:xfrm>
            <a:off x="2563017" y="3678264"/>
            <a:ext cx="2063750" cy="998537"/>
            <a:chOff x="1174" y="1963"/>
            <a:chExt cx="1300" cy="629"/>
          </a:xfrm>
        </p:grpSpPr>
        <p:sp>
          <p:nvSpPr>
            <p:cNvPr id="51317" name="Text Box 32"/>
            <p:cNvSpPr txBox="1">
              <a:spLocks noChangeArrowheads="1"/>
            </p:cNvSpPr>
            <p:nvPr/>
          </p:nvSpPr>
          <p:spPr bwMode="auto">
            <a:xfrm>
              <a:off x="1174" y="1963"/>
              <a:ext cx="1300" cy="254"/>
            </a:xfrm>
            <a:prstGeom prst="rect">
              <a:avLst/>
            </a:prstGeom>
            <a:solidFill>
              <a:srgbClr val="CCEC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b="0" dirty="0"/>
                <a:t>2 fers </a:t>
              </a:r>
              <a:r>
                <a:rPr lang="fr-CH" altLang="fr-FR" sz="2000" b="0" dirty="0">
                  <a:sym typeface="Symbol" pitchFamily="18" charset="2"/>
                </a:rPr>
                <a:t> </a:t>
              </a:r>
              <a:r>
                <a:rPr lang="fr-CH" altLang="fr-FR" sz="2000" dirty="0">
                  <a:sym typeface="Symbol" pitchFamily="18" charset="2"/>
                </a:rPr>
                <a:t> </a:t>
              </a:r>
              <a:r>
                <a:rPr lang="fr-CH" altLang="fr-FR" sz="2000" b="0" dirty="0">
                  <a:sym typeface="Symbol" pitchFamily="18" charset="2"/>
                </a:rPr>
                <a:t>8mm</a:t>
              </a:r>
              <a:endParaRPr lang="en-GB" altLang="fr-FR" sz="2000" b="0" dirty="0"/>
            </a:p>
          </p:txBody>
        </p:sp>
        <p:sp>
          <p:nvSpPr>
            <p:cNvPr id="51318" name="Line 33"/>
            <p:cNvSpPr>
              <a:spLocks noChangeShapeType="1"/>
            </p:cNvSpPr>
            <p:nvPr/>
          </p:nvSpPr>
          <p:spPr bwMode="auto">
            <a:xfrm>
              <a:off x="1756" y="2243"/>
              <a:ext cx="596" cy="349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/>
            <a:p>
              <a:endParaRPr lang="fr-CH"/>
            </a:p>
          </p:txBody>
        </p:sp>
      </p:grpSp>
      <p:grpSp>
        <p:nvGrpSpPr>
          <p:cNvPr id="339005" name="Group 1085"/>
          <p:cNvGrpSpPr>
            <a:grpSpLocks/>
          </p:cNvGrpSpPr>
          <p:nvPr/>
        </p:nvGrpSpPr>
        <p:grpSpPr bwMode="auto">
          <a:xfrm>
            <a:off x="3290092" y="2543201"/>
            <a:ext cx="4038600" cy="2005013"/>
            <a:chOff x="1632" y="1248"/>
            <a:chExt cx="2544" cy="1263"/>
          </a:xfrm>
        </p:grpSpPr>
        <p:sp>
          <p:nvSpPr>
            <p:cNvPr id="51309" name="Line 31"/>
            <p:cNvSpPr>
              <a:spLocks noChangeShapeType="1"/>
            </p:cNvSpPr>
            <p:nvPr/>
          </p:nvSpPr>
          <p:spPr bwMode="auto">
            <a:xfrm flipH="1">
              <a:off x="2863" y="1536"/>
              <a:ext cx="0" cy="70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/>
            <a:p>
              <a:endParaRPr lang="fr-CH"/>
            </a:p>
          </p:txBody>
        </p:sp>
        <p:sp>
          <p:nvSpPr>
            <p:cNvPr id="51310" name="Text Box 30"/>
            <p:cNvSpPr txBox="1">
              <a:spLocks noChangeArrowheads="1"/>
            </p:cNvSpPr>
            <p:nvPr/>
          </p:nvSpPr>
          <p:spPr bwMode="auto">
            <a:xfrm>
              <a:off x="1632" y="1248"/>
              <a:ext cx="2544" cy="254"/>
            </a:xfrm>
            <a:prstGeom prst="rect">
              <a:avLst/>
            </a:prstGeom>
            <a:solidFill>
              <a:srgbClr val="FFFF99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b="0" dirty="0"/>
                <a:t>Garniture de raccordement</a:t>
              </a:r>
              <a:endParaRPr lang="en-GB" altLang="fr-FR" sz="2000" b="0" dirty="0"/>
            </a:p>
          </p:txBody>
        </p:sp>
        <p:grpSp>
          <p:nvGrpSpPr>
            <p:cNvPr id="51311" name="Group 846"/>
            <p:cNvGrpSpPr>
              <a:grpSpLocks/>
            </p:cNvGrpSpPr>
            <p:nvPr/>
          </p:nvGrpSpPr>
          <p:grpSpPr bwMode="auto">
            <a:xfrm>
              <a:off x="2736" y="2256"/>
              <a:ext cx="288" cy="255"/>
              <a:chOff x="2719" y="2487"/>
              <a:chExt cx="288" cy="255"/>
            </a:xfrm>
          </p:grpSpPr>
          <p:sp>
            <p:nvSpPr>
              <p:cNvPr id="51312" name="Line 57"/>
              <p:cNvSpPr>
                <a:spLocks noChangeShapeType="1"/>
              </p:cNvSpPr>
              <p:nvPr/>
            </p:nvSpPr>
            <p:spPr bwMode="auto">
              <a:xfrm>
                <a:off x="2719" y="2646"/>
                <a:ext cx="28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355" tIns="45678" rIns="91355" bIns="45678">
                <a:spAutoFit/>
              </a:bodyPr>
              <a:lstStyle/>
              <a:p>
                <a:endParaRPr lang="fr-CH"/>
              </a:p>
            </p:txBody>
          </p:sp>
          <p:sp>
            <p:nvSpPr>
              <p:cNvPr id="51313" name="Line 58"/>
              <p:cNvSpPr>
                <a:spLocks noChangeShapeType="1"/>
              </p:cNvSpPr>
              <p:nvPr/>
            </p:nvSpPr>
            <p:spPr bwMode="auto">
              <a:xfrm>
                <a:off x="2767" y="2694"/>
                <a:ext cx="192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355" tIns="45678" rIns="91355" bIns="45678">
                <a:spAutoFit/>
              </a:bodyPr>
              <a:lstStyle/>
              <a:p>
                <a:endParaRPr lang="fr-CH"/>
              </a:p>
            </p:txBody>
          </p:sp>
          <p:sp>
            <p:nvSpPr>
              <p:cNvPr id="51314" name="Line 59"/>
              <p:cNvSpPr>
                <a:spLocks noChangeShapeType="1"/>
              </p:cNvSpPr>
              <p:nvPr/>
            </p:nvSpPr>
            <p:spPr bwMode="auto">
              <a:xfrm>
                <a:off x="2815" y="2742"/>
                <a:ext cx="96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355" tIns="45678" rIns="91355" bIns="45678">
                <a:spAutoFit/>
              </a:bodyPr>
              <a:lstStyle/>
              <a:p>
                <a:endParaRPr lang="fr-CH"/>
              </a:p>
            </p:txBody>
          </p:sp>
          <p:sp>
            <p:nvSpPr>
              <p:cNvPr id="51315" name="Line 60"/>
              <p:cNvSpPr>
                <a:spLocks noChangeShapeType="1"/>
              </p:cNvSpPr>
              <p:nvPr/>
            </p:nvSpPr>
            <p:spPr bwMode="auto">
              <a:xfrm flipV="1">
                <a:off x="2863" y="2550"/>
                <a:ext cx="0" cy="9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355" tIns="45678" rIns="91355" bIns="45678">
                <a:spAutoFit/>
              </a:bodyPr>
              <a:lstStyle/>
              <a:p>
                <a:endParaRPr lang="fr-CH"/>
              </a:p>
            </p:txBody>
          </p:sp>
          <p:sp>
            <p:nvSpPr>
              <p:cNvPr id="51316" name="Oval 81"/>
              <p:cNvSpPr>
                <a:spLocks noChangeArrowheads="1"/>
              </p:cNvSpPr>
              <p:nvPr/>
            </p:nvSpPr>
            <p:spPr bwMode="auto">
              <a:xfrm>
                <a:off x="2811" y="2487"/>
                <a:ext cx="96" cy="113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1355" tIns="45678" rIns="91355" bIns="45678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</p:grpSp>
      <p:grpSp>
        <p:nvGrpSpPr>
          <p:cNvPr id="339003" name="Group 1083"/>
          <p:cNvGrpSpPr>
            <a:grpSpLocks/>
          </p:cNvGrpSpPr>
          <p:nvPr/>
        </p:nvGrpSpPr>
        <p:grpSpPr bwMode="auto">
          <a:xfrm>
            <a:off x="5499892" y="3686200"/>
            <a:ext cx="2286000" cy="990600"/>
            <a:chOff x="3024" y="1968"/>
            <a:chExt cx="1440" cy="624"/>
          </a:xfrm>
        </p:grpSpPr>
        <p:sp>
          <p:nvSpPr>
            <p:cNvPr id="51307" name="Text Box 842"/>
            <p:cNvSpPr txBox="1">
              <a:spLocks noChangeArrowheads="1"/>
            </p:cNvSpPr>
            <p:nvPr/>
          </p:nvSpPr>
          <p:spPr bwMode="auto">
            <a:xfrm>
              <a:off x="3216" y="1968"/>
              <a:ext cx="1248" cy="252"/>
            </a:xfrm>
            <a:prstGeom prst="rect">
              <a:avLst/>
            </a:prstGeom>
            <a:solidFill>
              <a:srgbClr val="CCECFF"/>
            </a:solidFill>
            <a:ln w="3175">
              <a:solidFill>
                <a:schemeClr val="tx1"/>
              </a:solidFill>
              <a:miter lim="800000"/>
              <a:headEnd type="none" w="med" len="lg"/>
              <a:tailEnd type="none" w="med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b="0" dirty="0"/>
                <a:t>Mesure de </a:t>
              </a:r>
              <a:r>
                <a:rPr lang="fr-CH" altLang="fr-FR" sz="2000" b="0" dirty="0" err="1"/>
                <a:t>I</a:t>
              </a:r>
              <a:r>
                <a:rPr lang="fr-CH" altLang="fr-FR" sz="2000" b="0" baseline="-25000" dirty="0" err="1"/>
                <a:t>cc</a:t>
              </a:r>
              <a:endParaRPr lang="fr-FR" altLang="fr-FR" sz="2000" b="0" baseline="-25000" dirty="0"/>
            </a:p>
          </p:txBody>
        </p:sp>
        <p:sp>
          <p:nvSpPr>
            <p:cNvPr id="51308" name="Line 843"/>
            <p:cNvSpPr>
              <a:spLocks noChangeShapeType="1"/>
            </p:cNvSpPr>
            <p:nvPr/>
          </p:nvSpPr>
          <p:spPr bwMode="auto">
            <a:xfrm flipH="1">
              <a:off x="3024" y="2255"/>
              <a:ext cx="794" cy="33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39001" name="Group 1081"/>
          <p:cNvGrpSpPr>
            <a:grpSpLocks/>
          </p:cNvGrpSpPr>
          <p:nvPr/>
        </p:nvGrpSpPr>
        <p:grpSpPr bwMode="auto">
          <a:xfrm>
            <a:off x="1308893" y="1628800"/>
            <a:ext cx="7466013" cy="5054600"/>
            <a:chOff x="384" y="672"/>
            <a:chExt cx="4703" cy="3184"/>
          </a:xfrm>
        </p:grpSpPr>
        <p:grpSp>
          <p:nvGrpSpPr>
            <p:cNvPr id="50191" name="Group 1076"/>
            <p:cNvGrpSpPr>
              <a:grpSpLocks/>
            </p:cNvGrpSpPr>
            <p:nvPr/>
          </p:nvGrpSpPr>
          <p:grpSpPr bwMode="auto">
            <a:xfrm>
              <a:off x="4559" y="672"/>
              <a:ext cx="528" cy="3184"/>
              <a:chOff x="4559" y="672"/>
              <a:chExt cx="528" cy="3184"/>
            </a:xfrm>
          </p:grpSpPr>
          <p:sp>
            <p:nvSpPr>
              <p:cNvPr id="51104" name="Freeform 611"/>
              <p:cNvSpPr>
                <a:spLocks/>
              </p:cNvSpPr>
              <p:nvPr/>
            </p:nvSpPr>
            <p:spPr bwMode="auto">
              <a:xfrm>
                <a:off x="5076" y="672"/>
                <a:ext cx="1" cy="3183"/>
              </a:xfrm>
              <a:custGeom>
                <a:avLst/>
                <a:gdLst>
                  <a:gd name="T0" fmla="*/ 0 w 1"/>
                  <a:gd name="T1" fmla="*/ 3183 h 3183"/>
                  <a:gd name="T2" fmla="*/ 0 w 1"/>
                  <a:gd name="T3" fmla="*/ 0 h 3183"/>
                  <a:gd name="T4" fmla="*/ 0 w 1"/>
                  <a:gd name="T5" fmla="*/ 0 h 3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183">
                    <a:moveTo>
                      <a:pt x="0" y="3183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05" name="Line 614"/>
              <p:cNvSpPr>
                <a:spLocks noChangeShapeType="1"/>
              </p:cNvSpPr>
              <p:nvPr/>
            </p:nvSpPr>
            <p:spPr bwMode="auto">
              <a:xfrm>
                <a:off x="4780" y="12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06" name="Line 615"/>
              <p:cNvSpPr>
                <a:spLocks noChangeShapeType="1"/>
              </p:cNvSpPr>
              <p:nvPr/>
            </p:nvSpPr>
            <p:spPr bwMode="auto">
              <a:xfrm>
                <a:off x="4953" y="12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07" name="Line 616"/>
              <p:cNvSpPr>
                <a:spLocks noChangeShapeType="1"/>
              </p:cNvSpPr>
              <p:nvPr/>
            </p:nvSpPr>
            <p:spPr bwMode="auto">
              <a:xfrm>
                <a:off x="4758" y="154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08" name="Line 617"/>
              <p:cNvSpPr>
                <a:spLocks noChangeShapeType="1"/>
              </p:cNvSpPr>
              <p:nvPr/>
            </p:nvSpPr>
            <p:spPr bwMode="auto">
              <a:xfrm>
                <a:off x="4735" y="185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09" name="Line 618"/>
              <p:cNvSpPr>
                <a:spLocks noChangeShapeType="1"/>
              </p:cNvSpPr>
              <p:nvPr/>
            </p:nvSpPr>
            <p:spPr bwMode="auto">
              <a:xfrm>
                <a:off x="4910" y="18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0" name="Line 619"/>
              <p:cNvSpPr>
                <a:spLocks noChangeShapeType="1"/>
              </p:cNvSpPr>
              <p:nvPr/>
            </p:nvSpPr>
            <p:spPr bwMode="auto">
              <a:xfrm>
                <a:off x="4714" y="216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1" name="Line 620"/>
              <p:cNvSpPr>
                <a:spLocks noChangeShapeType="1"/>
              </p:cNvSpPr>
              <p:nvPr/>
            </p:nvSpPr>
            <p:spPr bwMode="auto">
              <a:xfrm>
                <a:off x="4692" y="24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2" name="Line 621"/>
              <p:cNvSpPr>
                <a:spLocks noChangeShapeType="1"/>
              </p:cNvSpPr>
              <p:nvPr/>
            </p:nvSpPr>
            <p:spPr bwMode="auto">
              <a:xfrm>
                <a:off x="4865" y="24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3" name="Line 622"/>
              <p:cNvSpPr>
                <a:spLocks noChangeShapeType="1"/>
              </p:cNvSpPr>
              <p:nvPr/>
            </p:nvSpPr>
            <p:spPr bwMode="auto">
              <a:xfrm>
                <a:off x="5076" y="277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4" name="Line 623"/>
              <p:cNvSpPr>
                <a:spLocks noChangeShapeType="1"/>
              </p:cNvSpPr>
              <p:nvPr/>
            </p:nvSpPr>
            <p:spPr bwMode="auto">
              <a:xfrm>
                <a:off x="4671" y="27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5" name="Line 624"/>
              <p:cNvSpPr>
                <a:spLocks noChangeShapeType="1"/>
              </p:cNvSpPr>
              <p:nvPr/>
            </p:nvSpPr>
            <p:spPr bwMode="auto">
              <a:xfrm>
                <a:off x="4650" y="30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6" name="Line 625"/>
              <p:cNvSpPr>
                <a:spLocks noChangeShapeType="1"/>
              </p:cNvSpPr>
              <p:nvPr/>
            </p:nvSpPr>
            <p:spPr bwMode="auto">
              <a:xfrm>
                <a:off x="4822" y="3087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7" name="Line 626"/>
              <p:cNvSpPr>
                <a:spLocks noChangeShapeType="1"/>
              </p:cNvSpPr>
              <p:nvPr/>
            </p:nvSpPr>
            <p:spPr bwMode="auto">
              <a:xfrm>
                <a:off x="5054" y="30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8" name="Line 627"/>
              <p:cNvSpPr>
                <a:spLocks noChangeShapeType="1"/>
              </p:cNvSpPr>
              <p:nvPr/>
            </p:nvSpPr>
            <p:spPr bwMode="auto">
              <a:xfrm>
                <a:off x="5032" y="339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19" name="Line 628"/>
              <p:cNvSpPr>
                <a:spLocks noChangeShapeType="1"/>
              </p:cNvSpPr>
              <p:nvPr/>
            </p:nvSpPr>
            <p:spPr bwMode="auto">
              <a:xfrm>
                <a:off x="4627" y="33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0" name="Line 629"/>
              <p:cNvSpPr>
                <a:spLocks noChangeShapeType="1"/>
              </p:cNvSpPr>
              <p:nvPr/>
            </p:nvSpPr>
            <p:spPr bwMode="auto">
              <a:xfrm>
                <a:off x="5011" y="37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1" name="Line 631"/>
              <p:cNvSpPr>
                <a:spLocks noChangeShapeType="1"/>
              </p:cNvSpPr>
              <p:nvPr/>
            </p:nvSpPr>
            <p:spPr bwMode="auto">
              <a:xfrm>
                <a:off x="4803" y="138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2" name="Line 632"/>
              <p:cNvSpPr>
                <a:spLocks noChangeShapeType="1"/>
              </p:cNvSpPr>
              <p:nvPr/>
            </p:nvSpPr>
            <p:spPr bwMode="auto">
              <a:xfrm>
                <a:off x="4902" y="1362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3" name="Line 633"/>
              <p:cNvSpPr>
                <a:spLocks noChangeShapeType="1"/>
              </p:cNvSpPr>
              <p:nvPr/>
            </p:nvSpPr>
            <p:spPr bwMode="auto">
              <a:xfrm>
                <a:off x="5041" y="1894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4" name="Line 634"/>
              <p:cNvSpPr>
                <a:spLocks noChangeShapeType="1"/>
              </p:cNvSpPr>
              <p:nvPr/>
            </p:nvSpPr>
            <p:spPr bwMode="auto">
              <a:xfrm>
                <a:off x="4663" y="1959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5" name="Line 635"/>
              <p:cNvSpPr>
                <a:spLocks noChangeShapeType="1"/>
              </p:cNvSpPr>
              <p:nvPr/>
            </p:nvSpPr>
            <p:spPr bwMode="auto">
              <a:xfrm>
                <a:off x="4562" y="197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6" name="Line 636"/>
              <p:cNvSpPr>
                <a:spLocks noChangeShapeType="1"/>
              </p:cNvSpPr>
              <p:nvPr/>
            </p:nvSpPr>
            <p:spPr bwMode="auto">
              <a:xfrm>
                <a:off x="4801" y="249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7" name="Line 637"/>
              <p:cNvSpPr>
                <a:spLocks noChangeShapeType="1"/>
              </p:cNvSpPr>
              <p:nvPr/>
            </p:nvSpPr>
            <p:spPr bwMode="auto">
              <a:xfrm>
                <a:off x="5003" y="300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8" name="Line 638"/>
              <p:cNvSpPr>
                <a:spLocks noChangeShapeType="1"/>
              </p:cNvSpPr>
              <p:nvPr/>
            </p:nvSpPr>
            <p:spPr bwMode="auto">
              <a:xfrm>
                <a:off x="4561" y="30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29" name="Line 639"/>
              <p:cNvSpPr>
                <a:spLocks noChangeShapeType="1"/>
              </p:cNvSpPr>
              <p:nvPr/>
            </p:nvSpPr>
            <p:spPr bwMode="auto">
              <a:xfrm>
                <a:off x="4864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0" name="Line 640"/>
              <p:cNvSpPr>
                <a:spLocks noChangeShapeType="1"/>
              </p:cNvSpPr>
              <p:nvPr/>
            </p:nvSpPr>
            <p:spPr bwMode="auto">
              <a:xfrm>
                <a:off x="4936" y="1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1" name="Line 641"/>
              <p:cNvSpPr>
                <a:spLocks noChangeShapeType="1"/>
              </p:cNvSpPr>
              <p:nvPr/>
            </p:nvSpPr>
            <p:spPr bwMode="auto">
              <a:xfrm>
                <a:off x="4740" y="129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2" name="Line 642"/>
              <p:cNvSpPr>
                <a:spLocks noChangeShapeType="1"/>
              </p:cNvSpPr>
              <p:nvPr/>
            </p:nvSpPr>
            <p:spPr bwMode="auto">
              <a:xfrm>
                <a:off x="4587" y="19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3" name="Line 643"/>
              <p:cNvSpPr>
                <a:spLocks noChangeShapeType="1"/>
              </p:cNvSpPr>
              <p:nvPr/>
            </p:nvSpPr>
            <p:spPr bwMode="auto">
              <a:xfrm>
                <a:off x="4784" y="1924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4" name="Line 644"/>
              <p:cNvSpPr>
                <a:spLocks noChangeShapeType="1"/>
              </p:cNvSpPr>
              <p:nvPr/>
            </p:nvSpPr>
            <p:spPr bwMode="auto">
              <a:xfrm>
                <a:off x="5060" y="246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5" name="Line 645"/>
              <p:cNvSpPr>
                <a:spLocks noChangeShapeType="1"/>
              </p:cNvSpPr>
              <p:nvPr/>
            </p:nvSpPr>
            <p:spPr bwMode="auto">
              <a:xfrm>
                <a:off x="4631" y="262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6" name="Line 646"/>
              <p:cNvSpPr>
                <a:spLocks noChangeShapeType="1"/>
              </p:cNvSpPr>
              <p:nvPr/>
            </p:nvSpPr>
            <p:spPr bwMode="auto">
              <a:xfrm>
                <a:off x="4907" y="3163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7" name="Line 647"/>
              <p:cNvSpPr>
                <a:spLocks noChangeShapeType="1"/>
              </p:cNvSpPr>
              <p:nvPr/>
            </p:nvSpPr>
            <p:spPr bwMode="auto">
              <a:xfrm>
                <a:off x="5047" y="375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8" name="Line 648"/>
              <p:cNvSpPr>
                <a:spLocks noChangeShapeType="1"/>
              </p:cNvSpPr>
              <p:nvPr/>
            </p:nvSpPr>
            <p:spPr bwMode="auto">
              <a:xfrm>
                <a:off x="4653" y="11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39" name="Line 649"/>
              <p:cNvSpPr>
                <a:spLocks noChangeShapeType="1"/>
              </p:cNvSpPr>
              <p:nvPr/>
            </p:nvSpPr>
            <p:spPr bwMode="auto">
              <a:xfrm>
                <a:off x="4634" y="172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0" name="Line 650"/>
              <p:cNvSpPr>
                <a:spLocks noChangeShapeType="1"/>
              </p:cNvSpPr>
              <p:nvPr/>
            </p:nvSpPr>
            <p:spPr bwMode="auto">
              <a:xfrm>
                <a:off x="5063" y="20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1" name="Line 651"/>
              <p:cNvSpPr>
                <a:spLocks noChangeShapeType="1"/>
              </p:cNvSpPr>
              <p:nvPr/>
            </p:nvSpPr>
            <p:spPr bwMode="auto">
              <a:xfrm>
                <a:off x="4617" y="230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2" name="Line 652"/>
              <p:cNvSpPr>
                <a:spLocks noChangeShapeType="1"/>
              </p:cNvSpPr>
              <p:nvPr/>
            </p:nvSpPr>
            <p:spPr bwMode="auto">
              <a:xfrm>
                <a:off x="4601" y="28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3" name="Line 653"/>
              <p:cNvSpPr>
                <a:spLocks noChangeShapeType="1"/>
              </p:cNvSpPr>
              <p:nvPr/>
            </p:nvSpPr>
            <p:spPr bwMode="auto">
              <a:xfrm>
                <a:off x="5044" y="262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4" name="Line 654"/>
              <p:cNvSpPr>
                <a:spLocks noChangeShapeType="1"/>
              </p:cNvSpPr>
              <p:nvPr/>
            </p:nvSpPr>
            <p:spPr bwMode="auto">
              <a:xfrm>
                <a:off x="5028" y="319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5" name="Line 655"/>
              <p:cNvSpPr>
                <a:spLocks noChangeShapeType="1"/>
              </p:cNvSpPr>
              <p:nvPr/>
            </p:nvSpPr>
            <p:spPr bwMode="auto">
              <a:xfrm>
                <a:off x="5011" y="376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6" name="Line 657"/>
              <p:cNvSpPr>
                <a:spLocks noChangeShapeType="1"/>
              </p:cNvSpPr>
              <p:nvPr/>
            </p:nvSpPr>
            <p:spPr bwMode="auto">
              <a:xfrm>
                <a:off x="4813" y="124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7" name="Line 658"/>
              <p:cNvSpPr>
                <a:spLocks noChangeShapeType="1"/>
              </p:cNvSpPr>
              <p:nvPr/>
            </p:nvSpPr>
            <p:spPr bwMode="auto">
              <a:xfrm>
                <a:off x="5041" y="106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8" name="Line 659"/>
              <p:cNvSpPr>
                <a:spLocks noChangeShapeType="1"/>
              </p:cNvSpPr>
              <p:nvPr/>
            </p:nvSpPr>
            <p:spPr bwMode="auto">
              <a:xfrm>
                <a:off x="5021" y="151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49" name="Line 660"/>
              <p:cNvSpPr>
                <a:spLocks noChangeShapeType="1"/>
              </p:cNvSpPr>
              <p:nvPr/>
            </p:nvSpPr>
            <p:spPr bwMode="auto">
              <a:xfrm>
                <a:off x="4838" y="166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0" name="Line 661"/>
              <p:cNvSpPr>
                <a:spLocks noChangeShapeType="1"/>
              </p:cNvSpPr>
              <p:nvPr/>
            </p:nvSpPr>
            <p:spPr bwMode="auto">
              <a:xfrm>
                <a:off x="4611" y="185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1" name="Line 662"/>
              <p:cNvSpPr>
                <a:spLocks noChangeShapeType="1"/>
              </p:cNvSpPr>
              <p:nvPr/>
            </p:nvSpPr>
            <p:spPr bwMode="auto">
              <a:xfrm>
                <a:off x="4636" y="2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2" name="Line 663"/>
              <p:cNvSpPr>
                <a:spLocks noChangeShapeType="1"/>
              </p:cNvSpPr>
              <p:nvPr/>
            </p:nvSpPr>
            <p:spPr bwMode="auto">
              <a:xfrm>
                <a:off x="4819" y="212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3" name="Line 664"/>
              <p:cNvSpPr>
                <a:spLocks noChangeShapeType="1"/>
              </p:cNvSpPr>
              <p:nvPr/>
            </p:nvSpPr>
            <p:spPr bwMode="auto">
              <a:xfrm>
                <a:off x="4933" y="2473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4" name="Line 665"/>
              <p:cNvSpPr>
                <a:spLocks noChangeShapeType="1"/>
              </p:cNvSpPr>
              <p:nvPr/>
            </p:nvSpPr>
            <p:spPr bwMode="auto">
              <a:xfrm>
                <a:off x="4616" y="273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5" name="Line 666"/>
              <p:cNvSpPr>
                <a:spLocks noChangeShapeType="1"/>
              </p:cNvSpPr>
              <p:nvPr/>
            </p:nvSpPr>
            <p:spPr bwMode="auto">
              <a:xfrm>
                <a:off x="4729" y="308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6" name="Line 667"/>
              <p:cNvSpPr>
                <a:spLocks noChangeShapeType="1"/>
              </p:cNvSpPr>
              <p:nvPr/>
            </p:nvSpPr>
            <p:spPr bwMode="auto">
              <a:xfrm>
                <a:off x="4957" y="289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7" name="Line 668"/>
              <p:cNvSpPr>
                <a:spLocks noChangeShapeType="1"/>
              </p:cNvSpPr>
              <p:nvPr/>
            </p:nvSpPr>
            <p:spPr bwMode="auto">
              <a:xfrm>
                <a:off x="4937" y="3350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8" name="Line 669"/>
              <p:cNvSpPr>
                <a:spLocks noChangeShapeType="1"/>
              </p:cNvSpPr>
              <p:nvPr/>
            </p:nvSpPr>
            <p:spPr bwMode="auto">
              <a:xfrm>
                <a:off x="4754" y="3502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59" name="Line 670"/>
              <p:cNvSpPr>
                <a:spLocks noChangeShapeType="1"/>
              </p:cNvSpPr>
              <p:nvPr/>
            </p:nvSpPr>
            <p:spPr bwMode="auto">
              <a:xfrm>
                <a:off x="5049" y="36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0" name="Line 672"/>
              <p:cNvSpPr>
                <a:spLocks noChangeShapeType="1"/>
              </p:cNvSpPr>
              <p:nvPr/>
            </p:nvSpPr>
            <p:spPr bwMode="auto">
              <a:xfrm>
                <a:off x="4611" y="1283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1" name="Line 673"/>
              <p:cNvSpPr>
                <a:spLocks noChangeShapeType="1"/>
              </p:cNvSpPr>
              <p:nvPr/>
            </p:nvSpPr>
            <p:spPr bwMode="auto">
              <a:xfrm>
                <a:off x="4666" y="180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2" name="Line 674"/>
              <p:cNvSpPr>
                <a:spLocks noChangeShapeType="1"/>
              </p:cNvSpPr>
              <p:nvPr/>
            </p:nvSpPr>
            <p:spPr bwMode="auto">
              <a:xfrm>
                <a:off x="4723" y="17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3" name="Line 675"/>
              <p:cNvSpPr>
                <a:spLocks noChangeShapeType="1"/>
              </p:cNvSpPr>
              <p:nvPr/>
            </p:nvSpPr>
            <p:spPr bwMode="auto">
              <a:xfrm>
                <a:off x="4835" y="2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4" name="Line 676"/>
              <p:cNvSpPr>
                <a:spLocks noChangeShapeType="1"/>
              </p:cNvSpPr>
              <p:nvPr/>
            </p:nvSpPr>
            <p:spPr bwMode="auto">
              <a:xfrm>
                <a:off x="4778" y="224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5" name="Line 677"/>
              <p:cNvSpPr>
                <a:spLocks noChangeShapeType="1"/>
              </p:cNvSpPr>
              <p:nvPr/>
            </p:nvSpPr>
            <p:spPr bwMode="auto">
              <a:xfrm>
                <a:off x="4559" y="250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6" name="Line 678"/>
              <p:cNvSpPr>
                <a:spLocks noChangeShapeType="1"/>
              </p:cNvSpPr>
              <p:nvPr/>
            </p:nvSpPr>
            <p:spPr bwMode="auto">
              <a:xfrm>
                <a:off x="4671" y="29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7" name="Line 679"/>
              <p:cNvSpPr>
                <a:spLocks noChangeShapeType="1"/>
              </p:cNvSpPr>
              <p:nvPr/>
            </p:nvSpPr>
            <p:spPr bwMode="auto">
              <a:xfrm>
                <a:off x="4890" y="269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8" name="Line 680"/>
              <p:cNvSpPr>
                <a:spLocks noChangeShapeType="1"/>
              </p:cNvSpPr>
              <p:nvPr/>
            </p:nvSpPr>
            <p:spPr bwMode="auto">
              <a:xfrm>
                <a:off x="4946" y="263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69" name="Line 681"/>
              <p:cNvSpPr>
                <a:spLocks noChangeShapeType="1"/>
              </p:cNvSpPr>
              <p:nvPr/>
            </p:nvSpPr>
            <p:spPr bwMode="auto">
              <a:xfrm>
                <a:off x="5057" y="308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0" name="Line 682"/>
              <p:cNvSpPr>
                <a:spLocks noChangeShapeType="1"/>
              </p:cNvSpPr>
              <p:nvPr/>
            </p:nvSpPr>
            <p:spPr bwMode="auto">
              <a:xfrm>
                <a:off x="5000" y="314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1" name="Line 683"/>
              <p:cNvSpPr>
                <a:spLocks noChangeShapeType="1"/>
              </p:cNvSpPr>
              <p:nvPr/>
            </p:nvSpPr>
            <p:spPr bwMode="auto">
              <a:xfrm>
                <a:off x="4783" y="340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2" name="Line 685"/>
              <p:cNvSpPr>
                <a:spLocks noChangeShapeType="1"/>
              </p:cNvSpPr>
              <p:nvPr/>
            </p:nvSpPr>
            <p:spPr bwMode="auto">
              <a:xfrm>
                <a:off x="4679" y="174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3" name="Line 686"/>
              <p:cNvSpPr>
                <a:spLocks noChangeShapeType="1"/>
              </p:cNvSpPr>
              <p:nvPr/>
            </p:nvSpPr>
            <p:spPr bwMode="auto">
              <a:xfrm>
                <a:off x="4873" y="140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4" name="Line 687"/>
              <p:cNvSpPr>
                <a:spLocks noChangeShapeType="1"/>
              </p:cNvSpPr>
              <p:nvPr/>
            </p:nvSpPr>
            <p:spPr bwMode="auto">
              <a:xfrm>
                <a:off x="4928" y="1316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5" name="Line 688"/>
              <p:cNvSpPr>
                <a:spLocks noChangeShapeType="1"/>
              </p:cNvSpPr>
              <p:nvPr/>
            </p:nvSpPr>
            <p:spPr bwMode="auto">
              <a:xfrm>
                <a:off x="5037" y="20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6" name="Line 689"/>
              <p:cNvSpPr>
                <a:spLocks noChangeShapeType="1"/>
              </p:cNvSpPr>
              <p:nvPr/>
            </p:nvSpPr>
            <p:spPr bwMode="auto">
              <a:xfrm>
                <a:off x="4982" y="2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7" name="Line 691"/>
              <p:cNvSpPr>
                <a:spLocks noChangeShapeType="1"/>
              </p:cNvSpPr>
              <p:nvPr/>
            </p:nvSpPr>
            <p:spPr bwMode="auto">
              <a:xfrm>
                <a:off x="4796" y="252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8" name="Line 692"/>
              <p:cNvSpPr>
                <a:spLocks noChangeShapeType="1"/>
              </p:cNvSpPr>
              <p:nvPr/>
            </p:nvSpPr>
            <p:spPr bwMode="auto">
              <a:xfrm>
                <a:off x="4626" y="281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79" name="Line 693"/>
              <p:cNvSpPr>
                <a:spLocks noChangeShapeType="1"/>
              </p:cNvSpPr>
              <p:nvPr/>
            </p:nvSpPr>
            <p:spPr bwMode="auto">
              <a:xfrm>
                <a:off x="4571" y="290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0" name="Line 694"/>
              <p:cNvSpPr>
                <a:spLocks noChangeShapeType="1"/>
              </p:cNvSpPr>
              <p:nvPr/>
            </p:nvSpPr>
            <p:spPr bwMode="auto">
              <a:xfrm>
                <a:off x="4903" y="3297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1" name="Line 696"/>
              <p:cNvSpPr>
                <a:spLocks noChangeShapeType="1"/>
              </p:cNvSpPr>
              <p:nvPr/>
            </p:nvSpPr>
            <p:spPr bwMode="auto">
              <a:xfrm>
                <a:off x="4738" y="1052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2" name="Line 697"/>
              <p:cNvSpPr>
                <a:spLocks noChangeShapeType="1"/>
              </p:cNvSpPr>
              <p:nvPr/>
            </p:nvSpPr>
            <p:spPr bwMode="auto">
              <a:xfrm>
                <a:off x="4611" y="236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3" name="Line 698"/>
              <p:cNvSpPr>
                <a:spLocks noChangeShapeType="1"/>
              </p:cNvSpPr>
              <p:nvPr/>
            </p:nvSpPr>
            <p:spPr bwMode="auto">
              <a:xfrm>
                <a:off x="4681" y="217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4" name="Line 699"/>
              <p:cNvSpPr>
                <a:spLocks noChangeShapeType="1"/>
              </p:cNvSpPr>
              <p:nvPr/>
            </p:nvSpPr>
            <p:spPr bwMode="auto">
              <a:xfrm>
                <a:off x="4760" y="19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5" name="Line 700"/>
              <p:cNvSpPr>
                <a:spLocks noChangeShapeType="1"/>
              </p:cNvSpPr>
              <p:nvPr/>
            </p:nvSpPr>
            <p:spPr bwMode="auto">
              <a:xfrm>
                <a:off x="4942" y="1462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6" name="Line 701"/>
              <p:cNvSpPr>
                <a:spLocks noChangeShapeType="1"/>
              </p:cNvSpPr>
              <p:nvPr/>
            </p:nvSpPr>
            <p:spPr bwMode="auto">
              <a:xfrm>
                <a:off x="5011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7" name="Line 702"/>
              <p:cNvSpPr>
                <a:spLocks noChangeShapeType="1"/>
              </p:cNvSpPr>
              <p:nvPr/>
            </p:nvSpPr>
            <p:spPr bwMode="auto">
              <a:xfrm>
                <a:off x="4965" y="236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8" name="Line 703"/>
              <p:cNvSpPr>
                <a:spLocks noChangeShapeType="1"/>
              </p:cNvSpPr>
              <p:nvPr/>
            </p:nvSpPr>
            <p:spPr bwMode="auto">
              <a:xfrm>
                <a:off x="4885" y="2581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89" name="Line 704"/>
              <p:cNvSpPr>
                <a:spLocks noChangeShapeType="1"/>
              </p:cNvSpPr>
              <p:nvPr/>
            </p:nvSpPr>
            <p:spPr bwMode="auto">
              <a:xfrm>
                <a:off x="4816" y="2771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0" name="Line 705"/>
              <p:cNvSpPr>
                <a:spLocks noChangeShapeType="1"/>
              </p:cNvSpPr>
              <p:nvPr/>
            </p:nvSpPr>
            <p:spPr bwMode="auto">
              <a:xfrm>
                <a:off x="4636" y="3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1" name="Line 706"/>
              <p:cNvSpPr>
                <a:spLocks noChangeShapeType="1"/>
              </p:cNvSpPr>
              <p:nvPr/>
            </p:nvSpPr>
            <p:spPr bwMode="auto">
              <a:xfrm>
                <a:off x="5020" y="318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2" name="Line 708"/>
              <p:cNvSpPr>
                <a:spLocks noChangeShapeType="1"/>
              </p:cNvSpPr>
              <p:nvPr/>
            </p:nvSpPr>
            <p:spPr bwMode="auto">
              <a:xfrm>
                <a:off x="4818" y="107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3" name="Line 709"/>
              <p:cNvSpPr>
                <a:spLocks noChangeShapeType="1"/>
              </p:cNvSpPr>
              <p:nvPr/>
            </p:nvSpPr>
            <p:spPr bwMode="auto">
              <a:xfrm>
                <a:off x="4763" y="13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4" name="Line 710"/>
              <p:cNvSpPr>
                <a:spLocks noChangeShapeType="1"/>
              </p:cNvSpPr>
              <p:nvPr/>
            </p:nvSpPr>
            <p:spPr bwMode="auto">
              <a:xfrm>
                <a:off x="4718" y="163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5" name="Line 711"/>
              <p:cNvSpPr>
                <a:spLocks noChangeShapeType="1"/>
              </p:cNvSpPr>
              <p:nvPr/>
            </p:nvSpPr>
            <p:spPr bwMode="auto">
              <a:xfrm>
                <a:off x="4663" y="194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6" name="Line 712"/>
              <p:cNvSpPr>
                <a:spLocks noChangeShapeType="1"/>
              </p:cNvSpPr>
              <p:nvPr/>
            </p:nvSpPr>
            <p:spPr bwMode="auto">
              <a:xfrm>
                <a:off x="4619" y="219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7" name="Line 713"/>
              <p:cNvSpPr>
                <a:spLocks noChangeShapeType="1"/>
              </p:cNvSpPr>
              <p:nvPr/>
            </p:nvSpPr>
            <p:spPr bwMode="auto">
              <a:xfrm>
                <a:off x="4766" y="3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8" name="Line 714"/>
              <p:cNvSpPr>
                <a:spLocks noChangeShapeType="1"/>
              </p:cNvSpPr>
              <p:nvPr/>
            </p:nvSpPr>
            <p:spPr bwMode="auto">
              <a:xfrm>
                <a:off x="4812" y="30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199" name="Line 715"/>
              <p:cNvSpPr>
                <a:spLocks noChangeShapeType="1"/>
              </p:cNvSpPr>
              <p:nvPr/>
            </p:nvSpPr>
            <p:spPr bwMode="auto">
              <a:xfrm>
                <a:off x="4865" y="270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0" name="Line 716"/>
              <p:cNvSpPr>
                <a:spLocks noChangeShapeType="1"/>
              </p:cNvSpPr>
              <p:nvPr/>
            </p:nvSpPr>
            <p:spPr bwMode="auto">
              <a:xfrm>
                <a:off x="4911" y="2450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1" name="Line 717"/>
              <p:cNvSpPr>
                <a:spLocks noChangeShapeType="1"/>
              </p:cNvSpPr>
              <p:nvPr/>
            </p:nvSpPr>
            <p:spPr bwMode="auto">
              <a:xfrm>
                <a:off x="4965" y="214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2" name="Line 718"/>
              <p:cNvSpPr>
                <a:spLocks noChangeShapeType="1"/>
              </p:cNvSpPr>
              <p:nvPr/>
            </p:nvSpPr>
            <p:spPr bwMode="auto">
              <a:xfrm>
                <a:off x="5009" y="1891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3" name="Line 719"/>
              <p:cNvSpPr>
                <a:spLocks noChangeShapeType="1"/>
              </p:cNvSpPr>
              <p:nvPr/>
            </p:nvSpPr>
            <p:spPr bwMode="auto">
              <a:xfrm>
                <a:off x="5064" y="1587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4" name="Line 720"/>
              <p:cNvSpPr>
                <a:spLocks noChangeShapeType="1"/>
              </p:cNvSpPr>
              <p:nvPr/>
            </p:nvSpPr>
            <p:spPr bwMode="auto">
              <a:xfrm>
                <a:off x="5059" y="3520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5" name="Line 721"/>
              <p:cNvSpPr>
                <a:spLocks noChangeShapeType="1"/>
              </p:cNvSpPr>
              <p:nvPr/>
            </p:nvSpPr>
            <p:spPr bwMode="auto">
              <a:xfrm>
                <a:off x="5014" y="377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6" name="Line 723"/>
              <p:cNvSpPr>
                <a:spLocks noChangeShapeType="1"/>
              </p:cNvSpPr>
              <p:nvPr/>
            </p:nvSpPr>
            <p:spPr bwMode="auto">
              <a:xfrm>
                <a:off x="4772" y="1392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7" name="Line 724"/>
              <p:cNvSpPr>
                <a:spLocks noChangeShapeType="1"/>
              </p:cNvSpPr>
              <p:nvPr/>
            </p:nvSpPr>
            <p:spPr bwMode="auto">
              <a:xfrm>
                <a:off x="4772" y="1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8" name="Line 725"/>
              <p:cNvSpPr>
                <a:spLocks noChangeShapeType="1"/>
              </p:cNvSpPr>
              <p:nvPr/>
            </p:nvSpPr>
            <p:spPr bwMode="auto">
              <a:xfrm>
                <a:off x="4772" y="21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09" name="Line 726"/>
              <p:cNvSpPr>
                <a:spLocks noChangeShapeType="1"/>
              </p:cNvSpPr>
              <p:nvPr/>
            </p:nvSpPr>
            <p:spPr bwMode="auto">
              <a:xfrm>
                <a:off x="4772" y="25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0" name="Line 727"/>
              <p:cNvSpPr>
                <a:spLocks noChangeShapeType="1"/>
              </p:cNvSpPr>
              <p:nvPr/>
            </p:nvSpPr>
            <p:spPr bwMode="auto">
              <a:xfrm>
                <a:off x="4772" y="305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1" name="Line 728"/>
              <p:cNvSpPr>
                <a:spLocks noChangeShapeType="1"/>
              </p:cNvSpPr>
              <p:nvPr/>
            </p:nvSpPr>
            <p:spPr bwMode="auto">
              <a:xfrm>
                <a:off x="4772" y="3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2" name="Line 731"/>
              <p:cNvSpPr>
                <a:spLocks noChangeShapeType="1"/>
              </p:cNvSpPr>
              <p:nvPr/>
            </p:nvSpPr>
            <p:spPr bwMode="auto">
              <a:xfrm>
                <a:off x="4753" y="1359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3" name="Line 732"/>
              <p:cNvSpPr>
                <a:spLocks noChangeShapeType="1"/>
              </p:cNvSpPr>
              <p:nvPr/>
            </p:nvSpPr>
            <p:spPr bwMode="auto">
              <a:xfrm>
                <a:off x="4827" y="176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4" name="Line 733"/>
              <p:cNvSpPr>
                <a:spLocks noChangeShapeType="1"/>
              </p:cNvSpPr>
              <p:nvPr/>
            </p:nvSpPr>
            <p:spPr bwMode="auto">
              <a:xfrm>
                <a:off x="4862" y="19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5" name="Line 734"/>
              <p:cNvSpPr>
                <a:spLocks noChangeShapeType="1"/>
              </p:cNvSpPr>
              <p:nvPr/>
            </p:nvSpPr>
            <p:spPr bwMode="auto">
              <a:xfrm>
                <a:off x="4945" y="24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6" name="Line 735"/>
              <p:cNvSpPr>
                <a:spLocks noChangeShapeType="1"/>
              </p:cNvSpPr>
              <p:nvPr/>
            </p:nvSpPr>
            <p:spPr bwMode="auto">
              <a:xfrm>
                <a:off x="5018" y="284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7" name="Line 736"/>
              <p:cNvSpPr>
                <a:spLocks noChangeShapeType="1"/>
              </p:cNvSpPr>
              <p:nvPr/>
            </p:nvSpPr>
            <p:spPr bwMode="auto">
              <a:xfrm>
                <a:off x="5053" y="3043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8" name="Line 737"/>
              <p:cNvSpPr>
                <a:spLocks noChangeShapeType="1"/>
              </p:cNvSpPr>
              <p:nvPr/>
            </p:nvSpPr>
            <p:spPr bwMode="auto">
              <a:xfrm>
                <a:off x="4697" y="3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19" name="Line 738"/>
              <p:cNvSpPr>
                <a:spLocks noChangeShapeType="1"/>
              </p:cNvSpPr>
              <p:nvPr/>
            </p:nvSpPr>
            <p:spPr bwMode="auto">
              <a:xfrm>
                <a:off x="4614" y="2850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0" name="Line 739"/>
              <p:cNvSpPr>
                <a:spLocks noChangeShapeType="1"/>
              </p:cNvSpPr>
              <p:nvPr/>
            </p:nvSpPr>
            <p:spPr bwMode="auto">
              <a:xfrm>
                <a:off x="4579" y="2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1" name="Line 741"/>
              <p:cNvSpPr>
                <a:spLocks noChangeShapeType="1"/>
              </p:cNvSpPr>
              <p:nvPr/>
            </p:nvSpPr>
            <p:spPr bwMode="auto">
              <a:xfrm>
                <a:off x="4786" y="1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2" name="Line 742"/>
              <p:cNvSpPr>
                <a:spLocks noChangeShapeType="1"/>
              </p:cNvSpPr>
              <p:nvPr/>
            </p:nvSpPr>
            <p:spPr bwMode="auto">
              <a:xfrm>
                <a:off x="4879" y="14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3" name="Line 743"/>
              <p:cNvSpPr>
                <a:spLocks noChangeShapeType="1"/>
              </p:cNvSpPr>
              <p:nvPr/>
            </p:nvSpPr>
            <p:spPr bwMode="auto">
              <a:xfrm>
                <a:off x="4998" y="172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4" name="Line 744"/>
              <p:cNvSpPr>
                <a:spLocks noChangeShapeType="1"/>
              </p:cNvSpPr>
              <p:nvPr/>
            </p:nvSpPr>
            <p:spPr bwMode="auto">
              <a:xfrm>
                <a:off x="5021" y="266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5" name="Line 745"/>
              <p:cNvSpPr>
                <a:spLocks noChangeShapeType="1"/>
              </p:cNvSpPr>
              <p:nvPr/>
            </p:nvSpPr>
            <p:spPr bwMode="auto">
              <a:xfrm>
                <a:off x="4890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6" name="Line 746"/>
              <p:cNvSpPr>
                <a:spLocks noChangeShapeType="1"/>
              </p:cNvSpPr>
              <p:nvPr/>
            </p:nvSpPr>
            <p:spPr bwMode="auto">
              <a:xfrm>
                <a:off x="4770" y="198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7" name="Line 747"/>
              <p:cNvSpPr>
                <a:spLocks noChangeShapeType="1"/>
              </p:cNvSpPr>
              <p:nvPr/>
            </p:nvSpPr>
            <p:spPr bwMode="auto">
              <a:xfrm>
                <a:off x="4677" y="1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8" name="Line 748"/>
              <p:cNvSpPr>
                <a:spLocks noChangeShapeType="1"/>
              </p:cNvSpPr>
              <p:nvPr/>
            </p:nvSpPr>
            <p:spPr bwMode="auto">
              <a:xfrm>
                <a:off x="4660" y="25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29" name="Line 749"/>
              <p:cNvSpPr>
                <a:spLocks noChangeShapeType="1"/>
              </p:cNvSpPr>
              <p:nvPr/>
            </p:nvSpPr>
            <p:spPr bwMode="auto">
              <a:xfrm>
                <a:off x="4779" y="289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0" name="Line 750"/>
              <p:cNvSpPr>
                <a:spLocks noChangeShapeType="1"/>
              </p:cNvSpPr>
              <p:nvPr/>
            </p:nvSpPr>
            <p:spPr bwMode="auto">
              <a:xfrm>
                <a:off x="4909" y="3251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1" name="Line 751"/>
              <p:cNvSpPr>
                <a:spLocks noChangeShapeType="1"/>
              </p:cNvSpPr>
              <p:nvPr/>
            </p:nvSpPr>
            <p:spPr bwMode="auto">
              <a:xfrm>
                <a:off x="5004" y="350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2" name="Line 752"/>
              <p:cNvSpPr>
                <a:spLocks noChangeShapeType="1"/>
              </p:cNvSpPr>
              <p:nvPr/>
            </p:nvSpPr>
            <p:spPr bwMode="auto">
              <a:xfrm>
                <a:off x="5055" y="1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3" name="Line 754"/>
              <p:cNvSpPr>
                <a:spLocks noChangeShapeType="1"/>
              </p:cNvSpPr>
              <p:nvPr/>
            </p:nvSpPr>
            <p:spPr bwMode="auto">
              <a:xfrm>
                <a:off x="4648" y="128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4" name="Line 755"/>
              <p:cNvSpPr>
                <a:spLocks noChangeShapeType="1"/>
              </p:cNvSpPr>
              <p:nvPr/>
            </p:nvSpPr>
            <p:spPr bwMode="auto">
              <a:xfrm>
                <a:off x="4923" y="175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5" name="Line 756"/>
              <p:cNvSpPr>
                <a:spLocks noChangeShapeType="1"/>
              </p:cNvSpPr>
              <p:nvPr/>
            </p:nvSpPr>
            <p:spPr bwMode="auto">
              <a:xfrm>
                <a:off x="5000" y="18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6" name="Line 757"/>
              <p:cNvSpPr>
                <a:spLocks noChangeShapeType="1"/>
              </p:cNvSpPr>
              <p:nvPr/>
            </p:nvSpPr>
            <p:spPr bwMode="auto">
              <a:xfrm>
                <a:off x="4943" y="2684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7" name="Line 758"/>
              <p:cNvSpPr>
                <a:spLocks noChangeShapeType="1"/>
              </p:cNvSpPr>
              <p:nvPr/>
            </p:nvSpPr>
            <p:spPr bwMode="auto">
              <a:xfrm>
                <a:off x="4868" y="255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8" name="Line 759"/>
              <p:cNvSpPr>
                <a:spLocks noChangeShapeType="1"/>
              </p:cNvSpPr>
              <p:nvPr/>
            </p:nvSpPr>
            <p:spPr bwMode="auto">
              <a:xfrm>
                <a:off x="4593" y="208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39" name="Line 760"/>
              <p:cNvSpPr>
                <a:spLocks noChangeShapeType="1"/>
              </p:cNvSpPr>
              <p:nvPr/>
            </p:nvSpPr>
            <p:spPr bwMode="auto">
              <a:xfrm>
                <a:off x="4813" y="3350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0" name="Line 761"/>
              <p:cNvSpPr>
                <a:spLocks noChangeShapeType="1"/>
              </p:cNvSpPr>
              <p:nvPr/>
            </p:nvSpPr>
            <p:spPr bwMode="auto">
              <a:xfrm>
                <a:off x="4888" y="348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1" name="Line 764"/>
              <p:cNvSpPr>
                <a:spLocks noChangeShapeType="1"/>
              </p:cNvSpPr>
              <p:nvPr/>
            </p:nvSpPr>
            <p:spPr bwMode="auto">
              <a:xfrm>
                <a:off x="4657" y="103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2" name="Line 765"/>
              <p:cNvSpPr>
                <a:spLocks noChangeShapeType="1"/>
              </p:cNvSpPr>
              <p:nvPr/>
            </p:nvSpPr>
            <p:spPr bwMode="auto">
              <a:xfrm>
                <a:off x="4835" y="1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3" name="Line 766"/>
              <p:cNvSpPr>
                <a:spLocks noChangeShapeType="1"/>
              </p:cNvSpPr>
              <p:nvPr/>
            </p:nvSpPr>
            <p:spPr bwMode="auto">
              <a:xfrm>
                <a:off x="4962" y="196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4" name="Line 767"/>
              <p:cNvSpPr>
                <a:spLocks noChangeShapeType="1"/>
              </p:cNvSpPr>
              <p:nvPr/>
            </p:nvSpPr>
            <p:spPr bwMode="auto">
              <a:xfrm>
                <a:off x="4784" y="1754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5" name="Line 768"/>
              <p:cNvSpPr>
                <a:spLocks noChangeShapeType="1"/>
              </p:cNvSpPr>
              <p:nvPr/>
            </p:nvSpPr>
            <p:spPr bwMode="auto">
              <a:xfrm>
                <a:off x="4720" y="1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6" name="Line 769"/>
              <p:cNvSpPr>
                <a:spLocks noChangeShapeType="1"/>
              </p:cNvSpPr>
              <p:nvPr/>
            </p:nvSpPr>
            <p:spPr bwMode="auto">
              <a:xfrm>
                <a:off x="4847" y="239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7" name="Line 770"/>
              <p:cNvSpPr>
                <a:spLocks noChangeShapeType="1"/>
              </p:cNvSpPr>
              <p:nvPr/>
            </p:nvSpPr>
            <p:spPr bwMode="auto">
              <a:xfrm>
                <a:off x="4911" y="247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8" name="Line 771"/>
              <p:cNvSpPr>
                <a:spLocks noChangeShapeType="1"/>
              </p:cNvSpPr>
              <p:nvPr/>
            </p:nvSpPr>
            <p:spPr bwMode="auto">
              <a:xfrm>
                <a:off x="5038" y="319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49" name="Line 772"/>
              <p:cNvSpPr>
                <a:spLocks noChangeShapeType="1"/>
              </p:cNvSpPr>
              <p:nvPr/>
            </p:nvSpPr>
            <p:spPr bwMode="auto">
              <a:xfrm>
                <a:off x="4972" y="311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0" name="Line 773"/>
              <p:cNvSpPr>
                <a:spLocks noChangeShapeType="1"/>
              </p:cNvSpPr>
              <p:nvPr/>
            </p:nvSpPr>
            <p:spPr bwMode="auto">
              <a:xfrm>
                <a:off x="4610" y="26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1" name="Line 774"/>
              <p:cNvSpPr>
                <a:spLocks noChangeShapeType="1"/>
              </p:cNvSpPr>
              <p:nvPr/>
            </p:nvSpPr>
            <p:spPr bwMode="auto">
              <a:xfrm>
                <a:off x="4735" y="340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2" name="Line 775"/>
              <p:cNvSpPr>
                <a:spLocks noChangeShapeType="1"/>
              </p:cNvSpPr>
              <p:nvPr/>
            </p:nvSpPr>
            <p:spPr bwMode="auto">
              <a:xfrm>
                <a:off x="4603" y="103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3" name="Line 776"/>
              <p:cNvSpPr>
                <a:spLocks noChangeShapeType="1"/>
              </p:cNvSpPr>
              <p:nvPr/>
            </p:nvSpPr>
            <p:spPr bwMode="auto">
              <a:xfrm>
                <a:off x="4870" y="12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4" name="Line 777"/>
              <p:cNvSpPr>
                <a:spLocks noChangeShapeType="1"/>
              </p:cNvSpPr>
              <p:nvPr/>
            </p:nvSpPr>
            <p:spPr bwMode="auto">
              <a:xfrm>
                <a:off x="4767" y="1894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5" name="Line 778"/>
              <p:cNvSpPr>
                <a:spLocks noChangeShapeType="1"/>
              </p:cNvSpPr>
              <p:nvPr/>
            </p:nvSpPr>
            <p:spPr bwMode="auto">
              <a:xfrm>
                <a:off x="4663" y="253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6" name="Line 779"/>
              <p:cNvSpPr>
                <a:spLocks noChangeShapeType="1"/>
              </p:cNvSpPr>
              <p:nvPr/>
            </p:nvSpPr>
            <p:spPr bwMode="auto">
              <a:xfrm>
                <a:off x="4984" y="279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7" name="Line 780"/>
              <p:cNvSpPr>
                <a:spLocks noChangeShapeType="1"/>
              </p:cNvSpPr>
              <p:nvPr/>
            </p:nvSpPr>
            <p:spPr bwMode="auto">
              <a:xfrm>
                <a:off x="5046" y="285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8" name="Line 781"/>
              <p:cNvSpPr>
                <a:spLocks noChangeShapeType="1"/>
              </p:cNvSpPr>
              <p:nvPr/>
            </p:nvSpPr>
            <p:spPr bwMode="auto">
              <a:xfrm>
                <a:off x="4943" y="3485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59" name="Line 782"/>
              <p:cNvSpPr>
                <a:spLocks noChangeShapeType="1"/>
              </p:cNvSpPr>
              <p:nvPr/>
            </p:nvSpPr>
            <p:spPr bwMode="auto">
              <a:xfrm>
                <a:off x="4882" y="34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0" name="Line 784"/>
              <p:cNvSpPr>
                <a:spLocks noChangeShapeType="1"/>
              </p:cNvSpPr>
              <p:nvPr/>
            </p:nvSpPr>
            <p:spPr bwMode="auto">
              <a:xfrm>
                <a:off x="4868" y="117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1" name="Line 785"/>
              <p:cNvSpPr>
                <a:spLocks noChangeShapeType="1"/>
              </p:cNvSpPr>
              <p:nvPr/>
            </p:nvSpPr>
            <p:spPr bwMode="auto">
              <a:xfrm>
                <a:off x="5075" y="129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2" name="Line 786"/>
              <p:cNvSpPr>
                <a:spLocks noChangeShapeType="1"/>
              </p:cNvSpPr>
              <p:nvPr/>
            </p:nvSpPr>
            <p:spPr bwMode="auto">
              <a:xfrm>
                <a:off x="5070" y="186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3" name="Line 787"/>
              <p:cNvSpPr>
                <a:spLocks noChangeShapeType="1"/>
              </p:cNvSpPr>
              <p:nvPr/>
            </p:nvSpPr>
            <p:spPr bwMode="auto">
              <a:xfrm>
                <a:off x="4669" y="1634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4" name="Line 788"/>
              <p:cNvSpPr>
                <a:spLocks noChangeShapeType="1"/>
              </p:cNvSpPr>
              <p:nvPr/>
            </p:nvSpPr>
            <p:spPr bwMode="auto">
              <a:xfrm>
                <a:off x="4694" y="2222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5" name="Line 789"/>
              <p:cNvSpPr>
                <a:spLocks noChangeShapeType="1"/>
              </p:cNvSpPr>
              <p:nvPr/>
            </p:nvSpPr>
            <p:spPr bwMode="auto">
              <a:xfrm>
                <a:off x="4870" y="232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6" name="Line 790"/>
              <p:cNvSpPr>
                <a:spLocks noChangeShapeType="1"/>
              </p:cNvSpPr>
              <p:nvPr/>
            </p:nvSpPr>
            <p:spPr bwMode="auto">
              <a:xfrm>
                <a:off x="5072" y="301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7" name="Line 791"/>
              <p:cNvSpPr>
                <a:spLocks noChangeShapeType="1"/>
              </p:cNvSpPr>
              <p:nvPr/>
            </p:nvSpPr>
            <p:spPr bwMode="auto">
              <a:xfrm>
                <a:off x="4896" y="2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8" name="Line 792"/>
              <p:cNvSpPr>
                <a:spLocks noChangeShapeType="1"/>
              </p:cNvSpPr>
              <p:nvPr/>
            </p:nvSpPr>
            <p:spPr bwMode="auto">
              <a:xfrm>
                <a:off x="4689" y="2792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69" name="Line 793"/>
              <p:cNvSpPr>
                <a:spLocks noChangeShapeType="1"/>
              </p:cNvSpPr>
              <p:nvPr/>
            </p:nvSpPr>
            <p:spPr bwMode="auto">
              <a:xfrm>
                <a:off x="4891" y="3479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0" name="Line 794"/>
              <p:cNvSpPr>
                <a:spLocks noChangeShapeType="1"/>
              </p:cNvSpPr>
              <p:nvPr/>
            </p:nvSpPr>
            <p:spPr bwMode="auto">
              <a:xfrm>
                <a:off x="5032" y="1052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1" name="Line 797"/>
              <p:cNvSpPr>
                <a:spLocks noChangeShapeType="1"/>
              </p:cNvSpPr>
              <p:nvPr/>
            </p:nvSpPr>
            <p:spPr bwMode="auto">
              <a:xfrm>
                <a:off x="4717" y="159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2" name="Line 798"/>
              <p:cNvSpPr>
                <a:spLocks noChangeShapeType="1"/>
              </p:cNvSpPr>
              <p:nvPr/>
            </p:nvSpPr>
            <p:spPr bwMode="auto">
              <a:xfrm>
                <a:off x="4995" y="1698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3" name="Line 799"/>
              <p:cNvSpPr>
                <a:spLocks noChangeShapeType="1"/>
              </p:cNvSpPr>
              <p:nvPr/>
            </p:nvSpPr>
            <p:spPr bwMode="auto">
              <a:xfrm>
                <a:off x="4844" y="23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4" name="Line 800"/>
              <p:cNvSpPr>
                <a:spLocks noChangeShapeType="1"/>
              </p:cNvSpPr>
              <p:nvPr/>
            </p:nvSpPr>
            <p:spPr bwMode="auto">
              <a:xfrm>
                <a:off x="4570" y="285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5" name="Line 801"/>
              <p:cNvSpPr>
                <a:spLocks noChangeShapeType="1"/>
              </p:cNvSpPr>
              <p:nvPr/>
            </p:nvSpPr>
            <p:spPr bwMode="auto">
              <a:xfrm>
                <a:off x="4971" y="3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6" name="Line 804"/>
              <p:cNvSpPr>
                <a:spLocks noChangeShapeType="1"/>
              </p:cNvSpPr>
              <p:nvPr/>
            </p:nvSpPr>
            <p:spPr bwMode="auto">
              <a:xfrm>
                <a:off x="4617" y="131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7" name="Line 805"/>
              <p:cNvSpPr>
                <a:spLocks noChangeShapeType="1"/>
              </p:cNvSpPr>
              <p:nvPr/>
            </p:nvSpPr>
            <p:spPr bwMode="auto">
              <a:xfrm>
                <a:off x="4888" y="1359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8" name="Line 806"/>
              <p:cNvSpPr>
                <a:spLocks noChangeShapeType="1"/>
              </p:cNvSpPr>
              <p:nvPr/>
            </p:nvSpPr>
            <p:spPr bwMode="auto">
              <a:xfrm>
                <a:off x="4735" y="218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79" name="Line 807"/>
              <p:cNvSpPr>
                <a:spLocks noChangeShapeType="1"/>
              </p:cNvSpPr>
              <p:nvPr/>
            </p:nvSpPr>
            <p:spPr bwMode="auto">
              <a:xfrm>
                <a:off x="4891" y="2207"/>
                <a:ext cx="2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80" name="Line 808"/>
              <p:cNvSpPr>
                <a:spLocks noChangeShapeType="1"/>
              </p:cNvSpPr>
              <p:nvPr/>
            </p:nvSpPr>
            <p:spPr bwMode="auto">
              <a:xfrm>
                <a:off x="4812" y="261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81" name="Line 809"/>
              <p:cNvSpPr>
                <a:spLocks noChangeShapeType="1"/>
              </p:cNvSpPr>
              <p:nvPr/>
            </p:nvSpPr>
            <p:spPr bwMode="auto">
              <a:xfrm>
                <a:off x="5009" y="307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82" name="Line 810"/>
              <p:cNvSpPr>
                <a:spLocks noChangeShapeType="1"/>
              </p:cNvSpPr>
              <p:nvPr/>
            </p:nvSpPr>
            <p:spPr bwMode="auto">
              <a:xfrm>
                <a:off x="4816" y="346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83" name="Line 811"/>
              <p:cNvSpPr>
                <a:spLocks noChangeShapeType="1"/>
              </p:cNvSpPr>
              <p:nvPr/>
            </p:nvSpPr>
            <p:spPr bwMode="auto">
              <a:xfrm>
                <a:off x="4659" y="34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51284" name="Freeform 812"/>
              <p:cNvSpPr>
                <a:spLocks/>
              </p:cNvSpPr>
              <p:nvPr/>
            </p:nvSpPr>
            <p:spPr bwMode="auto">
              <a:xfrm>
                <a:off x="4568" y="3359"/>
                <a:ext cx="519" cy="497"/>
              </a:xfrm>
              <a:custGeom>
                <a:avLst/>
                <a:gdLst>
                  <a:gd name="T0" fmla="*/ 0 w 519"/>
                  <a:gd name="T1" fmla="*/ 0 h 497"/>
                  <a:gd name="T2" fmla="*/ 517 w 519"/>
                  <a:gd name="T3" fmla="*/ 496 h 497"/>
                  <a:gd name="T4" fmla="*/ 519 w 519"/>
                  <a:gd name="T5" fmla="*/ 497 h 4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9" h="497">
                    <a:moveTo>
                      <a:pt x="0" y="0"/>
                    </a:moveTo>
                    <a:lnTo>
                      <a:pt x="517" y="496"/>
                    </a:lnTo>
                    <a:lnTo>
                      <a:pt x="519" y="4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grpSp>
            <p:nvGrpSpPr>
              <p:cNvPr id="51285" name="Group 1075"/>
              <p:cNvGrpSpPr>
                <a:grpSpLocks/>
              </p:cNvGrpSpPr>
              <p:nvPr/>
            </p:nvGrpSpPr>
            <p:grpSpPr bwMode="auto">
              <a:xfrm>
                <a:off x="4568" y="672"/>
                <a:ext cx="519" cy="325"/>
                <a:chOff x="4568" y="672"/>
                <a:chExt cx="519" cy="325"/>
              </a:xfrm>
            </p:grpSpPr>
            <p:sp>
              <p:nvSpPr>
                <p:cNvPr id="51286" name="Line 612"/>
                <p:cNvSpPr>
                  <a:spLocks noChangeShapeType="1"/>
                </p:cNvSpPr>
                <p:nvPr/>
              </p:nvSpPr>
              <p:spPr bwMode="auto">
                <a:xfrm>
                  <a:off x="4801" y="9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87" name="Line 613"/>
                <p:cNvSpPr>
                  <a:spLocks noChangeShapeType="1"/>
                </p:cNvSpPr>
                <p:nvPr/>
              </p:nvSpPr>
              <p:spPr bwMode="auto">
                <a:xfrm>
                  <a:off x="4570" y="92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88" name="Line 630"/>
                <p:cNvSpPr>
                  <a:spLocks noChangeShapeType="1"/>
                </p:cNvSpPr>
                <p:nvPr/>
              </p:nvSpPr>
              <p:spPr bwMode="auto">
                <a:xfrm>
                  <a:off x="5041" y="78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89" name="Line 656"/>
                <p:cNvSpPr>
                  <a:spLocks noChangeShapeType="1"/>
                </p:cNvSpPr>
                <p:nvPr/>
              </p:nvSpPr>
              <p:spPr bwMode="auto">
                <a:xfrm>
                  <a:off x="4700" y="90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0" name="Line 671"/>
                <p:cNvSpPr>
                  <a:spLocks noChangeShapeType="1"/>
                </p:cNvSpPr>
                <p:nvPr/>
              </p:nvSpPr>
              <p:spPr bwMode="auto">
                <a:xfrm>
                  <a:off x="4979" y="8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1" name="Line 684"/>
                <p:cNvSpPr>
                  <a:spLocks noChangeShapeType="1"/>
                </p:cNvSpPr>
                <p:nvPr/>
              </p:nvSpPr>
              <p:spPr bwMode="auto">
                <a:xfrm>
                  <a:off x="4568" y="97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2" name="Line 695"/>
                <p:cNvSpPr>
                  <a:spLocks noChangeShapeType="1"/>
                </p:cNvSpPr>
                <p:nvPr/>
              </p:nvSpPr>
              <p:spPr bwMode="auto">
                <a:xfrm>
                  <a:off x="4807" y="8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3" name="Line 707"/>
                <p:cNvSpPr>
                  <a:spLocks noChangeShapeType="1"/>
                </p:cNvSpPr>
                <p:nvPr/>
              </p:nvSpPr>
              <p:spPr bwMode="auto">
                <a:xfrm>
                  <a:off x="4862" y="82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4" name="Line 722"/>
                <p:cNvSpPr>
                  <a:spLocks noChangeShapeType="1"/>
                </p:cNvSpPr>
                <p:nvPr/>
              </p:nvSpPr>
              <p:spPr bwMode="auto">
                <a:xfrm>
                  <a:off x="4772" y="9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5" name="Line 729"/>
                <p:cNvSpPr>
                  <a:spLocks noChangeShapeType="1"/>
                </p:cNvSpPr>
                <p:nvPr/>
              </p:nvSpPr>
              <p:spPr bwMode="auto">
                <a:xfrm>
                  <a:off x="5073" y="88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6" name="Line 730"/>
                <p:cNvSpPr>
                  <a:spLocks noChangeShapeType="1"/>
                </p:cNvSpPr>
                <p:nvPr/>
              </p:nvSpPr>
              <p:spPr bwMode="auto">
                <a:xfrm>
                  <a:off x="4671" y="89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7" name="Line 740"/>
                <p:cNvSpPr>
                  <a:spLocks noChangeShapeType="1"/>
                </p:cNvSpPr>
                <p:nvPr/>
              </p:nvSpPr>
              <p:spPr bwMode="auto">
                <a:xfrm>
                  <a:off x="4991" y="82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8" name="Line 753"/>
                <p:cNvSpPr>
                  <a:spLocks noChangeShapeType="1"/>
                </p:cNvSpPr>
                <p:nvPr/>
              </p:nvSpPr>
              <p:spPr bwMode="auto">
                <a:xfrm>
                  <a:off x="4978" y="96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299" name="Line 762"/>
                <p:cNvSpPr>
                  <a:spLocks noChangeShapeType="1"/>
                </p:cNvSpPr>
                <p:nvPr/>
              </p:nvSpPr>
              <p:spPr bwMode="auto">
                <a:xfrm>
                  <a:off x="5070" y="95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0" name="Line 763"/>
                <p:cNvSpPr>
                  <a:spLocks noChangeShapeType="1"/>
                </p:cNvSpPr>
                <p:nvPr/>
              </p:nvSpPr>
              <p:spPr bwMode="auto">
                <a:xfrm>
                  <a:off x="4593" y="95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1" name="Line 783"/>
                <p:cNvSpPr>
                  <a:spLocks noChangeShapeType="1"/>
                </p:cNvSpPr>
                <p:nvPr/>
              </p:nvSpPr>
              <p:spPr bwMode="auto">
                <a:xfrm>
                  <a:off x="5049" y="70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2" name="Line 795"/>
                <p:cNvSpPr>
                  <a:spLocks noChangeShapeType="1"/>
                </p:cNvSpPr>
                <p:nvPr/>
              </p:nvSpPr>
              <p:spPr bwMode="auto">
                <a:xfrm>
                  <a:off x="4868" y="99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3" name="Line 796"/>
                <p:cNvSpPr>
                  <a:spLocks noChangeShapeType="1"/>
                </p:cNvSpPr>
                <p:nvPr/>
              </p:nvSpPr>
              <p:spPr bwMode="auto">
                <a:xfrm>
                  <a:off x="4590" y="89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4" name="Line 802"/>
                <p:cNvSpPr>
                  <a:spLocks noChangeShapeType="1"/>
                </p:cNvSpPr>
                <p:nvPr/>
              </p:nvSpPr>
              <p:spPr bwMode="auto">
                <a:xfrm>
                  <a:off x="4968" y="95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5" name="Line 803"/>
                <p:cNvSpPr>
                  <a:spLocks noChangeShapeType="1"/>
                </p:cNvSpPr>
                <p:nvPr/>
              </p:nvSpPr>
              <p:spPr bwMode="auto">
                <a:xfrm>
                  <a:off x="4810" y="92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306" name="Freeform 813"/>
                <p:cNvSpPr>
                  <a:spLocks/>
                </p:cNvSpPr>
                <p:nvPr/>
              </p:nvSpPr>
              <p:spPr bwMode="auto">
                <a:xfrm>
                  <a:off x="4570" y="672"/>
                  <a:ext cx="517" cy="230"/>
                </a:xfrm>
                <a:custGeom>
                  <a:avLst/>
                  <a:gdLst>
                    <a:gd name="T0" fmla="*/ 0 w 517"/>
                    <a:gd name="T1" fmla="*/ 230 h 230"/>
                    <a:gd name="T2" fmla="*/ 515 w 517"/>
                    <a:gd name="T3" fmla="*/ 0 h 230"/>
                    <a:gd name="T4" fmla="*/ 517 w 517"/>
                    <a:gd name="T5" fmla="*/ 0 h 2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17" h="230">
                      <a:moveTo>
                        <a:pt x="0" y="230"/>
                      </a:moveTo>
                      <a:lnTo>
                        <a:pt x="515" y="0"/>
                      </a:lnTo>
                      <a:lnTo>
                        <a:pt x="51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</p:grpSp>
        <p:grpSp>
          <p:nvGrpSpPr>
            <p:cNvPr id="50192" name="Group 1080"/>
            <p:cNvGrpSpPr>
              <a:grpSpLocks/>
            </p:cNvGrpSpPr>
            <p:nvPr/>
          </p:nvGrpSpPr>
          <p:grpSpPr bwMode="auto">
            <a:xfrm>
              <a:off x="384" y="672"/>
              <a:ext cx="4703" cy="3184"/>
              <a:chOff x="384" y="672"/>
              <a:chExt cx="4703" cy="3184"/>
            </a:xfrm>
          </p:grpSpPr>
          <p:grpSp>
            <p:nvGrpSpPr>
              <p:cNvPr id="50193" name="Group 508"/>
              <p:cNvGrpSpPr>
                <a:grpSpLocks/>
              </p:cNvGrpSpPr>
              <p:nvPr/>
            </p:nvGrpSpPr>
            <p:grpSpPr bwMode="auto">
              <a:xfrm>
                <a:off x="384" y="672"/>
                <a:ext cx="3880" cy="3183"/>
                <a:chOff x="384" y="672"/>
                <a:chExt cx="3880" cy="3183"/>
              </a:xfrm>
            </p:grpSpPr>
            <p:sp>
              <p:nvSpPr>
                <p:cNvPr id="50904" name="Line 308"/>
                <p:cNvSpPr>
                  <a:spLocks noChangeShapeType="1"/>
                </p:cNvSpPr>
                <p:nvPr/>
              </p:nvSpPr>
              <p:spPr bwMode="auto">
                <a:xfrm>
                  <a:off x="2136" y="75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05" name="Line 309"/>
                <p:cNvSpPr>
                  <a:spLocks noChangeShapeType="1"/>
                </p:cNvSpPr>
                <p:nvPr/>
              </p:nvSpPr>
              <p:spPr bwMode="auto">
                <a:xfrm>
                  <a:off x="2343" y="87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06" name="Line 310"/>
                <p:cNvSpPr>
                  <a:spLocks noChangeShapeType="1"/>
                </p:cNvSpPr>
                <p:nvPr/>
              </p:nvSpPr>
              <p:spPr bwMode="auto">
                <a:xfrm>
                  <a:off x="1154" y="76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07" name="Line 311"/>
                <p:cNvSpPr>
                  <a:spLocks noChangeShapeType="1"/>
                </p:cNvSpPr>
                <p:nvPr/>
              </p:nvSpPr>
              <p:spPr bwMode="auto">
                <a:xfrm>
                  <a:off x="4189" y="7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08" name="Line 312"/>
                <p:cNvSpPr>
                  <a:spLocks noChangeShapeType="1"/>
                </p:cNvSpPr>
                <p:nvPr/>
              </p:nvSpPr>
              <p:spPr bwMode="auto">
                <a:xfrm>
                  <a:off x="4025" y="6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09" name="Line 313"/>
                <p:cNvSpPr>
                  <a:spLocks noChangeShapeType="1"/>
                </p:cNvSpPr>
                <p:nvPr/>
              </p:nvSpPr>
              <p:spPr bwMode="auto">
                <a:xfrm>
                  <a:off x="2187" y="68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0" name="Line 314"/>
                <p:cNvSpPr>
                  <a:spLocks noChangeShapeType="1"/>
                </p:cNvSpPr>
                <p:nvPr/>
              </p:nvSpPr>
              <p:spPr bwMode="auto">
                <a:xfrm>
                  <a:off x="2465" y="78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1" name="Line 315"/>
                <p:cNvSpPr>
                  <a:spLocks noChangeShapeType="1"/>
                </p:cNvSpPr>
                <p:nvPr/>
              </p:nvSpPr>
              <p:spPr bwMode="auto">
                <a:xfrm>
                  <a:off x="2629" y="8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2" name="Line 316"/>
                <p:cNvSpPr>
                  <a:spLocks noChangeShapeType="1"/>
                </p:cNvSpPr>
                <p:nvPr/>
              </p:nvSpPr>
              <p:spPr bwMode="auto">
                <a:xfrm>
                  <a:off x="4262" y="82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3" name="Line 317"/>
                <p:cNvSpPr>
                  <a:spLocks noChangeShapeType="1"/>
                </p:cNvSpPr>
                <p:nvPr/>
              </p:nvSpPr>
              <p:spPr bwMode="auto">
                <a:xfrm>
                  <a:off x="3991" y="78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4" name="Line 318"/>
                <p:cNvSpPr>
                  <a:spLocks noChangeShapeType="1"/>
                </p:cNvSpPr>
                <p:nvPr/>
              </p:nvSpPr>
              <p:spPr bwMode="auto">
                <a:xfrm>
                  <a:off x="3834" y="7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5" name="Line 319"/>
                <p:cNvSpPr>
                  <a:spLocks noChangeShapeType="1"/>
                </p:cNvSpPr>
                <p:nvPr/>
              </p:nvSpPr>
              <p:spPr bwMode="auto">
                <a:xfrm>
                  <a:off x="982" y="67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6" name="Line 320"/>
                <p:cNvSpPr>
                  <a:spLocks noChangeShapeType="1"/>
                </p:cNvSpPr>
                <p:nvPr/>
              </p:nvSpPr>
              <p:spPr bwMode="auto">
                <a:xfrm>
                  <a:off x="1530" y="77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7" name="Line 321"/>
                <p:cNvSpPr>
                  <a:spLocks noChangeShapeType="1"/>
                </p:cNvSpPr>
                <p:nvPr/>
              </p:nvSpPr>
              <p:spPr bwMode="auto">
                <a:xfrm>
                  <a:off x="1688" y="8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8" name="Line 322"/>
                <p:cNvSpPr>
                  <a:spLocks noChangeShapeType="1"/>
                </p:cNvSpPr>
                <p:nvPr/>
              </p:nvSpPr>
              <p:spPr bwMode="auto">
                <a:xfrm>
                  <a:off x="1959" y="8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19" name="Freeform 323"/>
                <p:cNvSpPr>
                  <a:spLocks/>
                </p:cNvSpPr>
                <p:nvPr/>
              </p:nvSpPr>
              <p:spPr bwMode="auto">
                <a:xfrm>
                  <a:off x="384" y="672"/>
                  <a:ext cx="750" cy="231"/>
                </a:xfrm>
                <a:custGeom>
                  <a:avLst/>
                  <a:gdLst>
                    <a:gd name="T0" fmla="*/ 0 w 750"/>
                    <a:gd name="T1" fmla="*/ 0 h 231"/>
                    <a:gd name="T2" fmla="*/ 748 w 750"/>
                    <a:gd name="T3" fmla="*/ 230 h 231"/>
                    <a:gd name="T4" fmla="*/ 750 w 750"/>
                    <a:gd name="T5" fmla="*/ 231 h 23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50" h="231">
                      <a:moveTo>
                        <a:pt x="0" y="0"/>
                      </a:moveTo>
                      <a:lnTo>
                        <a:pt x="748" y="230"/>
                      </a:lnTo>
                      <a:lnTo>
                        <a:pt x="750" y="23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0" name="Freeform 324"/>
                <p:cNvSpPr>
                  <a:spLocks/>
                </p:cNvSpPr>
                <p:nvPr/>
              </p:nvSpPr>
              <p:spPr bwMode="auto">
                <a:xfrm>
                  <a:off x="384" y="3356"/>
                  <a:ext cx="753" cy="499"/>
                </a:xfrm>
                <a:custGeom>
                  <a:avLst/>
                  <a:gdLst>
                    <a:gd name="T0" fmla="*/ 0 w 753"/>
                    <a:gd name="T1" fmla="*/ 499 h 499"/>
                    <a:gd name="T2" fmla="*/ 751 w 753"/>
                    <a:gd name="T3" fmla="*/ 2 h 499"/>
                    <a:gd name="T4" fmla="*/ 753 w 753"/>
                    <a:gd name="T5" fmla="*/ 0 h 4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53" h="499">
                      <a:moveTo>
                        <a:pt x="0" y="499"/>
                      </a:moveTo>
                      <a:lnTo>
                        <a:pt x="751" y="2"/>
                      </a:lnTo>
                      <a:lnTo>
                        <a:pt x="753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1" name="Line 325"/>
                <p:cNvSpPr>
                  <a:spLocks noChangeShapeType="1"/>
                </p:cNvSpPr>
                <p:nvPr/>
              </p:nvSpPr>
              <p:spPr bwMode="auto">
                <a:xfrm>
                  <a:off x="757" y="9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2" name="Line 326"/>
                <p:cNvSpPr>
                  <a:spLocks noChangeShapeType="1"/>
                </p:cNvSpPr>
                <p:nvPr/>
              </p:nvSpPr>
              <p:spPr bwMode="auto">
                <a:xfrm>
                  <a:off x="525" y="92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3" name="Line 327"/>
                <p:cNvSpPr>
                  <a:spLocks noChangeShapeType="1"/>
                </p:cNvSpPr>
                <p:nvPr/>
              </p:nvSpPr>
              <p:spPr bwMode="auto">
                <a:xfrm>
                  <a:off x="734" y="123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4" name="Line 328"/>
                <p:cNvSpPr>
                  <a:spLocks noChangeShapeType="1"/>
                </p:cNvSpPr>
                <p:nvPr/>
              </p:nvSpPr>
              <p:spPr bwMode="auto">
                <a:xfrm>
                  <a:off x="909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5" name="Line 329"/>
                <p:cNvSpPr>
                  <a:spLocks noChangeShapeType="1"/>
                </p:cNvSpPr>
                <p:nvPr/>
              </p:nvSpPr>
              <p:spPr bwMode="auto">
                <a:xfrm>
                  <a:off x="1119" y="15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6" name="Line 330"/>
                <p:cNvSpPr>
                  <a:spLocks noChangeShapeType="1"/>
                </p:cNvSpPr>
                <p:nvPr/>
              </p:nvSpPr>
              <p:spPr bwMode="auto">
                <a:xfrm>
                  <a:off x="713" y="154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7" name="Line 331"/>
                <p:cNvSpPr>
                  <a:spLocks noChangeShapeType="1"/>
                </p:cNvSpPr>
                <p:nvPr/>
              </p:nvSpPr>
              <p:spPr bwMode="auto">
                <a:xfrm>
                  <a:off x="482" y="15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8" name="Line 332"/>
                <p:cNvSpPr>
                  <a:spLocks noChangeShapeType="1"/>
                </p:cNvSpPr>
                <p:nvPr/>
              </p:nvSpPr>
              <p:spPr bwMode="auto">
                <a:xfrm>
                  <a:off x="692" y="18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29" name="Line 333"/>
                <p:cNvSpPr>
                  <a:spLocks noChangeShapeType="1"/>
                </p:cNvSpPr>
                <p:nvPr/>
              </p:nvSpPr>
              <p:spPr bwMode="auto">
                <a:xfrm>
                  <a:off x="866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0" name="Line 334"/>
                <p:cNvSpPr>
                  <a:spLocks noChangeShapeType="1"/>
                </p:cNvSpPr>
                <p:nvPr/>
              </p:nvSpPr>
              <p:spPr bwMode="auto">
                <a:xfrm>
                  <a:off x="1097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1" name="Line 335"/>
                <p:cNvSpPr>
                  <a:spLocks noChangeShapeType="1"/>
                </p:cNvSpPr>
                <p:nvPr/>
              </p:nvSpPr>
              <p:spPr bwMode="auto">
                <a:xfrm>
                  <a:off x="1076" y="2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2" name="Line 336"/>
                <p:cNvSpPr>
                  <a:spLocks noChangeShapeType="1"/>
                </p:cNvSpPr>
                <p:nvPr/>
              </p:nvSpPr>
              <p:spPr bwMode="auto">
                <a:xfrm>
                  <a:off x="670" y="2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3" name="Line 337"/>
                <p:cNvSpPr>
                  <a:spLocks noChangeShapeType="1"/>
                </p:cNvSpPr>
                <p:nvPr/>
              </p:nvSpPr>
              <p:spPr bwMode="auto">
                <a:xfrm>
                  <a:off x="439" y="2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4" name="Line 338"/>
                <p:cNvSpPr>
                  <a:spLocks noChangeShapeType="1"/>
                </p:cNvSpPr>
                <p:nvPr/>
              </p:nvSpPr>
              <p:spPr bwMode="auto">
                <a:xfrm>
                  <a:off x="649" y="24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5" name="Line 339"/>
                <p:cNvSpPr>
                  <a:spLocks noChangeShapeType="1"/>
                </p:cNvSpPr>
                <p:nvPr/>
              </p:nvSpPr>
              <p:spPr bwMode="auto">
                <a:xfrm>
                  <a:off x="822" y="24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6" name="Line 340"/>
                <p:cNvSpPr>
                  <a:spLocks noChangeShapeType="1"/>
                </p:cNvSpPr>
                <p:nvPr/>
              </p:nvSpPr>
              <p:spPr bwMode="auto">
                <a:xfrm>
                  <a:off x="1054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7" name="Line 341"/>
                <p:cNvSpPr>
                  <a:spLocks noChangeShapeType="1"/>
                </p:cNvSpPr>
                <p:nvPr/>
              </p:nvSpPr>
              <p:spPr bwMode="auto">
                <a:xfrm>
                  <a:off x="1031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8" name="Line 342"/>
                <p:cNvSpPr>
                  <a:spLocks noChangeShapeType="1"/>
                </p:cNvSpPr>
                <p:nvPr/>
              </p:nvSpPr>
              <p:spPr bwMode="auto">
                <a:xfrm>
                  <a:off x="627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39" name="Line 343"/>
                <p:cNvSpPr>
                  <a:spLocks noChangeShapeType="1"/>
                </p:cNvSpPr>
                <p:nvPr/>
              </p:nvSpPr>
              <p:spPr bwMode="auto">
                <a:xfrm>
                  <a:off x="395" y="27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0" name="Line 344"/>
                <p:cNvSpPr>
                  <a:spLocks noChangeShapeType="1"/>
                </p:cNvSpPr>
                <p:nvPr/>
              </p:nvSpPr>
              <p:spPr bwMode="auto">
                <a:xfrm>
                  <a:off x="604" y="30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1" name="Line 345"/>
                <p:cNvSpPr>
                  <a:spLocks noChangeShapeType="1"/>
                </p:cNvSpPr>
                <p:nvPr/>
              </p:nvSpPr>
              <p:spPr bwMode="auto">
                <a:xfrm>
                  <a:off x="779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2" name="Line 346"/>
                <p:cNvSpPr>
                  <a:spLocks noChangeShapeType="1"/>
                </p:cNvSpPr>
                <p:nvPr/>
              </p:nvSpPr>
              <p:spPr bwMode="auto">
                <a:xfrm>
                  <a:off x="1010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3" name="Line 347"/>
                <p:cNvSpPr>
                  <a:spLocks noChangeShapeType="1"/>
                </p:cNvSpPr>
                <p:nvPr/>
              </p:nvSpPr>
              <p:spPr bwMode="auto">
                <a:xfrm>
                  <a:off x="989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4" name="Line 348"/>
                <p:cNvSpPr>
                  <a:spLocks noChangeShapeType="1"/>
                </p:cNvSpPr>
                <p:nvPr/>
              </p:nvSpPr>
              <p:spPr bwMode="auto">
                <a:xfrm>
                  <a:off x="583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5" name="Line 349"/>
                <p:cNvSpPr>
                  <a:spLocks noChangeShapeType="1"/>
                </p:cNvSpPr>
                <p:nvPr/>
              </p:nvSpPr>
              <p:spPr bwMode="auto">
                <a:xfrm>
                  <a:off x="562" y="37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6" name="Line 350"/>
                <p:cNvSpPr>
                  <a:spLocks noChangeShapeType="1"/>
                </p:cNvSpPr>
                <p:nvPr/>
              </p:nvSpPr>
              <p:spPr bwMode="auto">
                <a:xfrm>
                  <a:off x="793" y="9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7" name="Line 351"/>
                <p:cNvSpPr>
                  <a:spLocks noChangeShapeType="1"/>
                </p:cNvSpPr>
                <p:nvPr/>
              </p:nvSpPr>
              <p:spPr bwMode="auto">
                <a:xfrm>
                  <a:off x="693" y="9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8" name="Line 352"/>
                <p:cNvSpPr>
                  <a:spLocks noChangeShapeType="1"/>
                </p:cNvSpPr>
                <p:nvPr/>
              </p:nvSpPr>
              <p:spPr bwMode="auto">
                <a:xfrm>
                  <a:off x="453" y="15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49" name="Line 353"/>
                <p:cNvSpPr>
                  <a:spLocks noChangeShapeType="1"/>
                </p:cNvSpPr>
                <p:nvPr/>
              </p:nvSpPr>
              <p:spPr bwMode="auto">
                <a:xfrm>
                  <a:off x="554" y="157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0" name="Line 354"/>
                <p:cNvSpPr>
                  <a:spLocks noChangeShapeType="1"/>
                </p:cNvSpPr>
                <p:nvPr/>
              </p:nvSpPr>
              <p:spPr bwMode="auto">
                <a:xfrm>
                  <a:off x="930" y="150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1" name="Line 355"/>
                <p:cNvSpPr>
                  <a:spLocks noChangeShapeType="1"/>
                </p:cNvSpPr>
                <p:nvPr/>
              </p:nvSpPr>
              <p:spPr bwMode="auto">
                <a:xfrm>
                  <a:off x="692" y="21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2" name="Line 356"/>
                <p:cNvSpPr>
                  <a:spLocks noChangeShapeType="1"/>
                </p:cNvSpPr>
                <p:nvPr/>
              </p:nvSpPr>
              <p:spPr bwMode="auto">
                <a:xfrm>
                  <a:off x="451" y="269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3" name="Line 357"/>
                <p:cNvSpPr>
                  <a:spLocks noChangeShapeType="1"/>
                </p:cNvSpPr>
                <p:nvPr/>
              </p:nvSpPr>
              <p:spPr bwMode="auto">
                <a:xfrm>
                  <a:off x="894" y="261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4" name="Line 358"/>
                <p:cNvSpPr>
                  <a:spLocks noChangeShapeType="1"/>
                </p:cNvSpPr>
                <p:nvPr/>
              </p:nvSpPr>
              <p:spPr bwMode="auto">
                <a:xfrm>
                  <a:off x="993" y="260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5" name="Line 359"/>
                <p:cNvSpPr>
                  <a:spLocks noChangeShapeType="1"/>
                </p:cNvSpPr>
                <p:nvPr/>
              </p:nvSpPr>
              <p:spPr bwMode="auto">
                <a:xfrm>
                  <a:off x="754" y="31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6" name="Line 360"/>
                <p:cNvSpPr>
                  <a:spLocks noChangeShapeType="1"/>
                </p:cNvSpPr>
                <p:nvPr/>
              </p:nvSpPr>
              <p:spPr bwMode="auto">
                <a:xfrm>
                  <a:off x="655" y="321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7" name="Line 361"/>
                <p:cNvSpPr>
                  <a:spLocks noChangeShapeType="1"/>
                </p:cNvSpPr>
                <p:nvPr/>
              </p:nvSpPr>
              <p:spPr bwMode="auto">
                <a:xfrm>
                  <a:off x="415" y="38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8" name="Line 362"/>
                <p:cNvSpPr>
                  <a:spLocks noChangeShapeType="1"/>
                </p:cNvSpPr>
                <p:nvPr/>
              </p:nvSpPr>
              <p:spPr bwMode="auto">
                <a:xfrm>
                  <a:off x="615" y="86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59" name="Line 363"/>
                <p:cNvSpPr>
                  <a:spLocks noChangeShapeType="1"/>
                </p:cNvSpPr>
                <p:nvPr/>
              </p:nvSpPr>
              <p:spPr bwMode="auto">
                <a:xfrm>
                  <a:off x="462" y="156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0" name="Line 364"/>
                <p:cNvSpPr>
                  <a:spLocks noChangeShapeType="1"/>
                </p:cNvSpPr>
                <p:nvPr/>
              </p:nvSpPr>
              <p:spPr bwMode="auto">
                <a:xfrm>
                  <a:off x="659" y="14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1" name="Line 365"/>
                <p:cNvSpPr>
                  <a:spLocks noChangeShapeType="1"/>
                </p:cNvSpPr>
                <p:nvPr/>
              </p:nvSpPr>
              <p:spPr bwMode="auto">
                <a:xfrm>
                  <a:off x="1088" y="133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2" name="Line 366"/>
                <p:cNvSpPr>
                  <a:spLocks noChangeShapeType="1"/>
                </p:cNvSpPr>
                <p:nvPr/>
              </p:nvSpPr>
              <p:spPr bwMode="auto">
                <a:xfrm>
                  <a:off x="936" y="203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3" name="Line 367"/>
                <p:cNvSpPr>
                  <a:spLocks noChangeShapeType="1"/>
                </p:cNvSpPr>
                <p:nvPr/>
              </p:nvSpPr>
              <p:spPr bwMode="auto">
                <a:xfrm>
                  <a:off x="508" y="21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4" name="Line 368"/>
                <p:cNvSpPr>
                  <a:spLocks noChangeShapeType="1"/>
                </p:cNvSpPr>
                <p:nvPr/>
              </p:nvSpPr>
              <p:spPr bwMode="auto">
                <a:xfrm>
                  <a:off x="783" y="273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5" name="Line 369"/>
                <p:cNvSpPr>
                  <a:spLocks noChangeShapeType="1"/>
                </p:cNvSpPr>
                <p:nvPr/>
              </p:nvSpPr>
              <p:spPr bwMode="auto">
                <a:xfrm>
                  <a:off x="1076" y="262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6" name="Line 370"/>
                <p:cNvSpPr>
                  <a:spLocks noChangeShapeType="1"/>
                </p:cNvSpPr>
                <p:nvPr/>
              </p:nvSpPr>
              <p:spPr bwMode="auto">
                <a:xfrm>
                  <a:off x="1120" y="325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7" name="Line 371"/>
                <p:cNvSpPr>
                  <a:spLocks noChangeShapeType="1"/>
                </p:cNvSpPr>
                <p:nvPr/>
              </p:nvSpPr>
              <p:spPr bwMode="auto">
                <a:xfrm>
                  <a:off x="924" y="33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8" name="Line 372"/>
                <p:cNvSpPr>
                  <a:spLocks noChangeShapeType="1"/>
                </p:cNvSpPr>
                <p:nvPr/>
              </p:nvSpPr>
              <p:spPr bwMode="auto">
                <a:xfrm>
                  <a:off x="630" y="342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69" name="Line 373"/>
                <p:cNvSpPr>
                  <a:spLocks noChangeShapeType="1"/>
                </p:cNvSpPr>
                <p:nvPr/>
              </p:nvSpPr>
              <p:spPr bwMode="auto">
                <a:xfrm>
                  <a:off x="712" y="116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0" name="Line 374"/>
                <p:cNvSpPr>
                  <a:spLocks noChangeShapeType="1"/>
                </p:cNvSpPr>
                <p:nvPr/>
              </p:nvSpPr>
              <p:spPr bwMode="auto">
                <a:xfrm>
                  <a:off x="1031" y="97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1" name="Line 375"/>
                <p:cNvSpPr>
                  <a:spLocks noChangeShapeType="1"/>
                </p:cNvSpPr>
                <p:nvPr/>
              </p:nvSpPr>
              <p:spPr bwMode="auto">
                <a:xfrm>
                  <a:off x="1015" y="155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2" name="Line 376"/>
                <p:cNvSpPr>
                  <a:spLocks noChangeShapeType="1"/>
                </p:cNvSpPr>
                <p:nvPr/>
              </p:nvSpPr>
              <p:spPr bwMode="auto">
                <a:xfrm>
                  <a:off x="695" y="173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3" name="Line 377"/>
                <p:cNvSpPr>
                  <a:spLocks noChangeShapeType="1"/>
                </p:cNvSpPr>
                <p:nvPr/>
              </p:nvSpPr>
              <p:spPr bwMode="auto">
                <a:xfrm>
                  <a:off x="678" y="230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4" name="Line 378"/>
                <p:cNvSpPr>
                  <a:spLocks noChangeShapeType="1"/>
                </p:cNvSpPr>
                <p:nvPr/>
              </p:nvSpPr>
              <p:spPr bwMode="auto">
                <a:xfrm>
                  <a:off x="998" y="212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5" name="Line 379"/>
                <p:cNvSpPr>
                  <a:spLocks noChangeShapeType="1"/>
                </p:cNvSpPr>
                <p:nvPr/>
              </p:nvSpPr>
              <p:spPr bwMode="auto">
                <a:xfrm>
                  <a:off x="981" y="270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6" name="Line 380"/>
                <p:cNvSpPr>
                  <a:spLocks noChangeShapeType="1"/>
                </p:cNvSpPr>
                <p:nvPr/>
              </p:nvSpPr>
              <p:spPr bwMode="auto">
                <a:xfrm>
                  <a:off x="661" y="288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7" name="Line 381"/>
                <p:cNvSpPr>
                  <a:spLocks noChangeShapeType="1"/>
                </p:cNvSpPr>
                <p:nvPr/>
              </p:nvSpPr>
              <p:spPr bwMode="auto">
                <a:xfrm>
                  <a:off x="643" y="34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8" name="Line 382"/>
                <p:cNvSpPr>
                  <a:spLocks noChangeShapeType="1"/>
                </p:cNvSpPr>
                <p:nvPr/>
              </p:nvSpPr>
              <p:spPr bwMode="auto">
                <a:xfrm>
                  <a:off x="963" y="327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79" name="Line 383"/>
                <p:cNvSpPr>
                  <a:spLocks noChangeShapeType="1"/>
                </p:cNvSpPr>
                <p:nvPr/>
              </p:nvSpPr>
              <p:spPr bwMode="auto">
                <a:xfrm>
                  <a:off x="522" y="86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0" name="Line 384"/>
                <p:cNvSpPr>
                  <a:spLocks noChangeShapeType="1"/>
                </p:cNvSpPr>
                <p:nvPr/>
              </p:nvSpPr>
              <p:spPr bwMode="auto">
                <a:xfrm>
                  <a:off x="635" y="12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1" name="Line 385"/>
                <p:cNvSpPr>
                  <a:spLocks noChangeShapeType="1"/>
                </p:cNvSpPr>
                <p:nvPr/>
              </p:nvSpPr>
              <p:spPr bwMode="auto">
                <a:xfrm>
                  <a:off x="861" y="102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2" name="Line 386"/>
                <p:cNvSpPr>
                  <a:spLocks noChangeShapeType="1"/>
                </p:cNvSpPr>
                <p:nvPr/>
              </p:nvSpPr>
              <p:spPr bwMode="auto">
                <a:xfrm>
                  <a:off x="842" y="147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3" name="Line 387"/>
                <p:cNvSpPr>
                  <a:spLocks noChangeShapeType="1"/>
                </p:cNvSpPr>
                <p:nvPr/>
              </p:nvSpPr>
              <p:spPr bwMode="auto">
                <a:xfrm>
                  <a:off x="659" y="163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4" name="Line 388"/>
                <p:cNvSpPr>
                  <a:spLocks noChangeShapeType="1"/>
                </p:cNvSpPr>
                <p:nvPr/>
              </p:nvSpPr>
              <p:spPr bwMode="auto">
                <a:xfrm>
                  <a:off x="431" y="182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5" name="Line 389"/>
                <p:cNvSpPr>
                  <a:spLocks noChangeShapeType="1"/>
                </p:cNvSpPr>
                <p:nvPr/>
              </p:nvSpPr>
              <p:spPr bwMode="auto">
                <a:xfrm>
                  <a:off x="457" y="22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6" name="Line 390"/>
                <p:cNvSpPr>
                  <a:spLocks noChangeShapeType="1"/>
                </p:cNvSpPr>
                <p:nvPr/>
              </p:nvSpPr>
              <p:spPr bwMode="auto">
                <a:xfrm>
                  <a:off x="640" y="209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7" name="Line 391"/>
                <p:cNvSpPr>
                  <a:spLocks noChangeShapeType="1"/>
                </p:cNvSpPr>
                <p:nvPr/>
              </p:nvSpPr>
              <p:spPr bwMode="auto">
                <a:xfrm>
                  <a:off x="956" y="182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8" name="Line 392"/>
                <p:cNvSpPr>
                  <a:spLocks noChangeShapeType="1"/>
                </p:cNvSpPr>
                <p:nvPr/>
              </p:nvSpPr>
              <p:spPr bwMode="auto">
                <a:xfrm>
                  <a:off x="981" y="22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89" name="Line 393"/>
                <p:cNvSpPr>
                  <a:spLocks noChangeShapeType="1"/>
                </p:cNvSpPr>
                <p:nvPr/>
              </p:nvSpPr>
              <p:spPr bwMode="auto">
                <a:xfrm>
                  <a:off x="753" y="24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0" name="Line 394"/>
                <p:cNvSpPr>
                  <a:spLocks noChangeShapeType="1"/>
                </p:cNvSpPr>
                <p:nvPr/>
              </p:nvSpPr>
              <p:spPr bwMode="auto">
                <a:xfrm>
                  <a:off x="438" y="27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1" name="Line 395"/>
                <p:cNvSpPr>
                  <a:spLocks noChangeShapeType="1"/>
                </p:cNvSpPr>
                <p:nvPr/>
              </p:nvSpPr>
              <p:spPr bwMode="auto">
                <a:xfrm>
                  <a:off x="551" y="304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2" name="Line 396"/>
                <p:cNvSpPr>
                  <a:spLocks noChangeShapeType="1"/>
                </p:cNvSpPr>
                <p:nvPr/>
              </p:nvSpPr>
              <p:spPr bwMode="auto">
                <a:xfrm>
                  <a:off x="777" y="285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3" name="Line 397"/>
                <p:cNvSpPr>
                  <a:spLocks noChangeShapeType="1"/>
                </p:cNvSpPr>
                <p:nvPr/>
              </p:nvSpPr>
              <p:spPr bwMode="auto">
                <a:xfrm>
                  <a:off x="961" y="270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4" name="Line 398"/>
                <p:cNvSpPr>
                  <a:spLocks noChangeShapeType="1"/>
                </p:cNvSpPr>
                <p:nvPr/>
              </p:nvSpPr>
              <p:spPr bwMode="auto">
                <a:xfrm>
                  <a:off x="1074" y="305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5" name="Line 399"/>
                <p:cNvSpPr>
                  <a:spLocks noChangeShapeType="1"/>
                </p:cNvSpPr>
                <p:nvPr/>
              </p:nvSpPr>
              <p:spPr bwMode="auto">
                <a:xfrm>
                  <a:off x="757" y="331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6" name="Line 400"/>
                <p:cNvSpPr>
                  <a:spLocks noChangeShapeType="1"/>
                </p:cNvSpPr>
                <p:nvPr/>
              </p:nvSpPr>
              <p:spPr bwMode="auto">
                <a:xfrm>
                  <a:off x="574" y="346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7" name="Line 401"/>
                <p:cNvSpPr>
                  <a:spLocks noChangeShapeType="1"/>
                </p:cNvSpPr>
                <p:nvPr/>
              </p:nvSpPr>
              <p:spPr bwMode="auto">
                <a:xfrm>
                  <a:off x="407" y="103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8" name="Line 402"/>
                <p:cNvSpPr>
                  <a:spLocks noChangeShapeType="1"/>
                </p:cNvSpPr>
                <p:nvPr/>
              </p:nvSpPr>
              <p:spPr bwMode="auto">
                <a:xfrm>
                  <a:off x="462" y="15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0999" name="Line 403"/>
                <p:cNvSpPr>
                  <a:spLocks noChangeShapeType="1"/>
                </p:cNvSpPr>
                <p:nvPr/>
              </p:nvSpPr>
              <p:spPr bwMode="auto">
                <a:xfrm>
                  <a:off x="519" y="148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0" name="Line 404"/>
                <p:cNvSpPr>
                  <a:spLocks noChangeShapeType="1"/>
                </p:cNvSpPr>
                <p:nvPr/>
              </p:nvSpPr>
              <p:spPr bwMode="auto">
                <a:xfrm>
                  <a:off x="886" y="10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1" name="Line 405"/>
                <p:cNvSpPr>
                  <a:spLocks noChangeShapeType="1"/>
                </p:cNvSpPr>
                <p:nvPr/>
              </p:nvSpPr>
              <p:spPr bwMode="auto">
                <a:xfrm>
                  <a:off x="998" y="15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2" name="Line 406"/>
                <p:cNvSpPr>
                  <a:spLocks noChangeShapeType="1"/>
                </p:cNvSpPr>
                <p:nvPr/>
              </p:nvSpPr>
              <p:spPr bwMode="auto">
                <a:xfrm>
                  <a:off x="630" y="19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3" name="Line 407"/>
                <p:cNvSpPr>
                  <a:spLocks noChangeShapeType="1"/>
                </p:cNvSpPr>
                <p:nvPr/>
              </p:nvSpPr>
              <p:spPr bwMode="auto">
                <a:xfrm>
                  <a:off x="574" y="200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4" name="Line 408"/>
                <p:cNvSpPr>
                  <a:spLocks noChangeShapeType="1"/>
                </p:cNvSpPr>
                <p:nvPr/>
              </p:nvSpPr>
              <p:spPr bwMode="auto">
                <a:xfrm>
                  <a:off x="468" y="27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5" name="Line 409"/>
                <p:cNvSpPr>
                  <a:spLocks noChangeShapeType="1"/>
                </p:cNvSpPr>
                <p:nvPr/>
              </p:nvSpPr>
              <p:spPr bwMode="auto">
                <a:xfrm>
                  <a:off x="685" y="245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6" name="Line 410"/>
                <p:cNvSpPr>
                  <a:spLocks noChangeShapeType="1"/>
                </p:cNvSpPr>
                <p:nvPr/>
              </p:nvSpPr>
              <p:spPr bwMode="auto">
                <a:xfrm>
                  <a:off x="742" y="23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7" name="Line 411"/>
                <p:cNvSpPr>
                  <a:spLocks noChangeShapeType="1"/>
                </p:cNvSpPr>
                <p:nvPr/>
              </p:nvSpPr>
              <p:spPr bwMode="auto">
                <a:xfrm>
                  <a:off x="1109" y="19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8" name="Line 412"/>
                <p:cNvSpPr>
                  <a:spLocks noChangeShapeType="1"/>
                </p:cNvSpPr>
                <p:nvPr/>
              </p:nvSpPr>
              <p:spPr bwMode="auto">
                <a:xfrm>
                  <a:off x="852" y="283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09" name="Line 413"/>
                <p:cNvSpPr>
                  <a:spLocks noChangeShapeType="1"/>
                </p:cNvSpPr>
                <p:nvPr/>
              </p:nvSpPr>
              <p:spPr bwMode="auto">
                <a:xfrm>
                  <a:off x="797" y="290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0" name="Line 414"/>
                <p:cNvSpPr>
                  <a:spLocks noChangeShapeType="1"/>
                </p:cNvSpPr>
                <p:nvPr/>
              </p:nvSpPr>
              <p:spPr bwMode="auto">
                <a:xfrm>
                  <a:off x="578" y="3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1" name="Line 415"/>
                <p:cNvSpPr>
                  <a:spLocks noChangeShapeType="1"/>
                </p:cNvSpPr>
                <p:nvPr/>
              </p:nvSpPr>
              <p:spPr bwMode="auto">
                <a:xfrm>
                  <a:off x="690" y="361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2" name="Line 416"/>
                <p:cNvSpPr>
                  <a:spLocks noChangeShapeType="1"/>
                </p:cNvSpPr>
                <p:nvPr/>
              </p:nvSpPr>
              <p:spPr bwMode="auto">
                <a:xfrm>
                  <a:off x="909" y="33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3" name="Line 417"/>
                <p:cNvSpPr>
                  <a:spLocks noChangeShapeType="1"/>
                </p:cNvSpPr>
                <p:nvPr/>
              </p:nvSpPr>
              <p:spPr bwMode="auto">
                <a:xfrm>
                  <a:off x="964" y="328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4" name="Line 418"/>
                <p:cNvSpPr>
                  <a:spLocks noChangeShapeType="1"/>
                </p:cNvSpPr>
                <p:nvPr/>
              </p:nvSpPr>
              <p:spPr bwMode="auto">
                <a:xfrm>
                  <a:off x="708" y="88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5" name="Line 419"/>
                <p:cNvSpPr>
                  <a:spLocks noChangeShapeType="1"/>
                </p:cNvSpPr>
                <p:nvPr/>
              </p:nvSpPr>
              <p:spPr bwMode="auto">
                <a:xfrm>
                  <a:off x="655" y="9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6" name="Line 420"/>
                <p:cNvSpPr>
                  <a:spLocks noChangeShapeType="1"/>
                </p:cNvSpPr>
                <p:nvPr/>
              </p:nvSpPr>
              <p:spPr bwMode="auto">
                <a:xfrm>
                  <a:off x="459" y="131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7" name="Line 421"/>
                <p:cNvSpPr>
                  <a:spLocks noChangeShapeType="1"/>
                </p:cNvSpPr>
                <p:nvPr/>
              </p:nvSpPr>
              <p:spPr bwMode="auto">
                <a:xfrm>
                  <a:off x="398" y="23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8" name="Line 422"/>
                <p:cNvSpPr>
                  <a:spLocks noChangeShapeType="1"/>
                </p:cNvSpPr>
                <p:nvPr/>
              </p:nvSpPr>
              <p:spPr bwMode="auto">
                <a:xfrm>
                  <a:off x="568" y="209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19" name="Line 423"/>
                <p:cNvSpPr>
                  <a:spLocks noChangeShapeType="1"/>
                </p:cNvSpPr>
                <p:nvPr/>
              </p:nvSpPr>
              <p:spPr bwMode="auto">
                <a:xfrm>
                  <a:off x="764" y="17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0" name="Line 424"/>
                <p:cNvSpPr>
                  <a:spLocks noChangeShapeType="1"/>
                </p:cNvSpPr>
                <p:nvPr/>
              </p:nvSpPr>
              <p:spPr bwMode="auto">
                <a:xfrm>
                  <a:off x="817" y="16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1" name="Line 425"/>
                <p:cNvSpPr>
                  <a:spLocks noChangeShapeType="1"/>
                </p:cNvSpPr>
                <p:nvPr/>
              </p:nvSpPr>
              <p:spPr bwMode="auto">
                <a:xfrm>
                  <a:off x="989" y="136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2" name="Line 426"/>
                <p:cNvSpPr>
                  <a:spLocks noChangeShapeType="1"/>
                </p:cNvSpPr>
                <p:nvPr/>
              </p:nvSpPr>
              <p:spPr bwMode="auto">
                <a:xfrm>
                  <a:off x="1097" y="214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3" name="Line 427"/>
                <p:cNvSpPr>
                  <a:spLocks noChangeShapeType="1"/>
                </p:cNvSpPr>
                <p:nvPr/>
              </p:nvSpPr>
              <p:spPr bwMode="auto">
                <a:xfrm>
                  <a:off x="927" y="24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4" name="Line 428"/>
                <p:cNvSpPr>
                  <a:spLocks noChangeShapeType="1"/>
                </p:cNvSpPr>
                <p:nvPr/>
              </p:nvSpPr>
              <p:spPr bwMode="auto">
                <a:xfrm>
                  <a:off x="872" y="252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5" name="Line 429"/>
                <p:cNvSpPr>
                  <a:spLocks noChangeShapeType="1"/>
                </p:cNvSpPr>
                <p:nvPr/>
              </p:nvSpPr>
              <p:spPr bwMode="auto">
                <a:xfrm>
                  <a:off x="676" y="286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6" name="Line 430"/>
                <p:cNvSpPr>
                  <a:spLocks noChangeShapeType="1"/>
                </p:cNvSpPr>
                <p:nvPr/>
              </p:nvSpPr>
              <p:spPr bwMode="auto">
                <a:xfrm>
                  <a:off x="506" y="315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7" name="Line 431"/>
                <p:cNvSpPr>
                  <a:spLocks noChangeShapeType="1"/>
                </p:cNvSpPr>
                <p:nvPr/>
              </p:nvSpPr>
              <p:spPr bwMode="auto">
                <a:xfrm>
                  <a:off x="453" y="325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8" name="Line 432"/>
                <p:cNvSpPr>
                  <a:spLocks noChangeShapeType="1"/>
                </p:cNvSpPr>
                <p:nvPr/>
              </p:nvSpPr>
              <p:spPr bwMode="auto">
                <a:xfrm>
                  <a:off x="981" y="33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29" name="Line 433"/>
                <p:cNvSpPr>
                  <a:spLocks noChangeShapeType="1"/>
                </p:cNvSpPr>
                <p:nvPr/>
              </p:nvSpPr>
              <p:spPr bwMode="auto">
                <a:xfrm>
                  <a:off x="1034" y="32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0" name="Line 434"/>
                <p:cNvSpPr>
                  <a:spLocks noChangeShapeType="1"/>
                </p:cNvSpPr>
                <p:nvPr/>
              </p:nvSpPr>
              <p:spPr bwMode="auto">
                <a:xfrm>
                  <a:off x="464" y="111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1" name="Line 435"/>
                <p:cNvSpPr>
                  <a:spLocks noChangeShapeType="1"/>
                </p:cNvSpPr>
                <p:nvPr/>
              </p:nvSpPr>
              <p:spPr bwMode="auto">
                <a:xfrm>
                  <a:off x="384" y="133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2" name="Line 436"/>
                <p:cNvSpPr>
                  <a:spLocks noChangeShapeType="1"/>
                </p:cNvSpPr>
                <p:nvPr/>
              </p:nvSpPr>
              <p:spPr bwMode="auto">
                <a:xfrm>
                  <a:off x="519" y="192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3" name="Line 437"/>
                <p:cNvSpPr>
                  <a:spLocks noChangeShapeType="1"/>
                </p:cNvSpPr>
                <p:nvPr/>
              </p:nvSpPr>
              <p:spPr bwMode="auto">
                <a:xfrm>
                  <a:off x="588" y="173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4" name="Line 438"/>
                <p:cNvSpPr>
                  <a:spLocks noChangeShapeType="1"/>
                </p:cNvSpPr>
                <p:nvPr/>
              </p:nvSpPr>
              <p:spPr bwMode="auto">
                <a:xfrm>
                  <a:off x="667" y="152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5" name="Line 439"/>
                <p:cNvSpPr>
                  <a:spLocks noChangeShapeType="1"/>
                </p:cNvSpPr>
                <p:nvPr/>
              </p:nvSpPr>
              <p:spPr bwMode="auto">
                <a:xfrm>
                  <a:off x="848" y="10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6" name="Line 440"/>
                <p:cNvSpPr>
                  <a:spLocks noChangeShapeType="1"/>
                </p:cNvSpPr>
                <p:nvPr/>
              </p:nvSpPr>
              <p:spPr bwMode="auto">
                <a:xfrm>
                  <a:off x="917" y="8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7" name="Line 441"/>
                <p:cNvSpPr>
                  <a:spLocks noChangeShapeType="1"/>
                </p:cNvSpPr>
                <p:nvPr/>
              </p:nvSpPr>
              <p:spPr bwMode="auto">
                <a:xfrm>
                  <a:off x="1122" y="12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8" name="Line 442"/>
                <p:cNvSpPr>
                  <a:spLocks noChangeShapeType="1"/>
                </p:cNvSpPr>
                <p:nvPr/>
              </p:nvSpPr>
              <p:spPr bwMode="auto">
                <a:xfrm>
                  <a:off x="1051" y="144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39" name="Line 443"/>
                <p:cNvSpPr>
                  <a:spLocks noChangeShapeType="1"/>
                </p:cNvSpPr>
                <p:nvPr/>
              </p:nvSpPr>
              <p:spPr bwMode="auto">
                <a:xfrm>
                  <a:off x="871" y="19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0" name="Line 444"/>
                <p:cNvSpPr>
                  <a:spLocks noChangeShapeType="1"/>
                </p:cNvSpPr>
                <p:nvPr/>
              </p:nvSpPr>
              <p:spPr bwMode="auto">
                <a:xfrm>
                  <a:off x="793" y="214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1" name="Line 445"/>
                <p:cNvSpPr>
                  <a:spLocks noChangeShapeType="1"/>
                </p:cNvSpPr>
                <p:nvPr/>
              </p:nvSpPr>
              <p:spPr bwMode="auto">
                <a:xfrm>
                  <a:off x="722" y="233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2" name="Line 446"/>
                <p:cNvSpPr>
                  <a:spLocks noChangeShapeType="1"/>
                </p:cNvSpPr>
                <p:nvPr/>
              </p:nvSpPr>
              <p:spPr bwMode="auto">
                <a:xfrm>
                  <a:off x="542" y="28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3" name="Line 447"/>
                <p:cNvSpPr>
                  <a:spLocks noChangeShapeType="1"/>
                </p:cNvSpPr>
                <p:nvPr/>
              </p:nvSpPr>
              <p:spPr bwMode="auto">
                <a:xfrm>
                  <a:off x="464" y="30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4" name="Line 448"/>
                <p:cNvSpPr>
                  <a:spLocks noChangeShapeType="1"/>
                </p:cNvSpPr>
                <p:nvPr/>
              </p:nvSpPr>
              <p:spPr bwMode="auto">
                <a:xfrm>
                  <a:off x="393" y="323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5" name="Line 449"/>
                <p:cNvSpPr>
                  <a:spLocks noChangeShapeType="1"/>
                </p:cNvSpPr>
                <p:nvPr/>
              </p:nvSpPr>
              <p:spPr bwMode="auto">
                <a:xfrm>
                  <a:off x="597" y="36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6" name="Line 450"/>
                <p:cNvSpPr>
                  <a:spLocks noChangeShapeType="1"/>
                </p:cNvSpPr>
                <p:nvPr/>
              </p:nvSpPr>
              <p:spPr bwMode="auto">
                <a:xfrm>
                  <a:off x="666" y="345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7" name="Line 451"/>
                <p:cNvSpPr>
                  <a:spLocks noChangeShapeType="1"/>
                </p:cNvSpPr>
                <p:nvPr/>
              </p:nvSpPr>
              <p:spPr bwMode="auto">
                <a:xfrm>
                  <a:off x="745" y="32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8" name="Line 452"/>
                <p:cNvSpPr>
                  <a:spLocks noChangeShapeType="1"/>
                </p:cNvSpPr>
                <p:nvPr/>
              </p:nvSpPr>
              <p:spPr bwMode="auto">
                <a:xfrm>
                  <a:off x="926" y="27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49" name="Line 453"/>
                <p:cNvSpPr>
                  <a:spLocks noChangeShapeType="1"/>
                </p:cNvSpPr>
                <p:nvPr/>
              </p:nvSpPr>
              <p:spPr bwMode="auto">
                <a:xfrm>
                  <a:off x="995" y="256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0" name="Line 454"/>
                <p:cNvSpPr>
                  <a:spLocks noChangeShapeType="1"/>
                </p:cNvSpPr>
                <p:nvPr/>
              </p:nvSpPr>
              <p:spPr bwMode="auto">
                <a:xfrm>
                  <a:off x="1074" y="234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1" name="Line 455"/>
                <p:cNvSpPr>
                  <a:spLocks noChangeShapeType="1"/>
                </p:cNvSpPr>
                <p:nvPr/>
              </p:nvSpPr>
              <p:spPr bwMode="auto">
                <a:xfrm>
                  <a:off x="1131" y="3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2" name="Line 456"/>
                <p:cNvSpPr>
                  <a:spLocks noChangeShapeType="1"/>
                </p:cNvSpPr>
                <p:nvPr/>
              </p:nvSpPr>
              <p:spPr bwMode="auto">
                <a:xfrm>
                  <a:off x="454" y="89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3" name="Line 457"/>
                <p:cNvSpPr>
                  <a:spLocks noChangeShapeType="1"/>
                </p:cNvSpPr>
                <p:nvPr/>
              </p:nvSpPr>
              <p:spPr bwMode="auto">
                <a:xfrm>
                  <a:off x="410" y="115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4" name="Line 458"/>
                <p:cNvSpPr>
                  <a:spLocks noChangeShapeType="1"/>
                </p:cNvSpPr>
                <p:nvPr/>
              </p:nvSpPr>
              <p:spPr bwMode="auto">
                <a:xfrm>
                  <a:off x="404" y="308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5" name="Line 459"/>
                <p:cNvSpPr>
                  <a:spLocks noChangeShapeType="1"/>
                </p:cNvSpPr>
                <p:nvPr/>
              </p:nvSpPr>
              <p:spPr bwMode="auto">
                <a:xfrm>
                  <a:off x="457" y="278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6" name="Line 460"/>
                <p:cNvSpPr>
                  <a:spLocks noChangeShapeType="1"/>
                </p:cNvSpPr>
                <p:nvPr/>
              </p:nvSpPr>
              <p:spPr bwMode="auto">
                <a:xfrm>
                  <a:off x="503" y="252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7" name="Line 461"/>
                <p:cNvSpPr>
                  <a:spLocks noChangeShapeType="1"/>
                </p:cNvSpPr>
                <p:nvPr/>
              </p:nvSpPr>
              <p:spPr bwMode="auto">
                <a:xfrm>
                  <a:off x="557" y="222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8" name="Line 462"/>
                <p:cNvSpPr>
                  <a:spLocks noChangeShapeType="1"/>
                </p:cNvSpPr>
                <p:nvPr/>
              </p:nvSpPr>
              <p:spPr bwMode="auto">
                <a:xfrm>
                  <a:off x="601" y="196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59" name="Line 463"/>
                <p:cNvSpPr>
                  <a:spLocks noChangeShapeType="1"/>
                </p:cNvSpPr>
                <p:nvPr/>
              </p:nvSpPr>
              <p:spPr bwMode="auto">
                <a:xfrm>
                  <a:off x="656" y="166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0" name="Line 464"/>
                <p:cNvSpPr>
                  <a:spLocks noChangeShapeType="1"/>
                </p:cNvSpPr>
                <p:nvPr/>
              </p:nvSpPr>
              <p:spPr bwMode="auto">
                <a:xfrm>
                  <a:off x="701" y="140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1" name="Line 465"/>
                <p:cNvSpPr>
                  <a:spLocks noChangeShapeType="1"/>
                </p:cNvSpPr>
                <p:nvPr/>
              </p:nvSpPr>
              <p:spPr bwMode="auto">
                <a:xfrm>
                  <a:off x="756" y="110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2" name="Line 466"/>
                <p:cNvSpPr>
                  <a:spLocks noChangeShapeType="1"/>
                </p:cNvSpPr>
                <p:nvPr/>
              </p:nvSpPr>
              <p:spPr bwMode="auto">
                <a:xfrm>
                  <a:off x="800" y="8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3" name="Line 467"/>
                <p:cNvSpPr>
                  <a:spLocks noChangeShapeType="1"/>
                </p:cNvSpPr>
                <p:nvPr/>
              </p:nvSpPr>
              <p:spPr bwMode="auto">
                <a:xfrm>
                  <a:off x="1103" y="10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4" name="Line 468"/>
                <p:cNvSpPr>
                  <a:spLocks noChangeShapeType="1"/>
                </p:cNvSpPr>
                <p:nvPr/>
              </p:nvSpPr>
              <p:spPr bwMode="auto">
                <a:xfrm>
                  <a:off x="1048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5" name="Line 469"/>
                <p:cNvSpPr>
                  <a:spLocks noChangeShapeType="1"/>
                </p:cNvSpPr>
                <p:nvPr/>
              </p:nvSpPr>
              <p:spPr bwMode="auto">
                <a:xfrm>
                  <a:off x="1004" y="161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6" name="Line 470"/>
                <p:cNvSpPr>
                  <a:spLocks noChangeShapeType="1"/>
                </p:cNvSpPr>
                <p:nvPr/>
              </p:nvSpPr>
              <p:spPr bwMode="auto">
                <a:xfrm>
                  <a:off x="950" y="191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7" name="Line 471"/>
                <p:cNvSpPr>
                  <a:spLocks noChangeShapeType="1"/>
                </p:cNvSpPr>
                <p:nvPr/>
              </p:nvSpPr>
              <p:spPr bwMode="auto">
                <a:xfrm>
                  <a:off x="904" y="217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8" name="Line 472"/>
                <p:cNvSpPr>
                  <a:spLocks noChangeShapeType="1"/>
                </p:cNvSpPr>
                <p:nvPr/>
              </p:nvSpPr>
              <p:spPr bwMode="auto">
                <a:xfrm>
                  <a:off x="851" y="247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69" name="Line 473"/>
                <p:cNvSpPr>
                  <a:spLocks noChangeShapeType="1"/>
                </p:cNvSpPr>
                <p:nvPr/>
              </p:nvSpPr>
              <p:spPr bwMode="auto">
                <a:xfrm>
                  <a:off x="805" y="27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0" name="Line 474"/>
                <p:cNvSpPr>
                  <a:spLocks noChangeShapeType="1"/>
                </p:cNvSpPr>
                <p:nvPr/>
              </p:nvSpPr>
              <p:spPr bwMode="auto">
                <a:xfrm>
                  <a:off x="751" y="303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1" name="Line 475"/>
                <p:cNvSpPr>
                  <a:spLocks noChangeShapeType="1"/>
                </p:cNvSpPr>
                <p:nvPr/>
              </p:nvSpPr>
              <p:spPr bwMode="auto">
                <a:xfrm>
                  <a:off x="705" y="329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2" name="Line 476"/>
                <p:cNvSpPr>
                  <a:spLocks noChangeShapeType="1"/>
                </p:cNvSpPr>
                <p:nvPr/>
              </p:nvSpPr>
              <p:spPr bwMode="auto">
                <a:xfrm>
                  <a:off x="652" y="3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3" name="Line 477"/>
                <p:cNvSpPr>
                  <a:spLocks noChangeShapeType="1"/>
                </p:cNvSpPr>
                <p:nvPr/>
              </p:nvSpPr>
              <p:spPr bwMode="auto">
                <a:xfrm>
                  <a:off x="1051" y="324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4" name="Line 478"/>
                <p:cNvSpPr>
                  <a:spLocks noChangeShapeType="1"/>
                </p:cNvSpPr>
                <p:nvPr/>
              </p:nvSpPr>
              <p:spPr bwMode="auto">
                <a:xfrm>
                  <a:off x="1097" y="2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5" name="Line 479"/>
                <p:cNvSpPr>
                  <a:spLocks noChangeShapeType="1"/>
                </p:cNvSpPr>
                <p:nvPr/>
              </p:nvSpPr>
              <p:spPr bwMode="auto">
                <a:xfrm>
                  <a:off x="410" y="70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6" name="Line 480"/>
                <p:cNvSpPr>
                  <a:spLocks noChangeShapeType="1"/>
                </p:cNvSpPr>
                <p:nvPr/>
              </p:nvSpPr>
              <p:spPr bwMode="auto">
                <a:xfrm>
                  <a:off x="410" y="12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7" name="Line 481"/>
                <p:cNvSpPr>
                  <a:spLocks noChangeShapeType="1"/>
                </p:cNvSpPr>
                <p:nvPr/>
              </p:nvSpPr>
              <p:spPr bwMode="auto">
                <a:xfrm>
                  <a:off x="410" y="144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8" name="Line 482"/>
                <p:cNvSpPr>
                  <a:spLocks noChangeShapeType="1"/>
                </p:cNvSpPr>
                <p:nvPr/>
              </p:nvSpPr>
              <p:spPr bwMode="auto">
                <a:xfrm>
                  <a:off x="410" y="184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79" name="Line 483"/>
                <p:cNvSpPr>
                  <a:spLocks noChangeShapeType="1"/>
                </p:cNvSpPr>
                <p:nvPr/>
              </p:nvSpPr>
              <p:spPr bwMode="auto">
                <a:xfrm>
                  <a:off x="410" y="237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0" name="Line 484"/>
                <p:cNvSpPr>
                  <a:spLocks noChangeShapeType="1"/>
                </p:cNvSpPr>
                <p:nvPr/>
              </p:nvSpPr>
              <p:spPr bwMode="auto">
                <a:xfrm>
                  <a:off x="410" y="259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1" name="Line 485"/>
                <p:cNvSpPr>
                  <a:spLocks noChangeShapeType="1"/>
                </p:cNvSpPr>
                <p:nvPr/>
              </p:nvSpPr>
              <p:spPr bwMode="auto">
                <a:xfrm>
                  <a:off x="410" y="2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2" name="Line 486"/>
                <p:cNvSpPr>
                  <a:spLocks noChangeShapeType="1"/>
                </p:cNvSpPr>
                <p:nvPr/>
              </p:nvSpPr>
              <p:spPr bwMode="auto">
                <a:xfrm>
                  <a:off x="410" y="351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3" name="Line 487"/>
                <p:cNvSpPr>
                  <a:spLocks noChangeShapeType="1"/>
                </p:cNvSpPr>
                <p:nvPr/>
              </p:nvSpPr>
              <p:spPr bwMode="auto">
                <a:xfrm>
                  <a:off x="410" y="373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4" name="Line 488"/>
                <p:cNvSpPr>
                  <a:spLocks noChangeShapeType="1"/>
                </p:cNvSpPr>
                <p:nvPr/>
              </p:nvSpPr>
              <p:spPr bwMode="auto">
                <a:xfrm>
                  <a:off x="895" y="331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5" name="Line 489"/>
                <p:cNvSpPr>
                  <a:spLocks noChangeShapeType="1"/>
                </p:cNvSpPr>
                <p:nvPr/>
              </p:nvSpPr>
              <p:spPr bwMode="auto">
                <a:xfrm>
                  <a:off x="895" y="292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6" name="Line 490"/>
                <p:cNvSpPr>
                  <a:spLocks noChangeShapeType="1"/>
                </p:cNvSpPr>
                <p:nvPr/>
              </p:nvSpPr>
              <p:spPr bwMode="auto">
                <a:xfrm>
                  <a:off x="895" y="270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7" name="Line 491"/>
                <p:cNvSpPr>
                  <a:spLocks noChangeShapeType="1"/>
                </p:cNvSpPr>
                <p:nvPr/>
              </p:nvSpPr>
              <p:spPr bwMode="auto">
                <a:xfrm>
                  <a:off x="895" y="217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8" name="Line 492"/>
                <p:cNvSpPr>
                  <a:spLocks noChangeShapeType="1"/>
                </p:cNvSpPr>
                <p:nvPr/>
              </p:nvSpPr>
              <p:spPr bwMode="auto">
                <a:xfrm>
                  <a:off x="895" y="178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89" name="Line 493"/>
                <p:cNvSpPr>
                  <a:spLocks noChangeShapeType="1"/>
                </p:cNvSpPr>
                <p:nvPr/>
              </p:nvSpPr>
              <p:spPr bwMode="auto">
                <a:xfrm>
                  <a:off x="895" y="155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0" name="Line 494"/>
                <p:cNvSpPr>
                  <a:spLocks noChangeShapeType="1"/>
                </p:cNvSpPr>
                <p:nvPr/>
              </p:nvSpPr>
              <p:spPr bwMode="auto">
                <a:xfrm>
                  <a:off x="895" y="103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1" name="Line 495"/>
                <p:cNvSpPr>
                  <a:spLocks noChangeShapeType="1"/>
                </p:cNvSpPr>
                <p:nvPr/>
              </p:nvSpPr>
              <p:spPr bwMode="auto">
                <a:xfrm>
                  <a:off x="1105" y="130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2" name="Line 496"/>
                <p:cNvSpPr>
                  <a:spLocks noChangeShapeType="1"/>
                </p:cNvSpPr>
                <p:nvPr/>
              </p:nvSpPr>
              <p:spPr bwMode="auto">
                <a:xfrm>
                  <a:off x="1070" y="110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3" name="Line 497"/>
                <p:cNvSpPr>
                  <a:spLocks noChangeShapeType="1"/>
                </p:cNvSpPr>
                <p:nvPr/>
              </p:nvSpPr>
              <p:spPr bwMode="auto">
                <a:xfrm>
                  <a:off x="632" y="9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4" name="Line 498"/>
                <p:cNvSpPr>
                  <a:spLocks noChangeShapeType="1"/>
                </p:cNvSpPr>
                <p:nvPr/>
              </p:nvSpPr>
              <p:spPr bwMode="auto">
                <a:xfrm>
                  <a:off x="667" y="111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5" name="Line 499"/>
                <p:cNvSpPr>
                  <a:spLocks noChangeShapeType="1"/>
                </p:cNvSpPr>
                <p:nvPr/>
              </p:nvSpPr>
              <p:spPr bwMode="auto">
                <a:xfrm>
                  <a:off x="750" y="15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6" name="Line 500"/>
                <p:cNvSpPr>
                  <a:spLocks noChangeShapeType="1"/>
                </p:cNvSpPr>
                <p:nvPr/>
              </p:nvSpPr>
              <p:spPr bwMode="auto">
                <a:xfrm>
                  <a:off x="822" y="199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7" name="Line 501"/>
                <p:cNvSpPr>
                  <a:spLocks noChangeShapeType="1"/>
                </p:cNvSpPr>
                <p:nvPr/>
              </p:nvSpPr>
              <p:spPr bwMode="auto">
                <a:xfrm>
                  <a:off x="857" y="21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8" name="Line 502"/>
                <p:cNvSpPr>
                  <a:spLocks noChangeShapeType="1"/>
                </p:cNvSpPr>
                <p:nvPr/>
              </p:nvSpPr>
              <p:spPr bwMode="auto">
                <a:xfrm>
                  <a:off x="941" y="265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099" name="Line 503"/>
                <p:cNvSpPr>
                  <a:spLocks noChangeShapeType="1"/>
                </p:cNvSpPr>
                <p:nvPr/>
              </p:nvSpPr>
              <p:spPr bwMode="auto">
                <a:xfrm>
                  <a:off x="1013" y="306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100" name="Line 504"/>
                <p:cNvSpPr>
                  <a:spLocks noChangeShapeType="1"/>
                </p:cNvSpPr>
                <p:nvPr/>
              </p:nvSpPr>
              <p:spPr bwMode="auto">
                <a:xfrm>
                  <a:off x="1048" y="326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101" name="Line 505"/>
                <p:cNvSpPr>
                  <a:spLocks noChangeShapeType="1"/>
                </p:cNvSpPr>
                <p:nvPr/>
              </p:nvSpPr>
              <p:spPr bwMode="auto">
                <a:xfrm>
                  <a:off x="693" y="353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102" name="Line 506"/>
                <p:cNvSpPr>
                  <a:spLocks noChangeShapeType="1"/>
                </p:cNvSpPr>
                <p:nvPr/>
              </p:nvSpPr>
              <p:spPr bwMode="auto">
                <a:xfrm>
                  <a:off x="611" y="30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1103" name="Line 507"/>
                <p:cNvSpPr>
                  <a:spLocks noChangeShapeType="1"/>
                </p:cNvSpPr>
                <p:nvPr/>
              </p:nvSpPr>
              <p:spPr bwMode="auto">
                <a:xfrm>
                  <a:off x="575" y="287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grpSp>
            <p:nvGrpSpPr>
              <p:cNvPr id="50194" name="Group 1079"/>
              <p:cNvGrpSpPr>
                <a:grpSpLocks/>
              </p:cNvGrpSpPr>
              <p:nvPr/>
            </p:nvGrpSpPr>
            <p:grpSpPr bwMode="auto">
              <a:xfrm>
                <a:off x="384" y="672"/>
                <a:ext cx="4703" cy="3184"/>
                <a:chOff x="384" y="672"/>
                <a:chExt cx="4703" cy="3184"/>
              </a:xfrm>
            </p:grpSpPr>
            <p:grpSp>
              <p:nvGrpSpPr>
                <p:cNvPr id="50195" name="Group 1077"/>
                <p:cNvGrpSpPr>
                  <a:grpSpLocks/>
                </p:cNvGrpSpPr>
                <p:nvPr/>
              </p:nvGrpSpPr>
              <p:grpSpPr bwMode="auto">
                <a:xfrm>
                  <a:off x="384" y="672"/>
                  <a:ext cx="4703" cy="3184"/>
                  <a:chOff x="384" y="672"/>
                  <a:chExt cx="4703" cy="3184"/>
                </a:xfrm>
              </p:grpSpPr>
              <p:grpSp>
                <p:nvGrpSpPr>
                  <p:cNvPr id="50597" name="Group 307"/>
                  <p:cNvGrpSpPr>
                    <a:grpSpLocks/>
                  </p:cNvGrpSpPr>
                  <p:nvPr/>
                </p:nvGrpSpPr>
                <p:grpSpPr bwMode="auto">
                  <a:xfrm>
                    <a:off x="384" y="672"/>
                    <a:ext cx="4703" cy="3184"/>
                    <a:chOff x="384" y="672"/>
                    <a:chExt cx="4703" cy="3184"/>
                  </a:xfrm>
                </p:grpSpPr>
                <p:sp>
                  <p:nvSpPr>
                    <p:cNvPr id="5070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384" y="3855"/>
                      <a:ext cx="4703" cy="1"/>
                    </a:xfrm>
                    <a:custGeom>
                      <a:avLst/>
                      <a:gdLst>
                        <a:gd name="T0" fmla="*/ 0 w 4703"/>
                        <a:gd name="T1" fmla="*/ 0 h 1"/>
                        <a:gd name="T2" fmla="*/ 4701 w 4703"/>
                        <a:gd name="T3" fmla="*/ 0 h 1"/>
                        <a:gd name="T4" fmla="*/ 4703 w 470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4703" h="1">
                          <a:moveTo>
                            <a:pt x="0" y="0"/>
                          </a:moveTo>
                          <a:lnTo>
                            <a:pt x="4701" y="0"/>
                          </a:lnTo>
                          <a:lnTo>
                            <a:pt x="470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384" y="672"/>
                      <a:ext cx="4703" cy="1"/>
                    </a:xfrm>
                    <a:custGeom>
                      <a:avLst/>
                      <a:gdLst>
                        <a:gd name="T0" fmla="*/ 0 w 4703"/>
                        <a:gd name="T1" fmla="*/ 0 h 1"/>
                        <a:gd name="T2" fmla="*/ 4701 w 4703"/>
                        <a:gd name="T3" fmla="*/ 0 h 1"/>
                        <a:gd name="T4" fmla="*/ 4703 w 470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4703" h="1">
                          <a:moveTo>
                            <a:pt x="0" y="0"/>
                          </a:moveTo>
                          <a:lnTo>
                            <a:pt x="4701" y="0"/>
                          </a:lnTo>
                          <a:lnTo>
                            <a:pt x="470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1132" y="900"/>
                      <a:ext cx="1" cy="2459"/>
                    </a:xfrm>
                    <a:custGeom>
                      <a:avLst/>
                      <a:gdLst>
                        <a:gd name="T0" fmla="*/ 0 w 1"/>
                        <a:gd name="T1" fmla="*/ 2459 h 2459"/>
                        <a:gd name="T2" fmla="*/ 0 w 1"/>
                        <a:gd name="T3" fmla="*/ 2 h 2459"/>
                        <a:gd name="T4" fmla="*/ 0 w 1"/>
                        <a:gd name="T5" fmla="*/ 0 h 2459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459">
                          <a:moveTo>
                            <a:pt x="0" y="2459"/>
                          </a:moveTo>
                          <a:lnTo>
                            <a:pt x="0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1132" y="902"/>
                      <a:ext cx="3439" cy="1"/>
                    </a:xfrm>
                    <a:custGeom>
                      <a:avLst/>
                      <a:gdLst>
                        <a:gd name="T0" fmla="*/ 0 w 3439"/>
                        <a:gd name="T1" fmla="*/ 0 h 1"/>
                        <a:gd name="T2" fmla="*/ 3438 w 3439"/>
                        <a:gd name="T3" fmla="*/ 0 h 1"/>
                        <a:gd name="T4" fmla="*/ 3439 w 3439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439" h="1">
                          <a:moveTo>
                            <a:pt x="0" y="0"/>
                          </a:moveTo>
                          <a:lnTo>
                            <a:pt x="3438" y="0"/>
                          </a:lnTo>
                          <a:lnTo>
                            <a:pt x="3439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4570" y="902"/>
                      <a:ext cx="1" cy="2459"/>
                    </a:xfrm>
                    <a:custGeom>
                      <a:avLst/>
                      <a:gdLst>
                        <a:gd name="T0" fmla="*/ 0 w 1"/>
                        <a:gd name="T1" fmla="*/ 0 h 2459"/>
                        <a:gd name="T2" fmla="*/ 0 w 1"/>
                        <a:gd name="T3" fmla="*/ 2457 h 2459"/>
                        <a:gd name="T4" fmla="*/ 0 w 1"/>
                        <a:gd name="T5" fmla="*/ 2459 h 2459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459">
                          <a:moveTo>
                            <a:pt x="0" y="0"/>
                          </a:moveTo>
                          <a:lnTo>
                            <a:pt x="0" y="2457"/>
                          </a:lnTo>
                          <a:lnTo>
                            <a:pt x="0" y="2459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9" name="Freeform 112"/>
                    <p:cNvSpPr>
                      <a:spLocks/>
                    </p:cNvSpPr>
                    <p:nvPr/>
                  </p:nvSpPr>
                  <p:spPr bwMode="auto">
                    <a:xfrm>
                      <a:off x="1131" y="3359"/>
                      <a:ext cx="3439" cy="1"/>
                    </a:xfrm>
                    <a:custGeom>
                      <a:avLst/>
                      <a:gdLst>
                        <a:gd name="T0" fmla="*/ 3439 w 3439"/>
                        <a:gd name="T1" fmla="*/ 0 h 1"/>
                        <a:gd name="T2" fmla="*/ 1 w 3439"/>
                        <a:gd name="T3" fmla="*/ 0 h 1"/>
                        <a:gd name="T4" fmla="*/ 0 w 3439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439" h="1">
                          <a:moveTo>
                            <a:pt x="3439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0" name="Freeform 113"/>
                    <p:cNvSpPr>
                      <a:spLocks/>
                    </p:cNvSpPr>
                    <p:nvPr/>
                  </p:nvSpPr>
                  <p:spPr bwMode="auto">
                    <a:xfrm>
                      <a:off x="3993" y="3400"/>
                      <a:ext cx="212" cy="1"/>
                    </a:xfrm>
                    <a:custGeom>
                      <a:avLst/>
                      <a:gdLst>
                        <a:gd name="T0" fmla="*/ 212 w 212"/>
                        <a:gd name="T1" fmla="*/ 0 h 1"/>
                        <a:gd name="T2" fmla="*/ 1 w 212"/>
                        <a:gd name="T3" fmla="*/ 0 h 1"/>
                        <a:gd name="T4" fmla="*/ 0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212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1" name="Freeform 114"/>
                    <p:cNvSpPr>
                      <a:spLocks/>
                    </p:cNvSpPr>
                    <p:nvPr/>
                  </p:nvSpPr>
                  <p:spPr bwMode="auto">
                    <a:xfrm>
                      <a:off x="3359" y="340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2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2" name="Freeform 115"/>
                    <p:cNvSpPr>
                      <a:spLocks/>
                    </p:cNvSpPr>
                    <p:nvPr/>
                  </p:nvSpPr>
                  <p:spPr bwMode="auto">
                    <a:xfrm>
                      <a:off x="2726" y="3400"/>
                      <a:ext cx="212" cy="1"/>
                    </a:xfrm>
                    <a:custGeom>
                      <a:avLst/>
                      <a:gdLst>
                        <a:gd name="T0" fmla="*/ 212 w 212"/>
                        <a:gd name="T1" fmla="*/ 0 h 1"/>
                        <a:gd name="T2" fmla="*/ 1 w 212"/>
                        <a:gd name="T3" fmla="*/ 0 h 1"/>
                        <a:gd name="T4" fmla="*/ 0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212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3" name="Freeform 116"/>
                    <p:cNvSpPr>
                      <a:spLocks/>
                    </p:cNvSpPr>
                    <p:nvPr/>
                  </p:nvSpPr>
                  <p:spPr bwMode="auto">
                    <a:xfrm>
                      <a:off x="2092" y="340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1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4" name="Freeform 117"/>
                    <p:cNvSpPr>
                      <a:spLocks/>
                    </p:cNvSpPr>
                    <p:nvPr/>
                  </p:nvSpPr>
                  <p:spPr bwMode="auto">
                    <a:xfrm>
                      <a:off x="1460" y="3400"/>
                      <a:ext cx="211" cy="1"/>
                    </a:xfrm>
                    <a:custGeom>
                      <a:avLst/>
                      <a:gdLst>
                        <a:gd name="T0" fmla="*/ 211 w 211"/>
                        <a:gd name="T1" fmla="*/ 0 h 1"/>
                        <a:gd name="T2" fmla="*/ 1 w 211"/>
                        <a:gd name="T3" fmla="*/ 0 h 1"/>
                        <a:gd name="T4" fmla="*/ 0 w 211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1" h="1">
                          <a:moveTo>
                            <a:pt x="211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5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1145" y="3505"/>
                      <a:ext cx="212" cy="1"/>
                    </a:xfrm>
                    <a:custGeom>
                      <a:avLst/>
                      <a:gdLst>
                        <a:gd name="T0" fmla="*/ 0 w 212"/>
                        <a:gd name="T1" fmla="*/ 0 h 1"/>
                        <a:gd name="T2" fmla="*/ 211 w 212"/>
                        <a:gd name="T3" fmla="*/ 0 h 1"/>
                        <a:gd name="T4" fmla="*/ 212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2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6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1777" y="3505"/>
                      <a:ext cx="212" cy="1"/>
                    </a:xfrm>
                    <a:custGeom>
                      <a:avLst/>
                      <a:gdLst>
                        <a:gd name="T0" fmla="*/ 0 w 212"/>
                        <a:gd name="T1" fmla="*/ 0 h 1"/>
                        <a:gd name="T2" fmla="*/ 211 w 212"/>
                        <a:gd name="T3" fmla="*/ 0 h 1"/>
                        <a:gd name="T4" fmla="*/ 212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2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7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2410" y="350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1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8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044" y="350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1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19" name="Freeform 122"/>
                    <p:cNvSpPr>
                      <a:spLocks/>
                    </p:cNvSpPr>
                    <p:nvPr/>
                  </p:nvSpPr>
                  <p:spPr bwMode="auto">
                    <a:xfrm>
                      <a:off x="3677" y="350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2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2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0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4311" y="350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1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1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4625" y="3610"/>
                      <a:ext cx="185" cy="1"/>
                    </a:xfrm>
                    <a:custGeom>
                      <a:avLst/>
                      <a:gdLst>
                        <a:gd name="T0" fmla="*/ 185 w 185"/>
                        <a:gd name="T1" fmla="*/ 0 h 1"/>
                        <a:gd name="T2" fmla="*/ 1 w 185"/>
                        <a:gd name="T3" fmla="*/ 0 h 1"/>
                        <a:gd name="T4" fmla="*/ 0 w 185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85" h="1">
                          <a:moveTo>
                            <a:pt x="185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2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3993" y="3610"/>
                      <a:ext cx="212" cy="1"/>
                    </a:xfrm>
                    <a:custGeom>
                      <a:avLst/>
                      <a:gdLst>
                        <a:gd name="T0" fmla="*/ 212 w 212"/>
                        <a:gd name="T1" fmla="*/ 0 h 1"/>
                        <a:gd name="T2" fmla="*/ 1 w 212"/>
                        <a:gd name="T3" fmla="*/ 0 h 1"/>
                        <a:gd name="T4" fmla="*/ 0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212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3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3359" y="361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2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4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2726" y="3610"/>
                      <a:ext cx="212" cy="1"/>
                    </a:xfrm>
                    <a:custGeom>
                      <a:avLst/>
                      <a:gdLst>
                        <a:gd name="T0" fmla="*/ 212 w 212"/>
                        <a:gd name="T1" fmla="*/ 0 h 1"/>
                        <a:gd name="T2" fmla="*/ 1 w 212"/>
                        <a:gd name="T3" fmla="*/ 0 h 1"/>
                        <a:gd name="T4" fmla="*/ 0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212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5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2092" y="361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1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6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1460" y="3610"/>
                      <a:ext cx="211" cy="1"/>
                    </a:xfrm>
                    <a:custGeom>
                      <a:avLst/>
                      <a:gdLst>
                        <a:gd name="T0" fmla="*/ 211 w 211"/>
                        <a:gd name="T1" fmla="*/ 0 h 1"/>
                        <a:gd name="T2" fmla="*/ 1 w 211"/>
                        <a:gd name="T3" fmla="*/ 0 h 1"/>
                        <a:gd name="T4" fmla="*/ 0 w 211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1" h="1">
                          <a:moveTo>
                            <a:pt x="211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7" name="Freeform 130"/>
                    <p:cNvSpPr>
                      <a:spLocks/>
                    </p:cNvSpPr>
                    <p:nvPr/>
                  </p:nvSpPr>
                  <p:spPr bwMode="auto">
                    <a:xfrm>
                      <a:off x="826" y="361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2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8" name="Freeform 131"/>
                    <p:cNvSpPr>
                      <a:spLocks/>
                    </p:cNvSpPr>
                    <p:nvPr/>
                  </p:nvSpPr>
                  <p:spPr bwMode="auto">
                    <a:xfrm>
                      <a:off x="606" y="3715"/>
                      <a:ext cx="118" cy="1"/>
                    </a:xfrm>
                    <a:custGeom>
                      <a:avLst/>
                      <a:gdLst>
                        <a:gd name="T0" fmla="*/ 0 w 118"/>
                        <a:gd name="T1" fmla="*/ 0 h 1"/>
                        <a:gd name="T2" fmla="*/ 116 w 118"/>
                        <a:gd name="T3" fmla="*/ 0 h 1"/>
                        <a:gd name="T4" fmla="*/ 118 w 118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18" h="1">
                          <a:moveTo>
                            <a:pt x="0" y="0"/>
                          </a:moveTo>
                          <a:lnTo>
                            <a:pt x="116" y="0"/>
                          </a:lnTo>
                          <a:lnTo>
                            <a:pt x="118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29" name="Freeform 132"/>
                    <p:cNvSpPr>
                      <a:spLocks/>
                    </p:cNvSpPr>
                    <p:nvPr/>
                  </p:nvSpPr>
                  <p:spPr bwMode="auto">
                    <a:xfrm>
                      <a:off x="1145" y="3715"/>
                      <a:ext cx="212" cy="1"/>
                    </a:xfrm>
                    <a:custGeom>
                      <a:avLst/>
                      <a:gdLst>
                        <a:gd name="T0" fmla="*/ 0 w 212"/>
                        <a:gd name="T1" fmla="*/ 0 h 1"/>
                        <a:gd name="T2" fmla="*/ 211 w 212"/>
                        <a:gd name="T3" fmla="*/ 0 h 1"/>
                        <a:gd name="T4" fmla="*/ 212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2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0" name="Freeform 133"/>
                    <p:cNvSpPr>
                      <a:spLocks/>
                    </p:cNvSpPr>
                    <p:nvPr/>
                  </p:nvSpPr>
                  <p:spPr bwMode="auto">
                    <a:xfrm>
                      <a:off x="1777" y="3715"/>
                      <a:ext cx="212" cy="1"/>
                    </a:xfrm>
                    <a:custGeom>
                      <a:avLst/>
                      <a:gdLst>
                        <a:gd name="T0" fmla="*/ 0 w 212"/>
                        <a:gd name="T1" fmla="*/ 0 h 1"/>
                        <a:gd name="T2" fmla="*/ 211 w 212"/>
                        <a:gd name="T3" fmla="*/ 0 h 1"/>
                        <a:gd name="T4" fmla="*/ 212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2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1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2410" y="371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1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2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3044" y="371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1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3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3677" y="371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2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2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4" name="Freeform 137"/>
                    <p:cNvSpPr>
                      <a:spLocks/>
                    </p:cNvSpPr>
                    <p:nvPr/>
                  </p:nvSpPr>
                  <p:spPr bwMode="auto">
                    <a:xfrm>
                      <a:off x="4311" y="3715"/>
                      <a:ext cx="213" cy="1"/>
                    </a:xfrm>
                    <a:custGeom>
                      <a:avLst/>
                      <a:gdLst>
                        <a:gd name="T0" fmla="*/ 0 w 213"/>
                        <a:gd name="T1" fmla="*/ 0 h 1"/>
                        <a:gd name="T2" fmla="*/ 211 w 213"/>
                        <a:gd name="T3" fmla="*/ 0 h 1"/>
                        <a:gd name="T4" fmla="*/ 213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0" y="0"/>
                          </a:moveTo>
                          <a:lnTo>
                            <a:pt x="211" y="0"/>
                          </a:lnTo>
                          <a:lnTo>
                            <a:pt x="21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5" name="Freeform 138"/>
                    <p:cNvSpPr>
                      <a:spLocks/>
                    </p:cNvSpPr>
                    <p:nvPr/>
                  </p:nvSpPr>
                  <p:spPr bwMode="auto">
                    <a:xfrm>
                      <a:off x="4625" y="382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1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6" name="Freeform 139"/>
                    <p:cNvSpPr>
                      <a:spLocks/>
                    </p:cNvSpPr>
                    <p:nvPr/>
                  </p:nvSpPr>
                  <p:spPr bwMode="auto">
                    <a:xfrm>
                      <a:off x="3993" y="3820"/>
                      <a:ext cx="212" cy="1"/>
                    </a:xfrm>
                    <a:custGeom>
                      <a:avLst/>
                      <a:gdLst>
                        <a:gd name="T0" fmla="*/ 212 w 212"/>
                        <a:gd name="T1" fmla="*/ 0 h 1"/>
                        <a:gd name="T2" fmla="*/ 1 w 212"/>
                        <a:gd name="T3" fmla="*/ 0 h 1"/>
                        <a:gd name="T4" fmla="*/ 0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212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7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3359" y="382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2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8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2726" y="3820"/>
                      <a:ext cx="212" cy="1"/>
                    </a:xfrm>
                    <a:custGeom>
                      <a:avLst/>
                      <a:gdLst>
                        <a:gd name="T0" fmla="*/ 212 w 212"/>
                        <a:gd name="T1" fmla="*/ 0 h 1"/>
                        <a:gd name="T2" fmla="*/ 1 w 212"/>
                        <a:gd name="T3" fmla="*/ 0 h 1"/>
                        <a:gd name="T4" fmla="*/ 0 w 21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2" h="1">
                          <a:moveTo>
                            <a:pt x="212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39" name="Freeform 142"/>
                    <p:cNvSpPr>
                      <a:spLocks/>
                    </p:cNvSpPr>
                    <p:nvPr/>
                  </p:nvSpPr>
                  <p:spPr bwMode="auto">
                    <a:xfrm>
                      <a:off x="2092" y="382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1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0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1460" y="3820"/>
                      <a:ext cx="211" cy="1"/>
                    </a:xfrm>
                    <a:custGeom>
                      <a:avLst/>
                      <a:gdLst>
                        <a:gd name="T0" fmla="*/ 211 w 211"/>
                        <a:gd name="T1" fmla="*/ 0 h 1"/>
                        <a:gd name="T2" fmla="*/ 1 w 211"/>
                        <a:gd name="T3" fmla="*/ 0 h 1"/>
                        <a:gd name="T4" fmla="*/ 0 w 211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1" h="1">
                          <a:moveTo>
                            <a:pt x="211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1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826" y="3820"/>
                      <a:ext cx="213" cy="1"/>
                    </a:xfrm>
                    <a:custGeom>
                      <a:avLst/>
                      <a:gdLst>
                        <a:gd name="T0" fmla="*/ 213 w 213"/>
                        <a:gd name="T1" fmla="*/ 0 h 1"/>
                        <a:gd name="T2" fmla="*/ 2 w 213"/>
                        <a:gd name="T3" fmla="*/ 0 h 1"/>
                        <a:gd name="T4" fmla="*/ 0 w 21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13" h="1">
                          <a:moveTo>
                            <a:pt x="21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2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4838" y="3818"/>
                      <a:ext cx="35" cy="35"/>
                    </a:xfrm>
                    <a:custGeom>
                      <a:avLst/>
                      <a:gdLst>
                        <a:gd name="T0" fmla="*/ 35 w 35"/>
                        <a:gd name="T1" fmla="*/ 35 h 35"/>
                        <a:gd name="T2" fmla="*/ 1 w 35"/>
                        <a:gd name="T3" fmla="*/ 2 h 35"/>
                        <a:gd name="T4" fmla="*/ 0 w 35"/>
                        <a:gd name="T5" fmla="*/ 0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35" y="35"/>
                          </a:move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4521" y="3504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1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4205" y="3400"/>
                      <a:ext cx="108" cy="107"/>
                    </a:xfrm>
                    <a:custGeom>
                      <a:avLst/>
                      <a:gdLst>
                        <a:gd name="T0" fmla="*/ 0 w 108"/>
                        <a:gd name="T1" fmla="*/ 0 h 107"/>
                        <a:gd name="T2" fmla="*/ 106 w 108"/>
                        <a:gd name="T3" fmla="*/ 105 h 107"/>
                        <a:gd name="T4" fmla="*/ 108 w 108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8" h="107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8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4522" y="3715"/>
                      <a:ext cx="107" cy="106"/>
                    </a:xfrm>
                    <a:custGeom>
                      <a:avLst/>
                      <a:gdLst>
                        <a:gd name="T0" fmla="*/ 0 w 107"/>
                        <a:gd name="T1" fmla="*/ 0 h 106"/>
                        <a:gd name="T2" fmla="*/ 106 w 107"/>
                        <a:gd name="T3" fmla="*/ 105 h 106"/>
                        <a:gd name="T4" fmla="*/ 107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7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6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4204" y="3609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1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7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3967" y="3373"/>
                      <a:ext cx="27" cy="27"/>
                    </a:xfrm>
                    <a:custGeom>
                      <a:avLst/>
                      <a:gdLst>
                        <a:gd name="T0" fmla="*/ 27 w 27"/>
                        <a:gd name="T1" fmla="*/ 27 h 27"/>
                        <a:gd name="T2" fmla="*/ 1 w 27"/>
                        <a:gd name="T3" fmla="*/ 2 h 27"/>
                        <a:gd name="T4" fmla="*/ 0 w 27"/>
                        <a:gd name="T5" fmla="*/ 0 h 2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7" h="27">
                          <a:moveTo>
                            <a:pt x="27" y="27"/>
                          </a:move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8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3889" y="3505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5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5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49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4205" y="3820"/>
                      <a:ext cx="36" cy="35"/>
                    </a:xfrm>
                    <a:custGeom>
                      <a:avLst/>
                      <a:gdLst>
                        <a:gd name="T0" fmla="*/ 0 w 36"/>
                        <a:gd name="T1" fmla="*/ 0 h 35"/>
                        <a:gd name="T2" fmla="*/ 34 w 36"/>
                        <a:gd name="T3" fmla="*/ 33 h 35"/>
                        <a:gd name="T4" fmla="*/ 36 w 36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6" h="35">
                          <a:moveTo>
                            <a:pt x="0" y="0"/>
                          </a:moveTo>
                          <a:lnTo>
                            <a:pt x="34" y="33"/>
                          </a:lnTo>
                          <a:lnTo>
                            <a:pt x="36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0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3887" y="3713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107 h 107"/>
                        <a:gd name="T2" fmla="*/ 2 w 107"/>
                        <a:gd name="T3" fmla="*/ 2 h 107"/>
                        <a:gd name="T4" fmla="*/ 0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107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1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570" y="3399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2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2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2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3332" y="3373"/>
                      <a:ext cx="30" cy="29"/>
                    </a:xfrm>
                    <a:custGeom>
                      <a:avLst/>
                      <a:gdLst>
                        <a:gd name="T0" fmla="*/ 0 w 30"/>
                        <a:gd name="T1" fmla="*/ 0 h 29"/>
                        <a:gd name="T2" fmla="*/ 29 w 30"/>
                        <a:gd name="T3" fmla="*/ 27 h 29"/>
                        <a:gd name="T4" fmla="*/ 30 w 30"/>
                        <a:gd name="T5" fmla="*/ 29 h 29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0" h="29">
                          <a:moveTo>
                            <a:pt x="0" y="0"/>
                          </a:moveTo>
                          <a:lnTo>
                            <a:pt x="29" y="27"/>
                          </a:lnTo>
                          <a:lnTo>
                            <a:pt x="30" y="29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3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3572" y="361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5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5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4" name="Freeform 157"/>
                    <p:cNvSpPr>
                      <a:spLocks/>
                    </p:cNvSpPr>
                    <p:nvPr/>
                  </p:nvSpPr>
                  <p:spPr bwMode="auto">
                    <a:xfrm>
                      <a:off x="3570" y="3818"/>
                      <a:ext cx="37" cy="35"/>
                    </a:xfrm>
                    <a:custGeom>
                      <a:avLst/>
                      <a:gdLst>
                        <a:gd name="T0" fmla="*/ 37 w 37"/>
                        <a:gd name="T1" fmla="*/ 35 h 35"/>
                        <a:gd name="T2" fmla="*/ 2 w 37"/>
                        <a:gd name="T3" fmla="*/ 2 h 35"/>
                        <a:gd name="T4" fmla="*/ 0 w 37"/>
                        <a:gd name="T5" fmla="*/ 0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7" h="35">
                          <a:moveTo>
                            <a:pt x="37" y="35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5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3254" y="3504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1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6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2938" y="340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6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7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3255" y="3715"/>
                      <a:ext cx="107" cy="106"/>
                    </a:xfrm>
                    <a:custGeom>
                      <a:avLst/>
                      <a:gdLst>
                        <a:gd name="T0" fmla="*/ 0 w 107"/>
                        <a:gd name="T1" fmla="*/ 0 h 106"/>
                        <a:gd name="T2" fmla="*/ 106 w 107"/>
                        <a:gd name="T3" fmla="*/ 105 h 106"/>
                        <a:gd name="T4" fmla="*/ 107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7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8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2937" y="3609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1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59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2696" y="3368"/>
                      <a:ext cx="33" cy="32"/>
                    </a:xfrm>
                    <a:custGeom>
                      <a:avLst/>
                      <a:gdLst>
                        <a:gd name="T0" fmla="*/ 33 w 33"/>
                        <a:gd name="T1" fmla="*/ 32 h 32"/>
                        <a:gd name="T2" fmla="*/ 2 w 33"/>
                        <a:gd name="T3" fmla="*/ 2 h 32"/>
                        <a:gd name="T4" fmla="*/ 0 w 33"/>
                        <a:gd name="T5" fmla="*/ 0 h 32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3" h="32">
                          <a:moveTo>
                            <a:pt x="33" y="32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0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2621" y="3505"/>
                      <a:ext cx="108" cy="107"/>
                    </a:xfrm>
                    <a:custGeom>
                      <a:avLst/>
                      <a:gdLst>
                        <a:gd name="T0" fmla="*/ 0 w 108"/>
                        <a:gd name="T1" fmla="*/ 0 h 107"/>
                        <a:gd name="T2" fmla="*/ 106 w 108"/>
                        <a:gd name="T3" fmla="*/ 105 h 107"/>
                        <a:gd name="T4" fmla="*/ 108 w 108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8" h="107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8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1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2938" y="3820"/>
                      <a:ext cx="35" cy="35"/>
                    </a:xfrm>
                    <a:custGeom>
                      <a:avLst/>
                      <a:gdLst>
                        <a:gd name="T0" fmla="*/ 0 w 35"/>
                        <a:gd name="T1" fmla="*/ 0 h 35"/>
                        <a:gd name="T2" fmla="*/ 34 w 35"/>
                        <a:gd name="T3" fmla="*/ 33 h 35"/>
                        <a:gd name="T4" fmla="*/ 35 w 35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0" y="0"/>
                          </a:moveTo>
                          <a:lnTo>
                            <a:pt x="34" y="33"/>
                          </a:lnTo>
                          <a:lnTo>
                            <a:pt x="35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2" name="Freeform 165"/>
                    <p:cNvSpPr>
                      <a:spLocks/>
                    </p:cNvSpPr>
                    <p:nvPr/>
                  </p:nvSpPr>
                  <p:spPr bwMode="auto">
                    <a:xfrm>
                      <a:off x="2621" y="3713"/>
                      <a:ext cx="108" cy="107"/>
                    </a:xfrm>
                    <a:custGeom>
                      <a:avLst/>
                      <a:gdLst>
                        <a:gd name="T0" fmla="*/ 108 w 108"/>
                        <a:gd name="T1" fmla="*/ 107 h 107"/>
                        <a:gd name="T2" fmla="*/ 2 w 108"/>
                        <a:gd name="T3" fmla="*/ 2 h 107"/>
                        <a:gd name="T4" fmla="*/ 0 w 108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8" h="107">
                          <a:moveTo>
                            <a:pt x="108" y="107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3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2305" y="3399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1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4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2060" y="3367"/>
                      <a:ext cx="35" cy="35"/>
                    </a:xfrm>
                    <a:custGeom>
                      <a:avLst/>
                      <a:gdLst>
                        <a:gd name="T0" fmla="*/ 0 w 35"/>
                        <a:gd name="T1" fmla="*/ 0 h 35"/>
                        <a:gd name="T2" fmla="*/ 33 w 35"/>
                        <a:gd name="T3" fmla="*/ 33 h 35"/>
                        <a:gd name="T4" fmla="*/ 35 w 35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0" y="0"/>
                          </a:moveTo>
                          <a:lnTo>
                            <a:pt x="33" y="33"/>
                          </a:lnTo>
                          <a:lnTo>
                            <a:pt x="35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5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2305" y="361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5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5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6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2305" y="3818"/>
                      <a:ext cx="35" cy="35"/>
                    </a:xfrm>
                    <a:custGeom>
                      <a:avLst/>
                      <a:gdLst>
                        <a:gd name="T0" fmla="*/ 35 w 35"/>
                        <a:gd name="T1" fmla="*/ 35 h 35"/>
                        <a:gd name="T2" fmla="*/ 1 w 35"/>
                        <a:gd name="T3" fmla="*/ 2 h 35"/>
                        <a:gd name="T4" fmla="*/ 0 w 35"/>
                        <a:gd name="T5" fmla="*/ 0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35" y="35"/>
                          </a:move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7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1988" y="3504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1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8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1673" y="340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5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5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69" name="Freeform 172"/>
                    <p:cNvSpPr>
                      <a:spLocks/>
                    </p:cNvSpPr>
                    <p:nvPr/>
                  </p:nvSpPr>
                  <p:spPr bwMode="auto">
                    <a:xfrm>
                      <a:off x="1988" y="3715"/>
                      <a:ext cx="107" cy="106"/>
                    </a:xfrm>
                    <a:custGeom>
                      <a:avLst/>
                      <a:gdLst>
                        <a:gd name="T0" fmla="*/ 0 w 107"/>
                        <a:gd name="T1" fmla="*/ 0 h 106"/>
                        <a:gd name="T2" fmla="*/ 105 w 107"/>
                        <a:gd name="T3" fmla="*/ 105 h 106"/>
                        <a:gd name="T4" fmla="*/ 107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0" y="0"/>
                          </a:moveTo>
                          <a:lnTo>
                            <a:pt x="105" y="105"/>
                          </a:lnTo>
                          <a:lnTo>
                            <a:pt x="107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0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1671" y="3609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106 h 106"/>
                        <a:gd name="T2" fmla="*/ 2 w 107"/>
                        <a:gd name="T3" fmla="*/ 1 h 106"/>
                        <a:gd name="T4" fmla="*/ 0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106"/>
                          </a:moveTo>
                          <a:lnTo>
                            <a:pt x="2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1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1425" y="3364"/>
                      <a:ext cx="36" cy="36"/>
                    </a:xfrm>
                    <a:custGeom>
                      <a:avLst/>
                      <a:gdLst>
                        <a:gd name="T0" fmla="*/ 36 w 36"/>
                        <a:gd name="T1" fmla="*/ 36 h 36"/>
                        <a:gd name="T2" fmla="*/ 1 w 36"/>
                        <a:gd name="T3" fmla="*/ 1 h 36"/>
                        <a:gd name="T4" fmla="*/ 0 w 36"/>
                        <a:gd name="T5" fmla="*/ 0 h 3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6" h="36">
                          <a:moveTo>
                            <a:pt x="36" y="36"/>
                          </a:moveTo>
                          <a:lnTo>
                            <a:pt x="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2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1356" y="3505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5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5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3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1673" y="3820"/>
                      <a:ext cx="35" cy="35"/>
                    </a:xfrm>
                    <a:custGeom>
                      <a:avLst/>
                      <a:gdLst>
                        <a:gd name="T0" fmla="*/ 0 w 35"/>
                        <a:gd name="T1" fmla="*/ 0 h 35"/>
                        <a:gd name="T2" fmla="*/ 33 w 35"/>
                        <a:gd name="T3" fmla="*/ 33 h 35"/>
                        <a:gd name="T4" fmla="*/ 35 w 35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0" y="0"/>
                          </a:moveTo>
                          <a:lnTo>
                            <a:pt x="33" y="33"/>
                          </a:lnTo>
                          <a:lnTo>
                            <a:pt x="35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4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1354" y="3713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107 h 107"/>
                        <a:gd name="T2" fmla="*/ 2 w 107"/>
                        <a:gd name="T3" fmla="*/ 2 h 107"/>
                        <a:gd name="T4" fmla="*/ 0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107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5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1050" y="3411"/>
                      <a:ext cx="95" cy="94"/>
                    </a:xfrm>
                    <a:custGeom>
                      <a:avLst/>
                      <a:gdLst>
                        <a:gd name="T0" fmla="*/ 95 w 95"/>
                        <a:gd name="T1" fmla="*/ 94 h 94"/>
                        <a:gd name="T2" fmla="*/ 1 w 95"/>
                        <a:gd name="T3" fmla="*/ 2 h 94"/>
                        <a:gd name="T4" fmla="*/ 0 w 95"/>
                        <a:gd name="T5" fmla="*/ 0 h 9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95" h="94">
                          <a:moveTo>
                            <a:pt x="95" y="94"/>
                          </a:move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6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1039" y="361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0 h 107"/>
                        <a:gd name="T2" fmla="*/ 106 w 107"/>
                        <a:gd name="T3" fmla="*/ 105 h 107"/>
                        <a:gd name="T4" fmla="*/ 107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7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7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1037" y="3818"/>
                      <a:ext cx="37" cy="37"/>
                    </a:xfrm>
                    <a:custGeom>
                      <a:avLst/>
                      <a:gdLst>
                        <a:gd name="T0" fmla="*/ 37 w 37"/>
                        <a:gd name="T1" fmla="*/ 37 h 37"/>
                        <a:gd name="T2" fmla="*/ 2 w 37"/>
                        <a:gd name="T3" fmla="*/ 2 h 37"/>
                        <a:gd name="T4" fmla="*/ 0 w 37"/>
                        <a:gd name="T5" fmla="*/ 0 h 3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7" h="37">
                          <a:moveTo>
                            <a:pt x="37" y="37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8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799" y="3581"/>
                      <a:ext cx="29" cy="29"/>
                    </a:xfrm>
                    <a:custGeom>
                      <a:avLst/>
                      <a:gdLst>
                        <a:gd name="T0" fmla="*/ 29 w 29"/>
                        <a:gd name="T1" fmla="*/ 29 h 29"/>
                        <a:gd name="T2" fmla="*/ 1 w 29"/>
                        <a:gd name="T3" fmla="*/ 2 h 29"/>
                        <a:gd name="T4" fmla="*/ 0 w 29"/>
                        <a:gd name="T5" fmla="*/ 0 h 29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9" h="29">
                          <a:moveTo>
                            <a:pt x="29" y="29"/>
                          </a:moveTo>
                          <a:lnTo>
                            <a:pt x="1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79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722" y="3715"/>
                      <a:ext cx="107" cy="106"/>
                    </a:xfrm>
                    <a:custGeom>
                      <a:avLst/>
                      <a:gdLst>
                        <a:gd name="T0" fmla="*/ 0 w 107"/>
                        <a:gd name="T1" fmla="*/ 0 h 106"/>
                        <a:gd name="T2" fmla="*/ 106 w 107"/>
                        <a:gd name="T3" fmla="*/ 105 h 106"/>
                        <a:gd name="T4" fmla="*/ 107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0" y="0"/>
                          </a:moveTo>
                          <a:lnTo>
                            <a:pt x="106" y="105"/>
                          </a:lnTo>
                          <a:lnTo>
                            <a:pt x="107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0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424" y="3838"/>
                      <a:ext cx="18" cy="18"/>
                    </a:xfrm>
                    <a:custGeom>
                      <a:avLst/>
                      <a:gdLst>
                        <a:gd name="T0" fmla="*/ 0 w 18"/>
                        <a:gd name="T1" fmla="*/ 0 h 18"/>
                        <a:gd name="T2" fmla="*/ 17 w 18"/>
                        <a:gd name="T3" fmla="*/ 17 h 18"/>
                        <a:gd name="T4" fmla="*/ 18 w 18"/>
                        <a:gd name="T5" fmla="*/ 18 h 18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8" h="18">
                          <a:moveTo>
                            <a:pt x="0" y="0"/>
                          </a:moveTo>
                          <a:lnTo>
                            <a:pt x="17" y="17"/>
                          </a:lnTo>
                          <a:lnTo>
                            <a:pt x="18" y="18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1" name="Freeform 184"/>
                    <p:cNvSpPr>
                      <a:spLocks/>
                    </p:cNvSpPr>
                    <p:nvPr/>
                  </p:nvSpPr>
                  <p:spPr bwMode="auto">
                    <a:xfrm>
                      <a:off x="721" y="3610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0 h 107"/>
                        <a:gd name="T2" fmla="*/ 1 w 107"/>
                        <a:gd name="T3" fmla="*/ 105 h 107"/>
                        <a:gd name="T4" fmla="*/ 0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0"/>
                          </a:moveTo>
                          <a:lnTo>
                            <a:pt x="1" y="105"/>
                          </a:lnTo>
                          <a:lnTo>
                            <a:pt x="0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2" name="Freeform 185"/>
                    <p:cNvSpPr>
                      <a:spLocks/>
                    </p:cNvSpPr>
                    <p:nvPr/>
                  </p:nvSpPr>
                  <p:spPr bwMode="auto">
                    <a:xfrm>
                      <a:off x="796" y="3820"/>
                      <a:ext cx="33" cy="33"/>
                    </a:xfrm>
                    <a:custGeom>
                      <a:avLst/>
                      <a:gdLst>
                        <a:gd name="T0" fmla="*/ 0 w 33"/>
                        <a:gd name="T1" fmla="*/ 33 h 33"/>
                        <a:gd name="T2" fmla="*/ 32 w 33"/>
                        <a:gd name="T3" fmla="*/ 1 h 33"/>
                        <a:gd name="T4" fmla="*/ 33 w 33"/>
                        <a:gd name="T5" fmla="*/ 0 h 3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0" y="33"/>
                          </a:moveTo>
                          <a:lnTo>
                            <a:pt x="32" y="1"/>
                          </a:lnTo>
                          <a:lnTo>
                            <a:pt x="3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3" name="Freeform 186"/>
                    <p:cNvSpPr>
                      <a:spLocks/>
                    </p:cNvSpPr>
                    <p:nvPr/>
                  </p:nvSpPr>
                  <p:spPr bwMode="auto">
                    <a:xfrm>
                      <a:off x="1039" y="3505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6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6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4" name="Freeform 187"/>
                    <p:cNvSpPr>
                      <a:spLocks/>
                    </p:cNvSpPr>
                    <p:nvPr/>
                  </p:nvSpPr>
                  <p:spPr bwMode="auto">
                    <a:xfrm>
                      <a:off x="1354" y="3402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0 h 106"/>
                        <a:gd name="T2" fmla="*/ 2 w 107"/>
                        <a:gd name="T3" fmla="*/ 105 h 106"/>
                        <a:gd name="T4" fmla="*/ 0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0"/>
                          </a:moveTo>
                          <a:lnTo>
                            <a:pt x="2" y="105"/>
                          </a:lnTo>
                          <a:lnTo>
                            <a:pt x="0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5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1037" y="3715"/>
                      <a:ext cx="108" cy="106"/>
                    </a:xfrm>
                    <a:custGeom>
                      <a:avLst/>
                      <a:gdLst>
                        <a:gd name="T0" fmla="*/ 108 w 108"/>
                        <a:gd name="T1" fmla="*/ 0 h 106"/>
                        <a:gd name="T2" fmla="*/ 2 w 108"/>
                        <a:gd name="T3" fmla="*/ 105 h 106"/>
                        <a:gd name="T4" fmla="*/ 0 w 108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8" h="106">
                          <a:moveTo>
                            <a:pt x="108" y="0"/>
                          </a:moveTo>
                          <a:lnTo>
                            <a:pt x="2" y="105"/>
                          </a:lnTo>
                          <a:lnTo>
                            <a:pt x="0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6" name="Freeform 189"/>
                    <p:cNvSpPr>
                      <a:spLocks/>
                    </p:cNvSpPr>
                    <p:nvPr/>
                  </p:nvSpPr>
                  <p:spPr bwMode="auto">
                    <a:xfrm>
                      <a:off x="1356" y="361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5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5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7" name="Freeform 190"/>
                    <p:cNvSpPr>
                      <a:spLocks/>
                    </p:cNvSpPr>
                    <p:nvPr/>
                  </p:nvSpPr>
                  <p:spPr bwMode="auto">
                    <a:xfrm>
                      <a:off x="1673" y="3367"/>
                      <a:ext cx="35" cy="35"/>
                    </a:xfrm>
                    <a:custGeom>
                      <a:avLst/>
                      <a:gdLst>
                        <a:gd name="T0" fmla="*/ 0 w 35"/>
                        <a:gd name="T1" fmla="*/ 35 h 35"/>
                        <a:gd name="T2" fmla="*/ 33 w 35"/>
                        <a:gd name="T3" fmla="*/ 1 h 35"/>
                        <a:gd name="T4" fmla="*/ 35 w 35"/>
                        <a:gd name="T5" fmla="*/ 0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0" y="35"/>
                          </a:moveTo>
                          <a:lnTo>
                            <a:pt x="33" y="1"/>
                          </a:lnTo>
                          <a:lnTo>
                            <a:pt x="3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8" name="Freeform 191"/>
                    <p:cNvSpPr>
                      <a:spLocks/>
                    </p:cNvSpPr>
                    <p:nvPr/>
                  </p:nvSpPr>
                  <p:spPr bwMode="auto">
                    <a:xfrm>
                      <a:off x="1671" y="3507"/>
                      <a:ext cx="107" cy="105"/>
                    </a:xfrm>
                    <a:custGeom>
                      <a:avLst/>
                      <a:gdLst>
                        <a:gd name="T0" fmla="*/ 107 w 107"/>
                        <a:gd name="T1" fmla="*/ 0 h 105"/>
                        <a:gd name="T2" fmla="*/ 2 w 107"/>
                        <a:gd name="T3" fmla="*/ 103 h 105"/>
                        <a:gd name="T4" fmla="*/ 0 w 107"/>
                        <a:gd name="T5" fmla="*/ 105 h 10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5">
                          <a:moveTo>
                            <a:pt x="107" y="0"/>
                          </a:moveTo>
                          <a:lnTo>
                            <a:pt x="2" y="103"/>
                          </a:lnTo>
                          <a:lnTo>
                            <a:pt x="0" y="10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89" name="Freeform 192"/>
                    <p:cNvSpPr>
                      <a:spLocks/>
                    </p:cNvSpPr>
                    <p:nvPr/>
                  </p:nvSpPr>
                  <p:spPr bwMode="auto">
                    <a:xfrm>
                      <a:off x="1426" y="3820"/>
                      <a:ext cx="35" cy="35"/>
                    </a:xfrm>
                    <a:custGeom>
                      <a:avLst/>
                      <a:gdLst>
                        <a:gd name="T0" fmla="*/ 35 w 35"/>
                        <a:gd name="T1" fmla="*/ 0 h 35"/>
                        <a:gd name="T2" fmla="*/ 2 w 35"/>
                        <a:gd name="T3" fmla="*/ 33 h 35"/>
                        <a:gd name="T4" fmla="*/ 0 w 35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35" y="0"/>
                          </a:moveTo>
                          <a:lnTo>
                            <a:pt x="2" y="33"/>
                          </a:lnTo>
                          <a:lnTo>
                            <a:pt x="0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1673" y="3715"/>
                      <a:ext cx="107" cy="106"/>
                    </a:xfrm>
                    <a:custGeom>
                      <a:avLst/>
                      <a:gdLst>
                        <a:gd name="T0" fmla="*/ 0 w 107"/>
                        <a:gd name="T1" fmla="*/ 106 h 106"/>
                        <a:gd name="T2" fmla="*/ 105 w 107"/>
                        <a:gd name="T3" fmla="*/ 2 h 106"/>
                        <a:gd name="T4" fmla="*/ 107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0" y="106"/>
                          </a:moveTo>
                          <a:lnTo>
                            <a:pt x="105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1989" y="3400"/>
                      <a:ext cx="108" cy="107"/>
                    </a:xfrm>
                    <a:custGeom>
                      <a:avLst/>
                      <a:gdLst>
                        <a:gd name="T0" fmla="*/ 0 w 108"/>
                        <a:gd name="T1" fmla="*/ 107 h 107"/>
                        <a:gd name="T2" fmla="*/ 106 w 108"/>
                        <a:gd name="T3" fmla="*/ 2 h 107"/>
                        <a:gd name="T4" fmla="*/ 108 w 108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8" h="107">
                          <a:moveTo>
                            <a:pt x="0" y="107"/>
                          </a:moveTo>
                          <a:lnTo>
                            <a:pt x="106" y="2"/>
                          </a:lnTo>
                          <a:lnTo>
                            <a:pt x="108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2303" y="3370"/>
                      <a:ext cx="34" cy="33"/>
                    </a:xfrm>
                    <a:custGeom>
                      <a:avLst/>
                      <a:gdLst>
                        <a:gd name="T0" fmla="*/ 34 w 34"/>
                        <a:gd name="T1" fmla="*/ 0 h 33"/>
                        <a:gd name="T2" fmla="*/ 2 w 34"/>
                        <a:gd name="T3" fmla="*/ 32 h 33"/>
                        <a:gd name="T4" fmla="*/ 0 w 34"/>
                        <a:gd name="T5" fmla="*/ 33 h 3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4" h="33">
                          <a:moveTo>
                            <a:pt x="34" y="0"/>
                          </a:moveTo>
                          <a:lnTo>
                            <a:pt x="2" y="32"/>
                          </a:lnTo>
                          <a:lnTo>
                            <a:pt x="0" y="3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3" name="Freeform 196"/>
                    <p:cNvSpPr>
                      <a:spLocks/>
                    </p:cNvSpPr>
                    <p:nvPr/>
                  </p:nvSpPr>
                  <p:spPr bwMode="auto">
                    <a:xfrm>
                      <a:off x="1988" y="3610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0 h 107"/>
                        <a:gd name="T2" fmla="*/ 1 w 107"/>
                        <a:gd name="T3" fmla="*/ 105 h 107"/>
                        <a:gd name="T4" fmla="*/ 0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0"/>
                          </a:moveTo>
                          <a:lnTo>
                            <a:pt x="1" y="105"/>
                          </a:lnTo>
                          <a:lnTo>
                            <a:pt x="0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4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2061" y="3820"/>
                      <a:ext cx="36" cy="33"/>
                    </a:xfrm>
                    <a:custGeom>
                      <a:avLst/>
                      <a:gdLst>
                        <a:gd name="T0" fmla="*/ 0 w 36"/>
                        <a:gd name="T1" fmla="*/ 33 h 33"/>
                        <a:gd name="T2" fmla="*/ 34 w 36"/>
                        <a:gd name="T3" fmla="*/ 1 h 33"/>
                        <a:gd name="T4" fmla="*/ 36 w 36"/>
                        <a:gd name="T5" fmla="*/ 0 h 3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6" h="33">
                          <a:moveTo>
                            <a:pt x="0" y="33"/>
                          </a:moveTo>
                          <a:lnTo>
                            <a:pt x="34" y="1"/>
                          </a:lnTo>
                          <a:lnTo>
                            <a:pt x="36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5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2306" y="3505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6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6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6" name="Freeform 199"/>
                    <p:cNvSpPr>
                      <a:spLocks/>
                    </p:cNvSpPr>
                    <p:nvPr/>
                  </p:nvSpPr>
                  <p:spPr bwMode="auto">
                    <a:xfrm>
                      <a:off x="2620" y="3402"/>
                      <a:ext cx="107" cy="105"/>
                    </a:xfrm>
                    <a:custGeom>
                      <a:avLst/>
                      <a:gdLst>
                        <a:gd name="T0" fmla="*/ 107 w 107"/>
                        <a:gd name="T1" fmla="*/ 0 h 105"/>
                        <a:gd name="T2" fmla="*/ 1 w 107"/>
                        <a:gd name="T3" fmla="*/ 103 h 105"/>
                        <a:gd name="T4" fmla="*/ 0 w 107"/>
                        <a:gd name="T5" fmla="*/ 105 h 10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5">
                          <a:moveTo>
                            <a:pt x="107" y="0"/>
                          </a:moveTo>
                          <a:lnTo>
                            <a:pt x="1" y="103"/>
                          </a:lnTo>
                          <a:lnTo>
                            <a:pt x="0" y="10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7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2303" y="3715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0 h 106"/>
                        <a:gd name="T2" fmla="*/ 2 w 107"/>
                        <a:gd name="T3" fmla="*/ 105 h 106"/>
                        <a:gd name="T4" fmla="*/ 0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0"/>
                          </a:moveTo>
                          <a:lnTo>
                            <a:pt x="2" y="105"/>
                          </a:lnTo>
                          <a:lnTo>
                            <a:pt x="0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8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2623" y="361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6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6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99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2940" y="3370"/>
                      <a:ext cx="32" cy="32"/>
                    </a:xfrm>
                    <a:custGeom>
                      <a:avLst/>
                      <a:gdLst>
                        <a:gd name="T0" fmla="*/ 0 w 32"/>
                        <a:gd name="T1" fmla="*/ 32 h 32"/>
                        <a:gd name="T2" fmla="*/ 30 w 32"/>
                        <a:gd name="T3" fmla="*/ 1 h 32"/>
                        <a:gd name="T4" fmla="*/ 32 w 32"/>
                        <a:gd name="T5" fmla="*/ 0 h 32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2" h="32">
                          <a:moveTo>
                            <a:pt x="0" y="32"/>
                          </a:moveTo>
                          <a:lnTo>
                            <a:pt x="30" y="1"/>
                          </a:lnTo>
                          <a:lnTo>
                            <a:pt x="32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0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2937" y="3505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0 h 107"/>
                        <a:gd name="T2" fmla="*/ 1 w 107"/>
                        <a:gd name="T3" fmla="*/ 105 h 107"/>
                        <a:gd name="T4" fmla="*/ 0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0"/>
                          </a:moveTo>
                          <a:lnTo>
                            <a:pt x="1" y="105"/>
                          </a:lnTo>
                          <a:lnTo>
                            <a:pt x="0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1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2692" y="3820"/>
                      <a:ext cx="35" cy="35"/>
                    </a:xfrm>
                    <a:custGeom>
                      <a:avLst/>
                      <a:gdLst>
                        <a:gd name="T0" fmla="*/ 35 w 35"/>
                        <a:gd name="T1" fmla="*/ 0 h 35"/>
                        <a:gd name="T2" fmla="*/ 1 w 35"/>
                        <a:gd name="T3" fmla="*/ 33 h 35"/>
                        <a:gd name="T4" fmla="*/ 0 w 35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35" y="0"/>
                          </a:moveTo>
                          <a:lnTo>
                            <a:pt x="1" y="33"/>
                          </a:lnTo>
                          <a:lnTo>
                            <a:pt x="0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2" name="Freeform 205"/>
                    <p:cNvSpPr>
                      <a:spLocks/>
                    </p:cNvSpPr>
                    <p:nvPr/>
                  </p:nvSpPr>
                  <p:spPr bwMode="auto">
                    <a:xfrm>
                      <a:off x="2940" y="3715"/>
                      <a:ext cx="107" cy="106"/>
                    </a:xfrm>
                    <a:custGeom>
                      <a:avLst/>
                      <a:gdLst>
                        <a:gd name="T0" fmla="*/ 0 w 107"/>
                        <a:gd name="T1" fmla="*/ 106 h 106"/>
                        <a:gd name="T2" fmla="*/ 105 w 107"/>
                        <a:gd name="T3" fmla="*/ 2 h 106"/>
                        <a:gd name="T4" fmla="*/ 107 w 107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0" y="106"/>
                          </a:moveTo>
                          <a:lnTo>
                            <a:pt x="105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3" name="Freeform 206"/>
                    <p:cNvSpPr>
                      <a:spLocks/>
                    </p:cNvSpPr>
                    <p:nvPr/>
                  </p:nvSpPr>
                  <p:spPr bwMode="auto">
                    <a:xfrm>
                      <a:off x="3255" y="340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6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6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4" name="Freeform 207"/>
                    <p:cNvSpPr>
                      <a:spLocks/>
                    </p:cNvSpPr>
                    <p:nvPr/>
                  </p:nvSpPr>
                  <p:spPr bwMode="auto">
                    <a:xfrm>
                      <a:off x="3570" y="3373"/>
                      <a:ext cx="29" cy="30"/>
                    </a:xfrm>
                    <a:custGeom>
                      <a:avLst/>
                      <a:gdLst>
                        <a:gd name="T0" fmla="*/ 29 w 29"/>
                        <a:gd name="T1" fmla="*/ 0 h 30"/>
                        <a:gd name="T2" fmla="*/ 2 w 29"/>
                        <a:gd name="T3" fmla="*/ 29 h 30"/>
                        <a:gd name="T4" fmla="*/ 0 w 29"/>
                        <a:gd name="T5" fmla="*/ 30 h 30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9" h="30">
                          <a:moveTo>
                            <a:pt x="29" y="0"/>
                          </a:moveTo>
                          <a:lnTo>
                            <a:pt x="2" y="29"/>
                          </a:lnTo>
                          <a:lnTo>
                            <a:pt x="0" y="3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5" name="Freeform 208"/>
                    <p:cNvSpPr>
                      <a:spLocks/>
                    </p:cNvSpPr>
                    <p:nvPr/>
                  </p:nvSpPr>
                  <p:spPr bwMode="auto">
                    <a:xfrm>
                      <a:off x="3254" y="3610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0 h 107"/>
                        <a:gd name="T2" fmla="*/ 1 w 107"/>
                        <a:gd name="T3" fmla="*/ 105 h 107"/>
                        <a:gd name="T4" fmla="*/ 0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0"/>
                          </a:moveTo>
                          <a:lnTo>
                            <a:pt x="1" y="105"/>
                          </a:lnTo>
                          <a:lnTo>
                            <a:pt x="0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6" name="Freeform 209"/>
                    <p:cNvSpPr>
                      <a:spLocks/>
                    </p:cNvSpPr>
                    <p:nvPr/>
                  </p:nvSpPr>
                  <p:spPr bwMode="auto">
                    <a:xfrm>
                      <a:off x="3329" y="3820"/>
                      <a:ext cx="33" cy="33"/>
                    </a:xfrm>
                    <a:custGeom>
                      <a:avLst/>
                      <a:gdLst>
                        <a:gd name="T0" fmla="*/ 0 w 33"/>
                        <a:gd name="T1" fmla="*/ 33 h 33"/>
                        <a:gd name="T2" fmla="*/ 32 w 33"/>
                        <a:gd name="T3" fmla="*/ 1 h 33"/>
                        <a:gd name="T4" fmla="*/ 33 w 33"/>
                        <a:gd name="T5" fmla="*/ 0 h 3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3" h="33">
                          <a:moveTo>
                            <a:pt x="0" y="33"/>
                          </a:moveTo>
                          <a:lnTo>
                            <a:pt x="32" y="1"/>
                          </a:lnTo>
                          <a:lnTo>
                            <a:pt x="3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7" name="Freeform 210"/>
                    <p:cNvSpPr>
                      <a:spLocks/>
                    </p:cNvSpPr>
                    <p:nvPr/>
                  </p:nvSpPr>
                  <p:spPr bwMode="auto">
                    <a:xfrm>
                      <a:off x="3572" y="3505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5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5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8" name="Freeform 211"/>
                    <p:cNvSpPr>
                      <a:spLocks/>
                    </p:cNvSpPr>
                    <p:nvPr/>
                  </p:nvSpPr>
                  <p:spPr bwMode="auto">
                    <a:xfrm>
                      <a:off x="3887" y="3402"/>
                      <a:ext cx="107" cy="105"/>
                    </a:xfrm>
                    <a:custGeom>
                      <a:avLst/>
                      <a:gdLst>
                        <a:gd name="T0" fmla="*/ 107 w 107"/>
                        <a:gd name="T1" fmla="*/ 0 h 105"/>
                        <a:gd name="T2" fmla="*/ 2 w 107"/>
                        <a:gd name="T3" fmla="*/ 103 h 105"/>
                        <a:gd name="T4" fmla="*/ 0 w 107"/>
                        <a:gd name="T5" fmla="*/ 105 h 10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5">
                          <a:moveTo>
                            <a:pt x="107" y="0"/>
                          </a:moveTo>
                          <a:lnTo>
                            <a:pt x="2" y="103"/>
                          </a:lnTo>
                          <a:lnTo>
                            <a:pt x="0" y="10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09" name="Freeform 212"/>
                    <p:cNvSpPr>
                      <a:spLocks/>
                    </p:cNvSpPr>
                    <p:nvPr/>
                  </p:nvSpPr>
                  <p:spPr bwMode="auto">
                    <a:xfrm>
                      <a:off x="3570" y="3715"/>
                      <a:ext cx="107" cy="106"/>
                    </a:xfrm>
                    <a:custGeom>
                      <a:avLst/>
                      <a:gdLst>
                        <a:gd name="T0" fmla="*/ 107 w 107"/>
                        <a:gd name="T1" fmla="*/ 0 h 106"/>
                        <a:gd name="T2" fmla="*/ 2 w 107"/>
                        <a:gd name="T3" fmla="*/ 105 h 106"/>
                        <a:gd name="T4" fmla="*/ 0 w 107"/>
                        <a:gd name="T5" fmla="*/ 106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6">
                          <a:moveTo>
                            <a:pt x="107" y="0"/>
                          </a:moveTo>
                          <a:lnTo>
                            <a:pt x="2" y="105"/>
                          </a:lnTo>
                          <a:lnTo>
                            <a:pt x="0" y="106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0" name="Freeform 213"/>
                    <p:cNvSpPr>
                      <a:spLocks/>
                    </p:cNvSpPr>
                    <p:nvPr/>
                  </p:nvSpPr>
                  <p:spPr bwMode="auto">
                    <a:xfrm>
                      <a:off x="3889" y="3610"/>
                      <a:ext cx="107" cy="107"/>
                    </a:xfrm>
                    <a:custGeom>
                      <a:avLst/>
                      <a:gdLst>
                        <a:gd name="T0" fmla="*/ 0 w 107"/>
                        <a:gd name="T1" fmla="*/ 107 h 107"/>
                        <a:gd name="T2" fmla="*/ 105 w 107"/>
                        <a:gd name="T3" fmla="*/ 2 h 107"/>
                        <a:gd name="T4" fmla="*/ 107 w 107"/>
                        <a:gd name="T5" fmla="*/ 0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0" y="107"/>
                          </a:moveTo>
                          <a:lnTo>
                            <a:pt x="105" y="2"/>
                          </a:lnTo>
                          <a:lnTo>
                            <a:pt x="107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1" name="Freeform 214"/>
                    <p:cNvSpPr>
                      <a:spLocks/>
                    </p:cNvSpPr>
                    <p:nvPr/>
                  </p:nvSpPr>
                  <p:spPr bwMode="auto">
                    <a:xfrm>
                      <a:off x="4205" y="3375"/>
                      <a:ext cx="28" cy="27"/>
                    </a:xfrm>
                    <a:custGeom>
                      <a:avLst/>
                      <a:gdLst>
                        <a:gd name="T0" fmla="*/ 0 w 28"/>
                        <a:gd name="T1" fmla="*/ 27 h 27"/>
                        <a:gd name="T2" fmla="*/ 27 w 28"/>
                        <a:gd name="T3" fmla="*/ 1 h 27"/>
                        <a:gd name="T4" fmla="*/ 28 w 28"/>
                        <a:gd name="T5" fmla="*/ 0 h 2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8" h="27">
                          <a:moveTo>
                            <a:pt x="0" y="27"/>
                          </a:moveTo>
                          <a:lnTo>
                            <a:pt x="27" y="1"/>
                          </a:lnTo>
                          <a:lnTo>
                            <a:pt x="28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2" name="Freeform 215"/>
                    <p:cNvSpPr>
                      <a:spLocks/>
                    </p:cNvSpPr>
                    <p:nvPr/>
                  </p:nvSpPr>
                  <p:spPr bwMode="auto">
                    <a:xfrm>
                      <a:off x="4204" y="3505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0 h 107"/>
                        <a:gd name="T2" fmla="*/ 1 w 107"/>
                        <a:gd name="T3" fmla="*/ 105 h 107"/>
                        <a:gd name="T4" fmla="*/ 0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0"/>
                          </a:moveTo>
                          <a:lnTo>
                            <a:pt x="1" y="105"/>
                          </a:lnTo>
                          <a:lnTo>
                            <a:pt x="0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3" name="Freeform 216"/>
                    <p:cNvSpPr>
                      <a:spLocks/>
                    </p:cNvSpPr>
                    <p:nvPr/>
                  </p:nvSpPr>
                  <p:spPr bwMode="auto">
                    <a:xfrm>
                      <a:off x="3959" y="3820"/>
                      <a:ext cx="35" cy="35"/>
                    </a:xfrm>
                    <a:custGeom>
                      <a:avLst/>
                      <a:gdLst>
                        <a:gd name="T0" fmla="*/ 35 w 35"/>
                        <a:gd name="T1" fmla="*/ 0 h 35"/>
                        <a:gd name="T2" fmla="*/ 2 w 35"/>
                        <a:gd name="T3" fmla="*/ 33 h 35"/>
                        <a:gd name="T4" fmla="*/ 0 w 35"/>
                        <a:gd name="T5" fmla="*/ 35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35" y="0"/>
                          </a:moveTo>
                          <a:lnTo>
                            <a:pt x="2" y="33"/>
                          </a:lnTo>
                          <a:lnTo>
                            <a:pt x="0" y="3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4" name="Freeform 217"/>
                    <p:cNvSpPr>
                      <a:spLocks/>
                    </p:cNvSpPr>
                    <p:nvPr/>
                  </p:nvSpPr>
                  <p:spPr bwMode="auto">
                    <a:xfrm>
                      <a:off x="4205" y="3715"/>
                      <a:ext cx="108" cy="106"/>
                    </a:xfrm>
                    <a:custGeom>
                      <a:avLst/>
                      <a:gdLst>
                        <a:gd name="T0" fmla="*/ 0 w 108"/>
                        <a:gd name="T1" fmla="*/ 106 h 106"/>
                        <a:gd name="T2" fmla="*/ 106 w 108"/>
                        <a:gd name="T3" fmla="*/ 2 h 106"/>
                        <a:gd name="T4" fmla="*/ 108 w 10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8" h="106">
                          <a:moveTo>
                            <a:pt x="0" y="106"/>
                          </a:moveTo>
                          <a:lnTo>
                            <a:pt x="106" y="2"/>
                          </a:lnTo>
                          <a:lnTo>
                            <a:pt x="108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5" name="Freeform 218"/>
                    <p:cNvSpPr>
                      <a:spLocks/>
                    </p:cNvSpPr>
                    <p:nvPr/>
                  </p:nvSpPr>
                  <p:spPr bwMode="auto">
                    <a:xfrm>
                      <a:off x="4522" y="3419"/>
                      <a:ext cx="89" cy="88"/>
                    </a:xfrm>
                    <a:custGeom>
                      <a:avLst/>
                      <a:gdLst>
                        <a:gd name="T0" fmla="*/ 0 w 89"/>
                        <a:gd name="T1" fmla="*/ 88 h 88"/>
                        <a:gd name="T2" fmla="*/ 88 w 89"/>
                        <a:gd name="T3" fmla="*/ 1 h 88"/>
                        <a:gd name="T4" fmla="*/ 89 w 89"/>
                        <a:gd name="T5" fmla="*/ 0 h 88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89" h="88">
                          <a:moveTo>
                            <a:pt x="0" y="88"/>
                          </a:moveTo>
                          <a:lnTo>
                            <a:pt x="88" y="1"/>
                          </a:lnTo>
                          <a:lnTo>
                            <a:pt x="89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6" name="Freeform 219"/>
                    <p:cNvSpPr>
                      <a:spLocks/>
                    </p:cNvSpPr>
                    <p:nvPr/>
                  </p:nvSpPr>
                  <p:spPr bwMode="auto">
                    <a:xfrm>
                      <a:off x="4521" y="3610"/>
                      <a:ext cx="107" cy="107"/>
                    </a:xfrm>
                    <a:custGeom>
                      <a:avLst/>
                      <a:gdLst>
                        <a:gd name="T0" fmla="*/ 107 w 107"/>
                        <a:gd name="T1" fmla="*/ 0 h 107"/>
                        <a:gd name="T2" fmla="*/ 1 w 107"/>
                        <a:gd name="T3" fmla="*/ 105 h 107"/>
                        <a:gd name="T4" fmla="*/ 0 w 107"/>
                        <a:gd name="T5" fmla="*/ 107 h 10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07" h="107">
                          <a:moveTo>
                            <a:pt x="107" y="0"/>
                          </a:moveTo>
                          <a:lnTo>
                            <a:pt x="1" y="105"/>
                          </a:lnTo>
                          <a:lnTo>
                            <a:pt x="0" y="107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7" name="Freeform 220"/>
                    <p:cNvSpPr>
                      <a:spLocks/>
                    </p:cNvSpPr>
                    <p:nvPr/>
                  </p:nvSpPr>
                  <p:spPr bwMode="auto">
                    <a:xfrm>
                      <a:off x="4594" y="3820"/>
                      <a:ext cx="35" cy="35"/>
                    </a:xfrm>
                    <a:custGeom>
                      <a:avLst/>
                      <a:gdLst>
                        <a:gd name="T0" fmla="*/ 0 w 35"/>
                        <a:gd name="T1" fmla="*/ 35 h 35"/>
                        <a:gd name="T2" fmla="*/ 34 w 35"/>
                        <a:gd name="T3" fmla="*/ 1 h 35"/>
                        <a:gd name="T4" fmla="*/ 35 w 35"/>
                        <a:gd name="T5" fmla="*/ 0 h 3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35" h="35">
                          <a:moveTo>
                            <a:pt x="0" y="35"/>
                          </a:moveTo>
                          <a:lnTo>
                            <a:pt x="34" y="1"/>
                          </a:lnTo>
                          <a:lnTo>
                            <a:pt x="3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8" name="Freeform 221"/>
                    <p:cNvSpPr>
                      <a:spLocks/>
                    </p:cNvSpPr>
                    <p:nvPr/>
                  </p:nvSpPr>
                  <p:spPr bwMode="auto">
                    <a:xfrm>
                      <a:off x="4838" y="3726"/>
                      <a:ext cx="94" cy="95"/>
                    </a:xfrm>
                    <a:custGeom>
                      <a:avLst/>
                      <a:gdLst>
                        <a:gd name="T0" fmla="*/ 94 w 94"/>
                        <a:gd name="T1" fmla="*/ 0 h 95"/>
                        <a:gd name="T2" fmla="*/ 1 w 94"/>
                        <a:gd name="T3" fmla="*/ 94 h 95"/>
                        <a:gd name="T4" fmla="*/ 0 w 94"/>
                        <a:gd name="T5" fmla="*/ 95 h 9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94" h="95">
                          <a:moveTo>
                            <a:pt x="94" y="0"/>
                          </a:moveTo>
                          <a:lnTo>
                            <a:pt x="1" y="94"/>
                          </a:lnTo>
                          <a:lnTo>
                            <a:pt x="0" y="9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19" name="Line 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90" y="746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0" name="Line 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12" y="81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1" name="Line 2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13" y="83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2" name="Line 2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08" y="859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3" name="Line 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13" y="794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4" name="Line 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99" y="89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5" name="Line 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6" y="82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6" name="Line 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25" y="67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7" name="Line 2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08" y="707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8" name="Line 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79" y="86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29" name="Line 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82" y="77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0" name="Line 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81" y="71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1" name="Line 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229" y="847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2" name="Line 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28" y="781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3" name="Line 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45" y="87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4" name="Line 2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69" y="874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5" name="Line 2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92" y="88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6" name="Line 2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15" y="88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7" name="Line 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39" y="8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8" name="Line 2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62" y="89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39" name="Line 2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86" y="89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0" name="Line 2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05" y="794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1" name="Line 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60" y="72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2" name="Line 2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0" y="74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3" name="Line 2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26" y="86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4" name="Line 2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504" y="88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5" name="Line 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44" y="69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6" name="Line 2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89" y="76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7" name="Line 2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23" y="71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8" name="Line 2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509" y="83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49" name="Line 2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53" y="90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0" name="Line 2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36" y="6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1" name="Line 2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64" y="75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2" name="Line 2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93" y="80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3" name="Line 2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1" y="86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4" name="Line 2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54" y="76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5" name="Line 2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22" y="876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6" name="Line 2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0" y="68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7" name="Line 2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75" y="88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8" name="Line 2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59" y="797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59" name="Line 2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11" y="803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0" name="Line 2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795" y="71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1" name="Line 2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49" y="72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2" name="Line 2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48" y="80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3" name="Line 2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94" y="751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4" name="Line 2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41" y="70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5" name="Line 2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90" y="859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6" name="Line 2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6" y="81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7" name="Line 2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83" y="76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8" name="Line 2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29" y="71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69" name="Line 2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516" y="871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0" name="Line 2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380" y="74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1" name="Line 2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49" y="88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2" name="Line 2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834" y="816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3" name="Line 2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803" y="731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4" name="Line 2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73" y="774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5" name="Line 2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36" y="69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6" name="Line 2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32" y="6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7" name="Line 2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39" y="78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8" name="Line 2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34" y="804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79" name="Line 2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31" y="809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0" name="Line 2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8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1" name="Line 2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98" y="69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2" name="Line 2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4" y="7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3" name="Line 2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33" y="791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4" name="Line 2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71" y="69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5" name="Line 2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075" y="8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6" name="Line 2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750" y="88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7" name="Line 2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90" y="78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8" name="Line 2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55" y="75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89" name="Line 2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2" y="76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0" name="Line 2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34" y="74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1" name="Line 2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09" y="8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2" name="Line 2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58" y="84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3" name="Line 2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340" y="88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4" name="Line 2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1" y="79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5" name="Line 2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19" y="76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6" name="Line 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21" y="71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7" name="Line 3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69" y="81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8" name="Line 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452" y="689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899" name="Line 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00" y="784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900" name="Line 3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39" y="73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901" name="Line 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85" y="72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902" name="Line 3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91" y="84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903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02" y="73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</p:grpSp>
              <p:grpSp>
                <p:nvGrpSpPr>
                  <p:cNvPr id="50598" name="Group 1074"/>
                  <p:cNvGrpSpPr>
                    <a:grpSpLocks/>
                  </p:cNvGrpSpPr>
                  <p:nvPr/>
                </p:nvGrpSpPr>
                <p:grpSpPr bwMode="auto">
                  <a:xfrm>
                    <a:off x="384" y="672"/>
                    <a:ext cx="754" cy="3184"/>
                    <a:chOff x="384" y="672"/>
                    <a:chExt cx="754" cy="3184"/>
                  </a:xfrm>
                </p:grpSpPr>
                <p:sp>
                  <p:nvSpPr>
                    <p:cNvPr id="50599" name="Line 5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02" y="2461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0" name="Line 5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" y="1994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1" name="Line 5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85" y="187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2" name="Line 5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29" y="121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3" name="Line 5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09" y="886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4" name="Line 5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" y="854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5" name="Line 5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04" y="121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6" name="Line 5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99" y="147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7" name="Line 5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17" y="1794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8" name="Line 5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49" y="2151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09" name="Line 5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44" y="240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0" name="Line 5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3" y="331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1" name="Line 5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33" y="299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2" name="Line 5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40" y="273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3" name="Line 5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08" y="23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4" name="Line 5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91" y="205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5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96" y="179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6" name="Line 5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9" y="2634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7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98" y="296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8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30" y="331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19" name="Line 5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90" y="354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0" name="Line 5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70" y="1371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1" name="Line 5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95" y="124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2" name="Line 5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5" y="115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3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64" y="1563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4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38" y="203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5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15" y="216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6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59" y="2961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7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83" y="283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8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09" y="235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29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52" y="3153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0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10" y="127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1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34" y="1069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2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68" y="991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3" name="Line 5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32" y="128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4" name="Line 5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95" y="171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5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1" y="178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6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86" y="250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7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22" y="2431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8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59" y="200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39" name="Line 5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2" y="179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0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8" y="171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1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45" y="243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2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09" y="2513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3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87" y="272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4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12" y="3441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5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36" y="323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6" name="Line 5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0" y="315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7" name="Line 5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3" y="344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8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47" y="88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49" name="Line 5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88" y="829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0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2" y="119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1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83" y="146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2" name="Line 5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45" y="1516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3" name="Line 5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37" y="204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4" name="Line 5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7" y="2374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5" name="Line 5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42" y="215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6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81" y="210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7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77" y="273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8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38" y="278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59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04" y="301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0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36" y="342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1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" y="337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2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73" y="123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3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72" y="1006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4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6" y="90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5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2" y="147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6" name="Line 5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98" y="159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7" name="Line 5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73" y="169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8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75" y="238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69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99" y="228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0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92" y="216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1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93" y="262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2" name="Line 5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94" y="285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3" name="Line 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01" y="297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4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94" y="330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5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9" y="3209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6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13" y="377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7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70" y="93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8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07" y="87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79" name="Line 5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27" y="77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0" name="Line 5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54" y="1481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1" name="Line 5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9" y="189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2" name="Line 5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83" y="218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3" name="Line 5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0" y="203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4" name="Line 5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5" y="2683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5" name="Line 5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07" y="274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6" name="Line 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10" y="2887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7" name="Line 5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36" y="3444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8" name="Line 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72" y="338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89" name="Line 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30" y="103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0" name="Line 6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29" y="149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1" name="Line 6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85" y="152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2" name="Line 6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06" y="193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3" name="Line 6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35" y="188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4" name="Line 6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7" y="185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5" name="Line 6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54" y="229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6" name="Line 6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103" y="2391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7" name="Line 6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09" y="278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8" name="Line 6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753" y="275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699" name="Line 6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02" y="311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0" name="Line 6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58" y="314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1" name="Line 6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29" y="318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2" name="Line 6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9" y="3551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703" name="Freeform 613"/>
                    <p:cNvSpPr>
                      <a:spLocks/>
                    </p:cNvSpPr>
                    <p:nvPr/>
                  </p:nvSpPr>
                  <p:spPr bwMode="auto">
                    <a:xfrm>
                      <a:off x="384" y="672"/>
                      <a:ext cx="1" cy="3184"/>
                    </a:xfrm>
                    <a:custGeom>
                      <a:avLst/>
                      <a:gdLst>
                        <a:gd name="T0" fmla="*/ 0 w 1"/>
                        <a:gd name="T1" fmla="*/ 0 h 3184"/>
                        <a:gd name="T2" fmla="*/ 0 w 1"/>
                        <a:gd name="T3" fmla="*/ 3183 h 3184"/>
                        <a:gd name="T4" fmla="*/ 0 w 1"/>
                        <a:gd name="T5" fmla="*/ 3184 h 318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3184">
                          <a:moveTo>
                            <a:pt x="0" y="0"/>
                          </a:moveTo>
                          <a:lnTo>
                            <a:pt x="0" y="3183"/>
                          </a:lnTo>
                          <a:lnTo>
                            <a:pt x="0" y="318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</p:grpSp>
            </p:grpSp>
            <p:grpSp>
              <p:nvGrpSpPr>
                <p:cNvPr id="50196" name="Group 1078"/>
                <p:cNvGrpSpPr>
                  <a:grpSpLocks/>
                </p:cNvGrpSpPr>
                <p:nvPr/>
              </p:nvGrpSpPr>
              <p:grpSpPr bwMode="auto">
                <a:xfrm>
                  <a:off x="2339" y="2544"/>
                  <a:ext cx="670" cy="612"/>
                  <a:chOff x="2339" y="2544"/>
                  <a:chExt cx="670" cy="612"/>
                </a:xfrm>
              </p:grpSpPr>
              <p:grpSp>
                <p:nvGrpSpPr>
                  <p:cNvPr id="50197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2364" y="2580"/>
                    <a:ext cx="634" cy="520"/>
                    <a:chOff x="1417" y="2239"/>
                    <a:chExt cx="634" cy="520"/>
                  </a:xfrm>
                </p:grpSpPr>
                <p:sp>
                  <p:nvSpPr>
                    <p:cNvPr id="50397" name="Line 7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64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398" name="Line 7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57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399" name="Line 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51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0" name="Line 7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1" name="Line 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35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2" name="Line 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2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3" name="Line 7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2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4" name="Line 7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35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5" name="Line 7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6" name="Line 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51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7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57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8" name="Line 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64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09" name="Freeform 722"/>
                    <p:cNvSpPr>
                      <a:spLocks/>
                    </p:cNvSpPr>
                    <p:nvPr/>
                  </p:nvSpPr>
                  <p:spPr bwMode="auto">
                    <a:xfrm>
                      <a:off x="1504" y="2376"/>
                      <a:ext cx="25" cy="23"/>
                    </a:xfrm>
                    <a:custGeom>
                      <a:avLst/>
                      <a:gdLst>
                        <a:gd name="T0" fmla="*/ 25 w 25"/>
                        <a:gd name="T1" fmla="*/ 0 h 23"/>
                        <a:gd name="T2" fmla="*/ 2 w 25"/>
                        <a:gd name="T3" fmla="*/ 21 h 23"/>
                        <a:gd name="T4" fmla="*/ 0 w 25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23">
                          <a:moveTo>
                            <a:pt x="25" y="0"/>
                          </a:moveTo>
                          <a:lnTo>
                            <a:pt x="2" y="21"/>
                          </a:lnTo>
                          <a:lnTo>
                            <a:pt x="0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0" name="Freeform 723"/>
                    <p:cNvSpPr>
                      <a:spLocks/>
                    </p:cNvSpPr>
                    <p:nvPr/>
                  </p:nvSpPr>
                  <p:spPr bwMode="auto">
                    <a:xfrm>
                      <a:off x="1665" y="2666"/>
                      <a:ext cx="23" cy="25"/>
                    </a:xfrm>
                    <a:custGeom>
                      <a:avLst/>
                      <a:gdLst>
                        <a:gd name="T0" fmla="*/ 0 w 23"/>
                        <a:gd name="T1" fmla="*/ 25 h 25"/>
                        <a:gd name="T2" fmla="*/ 21 w 23"/>
                        <a:gd name="T3" fmla="*/ 2 h 25"/>
                        <a:gd name="T4" fmla="*/ 23 w 23"/>
                        <a:gd name="T5" fmla="*/ 0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3" h="25">
                          <a:moveTo>
                            <a:pt x="0" y="25"/>
                          </a:moveTo>
                          <a:lnTo>
                            <a:pt x="21" y="2"/>
                          </a:lnTo>
                          <a:lnTo>
                            <a:pt x="2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1" name="Freeform 724"/>
                    <p:cNvSpPr>
                      <a:spLocks/>
                    </p:cNvSpPr>
                    <p:nvPr/>
                  </p:nvSpPr>
                  <p:spPr bwMode="auto">
                    <a:xfrm>
                      <a:off x="1959" y="2374"/>
                      <a:ext cx="24" cy="25"/>
                    </a:xfrm>
                    <a:custGeom>
                      <a:avLst/>
                      <a:gdLst>
                        <a:gd name="T0" fmla="*/ 0 w 24"/>
                        <a:gd name="T1" fmla="*/ 25 h 25"/>
                        <a:gd name="T2" fmla="*/ 23 w 24"/>
                        <a:gd name="T3" fmla="*/ 2 h 25"/>
                        <a:gd name="T4" fmla="*/ 24 w 24"/>
                        <a:gd name="T5" fmla="*/ 0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25">
                          <a:moveTo>
                            <a:pt x="0" y="25"/>
                          </a:moveTo>
                          <a:lnTo>
                            <a:pt x="23" y="2"/>
                          </a:lnTo>
                          <a:lnTo>
                            <a:pt x="24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2" name="Freeform 725"/>
                    <p:cNvSpPr>
                      <a:spLocks/>
                    </p:cNvSpPr>
                    <p:nvPr/>
                  </p:nvSpPr>
                  <p:spPr bwMode="auto">
                    <a:xfrm>
                      <a:off x="1686" y="2399"/>
                      <a:ext cx="25" cy="24"/>
                    </a:xfrm>
                    <a:custGeom>
                      <a:avLst/>
                      <a:gdLst>
                        <a:gd name="T0" fmla="*/ 0 w 25"/>
                        <a:gd name="T1" fmla="*/ 0 h 24"/>
                        <a:gd name="T2" fmla="*/ 23 w 25"/>
                        <a:gd name="T3" fmla="*/ 22 h 24"/>
                        <a:gd name="T4" fmla="*/ 25 w 25"/>
                        <a:gd name="T5" fmla="*/ 24 h 2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24">
                          <a:moveTo>
                            <a:pt x="0" y="0"/>
                          </a:moveTo>
                          <a:lnTo>
                            <a:pt x="23" y="22"/>
                          </a:lnTo>
                          <a:lnTo>
                            <a:pt x="25" y="2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3" name="Freeform 726"/>
                    <p:cNvSpPr>
                      <a:spLocks/>
                    </p:cNvSpPr>
                    <p:nvPr/>
                  </p:nvSpPr>
                  <p:spPr bwMode="auto">
                    <a:xfrm>
                      <a:off x="1890" y="2601"/>
                      <a:ext cx="24" cy="23"/>
                    </a:xfrm>
                    <a:custGeom>
                      <a:avLst/>
                      <a:gdLst>
                        <a:gd name="T0" fmla="*/ 0 w 24"/>
                        <a:gd name="T1" fmla="*/ 0 h 23"/>
                        <a:gd name="T2" fmla="*/ 23 w 24"/>
                        <a:gd name="T3" fmla="*/ 21 h 23"/>
                        <a:gd name="T4" fmla="*/ 24 w 24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23">
                          <a:moveTo>
                            <a:pt x="0" y="0"/>
                          </a:moveTo>
                          <a:lnTo>
                            <a:pt x="23" y="21"/>
                          </a:lnTo>
                          <a:lnTo>
                            <a:pt x="24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4" name="Freeform 727"/>
                    <p:cNvSpPr>
                      <a:spLocks/>
                    </p:cNvSpPr>
                    <p:nvPr/>
                  </p:nvSpPr>
                  <p:spPr bwMode="auto">
                    <a:xfrm>
                      <a:off x="1435" y="2599"/>
                      <a:ext cx="25" cy="25"/>
                    </a:xfrm>
                    <a:custGeom>
                      <a:avLst/>
                      <a:gdLst>
                        <a:gd name="T0" fmla="*/ 25 w 25"/>
                        <a:gd name="T1" fmla="*/ 25 h 25"/>
                        <a:gd name="T2" fmla="*/ 2 w 25"/>
                        <a:gd name="T3" fmla="*/ 2 h 25"/>
                        <a:gd name="T4" fmla="*/ 0 w 25"/>
                        <a:gd name="T5" fmla="*/ 0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25">
                          <a:moveTo>
                            <a:pt x="25" y="25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5" name="Rectangle 7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29" y="2257"/>
                      <a:ext cx="502" cy="1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fr-CH" altLang="fr-FR" sz="900"/>
                    </a:p>
                  </p:txBody>
                </p:sp>
                <p:sp>
                  <p:nvSpPr>
                    <p:cNvPr id="50416" name="Freeform 729"/>
                    <p:cNvSpPr>
                      <a:spLocks/>
                    </p:cNvSpPr>
                    <p:nvPr/>
                  </p:nvSpPr>
                  <p:spPr bwMode="auto">
                    <a:xfrm>
                      <a:off x="1529" y="2257"/>
                      <a:ext cx="503" cy="1"/>
                    </a:xfrm>
                    <a:custGeom>
                      <a:avLst/>
                      <a:gdLst>
                        <a:gd name="T0" fmla="*/ 0 w 503"/>
                        <a:gd name="T1" fmla="*/ 0 h 1"/>
                        <a:gd name="T2" fmla="*/ 502 w 503"/>
                        <a:gd name="T3" fmla="*/ 0 h 1"/>
                        <a:gd name="T4" fmla="*/ 503 w 50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503" h="1">
                          <a:moveTo>
                            <a:pt x="0" y="0"/>
                          </a:moveTo>
                          <a:lnTo>
                            <a:pt x="502" y="0"/>
                          </a:lnTo>
                          <a:lnTo>
                            <a:pt x="50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7" name="Freeform 730"/>
                    <p:cNvSpPr>
                      <a:spLocks/>
                    </p:cNvSpPr>
                    <p:nvPr/>
                  </p:nvSpPr>
                  <p:spPr bwMode="auto">
                    <a:xfrm>
                      <a:off x="1529" y="2257"/>
                      <a:ext cx="1" cy="14"/>
                    </a:xfrm>
                    <a:custGeom>
                      <a:avLst/>
                      <a:gdLst>
                        <a:gd name="T0" fmla="*/ 0 w 1"/>
                        <a:gd name="T1" fmla="*/ 0 h 14"/>
                        <a:gd name="T2" fmla="*/ 0 w 1"/>
                        <a:gd name="T3" fmla="*/ 13 h 14"/>
                        <a:gd name="T4" fmla="*/ 0 w 1"/>
                        <a:gd name="T5" fmla="*/ 14 h 1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0" y="1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8" name="Freeform 731"/>
                    <p:cNvSpPr>
                      <a:spLocks/>
                    </p:cNvSpPr>
                    <p:nvPr/>
                  </p:nvSpPr>
                  <p:spPr bwMode="auto">
                    <a:xfrm>
                      <a:off x="2031" y="2257"/>
                      <a:ext cx="1" cy="14"/>
                    </a:xfrm>
                    <a:custGeom>
                      <a:avLst/>
                      <a:gdLst>
                        <a:gd name="T0" fmla="*/ 0 w 1"/>
                        <a:gd name="T1" fmla="*/ 0 h 14"/>
                        <a:gd name="T2" fmla="*/ 0 w 1"/>
                        <a:gd name="T3" fmla="*/ 13 h 14"/>
                        <a:gd name="T4" fmla="*/ 0 w 1"/>
                        <a:gd name="T5" fmla="*/ 14 h 1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0" y="1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19" name="Freeform 732"/>
                    <p:cNvSpPr>
                      <a:spLocks/>
                    </p:cNvSpPr>
                    <p:nvPr/>
                  </p:nvSpPr>
                  <p:spPr bwMode="auto">
                    <a:xfrm>
                      <a:off x="1529" y="2270"/>
                      <a:ext cx="503" cy="1"/>
                    </a:xfrm>
                    <a:custGeom>
                      <a:avLst/>
                      <a:gdLst>
                        <a:gd name="T0" fmla="*/ 0 w 503"/>
                        <a:gd name="T1" fmla="*/ 0 h 1"/>
                        <a:gd name="T2" fmla="*/ 502 w 503"/>
                        <a:gd name="T3" fmla="*/ 0 h 1"/>
                        <a:gd name="T4" fmla="*/ 503 w 50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503" h="1">
                          <a:moveTo>
                            <a:pt x="0" y="0"/>
                          </a:moveTo>
                          <a:lnTo>
                            <a:pt x="502" y="0"/>
                          </a:lnTo>
                          <a:lnTo>
                            <a:pt x="50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0" name="Rectangle 7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80" y="2399"/>
                      <a:ext cx="565" cy="1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fr-CH" altLang="fr-FR" sz="900"/>
                    </a:p>
                  </p:txBody>
                </p:sp>
                <p:sp>
                  <p:nvSpPr>
                    <p:cNvPr id="50421" name="Freeform 734"/>
                    <p:cNvSpPr>
                      <a:spLocks/>
                    </p:cNvSpPr>
                    <p:nvPr/>
                  </p:nvSpPr>
                  <p:spPr bwMode="auto">
                    <a:xfrm>
                      <a:off x="1480" y="2399"/>
                      <a:ext cx="566" cy="1"/>
                    </a:xfrm>
                    <a:custGeom>
                      <a:avLst/>
                      <a:gdLst>
                        <a:gd name="T0" fmla="*/ 0 w 566"/>
                        <a:gd name="T1" fmla="*/ 0 h 1"/>
                        <a:gd name="T2" fmla="*/ 565 w 566"/>
                        <a:gd name="T3" fmla="*/ 0 h 1"/>
                        <a:gd name="T4" fmla="*/ 566 w 566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566" h="1">
                          <a:moveTo>
                            <a:pt x="0" y="0"/>
                          </a:moveTo>
                          <a:lnTo>
                            <a:pt x="565" y="0"/>
                          </a:lnTo>
                          <a:lnTo>
                            <a:pt x="566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2" name="Freeform 735"/>
                    <p:cNvSpPr>
                      <a:spLocks/>
                    </p:cNvSpPr>
                    <p:nvPr/>
                  </p:nvSpPr>
                  <p:spPr bwMode="auto">
                    <a:xfrm>
                      <a:off x="1480" y="2399"/>
                      <a:ext cx="1" cy="13"/>
                    </a:xfrm>
                    <a:custGeom>
                      <a:avLst/>
                      <a:gdLst>
                        <a:gd name="T0" fmla="*/ 0 w 1"/>
                        <a:gd name="T1" fmla="*/ 0 h 13"/>
                        <a:gd name="T2" fmla="*/ 0 w 1"/>
                        <a:gd name="T3" fmla="*/ 12 h 13"/>
                        <a:gd name="T4" fmla="*/ 0 w 1"/>
                        <a:gd name="T5" fmla="*/ 13 h 1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3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0" y="1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3" name="Freeform 736"/>
                    <p:cNvSpPr>
                      <a:spLocks/>
                    </p:cNvSpPr>
                    <p:nvPr/>
                  </p:nvSpPr>
                  <p:spPr bwMode="auto">
                    <a:xfrm>
                      <a:off x="2045" y="2399"/>
                      <a:ext cx="1" cy="13"/>
                    </a:xfrm>
                    <a:custGeom>
                      <a:avLst/>
                      <a:gdLst>
                        <a:gd name="T0" fmla="*/ 0 w 1"/>
                        <a:gd name="T1" fmla="*/ 0 h 13"/>
                        <a:gd name="T2" fmla="*/ 0 w 1"/>
                        <a:gd name="T3" fmla="*/ 12 h 13"/>
                        <a:gd name="T4" fmla="*/ 0 w 1"/>
                        <a:gd name="T5" fmla="*/ 13 h 1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3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0" y="1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4" name="Freeform 737"/>
                    <p:cNvSpPr>
                      <a:spLocks/>
                    </p:cNvSpPr>
                    <p:nvPr/>
                  </p:nvSpPr>
                  <p:spPr bwMode="auto">
                    <a:xfrm>
                      <a:off x="1480" y="2411"/>
                      <a:ext cx="566" cy="1"/>
                    </a:xfrm>
                    <a:custGeom>
                      <a:avLst/>
                      <a:gdLst>
                        <a:gd name="T0" fmla="*/ 0 w 566"/>
                        <a:gd name="T1" fmla="*/ 0 h 1"/>
                        <a:gd name="T2" fmla="*/ 565 w 566"/>
                        <a:gd name="T3" fmla="*/ 0 h 1"/>
                        <a:gd name="T4" fmla="*/ 566 w 566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566" h="1">
                          <a:moveTo>
                            <a:pt x="0" y="0"/>
                          </a:moveTo>
                          <a:lnTo>
                            <a:pt x="565" y="0"/>
                          </a:lnTo>
                          <a:lnTo>
                            <a:pt x="566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5" name="Rectangle 7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22" y="2540"/>
                      <a:ext cx="627" cy="12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fr-CH" altLang="fr-FR" sz="900"/>
                    </a:p>
                  </p:txBody>
                </p:sp>
                <p:sp>
                  <p:nvSpPr>
                    <p:cNvPr id="50426" name="Freeform 739"/>
                    <p:cNvSpPr>
                      <a:spLocks/>
                    </p:cNvSpPr>
                    <p:nvPr/>
                  </p:nvSpPr>
                  <p:spPr bwMode="auto">
                    <a:xfrm>
                      <a:off x="1422" y="2540"/>
                      <a:ext cx="629" cy="1"/>
                    </a:xfrm>
                    <a:custGeom>
                      <a:avLst/>
                      <a:gdLst>
                        <a:gd name="T0" fmla="*/ 0 w 629"/>
                        <a:gd name="T1" fmla="*/ 0 h 1"/>
                        <a:gd name="T2" fmla="*/ 627 w 629"/>
                        <a:gd name="T3" fmla="*/ 0 h 1"/>
                        <a:gd name="T4" fmla="*/ 629 w 629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629" h="1">
                          <a:moveTo>
                            <a:pt x="0" y="0"/>
                          </a:moveTo>
                          <a:lnTo>
                            <a:pt x="627" y="0"/>
                          </a:lnTo>
                          <a:lnTo>
                            <a:pt x="629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7" name="Freeform 740"/>
                    <p:cNvSpPr>
                      <a:spLocks/>
                    </p:cNvSpPr>
                    <p:nvPr/>
                  </p:nvSpPr>
                  <p:spPr bwMode="auto">
                    <a:xfrm>
                      <a:off x="1422" y="2540"/>
                      <a:ext cx="1" cy="14"/>
                    </a:xfrm>
                    <a:custGeom>
                      <a:avLst/>
                      <a:gdLst>
                        <a:gd name="T0" fmla="*/ 0 w 1"/>
                        <a:gd name="T1" fmla="*/ 0 h 14"/>
                        <a:gd name="T2" fmla="*/ 0 w 1"/>
                        <a:gd name="T3" fmla="*/ 12 h 14"/>
                        <a:gd name="T4" fmla="*/ 0 w 1"/>
                        <a:gd name="T5" fmla="*/ 14 h 1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4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0" y="1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8" name="Freeform 741"/>
                    <p:cNvSpPr>
                      <a:spLocks/>
                    </p:cNvSpPr>
                    <p:nvPr/>
                  </p:nvSpPr>
                  <p:spPr bwMode="auto">
                    <a:xfrm>
                      <a:off x="2049" y="2540"/>
                      <a:ext cx="1" cy="14"/>
                    </a:xfrm>
                    <a:custGeom>
                      <a:avLst/>
                      <a:gdLst>
                        <a:gd name="T0" fmla="*/ 0 w 1"/>
                        <a:gd name="T1" fmla="*/ 0 h 14"/>
                        <a:gd name="T2" fmla="*/ 0 w 1"/>
                        <a:gd name="T3" fmla="*/ 12 h 14"/>
                        <a:gd name="T4" fmla="*/ 0 w 1"/>
                        <a:gd name="T5" fmla="*/ 14 h 1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4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0" y="1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29" name="Freeform 742"/>
                    <p:cNvSpPr>
                      <a:spLocks/>
                    </p:cNvSpPr>
                    <p:nvPr/>
                  </p:nvSpPr>
                  <p:spPr bwMode="auto">
                    <a:xfrm>
                      <a:off x="1422" y="2552"/>
                      <a:ext cx="629" cy="1"/>
                    </a:xfrm>
                    <a:custGeom>
                      <a:avLst/>
                      <a:gdLst>
                        <a:gd name="T0" fmla="*/ 0 w 629"/>
                        <a:gd name="T1" fmla="*/ 0 h 1"/>
                        <a:gd name="T2" fmla="*/ 627 w 629"/>
                        <a:gd name="T3" fmla="*/ 0 h 1"/>
                        <a:gd name="T4" fmla="*/ 629 w 629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629" h="1">
                          <a:moveTo>
                            <a:pt x="0" y="0"/>
                          </a:moveTo>
                          <a:lnTo>
                            <a:pt x="627" y="0"/>
                          </a:lnTo>
                          <a:lnTo>
                            <a:pt x="629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0" name="Rectangle 7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29" y="2681"/>
                      <a:ext cx="617" cy="13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3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3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fr-CH" altLang="fr-FR" sz="900"/>
                    </a:p>
                  </p:txBody>
                </p:sp>
                <p:sp>
                  <p:nvSpPr>
                    <p:cNvPr id="50431" name="Freeform 744"/>
                    <p:cNvSpPr>
                      <a:spLocks/>
                    </p:cNvSpPr>
                    <p:nvPr/>
                  </p:nvSpPr>
                  <p:spPr bwMode="auto">
                    <a:xfrm>
                      <a:off x="1429" y="2681"/>
                      <a:ext cx="619" cy="1"/>
                    </a:xfrm>
                    <a:custGeom>
                      <a:avLst/>
                      <a:gdLst>
                        <a:gd name="T0" fmla="*/ 0 w 619"/>
                        <a:gd name="T1" fmla="*/ 0 h 1"/>
                        <a:gd name="T2" fmla="*/ 617 w 619"/>
                        <a:gd name="T3" fmla="*/ 0 h 1"/>
                        <a:gd name="T4" fmla="*/ 619 w 619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619" h="1">
                          <a:moveTo>
                            <a:pt x="0" y="0"/>
                          </a:moveTo>
                          <a:lnTo>
                            <a:pt x="617" y="0"/>
                          </a:lnTo>
                          <a:lnTo>
                            <a:pt x="619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2" name="Freeform 745"/>
                    <p:cNvSpPr>
                      <a:spLocks/>
                    </p:cNvSpPr>
                    <p:nvPr/>
                  </p:nvSpPr>
                  <p:spPr bwMode="auto">
                    <a:xfrm>
                      <a:off x="1429" y="2681"/>
                      <a:ext cx="1" cy="14"/>
                    </a:xfrm>
                    <a:custGeom>
                      <a:avLst/>
                      <a:gdLst>
                        <a:gd name="T0" fmla="*/ 0 w 1"/>
                        <a:gd name="T1" fmla="*/ 0 h 14"/>
                        <a:gd name="T2" fmla="*/ 0 w 1"/>
                        <a:gd name="T3" fmla="*/ 13 h 14"/>
                        <a:gd name="T4" fmla="*/ 0 w 1"/>
                        <a:gd name="T5" fmla="*/ 14 h 1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0" y="1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3" name="Freeform 746"/>
                    <p:cNvSpPr>
                      <a:spLocks/>
                    </p:cNvSpPr>
                    <p:nvPr/>
                  </p:nvSpPr>
                  <p:spPr bwMode="auto">
                    <a:xfrm>
                      <a:off x="2046" y="2681"/>
                      <a:ext cx="1" cy="14"/>
                    </a:xfrm>
                    <a:custGeom>
                      <a:avLst/>
                      <a:gdLst>
                        <a:gd name="T0" fmla="*/ 0 w 1"/>
                        <a:gd name="T1" fmla="*/ 0 h 14"/>
                        <a:gd name="T2" fmla="*/ 0 w 1"/>
                        <a:gd name="T3" fmla="*/ 13 h 14"/>
                        <a:gd name="T4" fmla="*/ 0 w 1"/>
                        <a:gd name="T5" fmla="*/ 14 h 1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4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0" y="1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4" name="Freeform 747"/>
                    <p:cNvSpPr>
                      <a:spLocks/>
                    </p:cNvSpPr>
                    <p:nvPr/>
                  </p:nvSpPr>
                  <p:spPr bwMode="auto">
                    <a:xfrm>
                      <a:off x="1429" y="2694"/>
                      <a:ext cx="619" cy="1"/>
                    </a:xfrm>
                    <a:custGeom>
                      <a:avLst/>
                      <a:gdLst>
                        <a:gd name="T0" fmla="*/ 0 w 619"/>
                        <a:gd name="T1" fmla="*/ 0 h 1"/>
                        <a:gd name="T2" fmla="*/ 617 w 619"/>
                        <a:gd name="T3" fmla="*/ 0 h 1"/>
                        <a:gd name="T4" fmla="*/ 619 w 619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619" h="1">
                          <a:moveTo>
                            <a:pt x="0" y="0"/>
                          </a:moveTo>
                          <a:lnTo>
                            <a:pt x="617" y="0"/>
                          </a:lnTo>
                          <a:lnTo>
                            <a:pt x="619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5" name="Freeform 748"/>
                    <p:cNvSpPr>
                      <a:spLocks/>
                    </p:cNvSpPr>
                    <p:nvPr/>
                  </p:nvSpPr>
                  <p:spPr bwMode="auto">
                    <a:xfrm>
                      <a:off x="1957" y="2376"/>
                      <a:ext cx="23" cy="1"/>
                    </a:xfrm>
                    <a:custGeom>
                      <a:avLst/>
                      <a:gdLst>
                        <a:gd name="T0" fmla="*/ 23 w 23"/>
                        <a:gd name="T1" fmla="*/ 0 h 1"/>
                        <a:gd name="T2" fmla="*/ 2 w 23"/>
                        <a:gd name="T3" fmla="*/ 0 h 1"/>
                        <a:gd name="T4" fmla="*/ 0 w 2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3" h="1">
                          <a:moveTo>
                            <a:pt x="2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6" name="Line 7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376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7" name="Line 7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6" y="23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8" name="Freeform 751"/>
                    <p:cNvSpPr>
                      <a:spLocks/>
                    </p:cNvSpPr>
                    <p:nvPr/>
                  </p:nvSpPr>
                  <p:spPr bwMode="auto">
                    <a:xfrm>
                      <a:off x="1504" y="2376"/>
                      <a:ext cx="25" cy="1"/>
                    </a:xfrm>
                    <a:custGeom>
                      <a:avLst/>
                      <a:gdLst>
                        <a:gd name="T0" fmla="*/ 25 w 25"/>
                        <a:gd name="T1" fmla="*/ 0 h 1"/>
                        <a:gd name="T2" fmla="*/ 2 w 25"/>
                        <a:gd name="T3" fmla="*/ 0 h 1"/>
                        <a:gd name="T4" fmla="*/ 0 w 25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1">
                          <a:moveTo>
                            <a:pt x="25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39" name="Line 7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61" y="23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0" name="Freeform 753"/>
                    <p:cNvSpPr>
                      <a:spLocks/>
                    </p:cNvSpPr>
                    <p:nvPr/>
                  </p:nvSpPr>
                  <p:spPr bwMode="auto">
                    <a:xfrm>
                      <a:off x="1680" y="2241"/>
                      <a:ext cx="6" cy="1"/>
                    </a:xfrm>
                    <a:custGeom>
                      <a:avLst/>
                      <a:gdLst>
                        <a:gd name="T0" fmla="*/ 6 w 6"/>
                        <a:gd name="T1" fmla="*/ 0 h 1"/>
                        <a:gd name="T2" fmla="*/ 2 w 6"/>
                        <a:gd name="T3" fmla="*/ 0 h 1"/>
                        <a:gd name="T4" fmla="*/ 0 w 6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6" h="1">
                          <a:moveTo>
                            <a:pt x="6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1" name="Line 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61" y="268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2" name="Line 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6" y="26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3" name="Freeform 756"/>
                    <p:cNvSpPr>
                      <a:spLocks/>
                    </p:cNvSpPr>
                    <p:nvPr/>
                  </p:nvSpPr>
                  <p:spPr bwMode="auto">
                    <a:xfrm>
                      <a:off x="1665" y="2689"/>
                      <a:ext cx="23" cy="1"/>
                    </a:xfrm>
                    <a:custGeom>
                      <a:avLst/>
                      <a:gdLst>
                        <a:gd name="T0" fmla="*/ 0 w 23"/>
                        <a:gd name="T1" fmla="*/ 0 h 1"/>
                        <a:gd name="T2" fmla="*/ 21 w 23"/>
                        <a:gd name="T3" fmla="*/ 0 h 1"/>
                        <a:gd name="T4" fmla="*/ 23 w 2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3" h="1">
                          <a:moveTo>
                            <a:pt x="0" y="0"/>
                          </a:moveTo>
                          <a:lnTo>
                            <a:pt x="21" y="0"/>
                          </a:lnTo>
                          <a:lnTo>
                            <a:pt x="2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4" name="Line 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6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5" name="Line 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5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6" name="Freeform 759"/>
                    <p:cNvSpPr>
                      <a:spLocks/>
                    </p:cNvSpPr>
                    <p:nvPr/>
                  </p:nvSpPr>
                  <p:spPr bwMode="auto">
                    <a:xfrm>
                      <a:off x="1888" y="2599"/>
                      <a:ext cx="25" cy="1"/>
                    </a:xfrm>
                    <a:custGeom>
                      <a:avLst/>
                      <a:gdLst>
                        <a:gd name="T0" fmla="*/ 25 w 25"/>
                        <a:gd name="T1" fmla="*/ 0 h 1"/>
                        <a:gd name="T2" fmla="*/ 2 w 25"/>
                        <a:gd name="T3" fmla="*/ 0 h 1"/>
                        <a:gd name="T4" fmla="*/ 0 w 25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1">
                          <a:moveTo>
                            <a:pt x="25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7" name="Line 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6" y="259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8" name="Line 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6" y="25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49" name="Freeform 762"/>
                    <p:cNvSpPr>
                      <a:spLocks/>
                    </p:cNvSpPr>
                    <p:nvPr/>
                  </p:nvSpPr>
                  <p:spPr bwMode="auto">
                    <a:xfrm>
                      <a:off x="1437" y="2599"/>
                      <a:ext cx="24" cy="1"/>
                    </a:xfrm>
                    <a:custGeom>
                      <a:avLst/>
                      <a:gdLst>
                        <a:gd name="T0" fmla="*/ 24 w 24"/>
                        <a:gd name="T1" fmla="*/ 0 h 1"/>
                        <a:gd name="T2" fmla="*/ 1 w 24"/>
                        <a:gd name="T3" fmla="*/ 0 h 1"/>
                        <a:gd name="T4" fmla="*/ 0 w 24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1">
                          <a:moveTo>
                            <a:pt x="24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0" name="Line 7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1" name="Line 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2" name="Freeform 765"/>
                    <p:cNvSpPr>
                      <a:spLocks/>
                    </p:cNvSpPr>
                    <p:nvPr/>
                  </p:nvSpPr>
                  <p:spPr bwMode="auto">
                    <a:xfrm>
                      <a:off x="1685" y="2420"/>
                      <a:ext cx="24" cy="1"/>
                    </a:xfrm>
                    <a:custGeom>
                      <a:avLst/>
                      <a:gdLst>
                        <a:gd name="T0" fmla="*/ 24 w 24"/>
                        <a:gd name="T1" fmla="*/ 0 h 1"/>
                        <a:gd name="T2" fmla="*/ 1 w 24"/>
                        <a:gd name="T3" fmla="*/ 0 h 1"/>
                        <a:gd name="T4" fmla="*/ 0 w 24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1">
                          <a:moveTo>
                            <a:pt x="24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3" name="Line 7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6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4" name="Freeform 767"/>
                    <p:cNvSpPr>
                      <a:spLocks/>
                    </p:cNvSpPr>
                    <p:nvPr/>
                  </p:nvSpPr>
                  <p:spPr bwMode="auto">
                    <a:xfrm>
                      <a:off x="1507" y="2376"/>
                      <a:ext cx="1" cy="23"/>
                    </a:xfrm>
                    <a:custGeom>
                      <a:avLst/>
                      <a:gdLst>
                        <a:gd name="T0" fmla="*/ 0 w 1"/>
                        <a:gd name="T1" fmla="*/ 0 h 23"/>
                        <a:gd name="T2" fmla="*/ 0 w 1"/>
                        <a:gd name="T3" fmla="*/ 21 h 23"/>
                        <a:gd name="T4" fmla="*/ 0 w 1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3">
                          <a:moveTo>
                            <a:pt x="0" y="0"/>
                          </a:moveTo>
                          <a:lnTo>
                            <a:pt x="0" y="21"/>
                          </a:lnTo>
                          <a:lnTo>
                            <a:pt x="0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5" name="Freeform 768"/>
                    <p:cNvSpPr>
                      <a:spLocks/>
                    </p:cNvSpPr>
                    <p:nvPr/>
                  </p:nvSpPr>
                  <p:spPr bwMode="auto">
                    <a:xfrm>
                      <a:off x="1959" y="2374"/>
                      <a:ext cx="1" cy="23"/>
                    </a:xfrm>
                    <a:custGeom>
                      <a:avLst/>
                      <a:gdLst>
                        <a:gd name="T0" fmla="*/ 0 w 1"/>
                        <a:gd name="T1" fmla="*/ 23 h 23"/>
                        <a:gd name="T2" fmla="*/ 0 w 1"/>
                        <a:gd name="T3" fmla="*/ 2 h 23"/>
                        <a:gd name="T4" fmla="*/ 0 w 1"/>
                        <a:gd name="T5" fmla="*/ 0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3">
                          <a:moveTo>
                            <a:pt x="0" y="23"/>
                          </a:moveTo>
                          <a:lnTo>
                            <a:pt x="0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6" name="Freeform 769"/>
                    <p:cNvSpPr>
                      <a:spLocks/>
                    </p:cNvSpPr>
                    <p:nvPr/>
                  </p:nvSpPr>
                  <p:spPr bwMode="auto">
                    <a:xfrm>
                      <a:off x="1688" y="2239"/>
                      <a:ext cx="1" cy="3"/>
                    </a:xfrm>
                    <a:custGeom>
                      <a:avLst/>
                      <a:gdLst>
                        <a:gd name="T0" fmla="*/ 0 w 1"/>
                        <a:gd name="T1" fmla="*/ 0 h 3"/>
                        <a:gd name="T2" fmla="*/ 0 w 1"/>
                        <a:gd name="T3" fmla="*/ 2 h 3"/>
                        <a:gd name="T4" fmla="*/ 0 w 1"/>
                        <a:gd name="T5" fmla="*/ 3 h 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0" y="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7" name="Freeform 770"/>
                    <p:cNvSpPr>
                      <a:spLocks/>
                    </p:cNvSpPr>
                    <p:nvPr/>
                  </p:nvSpPr>
                  <p:spPr bwMode="auto">
                    <a:xfrm>
                      <a:off x="1688" y="2397"/>
                      <a:ext cx="1" cy="24"/>
                    </a:xfrm>
                    <a:custGeom>
                      <a:avLst/>
                      <a:gdLst>
                        <a:gd name="T0" fmla="*/ 0 w 1"/>
                        <a:gd name="T1" fmla="*/ 0 h 24"/>
                        <a:gd name="T2" fmla="*/ 0 w 1"/>
                        <a:gd name="T3" fmla="*/ 23 h 24"/>
                        <a:gd name="T4" fmla="*/ 0 w 1"/>
                        <a:gd name="T5" fmla="*/ 24 h 2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4">
                          <a:moveTo>
                            <a:pt x="0" y="0"/>
                          </a:moveTo>
                          <a:lnTo>
                            <a:pt x="0" y="23"/>
                          </a:lnTo>
                          <a:lnTo>
                            <a:pt x="0" y="2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8" name="Line 7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8" y="253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59" name="Freeform 772"/>
                    <p:cNvSpPr>
                      <a:spLocks/>
                    </p:cNvSpPr>
                    <p:nvPr/>
                  </p:nvSpPr>
                  <p:spPr bwMode="auto">
                    <a:xfrm>
                      <a:off x="1688" y="2668"/>
                      <a:ext cx="1" cy="23"/>
                    </a:xfrm>
                    <a:custGeom>
                      <a:avLst/>
                      <a:gdLst>
                        <a:gd name="T0" fmla="*/ 0 w 1"/>
                        <a:gd name="T1" fmla="*/ 0 h 23"/>
                        <a:gd name="T2" fmla="*/ 0 w 1"/>
                        <a:gd name="T3" fmla="*/ 21 h 23"/>
                        <a:gd name="T4" fmla="*/ 0 w 1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3">
                          <a:moveTo>
                            <a:pt x="0" y="0"/>
                          </a:moveTo>
                          <a:lnTo>
                            <a:pt x="0" y="21"/>
                          </a:lnTo>
                          <a:lnTo>
                            <a:pt x="0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0" name="Freeform 773"/>
                    <p:cNvSpPr>
                      <a:spLocks/>
                    </p:cNvSpPr>
                    <p:nvPr/>
                  </p:nvSpPr>
                  <p:spPr bwMode="auto">
                    <a:xfrm>
                      <a:off x="1461" y="2599"/>
                      <a:ext cx="1" cy="25"/>
                    </a:xfrm>
                    <a:custGeom>
                      <a:avLst/>
                      <a:gdLst>
                        <a:gd name="T0" fmla="*/ 0 w 1"/>
                        <a:gd name="T1" fmla="*/ 0 h 25"/>
                        <a:gd name="T2" fmla="*/ 0 w 1"/>
                        <a:gd name="T3" fmla="*/ 23 h 25"/>
                        <a:gd name="T4" fmla="*/ 0 w 1"/>
                        <a:gd name="T5" fmla="*/ 25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5">
                          <a:moveTo>
                            <a:pt x="0" y="0"/>
                          </a:moveTo>
                          <a:lnTo>
                            <a:pt x="0" y="23"/>
                          </a:lnTo>
                          <a:lnTo>
                            <a:pt x="0" y="2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1" name="Freeform 774"/>
                    <p:cNvSpPr>
                      <a:spLocks/>
                    </p:cNvSpPr>
                    <p:nvPr/>
                  </p:nvSpPr>
                  <p:spPr bwMode="auto">
                    <a:xfrm>
                      <a:off x="1913" y="2598"/>
                      <a:ext cx="1" cy="24"/>
                    </a:xfrm>
                    <a:custGeom>
                      <a:avLst/>
                      <a:gdLst>
                        <a:gd name="T0" fmla="*/ 0 w 1"/>
                        <a:gd name="T1" fmla="*/ 24 h 24"/>
                        <a:gd name="T2" fmla="*/ 0 w 1"/>
                        <a:gd name="T3" fmla="*/ 1 h 24"/>
                        <a:gd name="T4" fmla="*/ 0 w 1"/>
                        <a:gd name="T5" fmla="*/ 0 h 2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4">
                          <a:moveTo>
                            <a:pt x="0" y="24"/>
                          </a:moveTo>
                          <a:lnTo>
                            <a:pt x="0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2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48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3" name="Line 7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39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4" name="Line 7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26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5" name="Line 7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33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6" name="Line 7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39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7" name="Line 7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48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8" name="Line 7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55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69" name="Line 7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62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0" name="Line 7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71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1" name="Line 7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71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2" name="Line 7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62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3" name="Line 7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55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4" name="Line 7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48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5" name="Line 7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39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6" name="Line 7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33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7" name="Line 7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26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8" name="Line 7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26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79" name="Line 7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33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0" name="Line 7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39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1" name="Line 7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48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2" name="Line 7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55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3" name="Line 7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62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4" name="Line 7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71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5" name="Line 7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2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6" name="Line 7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376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7" name="Line 8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44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8" name="Line 8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51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89" name="Line 8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5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0" name="Line 8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66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1" name="Line 8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73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2" name="Line 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73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3" name="Line 8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66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4" name="Line 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59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5" name="Line 8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51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6" name="Line 8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443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7" name="Line 8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3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8" name="Line 8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286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499" name="Line 8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17" y="262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0" name="Line 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75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1" name="Line 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66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2" name="Line 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62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3" name="Line 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53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4" name="Line 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44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5" name="Line 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39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6" name="Line 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4" y="230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7" name="Line 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30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8" name="Line 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39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09" name="Line 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44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0" name="Line 8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53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1" name="Line 8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62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2" name="Line 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66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3" name="Line 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69" y="275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4" name="Line 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7" y="235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5" name="Line 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7" y="242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6" name="Line 8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7" y="2510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7" name="Line 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7" y="257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8" name="Line 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7" y="264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19" name="Line 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73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0" name="Line 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64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1" name="Line 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57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2" name="Line 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51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3" name="Line 8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4" name="Line 8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35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5" name="Line 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34" y="22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6" name="Line 8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2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7" name="Line 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35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8" name="Line 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29" name="Line 8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51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0" name="Line 8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57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1" name="Line 8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64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2" name="Freeform 845"/>
                    <p:cNvSpPr>
                      <a:spLocks/>
                    </p:cNvSpPr>
                    <p:nvPr/>
                  </p:nvSpPr>
                  <p:spPr bwMode="auto">
                    <a:xfrm>
                      <a:off x="1504" y="2376"/>
                      <a:ext cx="25" cy="23"/>
                    </a:xfrm>
                    <a:custGeom>
                      <a:avLst/>
                      <a:gdLst>
                        <a:gd name="T0" fmla="*/ 25 w 25"/>
                        <a:gd name="T1" fmla="*/ 0 h 23"/>
                        <a:gd name="T2" fmla="*/ 2 w 25"/>
                        <a:gd name="T3" fmla="*/ 21 h 23"/>
                        <a:gd name="T4" fmla="*/ 0 w 25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23">
                          <a:moveTo>
                            <a:pt x="25" y="0"/>
                          </a:moveTo>
                          <a:lnTo>
                            <a:pt x="2" y="21"/>
                          </a:lnTo>
                          <a:lnTo>
                            <a:pt x="0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3" name="Freeform 846"/>
                    <p:cNvSpPr>
                      <a:spLocks/>
                    </p:cNvSpPr>
                    <p:nvPr/>
                  </p:nvSpPr>
                  <p:spPr bwMode="auto">
                    <a:xfrm>
                      <a:off x="1665" y="2666"/>
                      <a:ext cx="23" cy="25"/>
                    </a:xfrm>
                    <a:custGeom>
                      <a:avLst/>
                      <a:gdLst>
                        <a:gd name="T0" fmla="*/ 0 w 23"/>
                        <a:gd name="T1" fmla="*/ 25 h 25"/>
                        <a:gd name="T2" fmla="*/ 21 w 23"/>
                        <a:gd name="T3" fmla="*/ 2 h 25"/>
                        <a:gd name="T4" fmla="*/ 23 w 23"/>
                        <a:gd name="T5" fmla="*/ 0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3" h="25">
                          <a:moveTo>
                            <a:pt x="0" y="25"/>
                          </a:moveTo>
                          <a:lnTo>
                            <a:pt x="21" y="2"/>
                          </a:lnTo>
                          <a:lnTo>
                            <a:pt x="2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4" name="Freeform 847"/>
                    <p:cNvSpPr>
                      <a:spLocks/>
                    </p:cNvSpPr>
                    <p:nvPr/>
                  </p:nvSpPr>
                  <p:spPr bwMode="auto">
                    <a:xfrm>
                      <a:off x="1959" y="2374"/>
                      <a:ext cx="24" cy="25"/>
                    </a:xfrm>
                    <a:custGeom>
                      <a:avLst/>
                      <a:gdLst>
                        <a:gd name="T0" fmla="*/ 0 w 24"/>
                        <a:gd name="T1" fmla="*/ 25 h 25"/>
                        <a:gd name="T2" fmla="*/ 23 w 24"/>
                        <a:gd name="T3" fmla="*/ 2 h 25"/>
                        <a:gd name="T4" fmla="*/ 24 w 24"/>
                        <a:gd name="T5" fmla="*/ 0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25">
                          <a:moveTo>
                            <a:pt x="0" y="25"/>
                          </a:moveTo>
                          <a:lnTo>
                            <a:pt x="23" y="2"/>
                          </a:lnTo>
                          <a:lnTo>
                            <a:pt x="24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5" name="Freeform 848"/>
                    <p:cNvSpPr>
                      <a:spLocks/>
                    </p:cNvSpPr>
                    <p:nvPr/>
                  </p:nvSpPr>
                  <p:spPr bwMode="auto">
                    <a:xfrm>
                      <a:off x="1686" y="2399"/>
                      <a:ext cx="25" cy="24"/>
                    </a:xfrm>
                    <a:custGeom>
                      <a:avLst/>
                      <a:gdLst>
                        <a:gd name="T0" fmla="*/ 0 w 25"/>
                        <a:gd name="T1" fmla="*/ 0 h 24"/>
                        <a:gd name="T2" fmla="*/ 23 w 25"/>
                        <a:gd name="T3" fmla="*/ 22 h 24"/>
                        <a:gd name="T4" fmla="*/ 25 w 25"/>
                        <a:gd name="T5" fmla="*/ 24 h 2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24">
                          <a:moveTo>
                            <a:pt x="0" y="0"/>
                          </a:moveTo>
                          <a:lnTo>
                            <a:pt x="23" y="22"/>
                          </a:lnTo>
                          <a:lnTo>
                            <a:pt x="25" y="2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6" name="Freeform 849"/>
                    <p:cNvSpPr>
                      <a:spLocks/>
                    </p:cNvSpPr>
                    <p:nvPr/>
                  </p:nvSpPr>
                  <p:spPr bwMode="auto">
                    <a:xfrm>
                      <a:off x="1890" y="2601"/>
                      <a:ext cx="24" cy="23"/>
                    </a:xfrm>
                    <a:custGeom>
                      <a:avLst/>
                      <a:gdLst>
                        <a:gd name="T0" fmla="*/ 0 w 24"/>
                        <a:gd name="T1" fmla="*/ 0 h 23"/>
                        <a:gd name="T2" fmla="*/ 23 w 24"/>
                        <a:gd name="T3" fmla="*/ 21 h 23"/>
                        <a:gd name="T4" fmla="*/ 24 w 24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23">
                          <a:moveTo>
                            <a:pt x="0" y="0"/>
                          </a:moveTo>
                          <a:lnTo>
                            <a:pt x="23" y="21"/>
                          </a:lnTo>
                          <a:lnTo>
                            <a:pt x="24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7" name="Freeform 850"/>
                    <p:cNvSpPr>
                      <a:spLocks/>
                    </p:cNvSpPr>
                    <p:nvPr/>
                  </p:nvSpPr>
                  <p:spPr bwMode="auto">
                    <a:xfrm>
                      <a:off x="1435" y="2599"/>
                      <a:ext cx="25" cy="25"/>
                    </a:xfrm>
                    <a:custGeom>
                      <a:avLst/>
                      <a:gdLst>
                        <a:gd name="T0" fmla="*/ 25 w 25"/>
                        <a:gd name="T1" fmla="*/ 25 h 25"/>
                        <a:gd name="T2" fmla="*/ 2 w 25"/>
                        <a:gd name="T3" fmla="*/ 2 h 25"/>
                        <a:gd name="T4" fmla="*/ 0 w 25"/>
                        <a:gd name="T5" fmla="*/ 0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25">
                          <a:moveTo>
                            <a:pt x="25" y="25"/>
                          </a:moveTo>
                          <a:lnTo>
                            <a:pt x="2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8" name="Freeform 851"/>
                    <p:cNvSpPr>
                      <a:spLocks/>
                    </p:cNvSpPr>
                    <p:nvPr/>
                  </p:nvSpPr>
                  <p:spPr bwMode="auto">
                    <a:xfrm>
                      <a:off x="1957" y="2376"/>
                      <a:ext cx="23" cy="1"/>
                    </a:xfrm>
                    <a:custGeom>
                      <a:avLst/>
                      <a:gdLst>
                        <a:gd name="T0" fmla="*/ 23 w 23"/>
                        <a:gd name="T1" fmla="*/ 0 h 1"/>
                        <a:gd name="T2" fmla="*/ 2 w 23"/>
                        <a:gd name="T3" fmla="*/ 0 h 1"/>
                        <a:gd name="T4" fmla="*/ 0 w 2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3" h="1">
                          <a:moveTo>
                            <a:pt x="23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39" name="Line 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376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0" name="Line 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6" y="23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1" name="Freeform 854"/>
                    <p:cNvSpPr>
                      <a:spLocks/>
                    </p:cNvSpPr>
                    <p:nvPr/>
                  </p:nvSpPr>
                  <p:spPr bwMode="auto">
                    <a:xfrm>
                      <a:off x="1504" y="2376"/>
                      <a:ext cx="25" cy="1"/>
                    </a:xfrm>
                    <a:custGeom>
                      <a:avLst/>
                      <a:gdLst>
                        <a:gd name="T0" fmla="*/ 25 w 25"/>
                        <a:gd name="T1" fmla="*/ 0 h 1"/>
                        <a:gd name="T2" fmla="*/ 2 w 25"/>
                        <a:gd name="T3" fmla="*/ 0 h 1"/>
                        <a:gd name="T4" fmla="*/ 0 w 25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1">
                          <a:moveTo>
                            <a:pt x="25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2" name="Line 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61" y="2376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3" name="Freeform 856"/>
                    <p:cNvSpPr>
                      <a:spLocks/>
                    </p:cNvSpPr>
                    <p:nvPr/>
                  </p:nvSpPr>
                  <p:spPr bwMode="auto">
                    <a:xfrm>
                      <a:off x="1680" y="2241"/>
                      <a:ext cx="6" cy="1"/>
                    </a:xfrm>
                    <a:custGeom>
                      <a:avLst/>
                      <a:gdLst>
                        <a:gd name="T0" fmla="*/ 6 w 6"/>
                        <a:gd name="T1" fmla="*/ 0 h 1"/>
                        <a:gd name="T2" fmla="*/ 2 w 6"/>
                        <a:gd name="T3" fmla="*/ 0 h 1"/>
                        <a:gd name="T4" fmla="*/ 0 w 6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6" h="1">
                          <a:moveTo>
                            <a:pt x="6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4" name="Line 8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61" y="268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5" name="Line 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6" y="26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6" name="Freeform 859"/>
                    <p:cNvSpPr>
                      <a:spLocks/>
                    </p:cNvSpPr>
                    <p:nvPr/>
                  </p:nvSpPr>
                  <p:spPr bwMode="auto">
                    <a:xfrm>
                      <a:off x="1665" y="2689"/>
                      <a:ext cx="23" cy="1"/>
                    </a:xfrm>
                    <a:custGeom>
                      <a:avLst/>
                      <a:gdLst>
                        <a:gd name="T0" fmla="*/ 0 w 23"/>
                        <a:gd name="T1" fmla="*/ 0 h 1"/>
                        <a:gd name="T2" fmla="*/ 21 w 23"/>
                        <a:gd name="T3" fmla="*/ 0 h 1"/>
                        <a:gd name="T4" fmla="*/ 23 w 23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3" h="1">
                          <a:moveTo>
                            <a:pt x="0" y="0"/>
                          </a:moveTo>
                          <a:lnTo>
                            <a:pt x="21" y="0"/>
                          </a:lnTo>
                          <a:lnTo>
                            <a:pt x="23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7" name="Line 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68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8" name="Line 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5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49" name="Freeform 862"/>
                    <p:cNvSpPr>
                      <a:spLocks/>
                    </p:cNvSpPr>
                    <p:nvPr/>
                  </p:nvSpPr>
                  <p:spPr bwMode="auto">
                    <a:xfrm>
                      <a:off x="1888" y="2599"/>
                      <a:ext cx="25" cy="1"/>
                    </a:xfrm>
                    <a:custGeom>
                      <a:avLst/>
                      <a:gdLst>
                        <a:gd name="T0" fmla="*/ 25 w 25"/>
                        <a:gd name="T1" fmla="*/ 0 h 1"/>
                        <a:gd name="T2" fmla="*/ 2 w 25"/>
                        <a:gd name="T3" fmla="*/ 0 h 1"/>
                        <a:gd name="T4" fmla="*/ 0 w 25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5" h="1">
                          <a:moveTo>
                            <a:pt x="25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0" name="Line 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6" y="2599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1" name="Line 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6" y="25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2" name="Freeform 865"/>
                    <p:cNvSpPr>
                      <a:spLocks/>
                    </p:cNvSpPr>
                    <p:nvPr/>
                  </p:nvSpPr>
                  <p:spPr bwMode="auto">
                    <a:xfrm>
                      <a:off x="1437" y="2599"/>
                      <a:ext cx="24" cy="1"/>
                    </a:xfrm>
                    <a:custGeom>
                      <a:avLst/>
                      <a:gdLst>
                        <a:gd name="T0" fmla="*/ 24 w 24"/>
                        <a:gd name="T1" fmla="*/ 0 h 1"/>
                        <a:gd name="T2" fmla="*/ 1 w 24"/>
                        <a:gd name="T3" fmla="*/ 0 h 1"/>
                        <a:gd name="T4" fmla="*/ 0 w 24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1">
                          <a:moveTo>
                            <a:pt x="24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3" name="Line 8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59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4" name="Line 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5" name="Freeform 868"/>
                    <p:cNvSpPr>
                      <a:spLocks/>
                    </p:cNvSpPr>
                    <p:nvPr/>
                  </p:nvSpPr>
                  <p:spPr bwMode="auto">
                    <a:xfrm>
                      <a:off x="1685" y="2420"/>
                      <a:ext cx="24" cy="1"/>
                    </a:xfrm>
                    <a:custGeom>
                      <a:avLst/>
                      <a:gdLst>
                        <a:gd name="T0" fmla="*/ 24 w 24"/>
                        <a:gd name="T1" fmla="*/ 0 h 1"/>
                        <a:gd name="T2" fmla="*/ 1 w 24"/>
                        <a:gd name="T3" fmla="*/ 0 h 1"/>
                        <a:gd name="T4" fmla="*/ 0 w 24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24" h="1">
                          <a:moveTo>
                            <a:pt x="24" y="0"/>
                          </a:moveTo>
                          <a:lnTo>
                            <a:pt x="1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6" name="Line 8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06" y="242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7" name="Freeform 870"/>
                    <p:cNvSpPr>
                      <a:spLocks/>
                    </p:cNvSpPr>
                    <p:nvPr/>
                  </p:nvSpPr>
                  <p:spPr bwMode="auto">
                    <a:xfrm>
                      <a:off x="1507" y="2376"/>
                      <a:ext cx="1" cy="23"/>
                    </a:xfrm>
                    <a:custGeom>
                      <a:avLst/>
                      <a:gdLst>
                        <a:gd name="T0" fmla="*/ 0 w 1"/>
                        <a:gd name="T1" fmla="*/ 0 h 23"/>
                        <a:gd name="T2" fmla="*/ 0 w 1"/>
                        <a:gd name="T3" fmla="*/ 21 h 23"/>
                        <a:gd name="T4" fmla="*/ 0 w 1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3">
                          <a:moveTo>
                            <a:pt x="0" y="0"/>
                          </a:moveTo>
                          <a:lnTo>
                            <a:pt x="0" y="21"/>
                          </a:lnTo>
                          <a:lnTo>
                            <a:pt x="0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8" name="Freeform 871"/>
                    <p:cNvSpPr>
                      <a:spLocks/>
                    </p:cNvSpPr>
                    <p:nvPr/>
                  </p:nvSpPr>
                  <p:spPr bwMode="auto">
                    <a:xfrm>
                      <a:off x="1959" y="2374"/>
                      <a:ext cx="1" cy="23"/>
                    </a:xfrm>
                    <a:custGeom>
                      <a:avLst/>
                      <a:gdLst>
                        <a:gd name="T0" fmla="*/ 0 w 1"/>
                        <a:gd name="T1" fmla="*/ 23 h 23"/>
                        <a:gd name="T2" fmla="*/ 0 w 1"/>
                        <a:gd name="T3" fmla="*/ 2 h 23"/>
                        <a:gd name="T4" fmla="*/ 0 w 1"/>
                        <a:gd name="T5" fmla="*/ 0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3">
                          <a:moveTo>
                            <a:pt x="0" y="23"/>
                          </a:moveTo>
                          <a:lnTo>
                            <a:pt x="0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59" name="Freeform 872"/>
                    <p:cNvSpPr>
                      <a:spLocks/>
                    </p:cNvSpPr>
                    <p:nvPr/>
                  </p:nvSpPr>
                  <p:spPr bwMode="auto">
                    <a:xfrm>
                      <a:off x="1688" y="2239"/>
                      <a:ext cx="1" cy="3"/>
                    </a:xfrm>
                    <a:custGeom>
                      <a:avLst/>
                      <a:gdLst>
                        <a:gd name="T0" fmla="*/ 0 w 1"/>
                        <a:gd name="T1" fmla="*/ 0 h 3"/>
                        <a:gd name="T2" fmla="*/ 0 w 1"/>
                        <a:gd name="T3" fmla="*/ 2 h 3"/>
                        <a:gd name="T4" fmla="*/ 0 w 1"/>
                        <a:gd name="T5" fmla="*/ 3 h 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0" y="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0" name="Freeform 873"/>
                    <p:cNvSpPr>
                      <a:spLocks/>
                    </p:cNvSpPr>
                    <p:nvPr/>
                  </p:nvSpPr>
                  <p:spPr bwMode="auto">
                    <a:xfrm>
                      <a:off x="1688" y="2397"/>
                      <a:ext cx="1" cy="24"/>
                    </a:xfrm>
                    <a:custGeom>
                      <a:avLst/>
                      <a:gdLst>
                        <a:gd name="T0" fmla="*/ 0 w 1"/>
                        <a:gd name="T1" fmla="*/ 0 h 24"/>
                        <a:gd name="T2" fmla="*/ 0 w 1"/>
                        <a:gd name="T3" fmla="*/ 23 h 24"/>
                        <a:gd name="T4" fmla="*/ 0 w 1"/>
                        <a:gd name="T5" fmla="*/ 24 h 2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4">
                          <a:moveTo>
                            <a:pt x="0" y="0"/>
                          </a:moveTo>
                          <a:lnTo>
                            <a:pt x="0" y="23"/>
                          </a:lnTo>
                          <a:lnTo>
                            <a:pt x="0" y="24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1" name="Line 8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88" y="253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2" name="Freeform 875"/>
                    <p:cNvSpPr>
                      <a:spLocks/>
                    </p:cNvSpPr>
                    <p:nvPr/>
                  </p:nvSpPr>
                  <p:spPr bwMode="auto">
                    <a:xfrm>
                      <a:off x="1688" y="2668"/>
                      <a:ext cx="1" cy="23"/>
                    </a:xfrm>
                    <a:custGeom>
                      <a:avLst/>
                      <a:gdLst>
                        <a:gd name="T0" fmla="*/ 0 w 1"/>
                        <a:gd name="T1" fmla="*/ 0 h 23"/>
                        <a:gd name="T2" fmla="*/ 0 w 1"/>
                        <a:gd name="T3" fmla="*/ 21 h 23"/>
                        <a:gd name="T4" fmla="*/ 0 w 1"/>
                        <a:gd name="T5" fmla="*/ 23 h 23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3">
                          <a:moveTo>
                            <a:pt x="0" y="0"/>
                          </a:moveTo>
                          <a:lnTo>
                            <a:pt x="0" y="21"/>
                          </a:lnTo>
                          <a:lnTo>
                            <a:pt x="0" y="23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3" name="Freeform 876"/>
                    <p:cNvSpPr>
                      <a:spLocks/>
                    </p:cNvSpPr>
                    <p:nvPr/>
                  </p:nvSpPr>
                  <p:spPr bwMode="auto">
                    <a:xfrm>
                      <a:off x="1461" y="2599"/>
                      <a:ext cx="1" cy="25"/>
                    </a:xfrm>
                    <a:custGeom>
                      <a:avLst/>
                      <a:gdLst>
                        <a:gd name="T0" fmla="*/ 0 w 1"/>
                        <a:gd name="T1" fmla="*/ 0 h 25"/>
                        <a:gd name="T2" fmla="*/ 0 w 1"/>
                        <a:gd name="T3" fmla="*/ 23 h 25"/>
                        <a:gd name="T4" fmla="*/ 0 w 1"/>
                        <a:gd name="T5" fmla="*/ 25 h 25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5">
                          <a:moveTo>
                            <a:pt x="0" y="0"/>
                          </a:moveTo>
                          <a:lnTo>
                            <a:pt x="0" y="23"/>
                          </a:lnTo>
                          <a:lnTo>
                            <a:pt x="0" y="25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4" name="Freeform 877"/>
                    <p:cNvSpPr>
                      <a:spLocks/>
                    </p:cNvSpPr>
                    <p:nvPr/>
                  </p:nvSpPr>
                  <p:spPr bwMode="auto">
                    <a:xfrm>
                      <a:off x="1913" y="2598"/>
                      <a:ext cx="1" cy="24"/>
                    </a:xfrm>
                    <a:custGeom>
                      <a:avLst/>
                      <a:gdLst>
                        <a:gd name="T0" fmla="*/ 0 w 1"/>
                        <a:gd name="T1" fmla="*/ 24 h 24"/>
                        <a:gd name="T2" fmla="*/ 0 w 1"/>
                        <a:gd name="T3" fmla="*/ 1 h 24"/>
                        <a:gd name="T4" fmla="*/ 0 w 1"/>
                        <a:gd name="T5" fmla="*/ 0 h 24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24">
                          <a:moveTo>
                            <a:pt x="0" y="24"/>
                          </a:moveTo>
                          <a:lnTo>
                            <a:pt x="0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5" name="Line 8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48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6" name="Line 8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13" y="239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7" name="Line 8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263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8" name="Line 8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330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69" name="Line 8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397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0" name="Line 8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488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1" name="Line 8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555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2" name="Line 8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622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3" name="Line 8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52" y="2712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4" name="Line 8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71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5" name="Line 8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62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6" name="Line 8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55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7" name="Line 89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48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8" name="Line 8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39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79" name="Line 8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33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0" name="Line 89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78" y="226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1" name="Line 89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263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2" name="Line 8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330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3" name="Line 8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397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4" name="Line 8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488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5" name="Line 8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555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6" name="Line 8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622"/>
                      <a:ext cx="2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7" name="Line 90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003" y="2712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8" name="Line 9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286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89" name="Line 9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376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0" name="Line 9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443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1" name="Line 9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510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2" name="Line 9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599"/>
                      <a:ext cx="1" cy="2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3" name="Line 9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668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4" name="Line 9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98" y="2735"/>
                      <a:ext cx="1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5" name="Line 9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735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  <p:sp>
                  <p:nvSpPr>
                    <p:cNvPr id="50596" name="Line 9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824" y="2668"/>
                      <a:ext cx="2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fr-CH"/>
                    </a:p>
                  </p:txBody>
                </p:sp>
              </p:grpSp>
              <p:sp>
                <p:nvSpPr>
                  <p:cNvPr id="50198" name="Line 911"/>
                  <p:cNvSpPr>
                    <a:spLocks noChangeShapeType="1"/>
                  </p:cNvSpPr>
                  <p:nvPr/>
                </p:nvSpPr>
                <p:spPr bwMode="auto">
                  <a:xfrm>
                    <a:off x="2772" y="293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199" name="Line 912"/>
                  <p:cNvSpPr>
                    <a:spLocks noChangeShapeType="1"/>
                  </p:cNvSpPr>
                  <p:nvPr/>
                </p:nvSpPr>
                <p:spPr bwMode="auto">
                  <a:xfrm>
                    <a:off x="2772" y="284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0" name="Line 913"/>
                  <p:cNvSpPr>
                    <a:spLocks noChangeShapeType="1"/>
                  </p:cNvSpPr>
                  <p:nvPr/>
                </p:nvSpPr>
                <p:spPr bwMode="auto">
                  <a:xfrm>
                    <a:off x="2772" y="277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1" name="Line 914"/>
                  <p:cNvSpPr>
                    <a:spLocks noChangeShapeType="1"/>
                  </p:cNvSpPr>
                  <p:nvPr/>
                </p:nvSpPr>
                <p:spPr bwMode="auto">
                  <a:xfrm>
                    <a:off x="2772" y="270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2" name="Line 915"/>
                  <p:cNvSpPr>
                    <a:spLocks noChangeShapeType="1"/>
                  </p:cNvSpPr>
                  <p:nvPr/>
                </p:nvSpPr>
                <p:spPr bwMode="auto">
                  <a:xfrm>
                    <a:off x="2772" y="261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3" name="Line 916"/>
                  <p:cNvSpPr>
                    <a:spLocks noChangeShapeType="1"/>
                  </p:cNvSpPr>
                  <p:nvPr/>
                </p:nvSpPr>
                <p:spPr bwMode="auto">
                  <a:xfrm>
                    <a:off x="2365" y="295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4" name="Line 917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309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5" name="Line 918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300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6" name="Line 919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295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7" name="Line 920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286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8" name="Line 921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277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09" name="Line 922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273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0" name="Line 923"/>
                  <p:cNvSpPr>
                    <a:spLocks noChangeShapeType="1"/>
                  </p:cNvSpPr>
                  <p:nvPr/>
                </p:nvSpPr>
                <p:spPr bwMode="auto">
                  <a:xfrm>
                    <a:off x="2592" y="264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1" name="Line 924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264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2" name="Line 925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273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3" name="Line 926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277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4" name="Line 927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286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5" name="Line 928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295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6" name="Line 929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300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7" name="Line 930"/>
                  <p:cNvSpPr>
                    <a:spLocks noChangeShapeType="1"/>
                  </p:cNvSpPr>
                  <p:nvPr/>
                </p:nvSpPr>
                <p:spPr bwMode="auto">
                  <a:xfrm>
                    <a:off x="2817" y="309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8" name="Line 931"/>
                  <p:cNvSpPr>
                    <a:spLocks noChangeShapeType="1"/>
                  </p:cNvSpPr>
                  <p:nvPr/>
                </p:nvSpPr>
                <p:spPr bwMode="auto">
                  <a:xfrm>
                    <a:off x="2455" y="268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19" name="Line 932"/>
                  <p:cNvSpPr>
                    <a:spLocks noChangeShapeType="1"/>
                  </p:cNvSpPr>
                  <p:nvPr/>
                </p:nvSpPr>
                <p:spPr bwMode="auto">
                  <a:xfrm>
                    <a:off x="2455" y="275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0" name="Line 933"/>
                  <p:cNvSpPr>
                    <a:spLocks noChangeShapeType="1"/>
                  </p:cNvSpPr>
                  <p:nvPr/>
                </p:nvSpPr>
                <p:spPr bwMode="auto">
                  <a:xfrm>
                    <a:off x="2455" y="284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1" name="Line 934"/>
                  <p:cNvSpPr>
                    <a:spLocks noChangeShapeType="1"/>
                  </p:cNvSpPr>
                  <p:nvPr/>
                </p:nvSpPr>
                <p:spPr bwMode="auto">
                  <a:xfrm>
                    <a:off x="2455" y="291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2" name="Line 935"/>
                  <p:cNvSpPr>
                    <a:spLocks noChangeShapeType="1"/>
                  </p:cNvSpPr>
                  <p:nvPr/>
                </p:nvSpPr>
                <p:spPr bwMode="auto">
                  <a:xfrm>
                    <a:off x="2455" y="297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3" name="Line 936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306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4" name="Line 937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297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5" name="Line 938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291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6" name="Line 939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284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7" name="Line 940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275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8" name="Line 941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268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29" name="Line 942"/>
                  <p:cNvSpPr>
                    <a:spLocks noChangeShapeType="1"/>
                  </p:cNvSpPr>
                  <p:nvPr/>
                </p:nvSpPr>
                <p:spPr bwMode="auto">
                  <a:xfrm>
                    <a:off x="2682" y="261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0" name="Line 943"/>
                  <p:cNvSpPr>
                    <a:spLocks noChangeShapeType="1"/>
                  </p:cNvSpPr>
                  <p:nvPr/>
                </p:nvSpPr>
                <p:spPr bwMode="auto">
                  <a:xfrm>
                    <a:off x="2907" y="261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1" name="Line 944"/>
                  <p:cNvSpPr>
                    <a:spLocks noChangeShapeType="1"/>
                  </p:cNvSpPr>
                  <p:nvPr/>
                </p:nvSpPr>
                <p:spPr bwMode="auto">
                  <a:xfrm>
                    <a:off x="2907" y="268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2" name="Line 945"/>
                  <p:cNvSpPr>
                    <a:spLocks noChangeShapeType="1"/>
                  </p:cNvSpPr>
                  <p:nvPr/>
                </p:nvSpPr>
                <p:spPr bwMode="auto">
                  <a:xfrm>
                    <a:off x="2907" y="275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3" name="Line 946"/>
                  <p:cNvSpPr>
                    <a:spLocks noChangeShapeType="1"/>
                  </p:cNvSpPr>
                  <p:nvPr/>
                </p:nvSpPr>
                <p:spPr bwMode="auto">
                  <a:xfrm>
                    <a:off x="2907" y="284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4" name="Line 947"/>
                  <p:cNvSpPr>
                    <a:spLocks noChangeShapeType="1"/>
                  </p:cNvSpPr>
                  <p:nvPr/>
                </p:nvSpPr>
                <p:spPr bwMode="auto">
                  <a:xfrm>
                    <a:off x="2907" y="291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5" name="Line 948"/>
                  <p:cNvSpPr>
                    <a:spLocks noChangeShapeType="1"/>
                  </p:cNvSpPr>
                  <p:nvPr/>
                </p:nvSpPr>
                <p:spPr bwMode="auto">
                  <a:xfrm>
                    <a:off x="2907" y="297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6" name="Freeform 949"/>
                  <p:cNvSpPr>
                    <a:spLocks/>
                  </p:cNvSpPr>
                  <p:nvPr/>
                </p:nvSpPr>
                <p:spPr bwMode="auto">
                  <a:xfrm>
                    <a:off x="2452" y="2709"/>
                    <a:ext cx="25" cy="23"/>
                  </a:xfrm>
                  <a:custGeom>
                    <a:avLst/>
                    <a:gdLst>
                      <a:gd name="T0" fmla="*/ 25 w 25"/>
                      <a:gd name="T1" fmla="*/ 0 h 23"/>
                      <a:gd name="T2" fmla="*/ 2 w 25"/>
                      <a:gd name="T3" fmla="*/ 21 h 23"/>
                      <a:gd name="T4" fmla="*/ 0 w 25"/>
                      <a:gd name="T5" fmla="*/ 23 h 2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5" h="23">
                        <a:moveTo>
                          <a:pt x="25" y="0"/>
                        </a:moveTo>
                        <a:lnTo>
                          <a:pt x="2" y="21"/>
                        </a:lnTo>
                        <a:lnTo>
                          <a:pt x="0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7" name="Freeform 950"/>
                  <p:cNvSpPr>
                    <a:spLocks/>
                  </p:cNvSpPr>
                  <p:nvPr/>
                </p:nvSpPr>
                <p:spPr bwMode="auto">
                  <a:xfrm>
                    <a:off x="2613" y="2999"/>
                    <a:ext cx="23" cy="25"/>
                  </a:xfrm>
                  <a:custGeom>
                    <a:avLst/>
                    <a:gdLst>
                      <a:gd name="T0" fmla="*/ 0 w 23"/>
                      <a:gd name="T1" fmla="*/ 25 h 25"/>
                      <a:gd name="T2" fmla="*/ 21 w 23"/>
                      <a:gd name="T3" fmla="*/ 2 h 25"/>
                      <a:gd name="T4" fmla="*/ 23 w 23"/>
                      <a:gd name="T5" fmla="*/ 0 h 2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25">
                        <a:moveTo>
                          <a:pt x="0" y="25"/>
                        </a:moveTo>
                        <a:lnTo>
                          <a:pt x="21" y="2"/>
                        </a:lnTo>
                        <a:lnTo>
                          <a:pt x="2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8" name="Freeform 951"/>
                  <p:cNvSpPr>
                    <a:spLocks/>
                  </p:cNvSpPr>
                  <p:nvPr/>
                </p:nvSpPr>
                <p:spPr bwMode="auto">
                  <a:xfrm>
                    <a:off x="2907" y="2707"/>
                    <a:ext cx="24" cy="25"/>
                  </a:xfrm>
                  <a:custGeom>
                    <a:avLst/>
                    <a:gdLst>
                      <a:gd name="T0" fmla="*/ 0 w 24"/>
                      <a:gd name="T1" fmla="*/ 25 h 25"/>
                      <a:gd name="T2" fmla="*/ 23 w 24"/>
                      <a:gd name="T3" fmla="*/ 2 h 25"/>
                      <a:gd name="T4" fmla="*/ 24 w 24"/>
                      <a:gd name="T5" fmla="*/ 0 h 2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4" h="25">
                        <a:moveTo>
                          <a:pt x="0" y="25"/>
                        </a:moveTo>
                        <a:lnTo>
                          <a:pt x="23" y="2"/>
                        </a:lnTo>
                        <a:lnTo>
                          <a:pt x="2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39" name="Freeform 952"/>
                  <p:cNvSpPr>
                    <a:spLocks/>
                  </p:cNvSpPr>
                  <p:nvPr/>
                </p:nvSpPr>
                <p:spPr bwMode="auto">
                  <a:xfrm>
                    <a:off x="2634" y="2732"/>
                    <a:ext cx="25" cy="24"/>
                  </a:xfrm>
                  <a:custGeom>
                    <a:avLst/>
                    <a:gdLst>
                      <a:gd name="T0" fmla="*/ 0 w 25"/>
                      <a:gd name="T1" fmla="*/ 0 h 24"/>
                      <a:gd name="T2" fmla="*/ 23 w 25"/>
                      <a:gd name="T3" fmla="*/ 22 h 24"/>
                      <a:gd name="T4" fmla="*/ 25 w 25"/>
                      <a:gd name="T5" fmla="*/ 24 h 2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5" h="24">
                        <a:moveTo>
                          <a:pt x="0" y="0"/>
                        </a:moveTo>
                        <a:lnTo>
                          <a:pt x="23" y="22"/>
                        </a:lnTo>
                        <a:lnTo>
                          <a:pt x="25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0" name="Freeform 953"/>
                  <p:cNvSpPr>
                    <a:spLocks/>
                  </p:cNvSpPr>
                  <p:nvPr/>
                </p:nvSpPr>
                <p:spPr bwMode="auto">
                  <a:xfrm>
                    <a:off x="2838" y="2934"/>
                    <a:ext cx="24" cy="23"/>
                  </a:xfrm>
                  <a:custGeom>
                    <a:avLst/>
                    <a:gdLst>
                      <a:gd name="T0" fmla="*/ 0 w 24"/>
                      <a:gd name="T1" fmla="*/ 0 h 23"/>
                      <a:gd name="T2" fmla="*/ 23 w 24"/>
                      <a:gd name="T3" fmla="*/ 21 h 23"/>
                      <a:gd name="T4" fmla="*/ 24 w 24"/>
                      <a:gd name="T5" fmla="*/ 23 h 2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4" h="23">
                        <a:moveTo>
                          <a:pt x="0" y="0"/>
                        </a:moveTo>
                        <a:lnTo>
                          <a:pt x="23" y="21"/>
                        </a:lnTo>
                        <a:lnTo>
                          <a:pt x="24" y="2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1" name="Freeform 954"/>
                  <p:cNvSpPr>
                    <a:spLocks/>
                  </p:cNvSpPr>
                  <p:nvPr/>
                </p:nvSpPr>
                <p:spPr bwMode="auto">
                  <a:xfrm>
                    <a:off x="2383" y="2932"/>
                    <a:ext cx="25" cy="25"/>
                  </a:xfrm>
                  <a:custGeom>
                    <a:avLst/>
                    <a:gdLst>
                      <a:gd name="T0" fmla="*/ 25 w 25"/>
                      <a:gd name="T1" fmla="*/ 25 h 25"/>
                      <a:gd name="T2" fmla="*/ 2 w 25"/>
                      <a:gd name="T3" fmla="*/ 2 h 25"/>
                      <a:gd name="T4" fmla="*/ 0 w 25"/>
                      <a:gd name="T5" fmla="*/ 0 h 2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5" h="25">
                        <a:moveTo>
                          <a:pt x="25" y="25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2" name="Freeform 955"/>
                  <p:cNvSpPr>
                    <a:spLocks/>
                  </p:cNvSpPr>
                  <p:nvPr/>
                </p:nvSpPr>
                <p:spPr bwMode="auto">
                  <a:xfrm>
                    <a:off x="2500" y="2571"/>
                    <a:ext cx="78" cy="18"/>
                  </a:xfrm>
                  <a:custGeom>
                    <a:avLst/>
                    <a:gdLst>
                      <a:gd name="T0" fmla="*/ 1 w 78"/>
                      <a:gd name="T1" fmla="*/ 0 h 18"/>
                      <a:gd name="T2" fmla="*/ 78 w 78"/>
                      <a:gd name="T3" fmla="*/ 9 h 18"/>
                      <a:gd name="T4" fmla="*/ 78 w 78"/>
                      <a:gd name="T5" fmla="*/ 18 h 18"/>
                      <a:gd name="T6" fmla="*/ 0 w 78"/>
                      <a:gd name="T7" fmla="*/ 9 h 18"/>
                      <a:gd name="T8" fmla="*/ 1 w 78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8" h="18">
                        <a:moveTo>
                          <a:pt x="1" y="0"/>
                        </a:moveTo>
                        <a:lnTo>
                          <a:pt x="78" y="9"/>
                        </a:lnTo>
                        <a:lnTo>
                          <a:pt x="78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3" name="Freeform 956"/>
                  <p:cNvSpPr>
                    <a:spLocks/>
                  </p:cNvSpPr>
                  <p:nvPr/>
                </p:nvSpPr>
                <p:spPr bwMode="auto">
                  <a:xfrm>
                    <a:off x="2498" y="2578"/>
                    <a:ext cx="80" cy="11"/>
                  </a:xfrm>
                  <a:custGeom>
                    <a:avLst/>
                    <a:gdLst>
                      <a:gd name="T0" fmla="*/ 80 w 80"/>
                      <a:gd name="T1" fmla="*/ 11 h 11"/>
                      <a:gd name="T2" fmla="*/ 2 w 80"/>
                      <a:gd name="T3" fmla="*/ 2 h 11"/>
                      <a:gd name="T4" fmla="*/ 0 w 80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0" h="11">
                        <a:moveTo>
                          <a:pt x="80" y="11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4" name="Freeform 957"/>
                  <p:cNvSpPr>
                    <a:spLocks/>
                  </p:cNvSpPr>
                  <p:nvPr/>
                </p:nvSpPr>
                <p:spPr bwMode="auto">
                  <a:xfrm>
                    <a:off x="2578" y="2578"/>
                    <a:ext cx="1" cy="11"/>
                  </a:xfrm>
                  <a:custGeom>
                    <a:avLst/>
                    <a:gdLst>
                      <a:gd name="T0" fmla="*/ 0 w 1"/>
                      <a:gd name="T1" fmla="*/ 11 h 11"/>
                      <a:gd name="T2" fmla="*/ 0 w 1"/>
                      <a:gd name="T3" fmla="*/ 2 h 11"/>
                      <a:gd name="T4" fmla="*/ 0 w 1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11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5" name="Freeform 958"/>
                  <p:cNvSpPr>
                    <a:spLocks/>
                  </p:cNvSpPr>
                  <p:nvPr/>
                </p:nvSpPr>
                <p:spPr bwMode="auto">
                  <a:xfrm>
                    <a:off x="2500" y="2569"/>
                    <a:ext cx="3" cy="11"/>
                  </a:xfrm>
                  <a:custGeom>
                    <a:avLst/>
                    <a:gdLst>
                      <a:gd name="T0" fmla="*/ 0 w 3"/>
                      <a:gd name="T1" fmla="*/ 11 h 11"/>
                      <a:gd name="T2" fmla="*/ 1 w 3"/>
                      <a:gd name="T3" fmla="*/ 2 h 11"/>
                      <a:gd name="T4" fmla="*/ 3 w 3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0" y="11"/>
                        </a:moveTo>
                        <a:lnTo>
                          <a:pt x="1" y="2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6" name="Freeform 959"/>
                  <p:cNvSpPr>
                    <a:spLocks/>
                  </p:cNvSpPr>
                  <p:nvPr/>
                </p:nvSpPr>
                <p:spPr bwMode="auto">
                  <a:xfrm>
                    <a:off x="2500" y="2569"/>
                    <a:ext cx="78" cy="11"/>
                  </a:xfrm>
                  <a:custGeom>
                    <a:avLst/>
                    <a:gdLst>
                      <a:gd name="T0" fmla="*/ 78 w 78"/>
                      <a:gd name="T1" fmla="*/ 11 h 11"/>
                      <a:gd name="T2" fmla="*/ 1 w 78"/>
                      <a:gd name="T3" fmla="*/ 2 h 11"/>
                      <a:gd name="T4" fmla="*/ 0 w 78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8" h="11">
                        <a:moveTo>
                          <a:pt x="78" y="11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7" name="Freeform 960"/>
                  <p:cNvSpPr>
                    <a:spLocks/>
                  </p:cNvSpPr>
                  <p:nvPr/>
                </p:nvSpPr>
                <p:spPr bwMode="auto">
                  <a:xfrm>
                    <a:off x="2448" y="2571"/>
                    <a:ext cx="58" cy="56"/>
                  </a:xfrm>
                  <a:custGeom>
                    <a:avLst/>
                    <a:gdLst>
                      <a:gd name="T0" fmla="*/ 0 w 58"/>
                      <a:gd name="T1" fmla="*/ 50 h 56"/>
                      <a:gd name="T2" fmla="*/ 52 w 58"/>
                      <a:gd name="T3" fmla="*/ 0 h 56"/>
                      <a:gd name="T4" fmla="*/ 58 w 58"/>
                      <a:gd name="T5" fmla="*/ 6 h 56"/>
                      <a:gd name="T6" fmla="*/ 6 w 58"/>
                      <a:gd name="T7" fmla="*/ 56 h 56"/>
                      <a:gd name="T8" fmla="*/ 0 w 58"/>
                      <a:gd name="T9" fmla="*/ 50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58" h="56">
                        <a:moveTo>
                          <a:pt x="0" y="50"/>
                        </a:moveTo>
                        <a:lnTo>
                          <a:pt x="52" y="0"/>
                        </a:lnTo>
                        <a:lnTo>
                          <a:pt x="58" y="6"/>
                        </a:lnTo>
                        <a:lnTo>
                          <a:pt x="6" y="56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8" name="Freeform 961"/>
                  <p:cNvSpPr>
                    <a:spLocks/>
                  </p:cNvSpPr>
                  <p:nvPr/>
                </p:nvSpPr>
                <p:spPr bwMode="auto">
                  <a:xfrm>
                    <a:off x="2452" y="2577"/>
                    <a:ext cx="54" cy="51"/>
                  </a:xfrm>
                  <a:custGeom>
                    <a:avLst/>
                    <a:gdLst>
                      <a:gd name="T0" fmla="*/ 54 w 54"/>
                      <a:gd name="T1" fmla="*/ 0 h 51"/>
                      <a:gd name="T2" fmla="*/ 2 w 54"/>
                      <a:gd name="T3" fmla="*/ 50 h 51"/>
                      <a:gd name="T4" fmla="*/ 0 w 54"/>
                      <a:gd name="T5" fmla="*/ 51 h 5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4" h="51">
                        <a:moveTo>
                          <a:pt x="54" y="0"/>
                        </a:moveTo>
                        <a:lnTo>
                          <a:pt x="2" y="50"/>
                        </a:lnTo>
                        <a:lnTo>
                          <a:pt x="0" y="5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49" name="Freeform 962"/>
                  <p:cNvSpPr>
                    <a:spLocks/>
                  </p:cNvSpPr>
                  <p:nvPr/>
                </p:nvSpPr>
                <p:spPr bwMode="auto">
                  <a:xfrm>
                    <a:off x="2498" y="2569"/>
                    <a:ext cx="8" cy="8"/>
                  </a:xfrm>
                  <a:custGeom>
                    <a:avLst/>
                    <a:gdLst>
                      <a:gd name="T0" fmla="*/ 8 w 8"/>
                      <a:gd name="T1" fmla="*/ 8 h 8"/>
                      <a:gd name="T2" fmla="*/ 2 w 8"/>
                      <a:gd name="T3" fmla="*/ 2 h 8"/>
                      <a:gd name="T4" fmla="*/ 0 w 8"/>
                      <a:gd name="T5" fmla="*/ 0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8" y="8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0" name="Freeform 963"/>
                  <p:cNvSpPr>
                    <a:spLocks/>
                  </p:cNvSpPr>
                  <p:nvPr/>
                </p:nvSpPr>
                <p:spPr bwMode="auto">
                  <a:xfrm>
                    <a:off x="2446" y="2619"/>
                    <a:ext cx="8" cy="8"/>
                  </a:xfrm>
                  <a:custGeom>
                    <a:avLst/>
                    <a:gdLst>
                      <a:gd name="T0" fmla="*/ 8 w 8"/>
                      <a:gd name="T1" fmla="*/ 8 h 8"/>
                      <a:gd name="T2" fmla="*/ 2 w 8"/>
                      <a:gd name="T3" fmla="*/ 2 h 8"/>
                      <a:gd name="T4" fmla="*/ 0 w 8"/>
                      <a:gd name="T5" fmla="*/ 0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8" y="8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1" name="Freeform 964"/>
                  <p:cNvSpPr>
                    <a:spLocks/>
                  </p:cNvSpPr>
                  <p:nvPr/>
                </p:nvSpPr>
                <p:spPr bwMode="auto">
                  <a:xfrm>
                    <a:off x="2446" y="2571"/>
                    <a:ext cx="54" cy="51"/>
                  </a:xfrm>
                  <a:custGeom>
                    <a:avLst/>
                    <a:gdLst>
                      <a:gd name="T0" fmla="*/ 54 w 54"/>
                      <a:gd name="T1" fmla="*/ 0 h 51"/>
                      <a:gd name="T2" fmla="*/ 2 w 54"/>
                      <a:gd name="T3" fmla="*/ 50 h 51"/>
                      <a:gd name="T4" fmla="*/ 0 w 54"/>
                      <a:gd name="T5" fmla="*/ 51 h 5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4" h="51">
                        <a:moveTo>
                          <a:pt x="54" y="0"/>
                        </a:moveTo>
                        <a:lnTo>
                          <a:pt x="2" y="50"/>
                        </a:lnTo>
                        <a:lnTo>
                          <a:pt x="0" y="5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2" name="Freeform 965"/>
                  <p:cNvSpPr>
                    <a:spLocks/>
                  </p:cNvSpPr>
                  <p:nvPr/>
                </p:nvSpPr>
                <p:spPr bwMode="auto">
                  <a:xfrm>
                    <a:off x="2376" y="2618"/>
                    <a:ext cx="82" cy="77"/>
                  </a:xfrm>
                  <a:custGeom>
                    <a:avLst/>
                    <a:gdLst>
                      <a:gd name="T0" fmla="*/ 0 w 82"/>
                      <a:gd name="T1" fmla="*/ 71 h 77"/>
                      <a:gd name="T2" fmla="*/ 76 w 82"/>
                      <a:gd name="T3" fmla="*/ 0 h 77"/>
                      <a:gd name="T4" fmla="*/ 82 w 82"/>
                      <a:gd name="T5" fmla="*/ 6 h 77"/>
                      <a:gd name="T6" fmla="*/ 6 w 82"/>
                      <a:gd name="T7" fmla="*/ 77 h 77"/>
                      <a:gd name="T8" fmla="*/ 0 w 82"/>
                      <a:gd name="T9" fmla="*/ 71 h 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82" h="77">
                        <a:moveTo>
                          <a:pt x="0" y="71"/>
                        </a:moveTo>
                        <a:lnTo>
                          <a:pt x="76" y="0"/>
                        </a:lnTo>
                        <a:lnTo>
                          <a:pt x="82" y="6"/>
                        </a:lnTo>
                        <a:lnTo>
                          <a:pt x="6" y="77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3" name="Freeform 966"/>
                  <p:cNvSpPr>
                    <a:spLocks/>
                  </p:cNvSpPr>
                  <p:nvPr/>
                </p:nvSpPr>
                <p:spPr bwMode="auto">
                  <a:xfrm>
                    <a:off x="2380" y="2624"/>
                    <a:ext cx="78" cy="73"/>
                  </a:xfrm>
                  <a:custGeom>
                    <a:avLst/>
                    <a:gdLst>
                      <a:gd name="T0" fmla="*/ 78 w 78"/>
                      <a:gd name="T1" fmla="*/ 0 h 73"/>
                      <a:gd name="T2" fmla="*/ 2 w 78"/>
                      <a:gd name="T3" fmla="*/ 71 h 73"/>
                      <a:gd name="T4" fmla="*/ 0 w 78"/>
                      <a:gd name="T5" fmla="*/ 73 h 7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8" h="73">
                        <a:moveTo>
                          <a:pt x="78" y="0"/>
                        </a:moveTo>
                        <a:lnTo>
                          <a:pt x="2" y="71"/>
                        </a:lnTo>
                        <a:lnTo>
                          <a:pt x="0" y="7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4" name="Freeform 967"/>
                  <p:cNvSpPr>
                    <a:spLocks/>
                  </p:cNvSpPr>
                  <p:nvPr/>
                </p:nvSpPr>
                <p:spPr bwMode="auto">
                  <a:xfrm>
                    <a:off x="2451" y="2616"/>
                    <a:ext cx="7" cy="8"/>
                  </a:xfrm>
                  <a:custGeom>
                    <a:avLst/>
                    <a:gdLst>
                      <a:gd name="T0" fmla="*/ 7 w 7"/>
                      <a:gd name="T1" fmla="*/ 8 h 8"/>
                      <a:gd name="T2" fmla="*/ 1 w 7"/>
                      <a:gd name="T3" fmla="*/ 2 h 8"/>
                      <a:gd name="T4" fmla="*/ 0 w 7"/>
                      <a:gd name="T5" fmla="*/ 0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7" y="8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5" name="Freeform 968"/>
                  <p:cNvSpPr>
                    <a:spLocks/>
                  </p:cNvSpPr>
                  <p:nvPr/>
                </p:nvSpPr>
                <p:spPr bwMode="auto">
                  <a:xfrm>
                    <a:off x="2374" y="2688"/>
                    <a:ext cx="8" cy="7"/>
                  </a:xfrm>
                  <a:custGeom>
                    <a:avLst/>
                    <a:gdLst>
                      <a:gd name="T0" fmla="*/ 8 w 8"/>
                      <a:gd name="T1" fmla="*/ 7 h 7"/>
                      <a:gd name="T2" fmla="*/ 2 w 8"/>
                      <a:gd name="T3" fmla="*/ 1 h 7"/>
                      <a:gd name="T4" fmla="*/ 0 w 8"/>
                      <a:gd name="T5" fmla="*/ 0 h 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8" y="7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6" name="Freeform 969"/>
                  <p:cNvSpPr>
                    <a:spLocks/>
                  </p:cNvSpPr>
                  <p:nvPr/>
                </p:nvSpPr>
                <p:spPr bwMode="auto">
                  <a:xfrm>
                    <a:off x="2374" y="2618"/>
                    <a:ext cx="78" cy="73"/>
                  </a:xfrm>
                  <a:custGeom>
                    <a:avLst/>
                    <a:gdLst>
                      <a:gd name="T0" fmla="*/ 78 w 78"/>
                      <a:gd name="T1" fmla="*/ 0 h 73"/>
                      <a:gd name="T2" fmla="*/ 2 w 78"/>
                      <a:gd name="T3" fmla="*/ 71 h 73"/>
                      <a:gd name="T4" fmla="*/ 0 w 78"/>
                      <a:gd name="T5" fmla="*/ 73 h 7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8" h="73">
                        <a:moveTo>
                          <a:pt x="78" y="0"/>
                        </a:moveTo>
                        <a:lnTo>
                          <a:pt x="2" y="71"/>
                        </a:lnTo>
                        <a:lnTo>
                          <a:pt x="0" y="7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7" name="Freeform 970"/>
                  <p:cNvSpPr>
                    <a:spLocks/>
                  </p:cNvSpPr>
                  <p:nvPr/>
                </p:nvSpPr>
                <p:spPr bwMode="auto">
                  <a:xfrm>
                    <a:off x="2377" y="2686"/>
                    <a:ext cx="80" cy="90"/>
                  </a:xfrm>
                  <a:custGeom>
                    <a:avLst/>
                    <a:gdLst>
                      <a:gd name="T0" fmla="*/ 74 w 80"/>
                      <a:gd name="T1" fmla="*/ 90 h 90"/>
                      <a:gd name="T2" fmla="*/ 0 w 80"/>
                      <a:gd name="T3" fmla="*/ 5 h 90"/>
                      <a:gd name="T4" fmla="*/ 8 w 80"/>
                      <a:gd name="T5" fmla="*/ 0 h 90"/>
                      <a:gd name="T6" fmla="*/ 80 w 80"/>
                      <a:gd name="T7" fmla="*/ 84 h 90"/>
                      <a:gd name="T8" fmla="*/ 74 w 80"/>
                      <a:gd name="T9" fmla="*/ 90 h 9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80" h="90">
                        <a:moveTo>
                          <a:pt x="74" y="90"/>
                        </a:moveTo>
                        <a:lnTo>
                          <a:pt x="0" y="5"/>
                        </a:lnTo>
                        <a:lnTo>
                          <a:pt x="8" y="0"/>
                        </a:lnTo>
                        <a:lnTo>
                          <a:pt x="80" y="84"/>
                        </a:lnTo>
                        <a:lnTo>
                          <a:pt x="74" y="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8" name="Freeform 971"/>
                  <p:cNvSpPr>
                    <a:spLocks/>
                  </p:cNvSpPr>
                  <p:nvPr/>
                </p:nvSpPr>
                <p:spPr bwMode="auto">
                  <a:xfrm>
                    <a:off x="2385" y="2686"/>
                    <a:ext cx="73" cy="85"/>
                  </a:xfrm>
                  <a:custGeom>
                    <a:avLst/>
                    <a:gdLst>
                      <a:gd name="T0" fmla="*/ 0 w 73"/>
                      <a:gd name="T1" fmla="*/ 0 h 85"/>
                      <a:gd name="T2" fmla="*/ 72 w 73"/>
                      <a:gd name="T3" fmla="*/ 84 h 85"/>
                      <a:gd name="T4" fmla="*/ 73 w 73"/>
                      <a:gd name="T5" fmla="*/ 85 h 8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3" h="85">
                        <a:moveTo>
                          <a:pt x="0" y="0"/>
                        </a:moveTo>
                        <a:lnTo>
                          <a:pt x="72" y="84"/>
                        </a:lnTo>
                        <a:lnTo>
                          <a:pt x="73" y="8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59" name="Freeform 972"/>
                  <p:cNvSpPr>
                    <a:spLocks/>
                  </p:cNvSpPr>
                  <p:nvPr/>
                </p:nvSpPr>
                <p:spPr bwMode="auto">
                  <a:xfrm>
                    <a:off x="2376" y="2686"/>
                    <a:ext cx="9" cy="6"/>
                  </a:xfrm>
                  <a:custGeom>
                    <a:avLst/>
                    <a:gdLst>
                      <a:gd name="T0" fmla="*/ 9 w 9"/>
                      <a:gd name="T1" fmla="*/ 0 h 6"/>
                      <a:gd name="T2" fmla="*/ 1 w 9"/>
                      <a:gd name="T3" fmla="*/ 5 h 6"/>
                      <a:gd name="T4" fmla="*/ 0 w 9"/>
                      <a:gd name="T5" fmla="*/ 6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9" y="0"/>
                        </a:moveTo>
                        <a:lnTo>
                          <a:pt x="1" y="5"/>
                        </a:lnTo>
                        <a:lnTo>
                          <a:pt x="0" y="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0" name="Freeform 973"/>
                  <p:cNvSpPr>
                    <a:spLocks/>
                  </p:cNvSpPr>
                  <p:nvPr/>
                </p:nvSpPr>
                <p:spPr bwMode="auto">
                  <a:xfrm>
                    <a:off x="2449" y="2770"/>
                    <a:ext cx="8" cy="7"/>
                  </a:xfrm>
                  <a:custGeom>
                    <a:avLst/>
                    <a:gdLst>
                      <a:gd name="T0" fmla="*/ 8 w 8"/>
                      <a:gd name="T1" fmla="*/ 0 h 7"/>
                      <a:gd name="T2" fmla="*/ 2 w 8"/>
                      <a:gd name="T3" fmla="*/ 6 h 7"/>
                      <a:gd name="T4" fmla="*/ 0 w 8"/>
                      <a:gd name="T5" fmla="*/ 7 h 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8" y="0"/>
                        </a:moveTo>
                        <a:lnTo>
                          <a:pt x="2" y="6"/>
                        </a:lnTo>
                        <a:lnTo>
                          <a:pt x="0" y="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1" name="Freeform 974"/>
                  <p:cNvSpPr>
                    <a:spLocks/>
                  </p:cNvSpPr>
                  <p:nvPr/>
                </p:nvSpPr>
                <p:spPr bwMode="auto">
                  <a:xfrm>
                    <a:off x="2377" y="2691"/>
                    <a:ext cx="75" cy="86"/>
                  </a:xfrm>
                  <a:custGeom>
                    <a:avLst/>
                    <a:gdLst>
                      <a:gd name="T0" fmla="*/ 0 w 75"/>
                      <a:gd name="T1" fmla="*/ 0 h 86"/>
                      <a:gd name="T2" fmla="*/ 74 w 75"/>
                      <a:gd name="T3" fmla="*/ 85 h 86"/>
                      <a:gd name="T4" fmla="*/ 75 w 75"/>
                      <a:gd name="T5" fmla="*/ 86 h 8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5" h="86">
                        <a:moveTo>
                          <a:pt x="0" y="0"/>
                        </a:moveTo>
                        <a:lnTo>
                          <a:pt x="74" y="85"/>
                        </a:lnTo>
                        <a:lnTo>
                          <a:pt x="75" y="8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2" name="Freeform 975"/>
                  <p:cNvSpPr>
                    <a:spLocks/>
                  </p:cNvSpPr>
                  <p:nvPr/>
                </p:nvSpPr>
                <p:spPr bwMode="auto">
                  <a:xfrm>
                    <a:off x="2341" y="2958"/>
                    <a:ext cx="45" cy="75"/>
                  </a:xfrm>
                  <a:custGeom>
                    <a:avLst/>
                    <a:gdLst>
                      <a:gd name="T0" fmla="*/ 38 w 45"/>
                      <a:gd name="T1" fmla="*/ 75 h 75"/>
                      <a:gd name="T2" fmla="*/ 0 w 45"/>
                      <a:gd name="T3" fmla="*/ 5 h 75"/>
                      <a:gd name="T4" fmla="*/ 7 w 45"/>
                      <a:gd name="T5" fmla="*/ 0 h 75"/>
                      <a:gd name="T6" fmla="*/ 45 w 45"/>
                      <a:gd name="T7" fmla="*/ 70 h 75"/>
                      <a:gd name="T8" fmla="*/ 38 w 45"/>
                      <a:gd name="T9" fmla="*/ 75 h 7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5" h="75">
                        <a:moveTo>
                          <a:pt x="38" y="75"/>
                        </a:move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45" y="70"/>
                        </a:lnTo>
                        <a:lnTo>
                          <a:pt x="38" y="7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3" name="Freeform 976"/>
                  <p:cNvSpPr>
                    <a:spLocks/>
                  </p:cNvSpPr>
                  <p:nvPr/>
                </p:nvSpPr>
                <p:spPr bwMode="auto">
                  <a:xfrm>
                    <a:off x="2348" y="2958"/>
                    <a:ext cx="40" cy="72"/>
                  </a:xfrm>
                  <a:custGeom>
                    <a:avLst/>
                    <a:gdLst>
                      <a:gd name="T0" fmla="*/ 0 w 40"/>
                      <a:gd name="T1" fmla="*/ 0 h 72"/>
                      <a:gd name="T2" fmla="*/ 38 w 40"/>
                      <a:gd name="T3" fmla="*/ 70 h 72"/>
                      <a:gd name="T4" fmla="*/ 40 w 40"/>
                      <a:gd name="T5" fmla="*/ 72 h 7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0" h="72">
                        <a:moveTo>
                          <a:pt x="0" y="0"/>
                        </a:moveTo>
                        <a:lnTo>
                          <a:pt x="38" y="70"/>
                        </a:lnTo>
                        <a:lnTo>
                          <a:pt x="40" y="7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4" name="Freeform 977"/>
                  <p:cNvSpPr>
                    <a:spLocks/>
                  </p:cNvSpPr>
                  <p:nvPr/>
                </p:nvSpPr>
                <p:spPr bwMode="auto">
                  <a:xfrm>
                    <a:off x="2339" y="2958"/>
                    <a:ext cx="9" cy="6"/>
                  </a:xfrm>
                  <a:custGeom>
                    <a:avLst/>
                    <a:gdLst>
                      <a:gd name="T0" fmla="*/ 9 w 9"/>
                      <a:gd name="T1" fmla="*/ 0 h 6"/>
                      <a:gd name="T2" fmla="*/ 2 w 9"/>
                      <a:gd name="T3" fmla="*/ 5 h 6"/>
                      <a:gd name="T4" fmla="*/ 0 w 9"/>
                      <a:gd name="T5" fmla="*/ 6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9" y="0"/>
                        </a:moveTo>
                        <a:lnTo>
                          <a:pt x="2" y="5"/>
                        </a:lnTo>
                        <a:lnTo>
                          <a:pt x="0" y="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5" name="Freeform 978"/>
                  <p:cNvSpPr>
                    <a:spLocks/>
                  </p:cNvSpPr>
                  <p:nvPr/>
                </p:nvSpPr>
                <p:spPr bwMode="auto">
                  <a:xfrm>
                    <a:off x="2377" y="3028"/>
                    <a:ext cx="9" cy="6"/>
                  </a:xfrm>
                  <a:custGeom>
                    <a:avLst/>
                    <a:gdLst>
                      <a:gd name="T0" fmla="*/ 9 w 9"/>
                      <a:gd name="T1" fmla="*/ 0 h 6"/>
                      <a:gd name="T2" fmla="*/ 2 w 9"/>
                      <a:gd name="T3" fmla="*/ 5 h 6"/>
                      <a:gd name="T4" fmla="*/ 0 w 9"/>
                      <a:gd name="T5" fmla="*/ 6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9" y="0"/>
                        </a:moveTo>
                        <a:lnTo>
                          <a:pt x="2" y="5"/>
                        </a:lnTo>
                        <a:lnTo>
                          <a:pt x="0" y="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6" name="Freeform 979"/>
                  <p:cNvSpPr>
                    <a:spLocks/>
                  </p:cNvSpPr>
                  <p:nvPr/>
                </p:nvSpPr>
                <p:spPr bwMode="auto">
                  <a:xfrm>
                    <a:off x="2341" y="2963"/>
                    <a:ext cx="39" cy="71"/>
                  </a:xfrm>
                  <a:custGeom>
                    <a:avLst/>
                    <a:gdLst>
                      <a:gd name="T0" fmla="*/ 0 w 39"/>
                      <a:gd name="T1" fmla="*/ 0 h 71"/>
                      <a:gd name="T2" fmla="*/ 38 w 39"/>
                      <a:gd name="T3" fmla="*/ 70 h 71"/>
                      <a:gd name="T4" fmla="*/ 39 w 39"/>
                      <a:gd name="T5" fmla="*/ 71 h 7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71">
                        <a:moveTo>
                          <a:pt x="0" y="0"/>
                        </a:moveTo>
                        <a:lnTo>
                          <a:pt x="38" y="70"/>
                        </a:lnTo>
                        <a:lnTo>
                          <a:pt x="39" y="7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7" name="Freeform 980"/>
                  <p:cNvSpPr>
                    <a:spLocks/>
                  </p:cNvSpPr>
                  <p:nvPr/>
                </p:nvSpPr>
                <p:spPr bwMode="auto">
                  <a:xfrm>
                    <a:off x="2377" y="3020"/>
                    <a:ext cx="34" cy="89"/>
                  </a:xfrm>
                  <a:custGeom>
                    <a:avLst/>
                    <a:gdLst>
                      <a:gd name="T0" fmla="*/ 26 w 34"/>
                      <a:gd name="T1" fmla="*/ 89 h 89"/>
                      <a:gd name="T2" fmla="*/ 0 w 34"/>
                      <a:gd name="T3" fmla="*/ 4 h 89"/>
                      <a:gd name="T4" fmla="*/ 8 w 34"/>
                      <a:gd name="T5" fmla="*/ 0 h 89"/>
                      <a:gd name="T6" fmla="*/ 34 w 34"/>
                      <a:gd name="T7" fmla="*/ 86 h 89"/>
                      <a:gd name="T8" fmla="*/ 26 w 34"/>
                      <a:gd name="T9" fmla="*/ 89 h 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4" h="89">
                        <a:moveTo>
                          <a:pt x="26" y="89"/>
                        </a:moveTo>
                        <a:lnTo>
                          <a:pt x="0" y="4"/>
                        </a:lnTo>
                        <a:lnTo>
                          <a:pt x="8" y="0"/>
                        </a:lnTo>
                        <a:lnTo>
                          <a:pt x="34" y="86"/>
                        </a:lnTo>
                        <a:lnTo>
                          <a:pt x="26" y="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8" name="Freeform 981"/>
                  <p:cNvSpPr>
                    <a:spLocks/>
                  </p:cNvSpPr>
                  <p:nvPr/>
                </p:nvSpPr>
                <p:spPr bwMode="auto">
                  <a:xfrm>
                    <a:off x="2385" y="3020"/>
                    <a:ext cx="27" cy="87"/>
                  </a:xfrm>
                  <a:custGeom>
                    <a:avLst/>
                    <a:gdLst>
                      <a:gd name="T0" fmla="*/ 0 w 27"/>
                      <a:gd name="T1" fmla="*/ 0 h 87"/>
                      <a:gd name="T2" fmla="*/ 26 w 27"/>
                      <a:gd name="T3" fmla="*/ 86 h 87"/>
                      <a:gd name="T4" fmla="*/ 27 w 27"/>
                      <a:gd name="T5" fmla="*/ 87 h 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7" h="87">
                        <a:moveTo>
                          <a:pt x="0" y="0"/>
                        </a:moveTo>
                        <a:lnTo>
                          <a:pt x="26" y="86"/>
                        </a:lnTo>
                        <a:lnTo>
                          <a:pt x="27" y="8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69" name="Freeform 982"/>
                  <p:cNvSpPr>
                    <a:spLocks/>
                  </p:cNvSpPr>
                  <p:nvPr/>
                </p:nvSpPr>
                <p:spPr bwMode="auto">
                  <a:xfrm>
                    <a:off x="2376" y="3020"/>
                    <a:ext cx="9" cy="5"/>
                  </a:xfrm>
                  <a:custGeom>
                    <a:avLst/>
                    <a:gdLst>
                      <a:gd name="T0" fmla="*/ 9 w 9"/>
                      <a:gd name="T1" fmla="*/ 0 h 5"/>
                      <a:gd name="T2" fmla="*/ 1 w 9"/>
                      <a:gd name="T3" fmla="*/ 4 h 5"/>
                      <a:gd name="T4" fmla="*/ 0 w 9"/>
                      <a:gd name="T5" fmla="*/ 5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5">
                        <a:moveTo>
                          <a:pt x="9" y="0"/>
                        </a:moveTo>
                        <a:lnTo>
                          <a:pt x="1" y="4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0" name="Freeform 983"/>
                  <p:cNvSpPr>
                    <a:spLocks/>
                  </p:cNvSpPr>
                  <p:nvPr/>
                </p:nvSpPr>
                <p:spPr bwMode="auto">
                  <a:xfrm>
                    <a:off x="2402" y="3106"/>
                    <a:ext cx="9" cy="4"/>
                  </a:xfrm>
                  <a:custGeom>
                    <a:avLst/>
                    <a:gdLst>
                      <a:gd name="T0" fmla="*/ 9 w 9"/>
                      <a:gd name="T1" fmla="*/ 0 h 4"/>
                      <a:gd name="T2" fmla="*/ 1 w 9"/>
                      <a:gd name="T3" fmla="*/ 3 h 4"/>
                      <a:gd name="T4" fmla="*/ 0 w 9"/>
                      <a:gd name="T5" fmla="*/ 4 h 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9" y="0"/>
                        </a:moveTo>
                        <a:lnTo>
                          <a:pt x="1" y="3"/>
                        </a:lnTo>
                        <a:lnTo>
                          <a:pt x="0" y="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1" name="Freeform 984"/>
                  <p:cNvSpPr>
                    <a:spLocks/>
                  </p:cNvSpPr>
                  <p:nvPr/>
                </p:nvSpPr>
                <p:spPr bwMode="auto">
                  <a:xfrm>
                    <a:off x="2377" y="3024"/>
                    <a:ext cx="28" cy="86"/>
                  </a:xfrm>
                  <a:custGeom>
                    <a:avLst/>
                    <a:gdLst>
                      <a:gd name="T0" fmla="*/ 0 w 28"/>
                      <a:gd name="T1" fmla="*/ 0 h 86"/>
                      <a:gd name="T2" fmla="*/ 26 w 28"/>
                      <a:gd name="T3" fmla="*/ 85 h 86"/>
                      <a:gd name="T4" fmla="*/ 28 w 28"/>
                      <a:gd name="T5" fmla="*/ 86 h 8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8" h="86">
                        <a:moveTo>
                          <a:pt x="0" y="0"/>
                        </a:moveTo>
                        <a:lnTo>
                          <a:pt x="26" y="85"/>
                        </a:lnTo>
                        <a:lnTo>
                          <a:pt x="28" y="8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2" name="Freeform 985"/>
                  <p:cNvSpPr>
                    <a:spLocks/>
                  </p:cNvSpPr>
                  <p:nvPr/>
                </p:nvSpPr>
                <p:spPr bwMode="auto">
                  <a:xfrm>
                    <a:off x="2400" y="3037"/>
                    <a:ext cx="68" cy="69"/>
                  </a:xfrm>
                  <a:custGeom>
                    <a:avLst/>
                    <a:gdLst>
                      <a:gd name="T0" fmla="*/ 68 w 68"/>
                      <a:gd name="T1" fmla="*/ 6 h 69"/>
                      <a:gd name="T2" fmla="*/ 8 w 68"/>
                      <a:gd name="T3" fmla="*/ 69 h 69"/>
                      <a:gd name="T4" fmla="*/ 0 w 68"/>
                      <a:gd name="T5" fmla="*/ 63 h 69"/>
                      <a:gd name="T6" fmla="*/ 61 w 68"/>
                      <a:gd name="T7" fmla="*/ 0 h 69"/>
                      <a:gd name="T8" fmla="*/ 68 w 68"/>
                      <a:gd name="T9" fmla="*/ 6 h 6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8" h="69">
                        <a:moveTo>
                          <a:pt x="68" y="6"/>
                        </a:moveTo>
                        <a:lnTo>
                          <a:pt x="8" y="69"/>
                        </a:lnTo>
                        <a:lnTo>
                          <a:pt x="0" y="63"/>
                        </a:lnTo>
                        <a:lnTo>
                          <a:pt x="61" y="0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3" name="Freeform 986"/>
                  <p:cNvSpPr>
                    <a:spLocks/>
                  </p:cNvSpPr>
                  <p:nvPr/>
                </p:nvSpPr>
                <p:spPr bwMode="auto">
                  <a:xfrm>
                    <a:off x="2400" y="3036"/>
                    <a:ext cx="63" cy="64"/>
                  </a:xfrm>
                  <a:custGeom>
                    <a:avLst/>
                    <a:gdLst>
                      <a:gd name="T0" fmla="*/ 0 w 63"/>
                      <a:gd name="T1" fmla="*/ 64 h 64"/>
                      <a:gd name="T2" fmla="*/ 61 w 63"/>
                      <a:gd name="T3" fmla="*/ 1 h 64"/>
                      <a:gd name="T4" fmla="*/ 63 w 63"/>
                      <a:gd name="T5" fmla="*/ 0 h 6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3" h="64">
                        <a:moveTo>
                          <a:pt x="0" y="64"/>
                        </a:moveTo>
                        <a:lnTo>
                          <a:pt x="61" y="1"/>
                        </a:lnTo>
                        <a:lnTo>
                          <a:pt x="6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4" name="Freeform 987"/>
                  <p:cNvSpPr>
                    <a:spLocks/>
                  </p:cNvSpPr>
                  <p:nvPr/>
                </p:nvSpPr>
                <p:spPr bwMode="auto">
                  <a:xfrm>
                    <a:off x="2400" y="3100"/>
                    <a:ext cx="9" cy="7"/>
                  </a:xfrm>
                  <a:custGeom>
                    <a:avLst/>
                    <a:gdLst>
                      <a:gd name="T0" fmla="*/ 0 w 9"/>
                      <a:gd name="T1" fmla="*/ 0 h 7"/>
                      <a:gd name="T2" fmla="*/ 8 w 9"/>
                      <a:gd name="T3" fmla="*/ 6 h 7"/>
                      <a:gd name="T4" fmla="*/ 9 w 9"/>
                      <a:gd name="T5" fmla="*/ 7 h 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0"/>
                        </a:moveTo>
                        <a:lnTo>
                          <a:pt x="8" y="6"/>
                        </a:lnTo>
                        <a:lnTo>
                          <a:pt x="9" y="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5" name="Freeform 988"/>
                  <p:cNvSpPr>
                    <a:spLocks/>
                  </p:cNvSpPr>
                  <p:nvPr/>
                </p:nvSpPr>
                <p:spPr bwMode="auto">
                  <a:xfrm>
                    <a:off x="2461" y="3037"/>
                    <a:ext cx="8" cy="8"/>
                  </a:xfrm>
                  <a:custGeom>
                    <a:avLst/>
                    <a:gdLst>
                      <a:gd name="T0" fmla="*/ 0 w 8"/>
                      <a:gd name="T1" fmla="*/ 0 h 8"/>
                      <a:gd name="T2" fmla="*/ 7 w 8"/>
                      <a:gd name="T3" fmla="*/ 6 h 8"/>
                      <a:gd name="T4" fmla="*/ 8 w 8"/>
                      <a:gd name="T5" fmla="*/ 8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0" y="0"/>
                        </a:moveTo>
                        <a:lnTo>
                          <a:pt x="7" y="6"/>
                        </a:lnTo>
                        <a:lnTo>
                          <a:pt x="8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6" name="Freeform 989"/>
                  <p:cNvSpPr>
                    <a:spLocks/>
                  </p:cNvSpPr>
                  <p:nvPr/>
                </p:nvSpPr>
                <p:spPr bwMode="auto">
                  <a:xfrm>
                    <a:off x="2408" y="3042"/>
                    <a:ext cx="61" cy="64"/>
                  </a:xfrm>
                  <a:custGeom>
                    <a:avLst/>
                    <a:gdLst>
                      <a:gd name="T0" fmla="*/ 0 w 61"/>
                      <a:gd name="T1" fmla="*/ 64 h 64"/>
                      <a:gd name="T2" fmla="*/ 60 w 61"/>
                      <a:gd name="T3" fmla="*/ 1 h 64"/>
                      <a:gd name="T4" fmla="*/ 61 w 61"/>
                      <a:gd name="T5" fmla="*/ 0 h 6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1" h="64">
                        <a:moveTo>
                          <a:pt x="0" y="64"/>
                        </a:moveTo>
                        <a:lnTo>
                          <a:pt x="60" y="1"/>
                        </a:lnTo>
                        <a:lnTo>
                          <a:pt x="6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7" name="Freeform 990"/>
                  <p:cNvSpPr>
                    <a:spLocks/>
                  </p:cNvSpPr>
                  <p:nvPr/>
                </p:nvSpPr>
                <p:spPr bwMode="auto">
                  <a:xfrm>
                    <a:off x="2457" y="3037"/>
                    <a:ext cx="195" cy="119"/>
                  </a:xfrm>
                  <a:custGeom>
                    <a:avLst/>
                    <a:gdLst>
                      <a:gd name="T0" fmla="*/ 2147483647 w 67"/>
                      <a:gd name="T1" fmla="*/ 2147483647 h 75"/>
                      <a:gd name="T2" fmla="*/ 0 w 67"/>
                      <a:gd name="T3" fmla="*/ 2147483647 h 75"/>
                      <a:gd name="T4" fmla="*/ 2147483647 w 67"/>
                      <a:gd name="T5" fmla="*/ 0 h 75"/>
                      <a:gd name="T6" fmla="*/ 2147483647 w 67"/>
                      <a:gd name="T7" fmla="*/ 2147483647 h 75"/>
                      <a:gd name="T8" fmla="*/ 2147483647 w 67"/>
                      <a:gd name="T9" fmla="*/ 2147483647 h 7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7" h="75">
                        <a:moveTo>
                          <a:pt x="61" y="75"/>
                        </a:moveTo>
                        <a:lnTo>
                          <a:pt x="0" y="6"/>
                        </a:lnTo>
                        <a:lnTo>
                          <a:pt x="8" y="0"/>
                        </a:lnTo>
                        <a:lnTo>
                          <a:pt x="67" y="69"/>
                        </a:lnTo>
                        <a:lnTo>
                          <a:pt x="61" y="7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8" name="Freeform 992"/>
                  <p:cNvSpPr>
                    <a:spLocks/>
                  </p:cNvSpPr>
                  <p:nvPr/>
                </p:nvSpPr>
                <p:spPr bwMode="auto">
                  <a:xfrm>
                    <a:off x="2455" y="3037"/>
                    <a:ext cx="10" cy="8"/>
                  </a:xfrm>
                  <a:custGeom>
                    <a:avLst/>
                    <a:gdLst>
                      <a:gd name="T0" fmla="*/ 10 w 10"/>
                      <a:gd name="T1" fmla="*/ 0 h 8"/>
                      <a:gd name="T2" fmla="*/ 2 w 10"/>
                      <a:gd name="T3" fmla="*/ 6 h 8"/>
                      <a:gd name="T4" fmla="*/ 0 w 10"/>
                      <a:gd name="T5" fmla="*/ 8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8">
                        <a:moveTo>
                          <a:pt x="10" y="0"/>
                        </a:moveTo>
                        <a:lnTo>
                          <a:pt x="2" y="6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79" name="Rectangle 995"/>
                  <p:cNvSpPr>
                    <a:spLocks noChangeArrowheads="1"/>
                  </p:cNvSpPr>
                  <p:nvPr/>
                </p:nvSpPr>
                <p:spPr bwMode="auto">
                  <a:xfrm>
                    <a:off x="2608" y="2568"/>
                    <a:ext cx="13" cy="571"/>
                  </a:xfrm>
                  <a:prstGeom prst="rect">
                    <a:avLst/>
                  </a:pr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50280" name="Freeform 996"/>
                  <p:cNvSpPr>
                    <a:spLocks/>
                  </p:cNvSpPr>
                  <p:nvPr/>
                </p:nvSpPr>
                <p:spPr bwMode="auto">
                  <a:xfrm>
                    <a:off x="2621" y="2568"/>
                    <a:ext cx="1" cy="573"/>
                  </a:xfrm>
                  <a:custGeom>
                    <a:avLst/>
                    <a:gdLst>
                      <a:gd name="T0" fmla="*/ 0 w 1"/>
                      <a:gd name="T1" fmla="*/ 0 h 573"/>
                      <a:gd name="T2" fmla="*/ 0 w 1"/>
                      <a:gd name="T3" fmla="*/ 571 h 573"/>
                      <a:gd name="T4" fmla="*/ 0 w 1"/>
                      <a:gd name="T5" fmla="*/ 573 h 57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573">
                        <a:moveTo>
                          <a:pt x="0" y="0"/>
                        </a:moveTo>
                        <a:lnTo>
                          <a:pt x="0" y="571"/>
                        </a:lnTo>
                        <a:lnTo>
                          <a:pt x="0" y="57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1" name="Freeform 997"/>
                  <p:cNvSpPr>
                    <a:spLocks/>
                  </p:cNvSpPr>
                  <p:nvPr/>
                </p:nvSpPr>
                <p:spPr bwMode="auto">
                  <a:xfrm>
                    <a:off x="2607" y="2568"/>
                    <a:ext cx="14" cy="1"/>
                  </a:xfrm>
                  <a:custGeom>
                    <a:avLst/>
                    <a:gdLst>
                      <a:gd name="T0" fmla="*/ 14 w 14"/>
                      <a:gd name="T1" fmla="*/ 0 h 1"/>
                      <a:gd name="T2" fmla="*/ 1 w 14"/>
                      <a:gd name="T3" fmla="*/ 0 h 1"/>
                      <a:gd name="T4" fmla="*/ 0 w 14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4" h="1">
                        <a:moveTo>
                          <a:pt x="14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2" name="Freeform 998"/>
                  <p:cNvSpPr>
                    <a:spLocks/>
                  </p:cNvSpPr>
                  <p:nvPr/>
                </p:nvSpPr>
                <p:spPr bwMode="auto">
                  <a:xfrm>
                    <a:off x="2607" y="3139"/>
                    <a:ext cx="14" cy="1"/>
                  </a:xfrm>
                  <a:custGeom>
                    <a:avLst/>
                    <a:gdLst>
                      <a:gd name="T0" fmla="*/ 14 w 14"/>
                      <a:gd name="T1" fmla="*/ 0 h 1"/>
                      <a:gd name="T2" fmla="*/ 1 w 14"/>
                      <a:gd name="T3" fmla="*/ 0 h 1"/>
                      <a:gd name="T4" fmla="*/ 0 w 14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4" h="1">
                        <a:moveTo>
                          <a:pt x="14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3" name="Rectangle 1000"/>
                  <p:cNvSpPr>
                    <a:spLocks noChangeArrowheads="1"/>
                  </p:cNvSpPr>
                  <p:nvPr/>
                </p:nvSpPr>
                <p:spPr bwMode="auto">
                  <a:xfrm>
                    <a:off x="2466" y="2599"/>
                    <a:ext cx="12" cy="453"/>
                  </a:xfrm>
                  <a:prstGeom prst="rect">
                    <a:avLst/>
                  </a:pr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50284" name="Freeform 1001"/>
                  <p:cNvSpPr>
                    <a:spLocks/>
                  </p:cNvSpPr>
                  <p:nvPr/>
                </p:nvSpPr>
                <p:spPr bwMode="auto">
                  <a:xfrm>
                    <a:off x="2478" y="2599"/>
                    <a:ext cx="1" cy="455"/>
                  </a:xfrm>
                  <a:custGeom>
                    <a:avLst/>
                    <a:gdLst>
                      <a:gd name="T0" fmla="*/ 0 w 1"/>
                      <a:gd name="T1" fmla="*/ 0 h 455"/>
                      <a:gd name="T2" fmla="*/ 0 w 1"/>
                      <a:gd name="T3" fmla="*/ 453 h 455"/>
                      <a:gd name="T4" fmla="*/ 0 w 1"/>
                      <a:gd name="T5" fmla="*/ 455 h 45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455">
                        <a:moveTo>
                          <a:pt x="0" y="0"/>
                        </a:moveTo>
                        <a:lnTo>
                          <a:pt x="0" y="453"/>
                        </a:lnTo>
                        <a:lnTo>
                          <a:pt x="0" y="45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5" name="Freeform 1002"/>
                  <p:cNvSpPr>
                    <a:spLocks/>
                  </p:cNvSpPr>
                  <p:nvPr/>
                </p:nvSpPr>
                <p:spPr bwMode="auto">
                  <a:xfrm>
                    <a:off x="2465" y="2599"/>
                    <a:ext cx="13" cy="1"/>
                  </a:xfrm>
                  <a:custGeom>
                    <a:avLst/>
                    <a:gdLst>
                      <a:gd name="T0" fmla="*/ 13 w 13"/>
                      <a:gd name="T1" fmla="*/ 0 h 1"/>
                      <a:gd name="T2" fmla="*/ 1 w 13"/>
                      <a:gd name="T3" fmla="*/ 0 h 1"/>
                      <a:gd name="T4" fmla="*/ 0 w 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">
                        <a:moveTo>
                          <a:pt x="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6" name="Freeform 1003"/>
                  <p:cNvSpPr>
                    <a:spLocks/>
                  </p:cNvSpPr>
                  <p:nvPr/>
                </p:nvSpPr>
                <p:spPr bwMode="auto">
                  <a:xfrm>
                    <a:off x="2465" y="3052"/>
                    <a:ext cx="13" cy="1"/>
                  </a:xfrm>
                  <a:custGeom>
                    <a:avLst/>
                    <a:gdLst>
                      <a:gd name="T0" fmla="*/ 13 w 13"/>
                      <a:gd name="T1" fmla="*/ 0 h 1"/>
                      <a:gd name="T2" fmla="*/ 1 w 13"/>
                      <a:gd name="T3" fmla="*/ 0 h 1"/>
                      <a:gd name="T4" fmla="*/ 0 w 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">
                        <a:moveTo>
                          <a:pt x="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7" name="Freeform 1004"/>
                  <p:cNvSpPr>
                    <a:spLocks/>
                  </p:cNvSpPr>
                  <p:nvPr/>
                </p:nvSpPr>
                <p:spPr bwMode="auto">
                  <a:xfrm>
                    <a:off x="2466" y="2599"/>
                    <a:ext cx="1" cy="455"/>
                  </a:xfrm>
                  <a:custGeom>
                    <a:avLst/>
                    <a:gdLst>
                      <a:gd name="T0" fmla="*/ 0 w 1"/>
                      <a:gd name="T1" fmla="*/ 0 h 455"/>
                      <a:gd name="T2" fmla="*/ 0 w 1"/>
                      <a:gd name="T3" fmla="*/ 453 h 455"/>
                      <a:gd name="T4" fmla="*/ 0 w 1"/>
                      <a:gd name="T5" fmla="*/ 455 h 45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455">
                        <a:moveTo>
                          <a:pt x="0" y="0"/>
                        </a:moveTo>
                        <a:lnTo>
                          <a:pt x="0" y="453"/>
                        </a:lnTo>
                        <a:lnTo>
                          <a:pt x="0" y="45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8" name="Freeform 1005"/>
                  <p:cNvSpPr>
                    <a:spLocks/>
                  </p:cNvSpPr>
                  <p:nvPr/>
                </p:nvSpPr>
                <p:spPr bwMode="auto">
                  <a:xfrm>
                    <a:off x="2344" y="2865"/>
                    <a:ext cx="36" cy="108"/>
                  </a:xfrm>
                  <a:custGeom>
                    <a:avLst/>
                    <a:gdLst>
                      <a:gd name="T0" fmla="*/ 0 w 36"/>
                      <a:gd name="T1" fmla="*/ 105 h 108"/>
                      <a:gd name="T2" fmla="*/ 27 w 36"/>
                      <a:gd name="T3" fmla="*/ 0 h 108"/>
                      <a:gd name="T4" fmla="*/ 36 w 36"/>
                      <a:gd name="T5" fmla="*/ 3 h 108"/>
                      <a:gd name="T6" fmla="*/ 7 w 36"/>
                      <a:gd name="T7" fmla="*/ 108 h 108"/>
                      <a:gd name="T8" fmla="*/ 0 w 36"/>
                      <a:gd name="T9" fmla="*/ 105 h 1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108">
                        <a:moveTo>
                          <a:pt x="0" y="105"/>
                        </a:moveTo>
                        <a:lnTo>
                          <a:pt x="27" y="0"/>
                        </a:lnTo>
                        <a:lnTo>
                          <a:pt x="36" y="3"/>
                        </a:lnTo>
                        <a:lnTo>
                          <a:pt x="7" y="108"/>
                        </a:lnTo>
                        <a:lnTo>
                          <a:pt x="0" y="1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89" name="Freeform 1006"/>
                  <p:cNvSpPr>
                    <a:spLocks/>
                  </p:cNvSpPr>
                  <p:nvPr/>
                </p:nvSpPr>
                <p:spPr bwMode="auto">
                  <a:xfrm>
                    <a:off x="2350" y="2868"/>
                    <a:ext cx="30" cy="107"/>
                  </a:xfrm>
                  <a:custGeom>
                    <a:avLst/>
                    <a:gdLst>
                      <a:gd name="T0" fmla="*/ 30 w 30"/>
                      <a:gd name="T1" fmla="*/ 0 h 107"/>
                      <a:gd name="T2" fmla="*/ 1 w 30"/>
                      <a:gd name="T3" fmla="*/ 105 h 107"/>
                      <a:gd name="T4" fmla="*/ 0 w 30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0" h="107">
                        <a:moveTo>
                          <a:pt x="30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0" name="Freeform 1007"/>
                  <p:cNvSpPr>
                    <a:spLocks/>
                  </p:cNvSpPr>
                  <p:nvPr/>
                </p:nvSpPr>
                <p:spPr bwMode="auto">
                  <a:xfrm>
                    <a:off x="2370" y="2864"/>
                    <a:ext cx="10" cy="4"/>
                  </a:xfrm>
                  <a:custGeom>
                    <a:avLst/>
                    <a:gdLst>
                      <a:gd name="T0" fmla="*/ 10 w 10"/>
                      <a:gd name="T1" fmla="*/ 4 h 4"/>
                      <a:gd name="T2" fmla="*/ 1 w 10"/>
                      <a:gd name="T3" fmla="*/ 1 h 4"/>
                      <a:gd name="T4" fmla="*/ 0 w 10"/>
                      <a:gd name="T5" fmla="*/ 0 h 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10" y="4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1" name="Freeform 1008"/>
                  <p:cNvSpPr>
                    <a:spLocks/>
                  </p:cNvSpPr>
                  <p:nvPr/>
                </p:nvSpPr>
                <p:spPr bwMode="auto">
                  <a:xfrm>
                    <a:off x="2342" y="2969"/>
                    <a:ext cx="9" cy="4"/>
                  </a:xfrm>
                  <a:custGeom>
                    <a:avLst/>
                    <a:gdLst>
                      <a:gd name="T0" fmla="*/ 9 w 9"/>
                      <a:gd name="T1" fmla="*/ 4 h 4"/>
                      <a:gd name="T2" fmla="*/ 2 w 9"/>
                      <a:gd name="T3" fmla="*/ 1 h 4"/>
                      <a:gd name="T4" fmla="*/ 0 w 9"/>
                      <a:gd name="T5" fmla="*/ 0 h 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9" y="4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2" name="Freeform 1009"/>
                  <p:cNvSpPr>
                    <a:spLocks/>
                  </p:cNvSpPr>
                  <p:nvPr/>
                </p:nvSpPr>
                <p:spPr bwMode="auto">
                  <a:xfrm>
                    <a:off x="2342" y="2865"/>
                    <a:ext cx="29" cy="107"/>
                  </a:xfrm>
                  <a:custGeom>
                    <a:avLst/>
                    <a:gdLst>
                      <a:gd name="T0" fmla="*/ 29 w 29"/>
                      <a:gd name="T1" fmla="*/ 0 h 107"/>
                      <a:gd name="T2" fmla="*/ 2 w 29"/>
                      <a:gd name="T3" fmla="*/ 105 h 107"/>
                      <a:gd name="T4" fmla="*/ 0 w 29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9" h="107">
                        <a:moveTo>
                          <a:pt x="29" y="0"/>
                        </a:moveTo>
                        <a:lnTo>
                          <a:pt x="2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3" name="Freeform 1010"/>
                  <p:cNvSpPr>
                    <a:spLocks/>
                  </p:cNvSpPr>
                  <p:nvPr/>
                </p:nvSpPr>
                <p:spPr bwMode="auto">
                  <a:xfrm>
                    <a:off x="2367" y="2765"/>
                    <a:ext cx="87" cy="113"/>
                  </a:xfrm>
                  <a:custGeom>
                    <a:avLst/>
                    <a:gdLst>
                      <a:gd name="T0" fmla="*/ 0 w 87"/>
                      <a:gd name="T1" fmla="*/ 108 h 113"/>
                      <a:gd name="T2" fmla="*/ 79 w 87"/>
                      <a:gd name="T3" fmla="*/ 0 h 113"/>
                      <a:gd name="T4" fmla="*/ 87 w 87"/>
                      <a:gd name="T5" fmla="*/ 5 h 113"/>
                      <a:gd name="T6" fmla="*/ 7 w 87"/>
                      <a:gd name="T7" fmla="*/ 113 h 113"/>
                      <a:gd name="T8" fmla="*/ 0 w 87"/>
                      <a:gd name="T9" fmla="*/ 108 h 1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87" h="113">
                        <a:moveTo>
                          <a:pt x="0" y="108"/>
                        </a:moveTo>
                        <a:lnTo>
                          <a:pt x="79" y="0"/>
                        </a:lnTo>
                        <a:lnTo>
                          <a:pt x="87" y="5"/>
                        </a:lnTo>
                        <a:lnTo>
                          <a:pt x="7" y="113"/>
                        </a:lnTo>
                        <a:lnTo>
                          <a:pt x="0" y="10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4" name="Freeform 1011"/>
                  <p:cNvSpPr>
                    <a:spLocks/>
                  </p:cNvSpPr>
                  <p:nvPr/>
                </p:nvSpPr>
                <p:spPr bwMode="auto">
                  <a:xfrm>
                    <a:off x="2373" y="2770"/>
                    <a:ext cx="81" cy="109"/>
                  </a:xfrm>
                  <a:custGeom>
                    <a:avLst/>
                    <a:gdLst>
                      <a:gd name="T0" fmla="*/ 81 w 81"/>
                      <a:gd name="T1" fmla="*/ 0 h 109"/>
                      <a:gd name="T2" fmla="*/ 1 w 81"/>
                      <a:gd name="T3" fmla="*/ 108 h 109"/>
                      <a:gd name="T4" fmla="*/ 0 w 81"/>
                      <a:gd name="T5" fmla="*/ 109 h 10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1" h="109">
                        <a:moveTo>
                          <a:pt x="81" y="0"/>
                        </a:moveTo>
                        <a:lnTo>
                          <a:pt x="1" y="108"/>
                        </a:lnTo>
                        <a:lnTo>
                          <a:pt x="0" y="10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5" name="Freeform 1012"/>
                  <p:cNvSpPr>
                    <a:spLocks/>
                  </p:cNvSpPr>
                  <p:nvPr/>
                </p:nvSpPr>
                <p:spPr bwMode="auto">
                  <a:xfrm>
                    <a:off x="2445" y="2764"/>
                    <a:ext cx="9" cy="6"/>
                  </a:xfrm>
                  <a:custGeom>
                    <a:avLst/>
                    <a:gdLst>
                      <a:gd name="T0" fmla="*/ 9 w 9"/>
                      <a:gd name="T1" fmla="*/ 6 h 6"/>
                      <a:gd name="T2" fmla="*/ 1 w 9"/>
                      <a:gd name="T3" fmla="*/ 1 h 6"/>
                      <a:gd name="T4" fmla="*/ 0 w 9"/>
                      <a:gd name="T5" fmla="*/ 0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9" y="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6" name="Freeform 1013"/>
                  <p:cNvSpPr>
                    <a:spLocks/>
                  </p:cNvSpPr>
                  <p:nvPr/>
                </p:nvSpPr>
                <p:spPr bwMode="auto">
                  <a:xfrm>
                    <a:off x="2365" y="2872"/>
                    <a:ext cx="9" cy="6"/>
                  </a:xfrm>
                  <a:custGeom>
                    <a:avLst/>
                    <a:gdLst>
                      <a:gd name="T0" fmla="*/ 9 w 9"/>
                      <a:gd name="T1" fmla="*/ 6 h 6"/>
                      <a:gd name="T2" fmla="*/ 2 w 9"/>
                      <a:gd name="T3" fmla="*/ 1 h 6"/>
                      <a:gd name="T4" fmla="*/ 0 w 9"/>
                      <a:gd name="T5" fmla="*/ 0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9" y="6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7" name="Freeform 1014"/>
                  <p:cNvSpPr>
                    <a:spLocks/>
                  </p:cNvSpPr>
                  <p:nvPr/>
                </p:nvSpPr>
                <p:spPr bwMode="auto">
                  <a:xfrm>
                    <a:off x="2365" y="2765"/>
                    <a:ext cx="81" cy="110"/>
                  </a:xfrm>
                  <a:custGeom>
                    <a:avLst/>
                    <a:gdLst>
                      <a:gd name="T0" fmla="*/ 81 w 81"/>
                      <a:gd name="T1" fmla="*/ 0 h 110"/>
                      <a:gd name="T2" fmla="*/ 2 w 81"/>
                      <a:gd name="T3" fmla="*/ 108 h 110"/>
                      <a:gd name="T4" fmla="*/ 0 w 81"/>
                      <a:gd name="T5" fmla="*/ 110 h 11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1" h="110">
                        <a:moveTo>
                          <a:pt x="81" y="0"/>
                        </a:moveTo>
                        <a:lnTo>
                          <a:pt x="2" y="108"/>
                        </a:lnTo>
                        <a:lnTo>
                          <a:pt x="0" y="1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8" name="Freeform 1015"/>
                  <p:cNvSpPr>
                    <a:spLocks/>
                  </p:cNvSpPr>
                  <p:nvPr/>
                </p:nvSpPr>
                <p:spPr bwMode="auto">
                  <a:xfrm>
                    <a:off x="2677" y="2551"/>
                    <a:ext cx="118" cy="21"/>
                  </a:xfrm>
                  <a:custGeom>
                    <a:avLst/>
                    <a:gdLst>
                      <a:gd name="T0" fmla="*/ 0 w 118"/>
                      <a:gd name="T1" fmla="*/ 0 h 21"/>
                      <a:gd name="T2" fmla="*/ 118 w 118"/>
                      <a:gd name="T3" fmla="*/ 12 h 21"/>
                      <a:gd name="T4" fmla="*/ 118 w 118"/>
                      <a:gd name="T5" fmla="*/ 21 h 21"/>
                      <a:gd name="T6" fmla="*/ 0 w 118"/>
                      <a:gd name="T7" fmla="*/ 9 h 21"/>
                      <a:gd name="T8" fmla="*/ 0 w 118"/>
                      <a:gd name="T9" fmla="*/ 0 h 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8" h="21">
                        <a:moveTo>
                          <a:pt x="0" y="0"/>
                        </a:moveTo>
                        <a:lnTo>
                          <a:pt x="118" y="12"/>
                        </a:lnTo>
                        <a:lnTo>
                          <a:pt x="118" y="21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299" name="Freeform 1016"/>
                  <p:cNvSpPr>
                    <a:spLocks/>
                  </p:cNvSpPr>
                  <p:nvPr/>
                </p:nvSpPr>
                <p:spPr bwMode="auto">
                  <a:xfrm>
                    <a:off x="2676" y="2558"/>
                    <a:ext cx="119" cy="14"/>
                  </a:xfrm>
                  <a:custGeom>
                    <a:avLst/>
                    <a:gdLst>
                      <a:gd name="T0" fmla="*/ 119 w 119"/>
                      <a:gd name="T1" fmla="*/ 14 h 14"/>
                      <a:gd name="T2" fmla="*/ 1 w 119"/>
                      <a:gd name="T3" fmla="*/ 2 h 14"/>
                      <a:gd name="T4" fmla="*/ 0 w 119"/>
                      <a:gd name="T5" fmla="*/ 0 h 1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9" h="14">
                        <a:moveTo>
                          <a:pt x="119" y="14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0" name="Freeform 1017"/>
                  <p:cNvSpPr>
                    <a:spLocks/>
                  </p:cNvSpPr>
                  <p:nvPr/>
                </p:nvSpPr>
                <p:spPr bwMode="auto">
                  <a:xfrm>
                    <a:off x="2795" y="2561"/>
                    <a:ext cx="1" cy="11"/>
                  </a:xfrm>
                  <a:custGeom>
                    <a:avLst/>
                    <a:gdLst>
                      <a:gd name="T0" fmla="*/ 0 w 1"/>
                      <a:gd name="T1" fmla="*/ 11 h 11"/>
                      <a:gd name="T2" fmla="*/ 0 w 1"/>
                      <a:gd name="T3" fmla="*/ 2 h 11"/>
                      <a:gd name="T4" fmla="*/ 0 w 1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11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1" name="Freeform 1018"/>
                  <p:cNvSpPr>
                    <a:spLocks/>
                  </p:cNvSpPr>
                  <p:nvPr/>
                </p:nvSpPr>
                <p:spPr bwMode="auto">
                  <a:xfrm>
                    <a:off x="2677" y="2549"/>
                    <a:ext cx="1" cy="11"/>
                  </a:xfrm>
                  <a:custGeom>
                    <a:avLst/>
                    <a:gdLst>
                      <a:gd name="T0" fmla="*/ 0 w 1"/>
                      <a:gd name="T1" fmla="*/ 11 h 11"/>
                      <a:gd name="T2" fmla="*/ 0 w 1"/>
                      <a:gd name="T3" fmla="*/ 2 h 11"/>
                      <a:gd name="T4" fmla="*/ 0 w 1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11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2" name="Freeform 1019"/>
                  <p:cNvSpPr>
                    <a:spLocks/>
                  </p:cNvSpPr>
                  <p:nvPr/>
                </p:nvSpPr>
                <p:spPr bwMode="auto">
                  <a:xfrm>
                    <a:off x="2676" y="2549"/>
                    <a:ext cx="119" cy="14"/>
                  </a:xfrm>
                  <a:custGeom>
                    <a:avLst/>
                    <a:gdLst>
                      <a:gd name="T0" fmla="*/ 119 w 119"/>
                      <a:gd name="T1" fmla="*/ 14 h 14"/>
                      <a:gd name="T2" fmla="*/ 1 w 119"/>
                      <a:gd name="T3" fmla="*/ 2 h 14"/>
                      <a:gd name="T4" fmla="*/ 0 w 119"/>
                      <a:gd name="T5" fmla="*/ 0 h 1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9" h="14">
                        <a:moveTo>
                          <a:pt x="119" y="14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3" name="Freeform 1020"/>
                  <p:cNvSpPr>
                    <a:spLocks/>
                  </p:cNvSpPr>
                  <p:nvPr/>
                </p:nvSpPr>
                <p:spPr bwMode="auto">
                  <a:xfrm>
                    <a:off x="2637" y="3098"/>
                    <a:ext cx="88" cy="50"/>
                  </a:xfrm>
                  <a:custGeom>
                    <a:avLst/>
                    <a:gdLst>
                      <a:gd name="T0" fmla="*/ 88 w 88"/>
                      <a:gd name="T1" fmla="*/ 8 h 50"/>
                      <a:gd name="T2" fmla="*/ 5 w 88"/>
                      <a:gd name="T3" fmla="*/ 50 h 50"/>
                      <a:gd name="T4" fmla="*/ 0 w 88"/>
                      <a:gd name="T5" fmla="*/ 43 h 50"/>
                      <a:gd name="T6" fmla="*/ 83 w 88"/>
                      <a:gd name="T7" fmla="*/ 0 h 50"/>
                      <a:gd name="T8" fmla="*/ 88 w 88"/>
                      <a:gd name="T9" fmla="*/ 8 h 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88" h="50">
                        <a:moveTo>
                          <a:pt x="88" y="8"/>
                        </a:moveTo>
                        <a:lnTo>
                          <a:pt x="5" y="50"/>
                        </a:lnTo>
                        <a:lnTo>
                          <a:pt x="0" y="43"/>
                        </a:lnTo>
                        <a:lnTo>
                          <a:pt x="83" y="0"/>
                        </a:lnTo>
                        <a:lnTo>
                          <a:pt x="88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4" name="Freeform 1021"/>
                  <p:cNvSpPr>
                    <a:spLocks/>
                  </p:cNvSpPr>
                  <p:nvPr/>
                </p:nvSpPr>
                <p:spPr bwMode="auto">
                  <a:xfrm>
                    <a:off x="2637" y="3096"/>
                    <a:ext cx="85" cy="45"/>
                  </a:xfrm>
                  <a:custGeom>
                    <a:avLst/>
                    <a:gdLst>
                      <a:gd name="T0" fmla="*/ 0 w 85"/>
                      <a:gd name="T1" fmla="*/ 45 h 45"/>
                      <a:gd name="T2" fmla="*/ 83 w 85"/>
                      <a:gd name="T3" fmla="*/ 2 h 45"/>
                      <a:gd name="T4" fmla="*/ 85 w 85"/>
                      <a:gd name="T5" fmla="*/ 0 h 4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5" h="45">
                        <a:moveTo>
                          <a:pt x="0" y="45"/>
                        </a:moveTo>
                        <a:lnTo>
                          <a:pt x="83" y="2"/>
                        </a:lnTo>
                        <a:lnTo>
                          <a:pt x="8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5" name="Freeform 1022"/>
                  <p:cNvSpPr>
                    <a:spLocks/>
                  </p:cNvSpPr>
                  <p:nvPr/>
                </p:nvSpPr>
                <p:spPr bwMode="auto">
                  <a:xfrm>
                    <a:off x="2637" y="3141"/>
                    <a:ext cx="7" cy="9"/>
                  </a:xfrm>
                  <a:custGeom>
                    <a:avLst/>
                    <a:gdLst>
                      <a:gd name="T0" fmla="*/ 0 w 7"/>
                      <a:gd name="T1" fmla="*/ 0 h 9"/>
                      <a:gd name="T2" fmla="*/ 5 w 7"/>
                      <a:gd name="T3" fmla="*/ 7 h 9"/>
                      <a:gd name="T4" fmla="*/ 7 w 7"/>
                      <a:gd name="T5" fmla="*/ 9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" h="9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7" y="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6" name="Freeform 1023"/>
                  <p:cNvSpPr>
                    <a:spLocks/>
                  </p:cNvSpPr>
                  <p:nvPr/>
                </p:nvSpPr>
                <p:spPr bwMode="auto">
                  <a:xfrm>
                    <a:off x="2720" y="3098"/>
                    <a:ext cx="6" cy="9"/>
                  </a:xfrm>
                  <a:custGeom>
                    <a:avLst/>
                    <a:gdLst>
                      <a:gd name="T0" fmla="*/ 0 w 6"/>
                      <a:gd name="T1" fmla="*/ 0 h 9"/>
                      <a:gd name="T2" fmla="*/ 5 w 6"/>
                      <a:gd name="T3" fmla="*/ 8 h 9"/>
                      <a:gd name="T4" fmla="*/ 6 w 6"/>
                      <a:gd name="T5" fmla="*/ 9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9">
                        <a:moveTo>
                          <a:pt x="0" y="0"/>
                        </a:moveTo>
                        <a:lnTo>
                          <a:pt x="5" y="8"/>
                        </a:lnTo>
                        <a:lnTo>
                          <a:pt x="6" y="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7" name="Freeform 0"/>
                  <p:cNvSpPr>
                    <a:spLocks/>
                  </p:cNvSpPr>
                  <p:nvPr/>
                </p:nvSpPr>
                <p:spPr bwMode="auto">
                  <a:xfrm>
                    <a:off x="2642" y="3104"/>
                    <a:ext cx="84" cy="44"/>
                  </a:xfrm>
                  <a:custGeom>
                    <a:avLst/>
                    <a:gdLst>
                      <a:gd name="T0" fmla="*/ 0 w 84"/>
                      <a:gd name="T1" fmla="*/ 44 h 44"/>
                      <a:gd name="T2" fmla="*/ 83 w 84"/>
                      <a:gd name="T3" fmla="*/ 2 h 44"/>
                      <a:gd name="T4" fmla="*/ 84 w 84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4" h="44">
                        <a:moveTo>
                          <a:pt x="0" y="44"/>
                        </a:moveTo>
                        <a:lnTo>
                          <a:pt x="83" y="2"/>
                        </a:lnTo>
                        <a:lnTo>
                          <a:pt x="8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8" name="Freeform 1"/>
                  <p:cNvSpPr>
                    <a:spLocks/>
                  </p:cNvSpPr>
                  <p:nvPr/>
                </p:nvSpPr>
                <p:spPr bwMode="auto">
                  <a:xfrm>
                    <a:off x="2716" y="3098"/>
                    <a:ext cx="114" cy="33"/>
                  </a:xfrm>
                  <a:custGeom>
                    <a:avLst/>
                    <a:gdLst>
                      <a:gd name="T0" fmla="*/ 111 w 114"/>
                      <a:gd name="T1" fmla="*/ 33 h 33"/>
                      <a:gd name="T2" fmla="*/ 0 w 114"/>
                      <a:gd name="T3" fmla="*/ 9 h 33"/>
                      <a:gd name="T4" fmla="*/ 1 w 114"/>
                      <a:gd name="T5" fmla="*/ 0 h 33"/>
                      <a:gd name="T6" fmla="*/ 114 w 114"/>
                      <a:gd name="T7" fmla="*/ 26 h 33"/>
                      <a:gd name="T8" fmla="*/ 111 w 114"/>
                      <a:gd name="T9" fmla="*/ 33 h 3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4" h="33">
                        <a:moveTo>
                          <a:pt x="111" y="33"/>
                        </a:moveTo>
                        <a:lnTo>
                          <a:pt x="0" y="9"/>
                        </a:lnTo>
                        <a:lnTo>
                          <a:pt x="1" y="0"/>
                        </a:lnTo>
                        <a:lnTo>
                          <a:pt x="114" y="26"/>
                        </a:lnTo>
                        <a:lnTo>
                          <a:pt x="111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09" name="Freeform 2"/>
                  <p:cNvSpPr>
                    <a:spLocks/>
                  </p:cNvSpPr>
                  <p:nvPr/>
                </p:nvSpPr>
                <p:spPr bwMode="auto">
                  <a:xfrm>
                    <a:off x="2717" y="3098"/>
                    <a:ext cx="115" cy="27"/>
                  </a:xfrm>
                  <a:custGeom>
                    <a:avLst/>
                    <a:gdLst>
                      <a:gd name="T0" fmla="*/ 0 w 115"/>
                      <a:gd name="T1" fmla="*/ 0 h 27"/>
                      <a:gd name="T2" fmla="*/ 113 w 115"/>
                      <a:gd name="T3" fmla="*/ 26 h 27"/>
                      <a:gd name="T4" fmla="*/ 115 w 115"/>
                      <a:gd name="T5" fmla="*/ 27 h 2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5" h="27">
                        <a:moveTo>
                          <a:pt x="0" y="0"/>
                        </a:moveTo>
                        <a:lnTo>
                          <a:pt x="113" y="26"/>
                        </a:lnTo>
                        <a:lnTo>
                          <a:pt x="115" y="2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0" name="Freeform 3"/>
                  <p:cNvSpPr>
                    <a:spLocks/>
                  </p:cNvSpPr>
                  <p:nvPr/>
                </p:nvSpPr>
                <p:spPr bwMode="auto">
                  <a:xfrm>
                    <a:off x="2714" y="3098"/>
                    <a:ext cx="3" cy="11"/>
                  </a:xfrm>
                  <a:custGeom>
                    <a:avLst/>
                    <a:gdLst>
                      <a:gd name="T0" fmla="*/ 3 w 3"/>
                      <a:gd name="T1" fmla="*/ 0 h 11"/>
                      <a:gd name="T2" fmla="*/ 2 w 3"/>
                      <a:gd name="T3" fmla="*/ 9 h 11"/>
                      <a:gd name="T4" fmla="*/ 0 w 3"/>
                      <a:gd name="T5" fmla="*/ 11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3" y="0"/>
                        </a:moveTo>
                        <a:lnTo>
                          <a:pt x="2" y="9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1" name="Freeform 4"/>
                  <p:cNvSpPr>
                    <a:spLocks/>
                  </p:cNvSpPr>
                  <p:nvPr/>
                </p:nvSpPr>
                <p:spPr bwMode="auto">
                  <a:xfrm>
                    <a:off x="2826" y="3124"/>
                    <a:ext cx="4" cy="9"/>
                  </a:xfrm>
                  <a:custGeom>
                    <a:avLst/>
                    <a:gdLst>
                      <a:gd name="T0" fmla="*/ 4 w 4"/>
                      <a:gd name="T1" fmla="*/ 0 h 9"/>
                      <a:gd name="T2" fmla="*/ 1 w 4"/>
                      <a:gd name="T3" fmla="*/ 7 h 9"/>
                      <a:gd name="T4" fmla="*/ 0 w 4"/>
                      <a:gd name="T5" fmla="*/ 9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" h="9">
                        <a:moveTo>
                          <a:pt x="4" y="0"/>
                        </a:moveTo>
                        <a:lnTo>
                          <a:pt x="1" y="7"/>
                        </a:lnTo>
                        <a:lnTo>
                          <a:pt x="0" y="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2" name="Freeform 5"/>
                  <p:cNvSpPr>
                    <a:spLocks/>
                  </p:cNvSpPr>
                  <p:nvPr/>
                </p:nvSpPr>
                <p:spPr bwMode="auto">
                  <a:xfrm>
                    <a:off x="2716" y="3107"/>
                    <a:ext cx="113" cy="26"/>
                  </a:xfrm>
                  <a:custGeom>
                    <a:avLst/>
                    <a:gdLst>
                      <a:gd name="T0" fmla="*/ 0 w 113"/>
                      <a:gd name="T1" fmla="*/ 0 h 26"/>
                      <a:gd name="T2" fmla="*/ 111 w 113"/>
                      <a:gd name="T3" fmla="*/ 24 h 26"/>
                      <a:gd name="T4" fmla="*/ 113 w 113"/>
                      <a:gd name="T5" fmla="*/ 26 h 2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3" h="26">
                        <a:moveTo>
                          <a:pt x="0" y="0"/>
                        </a:moveTo>
                        <a:lnTo>
                          <a:pt x="111" y="24"/>
                        </a:lnTo>
                        <a:lnTo>
                          <a:pt x="113" y="2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3" name="Freeform 6"/>
                  <p:cNvSpPr>
                    <a:spLocks/>
                  </p:cNvSpPr>
                  <p:nvPr/>
                </p:nvSpPr>
                <p:spPr bwMode="auto">
                  <a:xfrm>
                    <a:off x="2820" y="3022"/>
                    <a:ext cx="29" cy="103"/>
                  </a:xfrm>
                  <a:custGeom>
                    <a:avLst/>
                    <a:gdLst>
                      <a:gd name="T0" fmla="*/ 29 w 29"/>
                      <a:gd name="T1" fmla="*/ 3 h 103"/>
                      <a:gd name="T2" fmla="*/ 7 w 29"/>
                      <a:gd name="T3" fmla="*/ 103 h 103"/>
                      <a:gd name="T4" fmla="*/ 0 w 29"/>
                      <a:gd name="T5" fmla="*/ 102 h 103"/>
                      <a:gd name="T6" fmla="*/ 19 w 29"/>
                      <a:gd name="T7" fmla="*/ 0 h 103"/>
                      <a:gd name="T8" fmla="*/ 29 w 29"/>
                      <a:gd name="T9" fmla="*/ 3 h 10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" h="103">
                        <a:moveTo>
                          <a:pt x="29" y="3"/>
                        </a:moveTo>
                        <a:lnTo>
                          <a:pt x="7" y="103"/>
                        </a:lnTo>
                        <a:lnTo>
                          <a:pt x="0" y="102"/>
                        </a:lnTo>
                        <a:lnTo>
                          <a:pt x="19" y="0"/>
                        </a:lnTo>
                        <a:lnTo>
                          <a:pt x="29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4" name="Freeform 7"/>
                  <p:cNvSpPr>
                    <a:spLocks/>
                  </p:cNvSpPr>
                  <p:nvPr/>
                </p:nvSpPr>
                <p:spPr bwMode="auto">
                  <a:xfrm>
                    <a:off x="2820" y="3020"/>
                    <a:ext cx="21" cy="104"/>
                  </a:xfrm>
                  <a:custGeom>
                    <a:avLst/>
                    <a:gdLst>
                      <a:gd name="T0" fmla="*/ 0 w 21"/>
                      <a:gd name="T1" fmla="*/ 104 h 104"/>
                      <a:gd name="T2" fmla="*/ 19 w 21"/>
                      <a:gd name="T3" fmla="*/ 2 h 104"/>
                      <a:gd name="T4" fmla="*/ 21 w 21"/>
                      <a:gd name="T5" fmla="*/ 0 h 10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" h="104">
                        <a:moveTo>
                          <a:pt x="0" y="104"/>
                        </a:moveTo>
                        <a:lnTo>
                          <a:pt x="19" y="2"/>
                        </a:lnTo>
                        <a:lnTo>
                          <a:pt x="2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5" name="Freeform 8"/>
                  <p:cNvSpPr>
                    <a:spLocks/>
                  </p:cNvSpPr>
                  <p:nvPr/>
                </p:nvSpPr>
                <p:spPr bwMode="auto">
                  <a:xfrm>
                    <a:off x="2820" y="3124"/>
                    <a:ext cx="9" cy="3"/>
                  </a:xfrm>
                  <a:custGeom>
                    <a:avLst/>
                    <a:gdLst>
                      <a:gd name="T0" fmla="*/ 0 w 9"/>
                      <a:gd name="T1" fmla="*/ 0 h 3"/>
                      <a:gd name="T2" fmla="*/ 7 w 9"/>
                      <a:gd name="T3" fmla="*/ 1 h 3"/>
                      <a:gd name="T4" fmla="*/ 9 w 9"/>
                      <a:gd name="T5" fmla="*/ 3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3">
                        <a:moveTo>
                          <a:pt x="0" y="0"/>
                        </a:moveTo>
                        <a:lnTo>
                          <a:pt x="7" y="1"/>
                        </a:lnTo>
                        <a:lnTo>
                          <a:pt x="9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6" name="Freeform 9"/>
                  <p:cNvSpPr>
                    <a:spLocks/>
                  </p:cNvSpPr>
                  <p:nvPr/>
                </p:nvSpPr>
                <p:spPr bwMode="auto">
                  <a:xfrm>
                    <a:off x="2839" y="3022"/>
                    <a:ext cx="11" cy="5"/>
                  </a:xfrm>
                  <a:custGeom>
                    <a:avLst/>
                    <a:gdLst>
                      <a:gd name="T0" fmla="*/ 0 w 11"/>
                      <a:gd name="T1" fmla="*/ 0 h 5"/>
                      <a:gd name="T2" fmla="*/ 10 w 11"/>
                      <a:gd name="T3" fmla="*/ 3 h 5"/>
                      <a:gd name="T4" fmla="*/ 11 w 11"/>
                      <a:gd name="T5" fmla="*/ 5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5">
                        <a:moveTo>
                          <a:pt x="0" y="0"/>
                        </a:moveTo>
                        <a:lnTo>
                          <a:pt x="10" y="3"/>
                        </a:lnTo>
                        <a:lnTo>
                          <a:pt x="11" y="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7" name="Freeform 10"/>
                  <p:cNvSpPr>
                    <a:spLocks/>
                  </p:cNvSpPr>
                  <p:nvPr/>
                </p:nvSpPr>
                <p:spPr bwMode="auto">
                  <a:xfrm>
                    <a:off x="2827" y="3024"/>
                    <a:ext cx="23" cy="101"/>
                  </a:xfrm>
                  <a:custGeom>
                    <a:avLst/>
                    <a:gdLst>
                      <a:gd name="T0" fmla="*/ 0 w 23"/>
                      <a:gd name="T1" fmla="*/ 101 h 101"/>
                      <a:gd name="T2" fmla="*/ 22 w 23"/>
                      <a:gd name="T3" fmla="*/ 1 h 101"/>
                      <a:gd name="T4" fmla="*/ 23 w 23"/>
                      <a:gd name="T5" fmla="*/ 0 h 10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101">
                        <a:moveTo>
                          <a:pt x="0" y="101"/>
                        </a:moveTo>
                        <a:lnTo>
                          <a:pt x="22" y="1"/>
                        </a:lnTo>
                        <a:lnTo>
                          <a:pt x="2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18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2843" y="3019"/>
                    <a:ext cx="18" cy="9"/>
                  </a:xfrm>
                  <a:prstGeom prst="rect">
                    <a:avLst/>
                  </a:pr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50319" name="Freeform 12"/>
                  <p:cNvSpPr>
                    <a:spLocks/>
                  </p:cNvSpPr>
                  <p:nvPr/>
                </p:nvSpPr>
                <p:spPr bwMode="auto">
                  <a:xfrm>
                    <a:off x="2843" y="3019"/>
                    <a:ext cx="19" cy="1"/>
                  </a:xfrm>
                  <a:custGeom>
                    <a:avLst/>
                    <a:gdLst>
                      <a:gd name="T0" fmla="*/ 0 w 19"/>
                      <a:gd name="T1" fmla="*/ 0 h 1"/>
                      <a:gd name="T2" fmla="*/ 18 w 19"/>
                      <a:gd name="T3" fmla="*/ 0 h 1"/>
                      <a:gd name="T4" fmla="*/ 19 w 19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1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0" name="Freeform 13"/>
                  <p:cNvSpPr>
                    <a:spLocks/>
                  </p:cNvSpPr>
                  <p:nvPr/>
                </p:nvSpPr>
                <p:spPr bwMode="auto">
                  <a:xfrm>
                    <a:off x="2843" y="3019"/>
                    <a:ext cx="1" cy="11"/>
                  </a:xfrm>
                  <a:custGeom>
                    <a:avLst/>
                    <a:gdLst>
                      <a:gd name="T0" fmla="*/ 0 w 1"/>
                      <a:gd name="T1" fmla="*/ 0 h 11"/>
                      <a:gd name="T2" fmla="*/ 0 w 1"/>
                      <a:gd name="T3" fmla="*/ 9 h 11"/>
                      <a:gd name="T4" fmla="*/ 0 w 1"/>
                      <a:gd name="T5" fmla="*/ 11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0"/>
                        </a:moveTo>
                        <a:lnTo>
                          <a:pt x="0" y="9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1" name="Freeform 14"/>
                  <p:cNvSpPr>
                    <a:spLocks/>
                  </p:cNvSpPr>
                  <p:nvPr/>
                </p:nvSpPr>
                <p:spPr bwMode="auto">
                  <a:xfrm>
                    <a:off x="2861" y="3019"/>
                    <a:ext cx="1" cy="11"/>
                  </a:xfrm>
                  <a:custGeom>
                    <a:avLst/>
                    <a:gdLst>
                      <a:gd name="T0" fmla="*/ 0 w 1"/>
                      <a:gd name="T1" fmla="*/ 0 h 11"/>
                      <a:gd name="T2" fmla="*/ 0 w 1"/>
                      <a:gd name="T3" fmla="*/ 9 h 11"/>
                      <a:gd name="T4" fmla="*/ 0 w 1"/>
                      <a:gd name="T5" fmla="*/ 11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0"/>
                        </a:moveTo>
                        <a:lnTo>
                          <a:pt x="0" y="9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2" name="Freeform 15"/>
                  <p:cNvSpPr>
                    <a:spLocks/>
                  </p:cNvSpPr>
                  <p:nvPr/>
                </p:nvSpPr>
                <p:spPr bwMode="auto">
                  <a:xfrm>
                    <a:off x="2843" y="3028"/>
                    <a:ext cx="19" cy="1"/>
                  </a:xfrm>
                  <a:custGeom>
                    <a:avLst/>
                    <a:gdLst>
                      <a:gd name="T0" fmla="*/ 0 w 19"/>
                      <a:gd name="T1" fmla="*/ 0 h 1"/>
                      <a:gd name="T2" fmla="*/ 18 w 19"/>
                      <a:gd name="T3" fmla="*/ 0 h 1"/>
                      <a:gd name="T4" fmla="*/ 19 w 19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1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3" name="Freeform 16"/>
                  <p:cNvSpPr>
                    <a:spLocks/>
                  </p:cNvSpPr>
                  <p:nvPr/>
                </p:nvSpPr>
                <p:spPr bwMode="auto">
                  <a:xfrm>
                    <a:off x="2853" y="3019"/>
                    <a:ext cx="61" cy="56"/>
                  </a:xfrm>
                  <a:custGeom>
                    <a:avLst/>
                    <a:gdLst>
                      <a:gd name="T0" fmla="*/ 55 w 61"/>
                      <a:gd name="T1" fmla="*/ 56 h 56"/>
                      <a:gd name="T2" fmla="*/ 0 w 61"/>
                      <a:gd name="T3" fmla="*/ 6 h 56"/>
                      <a:gd name="T4" fmla="*/ 6 w 61"/>
                      <a:gd name="T5" fmla="*/ 0 h 56"/>
                      <a:gd name="T6" fmla="*/ 61 w 61"/>
                      <a:gd name="T7" fmla="*/ 49 h 56"/>
                      <a:gd name="T8" fmla="*/ 55 w 61"/>
                      <a:gd name="T9" fmla="*/ 56 h 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1" h="56">
                        <a:moveTo>
                          <a:pt x="55" y="56"/>
                        </a:moveTo>
                        <a:lnTo>
                          <a:pt x="0" y="6"/>
                        </a:lnTo>
                        <a:lnTo>
                          <a:pt x="6" y="0"/>
                        </a:lnTo>
                        <a:lnTo>
                          <a:pt x="61" y="49"/>
                        </a:lnTo>
                        <a:lnTo>
                          <a:pt x="55" y="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4" name="Freeform 17"/>
                  <p:cNvSpPr>
                    <a:spLocks/>
                  </p:cNvSpPr>
                  <p:nvPr/>
                </p:nvSpPr>
                <p:spPr bwMode="auto">
                  <a:xfrm>
                    <a:off x="2859" y="3019"/>
                    <a:ext cx="57" cy="50"/>
                  </a:xfrm>
                  <a:custGeom>
                    <a:avLst/>
                    <a:gdLst>
                      <a:gd name="T0" fmla="*/ 0 w 57"/>
                      <a:gd name="T1" fmla="*/ 0 h 50"/>
                      <a:gd name="T2" fmla="*/ 55 w 57"/>
                      <a:gd name="T3" fmla="*/ 49 h 50"/>
                      <a:gd name="T4" fmla="*/ 57 w 57"/>
                      <a:gd name="T5" fmla="*/ 50 h 5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50">
                        <a:moveTo>
                          <a:pt x="0" y="0"/>
                        </a:moveTo>
                        <a:lnTo>
                          <a:pt x="55" y="49"/>
                        </a:lnTo>
                        <a:lnTo>
                          <a:pt x="57" y="5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5" name="Freeform 18"/>
                  <p:cNvSpPr>
                    <a:spLocks/>
                  </p:cNvSpPr>
                  <p:nvPr/>
                </p:nvSpPr>
                <p:spPr bwMode="auto">
                  <a:xfrm>
                    <a:off x="2852" y="3019"/>
                    <a:ext cx="7" cy="8"/>
                  </a:xfrm>
                  <a:custGeom>
                    <a:avLst/>
                    <a:gdLst>
                      <a:gd name="T0" fmla="*/ 7 w 7"/>
                      <a:gd name="T1" fmla="*/ 0 h 8"/>
                      <a:gd name="T2" fmla="*/ 1 w 7"/>
                      <a:gd name="T3" fmla="*/ 6 h 8"/>
                      <a:gd name="T4" fmla="*/ 0 w 7"/>
                      <a:gd name="T5" fmla="*/ 8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7" y="0"/>
                        </a:moveTo>
                        <a:lnTo>
                          <a:pt x="1" y="6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6" name="Freeform 19"/>
                  <p:cNvSpPr>
                    <a:spLocks/>
                  </p:cNvSpPr>
                  <p:nvPr/>
                </p:nvSpPr>
                <p:spPr bwMode="auto">
                  <a:xfrm>
                    <a:off x="2907" y="3068"/>
                    <a:ext cx="7" cy="9"/>
                  </a:xfrm>
                  <a:custGeom>
                    <a:avLst/>
                    <a:gdLst>
                      <a:gd name="T0" fmla="*/ 7 w 7"/>
                      <a:gd name="T1" fmla="*/ 0 h 9"/>
                      <a:gd name="T2" fmla="*/ 1 w 7"/>
                      <a:gd name="T3" fmla="*/ 7 h 9"/>
                      <a:gd name="T4" fmla="*/ 0 w 7"/>
                      <a:gd name="T5" fmla="*/ 9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" h="9">
                        <a:moveTo>
                          <a:pt x="7" y="0"/>
                        </a:moveTo>
                        <a:lnTo>
                          <a:pt x="1" y="7"/>
                        </a:lnTo>
                        <a:lnTo>
                          <a:pt x="0" y="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7" name="Freeform 20"/>
                  <p:cNvSpPr>
                    <a:spLocks/>
                  </p:cNvSpPr>
                  <p:nvPr/>
                </p:nvSpPr>
                <p:spPr bwMode="auto">
                  <a:xfrm>
                    <a:off x="2853" y="3025"/>
                    <a:ext cx="57" cy="52"/>
                  </a:xfrm>
                  <a:custGeom>
                    <a:avLst/>
                    <a:gdLst>
                      <a:gd name="T0" fmla="*/ 0 w 57"/>
                      <a:gd name="T1" fmla="*/ 0 h 52"/>
                      <a:gd name="T2" fmla="*/ 55 w 57"/>
                      <a:gd name="T3" fmla="*/ 50 h 52"/>
                      <a:gd name="T4" fmla="*/ 57 w 57"/>
                      <a:gd name="T5" fmla="*/ 52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52">
                        <a:moveTo>
                          <a:pt x="0" y="0"/>
                        </a:moveTo>
                        <a:lnTo>
                          <a:pt x="55" y="50"/>
                        </a:lnTo>
                        <a:lnTo>
                          <a:pt x="57" y="52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8" name="Freeform 21"/>
                  <p:cNvSpPr>
                    <a:spLocks/>
                  </p:cNvSpPr>
                  <p:nvPr/>
                </p:nvSpPr>
                <p:spPr bwMode="auto">
                  <a:xfrm>
                    <a:off x="2905" y="3062"/>
                    <a:ext cx="63" cy="34"/>
                  </a:xfrm>
                  <a:custGeom>
                    <a:avLst/>
                    <a:gdLst>
                      <a:gd name="T0" fmla="*/ 60 w 63"/>
                      <a:gd name="T1" fmla="*/ 34 h 34"/>
                      <a:gd name="T2" fmla="*/ 0 w 63"/>
                      <a:gd name="T3" fmla="*/ 9 h 34"/>
                      <a:gd name="T4" fmla="*/ 3 w 63"/>
                      <a:gd name="T5" fmla="*/ 0 h 34"/>
                      <a:gd name="T6" fmla="*/ 63 w 63"/>
                      <a:gd name="T7" fmla="*/ 27 h 34"/>
                      <a:gd name="T8" fmla="*/ 60 w 63"/>
                      <a:gd name="T9" fmla="*/ 34 h 3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3" h="34">
                        <a:moveTo>
                          <a:pt x="60" y="34"/>
                        </a:moveTo>
                        <a:lnTo>
                          <a:pt x="0" y="9"/>
                        </a:lnTo>
                        <a:lnTo>
                          <a:pt x="3" y="0"/>
                        </a:lnTo>
                        <a:lnTo>
                          <a:pt x="63" y="27"/>
                        </a:lnTo>
                        <a:lnTo>
                          <a:pt x="60" y="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29" name="Freeform 22"/>
                  <p:cNvSpPr>
                    <a:spLocks/>
                  </p:cNvSpPr>
                  <p:nvPr/>
                </p:nvSpPr>
                <p:spPr bwMode="auto">
                  <a:xfrm>
                    <a:off x="2908" y="3062"/>
                    <a:ext cx="62" cy="28"/>
                  </a:xfrm>
                  <a:custGeom>
                    <a:avLst/>
                    <a:gdLst>
                      <a:gd name="T0" fmla="*/ 0 w 62"/>
                      <a:gd name="T1" fmla="*/ 0 h 28"/>
                      <a:gd name="T2" fmla="*/ 60 w 62"/>
                      <a:gd name="T3" fmla="*/ 27 h 28"/>
                      <a:gd name="T4" fmla="*/ 62 w 62"/>
                      <a:gd name="T5" fmla="*/ 28 h 2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2" h="28">
                        <a:moveTo>
                          <a:pt x="0" y="0"/>
                        </a:moveTo>
                        <a:lnTo>
                          <a:pt x="60" y="27"/>
                        </a:lnTo>
                        <a:lnTo>
                          <a:pt x="62" y="2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0" name="Freeform 23"/>
                  <p:cNvSpPr>
                    <a:spLocks/>
                  </p:cNvSpPr>
                  <p:nvPr/>
                </p:nvSpPr>
                <p:spPr bwMode="auto">
                  <a:xfrm>
                    <a:off x="2904" y="3062"/>
                    <a:ext cx="4" cy="10"/>
                  </a:xfrm>
                  <a:custGeom>
                    <a:avLst/>
                    <a:gdLst>
                      <a:gd name="T0" fmla="*/ 4 w 4"/>
                      <a:gd name="T1" fmla="*/ 0 h 10"/>
                      <a:gd name="T2" fmla="*/ 1 w 4"/>
                      <a:gd name="T3" fmla="*/ 9 h 10"/>
                      <a:gd name="T4" fmla="*/ 0 w 4"/>
                      <a:gd name="T5" fmla="*/ 10 h 1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4" y="0"/>
                        </a:moveTo>
                        <a:lnTo>
                          <a:pt x="1" y="9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1" name="Freeform 24"/>
                  <p:cNvSpPr>
                    <a:spLocks/>
                  </p:cNvSpPr>
                  <p:nvPr/>
                </p:nvSpPr>
                <p:spPr bwMode="auto">
                  <a:xfrm>
                    <a:off x="2963" y="3089"/>
                    <a:ext cx="5" cy="9"/>
                  </a:xfrm>
                  <a:custGeom>
                    <a:avLst/>
                    <a:gdLst>
                      <a:gd name="T0" fmla="*/ 5 w 5"/>
                      <a:gd name="T1" fmla="*/ 0 h 9"/>
                      <a:gd name="T2" fmla="*/ 2 w 5"/>
                      <a:gd name="T3" fmla="*/ 7 h 9"/>
                      <a:gd name="T4" fmla="*/ 0 w 5"/>
                      <a:gd name="T5" fmla="*/ 9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" h="9">
                        <a:moveTo>
                          <a:pt x="5" y="0"/>
                        </a:moveTo>
                        <a:lnTo>
                          <a:pt x="2" y="7"/>
                        </a:lnTo>
                        <a:lnTo>
                          <a:pt x="0" y="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2" name="Freeform 25"/>
                  <p:cNvSpPr>
                    <a:spLocks/>
                  </p:cNvSpPr>
                  <p:nvPr/>
                </p:nvSpPr>
                <p:spPr bwMode="auto">
                  <a:xfrm>
                    <a:off x="2905" y="3071"/>
                    <a:ext cx="62" cy="27"/>
                  </a:xfrm>
                  <a:custGeom>
                    <a:avLst/>
                    <a:gdLst>
                      <a:gd name="T0" fmla="*/ 0 w 62"/>
                      <a:gd name="T1" fmla="*/ 0 h 27"/>
                      <a:gd name="T2" fmla="*/ 60 w 62"/>
                      <a:gd name="T3" fmla="*/ 25 h 27"/>
                      <a:gd name="T4" fmla="*/ 62 w 62"/>
                      <a:gd name="T5" fmla="*/ 27 h 2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2" h="27">
                        <a:moveTo>
                          <a:pt x="0" y="0"/>
                        </a:moveTo>
                        <a:lnTo>
                          <a:pt x="60" y="25"/>
                        </a:lnTo>
                        <a:lnTo>
                          <a:pt x="62" y="2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3" name="Freeform 26"/>
                  <p:cNvSpPr>
                    <a:spLocks/>
                  </p:cNvSpPr>
                  <p:nvPr/>
                </p:nvSpPr>
                <p:spPr bwMode="auto">
                  <a:xfrm>
                    <a:off x="2959" y="3083"/>
                    <a:ext cx="30" cy="15"/>
                  </a:xfrm>
                  <a:custGeom>
                    <a:avLst/>
                    <a:gdLst>
                      <a:gd name="T0" fmla="*/ 29 w 30"/>
                      <a:gd name="T1" fmla="*/ 15 h 15"/>
                      <a:gd name="T2" fmla="*/ 0 w 30"/>
                      <a:gd name="T3" fmla="*/ 9 h 15"/>
                      <a:gd name="T4" fmla="*/ 1 w 30"/>
                      <a:gd name="T5" fmla="*/ 0 h 15"/>
                      <a:gd name="T6" fmla="*/ 30 w 30"/>
                      <a:gd name="T7" fmla="*/ 7 h 15"/>
                      <a:gd name="T8" fmla="*/ 29 w 30"/>
                      <a:gd name="T9" fmla="*/ 15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" h="15">
                        <a:moveTo>
                          <a:pt x="29" y="15"/>
                        </a:moveTo>
                        <a:lnTo>
                          <a:pt x="0" y="9"/>
                        </a:lnTo>
                        <a:lnTo>
                          <a:pt x="1" y="0"/>
                        </a:lnTo>
                        <a:lnTo>
                          <a:pt x="30" y="7"/>
                        </a:lnTo>
                        <a:lnTo>
                          <a:pt x="29" y="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4" name="Freeform 27"/>
                  <p:cNvSpPr>
                    <a:spLocks/>
                  </p:cNvSpPr>
                  <p:nvPr/>
                </p:nvSpPr>
                <p:spPr bwMode="auto">
                  <a:xfrm>
                    <a:off x="2960" y="3083"/>
                    <a:ext cx="31" cy="9"/>
                  </a:xfrm>
                  <a:custGeom>
                    <a:avLst/>
                    <a:gdLst>
                      <a:gd name="T0" fmla="*/ 0 w 31"/>
                      <a:gd name="T1" fmla="*/ 0 h 9"/>
                      <a:gd name="T2" fmla="*/ 29 w 31"/>
                      <a:gd name="T3" fmla="*/ 7 h 9"/>
                      <a:gd name="T4" fmla="*/ 31 w 31"/>
                      <a:gd name="T5" fmla="*/ 9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9">
                        <a:moveTo>
                          <a:pt x="0" y="0"/>
                        </a:moveTo>
                        <a:lnTo>
                          <a:pt x="29" y="7"/>
                        </a:lnTo>
                        <a:lnTo>
                          <a:pt x="31" y="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5" name="Freeform 28"/>
                  <p:cNvSpPr>
                    <a:spLocks/>
                  </p:cNvSpPr>
                  <p:nvPr/>
                </p:nvSpPr>
                <p:spPr bwMode="auto">
                  <a:xfrm>
                    <a:off x="2957" y="3083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2 w 3"/>
                      <a:gd name="T3" fmla="*/ 9 h 10"/>
                      <a:gd name="T4" fmla="*/ 0 w 3"/>
                      <a:gd name="T5" fmla="*/ 10 h 1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2" y="9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6" name="Freeform 29"/>
                  <p:cNvSpPr>
                    <a:spLocks/>
                  </p:cNvSpPr>
                  <p:nvPr/>
                </p:nvSpPr>
                <p:spPr bwMode="auto">
                  <a:xfrm>
                    <a:off x="2986" y="3090"/>
                    <a:ext cx="3" cy="10"/>
                  </a:xfrm>
                  <a:custGeom>
                    <a:avLst/>
                    <a:gdLst>
                      <a:gd name="T0" fmla="*/ 3 w 3"/>
                      <a:gd name="T1" fmla="*/ 0 h 10"/>
                      <a:gd name="T2" fmla="*/ 2 w 3"/>
                      <a:gd name="T3" fmla="*/ 8 h 10"/>
                      <a:gd name="T4" fmla="*/ 0 w 3"/>
                      <a:gd name="T5" fmla="*/ 10 h 1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" h="10">
                        <a:moveTo>
                          <a:pt x="3" y="0"/>
                        </a:moveTo>
                        <a:lnTo>
                          <a:pt x="2" y="8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7" name="Freeform 30"/>
                  <p:cNvSpPr>
                    <a:spLocks/>
                  </p:cNvSpPr>
                  <p:nvPr/>
                </p:nvSpPr>
                <p:spPr bwMode="auto">
                  <a:xfrm>
                    <a:off x="2959" y="3092"/>
                    <a:ext cx="30" cy="8"/>
                  </a:xfrm>
                  <a:custGeom>
                    <a:avLst/>
                    <a:gdLst>
                      <a:gd name="T0" fmla="*/ 0 w 30"/>
                      <a:gd name="T1" fmla="*/ 0 h 8"/>
                      <a:gd name="T2" fmla="*/ 29 w 30"/>
                      <a:gd name="T3" fmla="*/ 6 h 8"/>
                      <a:gd name="T4" fmla="*/ 30 w 30"/>
                      <a:gd name="T5" fmla="*/ 8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0" h="8">
                        <a:moveTo>
                          <a:pt x="0" y="0"/>
                        </a:moveTo>
                        <a:lnTo>
                          <a:pt x="29" y="6"/>
                        </a:lnTo>
                        <a:lnTo>
                          <a:pt x="30" y="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8" name="Freeform 31"/>
                  <p:cNvSpPr>
                    <a:spLocks/>
                  </p:cNvSpPr>
                  <p:nvPr/>
                </p:nvSpPr>
                <p:spPr bwMode="auto">
                  <a:xfrm>
                    <a:off x="2980" y="3055"/>
                    <a:ext cx="23" cy="40"/>
                  </a:xfrm>
                  <a:custGeom>
                    <a:avLst/>
                    <a:gdLst>
                      <a:gd name="T0" fmla="*/ 23 w 23"/>
                      <a:gd name="T1" fmla="*/ 3 h 40"/>
                      <a:gd name="T2" fmla="*/ 9 w 23"/>
                      <a:gd name="T3" fmla="*/ 40 h 40"/>
                      <a:gd name="T4" fmla="*/ 0 w 23"/>
                      <a:gd name="T5" fmla="*/ 37 h 40"/>
                      <a:gd name="T6" fmla="*/ 14 w 23"/>
                      <a:gd name="T7" fmla="*/ 0 h 40"/>
                      <a:gd name="T8" fmla="*/ 23 w 23"/>
                      <a:gd name="T9" fmla="*/ 3 h 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3" h="40">
                        <a:moveTo>
                          <a:pt x="23" y="3"/>
                        </a:moveTo>
                        <a:lnTo>
                          <a:pt x="9" y="40"/>
                        </a:lnTo>
                        <a:lnTo>
                          <a:pt x="0" y="37"/>
                        </a:lnTo>
                        <a:lnTo>
                          <a:pt x="14" y="0"/>
                        </a:lnTo>
                        <a:lnTo>
                          <a:pt x="23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39" name="Freeform 32"/>
                  <p:cNvSpPr>
                    <a:spLocks/>
                  </p:cNvSpPr>
                  <p:nvPr/>
                </p:nvSpPr>
                <p:spPr bwMode="auto">
                  <a:xfrm>
                    <a:off x="2980" y="3054"/>
                    <a:ext cx="16" cy="38"/>
                  </a:xfrm>
                  <a:custGeom>
                    <a:avLst/>
                    <a:gdLst>
                      <a:gd name="T0" fmla="*/ 0 w 16"/>
                      <a:gd name="T1" fmla="*/ 38 h 38"/>
                      <a:gd name="T2" fmla="*/ 14 w 16"/>
                      <a:gd name="T3" fmla="*/ 1 h 38"/>
                      <a:gd name="T4" fmla="*/ 16 w 16"/>
                      <a:gd name="T5" fmla="*/ 0 h 3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6" h="38">
                        <a:moveTo>
                          <a:pt x="0" y="38"/>
                        </a:moveTo>
                        <a:lnTo>
                          <a:pt x="14" y="1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0" name="Freeform 33"/>
                  <p:cNvSpPr>
                    <a:spLocks/>
                  </p:cNvSpPr>
                  <p:nvPr/>
                </p:nvSpPr>
                <p:spPr bwMode="auto">
                  <a:xfrm>
                    <a:off x="2980" y="3092"/>
                    <a:ext cx="11" cy="4"/>
                  </a:xfrm>
                  <a:custGeom>
                    <a:avLst/>
                    <a:gdLst>
                      <a:gd name="T0" fmla="*/ 0 w 11"/>
                      <a:gd name="T1" fmla="*/ 0 h 4"/>
                      <a:gd name="T2" fmla="*/ 9 w 11"/>
                      <a:gd name="T3" fmla="*/ 3 h 4"/>
                      <a:gd name="T4" fmla="*/ 11 w 11"/>
                      <a:gd name="T5" fmla="*/ 4 h 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4">
                        <a:moveTo>
                          <a:pt x="0" y="0"/>
                        </a:moveTo>
                        <a:lnTo>
                          <a:pt x="9" y="3"/>
                        </a:lnTo>
                        <a:lnTo>
                          <a:pt x="11" y="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1" name="Freeform 34"/>
                  <p:cNvSpPr>
                    <a:spLocks/>
                  </p:cNvSpPr>
                  <p:nvPr/>
                </p:nvSpPr>
                <p:spPr bwMode="auto">
                  <a:xfrm>
                    <a:off x="2994" y="3055"/>
                    <a:ext cx="11" cy="5"/>
                  </a:xfrm>
                  <a:custGeom>
                    <a:avLst/>
                    <a:gdLst>
                      <a:gd name="T0" fmla="*/ 0 w 11"/>
                      <a:gd name="T1" fmla="*/ 0 h 5"/>
                      <a:gd name="T2" fmla="*/ 9 w 11"/>
                      <a:gd name="T3" fmla="*/ 3 h 5"/>
                      <a:gd name="T4" fmla="*/ 11 w 11"/>
                      <a:gd name="T5" fmla="*/ 5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5">
                        <a:moveTo>
                          <a:pt x="0" y="0"/>
                        </a:moveTo>
                        <a:lnTo>
                          <a:pt x="9" y="3"/>
                        </a:lnTo>
                        <a:lnTo>
                          <a:pt x="11" y="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2" name="Freeform 35"/>
                  <p:cNvSpPr>
                    <a:spLocks/>
                  </p:cNvSpPr>
                  <p:nvPr/>
                </p:nvSpPr>
                <p:spPr bwMode="auto">
                  <a:xfrm>
                    <a:off x="2989" y="3057"/>
                    <a:ext cx="16" cy="38"/>
                  </a:xfrm>
                  <a:custGeom>
                    <a:avLst/>
                    <a:gdLst>
                      <a:gd name="T0" fmla="*/ 0 w 16"/>
                      <a:gd name="T1" fmla="*/ 38 h 38"/>
                      <a:gd name="T2" fmla="*/ 14 w 16"/>
                      <a:gd name="T3" fmla="*/ 1 h 38"/>
                      <a:gd name="T4" fmla="*/ 16 w 16"/>
                      <a:gd name="T5" fmla="*/ 0 h 3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6" h="38">
                        <a:moveTo>
                          <a:pt x="0" y="38"/>
                        </a:moveTo>
                        <a:lnTo>
                          <a:pt x="14" y="1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3" name="Freeform 36"/>
                  <p:cNvSpPr>
                    <a:spLocks/>
                  </p:cNvSpPr>
                  <p:nvPr/>
                </p:nvSpPr>
                <p:spPr bwMode="auto">
                  <a:xfrm>
                    <a:off x="2977" y="2961"/>
                    <a:ext cx="23" cy="99"/>
                  </a:xfrm>
                  <a:custGeom>
                    <a:avLst/>
                    <a:gdLst>
                      <a:gd name="T0" fmla="*/ 9 w 23"/>
                      <a:gd name="T1" fmla="*/ 0 h 99"/>
                      <a:gd name="T2" fmla="*/ 23 w 23"/>
                      <a:gd name="T3" fmla="*/ 97 h 99"/>
                      <a:gd name="T4" fmla="*/ 14 w 23"/>
                      <a:gd name="T5" fmla="*/ 99 h 99"/>
                      <a:gd name="T6" fmla="*/ 0 w 23"/>
                      <a:gd name="T7" fmla="*/ 2 h 99"/>
                      <a:gd name="T8" fmla="*/ 9 w 23"/>
                      <a:gd name="T9" fmla="*/ 0 h 9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3" h="99">
                        <a:moveTo>
                          <a:pt x="9" y="0"/>
                        </a:moveTo>
                        <a:lnTo>
                          <a:pt x="23" y="97"/>
                        </a:lnTo>
                        <a:lnTo>
                          <a:pt x="14" y="99"/>
                        </a:lnTo>
                        <a:lnTo>
                          <a:pt x="0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4" name="Freeform 37"/>
                  <p:cNvSpPr>
                    <a:spLocks/>
                  </p:cNvSpPr>
                  <p:nvPr/>
                </p:nvSpPr>
                <p:spPr bwMode="auto">
                  <a:xfrm>
                    <a:off x="2976" y="2961"/>
                    <a:ext cx="15" cy="99"/>
                  </a:xfrm>
                  <a:custGeom>
                    <a:avLst/>
                    <a:gdLst>
                      <a:gd name="T0" fmla="*/ 15 w 15"/>
                      <a:gd name="T1" fmla="*/ 99 h 99"/>
                      <a:gd name="T2" fmla="*/ 1 w 15"/>
                      <a:gd name="T3" fmla="*/ 2 h 99"/>
                      <a:gd name="T4" fmla="*/ 0 w 15"/>
                      <a:gd name="T5" fmla="*/ 0 h 9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5" h="99">
                        <a:moveTo>
                          <a:pt x="15" y="99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5" name="Freeform 38"/>
                  <p:cNvSpPr>
                    <a:spLocks/>
                  </p:cNvSpPr>
                  <p:nvPr/>
                </p:nvSpPr>
                <p:spPr bwMode="auto">
                  <a:xfrm>
                    <a:off x="2991" y="3057"/>
                    <a:ext cx="11" cy="3"/>
                  </a:xfrm>
                  <a:custGeom>
                    <a:avLst/>
                    <a:gdLst>
                      <a:gd name="T0" fmla="*/ 0 w 11"/>
                      <a:gd name="T1" fmla="*/ 3 h 3"/>
                      <a:gd name="T2" fmla="*/ 9 w 11"/>
                      <a:gd name="T3" fmla="*/ 1 h 3"/>
                      <a:gd name="T4" fmla="*/ 11 w 11"/>
                      <a:gd name="T5" fmla="*/ 0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3"/>
                        </a:moveTo>
                        <a:lnTo>
                          <a:pt x="9" y="1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6" name="Freeform 39"/>
                  <p:cNvSpPr>
                    <a:spLocks/>
                  </p:cNvSpPr>
                  <p:nvPr/>
                </p:nvSpPr>
                <p:spPr bwMode="auto">
                  <a:xfrm>
                    <a:off x="2977" y="2960"/>
                    <a:ext cx="11" cy="3"/>
                  </a:xfrm>
                  <a:custGeom>
                    <a:avLst/>
                    <a:gdLst>
                      <a:gd name="T0" fmla="*/ 0 w 11"/>
                      <a:gd name="T1" fmla="*/ 3 h 3"/>
                      <a:gd name="T2" fmla="*/ 9 w 11"/>
                      <a:gd name="T3" fmla="*/ 1 h 3"/>
                      <a:gd name="T4" fmla="*/ 11 w 11"/>
                      <a:gd name="T5" fmla="*/ 0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3"/>
                        </a:moveTo>
                        <a:lnTo>
                          <a:pt x="9" y="1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7" name="Freeform 40"/>
                  <p:cNvSpPr>
                    <a:spLocks/>
                  </p:cNvSpPr>
                  <p:nvPr/>
                </p:nvSpPr>
                <p:spPr bwMode="auto">
                  <a:xfrm>
                    <a:off x="2985" y="2960"/>
                    <a:ext cx="15" cy="98"/>
                  </a:xfrm>
                  <a:custGeom>
                    <a:avLst/>
                    <a:gdLst>
                      <a:gd name="T0" fmla="*/ 15 w 15"/>
                      <a:gd name="T1" fmla="*/ 98 h 98"/>
                      <a:gd name="T2" fmla="*/ 1 w 15"/>
                      <a:gd name="T3" fmla="*/ 1 h 98"/>
                      <a:gd name="T4" fmla="*/ 0 w 15"/>
                      <a:gd name="T5" fmla="*/ 0 h 9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5" h="98">
                        <a:moveTo>
                          <a:pt x="15" y="98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8" name="Freeform 41"/>
                  <p:cNvSpPr>
                    <a:spLocks/>
                  </p:cNvSpPr>
                  <p:nvPr/>
                </p:nvSpPr>
                <p:spPr bwMode="auto">
                  <a:xfrm>
                    <a:off x="2977" y="2870"/>
                    <a:ext cx="26" cy="97"/>
                  </a:xfrm>
                  <a:custGeom>
                    <a:avLst/>
                    <a:gdLst>
                      <a:gd name="T0" fmla="*/ 26 w 26"/>
                      <a:gd name="T1" fmla="*/ 2 h 97"/>
                      <a:gd name="T2" fmla="*/ 8 w 26"/>
                      <a:gd name="T3" fmla="*/ 97 h 97"/>
                      <a:gd name="T4" fmla="*/ 0 w 26"/>
                      <a:gd name="T5" fmla="*/ 96 h 97"/>
                      <a:gd name="T6" fmla="*/ 17 w 26"/>
                      <a:gd name="T7" fmla="*/ 0 h 97"/>
                      <a:gd name="T8" fmla="*/ 26 w 26"/>
                      <a:gd name="T9" fmla="*/ 2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6" h="97">
                        <a:moveTo>
                          <a:pt x="26" y="2"/>
                        </a:moveTo>
                        <a:lnTo>
                          <a:pt x="8" y="97"/>
                        </a:lnTo>
                        <a:lnTo>
                          <a:pt x="0" y="96"/>
                        </a:lnTo>
                        <a:lnTo>
                          <a:pt x="17" y="0"/>
                        </a:lnTo>
                        <a:lnTo>
                          <a:pt x="26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49" name="Freeform 42"/>
                  <p:cNvSpPr>
                    <a:spLocks/>
                  </p:cNvSpPr>
                  <p:nvPr/>
                </p:nvSpPr>
                <p:spPr bwMode="auto">
                  <a:xfrm>
                    <a:off x="2977" y="2868"/>
                    <a:ext cx="19" cy="98"/>
                  </a:xfrm>
                  <a:custGeom>
                    <a:avLst/>
                    <a:gdLst>
                      <a:gd name="T0" fmla="*/ 0 w 19"/>
                      <a:gd name="T1" fmla="*/ 98 h 98"/>
                      <a:gd name="T2" fmla="*/ 17 w 19"/>
                      <a:gd name="T3" fmla="*/ 2 h 98"/>
                      <a:gd name="T4" fmla="*/ 19 w 19"/>
                      <a:gd name="T5" fmla="*/ 0 h 9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98">
                        <a:moveTo>
                          <a:pt x="0" y="98"/>
                        </a:moveTo>
                        <a:lnTo>
                          <a:pt x="17" y="2"/>
                        </a:lnTo>
                        <a:lnTo>
                          <a:pt x="1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0" name="Freeform 43"/>
                  <p:cNvSpPr>
                    <a:spLocks/>
                  </p:cNvSpPr>
                  <p:nvPr/>
                </p:nvSpPr>
                <p:spPr bwMode="auto">
                  <a:xfrm>
                    <a:off x="2977" y="2966"/>
                    <a:ext cx="9" cy="3"/>
                  </a:xfrm>
                  <a:custGeom>
                    <a:avLst/>
                    <a:gdLst>
                      <a:gd name="T0" fmla="*/ 0 w 9"/>
                      <a:gd name="T1" fmla="*/ 0 h 3"/>
                      <a:gd name="T2" fmla="*/ 8 w 9"/>
                      <a:gd name="T3" fmla="*/ 1 h 3"/>
                      <a:gd name="T4" fmla="*/ 9 w 9"/>
                      <a:gd name="T5" fmla="*/ 3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3">
                        <a:moveTo>
                          <a:pt x="0" y="0"/>
                        </a:moveTo>
                        <a:lnTo>
                          <a:pt x="8" y="1"/>
                        </a:lnTo>
                        <a:lnTo>
                          <a:pt x="9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1" name="Freeform 44"/>
                  <p:cNvSpPr>
                    <a:spLocks/>
                  </p:cNvSpPr>
                  <p:nvPr/>
                </p:nvSpPr>
                <p:spPr bwMode="auto">
                  <a:xfrm>
                    <a:off x="2994" y="2870"/>
                    <a:ext cx="11" cy="3"/>
                  </a:xfrm>
                  <a:custGeom>
                    <a:avLst/>
                    <a:gdLst>
                      <a:gd name="T0" fmla="*/ 0 w 11"/>
                      <a:gd name="T1" fmla="*/ 0 h 3"/>
                      <a:gd name="T2" fmla="*/ 9 w 11"/>
                      <a:gd name="T3" fmla="*/ 2 h 3"/>
                      <a:gd name="T4" fmla="*/ 11 w 11"/>
                      <a:gd name="T5" fmla="*/ 3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0"/>
                        </a:moveTo>
                        <a:lnTo>
                          <a:pt x="9" y="2"/>
                        </a:lnTo>
                        <a:lnTo>
                          <a:pt x="11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2" name="Freeform 45"/>
                  <p:cNvSpPr>
                    <a:spLocks/>
                  </p:cNvSpPr>
                  <p:nvPr/>
                </p:nvSpPr>
                <p:spPr bwMode="auto">
                  <a:xfrm>
                    <a:off x="2985" y="2870"/>
                    <a:ext cx="20" cy="97"/>
                  </a:xfrm>
                  <a:custGeom>
                    <a:avLst/>
                    <a:gdLst>
                      <a:gd name="T0" fmla="*/ 0 w 20"/>
                      <a:gd name="T1" fmla="*/ 97 h 97"/>
                      <a:gd name="T2" fmla="*/ 18 w 20"/>
                      <a:gd name="T3" fmla="*/ 2 h 97"/>
                      <a:gd name="T4" fmla="*/ 20 w 20"/>
                      <a:gd name="T5" fmla="*/ 0 h 9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97">
                        <a:moveTo>
                          <a:pt x="0" y="97"/>
                        </a:moveTo>
                        <a:lnTo>
                          <a:pt x="18" y="2"/>
                        </a:lnTo>
                        <a:lnTo>
                          <a:pt x="2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3" name="Freeform 46"/>
                  <p:cNvSpPr>
                    <a:spLocks/>
                  </p:cNvSpPr>
                  <p:nvPr/>
                </p:nvSpPr>
                <p:spPr bwMode="auto">
                  <a:xfrm>
                    <a:off x="2979" y="2761"/>
                    <a:ext cx="24" cy="115"/>
                  </a:xfrm>
                  <a:custGeom>
                    <a:avLst/>
                    <a:gdLst>
                      <a:gd name="T0" fmla="*/ 9 w 24"/>
                      <a:gd name="T1" fmla="*/ 0 h 115"/>
                      <a:gd name="T2" fmla="*/ 24 w 24"/>
                      <a:gd name="T3" fmla="*/ 114 h 115"/>
                      <a:gd name="T4" fmla="*/ 15 w 24"/>
                      <a:gd name="T5" fmla="*/ 115 h 115"/>
                      <a:gd name="T6" fmla="*/ 0 w 24"/>
                      <a:gd name="T7" fmla="*/ 0 h 115"/>
                      <a:gd name="T8" fmla="*/ 9 w 24"/>
                      <a:gd name="T9" fmla="*/ 0 h 1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4" h="115">
                        <a:moveTo>
                          <a:pt x="9" y="0"/>
                        </a:moveTo>
                        <a:lnTo>
                          <a:pt x="24" y="114"/>
                        </a:lnTo>
                        <a:lnTo>
                          <a:pt x="15" y="115"/>
                        </a:lnTo>
                        <a:lnTo>
                          <a:pt x="0" y="0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4" name="Freeform 47"/>
                  <p:cNvSpPr>
                    <a:spLocks/>
                  </p:cNvSpPr>
                  <p:nvPr/>
                </p:nvSpPr>
                <p:spPr bwMode="auto">
                  <a:xfrm>
                    <a:off x="2977" y="2759"/>
                    <a:ext cx="17" cy="117"/>
                  </a:xfrm>
                  <a:custGeom>
                    <a:avLst/>
                    <a:gdLst>
                      <a:gd name="T0" fmla="*/ 17 w 17"/>
                      <a:gd name="T1" fmla="*/ 117 h 117"/>
                      <a:gd name="T2" fmla="*/ 2 w 17"/>
                      <a:gd name="T3" fmla="*/ 2 h 117"/>
                      <a:gd name="T4" fmla="*/ 0 w 17"/>
                      <a:gd name="T5" fmla="*/ 0 h 11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17">
                        <a:moveTo>
                          <a:pt x="17" y="11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5" name="Freeform 48"/>
                  <p:cNvSpPr>
                    <a:spLocks/>
                  </p:cNvSpPr>
                  <p:nvPr/>
                </p:nvSpPr>
                <p:spPr bwMode="auto">
                  <a:xfrm>
                    <a:off x="2994" y="2873"/>
                    <a:ext cx="11" cy="3"/>
                  </a:xfrm>
                  <a:custGeom>
                    <a:avLst/>
                    <a:gdLst>
                      <a:gd name="T0" fmla="*/ 0 w 11"/>
                      <a:gd name="T1" fmla="*/ 3 h 3"/>
                      <a:gd name="T2" fmla="*/ 9 w 11"/>
                      <a:gd name="T3" fmla="*/ 2 h 3"/>
                      <a:gd name="T4" fmla="*/ 11 w 11"/>
                      <a:gd name="T5" fmla="*/ 0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3"/>
                        </a:moveTo>
                        <a:lnTo>
                          <a:pt x="9" y="2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6" name="Freeform 49"/>
                  <p:cNvSpPr>
                    <a:spLocks/>
                  </p:cNvSpPr>
                  <p:nvPr/>
                </p:nvSpPr>
                <p:spPr bwMode="auto">
                  <a:xfrm>
                    <a:off x="2979" y="2761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9 w 10"/>
                      <a:gd name="T3" fmla="*/ 0 h 1"/>
                      <a:gd name="T4" fmla="*/ 10 w 10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1">
                        <a:moveTo>
                          <a:pt x="0" y="0"/>
                        </a:moveTo>
                        <a:lnTo>
                          <a:pt x="9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7" name="Freeform 50"/>
                  <p:cNvSpPr>
                    <a:spLocks/>
                  </p:cNvSpPr>
                  <p:nvPr/>
                </p:nvSpPr>
                <p:spPr bwMode="auto">
                  <a:xfrm>
                    <a:off x="2986" y="2759"/>
                    <a:ext cx="17" cy="116"/>
                  </a:xfrm>
                  <a:custGeom>
                    <a:avLst/>
                    <a:gdLst>
                      <a:gd name="T0" fmla="*/ 17 w 17"/>
                      <a:gd name="T1" fmla="*/ 116 h 116"/>
                      <a:gd name="T2" fmla="*/ 2 w 17"/>
                      <a:gd name="T3" fmla="*/ 2 h 116"/>
                      <a:gd name="T4" fmla="*/ 0 w 17"/>
                      <a:gd name="T5" fmla="*/ 0 h 11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16">
                        <a:moveTo>
                          <a:pt x="17" y="116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8" name="Freeform 51"/>
                  <p:cNvSpPr>
                    <a:spLocks/>
                  </p:cNvSpPr>
                  <p:nvPr/>
                </p:nvSpPr>
                <p:spPr bwMode="auto">
                  <a:xfrm>
                    <a:off x="2979" y="2675"/>
                    <a:ext cx="26" cy="87"/>
                  </a:xfrm>
                  <a:custGeom>
                    <a:avLst/>
                    <a:gdLst>
                      <a:gd name="T0" fmla="*/ 26 w 26"/>
                      <a:gd name="T1" fmla="*/ 2 h 87"/>
                      <a:gd name="T2" fmla="*/ 9 w 26"/>
                      <a:gd name="T3" fmla="*/ 87 h 87"/>
                      <a:gd name="T4" fmla="*/ 0 w 26"/>
                      <a:gd name="T5" fmla="*/ 84 h 87"/>
                      <a:gd name="T6" fmla="*/ 18 w 26"/>
                      <a:gd name="T7" fmla="*/ 0 h 87"/>
                      <a:gd name="T8" fmla="*/ 26 w 26"/>
                      <a:gd name="T9" fmla="*/ 2 h 8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6" h="87">
                        <a:moveTo>
                          <a:pt x="26" y="2"/>
                        </a:moveTo>
                        <a:lnTo>
                          <a:pt x="9" y="87"/>
                        </a:lnTo>
                        <a:lnTo>
                          <a:pt x="0" y="84"/>
                        </a:lnTo>
                        <a:lnTo>
                          <a:pt x="18" y="0"/>
                        </a:lnTo>
                        <a:lnTo>
                          <a:pt x="26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59" name="Freeform 52"/>
                  <p:cNvSpPr>
                    <a:spLocks/>
                  </p:cNvSpPr>
                  <p:nvPr/>
                </p:nvSpPr>
                <p:spPr bwMode="auto">
                  <a:xfrm>
                    <a:off x="2979" y="2674"/>
                    <a:ext cx="20" cy="85"/>
                  </a:xfrm>
                  <a:custGeom>
                    <a:avLst/>
                    <a:gdLst>
                      <a:gd name="T0" fmla="*/ 0 w 20"/>
                      <a:gd name="T1" fmla="*/ 85 h 85"/>
                      <a:gd name="T2" fmla="*/ 18 w 20"/>
                      <a:gd name="T3" fmla="*/ 1 h 85"/>
                      <a:gd name="T4" fmla="*/ 20 w 20"/>
                      <a:gd name="T5" fmla="*/ 0 h 8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85">
                        <a:moveTo>
                          <a:pt x="0" y="85"/>
                        </a:moveTo>
                        <a:lnTo>
                          <a:pt x="18" y="1"/>
                        </a:lnTo>
                        <a:lnTo>
                          <a:pt x="2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0" name="Freeform 53"/>
                  <p:cNvSpPr>
                    <a:spLocks/>
                  </p:cNvSpPr>
                  <p:nvPr/>
                </p:nvSpPr>
                <p:spPr bwMode="auto">
                  <a:xfrm>
                    <a:off x="2979" y="2759"/>
                    <a:ext cx="10" cy="5"/>
                  </a:xfrm>
                  <a:custGeom>
                    <a:avLst/>
                    <a:gdLst>
                      <a:gd name="T0" fmla="*/ 0 w 10"/>
                      <a:gd name="T1" fmla="*/ 0 h 5"/>
                      <a:gd name="T2" fmla="*/ 9 w 10"/>
                      <a:gd name="T3" fmla="*/ 3 h 5"/>
                      <a:gd name="T4" fmla="*/ 10 w 10"/>
                      <a:gd name="T5" fmla="*/ 5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5">
                        <a:moveTo>
                          <a:pt x="0" y="0"/>
                        </a:moveTo>
                        <a:lnTo>
                          <a:pt x="9" y="3"/>
                        </a:lnTo>
                        <a:lnTo>
                          <a:pt x="10" y="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1" name="Freeform 54"/>
                  <p:cNvSpPr>
                    <a:spLocks/>
                  </p:cNvSpPr>
                  <p:nvPr/>
                </p:nvSpPr>
                <p:spPr bwMode="auto">
                  <a:xfrm>
                    <a:off x="2997" y="2675"/>
                    <a:ext cx="9" cy="3"/>
                  </a:xfrm>
                  <a:custGeom>
                    <a:avLst/>
                    <a:gdLst>
                      <a:gd name="T0" fmla="*/ 0 w 9"/>
                      <a:gd name="T1" fmla="*/ 0 h 3"/>
                      <a:gd name="T2" fmla="*/ 8 w 9"/>
                      <a:gd name="T3" fmla="*/ 2 h 3"/>
                      <a:gd name="T4" fmla="*/ 9 w 9"/>
                      <a:gd name="T5" fmla="*/ 3 h 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3">
                        <a:moveTo>
                          <a:pt x="0" y="0"/>
                        </a:moveTo>
                        <a:lnTo>
                          <a:pt x="8" y="2"/>
                        </a:lnTo>
                        <a:lnTo>
                          <a:pt x="9" y="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2" name="Freeform 55"/>
                  <p:cNvSpPr>
                    <a:spLocks/>
                  </p:cNvSpPr>
                  <p:nvPr/>
                </p:nvSpPr>
                <p:spPr bwMode="auto">
                  <a:xfrm>
                    <a:off x="2988" y="2675"/>
                    <a:ext cx="18" cy="87"/>
                  </a:xfrm>
                  <a:custGeom>
                    <a:avLst/>
                    <a:gdLst>
                      <a:gd name="T0" fmla="*/ 0 w 18"/>
                      <a:gd name="T1" fmla="*/ 87 h 87"/>
                      <a:gd name="T2" fmla="*/ 17 w 18"/>
                      <a:gd name="T3" fmla="*/ 2 h 87"/>
                      <a:gd name="T4" fmla="*/ 18 w 18"/>
                      <a:gd name="T5" fmla="*/ 0 h 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8" h="87">
                        <a:moveTo>
                          <a:pt x="0" y="87"/>
                        </a:moveTo>
                        <a:lnTo>
                          <a:pt x="17" y="2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3" name="Freeform 56"/>
                  <p:cNvSpPr>
                    <a:spLocks/>
                  </p:cNvSpPr>
                  <p:nvPr/>
                </p:nvSpPr>
                <p:spPr bwMode="auto">
                  <a:xfrm>
                    <a:off x="2974" y="2636"/>
                    <a:ext cx="34" cy="42"/>
                  </a:xfrm>
                  <a:custGeom>
                    <a:avLst/>
                    <a:gdLst>
                      <a:gd name="T0" fmla="*/ 8 w 34"/>
                      <a:gd name="T1" fmla="*/ 0 h 42"/>
                      <a:gd name="T2" fmla="*/ 34 w 34"/>
                      <a:gd name="T3" fmla="*/ 38 h 42"/>
                      <a:gd name="T4" fmla="*/ 26 w 34"/>
                      <a:gd name="T5" fmla="*/ 42 h 42"/>
                      <a:gd name="T6" fmla="*/ 0 w 34"/>
                      <a:gd name="T7" fmla="*/ 6 h 42"/>
                      <a:gd name="T8" fmla="*/ 8 w 34"/>
                      <a:gd name="T9" fmla="*/ 0 h 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4" h="42">
                        <a:moveTo>
                          <a:pt x="8" y="0"/>
                        </a:moveTo>
                        <a:lnTo>
                          <a:pt x="34" y="38"/>
                        </a:lnTo>
                        <a:lnTo>
                          <a:pt x="26" y="42"/>
                        </a:lnTo>
                        <a:lnTo>
                          <a:pt x="0" y="6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4" name="Freeform 57"/>
                  <p:cNvSpPr>
                    <a:spLocks/>
                  </p:cNvSpPr>
                  <p:nvPr/>
                </p:nvSpPr>
                <p:spPr bwMode="auto">
                  <a:xfrm>
                    <a:off x="2973" y="2640"/>
                    <a:ext cx="27" cy="38"/>
                  </a:xfrm>
                  <a:custGeom>
                    <a:avLst/>
                    <a:gdLst>
                      <a:gd name="T0" fmla="*/ 27 w 27"/>
                      <a:gd name="T1" fmla="*/ 38 h 38"/>
                      <a:gd name="T2" fmla="*/ 1 w 27"/>
                      <a:gd name="T3" fmla="*/ 2 h 38"/>
                      <a:gd name="T4" fmla="*/ 0 w 27"/>
                      <a:gd name="T5" fmla="*/ 0 h 3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7" h="38">
                        <a:moveTo>
                          <a:pt x="27" y="38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5" name="Freeform 58"/>
                  <p:cNvSpPr>
                    <a:spLocks/>
                  </p:cNvSpPr>
                  <p:nvPr/>
                </p:nvSpPr>
                <p:spPr bwMode="auto">
                  <a:xfrm>
                    <a:off x="3000" y="2672"/>
                    <a:ext cx="9" cy="6"/>
                  </a:xfrm>
                  <a:custGeom>
                    <a:avLst/>
                    <a:gdLst>
                      <a:gd name="T0" fmla="*/ 0 w 9"/>
                      <a:gd name="T1" fmla="*/ 6 h 6"/>
                      <a:gd name="T2" fmla="*/ 8 w 9"/>
                      <a:gd name="T3" fmla="*/ 2 h 6"/>
                      <a:gd name="T4" fmla="*/ 9 w 9"/>
                      <a:gd name="T5" fmla="*/ 0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6"/>
                        </a:moveTo>
                        <a:lnTo>
                          <a:pt x="8" y="2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6" name="Freeform 59"/>
                  <p:cNvSpPr>
                    <a:spLocks/>
                  </p:cNvSpPr>
                  <p:nvPr/>
                </p:nvSpPr>
                <p:spPr bwMode="auto">
                  <a:xfrm>
                    <a:off x="2974" y="2634"/>
                    <a:ext cx="9" cy="8"/>
                  </a:xfrm>
                  <a:custGeom>
                    <a:avLst/>
                    <a:gdLst>
                      <a:gd name="T0" fmla="*/ 0 w 9"/>
                      <a:gd name="T1" fmla="*/ 8 h 8"/>
                      <a:gd name="T2" fmla="*/ 8 w 9"/>
                      <a:gd name="T3" fmla="*/ 2 h 8"/>
                      <a:gd name="T4" fmla="*/ 9 w 9"/>
                      <a:gd name="T5" fmla="*/ 0 h 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" h="8">
                        <a:moveTo>
                          <a:pt x="0" y="8"/>
                        </a:moveTo>
                        <a:lnTo>
                          <a:pt x="8" y="2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7" name="Freeform 60"/>
                  <p:cNvSpPr>
                    <a:spLocks/>
                  </p:cNvSpPr>
                  <p:nvPr/>
                </p:nvSpPr>
                <p:spPr bwMode="auto">
                  <a:xfrm>
                    <a:off x="2980" y="2634"/>
                    <a:ext cx="28" cy="40"/>
                  </a:xfrm>
                  <a:custGeom>
                    <a:avLst/>
                    <a:gdLst>
                      <a:gd name="T0" fmla="*/ 28 w 28"/>
                      <a:gd name="T1" fmla="*/ 40 h 40"/>
                      <a:gd name="T2" fmla="*/ 2 w 28"/>
                      <a:gd name="T3" fmla="*/ 2 h 40"/>
                      <a:gd name="T4" fmla="*/ 0 w 28"/>
                      <a:gd name="T5" fmla="*/ 0 h 4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8" h="40">
                        <a:moveTo>
                          <a:pt x="28" y="4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8" name="Freeform 61"/>
                  <p:cNvSpPr>
                    <a:spLocks/>
                  </p:cNvSpPr>
                  <p:nvPr/>
                </p:nvSpPr>
                <p:spPr bwMode="auto">
                  <a:xfrm>
                    <a:off x="2974" y="2595"/>
                    <a:ext cx="14" cy="44"/>
                  </a:xfrm>
                  <a:custGeom>
                    <a:avLst/>
                    <a:gdLst>
                      <a:gd name="T0" fmla="*/ 14 w 14"/>
                      <a:gd name="T1" fmla="*/ 0 h 44"/>
                      <a:gd name="T2" fmla="*/ 9 w 14"/>
                      <a:gd name="T3" fmla="*/ 44 h 44"/>
                      <a:gd name="T4" fmla="*/ 0 w 14"/>
                      <a:gd name="T5" fmla="*/ 44 h 44"/>
                      <a:gd name="T6" fmla="*/ 5 w 14"/>
                      <a:gd name="T7" fmla="*/ 0 h 44"/>
                      <a:gd name="T8" fmla="*/ 14 w 14"/>
                      <a:gd name="T9" fmla="*/ 0 h 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4" h="44">
                        <a:moveTo>
                          <a:pt x="14" y="0"/>
                        </a:moveTo>
                        <a:lnTo>
                          <a:pt x="9" y="44"/>
                        </a:lnTo>
                        <a:lnTo>
                          <a:pt x="0" y="44"/>
                        </a:lnTo>
                        <a:lnTo>
                          <a:pt x="5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69" name="Freeform 62"/>
                  <p:cNvSpPr>
                    <a:spLocks/>
                  </p:cNvSpPr>
                  <p:nvPr/>
                </p:nvSpPr>
                <p:spPr bwMode="auto">
                  <a:xfrm>
                    <a:off x="2974" y="2593"/>
                    <a:ext cx="6" cy="46"/>
                  </a:xfrm>
                  <a:custGeom>
                    <a:avLst/>
                    <a:gdLst>
                      <a:gd name="T0" fmla="*/ 0 w 6"/>
                      <a:gd name="T1" fmla="*/ 46 h 46"/>
                      <a:gd name="T2" fmla="*/ 5 w 6"/>
                      <a:gd name="T3" fmla="*/ 2 h 46"/>
                      <a:gd name="T4" fmla="*/ 6 w 6"/>
                      <a:gd name="T5" fmla="*/ 0 h 4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46">
                        <a:moveTo>
                          <a:pt x="0" y="46"/>
                        </a:moveTo>
                        <a:lnTo>
                          <a:pt x="5" y="2"/>
                        </a:lnTo>
                        <a:lnTo>
                          <a:pt x="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0" name="Freeform 63"/>
                  <p:cNvSpPr>
                    <a:spLocks/>
                  </p:cNvSpPr>
                  <p:nvPr/>
                </p:nvSpPr>
                <p:spPr bwMode="auto">
                  <a:xfrm>
                    <a:off x="2974" y="2639"/>
                    <a:ext cx="11" cy="1"/>
                  </a:xfrm>
                  <a:custGeom>
                    <a:avLst/>
                    <a:gdLst>
                      <a:gd name="T0" fmla="*/ 0 w 11"/>
                      <a:gd name="T1" fmla="*/ 0 h 1"/>
                      <a:gd name="T2" fmla="*/ 9 w 11"/>
                      <a:gd name="T3" fmla="*/ 0 h 1"/>
                      <a:gd name="T4" fmla="*/ 11 w 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1">
                        <a:moveTo>
                          <a:pt x="0" y="0"/>
                        </a:moveTo>
                        <a:lnTo>
                          <a:pt x="9" y="0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1" name="Freeform 64"/>
                  <p:cNvSpPr>
                    <a:spLocks/>
                  </p:cNvSpPr>
                  <p:nvPr/>
                </p:nvSpPr>
                <p:spPr bwMode="auto">
                  <a:xfrm>
                    <a:off x="2979" y="25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9 w 10"/>
                      <a:gd name="T3" fmla="*/ 0 h 1"/>
                      <a:gd name="T4" fmla="*/ 10 w 10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1">
                        <a:moveTo>
                          <a:pt x="0" y="0"/>
                        </a:moveTo>
                        <a:lnTo>
                          <a:pt x="9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2" name="Freeform 65"/>
                  <p:cNvSpPr>
                    <a:spLocks/>
                  </p:cNvSpPr>
                  <p:nvPr/>
                </p:nvSpPr>
                <p:spPr bwMode="auto">
                  <a:xfrm>
                    <a:off x="2983" y="2593"/>
                    <a:ext cx="6" cy="46"/>
                  </a:xfrm>
                  <a:custGeom>
                    <a:avLst/>
                    <a:gdLst>
                      <a:gd name="T0" fmla="*/ 0 w 6"/>
                      <a:gd name="T1" fmla="*/ 46 h 46"/>
                      <a:gd name="T2" fmla="*/ 5 w 6"/>
                      <a:gd name="T3" fmla="*/ 2 h 46"/>
                      <a:gd name="T4" fmla="*/ 6 w 6"/>
                      <a:gd name="T5" fmla="*/ 0 h 4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46">
                        <a:moveTo>
                          <a:pt x="0" y="46"/>
                        </a:moveTo>
                        <a:lnTo>
                          <a:pt x="5" y="2"/>
                        </a:lnTo>
                        <a:lnTo>
                          <a:pt x="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3" name="Freeform 66"/>
                  <p:cNvSpPr>
                    <a:spLocks/>
                  </p:cNvSpPr>
                  <p:nvPr/>
                </p:nvSpPr>
                <p:spPr bwMode="auto">
                  <a:xfrm>
                    <a:off x="2970" y="2577"/>
                    <a:ext cx="18" cy="24"/>
                  </a:xfrm>
                  <a:custGeom>
                    <a:avLst/>
                    <a:gdLst>
                      <a:gd name="T0" fmla="*/ 9 w 18"/>
                      <a:gd name="T1" fmla="*/ 0 h 24"/>
                      <a:gd name="T2" fmla="*/ 18 w 18"/>
                      <a:gd name="T3" fmla="*/ 21 h 24"/>
                      <a:gd name="T4" fmla="*/ 9 w 18"/>
                      <a:gd name="T5" fmla="*/ 24 h 24"/>
                      <a:gd name="T6" fmla="*/ 0 w 18"/>
                      <a:gd name="T7" fmla="*/ 3 h 24"/>
                      <a:gd name="T8" fmla="*/ 9 w 18"/>
                      <a:gd name="T9" fmla="*/ 0 h 2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8" h="24">
                        <a:moveTo>
                          <a:pt x="9" y="0"/>
                        </a:moveTo>
                        <a:lnTo>
                          <a:pt x="18" y="21"/>
                        </a:lnTo>
                        <a:lnTo>
                          <a:pt x="9" y="24"/>
                        </a:lnTo>
                        <a:lnTo>
                          <a:pt x="0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4" name="Freeform 67"/>
                  <p:cNvSpPr>
                    <a:spLocks/>
                  </p:cNvSpPr>
                  <p:nvPr/>
                </p:nvSpPr>
                <p:spPr bwMode="auto">
                  <a:xfrm>
                    <a:off x="2968" y="2578"/>
                    <a:ext cx="11" cy="23"/>
                  </a:xfrm>
                  <a:custGeom>
                    <a:avLst/>
                    <a:gdLst>
                      <a:gd name="T0" fmla="*/ 11 w 11"/>
                      <a:gd name="T1" fmla="*/ 23 h 23"/>
                      <a:gd name="T2" fmla="*/ 2 w 11"/>
                      <a:gd name="T3" fmla="*/ 2 h 23"/>
                      <a:gd name="T4" fmla="*/ 0 w 11"/>
                      <a:gd name="T5" fmla="*/ 0 h 2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23">
                        <a:moveTo>
                          <a:pt x="11" y="23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5" name="Freeform 68"/>
                  <p:cNvSpPr>
                    <a:spLocks/>
                  </p:cNvSpPr>
                  <p:nvPr/>
                </p:nvSpPr>
                <p:spPr bwMode="auto">
                  <a:xfrm>
                    <a:off x="2979" y="2596"/>
                    <a:ext cx="10" cy="5"/>
                  </a:xfrm>
                  <a:custGeom>
                    <a:avLst/>
                    <a:gdLst>
                      <a:gd name="T0" fmla="*/ 0 w 10"/>
                      <a:gd name="T1" fmla="*/ 5 h 5"/>
                      <a:gd name="T2" fmla="*/ 9 w 10"/>
                      <a:gd name="T3" fmla="*/ 2 h 5"/>
                      <a:gd name="T4" fmla="*/ 10 w 10"/>
                      <a:gd name="T5" fmla="*/ 0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5">
                        <a:moveTo>
                          <a:pt x="0" y="5"/>
                        </a:moveTo>
                        <a:lnTo>
                          <a:pt x="9" y="2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6" name="Freeform 69"/>
                  <p:cNvSpPr>
                    <a:spLocks/>
                  </p:cNvSpPr>
                  <p:nvPr/>
                </p:nvSpPr>
                <p:spPr bwMode="auto">
                  <a:xfrm>
                    <a:off x="2970" y="2575"/>
                    <a:ext cx="10" cy="5"/>
                  </a:xfrm>
                  <a:custGeom>
                    <a:avLst/>
                    <a:gdLst>
                      <a:gd name="T0" fmla="*/ 0 w 10"/>
                      <a:gd name="T1" fmla="*/ 5 h 5"/>
                      <a:gd name="T2" fmla="*/ 9 w 10"/>
                      <a:gd name="T3" fmla="*/ 2 h 5"/>
                      <a:gd name="T4" fmla="*/ 10 w 10"/>
                      <a:gd name="T5" fmla="*/ 0 h 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" h="5">
                        <a:moveTo>
                          <a:pt x="0" y="5"/>
                        </a:moveTo>
                        <a:lnTo>
                          <a:pt x="9" y="2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7" name="Freeform 70"/>
                  <p:cNvSpPr>
                    <a:spLocks/>
                  </p:cNvSpPr>
                  <p:nvPr/>
                </p:nvSpPr>
                <p:spPr bwMode="auto">
                  <a:xfrm>
                    <a:off x="2977" y="2575"/>
                    <a:ext cx="11" cy="23"/>
                  </a:xfrm>
                  <a:custGeom>
                    <a:avLst/>
                    <a:gdLst>
                      <a:gd name="T0" fmla="*/ 11 w 11"/>
                      <a:gd name="T1" fmla="*/ 23 h 23"/>
                      <a:gd name="T2" fmla="*/ 2 w 11"/>
                      <a:gd name="T3" fmla="*/ 2 h 23"/>
                      <a:gd name="T4" fmla="*/ 0 w 11"/>
                      <a:gd name="T5" fmla="*/ 0 h 2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" h="23">
                        <a:moveTo>
                          <a:pt x="11" y="23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8" name="Freeform 71"/>
                  <p:cNvSpPr>
                    <a:spLocks/>
                  </p:cNvSpPr>
                  <p:nvPr/>
                </p:nvSpPr>
                <p:spPr bwMode="auto">
                  <a:xfrm>
                    <a:off x="2951" y="2566"/>
                    <a:ext cx="25" cy="15"/>
                  </a:xfrm>
                  <a:custGeom>
                    <a:avLst/>
                    <a:gdLst>
                      <a:gd name="T0" fmla="*/ 3 w 25"/>
                      <a:gd name="T1" fmla="*/ 0 h 15"/>
                      <a:gd name="T2" fmla="*/ 25 w 25"/>
                      <a:gd name="T3" fmla="*/ 8 h 15"/>
                      <a:gd name="T4" fmla="*/ 22 w 25"/>
                      <a:gd name="T5" fmla="*/ 15 h 15"/>
                      <a:gd name="T6" fmla="*/ 0 w 25"/>
                      <a:gd name="T7" fmla="*/ 8 h 15"/>
                      <a:gd name="T8" fmla="*/ 3 w 25"/>
                      <a:gd name="T9" fmla="*/ 0 h 1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5" h="15">
                        <a:moveTo>
                          <a:pt x="3" y="0"/>
                        </a:moveTo>
                        <a:lnTo>
                          <a:pt x="25" y="8"/>
                        </a:lnTo>
                        <a:lnTo>
                          <a:pt x="22" y="15"/>
                        </a:lnTo>
                        <a:lnTo>
                          <a:pt x="0" y="8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79" name="Freeform 72"/>
                  <p:cNvSpPr>
                    <a:spLocks/>
                  </p:cNvSpPr>
                  <p:nvPr/>
                </p:nvSpPr>
                <p:spPr bwMode="auto">
                  <a:xfrm>
                    <a:off x="2950" y="2572"/>
                    <a:ext cx="23" cy="9"/>
                  </a:xfrm>
                  <a:custGeom>
                    <a:avLst/>
                    <a:gdLst>
                      <a:gd name="T0" fmla="*/ 23 w 23"/>
                      <a:gd name="T1" fmla="*/ 9 h 9"/>
                      <a:gd name="T2" fmla="*/ 1 w 23"/>
                      <a:gd name="T3" fmla="*/ 2 h 9"/>
                      <a:gd name="T4" fmla="*/ 0 w 23"/>
                      <a:gd name="T5" fmla="*/ 0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9">
                        <a:moveTo>
                          <a:pt x="23" y="9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0" name="Freeform 73"/>
                  <p:cNvSpPr>
                    <a:spLocks/>
                  </p:cNvSpPr>
                  <p:nvPr/>
                </p:nvSpPr>
                <p:spPr bwMode="auto">
                  <a:xfrm>
                    <a:off x="2973" y="2572"/>
                    <a:ext cx="4" cy="9"/>
                  </a:xfrm>
                  <a:custGeom>
                    <a:avLst/>
                    <a:gdLst>
                      <a:gd name="T0" fmla="*/ 0 w 4"/>
                      <a:gd name="T1" fmla="*/ 9 h 9"/>
                      <a:gd name="T2" fmla="*/ 3 w 4"/>
                      <a:gd name="T3" fmla="*/ 2 h 9"/>
                      <a:gd name="T4" fmla="*/ 4 w 4"/>
                      <a:gd name="T5" fmla="*/ 0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" h="9">
                        <a:moveTo>
                          <a:pt x="0" y="9"/>
                        </a:moveTo>
                        <a:lnTo>
                          <a:pt x="3" y="2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1" name="Freeform 74"/>
                  <p:cNvSpPr>
                    <a:spLocks/>
                  </p:cNvSpPr>
                  <p:nvPr/>
                </p:nvSpPr>
                <p:spPr bwMode="auto">
                  <a:xfrm>
                    <a:off x="2951" y="2565"/>
                    <a:ext cx="5" cy="9"/>
                  </a:xfrm>
                  <a:custGeom>
                    <a:avLst/>
                    <a:gdLst>
                      <a:gd name="T0" fmla="*/ 0 w 5"/>
                      <a:gd name="T1" fmla="*/ 9 h 9"/>
                      <a:gd name="T2" fmla="*/ 3 w 5"/>
                      <a:gd name="T3" fmla="*/ 1 h 9"/>
                      <a:gd name="T4" fmla="*/ 5 w 5"/>
                      <a:gd name="T5" fmla="*/ 0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" h="9">
                        <a:moveTo>
                          <a:pt x="0" y="9"/>
                        </a:moveTo>
                        <a:lnTo>
                          <a:pt x="3" y="1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2" name="Freeform 75"/>
                  <p:cNvSpPr>
                    <a:spLocks/>
                  </p:cNvSpPr>
                  <p:nvPr/>
                </p:nvSpPr>
                <p:spPr bwMode="auto">
                  <a:xfrm>
                    <a:off x="2953" y="2565"/>
                    <a:ext cx="23" cy="9"/>
                  </a:xfrm>
                  <a:custGeom>
                    <a:avLst/>
                    <a:gdLst>
                      <a:gd name="T0" fmla="*/ 23 w 23"/>
                      <a:gd name="T1" fmla="*/ 9 h 9"/>
                      <a:gd name="T2" fmla="*/ 1 w 23"/>
                      <a:gd name="T3" fmla="*/ 1 h 9"/>
                      <a:gd name="T4" fmla="*/ 0 w 23"/>
                      <a:gd name="T5" fmla="*/ 0 h 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3" h="9">
                        <a:moveTo>
                          <a:pt x="23" y="9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3" name="Freeform 76"/>
                  <p:cNvSpPr>
                    <a:spLocks/>
                  </p:cNvSpPr>
                  <p:nvPr/>
                </p:nvSpPr>
                <p:spPr bwMode="auto">
                  <a:xfrm>
                    <a:off x="2918" y="2565"/>
                    <a:ext cx="42" cy="12"/>
                  </a:xfrm>
                  <a:custGeom>
                    <a:avLst/>
                    <a:gdLst>
                      <a:gd name="T0" fmla="*/ 0 w 42"/>
                      <a:gd name="T1" fmla="*/ 3 h 12"/>
                      <a:gd name="T2" fmla="*/ 42 w 42"/>
                      <a:gd name="T3" fmla="*/ 0 h 12"/>
                      <a:gd name="T4" fmla="*/ 42 w 42"/>
                      <a:gd name="T5" fmla="*/ 9 h 12"/>
                      <a:gd name="T6" fmla="*/ 0 w 42"/>
                      <a:gd name="T7" fmla="*/ 12 h 12"/>
                      <a:gd name="T8" fmla="*/ 0 w 42"/>
                      <a:gd name="T9" fmla="*/ 3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2" h="12">
                        <a:moveTo>
                          <a:pt x="0" y="3"/>
                        </a:moveTo>
                        <a:lnTo>
                          <a:pt x="42" y="0"/>
                        </a:lnTo>
                        <a:lnTo>
                          <a:pt x="42" y="9"/>
                        </a:lnTo>
                        <a:lnTo>
                          <a:pt x="0" y="12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4" name="Freeform 77"/>
                  <p:cNvSpPr>
                    <a:spLocks/>
                  </p:cNvSpPr>
                  <p:nvPr/>
                </p:nvSpPr>
                <p:spPr bwMode="auto">
                  <a:xfrm>
                    <a:off x="2916" y="2574"/>
                    <a:ext cx="44" cy="4"/>
                  </a:xfrm>
                  <a:custGeom>
                    <a:avLst/>
                    <a:gdLst>
                      <a:gd name="T0" fmla="*/ 44 w 44"/>
                      <a:gd name="T1" fmla="*/ 0 h 4"/>
                      <a:gd name="T2" fmla="*/ 2 w 44"/>
                      <a:gd name="T3" fmla="*/ 3 h 4"/>
                      <a:gd name="T4" fmla="*/ 0 w 44"/>
                      <a:gd name="T5" fmla="*/ 4 h 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4" h="4">
                        <a:moveTo>
                          <a:pt x="44" y="0"/>
                        </a:moveTo>
                        <a:lnTo>
                          <a:pt x="2" y="3"/>
                        </a:lnTo>
                        <a:lnTo>
                          <a:pt x="0" y="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5" name="Freeform 78"/>
                  <p:cNvSpPr>
                    <a:spLocks/>
                  </p:cNvSpPr>
                  <p:nvPr/>
                </p:nvSpPr>
                <p:spPr bwMode="auto">
                  <a:xfrm>
                    <a:off x="2960" y="2563"/>
                    <a:ext cx="1" cy="11"/>
                  </a:xfrm>
                  <a:custGeom>
                    <a:avLst/>
                    <a:gdLst>
                      <a:gd name="T0" fmla="*/ 0 w 1"/>
                      <a:gd name="T1" fmla="*/ 11 h 11"/>
                      <a:gd name="T2" fmla="*/ 0 w 1"/>
                      <a:gd name="T3" fmla="*/ 2 h 11"/>
                      <a:gd name="T4" fmla="*/ 0 w 1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11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6" name="Freeform 79"/>
                  <p:cNvSpPr>
                    <a:spLocks/>
                  </p:cNvSpPr>
                  <p:nvPr/>
                </p:nvSpPr>
                <p:spPr bwMode="auto">
                  <a:xfrm>
                    <a:off x="2918" y="2566"/>
                    <a:ext cx="1" cy="11"/>
                  </a:xfrm>
                  <a:custGeom>
                    <a:avLst/>
                    <a:gdLst>
                      <a:gd name="T0" fmla="*/ 0 w 1"/>
                      <a:gd name="T1" fmla="*/ 11 h 11"/>
                      <a:gd name="T2" fmla="*/ 0 w 1"/>
                      <a:gd name="T3" fmla="*/ 2 h 11"/>
                      <a:gd name="T4" fmla="*/ 0 w 1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11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7" name="Freeform 80"/>
                  <p:cNvSpPr>
                    <a:spLocks/>
                  </p:cNvSpPr>
                  <p:nvPr/>
                </p:nvSpPr>
                <p:spPr bwMode="auto">
                  <a:xfrm>
                    <a:off x="2916" y="2565"/>
                    <a:ext cx="44" cy="4"/>
                  </a:xfrm>
                  <a:custGeom>
                    <a:avLst/>
                    <a:gdLst>
                      <a:gd name="T0" fmla="*/ 44 w 44"/>
                      <a:gd name="T1" fmla="*/ 0 h 4"/>
                      <a:gd name="T2" fmla="*/ 2 w 44"/>
                      <a:gd name="T3" fmla="*/ 3 h 4"/>
                      <a:gd name="T4" fmla="*/ 0 w 44"/>
                      <a:gd name="T5" fmla="*/ 4 h 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4" h="4">
                        <a:moveTo>
                          <a:pt x="44" y="0"/>
                        </a:moveTo>
                        <a:lnTo>
                          <a:pt x="2" y="3"/>
                        </a:lnTo>
                        <a:lnTo>
                          <a:pt x="0" y="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8" name="Freeform 81"/>
                  <p:cNvSpPr>
                    <a:spLocks/>
                  </p:cNvSpPr>
                  <p:nvPr/>
                </p:nvSpPr>
                <p:spPr bwMode="auto">
                  <a:xfrm>
                    <a:off x="2862" y="2566"/>
                    <a:ext cx="62" cy="14"/>
                  </a:xfrm>
                  <a:custGeom>
                    <a:avLst/>
                    <a:gdLst>
                      <a:gd name="T0" fmla="*/ 0 w 62"/>
                      <a:gd name="T1" fmla="*/ 5 h 14"/>
                      <a:gd name="T2" fmla="*/ 60 w 62"/>
                      <a:gd name="T3" fmla="*/ 0 h 14"/>
                      <a:gd name="T4" fmla="*/ 62 w 62"/>
                      <a:gd name="T5" fmla="*/ 9 h 14"/>
                      <a:gd name="T6" fmla="*/ 0 w 62"/>
                      <a:gd name="T7" fmla="*/ 14 h 14"/>
                      <a:gd name="T8" fmla="*/ 0 w 62"/>
                      <a:gd name="T9" fmla="*/ 5 h 1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62" h="14">
                        <a:moveTo>
                          <a:pt x="0" y="5"/>
                        </a:moveTo>
                        <a:lnTo>
                          <a:pt x="60" y="0"/>
                        </a:lnTo>
                        <a:lnTo>
                          <a:pt x="62" y="9"/>
                        </a:lnTo>
                        <a:lnTo>
                          <a:pt x="0" y="1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89" name="Freeform 82"/>
                  <p:cNvSpPr>
                    <a:spLocks/>
                  </p:cNvSpPr>
                  <p:nvPr/>
                </p:nvSpPr>
                <p:spPr bwMode="auto">
                  <a:xfrm>
                    <a:off x="2861" y="2575"/>
                    <a:ext cx="63" cy="6"/>
                  </a:xfrm>
                  <a:custGeom>
                    <a:avLst/>
                    <a:gdLst>
                      <a:gd name="T0" fmla="*/ 63 w 63"/>
                      <a:gd name="T1" fmla="*/ 0 h 6"/>
                      <a:gd name="T2" fmla="*/ 1 w 63"/>
                      <a:gd name="T3" fmla="*/ 5 h 6"/>
                      <a:gd name="T4" fmla="*/ 0 w 63"/>
                      <a:gd name="T5" fmla="*/ 6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3" h="6">
                        <a:moveTo>
                          <a:pt x="63" y="0"/>
                        </a:moveTo>
                        <a:lnTo>
                          <a:pt x="1" y="5"/>
                        </a:lnTo>
                        <a:lnTo>
                          <a:pt x="0" y="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0" name="Freeform 83"/>
                  <p:cNvSpPr>
                    <a:spLocks/>
                  </p:cNvSpPr>
                  <p:nvPr/>
                </p:nvSpPr>
                <p:spPr bwMode="auto">
                  <a:xfrm>
                    <a:off x="2921" y="2565"/>
                    <a:ext cx="3" cy="10"/>
                  </a:xfrm>
                  <a:custGeom>
                    <a:avLst/>
                    <a:gdLst>
                      <a:gd name="T0" fmla="*/ 3 w 3"/>
                      <a:gd name="T1" fmla="*/ 10 h 10"/>
                      <a:gd name="T2" fmla="*/ 1 w 3"/>
                      <a:gd name="T3" fmla="*/ 1 h 10"/>
                      <a:gd name="T4" fmla="*/ 0 w 3"/>
                      <a:gd name="T5" fmla="*/ 0 h 1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" h="10">
                        <a:moveTo>
                          <a:pt x="3" y="1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1" name="Freeform 84"/>
                  <p:cNvSpPr>
                    <a:spLocks/>
                  </p:cNvSpPr>
                  <p:nvPr/>
                </p:nvSpPr>
                <p:spPr bwMode="auto">
                  <a:xfrm>
                    <a:off x="2862" y="2569"/>
                    <a:ext cx="1" cy="11"/>
                  </a:xfrm>
                  <a:custGeom>
                    <a:avLst/>
                    <a:gdLst>
                      <a:gd name="T0" fmla="*/ 0 w 1"/>
                      <a:gd name="T1" fmla="*/ 11 h 11"/>
                      <a:gd name="T2" fmla="*/ 0 w 1"/>
                      <a:gd name="T3" fmla="*/ 2 h 11"/>
                      <a:gd name="T4" fmla="*/ 0 w 1"/>
                      <a:gd name="T5" fmla="*/ 0 h 1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11">
                        <a:moveTo>
                          <a:pt x="0" y="11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2" name="Freeform 85"/>
                  <p:cNvSpPr>
                    <a:spLocks/>
                  </p:cNvSpPr>
                  <p:nvPr/>
                </p:nvSpPr>
                <p:spPr bwMode="auto">
                  <a:xfrm>
                    <a:off x="2861" y="2566"/>
                    <a:ext cx="61" cy="6"/>
                  </a:xfrm>
                  <a:custGeom>
                    <a:avLst/>
                    <a:gdLst>
                      <a:gd name="T0" fmla="*/ 61 w 61"/>
                      <a:gd name="T1" fmla="*/ 0 h 6"/>
                      <a:gd name="T2" fmla="*/ 1 w 61"/>
                      <a:gd name="T3" fmla="*/ 5 h 6"/>
                      <a:gd name="T4" fmla="*/ 0 w 61"/>
                      <a:gd name="T5" fmla="*/ 6 h 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1" h="6">
                        <a:moveTo>
                          <a:pt x="61" y="0"/>
                        </a:moveTo>
                        <a:lnTo>
                          <a:pt x="1" y="5"/>
                        </a:lnTo>
                        <a:lnTo>
                          <a:pt x="0" y="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3" name="Freeform 86"/>
                  <p:cNvSpPr>
                    <a:spLocks/>
                  </p:cNvSpPr>
                  <p:nvPr/>
                </p:nvSpPr>
                <p:spPr bwMode="auto">
                  <a:xfrm>
                    <a:off x="2823" y="2571"/>
                    <a:ext cx="47" cy="24"/>
                  </a:xfrm>
                  <a:custGeom>
                    <a:avLst/>
                    <a:gdLst>
                      <a:gd name="T0" fmla="*/ 0 w 47"/>
                      <a:gd name="T1" fmla="*/ 16 h 24"/>
                      <a:gd name="T2" fmla="*/ 44 w 47"/>
                      <a:gd name="T3" fmla="*/ 0 h 24"/>
                      <a:gd name="T4" fmla="*/ 47 w 47"/>
                      <a:gd name="T5" fmla="*/ 9 h 24"/>
                      <a:gd name="T6" fmla="*/ 3 w 47"/>
                      <a:gd name="T7" fmla="*/ 24 h 24"/>
                      <a:gd name="T8" fmla="*/ 0 w 47"/>
                      <a:gd name="T9" fmla="*/ 16 h 2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47" h="24">
                        <a:moveTo>
                          <a:pt x="0" y="16"/>
                        </a:moveTo>
                        <a:lnTo>
                          <a:pt x="44" y="0"/>
                        </a:lnTo>
                        <a:lnTo>
                          <a:pt x="47" y="9"/>
                        </a:lnTo>
                        <a:lnTo>
                          <a:pt x="3" y="24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4" name="Line 1056"/>
                  <p:cNvSpPr>
                    <a:spLocks noChangeShapeType="1"/>
                  </p:cNvSpPr>
                  <p:nvPr/>
                </p:nvSpPr>
                <p:spPr bwMode="auto">
                  <a:xfrm>
                    <a:off x="2748" y="2580"/>
                    <a:ext cx="0" cy="528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5" name="Line 1057"/>
                  <p:cNvSpPr>
                    <a:spLocks noChangeShapeType="1"/>
                  </p:cNvSpPr>
                  <p:nvPr/>
                </p:nvSpPr>
                <p:spPr bwMode="auto">
                  <a:xfrm>
                    <a:off x="2892" y="2580"/>
                    <a:ext cx="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0396" name="Line 10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56" y="2544"/>
                    <a:ext cx="114" cy="36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</p:grpSp>
        </p:grpSp>
      </p:grpSp>
      <p:sp>
        <p:nvSpPr>
          <p:cNvPr id="338984" name="Freeform 1064"/>
          <p:cNvSpPr>
            <a:spLocks/>
          </p:cNvSpPr>
          <p:nvPr/>
        </p:nvSpPr>
        <p:spPr bwMode="auto">
          <a:xfrm>
            <a:off x="4814092" y="4219600"/>
            <a:ext cx="546100" cy="1028700"/>
          </a:xfrm>
          <a:custGeom>
            <a:avLst/>
            <a:gdLst>
              <a:gd name="T0" fmla="*/ 2147483647 w 344"/>
              <a:gd name="T1" fmla="*/ 0 h 648"/>
              <a:gd name="T2" fmla="*/ 2147483647 w 344"/>
              <a:gd name="T3" fmla="*/ 2147483647 h 648"/>
              <a:gd name="T4" fmla="*/ 2147483647 w 344"/>
              <a:gd name="T5" fmla="*/ 2147483647 h 648"/>
              <a:gd name="T6" fmla="*/ 2147483647 w 344"/>
              <a:gd name="T7" fmla="*/ 2147483647 h 648"/>
              <a:gd name="T8" fmla="*/ 2147483647 w 344"/>
              <a:gd name="T9" fmla="*/ 2147483647 h 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4" h="648">
                <a:moveTo>
                  <a:pt x="248" y="0"/>
                </a:moveTo>
                <a:cubicBezTo>
                  <a:pt x="172" y="12"/>
                  <a:pt x="96" y="24"/>
                  <a:pt x="56" y="96"/>
                </a:cubicBezTo>
                <a:cubicBezTo>
                  <a:pt x="16" y="168"/>
                  <a:pt x="0" y="344"/>
                  <a:pt x="8" y="432"/>
                </a:cubicBezTo>
                <a:cubicBezTo>
                  <a:pt x="16" y="520"/>
                  <a:pt x="48" y="600"/>
                  <a:pt x="104" y="624"/>
                </a:cubicBezTo>
                <a:cubicBezTo>
                  <a:pt x="160" y="648"/>
                  <a:pt x="312" y="584"/>
                  <a:pt x="344" y="576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39004" name="Group 1084"/>
          <p:cNvGrpSpPr>
            <a:grpSpLocks/>
          </p:cNvGrpSpPr>
          <p:nvPr/>
        </p:nvGrpSpPr>
        <p:grpSpPr bwMode="auto">
          <a:xfrm>
            <a:off x="4752008" y="4814936"/>
            <a:ext cx="3105150" cy="942975"/>
            <a:chOff x="2556" y="2730"/>
            <a:chExt cx="1956" cy="594"/>
          </a:xfrm>
        </p:grpSpPr>
        <p:sp>
          <p:nvSpPr>
            <p:cNvPr id="50187" name="Text Box 1068"/>
            <p:cNvSpPr txBox="1">
              <a:spLocks noChangeArrowheads="1"/>
            </p:cNvSpPr>
            <p:nvPr/>
          </p:nvSpPr>
          <p:spPr bwMode="auto">
            <a:xfrm>
              <a:off x="3072" y="3072"/>
              <a:ext cx="1440" cy="252"/>
            </a:xfrm>
            <a:prstGeom prst="rect">
              <a:avLst/>
            </a:prstGeom>
            <a:solidFill>
              <a:srgbClr val="FFFF99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b="0" dirty="0"/>
                <a:t>Pièces de serrage</a:t>
              </a:r>
              <a:endParaRPr lang="en-GB" altLang="fr-FR" sz="2000" b="0" dirty="0"/>
            </a:p>
          </p:txBody>
        </p:sp>
        <p:sp>
          <p:nvSpPr>
            <p:cNvPr id="50188" name="Line 1069"/>
            <p:cNvSpPr>
              <a:spLocks noChangeShapeType="1"/>
            </p:cNvSpPr>
            <p:nvPr/>
          </p:nvSpPr>
          <p:spPr bwMode="auto">
            <a:xfrm flipH="1" flipV="1">
              <a:off x="2955" y="2952"/>
              <a:ext cx="741" cy="12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1355" tIns="45678" rIns="91355" bIns="45678">
              <a:spAutoFit/>
            </a:bodyPr>
            <a:lstStyle/>
            <a:p>
              <a:endParaRPr lang="fr-CH"/>
            </a:p>
          </p:txBody>
        </p:sp>
        <p:sp>
          <p:nvSpPr>
            <p:cNvPr id="50189" name="Rectangle 1072"/>
            <p:cNvSpPr>
              <a:spLocks noChangeArrowheads="1"/>
            </p:cNvSpPr>
            <p:nvPr/>
          </p:nvSpPr>
          <p:spPr bwMode="auto">
            <a:xfrm>
              <a:off x="2556" y="2730"/>
              <a:ext cx="96" cy="145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50190" name="Rectangle 1073"/>
            <p:cNvSpPr>
              <a:spLocks noChangeArrowheads="1"/>
            </p:cNvSpPr>
            <p:nvPr/>
          </p:nvSpPr>
          <p:spPr bwMode="auto">
            <a:xfrm>
              <a:off x="2844" y="2862"/>
              <a:ext cx="96" cy="145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355" tIns="45678" rIns="91355" bIns="45678"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Prise de l’électrode de terre dans murs existants</a:t>
            </a:r>
            <a:endParaRPr lang="fr-CH" dirty="0"/>
          </a:p>
        </p:txBody>
      </p:sp>
      <p:sp>
        <p:nvSpPr>
          <p:cNvPr id="1145" name="Text Box 29"/>
          <p:cNvSpPr txBox="1">
            <a:spLocks noChangeArrowheads="1"/>
          </p:cNvSpPr>
          <p:nvPr/>
        </p:nvSpPr>
        <p:spPr bwMode="auto">
          <a:xfrm>
            <a:off x="468511" y="1418397"/>
            <a:ext cx="1850186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NIBT 5.4.2.2.9</a:t>
            </a:r>
          </a:p>
        </p:txBody>
      </p:sp>
      <p:sp>
        <p:nvSpPr>
          <p:cNvPr id="114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339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39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39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39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9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38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84" grpId="0" animBg="1"/>
      <p:bldP spid="2" grpId="0" animBg="1"/>
      <p:bldP spid="1145" grpId="0" animBg="1" autoUpdateAnimBg="0"/>
      <p:bldP spid="114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692" name="Group 4"/>
          <p:cNvGrpSpPr>
            <a:grpSpLocks/>
          </p:cNvGrpSpPr>
          <p:nvPr/>
        </p:nvGrpSpPr>
        <p:grpSpPr bwMode="auto">
          <a:xfrm>
            <a:off x="1308893" y="1593360"/>
            <a:ext cx="7466013" cy="5054600"/>
            <a:chOff x="384" y="672"/>
            <a:chExt cx="4703" cy="3184"/>
          </a:xfrm>
        </p:grpSpPr>
        <p:grpSp>
          <p:nvGrpSpPr>
            <p:cNvPr id="52233" name="Group 5"/>
            <p:cNvGrpSpPr>
              <a:grpSpLocks/>
            </p:cNvGrpSpPr>
            <p:nvPr/>
          </p:nvGrpSpPr>
          <p:grpSpPr bwMode="auto">
            <a:xfrm>
              <a:off x="384" y="672"/>
              <a:ext cx="4703" cy="3184"/>
              <a:chOff x="384" y="672"/>
              <a:chExt cx="4703" cy="3184"/>
            </a:xfrm>
          </p:grpSpPr>
          <p:grpSp>
            <p:nvGrpSpPr>
              <p:cNvPr id="52235" name="Group 6"/>
              <p:cNvGrpSpPr>
                <a:grpSpLocks/>
              </p:cNvGrpSpPr>
              <p:nvPr/>
            </p:nvGrpSpPr>
            <p:grpSpPr bwMode="auto">
              <a:xfrm>
                <a:off x="4559" y="672"/>
                <a:ext cx="528" cy="3184"/>
                <a:chOff x="4559" y="672"/>
                <a:chExt cx="528" cy="3184"/>
              </a:xfrm>
            </p:grpSpPr>
            <p:sp>
              <p:nvSpPr>
                <p:cNvPr id="52745" name="Freeform 7"/>
                <p:cNvSpPr>
                  <a:spLocks/>
                </p:cNvSpPr>
                <p:nvPr/>
              </p:nvSpPr>
              <p:spPr bwMode="auto">
                <a:xfrm>
                  <a:off x="5076" y="672"/>
                  <a:ext cx="1" cy="3183"/>
                </a:xfrm>
                <a:custGeom>
                  <a:avLst/>
                  <a:gdLst>
                    <a:gd name="T0" fmla="*/ 0 w 1"/>
                    <a:gd name="T1" fmla="*/ 3183 h 3183"/>
                    <a:gd name="T2" fmla="*/ 0 w 1"/>
                    <a:gd name="T3" fmla="*/ 0 h 3183"/>
                    <a:gd name="T4" fmla="*/ 0 w 1"/>
                    <a:gd name="T5" fmla="*/ 0 h 318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183">
                      <a:moveTo>
                        <a:pt x="0" y="318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6" name="Line 8"/>
                <p:cNvSpPr>
                  <a:spLocks noChangeShapeType="1"/>
                </p:cNvSpPr>
                <p:nvPr/>
              </p:nvSpPr>
              <p:spPr bwMode="auto">
                <a:xfrm>
                  <a:off x="4780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7" name="Line 9"/>
                <p:cNvSpPr>
                  <a:spLocks noChangeShapeType="1"/>
                </p:cNvSpPr>
                <p:nvPr/>
              </p:nvSpPr>
              <p:spPr bwMode="auto">
                <a:xfrm>
                  <a:off x="4953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8" name="Line 10"/>
                <p:cNvSpPr>
                  <a:spLocks noChangeShapeType="1"/>
                </p:cNvSpPr>
                <p:nvPr/>
              </p:nvSpPr>
              <p:spPr bwMode="auto">
                <a:xfrm>
                  <a:off x="4758" y="154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9" name="Line 11"/>
                <p:cNvSpPr>
                  <a:spLocks noChangeShapeType="1"/>
                </p:cNvSpPr>
                <p:nvPr/>
              </p:nvSpPr>
              <p:spPr bwMode="auto">
                <a:xfrm>
                  <a:off x="4735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0" name="Line 12"/>
                <p:cNvSpPr>
                  <a:spLocks noChangeShapeType="1"/>
                </p:cNvSpPr>
                <p:nvPr/>
              </p:nvSpPr>
              <p:spPr bwMode="auto">
                <a:xfrm>
                  <a:off x="4910" y="18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1" name="Line 13"/>
                <p:cNvSpPr>
                  <a:spLocks noChangeShapeType="1"/>
                </p:cNvSpPr>
                <p:nvPr/>
              </p:nvSpPr>
              <p:spPr bwMode="auto">
                <a:xfrm>
                  <a:off x="4714" y="2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2" name="Line 14"/>
                <p:cNvSpPr>
                  <a:spLocks noChangeShapeType="1"/>
                </p:cNvSpPr>
                <p:nvPr/>
              </p:nvSpPr>
              <p:spPr bwMode="auto">
                <a:xfrm>
                  <a:off x="4692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3" name="Line 15"/>
                <p:cNvSpPr>
                  <a:spLocks noChangeShapeType="1"/>
                </p:cNvSpPr>
                <p:nvPr/>
              </p:nvSpPr>
              <p:spPr bwMode="auto">
                <a:xfrm>
                  <a:off x="4865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4" name="Line 16"/>
                <p:cNvSpPr>
                  <a:spLocks noChangeShapeType="1"/>
                </p:cNvSpPr>
                <p:nvPr/>
              </p:nvSpPr>
              <p:spPr bwMode="auto">
                <a:xfrm>
                  <a:off x="5076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5" name="Line 17"/>
                <p:cNvSpPr>
                  <a:spLocks noChangeShapeType="1"/>
                </p:cNvSpPr>
                <p:nvPr/>
              </p:nvSpPr>
              <p:spPr bwMode="auto">
                <a:xfrm>
                  <a:off x="4671" y="27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6" name="Line 18"/>
                <p:cNvSpPr>
                  <a:spLocks noChangeShapeType="1"/>
                </p:cNvSpPr>
                <p:nvPr/>
              </p:nvSpPr>
              <p:spPr bwMode="auto">
                <a:xfrm>
                  <a:off x="4650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7" name="Line 19"/>
                <p:cNvSpPr>
                  <a:spLocks noChangeShapeType="1"/>
                </p:cNvSpPr>
                <p:nvPr/>
              </p:nvSpPr>
              <p:spPr bwMode="auto">
                <a:xfrm>
                  <a:off x="4822" y="30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8" name="Line 20"/>
                <p:cNvSpPr>
                  <a:spLocks noChangeShapeType="1"/>
                </p:cNvSpPr>
                <p:nvPr/>
              </p:nvSpPr>
              <p:spPr bwMode="auto">
                <a:xfrm>
                  <a:off x="5054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59" name="Line 21"/>
                <p:cNvSpPr>
                  <a:spLocks noChangeShapeType="1"/>
                </p:cNvSpPr>
                <p:nvPr/>
              </p:nvSpPr>
              <p:spPr bwMode="auto">
                <a:xfrm>
                  <a:off x="5032" y="339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0" name="Line 22"/>
                <p:cNvSpPr>
                  <a:spLocks noChangeShapeType="1"/>
                </p:cNvSpPr>
                <p:nvPr/>
              </p:nvSpPr>
              <p:spPr bwMode="auto">
                <a:xfrm>
                  <a:off x="4627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1" name="Line 23"/>
                <p:cNvSpPr>
                  <a:spLocks noChangeShapeType="1"/>
                </p:cNvSpPr>
                <p:nvPr/>
              </p:nvSpPr>
              <p:spPr bwMode="auto">
                <a:xfrm>
                  <a:off x="5011" y="37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2" name="Line 24"/>
                <p:cNvSpPr>
                  <a:spLocks noChangeShapeType="1"/>
                </p:cNvSpPr>
                <p:nvPr/>
              </p:nvSpPr>
              <p:spPr bwMode="auto">
                <a:xfrm>
                  <a:off x="4803" y="138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3" name="Line 25"/>
                <p:cNvSpPr>
                  <a:spLocks noChangeShapeType="1"/>
                </p:cNvSpPr>
                <p:nvPr/>
              </p:nvSpPr>
              <p:spPr bwMode="auto">
                <a:xfrm>
                  <a:off x="4902" y="136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4" name="Line 26"/>
                <p:cNvSpPr>
                  <a:spLocks noChangeShapeType="1"/>
                </p:cNvSpPr>
                <p:nvPr/>
              </p:nvSpPr>
              <p:spPr bwMode="auto">
                <a:xfrm>
                  <a:off x="5041" y="189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5" name="Line 27"/>
                <p:cNvSpPr>
                  <a:spLocks noChangeShapeType="1"/>
                </p:cNvSpPr>
                <p:nvPr/>
              </p:nvSpPr>
              <p:spPr bwMode="auto">
                <a:xfrm>
                  <a:off x="4663" y="19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6" name="Line 28"/>
                <p:cNvSpPr>
                  <a:spLocks noChangeShapeType="1"/>
                </p:cNvSpPr>
                <p:nvPr/>
              </p:nvSpPr>
              <p:spPr bwMode="auto">
                <a:xfrm>
                  <a:off x="4562" y="197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7" name="Line 29"/>
                <p:cNvSpPr>
                  <a:spLocks noChangeShapeType="1"/>
                </p:cNvSpPr>
                <p:nvPr/>
              </p:nvSpPr>
              <p:spPr bwMode="auto">
                <a:xfrm>
                  <a:off x="4801" y="249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8" name="Line 30"/>
                <p:cNvSpPr>
                  <a:spLocks noChangeShapeType="1"/>
                </p:cNvSpPr>
                <p:nvPr/>
              </p:nvSpPr>
              <p:spPr bwMode="auto">
                <a:xfrm>
                  <a:off x="5003" y="300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69" name="Line 31"/>
                <p:cNvSpPr>
                  <a:spLocks noChangeShapeType="1"/>
                </p:cNvSpPr>
                <p:nvPr/>
              </p:nvSpPr>
              <p:spPr bwMode="auto">
                <a:xfrm>
                  <a:off x="4561" y="308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0" name="Line 32"/>
                <p:cNvSpPr>
                  <a:spLocks noChangeShapeType="1"/>
                </p:cNvSpPr>
                <p:nvPr/>
              </p:nvSpPr>
              <p:spPr bwMode="auto">
                <a:xfrm>
                  <a:off x="4864" y="35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1" name="Line 33"/>
                <p:cNvSpPr>
                  <a:spLocks noChangeShapeType="1"/>
                </p:cNvSpPr>
                <p:nvPr/>
              </p:nvSpPr>
              <p:spPr bwMode="auto">
                <a:xfrm>
                  <a:off x="4936" y="12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2" name="Line 34"/>
                <p:cNvSpPr>
                  <a:spLocks noChangeShapeType="1"/>
                </p:cNvSpPr>
                <p:nvPr/>
              </p:nvSpPr>
              <p:spPr bwMode="auto">
                <a:xfrm>
                  <a:off x="4740" y="129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3" name="Line 35"/>
                <p:cNvSpPr>
                  <a:spLocks noChangeShapeType="1"/>
                </p:cNvSpPr>
                <p:nvPr/>
              </p:nvSpPr>
              <p:spPr bwMode="auto">
                <a:xfrm>
                  <a:off x="4587" y="19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4" name="Line 36"/>
                <p:cNvSpPr>
                  <a:spLocks noChangeShapeType="1"/>
                </p:cNvSpPr>
                <p:nvPr/>
              </p:nvSpPr>
              <p:spPr bwMode="auto">
                <a:xfrm>
                  <a:off x="4784" y="19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5" name="Line 37"/>
                <p:cNvSpPr>
                  <a:spLocks noChangeShapeType="1"/>
                </p:cNvSpPr>
                <p:nvPr/>
              </p:nvSpPr>
              <p:spPr bwMode="auto">
                <a:xfrm>
                  <a:off x="5060" y="246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6" name="Line 38"/>
                <p:cNvSpPr>
                  <a:spLocks noChangeShapeType="1"/>
                </p:cNvSpPr>
                <p:nvPr/>
              </p:nvSpPr>
              <p:spPr bwMode="auto">
                <a:xfrm>
                  <a:off x="4631" y="262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7" name="Line 39"/>
                <p:cNvSpPr>
                  <a:spLocks noChangeShapeType="1"/>
                </p:cNvSpPr>
                <p:nvPr/>
              </p:nvSpPr>
              <p:spPr bwMode="auto">
                <a:xfrm>
                  <a:off x="4907" y="3163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8" name="Line 40"/>
                <p:cNvSpPr>
                  <a:spLocks noChangeShapeType="1"/>
                </p:cNvSpPr>
                <p:nvPr/>
              </p:nvSpPr>
              <p:spPr bwMode="auto">
                <a:xfrm>
                  <a:off x="5047" y="375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79" name="Line 41"/>
                <p:cNvSpPr>
                  <a:spLocks noChangeShapeType="1"/>
                </p:cNvSpPr>
                <p:nvPr/>
              </p:nvSpPr>
              <p:spPr bwMode="auto">
                <a:xfrm>
                  <a:off x="4653" y="115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0" name="Line 42"/>
                <p:cNvSpPr>
                  <a:spLocks noChangeShapeType="1"/>
                </p:cNvSpPr>
                <p:nvPr/>
              </p:nvSpPr>
              <p:spPr bwMode="auto">
                <a:xfrm>
                  <a:off x="4634" y="17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1" name="Line 43"/>
                <p:cNvSpPr>
                  <a:spLocks noChangeShapeType="1"/>
                </p:cNvSpPr>
                <p:nvPr/>
              </p:nvSpPr>
              <p:spPr bwMode="auto">
                <a:xfrm>
                  <a:off x="5063" y="20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2" name="Line 44"/>
                <p:cNvSpPr>
                  <a:spLocks noChangeShapeType="1"/>
                </p:cNvSpPr>
                <p:nvPr/>
              </p:nvSpPr>
              <p:spPr bwMode="auto">
                <a:xfrm>
                  <a:off x="4617" y="230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3" name="Line 45"/>
                <p:cNvSpPr>
                  <a:spLocks noChangeShapeType="1"/>
                </p:cNvSpPr>
                <p:nvPr/>
              </p:nvSpPr>
              <p:spPr bwMode="auto">
                <a:xfrm>
                  <a:off x="4601" y="287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4" name="Line 46"/>
                <p:cNvSpPr>
                  <a:spLocks noChangeShapeType="1"/>
                </p:cNvSpPr>
                <p:nvPr/>
              </p:nvSpPr>
              <p:spPr bwMode="auto">
                <a:xfrm>
                  <a:off x="5044" y="262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5" name="Line 47"/>
                <p:cNvSpPr>
                  <a:spLocks noChangeShapeType="1"/>
                </p:cNvSpPr>
                <p:nvPr/>
              </p:nvSpPr>
              <p:spPr bwMode="auto">
                <a:xfrm>
                  <a:off x="5028" y="319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6" name="Line 48"/>
                <p:cNvSpPr>
                  <a:spLocks noChangeShapeType="1"/>
                </p:cNvSpPr>
                <p:nvPr/>
              </p:nvSpPr>
              <p:spPr bwMode="auto">
                <a:xfrm>
                  <a:off x="5011" y="376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7" name="Line 49"/>
                <p:cNvSpPr>
                  <a:spLocks noChangeShapeType="1"/>
                </p:cNvSpPr>
                <p:nvPr/>
              </p:nvSpPr>
              <p:spPr bwMode="auto">
                <a:xfrm>
                  <a:off x="4813" y="12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8" name="Line 50"/>
                <p:cNvSpPr>
                  <a:spLocks noChangeShapeType="1"/>
                </p:cNvSpPr>
                <p:nvPr/>
              </p:nvSpPr>
              <p:spPr bwMode="auto">
                <a:xfrm>
                  <a:off x="5041" y="106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89" name="Line 51"/>
                <p:cNvSpPr>
                  <a:spLocks noChangeShapeType="1"/>
                </p:cNvSpPr>
                <p:nvPr/>
              </p:nvSpPr>
              <p:spPr bwMode="auto">
                <a:xfrm>
                  <a:off x="5021" y="151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0" name="Line 52"/>
                <p:cNvSpPr>
                  <a:spLocks noChangeShapeType="1"/>
                </p:cNvSpPr>
                <p:nvPr/>
              </p:nvSpPr>
              <p:spPr bwMode="auto">
                <a:xfrm>
                  <a:off x="4838" y="16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1" name="Line 53"/>
                <p:cNvSpPr>
                  <a:spLocks noChangeShapeType="1"/>
                </p:cNvSpPr>
                <p:nvPr/>
              </p:nvSpPr>
              <p:spPr bwMode="auto">
                <a:xfrm>
                  <a:off x="4611" y="185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2" name="Line 54"/>
                <p:cNvSpPr>
                  <a:spLocks noChangeShapeType="1"/>
                </p:cNvSpPr>
                <p:nvPr/>
              </p:nvSpPr>
              <p:spPr bwMode="auto">
                <a:xfrm>
                  <a:off x="4636" y="22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3" name="Line 55"/>
                <p:cNvSpPr>
                  <a:spLocks noChangeShapeType="1"/>
                </p:cNvSpPr>
                <p:nvPr/>
              </p:nvSpPr>
              <p:spPr bwMode="auto">
                <a:xfrm>
                  <a:off x="4819" y="21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4" name="Line 56"/>
                <p:cNvSpPr>
                  <a:spLocks noChangeShapeType="1"/>
                </p:cNvSpPr>
                <p:nvPr/>
              </p:nvSpPr>
              <p:spPr bwMode="auto">
                <a:xfrm>
                  <a:off x="4933" y="2473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5" name="Line 57"/>
                <p:cNvSpPr>
                  <a:spLocks noChangeShapeType="1"/>
                </p:cNvSpPr>
                <p:nvPr/>
              </p:nvSpPr>
              <p:spPr bwMode="auto">
                <a:xfrm>
                  <a:off x="4616" y="273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6" name="Line 58"/>
                <p:cNvSpPr>
                  <a:spLocks noChangeShapeType="1"/>
                </p:cNvSpPr>
                <p:nvPr/>
              </p:nvSpPr>
              <p:spPr bwMode="auto">
                <a:xfrm>
                  <a:off x="4729" y="308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7" name="Line 59"/>
                <p:cNvSpPr>
                  <a:spLocks noChangeShapeType="1"/>
                </p:cNvSpPr>
                <p:nvPr/>
              </p:nvSpPr>
              <p:spPr bwMode="auto">
                <a:xfrm>
                  <a:off x="4957" y="289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8" name="Line 60"/>
                <p:cNvSpPr>
                  <a:spLocks noChangeShapeType="1"/>
                </p:cNvSpPr>
                <p:nvPr/>
              </p:nvSpPr>
              <p:spPr bwMode="auto">
                <a:xfrm>
                  <a:off x="4937" y="33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99" name="Line 61"/>
                <p:cNvSpPr>
                  <a:spLocks noChangeShapeType="1"/>
                </p:cNvSpPr>
                <p:nvPr/>
              </p:nvSpPr>
              <p:spPr bwMode="auto">
                <a:xfrm>
                  <a:off x="4754" y="350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0" name="Line 62"/>
                <p:cNvSpPr>
                  <a:spLocks noChangeShapeType="1"/>
                </p:cNvSpPr>
                <p:nvPr/>
              </p:nvSpPr>
              <p:spPr bwMode="auto">
                <a:xfrm>
                  <a:off x="5049" y="369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1" name="Line 63"/>
                <p:cNvSpPr>
                  <a:spLocks noChangeShapeType="1"/>
                </p:cNvSpPr>
                <p:nvPr/>
              </p:nvSpPr>
              <p:spPr bwMode="auto">
                <a:xfrm>
                  <a:off x="4611" y="128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2" name="Line 64"/>
                <p:cNvSpPr>
                  <a:spLocks noChangeShapeType="1"/>
                </p:cNvSpPr>
                <p:nvPr/>
              </p:nvSpPr>
              <p:spPr bwMode="auto">
                <a:xfrm>
                  <a:off x="4666" y="180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3" name="Line 65"/>
                <p:cNvSpPr>
                  <a:spLocks noChangeShapeType="1"/>
                </p:cNvSpPr>
                <p:nvPr/>
              </p:nvSpPr>
              <p:spPr bwMode="auto">
                <a:xfrm>
                  <a:off x="4723" y="17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4" name="Line 66"/>
                <p:cNvSpPr>
                  <a:spLocks noChangeShapeType="1"/>
                </p:cNvSpPr>
                <p:nvPr/>
              </p:nvSpPr>
              <p:spPr bwMode="auto">
                <a:xfrm>
                  <a:off x="4835" y="218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5" name="Line 67"/>
                <p:cNvSpPr>
                  <a:spLocks noChangeShapeType="1"/>
                </p:cNvSpPr>
                <p:nvPr/>
              </p:nvSpPr>
              <p:spPr bwMode="auto">
                <a:xfrm>
                  <a:off x="4778" y="22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6" name="Line 68"/>
                <p:cNvSpPr>
                  <a:spLocks noChangeShapeType="1"/>
                </p:cNvSpPr>
                <p:nvPr/>
              </p:nvSpPr>
              <p:spPr bwMode="auto">
                <a:xfrm>
                  <a:off x="4559" y="250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7" name="Line 69"/>
                <p:cNvSpPr>
                  <a:spLocks noChangeShapeType="1"/>
                </p:cNvSpPr>
                <p:nvPr/>
              </p:nvSpPr>
              <p:spPr bwMode="auto">
                <a:xfrm>
                  <a:off x="4671" y="29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8" name="Line 70"/>
                <p:cNvSpPr>
                  <a:spLocks noChangeShapeType="1"/>
                </p:cNvSpPr>
                <p:nvPr/>
              </p:nvSpPr>
              <p:spPr bwMode="auto">
                <a:xfrm>
                  <a:off x="4890" y="269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09" name="Line 71"/>
                <p:cNvSpPr>
                  <a:spLocks noChangeShapeType="1"/>
                </p:cNvSpPr>
                <p:nvPr/>
              </p:nvSpPr>
              <p:spPr bwMode="auto">
                <a:xfrm>
                  <a:off x="4946" y="263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0" name="Line 72"/>
                <p:cNvSpPr>
                  <a:spLocks noChangeShapeType="1"/>
                </p:cNvSpPr>
                <p:nvPr/>
              </p:nvSpPr>
              <p:spPr bwMode="auto">
                <a:xfrm>
                  <a:off x="5057" y="308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1" name="Line 73"/>
                <p:cNvSpPr>
                  <a:spLocks noChangeShapeType="1"/>
                </p:cNvSpPr>
                <p:nvPr/>
              </p:nvSpPr>
              <p:spPr bwMode="auto">
                <a:xfrm>
                  <a:off x="5000" y="314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2" name="Line 74"/>
                <p:cNvSpPr>
                  <a:spLocks noChangeShapeType="1"/>
                </p:cNvSpPr>
                <p:nvPr/>
              </p:nvSpPr>
              <p:spPr bwMode="auto">
                <a:xfrm>
                  <a:off x="4783" y="340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3" name="Line 75"/>
                <p:cNvSpPr>
                  <a:spLocks noChangeShapeType="1"/>
                </p:cNvSpPr>
                <p:nvPr/>
              </p:nvSpPr>
              <p:spPr bwMode="auto">
                <a:xfrm>
                  <a:off x="4679" y="174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4" name="Line 76"/>
                <p:cNvSpPr>
                  <a:spLocks noChangeShapeType="1"/>
                </p:cNvSpPr>
                <p:nvPr/>
              </p:nvSpPr>
              <p:spPr bwMode="auto">
                <a:xfrm>
                  <a:off x="4873" y="140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5" name="Line 77"/>
                <p:cNvSpPr>
                  <a:spLocks noChangeShapeType="1"/>
                </p:cNvSpPr>
                <p:nvPr/>
              </p:nvSpPr>
              <p:spPr bwMode="auto">
                <a:xfrm>
                  <a:off x="4928" y="131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6" name="Line 78"/>
                <p:cNvSpPr>
                  <a:spLocks noChangeShapeType="1"/>
                </p:cNvSpPr>
                <p:nvPr/>
              </p:nvSpPr>
              <p:spPr bwMode="auto">
                <a:xfrm>
                  <a:off x="5037" y="209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7" name="Line 79"/>
                <p:cNvSpPr>
                  <a:spLocks noChangeShapeType="1"/>
                </p:cNvSpPr>
                <p:nvPr/>
              </p:nvSpPr>
              <p:spPr bwMode="auto">
                <a:xfrm>
                  <a:off x="4982" y="218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8" name="Line 80"/>
                <p:cNvSpPr>
                  <a:spLocks noChangeShapeType="1"/>
                </p:cNvSpPr>
                <p:nvPr/>
              </p:nvSpPr>
              <p:spPr bwMode="auto">
                <a:xfrm>
                  <a:off x="4796" y="252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19" name="Line 81"/>
                <p:cNvSpPr>
                  <a:spLocks noChangeShapeType="1"/>
                </p:cNvSpPr>
                <p:nvPr/>
              </p:nvSpPr>
              <p:spPr bwMode="auto">
                <a:xfrm>
                  <a:off x="4626" y="281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0" name="Line 82"/>
                <p:cNvSpPr>
                  <a:spLocks noChangeShapeType="1"/>
                </p:cNvSpPr>
                <p:nvPr/>
              </p:nvSpPr>
              <p:spPr bwMode="auto">
                <a:xfrm>
                  <a:off x="4571" y="290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1" name="Line 83"/>
                <p:cNvSpPr>
                  <a:spLocks noChangeShapeType="1"/>
                </p:cNvSpPr>
                <p:nvPr/>
              </p:nvSpPr>
              <p:spPr bwMode="auto">
                <a:xfrm>
                  <a:off x="4903" y="329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2" name="Line 84"/>
                <p:cNvSpPr>
                  <a:spLocks noChangeShapeType="1"/>
                </p:cNvSpPr>
                <p:nvPr/>
              </p:nvSpPr>
              <p:spPr bwMode="auto">
                <a:xfrm>
                  <a:off x="4738" y="105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3" name="Line 85"/>
                <p:cNvSpPr>
                  <a:spLocks noChangeShapeType="1"/>
                </p:cNvSpPr>
                <p:nvPr/>
              </p:nvSpPr>
              <p:spPr bwMode="auto">
                <a:xfrm>
                  <a:off x="4611" y="236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4" name="Line 86"/>
                <p:cNvSpPr>
                  <a:spLocks noChangeShapeType="1"/>
                </p:cNvSpPr>
                <p:nvPr/>
              </p:nvSpPr>
              <p:spPr bwMode="auto">
                <a:xfrm>
                  <a:off x="4681" y="217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5" name="Line 87"/>
                <p:cNvSpPr>
                  <a:spLocks noChangeShapeType="1"/>
                </p:cNvSpPr>
                <p:nvPr/>
              </p:nvSpPr>
              <p:spPr bwMode="auto">
                <a:xfrm>
                  <a:off x="4760" y="19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6" name="Line 88"/>
                <p:cNvSpPr>
                  <a:spLocks noChangeShapeType="1"/>
                </p:cNvSpPr>
                <p:nvPr/>
              </p:nvSpPr>
              <p:spPr bwMode="auto">
                <a:xfrm>
                  <a:off x="4942" y="146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7" name="Line 89"/>
                <p:cNvSpPr>
                  <a:spLocks noChangeShapeType="1"/>
                </p:cNvSpPr>
                <p:nvPr/>
              </p:nvSpPr>
              <p:spPr bwMode="auto">
                <a:xfrm>
                  <a:off x="5011" y="12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8" name="Line 90"/>
                <p:cNvSpPr>
                  <a:spLocks noChangeShapeType="1"/>
                </p:cNvSpPr>
                <p:nvPr/>
              </p:nvSpPr>
              <p:spPr bwMode="auto">
                <a:xfrm>
                  <a:off x="4965" y="236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29" name="Line 91"/>
                <p:cNvSpPr>
                  <a:spLocks noChangeShapeType="1"/>
                </p:cNvSpPr>
                <p:nvPr/>
              </p:nvSpPr>
              <p:spPr bwMode="auto">
                <a:xfrm>
                  <a:off x="4885" y="258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0" name="Line 92"/>
                <p:cNvSpPr>
                  <a:spLocks noChangeShapeType="1"/>
                </p:cNvSpPr>
                <p:nvPr/>
              </p:nvSpPr>
              <p:spPr bwMode="auto">
                <a:xfrm>
                  <a:off x="4816" y="277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1" name="Line 93"/>
                <p:cNvSpPr>
                  <a:spLocks noChangeShapeType="1"/>
                </p:cNvSpPr>
                <p:nvPr/>
              </p:nvSpPr>
              <p:spPr bwMode="auto">
                <a:xfrm>
                  <a:off x="4636" y="32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2" name="Line 94"/>
                <p:cNvSpPr>
                  <a:spLocks noChangeShapeType="1"/>
                </p:cNvSpPr>
                <p:nvPr/>
              </p:nvSpPr>
              <p:spPr bwMode="auto">
                <a:xfrm>
                  <a:off x="5020" y="318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3" name="Line 95"/>
                <p:cNvSpPr>
                  <a:spLocks noChangeShapeType="1"/>
                </p:cNvSpPr>
                <p:nvPr/>
              </p:nvSpPr>
              <p:spPr bwMode="auto">
                <a:xfrm>
                  <a:off x="4818" y="107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4" name="Line 96"/>
                <p:cNvSpPr>
                  <a:spLocks noChangeShapeType="1"/>
                </p:cNvSpPr>
                <p:nvPr/>
              </p:nvSpPr>
              <p:spPr bwMode="auto">
                <a:xfrm>
                  <a:off x="4763" y="13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5" name="Line 97"/>
                <p:cNvSpPr>
                  <a:spLocks noChangeShapeType="1"/>
                </p:cNvSpPr>
                <p:nvPr/>
              </p:nvSpPr>
              <p:spPr bwMode="auto">
                <a:xfrm>
                  <a:off x="4718" y="163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6" name="Line 98"/>
                <p:cNvSpPr>
                  <a:spLocks noChangeShapeType="1"/>
                </p:cNvSpPr>
                <p:nvPr/>
              </p:nvSpPr>
              <p:spPr bwMode="auto">
                <a:xfrm>
                  <a:off x="4663" y="194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7" name="Line 99"/>
                <p:cNvSpPr>
                  <a:spLocks noChangeShapeType="1"/>
                </p:cNvSpPr>
                <p:nvPr/>
              </p:nvSpPr>
              <p:spPr bwMode="auto">
                <a:xfrm>
                  <a:off x="4619" y="219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8" name="Line 100"/>
                <p:cNvSpPr>
                  <a:spLocks noChangeShapeType="1"/>
                </p:cNvSpPr>
                <p:nvPr/>
              </p:nvSpPr>
              <p:spPr bwMode="auto">
                <a:xfrm>
                  <a:off x="4766" y="32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39" name="Line 101"/>
                <p:cNvSpPr>
                  <a:spLocks noChangeShapeType="1"/>
                </p:cNvSpPr>
                <p:nvPr/>
              </p:nvSpPr>
              <p:spPr bwMode="auto">
                <a:xfrm>
                  <a:off x="4812" y="301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0" name="Line 102"/>
                <p:cNvSpPr>
                  <a:spLocks noChangeShapeType="1"/>
                </p:cNvSpPr>
                <p:nvPr/>
              </p:nvSpPr>
              <p:spPr bwMode="auto">
                <a:xfrm>
                  <a:off x="4865" y="270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1" name="Line 103"/>
                <p:cNvSpPr>
                  <a:spLocks noChangeShapeType="1"/>
                </p:cNvSpPr>
                <p:nvPr/>
              </p:nvSpPr>
              <p:spPr bwMode="auto">
                <a:xfrm>
                  <a:off x="4911" y="24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2" name="Line 104"/>
                <p:cNvSpPr>
                  <a:spLocks noChangeShapeType="1"/>
                </p:cNvSpPr>
                <p:nvPr/>
              </p:nvSpPr>
              <p:spPr bwMode="auto">
                <a:xfrm>
                  <a:off x="4965" y="214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3" name="Line 105"/>
                <p:cNvSpPr>
                  <a:spLocks noChangeShapeType="1"/>
                </p:cNvSpPr>
                <p:nvPr/>
              </p:nvSpPr>
              <p:spPr bwMode="auto">
                <a:xfrm>
                  <a:off x="5009" y="18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4" name="Line 106"/>
                <p:cNvSpPr>
                  <a:spLocks noChangeShapeType="1"/>
                </p:cNvSpPr>
                <p:nvPr/>
              </p:nvSpPr>
              <p:spPr bwMode="auto">
                <a:xfrm>
                  <a:off x="5064" y="15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5" name="Line 107"/>
                <p:cNvSpPr>
                  <a:spLocks noChangeShapeType="1"/>
                </p:cNvSpPr>
                <p:nvPr/>
              </p:nvSpPr>
              <p:spPr bwMode="auto">
                <a:xfrm>
                  <a:off x="5059" y="352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6" name="Line 108"/>
                <p:cNvSpPr>
                  <a:spLocks noChangeShapeType="1"/>
                </p:cNvSpPr>
                <p:nvPr/>
              </p:nvSpPr>
              <p:spPr bwMode="auto">
                <a:xfrm>
                  <a:off x="5014" y="377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7" name="Line 109"/>
                <p:cNvSpPr>
                  <a:spLocks noChangeShapeType="1"/>
                </p:cNvSpPr>
                <p:nvPr/>
              </p:nvSpPr>
              <p:spPr bwMode="auto">
                <a:xfrm>
                  <a:off x="4772" y="139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8" name="Line 110"/>
                <p:cNvSpPr>
                  <a:spLocks noChangeShapeType="1"/>
                </p:cNvSpPr>
                <p:nvPr/>
              </p:nvSpPr>
              <p:spPr bwMode="auto">
                <a:xfrm>
                  <a:off x="4772" y="19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49" name="Line 111"/>
                <p:cNvSpPr>
                  <a:spLocks noChangeShapeType="1"/>
                </p:cNvSpPr>
                <p:nvPr/>
              </p:nvSpPr>
              <p:spPr bwMode="auto">
                <a:xfrm>
                  <a:off x="4772" y="21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0" name="Line 112"/>
                <p:cNvSpPr>
                  <a:spLocks noChangeShapeType="1"/>
                </p:cNvSpPr>
                <p:nvPr/>
              </p:nvSpPr>
              <p:spPr bwMode="auto">
                <a:xfrm>
                  <a:off x="4772" y="25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1" name="Line 113"/>
                <p:cNvSpPr>
                  <a:spLocks noChangeShapeType="1"/>
                </p:cNvSpPr>
                <p:nvPr/>
              </p:nvSpPr>
              <p:spPr bwMode="auto">
                <a:xfrm>
                  <a:off x="4772" y="305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2" name="Line 114"/>
                <p:cNvSpPr>
                  <a:spLocks noChangeShapeType="1"/>
                </p:cNvSpPr>
                <p:nvPr/>
              </p:nvSpPr>
              <p:spPr bwMode="auto">
                <a:xfrm>
                  <a:off x="4772" y="32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3" name="Line 115"/>
                <p:cNvSpPr>
                  <a:spLocks noChangeShapeType="1"/>
                </p:cNvSpPr>
                <p:nvPr/>
              </p:nvSpPr>
              <p:spPr bwMode="auto">
                <a:xfrm>
                  <a:off x="4753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4" name="Line 116"/>
                <p:cNvSpPr>
                  <a:spLocks noChangeShapeType="1"/>
                </p:cNvSpPr>
                <p:nvPr/>
              </p:nvSpPr>
              <p:spPr bwMode="auto">
                <a:xfrm>
                  <a:off x="4827" y="17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5" name="Line 117"/>
                <p:cNvSpPr>
                  <a:spLocks noChangeShapeType="1"/>
                </p:cNvSpPr>
                <p:nvPr/>
              </p:nvSpPr>
              <p:spPr bwMode="auto">
                <a:xfrm>
                  <a:off x="4862" y="19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6" name="Line 118"/>
                <p:cNvSpPr>
                  <a:spLocks noChangeShapeType="1"/>
                </p:cNvSpPr>
                <p:nvPr/>
              </p:nvSpPr>
              <p:spPr bwMode="auto">
                <a:xfrm>
                  <a:off x="4945" y="243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7" name="Line 119"/>
                <p:cNvSpPr>
                  <a:spLocks noChangeShapeType="1"/>
                </p:cNvSpPr>
                <p:nvPr/>
              </p:nvSpPr>
              <p:spPr bwMode="auto">
                <a:xfrm>
                  <a:off x="5018" y="284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8" name="Line 120"/>
                <p:cNvSpPr>
                  <a:spLocks noChangeShapeType="1"/>
                </p:cNvSpPr>
                <p:nvPr/>
              </p:nvSpPr>
              <p:spPr bwMode="auto">
                <a:xfrm>
                  <a:off x="5053" y="304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59" name="Line 121"/>
                <p:cNvSpPr>
                  <a:spLocks noChangeShapeType="1"/>
                </p:cNvSpPr>
                <p:nvPr/>
              </p:nvSpPr>
              <p:spPr bwMode="auto">
                <a:xfrm>
                  <a:off x="4697" y="33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0" name="Line 122"/>
                <p:cNvSpPr>
                  <a:spLocks noChangeShapeType="1"/>
                </p:cNvSpPr>
                <p:nvPr/>
              </p:nvSpPr>
              <p:spPr bwMode="auto">
                <a:xfrm>
                  <a:off x="4614" y="28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1" name="Line 123"/>
                <p:cNvSpPr>
                  <a:spLocks noChangeShapeType="1"/>
                </p:cNvSpPr>
                <p:nvPr/>
              </p:nvSpPr>
              <p:spPr bwMode="auto">
                <a:xfrm>
                  <a:off x="4579" y="26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2" name="Line 124"/>
                <p:cNvSpPr>
                  <a:spLocks noChangeShapeType="1"/>
                </p:cNvSpPr>
                <p:nvPr/>
              </p:nvSpPr>
              <p:spPr bwMode="auto">
                <a:xfrm>
                  <a:off x="4786" y="11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3" name="Line 125"/>
                <p:cNvSpPr>
                  <a:spLocks noChangeShapeType="1"/>
                </p:cNvSpPr>
                <p:nvPr/>
              </p:nvSpPr>
              <p:spPr bwMode="auto">
                <a:xfrm>
                  <a:off x="4879" y="14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4" name="Line 126"/>
                <p:cNvSpPr>
                  <a:spLocks noChangeShapeType="1"/>
                </p:cNvSpPr>
                <p:nvPr/>
              </p:nvSpPr>
              <p:spPr bwMode="auto">
                <a:xfrm>
                  <a:off x="4998" y="172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5" name="Line 127"/>
                <p:cNvSpPr>
                  <a:spLocks noChangeShapeType="1"/>
                </p:cNvSpPr>
                <p:nvPr/>
              </p:nvSpPr>
              <p:spPr bwMode="auto">
                <a:xfrm>
                  <a:off x="5021" y="266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6" name="Line 128"/>
                <p:cNvSpPr>
                  <a:spLocks noChangeShapeType="1"/>
                </p:cNvSpPr>
                <p:nvPr/>
              </p:nvSpPr>
              <p:spPr bwMode="auto">
                <a:xfrm>
                  <a:off x="4890" y="23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7" name="Line 129"/>
                <p:cNvSpPr>
                  <a:spLocks noChangeShapeType="1"/>
                </p:cNvSpPr>
                <p:nvPr/>
              </p:nvSpPr>
              <p:spPr bwMode="auto">
                <a:xfrm>
                  <a:off x="4770" y="1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8" name="Line 130"/>
                <p:cNvSpPr>
                  <a:spLocks noChangeShapeType="1"/>
                </p:cNvSpPr>
                <p:nvPr/>
              </p:nvSpPr>
              <p:spPr bwMode="auto">
                <a:xfrm>
                  <a:off x="4677" y="17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69" name="Line 131"/>
                <p:cNvSpPr>
                  <a:spLocks noChangeShapeType="1"/>
                </p:cNvSpPr>
                <p:nvPr/>
              </p:nvSpPr>
              <p:spPr bwMode="auto">
                <a:xfrm>
                  <a:off x="4660" y="25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0" name="Line 132"/>
                <p:cNvSpPr>
                  <a:spLocks noChangeShapeType="1"/>
                </p:cNvSpPr>
                <p:nvPr/>
              </p:nvSpPr>
              <p:spPr bwMode="auto">
                <a:xfrm>
                  <a:off x="4779" y="289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1" name="Line 133"/>
                <p:cNvSpPr>
                  <a:spLocks noChangeShapeType="1"/>
                </p:cNvSpPr>
                <p:nvPr/>
              </p:nvSpPr>
              <p:spPr bwMode="auto">
                <a:xfrm>
                  <a:off x="4909" y="325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2" name="Line 134"/>
                <p:cNvSpPr>
                  <a:spLocks noChangeShapeType="1"/>
                </p:cNvSpPr>
                <p:nvPr/>
              </p:nvSpPr>
              <p:spPr bwMode="auto">
                <a:xfrm>
                  <a:off x="5004" y="350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3" name="Line 135"/>
                <p:cNvSpPr>
                  <a:spLocks noChangeShapeType="1"/>
                </p:cNvSpPr>
                <p:nvPr/>
              </p:nvSpPr>
              <p:spPr bwMode="auto">
                <a:xfrm>
                  <a:off x="5055" y="10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4" name="Line 136"/>
                <p:cNvSpPr>
                  <a:spLocks noChangeShapeType="1"/>
                </p:cNvSpPr>
                <p:nvPr/>
              </p:nvSpPr>
              <p:spPr bwMode="auto">
                <a:xfrm>
                  <a:off x="4648" y="128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5" name="Line 137"/>
                <p:cNvSpPr>
                  <a:spLocks noChangeShapeType="1"/>
                </p:cNvSpPr>
                <p:nvPr/>
              </p:nvSpPr>
              <p:spPr bwMode="auto">
                <a:xfrm>
                  <a:off x="4923" y="175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6" name="Line 138"/>
                <p:cNvSpPr>
                  <a:spLocks noChangeShapeType="1"/>
                </p:cNvSpPr>
                <p:nvPr/>
              </p:nvSpPr>
              <p:spPr bwMode="auto">
                <a:xfrm>
                  <a:off x="5000" y="189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7" name="Line 139"/>
                <p:cNvSpPr>
                  <a:spLocks noChangeShapeType="1"/>
                </p:cNvSpPr>
                <p:nvPr/>
              </p:nvSpPr>
              <p:spPr bwMode="auto">
                <a:xfrm>
                  <a:off x="4943" y="268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8" name="Line 140"/>
                <p:cNvSpPr>
                  <a:spLocks noChangeShapeType="1"/>
                </p:cNvSpPr>
                <p:nvPr/>
              </p:nvSpPr>
              <p:spPr bwMode="auto">
                <a:xfrm>
                  <a:off x="4868" y="25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79" name="Line 141"/>
                <p:cNvSpPr>
                  <a:spLocks noChangeShapeType="1"/>
                </p:cNvSpPr>
                <p:nvPr/>
              </p:nvSpPr>
              <p:spPr bwMode="auto">
                <a:xfrm>
                  <a:off x="4593" y="208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0" name="Line 142"/>
                <p:cNvSpPr>
                  <a:spLocks noChangeShapeType="1"/>
                </p:cNvSpPr>
                <p:nvPr/>
              </p:nvSpPr>
              <p:spPr bwMode="auto">
                <a:xfrm>
                  <a:off x="4813" y="33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1" name="Line 143"/>
                <p:cNvSpPr>
                  <a:spLocks noChangeShapeType="1"/>
                </p:cNvSpPr>
                <p:nvPr/>
              </p:nvSpPr>
              <p:spPr bwMode="auto">
                <a:xfrm>
                  <a:off x="4888" y="348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2" name="Line 144"/>
                <p:cNvSpPr>
                  <a:spLocks noChangeShapeType="1"/>
                </p:cNvSpPr>
                <p:nvPr/>
              </p:nvSpPr>
              <p:spPr bwMode="auto">
                <a:xfrm>
                  <a:off x="4657" y="103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3" name="Line 145"/>
                <p:cNvSpPr>
                  <a:spLocks noChangeShapeType="1"/>
                </p:cNvSpPr>
                <p:nvPr/>
              </p:nvSpPr>
              <p:spPr bwMode="auto">
                <a:xfrm>
                  <a:off x="4835" y="124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4" name="Line 146"/>
                <p:cNvSpPr>
                  <a:spLocks noChangeShapeType="1"/>
                </p:cNvSpPr>
                <p:nvPr/>
              </p:nvSpPr>
              <p:spPr bwMode="auto">
                <a:xfrm>
                  <a:off x="4962" y="196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5" name="Line 147"/>
                <p:cNvSpPr>
                  <a:spLocks noChangeShapeType="1"/>
                </p:cNvSpPr>
                <p:nvPr/>
              </p:nvSpPr>
              <p:spPr bwMode="auto">
                <a:xfrm>
                  <a:off x="4784" y="175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6" name="Line 148"/>
                <p:cNvSpPr>
                  <a:spLocks noChangeShapeType="1"/>
                </p:cNvSpPr>
                <p:nvPr/>
              </p:nvSpPr>
              <p:spPr bwMode="auto">
                <a:xfrm>
                  <a:off x="4720" y="167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7" name="Line 149"/>
                <p:cNvSpPr>
                  <a:spLocks noChangeShapeType="1"/>
                </p:cNvSpPr>
                <p:nvPr/>
              </p:nvSpPr>
              <p:spPr bwMode="auto">
                <a:xfrm>
                  <a:off x="4847" y="239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8" name="Line 150"/>
                <p:cNvSpPr>
                  <a:spLocks noChangeShapeType="1"/>
                </p:cNvSpPr>
                <p:nvPr/>
              </p:nvSpPr>
              <p:spPr bwMode="auto">
                <a:xfrm>
                  <a:off x="4911" y="247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89" name="Line 151"/>
                <p:cNvSpPr>
                  <a:spLocks noChangeShapeType="1"/>
                </p:cNvSpPr>
                <p:nvPr/>
              </p:nvSpPr>
              <p:spPr bwMode="auto">
                <a:xfrm>
                  <a:off x="5038" y="319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0" name="Line 152"/>
                <p:cNvSpPr>
                  <a:spLocks noChangeShapeType="1"/>
                </p:cNvSpPr>
                <p:nvPr/>
              </p:nvSpPr>
              <p:spPr bwMode="auto">
                <a:xfrm>
                  <a:off x="4972" y="311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1" name="Line 153"/>
                <p:cNvSpPr>
                  <a:spLocks noChangeShapeType="1"/>
                </p:cNvSpPr>
                <p:nvPr/>
              </p:nvSpPr>
              <p:spPr bwMode="auto">
                <a:xfrm>
                  <a:off x="4610" y="26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2" name="Line 154"/>
                <p:cNvSpPr>
                  <a:spLocks noChangeShapeType="1"/>
                </p:cNvSpPr>
                <p:nvPr/>
              </p:nvSpPr>
              <p:spPr bwMode="auto">
                <a:xfrm>
                  <a:off x="4735" y="340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3" name="Line 155"/>
                <p:cNvSpPr>
                  <a:spLocks noChangeShapeType="1"/>
                </p:cNvSpPr>
                <p:nvPr/>
              </p:nvSpPr>
              <p:spPr bwMode="auto">
                <a:xfrm>
                  <a:off x="4603" y="10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4" name="Line 156"/>
                <p:cNvSpPr>
                  <a:spLocks noChangeShapeType="1"/>
                </p:cNvSpPr>
                <p:nvPr/>
              </p:nvSpPr>
              <p:spPr bwMode="auto">
                <a:xfrm>
                  <a:off x="4870" y="125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5" name="Line 157"/>
                <p:cNvSpPr>
                  <a:spLocks noChangeShapeType="1"/>
                </p:cNvSpPr>
                <p:nvPr/>
              </p:nvSpPr>
              <p:spPr bwMode="auto">
                <a:xfrm>
                  <a:off x="4767" y="189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6" name="Line 158"/>
                <p:cNvSpPr>
                  <a:spLocks noChangeShapeType="1"/>
                </p:cNvSpPr>
                <p:nvPr/>
              </p:nvSpPr>
              <p:spPr bwMode="auto">
                <a:xfrm>
                  <a:off x="4663" y="253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7" name="Line 159"/>
                <p:cNvSpPr>
                  <a:spLocks noChangeShapeType="1"/>
                </p:cNvSpPr>
                <p:nvPr/>
              </p:nvSpPr>
              <p:spPr bwMode="auto">
                <a:xfrm>
                  <a:off x="4984" y="27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8" name="Line 160"/>
                <p:cNvSpPr>
                  <a:spLocks noChangeShapeType="1"/>
                </p:cNvSpPr>
                <p:nvPr/>
              </p:nvSpPr>
              <p:spPr bwMode="auto">
                <a:xfrm>
                  <a:off x="5046" y="285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899" name="Line 161"/>
                <p:cNvSpPr>
                  <a:spLocks noChangeShapeType="1"/>
                </p:cNvSpPr>
                <p:nvPr/>
              </p:nvSpPr>
              <p:spPr bwMode="auto">
                <a:xfrm>
                  <a:off x="4943" y="348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0" name="Line 162"/>
                <p:cNvSpPr>
                  <a:spLocks noChangeShapeType="1"/>
                </p:cNvSpPr>
                <p:nvPr/>
              </p:nvSpPr>
              <p:spPr bwMode="auto">
                <a:xfrm>
                  <a:off x="4882" y="343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1" name="Line 163"/>
                <p:cNvSpPr>
                  <a:spLocks noChangeShapeType="1"/>
                </p:cNvSpPr>
                <p:nvPr/>
              </p:nvSpPr>
              <p:spPr bwMode="auto">
                <a:xfrm>
                  <a:off x="4868" y="117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2" name="Line 164"/>
                <p:cNvSpPr>
                  <a:spLocks noChangeShapeType="1"/>
                </p:cNvSpPr>
                <p:nvPr/>
              </p:nvSpPr>
              <p:spPr bwMode="auto">
                <a:xfrm>
                  <a:off x="5075" y="129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3" name="Line 165"/>
                <p:cNvSpPr>
                  <a:spLocks noChangeShapeType="1"/>
                </p:cNvSpPr>
                <p:nvPr/>
              </p:nvSpPr>
              <p:spPr bwMode="auto">
                <a:xfrm>
                  <a:off x="5070" y="186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4" name="Line 166"/>
                <p:cNvSpPr>
                  <a:spLocks noChangeShapeType="1"/>
                </p:cNvSpPr>
                <p:nvPr/>
              </p:nvSpPr>
              <p:spPr bwMode="auto">
                <a:xfrm>
                  <a:off x="4669" y="163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5" name="Line 167"/>
                <p:cNvSpPr>
                  <a:spLocks noChangeShapeType="1"/>
                </p:cNvSpPr>
                <p:nvPr/>
              </p:nvSpPr>
              <p:spPr bwMode="auto">
                <a:xfrm>
                  <a:off x="4694" y="222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6" name="Line 168"/>
                <p:cNvSpPr>
                  <a:spLocks noChangeShapeType="1"/>
                </p:cNvSpPr>
                <p:nvPr/>
              </p:nvSpPr>
              <p:spPr bwMode="auto">
                <a:xfrm>
                  <a:off x="4870" y="232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7" name="Line 169"/>
                <p:cNvSpPr>
                  <a:spLocks noChangeShapeType="1"/>
                </p:cNvSpPr>
                <p:nvPr/>
              </p:nvSpPr>
              <p:spPr bwMode="auto">
                <a:xfrm>
                  <a:off x="5072" y="301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8" name="Line 170"/>
                <p:cNvSpPr>
                  <a:spLocks noChangeShapeType="1"/>
                </p:cNvSpPr>
                <p:nvPr/>
              </p:nvSpPr>
              <p:spPr bwMode="auto">
                <a:xfrm>
                  <a:off x="4896" y="29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09" name="Line 171"/>
                <p:cNvSpPr>
                  <a:spLocks noChangeShapeType="1"/>
                </p:cNvSpPr>
                <p:nvPr/>
              </p:nvSpPr>
              <p:spPr bwMode="auto">
                <a:xfrm>
                  <a:off x="4689" y="279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0" name="Line 172"/>
                <p:cNvSpPr>
                  <a:spLocks noChangeShapeType="1"/>
                </p:cNvSpPr>
                <p:nvPr/>
              </p:nvSpPr>
              <p:spPr bwMode="auto">
                <a:xfrm>
                  <a:off x="4891" y="347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1" name="Line 173"/>
                <p:cNvSpPr>
                  <a:spLocks noChangeShapeType="1"/>
                </p:cNvSpPr>
                <p:nvPr/>
              </p:nvSpPr>
              <p:spPr bwMode="auto">
                <a:xfrm>
                  <a:off x="5032" y="105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2" name="Line 174"/>
                <p:cNvSpPr>
                  <a:spLocks noChangeShapeType="1"/>
                </p:cNvSpPr>
                <p:nvPr/>
              </p:nvSpPr>
              <p:spPr bwMode="auto">
                <a:xfrm>
                  <a:off x="4717" y="159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3" name="Line 175"/>
                <p:cNvSpPr>
                  <a:spLocks noChangeShapeType="1"/>
                </p:cNvSpPr>
                <p:nvPr/>
              </p:nvSpPr>
              <p:spPr bwMode="auto">
                <a:xfrm>
                  <a:off x="4995" y="16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4" name="Line 176"/>
                <p:cNvSpPr>
                  <a:spLocks noChangeShapeType="1"/>
                </p:cNvSpPr>
                <p:nvPr/>
              </p:nvSpPr>
              <p:spPr bwMode="auto">
                <a:xfrm>
                  <a:off x="4844" y="23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5" name="Line 177"/>
                <p:cNvSpPr>
                  <a:spLocks noChangeShapeType="1"/>
                </p:cNvSpPr>
                <p:nvPr/>
              </p:nvSpPr>
              <p:spPr bwMode="auto">
                <a:xfrm>
                  <a:off x="4570" y="285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6" name="Line 178"/>
                <p:cNvSpPr>
                  <a:spLocks noChangeShapeType="1"/>
                </p:cNvSpPr>
                <p:nvPr/>
              </p:nvSpPr>
              <p:spPr bwMode="auto">
                <a:xfrm>
                  <a:off x="4971" y="300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7" name="Line 179"/>
                <p:cNvSpPr>
                  <a:spLocks noChangeShapeType="1"/>
                </p:cNvSpPr>
                <p:nvPr/>
              </p:nvSpPr>
              <p:spPr bwMode="auto">
                <a:xfrm>
                  <a:off x="4617" y="13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8" name="Line 180"/>
                <p:cNvSpPr>
                  <a:spLocks noChangeShapeType="1"/>
                </p:cNvSpPr>
                <p:nvPr/>
              </p:nvSpPr>
              <p:spPr bwMode="auto">
                <a:xfrm>
                  <a:off x="4888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19" name="Line 181"/>
                <p:cNvSpPr>
                  <a:spLocks noChangeShapeType="1"/>
                </p:cNvSpPr>
                <p:nvPr/>
              </p:nvSpPr>
              <p:spPr bwMode="auto">
                <a:xfrm>
                  <a:off x="4735" y="218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20" name="Line 182"/>
                <p:cNvSpPr>
                  <a:spLocks noChangeShapeType="1"/>
                </p:cNvSpPr>
                <p:nvPr/>
              </p:nvSpPr>
              <p:spPr bwMode="auto">
                <a:xfrm>
                  <a:off x="4891" y="220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21" name="Line 183"/>
                <p:cNvSpPr>
                  <a:spLocks noChangeShapeType="1"/>
                </p:cNvSpPr>
                <p:nvPr/>
              </p:nvSpPr>
              <p:spPr bwMode="auto">
                <a:xfrm>
                  <a:off x="4812" y="261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22" name="Line 184"/>
                <p:cNvSpPr>
                  <a:spLocks noChangeShapeType="1"/>
                </p:cNvSpPr>
                <p:nvPr/>
              </p:nvSpPr>
              <p:spPr bwMode="auto">
                <a:xfrm>
                  <a:off x="5009" y="307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23" name="Line 185"/>
                <p:cNvSpPr>
                  <a:spLocks noChangeShapeType="1"/>
                </p:cNvSpPr>
                <p:nvPr/>
              </p:nvSpPr>
              <p:spPr bwMode="auto">
                <a:xfrm>
                  <a:off x="4816" y="346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24" name="Line 186"/>
                <p:cNvSpPr>
                  <a:spLocks noChangeShapeType="1"/>
                </p:cNvSpPr>
                <p:nvPr/>
              </p:nvSpPr>
              <p:spPr bwMode="auto">
                <a:xfrm>
                  <a:off x="4659" y="343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925" name="Freeform 187"/>
                <p:cNvSpPr>
                  <a:spLocks/>
                </p:cNvSpPr>
                <p:nvPr/>
              </p:nvSpPr>
              <p:spPr bwMode="auto">
                <a:xfrm>
                  <a:off x="4568" y="3359"/>
                  <a:ext cx="519" cy="497"/>
                </a:xfrm>
                <a:custGeom>
                  <a:avLst/>
                  <a:gdLst>
                    <a:gd name="T0" fmla="*/ 0 w 519"/>
                    <a:gd name="T1" fmla="*/ 0 h 497"/>
                    <a:gd name="T2" fmla="*/ 517 w 519"/>
                    <a:gd name="T3" fmla="*/ 496 h 497"/>
                    <a:gd name="T4" fmla="*/ 519 w 519"/>
                    <a:gd name="T5" fmla="*/ 497 h 49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19" h="497">
                      <a:moveTo>
                        <a:pt x="0" y="0"/>
                      </a:moveTo>
                      <a:lnTo>
                        <a:pt x="517" y="496"/>
                      </a:lnTo>
                      <a:lnTo>
                        <a:pt x="519" y="49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grpSp>
              <p:nvGrpSpPr>
                <p:cNvPr id="52926" name="Group 188"/>
                <p:cNvGrpSpPr>
                  <a:grpSpLocks/>
                </p:cNvGrpSpPr>
                <p:nvPr/>
              </p:nvGrpSpPr>
              <p:grpSpPr bwMode="auto">
                <a:xfrm>
                  <a:off x="4568" y="672"/>
                  <a:ext cx="519" cy="325"/>
                  <a:chOff x="4568" y="672"/>
                  <a:chExt cx="519" cy="325"/>
                </a:xfrm>
              </p:grpSpPr>
              <p:sp>
                <p:nvSpPr>
                  <p:cNvPr id="52927" name="Line 189"/>
                  <p:cNvSpPr>
                    <a:spLocks noChangeShapeType="1"/>
                  </p:cNvSpPr>
                  <p:nvPr/>
                </p:nvSpPr>
                <p:spPr bwMode="auto">
                  <a:xfrm>
                    <a:off x="4801" y="92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28" name="Line 190"/>
                  <p:cNvSpPr>
                    <a:spLocks noChangeShapeType="1"/>
                  </p:cNvSpPr>
                  <p:nvPr/>
                </p:nvSpPr>
                <p:spPr bwMode="auto">
                  <a:xfrm>
                    <a:off x="4570" y="92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29" name="Line 191"/>
                  <p:cNvSpPr>
                    <a:spLocks noChangeShapeType="1"/>
                  </p:cNvSpPr>
                  <p:nvPr/>
                </p:nvSpPr>
                <p:spPr bwMode="auto">
                  <a:xfrm>
                    <a:off x="5041" y="78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0" name="Line 192"/>
                  <p:cNvSpPr>
                    <a:spLocks noChangeShapeType="1"/>
                  </p:cNvSpPr>
                  <p:nvPr/>
                </p:nvSpPr>
                <p:spPr bwMode="auto">
                  <a:xfrm>
                    <a:off x="4700" y="90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1" name="Line 193"/>
                  <p:cNvSpPr>
                    <a:spLocks noChangeShapeType="1"/>
                  </p:cNvSpPr>
                  <p:nvPr/>
                </p:nvSpPr>
                <p:spPr bwMode="auto">
                  <a:xfrm>
                    <a:off x="4979" y="84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2" name="Line 194"/>
                  <p:cNvSpPr>
                    <a:spLocks noChangeShapeType="1"/>
                  </p:cNvSpPr>
                  <p:nvPr/>
                </p:nvSpPr>
                <p:spPr bwMode="auto">
                  <a:xfrm>
                    <a:off x="4568" y="97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3" name="Line 195"/>
                  <p:cNvSpPr>
                    <a:spLocks noChangeShapeType="1"/>
                  </p:cNvSpPr>
                  <p:nvPr/>
                </p:nvSpPr>
                <p:spPr bwMode="auto">
                  <a:xfrm>
                    <a:off x="4807" y="864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4" name="Line 196"/>
                  <p:cNvSpPr>
                    <a:spLocks noChangeShapeType="1"/>
                  </p:cNvSpPr>
                  <p:nvPr/>
                </p:nvSpPr>
                <p:spPr bwMode="auto">
                  <a:xfrm>
                    <a:off x="4862" y="82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5" name="Line 197"/>
                  <p:cNvSpPr>
                    <a:spLocks noChangeShapeType="1"/>
                  </p:cNvSpPr>
                  <p:nvPr/>
                </p:nvSpPr>
                <p:spPr bwMode="auto">
                  <a:xfrm>
                    <a:off x="4772" y="99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6" name="Line 198"/>
                  <p:cNvSpPr>
                    <a:spLocks noChangeShapeType="1"/>
                  </p:cNvSpPr>
                  <p:nvPr/>
                </p:nvSpPr>
                <p:spPr bwMode="auto">
                  <a:xfrm>
                    <a:off x="5073" y="88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7" name="Line 199"/>
                  <p:cNvSpPr>
                    <a:spLocks noChangeShapeType="1"/>
                  </p:cNvSpPr>
                  <p:nvPr/>
                </p:nvSpPr>
                <p:spPr bwMode="auto">
                  <a:xfrm>
                    <a:off x="4671" y="89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8" name="Line 200"/>
                  <p:cNvSpPr>
                    <a:spLocks noChangeShapeType="1"/>
                  </p:cNvSpPr>
                  <p:nvPr/>
                </p:nvSpPr>
                <p:spPr bwMode="auto">
                  <a:xfrm>
                    <a:off x="4991" y="82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39" name="Line 201"/>
                  <p:cNvSpPr>
                    <a:spLocks noChangeShapeType="1"/>
                  </p:cNvSpPr>
                  <p:nvPr/>
                </p:nvSpPr>
                <p:spPr bwMode="auto">
                  <a:xfrm>
                    <a:off x="4978" y="964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0" name="Line 202"/>
                  <p:cNvSpPr>
                    <a:spLocks noChangeShapeType="1"/>
                  </p:cNvSpPr>
                  <p:nvPr/>
                </p:nvSpPr>
                <p:spPr bwMode="auto">
                  <a:xfrm>
                    <a:off x="5070" y="95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1" name="Line 203"/>
                  <p:cNvSpPr>
                    <a:spLocks noChangeShapeType="1"/>
                  </p:cNvSpPr>
                  <p:nvPr/>
                </p:nvSpPr>
                <p:spPr bwMode="auto">
                  <a:xfrm>
                    <a:off x="4593" y="95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2" name="Line 204"/>
                  <p:cNvSpPr>
                    <a:spLocks noChangeShapeType="1"/>
                  </p:cNvSpPr>
                  <p:nvPr/>
                </p:nvSpPr>
                <p:spPr bwMode="auto">
                  <a:xfrm>
                    <a:off x="5049" y="70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3" name="Line 205"/>
                  <p:cNvSpPr>
                    <a:spLocks noChangeShapeType="1"/>
                  </p:cNvSpPr>
                  <p:nvPr/>
                </p:nvSpPr>
                <p:spPr bwMode="auto">
                  <a:xfrm>
                    <a:off x="4868" y="99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4" name="Line 206"/>
                  <p:cNvSpPr>
                    <a:spLocks noChangeShapeType="1"/>
                  </p:cNvSpPr>
                  <p:nvPr/>
                </p:nvSpPr>
                <p:spPr bwMode="auto">
                  <a:xfrm>
                    <a:off x="4590" y="89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5" name="Line 207"/>
                  <p:cNvSpPr>
                    <a:spLocks noChangeShapeType="1"/>
                  </p:cNvSpPr>
                  <p:nvPr/>
                </p:nvSpPr>
                <p:spPr bwMode="auto">
                  <a:xfrm>
                    <a:off x="4968" y="95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6" name="Line 208"/>
                  <p:cNvSpPr>
                    <a:spLocks noChangeShapeType="1"/>
                  </p:cNvSpPr>
                  <p:nvPr/>
                </p:nvSpPr>
                <p:spPr bwMode="auto">
                  <a:xfrm>
                    <a:off x="4810" y="92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947" name="Freeform 209"/>
                  <p:cNvSpPr>
                    <a:spLocks/>
                  </p:cNvSpPr>
                  <p:nvPr/>
                </p:nvSpPr>
                <p:spPr bwMode="auto">
                  <a:xfrm>
                    <a:off x="4570" y="672"/>
                    <a:ext cx="517" cy="230"/>
                  </a:xfrm>
                  <a:custGeom>
                    <a:avLst/>
                    <a:gdLst>
                      <a:gd name="T0" fmla="*/ 0 w 517"/>
                      <a:gd name="T1" fmla="*/ 230 h 230"/>
                      <a:gd name="T2" fmla="*/ 515 w 517"/>
                      <a:gd name="T3" fmla="*/ 0 h 230"/>
                      <a:gd name="T4" fmla="*/ 517 w 517"/>
                      <a:gd name="T5" fmla="*/ 0 h 2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17" h="230">
                        <a:moveTo>
                          <a:pt x="0" y="230"/>
                        </a:moveTo>
                        <a:lnTo>
                          <a:pt x="515" y="0"/>
                        </a:lnTo>
                        <a:lnTo>
                          <a:pt x="51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</p:grpSp>
          <p:grpSp>
            <p:nvGrpSpPr>
              <p:cNvPr id="52236" name="Group 210"/>
              <p:cNvGrpSpPr>
                <a:grpSpLocks/>
              </p:cNvGrpSpPr>
              <p:nvPr/>
            </p:nvGrpSpPr>
            <p:grpSpPr bwMode="auto">
              <a:xfrm>
                <a:off x="384" y="672"/>
                <a:ext cx="3880" cy="3183"/>
                <a:chOff x="384" y="672"/>
                <a:chExt cx="3880" cy="3183"/>
              </a:xfrm>
            </p:grpSpPr>
            <p:sp>
              <p:nvSpPr>
                <p:cNvPr id="52545" name="Line 211"/>
                <p:cNvSpPr>
                  <a:spLocks noChangeShapeType="1"/>
                </p:cNvSpPr>
                <p:nvPr/>
              </p:nvSpPr>
              <p:spPr bwMode="auto">
                <a:xfrm>
                  <a:off x="2136" y="75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46" name="Line 212"/>
                <p:cNvSpPr>
                  <a:spLocks noChangeShapeType="1"/>
                </p:cNvSpPr>
                <p:nvPr/>
              </p:nvSpPr>
              <p:spPr bwMode="auto">
                <a:xfrm>
                  <a:off x="2343" y="87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47" name="Line 213"/>
                <p:cNvSpPr>
                  <a:spLocks noChangeShapeType="1"/>
                </p:cNvSpPr>
                <p:nvPr/>
              </p:nvSpPr>
              <p:spPr bwMode="auto">
                <a:xfrm>
                  <a:off x="1154" y="76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48" name="Line 214"/>
                <p:cNvSpPr>
                  <a:spLocks noChangeShapeType="1"/>
                </p:cNvSpPr>
                <p:nvPr/>
              </p:nvSpPr>
              <p:spPr bwMode="auto">
                <a:xfrm>
                  <a:off x="4189" y="7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49" name="Line 215"/>
                <p:cNvSpPr>
                  <a:spLocks noChangeShapeType="1"/>
                </p:cNvSpPr>
                <p:nvPr/>
              </p:nvSpPr>
              <p:spPr bwMode="auto">
                <a:xfrm>
                  <a:off x="4025" y="6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0" name="Line 216"/>
                <p:cNvSpPr>
                  <a:spLocks noChangeShapeType="1"/>
                </p:cNvSpPr>
                <p:nvPr/>
              </p:nvSpPr>
              <p:spPr bwMode="auto">
                <a:xfrm>
                  <a:off x="2187" y="68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1" name="Line 217"/>
                <p:cNvSpPr>
                  <a:spLocks noChangeShapeType="1"/>
                </p:cNvSpPr>
                <p:nvPr/>
              </p:nvSpPr>
              <p:spPr bwMode="auto">
                <a:xfrm>
                  <a:off x="2465" y="78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2" name="Line 218"/>
                <p:cNvSpPr>
                  <a:spLocks noChangeShapeType="1"/>
                </p:cNvSpPr>
                <p:nvPr/>
              </p:nvSpPr>
              <p:spPr bwMode="auto">
                <a:xfrm>
                  <a:off x="2629" y="8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3" name="Line 219"/>
                <p:cNvSpPr>
                  <a:spLocks noChangeShapeType="1"/>
                </p:cNvSpPr>
                <p:nvPr/>
              </p:nvSpPr>
              <p:spPr bwMode="auto">
                <a:xfrm>
                  <a:off x="4262" y="82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4" name="Line 220"/>
                <p:cNvSpPr>
                  <a:spLocks noChangeShapeType="1"/>
                </p:cNvSpPr>
                <p:nvPr/>
              </p:nvSpPr>
              <p:spPr bwMode="auto">
                <a:xfrm>
                  <a:off x="3991" y="78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5" name="Line 221"/>
                <p:cNvSpPr>
                  <a:spLocks noChangeShapeType="1"/>
                </p:cNvSpPr>
                <p:nvPr/>
              </p:nvSpPr>
              <p:spPr bwMode="auto">
                <a:xfrm>
                  <a:off x="3834" y="7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6" name="Line 222"/>
                <p:cNvSpPr>
                  <a:spLocks noChangeShapeType="1"/>
                </p:cNvSpPr>
                <p:nvPr/>
              </p:nvSpPr>
              <p:spPr bwMode="auto">
                <a:xfrm>
                  <a:off x="982" y="67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7" name="Line 223"/>
                <p:cNvSpPr>
                  <a:spLocks noChangeShapeType="1"/>
                </p:cNvSpPr>
                <p:nvPr/>
              </p:nvSpPr>
              <p:spPr bwMode="auto">
                <a:xfrm>
                  <a:off x="1530" y="77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8" name="Line 224"/>
                <p:cNvSpPr>
                  <a:spLocks noChangeShapeType="1"/>
                </p:cNvSpPr>
                <p:nvPr/>
              </p:nvSpPr>
              <p:spPr bwMode="auto">
                <a:xfrm>
                  <a:off x="1688" y="8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59" name="Line 225"/>
                <p:cNvSpPr>
                  <a:spLocks noChangeShapeType="1"/>
                </p:cNvSpPr>
                <p:nvPr/>
              </p:nvSpPr>
              <p:spPr bwMode="auto">
                <a:xfrm>
                  <a:off x="1959" y="8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0" name="Freeform 226"/>
                <p:cNvSpPr>
                  <a:spLocks/>
                </p:cNvSpPr>
                <p:nvPr/>
              </p:nvSpPr>
              <p:spPr bwMode="auto">
                <a:xfrm>
                  <a:off x="384" y="672"/>
                  <a:ext cx="750" cy="231"/>
                </a:xfrm>
                <a:custGeom>
                  <a:avLst/>
                  <a:gdLst>
                    <a:gd name="T0" fmla="*/ 0 w 750"/>
                    <a:gd name="T1" fmla="*/ 0 h 231"/>
                    <a:gd name="T2" fmla="*/ 748 w 750"/>
                    <a:gd name="T3" fmla="*/ 230 h 231"/>
                    <a:gd name="T4" fmla="*/ 750 w 750"/>
                    <a:gd name="T5" fmla="*/ 231 h 23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50" h="231">
                      <a:moveTo>
                        <a:pt x="0" y="0"/>
                      </a:moveTo>
                      <a:lnTo>
                        <a:pt x="748" y="230"/>
                      </a:lnTo>
                      <a:lnTo>
                        <a:pt x="750" y="23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1" name="Freeform 227"/>
                <p:cNvSpPr>
                  <a:spLocks/>
                </p:cNvSpPr>
                <p:nvPr/>
              </p:nvSpPr>
              <p:spPr bwMode="auto">
                <a:xfrm>
                  <a:off x="384" y="3356"/>
                  <a:ext cx="753" cy="499"/>
                </a:xfrm>
                <a:custGeom>
                  <a:avLst/>
                  <a:gdLst>
                    <a:gd name="T0" fmla="*/ 0 w 753"/>
                    <a:gd name="T1" fmla="*/ 499 h 499"/>
                    <a:gd name="T2" fmla="*/ 751 w 753"/>
                    <a:gd name="T3" fmla="*/ 2 h 499"/>
                    <a:gd name="T4" fmla="*/ 753 w 753"/>
                    <a:gd name="T5" fmla="*/ 0 h 4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53" h="499">
                      <a:moveTo>
                        <a:pt x="0" y="499"/>
                      </a:moveTo>
                      <a:lnTo>
                        <a:pt x="751" y="2"/>
                      </a:lnTo>
                      <a:lnTo>
                        <a:pt x="753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2" name="Line 228"/>
                <p:cNvSpPr>
                  <a:spLocks noChangeShapeType="1"/>
                </p:cNvSpPr>
                <p:nvPr/>
              </p:nvSpPr>
              <p:spPr bwMode="auto">
                <a:xfrm>
                  <a:off x="757" y="9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3" name="Line 229"/>
                <p:cNvSpPr>
                  <a:spLocks noChangeShapeType="1"/>
                </p:cNvSpPr>
                <p:nvPr/>
              </p:nvSpPr>
              <p:spPr bwMode="auto">
                <a:xfrm>
                  <a:off x="525" y="92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4" name="Line 230"/>
                <p:cNvSpPr>
                  <a:spLocks noChangeShapeType="1"/>
                </p:cNvSpPr>
                <p:nvPr/>
              </p:nvSpPr>
              <p:spPr bwMode="auto">
                <a:xfrm>
                  <a:off x="734" y="123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5" name="Line 231"/>
                <p:cNvSpPr>
                  <a:spLocks noChangeShapeType="1"/>
                </p:cNvSpPr>
                <p:nvPr/>
              </p:nvSpPr>
              <p:spPr bwMode="auto">
                <a:xfrm>
                  <a:off x="909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6" name="Line 232"/>
                <p:cNvSpPr>
                  <a:spLocks noChangeShapeType="1"/>
                </p:cNvSpPr>
                <p:nvPr/>
              </p:nvSpPr>
              <p:spPr bwMode="auto">
                <a:xfrm>
                  <a:off x="1119" y="15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7" name="Line 233"/>
                <p:cNvSpPr>
                  <a:spLocks noChangeShapeType="1"/>
                </p:cNvSpPr>
                <p:nvPr/>
              </p:nvSpPr>
              <p:spPr bwMode="auto">
                <a:xfrm>
                  <a:off x="713" y="154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8" name="Line 234"/>
                <p:cNvSpPr>
                  <a:spLocks noChangeShapeType="1"/>
                </p:cNvSpPr>
                <p:nvPr/>
              </p:nvSpPr>
              <p:spPr bwMode="auto">
                <a:xfrm>
                  <a:off x="482" y="15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69" name="Line 235"/>
                <p:cNvSpPr>
                  <a:spLocks noChangeShapeType="1"/>
                </p:cNvSpPr>
                <p:nvPr/>
              </p:nvSpPr>
              <p:spPr bwMode="auto">
                <a:xfrm>
                  <a:off x="692" y="18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0" name="Line 236"/>
                <p:cNvSpPr>
                  <a:spLocks noChangeShapeType="1"/>
                </p:cNvSpPr>
                <p:nvPr/>
              </p:nvSpPr>
              <p:spPr bwMode="auto">
                <a:xfrm>
                  <a:off x="866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1" name="Line 237"/>
                <p:cNvSpPr>
                  <a:spLocks noChangeShapeType="1"/>
                </p:cNvSpPr>
                <p:nvPr/>
              </p:nvSpPr>
              <p:spPr bwMode="auto">
                <a:xfrm>
                  <a:off x="1097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2" name="Line 238"/>
                <p:cNvSpPr>
                  <a:spLocks noChangeShapeType="1"/>
                </p:cNvSpPr>
                <p:nvPr/>
              </p:nvSpPr>
              <p:spPr bwMode="auto">
                <a:xfrm>
                  <a:off x="1076" y="2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3" name="Line 239"/>
                <p:cNvSpPr>
                  <a:spLocks noChangeShapeType="1"/>
                </p:cNvSpPr>
                <p:nvPr/>
              </p:nvSpPr>
              <p:spPr bwMode="auto">
                <a:xfrm>
                  <a:off x="670" y="2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4" name="Line 240"/>
                <p:cNvSpPr>
                  <a:spLocks noChangeShapeType="1"/>
                </p:cNvSpPr>
                <p:nvPr/>
              </p:nvSpPr>
              <p:spPr bwMode="auto">
                <a:xfrm>
                  <a:off x="439" y="2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5" name="Line 241"/>
                <p:cNvSpPr>
                  <a:spLocks noChangeShapeType="1"/>
                </p:cNvSpPr>
                <p:nvPr/>
              </p:nvSpPr>
              <p:spPr bwMode="auto">
                <a:xfrm>
                  <a:off x="649" y="24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6" name="Line 242"/>
                <p:cNvSpPr>
                  <a:spLocks noChangeShapeType="1"/>
                </p:cNvSpPr>
                <p:nvPr/>
              </p:nvSpPr>
              <p:spPr bwMode="auto">
                <a:xfrm>
                  <a:off x="822" y="24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7" name="Line 243"/>
                <p:cNvSpPr>
                  <a:spLocks noChangeShapeType="1"/>
                </p:cNvSpPr>
                <p:nvPr/>
              </p:nvSpPr>
              <p:spPr bwMode="auto">
                <a:xfrm>
                  <a:off x="1054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8" name="Line 244"/>
                <p:cNvSpPr>
                  <a:spLocks noChangeShapeType="1"/>
                </p:cNvSpPr>
                <p:nvPr/>
              </p:nvSpPr>
              <p:spPr bwMode="auto">
                <a:xfrm>
                  <a:off x="1031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79" name="Line 245"/>
                <p:cNvSpPr>
                  <a:spLocks noChangeShapeType="1"/>
                </p:cNvSpPr>
                <p:nvPr/>
              </p:nvSpPr>
              <p:spPr bwMode="auto">
                <a:xfrm>
                  <a:off x="627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0" name="Line 246"/>
                <p:cNvSpPr>
                  <a:spLocks noChangeShapeType="1"/>
                </p:cNvSpPr>
                <p:nvPr/>
              </p:nvSpPr>
              <p:spPr bwMode="auto">
                <a:xfrm>
                  <a:off x="395" y="27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1" name="Line 247"/>
                <p:cNvSpPr>
                  <a:spLocks noChangeShapeType="1"/>
                </p:cNvSpPr>
                <p:nvPr/>
              </p:nvSpPr>
              <p:spPr bwMode="auto">
                <a:xfrm>
                  <a:off x="604" y="30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2" name="Line 248"/>
                <p:cNvSpPr>
                  <a:spLocks noChangeShapeType="1"/>
                </p:cNvSpPr>
                <p:nvPr/>
              </p:nvSpPr>
              <p:spPr bwMode="auto">
                <a:xfrm>
                  <a:off x="779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3" name="Line 249"/>
                <p:cNvSpPr>
                  <a:spLocks noChangeShapeType="1"/>
                </p:cNvSpPr>
                <p:nvPr/>
              </p:nvSpPr>
              <p:spPr bwMode="auto">
                <a:xfrm>
                  <a:off x="1010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4" name="Line 250"/>
                <p:cNvSpPr>
                  <a:spLocks noChangeShapeType="1"/>
                </p:cNvSpPr>
                <p:nvPr/>
              </p:nvSpPr>
              <p:spPr bwMode="auto">
                <a:xfrm>
                  <a:off x="989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5" name="Line 251"/>
                <p:cNvSpPr>
                  <a:spLocks noChangeShapeType="1"/>
                </p:cNvSpPr>
                <p:nvPr/>
              </p:nvSpPr>
              <p:spPr bwMode="auto">
                <a:xfrm>
                  <a:off x="583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6" name="Line 252"/>
                <p:cNvSpPr>
                  <a:spLocks noChangeShapeType="1"/>
                </p:cNvSpPr>
                <p:nvPr/>
              </p:nvSpPr>
              <p:spPr bwMode="auto">
                <a:xfrm>
                  <a:off x="562" y="37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7" name="Line 253"/>
                <p:cNvSpPr>
                  <a:spLocks noChangeShapeType="1"/>
                </p:cNvSpPr>
                <p:nvPr/>
              </p:nvSpPr>
              <p:spPr bwMode="auto">
                <a:xfrm>
                  <a:off x="793" y="9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8" name="Line 254"/>
                <p:cNvSpPr>
                  <a:spLocks noChangeShapeType="1"/>
                </p:cNvSpPr>
                <p:nvPr/>
              </p:nvSpPr>
              <p:spPr bwMode="auto">
                <a:xfrm>
                  <a:off x="693" y="9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89" name="Line 255"/>
                <p:cNvSpPr>
                  <a:spLocks noChangeShapeType="1"/>
                </p:cNvSpPr>
                <p:nvPr/>
              </p:nvSpPr>
              <p:spPr bwMode="auto">
                <a:xfrm>
                  <a:off x="453" y="15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0" name="Line 256"/>
                <p:cNvSpPr>
                  <a:spLocks noChangeShapeType="1"/>
                </p:cNvSpPr>
                <p:nvPr/>
              </p:nvSpPr>
              <p:spPr bwMode="auto">
                <a:xfrm>
                  <a:off x="554" y="157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1" name="Line 257"/>
                <p:cNvSpPr>
                  <a:spLocks noChangeShapeType="1"/>
                </p:cNvSpPr>
                <p:nvPr/>
              </p:nvSpPr>
              <p:spPr bwMode="auto">
                <a:xfrm>
                  <a:off x="930" y="150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2" name="Line 258"/>
                <p:cNvSpPr>
                  <a:spLocks noChangeShapeType="1"/>
                </p:cNvSpPr>
                <p:nvPr/>
              </p:nvSpPr>
              <p:spPr bwMode="auto">
                <a:xfrm>
                  <a:off x="692" y="21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3" name="Line 259"/>
                <p:cNvSpPr>
                  <a:spLocks noChangeShapeType="1"/>
                </p:cNvSpPr>
                <p:nvPr/>
              </p:nvSpPr>
              <p:spPr bwMode="auto">
                <a:xfrm>
                  <a:off x="451" y="269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4" name="Line 260"/>
                <p:cNvSpPr>
                  <a:spLocks noChangeShapeType="1"/>
                </p:cNvSpPr>
                <p:nvPr/>
              </p:nvSpPr>
              <p:spPr bwMode="auto">
                <a:xfrm>
                  <a:off x="894" y="261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5" name="Line 261"/>
                <p:cNvSpPr>
                  <a:spLocks noChangeShapeType="1"/>
                </p:cNvSpPr>
                <p:nvPr/>
              </p:nvSpPr>
              <p:spPr bwMode="auto">
                <a:xfrm>
                  <a:off x="993" y="260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6" name="Line 262"/>
                <p:cNvSpPr>
                  <a:spLocks noChangeShapeType="1"/>
                </p:cNvSpPr>
                <p:nvPr/>
              </p:nvSpPr>
              <p:spPr bwMode="auto">
                <a:xfrm>
                  <a:off x="754" y="31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7" name="Line 263"/>
                <p:cNvSpPr>
                  <a:spLocks noChangeShapeType="1"/>
                </p:cNvSpPr>
                <p:nvPr/>
              </p:nvSpPr>
              <p:spPr bwMode="auto">
                <a:xfrm>
                  <a:off x="655" y="321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8" name="Line 264"/>
                <p:cNvSpPr>
                  <a:spLocks noChangeShapeType="1"/>
                </p:cNvSpPr>
                <p:nvPr/>
              </p:nvSpPr>
              <p:spPr bwMode="auto">
                <a:xfrm>
                  <a:off x="415" y="38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599" name="Line 265"/>
                <p:cNvSpPr>
                  <a:spLocks noChangeShapeType="1"/>
                </p:cNvSpPr>
                <p:nvPr/>
              </p:nvSpPr>
              <p:spPr bwMode="auto">
                <a:xfrm>
                  <a:off x="615" y="86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0" name="Line 266"/>
                <p:cNvSpPr>
                  <a:spLocks noChangeShapeType="1"/>
                </p:cNvSpPr>
                <p:nvPr/>
              </p:nvSpPr>
              <p:spPr bwMode="auto">
                <a:xfrm>
                  <a:off x="462" y="156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1" name="Line 267"/>
                <p:cNvSpPr>
                  <a:spLocks noChangeShapeType="1"/>
                </p:cNvSpPr>
                <p:nvPr/>
              </p:nvSpPr>
              <p:spPr bwMode="auto">
                <a:xfrm>
                  <a:off x="659" y="14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2" name="Line 268"/>
                <p:cNvSpPr>
                  <a:spLocks noChangeShapeType="1"/>
                </p:cNvSpPr>
                <p:nvPr/>
              </p:nvSpPr>
              <p:spPr bwMode="auto">
                <a:xfrm>
                  <a:off x="1088" y="133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3" name="Line 269"/>
                <p:cNvSpPr>
                  <a:spLocks noChangeShapeType="1"/>
                </p:cNvSpPr>
                <p:nvPr/>
              </p:nvSpPr>
              <p:spPr bwMode="auto">
                <a:xfrm>
                  <a:off x="936" y="203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4" name="Line 270"/>
                <p:cNvSpPr>
                  <a:spLocks noChangeShapeType="1"/>
                </p:cNvSpPr>
                <p:nvPr/>
              </p:nvSpPr>
              <p:spPr bwMode="auto">
                <a:xfrm>
                  <a:off x="508" y="21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5" name="Line 271"/>
                <p:cNvSpPr>
                  <a:spLocks noChangeShapeType="1"/>
                </p:cNvSpPr>
                <p:nvPr/>
              </p:nvSpPr>
              <p:spPr bwMode="auto">
                <a:xfrm>
                  <a:off x="783" y="273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6" name="Line 272"/>
                <p:cNvSpPr>
                  <a:spLocks noChangeShapeType="1"/>
                </p:cNvSpPr>
                <p:nvPr/>
              </p:nvSpPr>
              <p:spPr bwMode="auto">
                <a:xfrm>
                  <a:off x="1076" y="262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7" name="Line 273"/>
                <p:cNvSpPr>
                  <a:spLocks noChangeShapeType="1"/>
                </p:cNvSpPr>
                <p:nvPr/>
              </p:nvSpPr>
              <p:spPr bwMode="auto">
                <a:xfrm>
                  <a:off x="1120" y="325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8" name="Line 274"/>
                <p:cNvSpPr>
                  <a:spLocks noChangeShapeType="1"/>
                </p:cNvSpPr>
                <p:nvPr/>
              </p:nvSpPr>
              <p:spPr bwMode="auto">
                <a:xfrm>
                  <a:off x="924" y="33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09" name="Line 275"/>
                <p:cNvSpPr>
                  <a:spLocks noChangeShapeType="1"/>
                </p:cNvSpPr>
                <p:nvPr/>
              </p:nvSpPr>
              <p:spPr bwMode="auto">
                <a:xfrm>
                  <a:off x="630" y="342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0" name="Line 276"/>
                <p:cNvSpPr>
                  <a:spLocks noChangeShapeType="1"/>
                </p:cNvSpPr>
                <p:nvPr/>
              </p:nvSpPr>
              <p:spPr bwMode="auto">
                <a:xfrm>
                  <a:off x="712" y="116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1" name="Line 277"/>
                <p:cNvSpPr>
                  <a:spLocks noChangeShapeType="1"/>
                </p:cNvSpPr>
                <p:nvPr/>
              </p:nvSpPr>
              <p:spPr bwMode="auto">
                <a:xfrm>
                  <a:off x="1031" y="97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2" name="Line 278"/>
                <p:cNvSpPr>
                  <a:spLocks noChangeShapeType="1"/>
                </p:cNvSpPr>
                <p:nvPr/>
              </p:nvSpPr>
              <p:spPr bwMode="auto">
                <a:xfrm>
                  <a:off x="1015" y="155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3" name="Line 279"/>
                <p:cNvSpPr>
                  <a:spLocks noChangeShapeType="1"/>
                </p:cNvSpPr>
                <p:nvPr/>
              </p:nvSpPr>
              <p:spPr bwMode="auto">
                <a:xfrm>
                  <a:off x="695" y="173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4" name="Line 280"/>
                <p:cNvSpPr>
                  <a:spLocks noChangeShapeType="1"/>
                </p:cNvSpPr>
                <p:nvPr/>
              </p:nvSpPr>
              <p:spPr bwMode="auto">
                <a:xfrm>
                  <a:off x="678" y="230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5" name="Line 281"/>
                <p:cNvSpPr>
                  <a:spLocks noChangeShapeType="1"/>
                </p:cNvSpPr>
                <p:nvPr/>
              </p:nvSpPr>
              <p:spPr bwMode="auto">
                <a:xfrm>
                  <a:off x="998" y="212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6" name="Line 282"/>
                <p:cNvSpPr>
                  <a:spLocks noChangeShapeType="1"/>
                </p:cNvSpPr>
                <p:nvPr/>
              </p:nvSpPr>
              <p:spPr bwMode="auto">
                <a:xfrm>
                  <a:off x="981" y="270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7" name="Line 283"/>
                <p:cNvSpPr>
                  <a:spLocks noChangeShapeType="1"/>
                </p:cNvSpPr>
                <p:nvPr/>
              </p:nvSpPr>
              <p:spPr bwMode="auto">
                <a:xfrm>
                  <a:off x="661" y="288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8" name="Line 284"/>
                <p:cNvSpPr>
                  <a:spLocks noChangeShapeType="1"/>
                </p:cNvSpPr>
                <p:nvPr/>
              </p:nvSpPr>
              <p:spPr bwMode="auto">
                <a:xfrm>
                  <a:off x="643" y="34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19" name="Line 285"/>
                <p:cNvSpPr>
                  <a:spLocks noChangeShapeType="1"/>
                </p:cNvSpPr>
                <p:nvPr/>
              </p:nvSpPr>
              <p:spPr bwMode="auto">
                <a:xfrm>
                  <a:off x="963" y="327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0" name="Line 286"/>
                <p:cNvSpPr>
                  <a:spLocks noChangeShapeType="1"/>
                </p:cNvSpPr>
                <p:nvPr/>
              </p:nvSpPr>
              <p:spPr bwMode="auto">
                <a:xfrm>
                  <a:off x="522" y="86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1" name="Line 287"/>
                <p:cNvSpPr>
                  <a:spLocks noChangeShapeType="1"/>
                </p:cNvSpPr>
                <p:nvPr/>
              </p:nvSpPr>
              <p:spPr bwMode="auto">
                <a:xfrm>
                  <a:off x="635" y="12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2" name="Line 288"/>
                <p:cNvSpPr>
                  <a:spLocks noChangeShapeType="1"/>
                </p:cNvSpPr>
                <p:nvPr/>
              </p:nvSpPr>
              <p:spPr bwMode="auto">
                <a:xfrm>
                  <a:off x="861" y="102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3" name="Line 289"/>
                <p:cNvSpPr>
                  <a:spLocks noChangeShapeType="1"/>
                </p:cNvSpPr>
                <p:nvPr/>
              </p:nvSpPr>
              <p:spPr bwMode="auto">
                <a:xfrm>
                  <a:off x="842" y="147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4" name="Line 290"/>
                <p:cNvSpPr>
                  <a:spLocks noChangeShapeType="1"/>
                </p:cNvSpPr>
                <p:nvPr/>
              </p:nvSpPr>
              <p:spPr bwMode="auto">
                <a:xfrm>
                  <a:off x="659" y="163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5" name="Line 291"/>
                <p:cNvSpPr>
                  <a:spLocks noChangeShapeType="1"/>
                </p:cNvSpPr>
                <p:nvPr/>
              </p:nvSpPr>
              <p:spPr bwMode="auto">
                <a:xfrm>
                  <a:off x="431" y="182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6" name="Line 292"/>
                <p:cNvSpPr>
                  <a:spLocks noChangeShapeType="1"/>
                </p:cNvSpPr>
                <p:nvPr/>
              </p:nvSpPr>
              <p:spPr bwMode="auto">
                <a:xfrm>
                  <a:off x="457" y="22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7" name="Line 293"/>
                <p:cNvSpPr>
                  <a:spLocks noChangeShapeType="1"/>
                </p:cNvSpPr>
                <p:nvPr/>
              </p:nvSpPr>
              <p:spPr bwMode="auto">
                <a:xfrm>
                  <a:off x="640" y="209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8" name="Line 294"/>
                <p:cNvSpPr>
                  <a:spLocks noChangeShapeType="1"/>
                </p:cNvSpPr>
                <p:nvPr/>
              </p:nvSpPr>
              <p:spPr bwMode="auto">
                <a:xfrm>
                  <a:off x="956" y="182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29" name="Line 295"/>
                <p:cNvSpPr>
                  <a:spLocks noChangeShapeType="1"/>
                </p:cNvSpPr>
                <p:nvPr/>
              </p:nvSpPr>
              <p:spPr bwMode="auto">
                <a:xfrm>
                  <a:off x="981" y="22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0" name="Line 296"/>
                <p:cNvSpPr>
                  <a:spLocks noChangeShapeType="1"/>
                </p:cNvSpPr>
                <p:nvPr/>
              </p:nvSpPr>
              <p:spPr bwMode="auto">
                <a:xfrm>
                  <a:off x="753" y="24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1" name="Line 297"/>
                <p:cNvSpPr>
                  <a:spLocks noChangeShapeType="1"/>
                </p:cNvSpPr>
                <p:nvPr/>
              </p:nvSpPr>
              <p:spPr bwMode="auto">
                <a:xfrm>
                  <a:off x="438" y="27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2" name="Line 298"/>
                <p:cNvSpPr>
                  <a:spLocks noChangeShapeType="1"/>
                </p:cNvSpPr>
                <p:nvPr/>
              </p:nvSpPr>
              <p:spPr bwMode="auto">
                <a:xfrm>
                  <a:off x="551" y="304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3" name="Line 299"/>
                <p:cNvSpPr>
                  <a:spLocks noChangeShapeType="1"/>
                </p:cNvSpPr>
                <p:nvPr/>
              </p:nvSpPr>
              <p:spPr bwMode="auto">
                <a:xfrm>
                  <a:off x="777" y="285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4" name="Line 300"/>
                <p:cNvSpPr>
                  <a:spLocks noChangeShapeType="1"/>
                </p:cNvSpPr>
                <p:nvPr/>
              </p:nvSpPr>
              <p:spPr bwMode="auto">
                <a:xfrm>
                  <a:off x="961" y="270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5" name="Line 301"/>
                <p:cNvSpPr>
                  <a:spLocks noChangeShapeType="1"/>
                </p:cNvSpPr>
                <p:nvPr/>
              </p:nvSpPr>
              <p:spPr bwMode="auto">
                <a:xfrm>
                  <a:off x="1074" y="305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6" name="Line 302"/>
                <p:cNvSpPr>
                  <a:spLocks noChangeShapeType="1"/>
                </p:cNvSpPr>
                <p:nvPr/>
              </p:nvSpPr>
              <p:spPr bwMode="auto">
                <a:xfrm>
                  <a:off x="757" y="331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7" name="Line 303"/>
                <p:cNvSpPr>
                  <a:spLocks noChangeShapeType="1"/>
                </p:cNvSpPr>
                <p:nvPr/>
              </p:nvSpPr>
              <p:spPr bwMode="auto">
                <a:xfrm>
                  <a:off x="574" y="346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8" name="Line 304"/>
                <p:cNvSpPr>
                  <a:spLocks noChangeShapeType="1"/>
                </p:cNvSpPr>
                <p:nvPr/>
              </p:nvSpPr>
              <p:spPr bwMode="auto">
                <a:xfrm>
                  <a:off x="407" y="103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39" name="Line 305"/>
                <p:cNvSpPr>
                  <a:spLocks noChangeShapeType="1"/>
                </p:cNvSpPr>
                <p:nvPr/>
              </p:nvSpPr>
              <p:spPr bwMode="auto">
                <a:xfrm>
                  <a:off x="462" y="15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0" name="Line 306"/>
                <p:cNvSpPr>
                  <a:spLocks noChangeShapeType="1"/>
                </p:cNvSpPr>
                <p:nvPr/>
              </p:nvSpPr>
              <p:spPr bwMode="auto">
                <a:xfrm>
                  <a:off x="519" y="148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1" name="Line 307"/>
                <p:cNvSpPr>
                  <a:spLocks noChangeShapeType="1"/>
                </p:cNvSpPr>
                <p:nvPr/>
              </p:nvSpPr>
              <p:spPr bwMode="auto">
                <a:xfrm>
                  <a:off x="886" y="10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2" name="Line 308"/>
                <p:cNvSpPr>
                  <a:spLocks noChangeShapeType="1"/>
                </p:cNvSpPr>
                <p:nvPr/>
              </p:nvSpPr>
              <p:spPr bwMode="auto">
                <a:xfrm>
                  <a:off x="998" y="15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3" name="Line 309"/>
                <p:cNvSpPr>
                  <a:spLocks noChangeShapeType="1"/>
                </p:cNvSpPr>
                <p:nvPr/>
              </p:nvSpPr>
              <p:spPr bwMode="auto">
                <a:xfrm>
                  <a:off x="630" y="19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4" name="Line 310"/>
                <p:cNvSpPr>
                  <a:spLocks noChangeShapeType="1"/>
                </p:cNvSpPr>
                <p:nvPr/>
              </p:nvSpPr>
              <p:spPr bwMode="auto">
                <a:xfrm>
                  <a:off x="574" y="200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5" name="Line 311"/>
                <p:cNvSpPr>
                  <a:spLocks noChangeShapeType="1"/>
                </p:cNvSpPr>
                <p:nvPr/>
              </p:nvSpPr>
              <p:spPr bwMode="auto">
                <a:xfrm>
                  <a:off x="468" y="27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6" name="Line 312"/>
                <p:cNvSpPr>
                  <a:spLocks noChangeShapeType="1"/>
                </p:cNvSpPr>
                <p:nvPr/>
              </p:nvSpPr>
              <p:spPr bwMode="auto">
                <a:xfrm>
                  <a:off x="685" y="245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7" name="Line 313"/>
                <p:cNvSpPr>
                  <a:spLocks noChangeShapeType="1"/>
                </p:cNvSpPr>
                <p:nvPr/>
              </p:nvSpPr>
              <p:spPr bwMode="auto">
                <a:xfrm>
                  <a:off x="742" y="23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8" name="Line 314"/>
                <p:cNvSpPr>
                  <a:spLocks noChangeShapeType="1"/>
                </p:cNvSpPr>
                <p:nvPr/>
              </p:nvSpPr>
              <p:spPr bwMode="auto">
                <a:xfrm>
                  <a:off x="1109" y="19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49" name="Line 315"/>
                <p:cNvSpPr>
                  <a:spLocks noChangeShapeType="1"/>
                </p:cNvSpPr>
                <p:nvPr/>
              </p:nvSpPr>
              <p:spPr bwMode="auto">
                <a:xfrm>
                  <a:off x="852" y="283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0" name="Line 316"/>
                <p:cNvSpPr>
                  <a:spLocks noChangeShapeType="1"/>
                </p:cNvSpPr>
                <p:nvPr/>
              </p:nvSpPr>
              <p:spPr bwMode="auto">
                <a:xfrm>
                  <a:off x="797" y="290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1" name="Line 317"/>
                <p:cNvSpPr>
                  <a:spLocks noChangeShapeType="1"/>
                </p:cNvSpPr>
                <p:nvPr/>
              </p:nvSpPr>
              <p:spPr bwMode="auto">
                <a:xfrm>
                  <a:off x="578" y="3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2" name="Line 318"/>
                <p:cNvSpPr>
                  <a:spLocks noChangeShapeType="1"/>
                </p:cNvSpPr>
                <p:nvPr/>
              </p:nvSpPr>
              <p:spPr bwMode="auto">
                <a:xfrm>
                  <a:off x="690" y="361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3" name="Line 319"/>
                <p:cNvSpPr>
                  <a:spLocks noChangeShapeType="1"/>
                </p:cNvSpPr>
                <p:nvPr/>
              </p:nvSpPr>
              <p:spPr bwMode="auto">
                <a:xfrm>
                  <a:off x="909" y="33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4" name="Line 320"/>
                <p:cNvSpPr>
                  <a:spLocks noChangeShapeType="1"/>
                </p:cNvSpPr>
                <p:nvPr/>
              </p:nvSpPr>
              <p:spPr bwMode="auto">
                <a:xfrm>
                  <a:off x="964" y="328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5" name="Line 321"/>
                <p:cNvSpPr>
                  <a:spLocks noChangeShapeType="1"/>
                </p:cNvSpPr>
                <p:nvPr/>
              </p:nvSpPr>
              <p:spPr bwMode="auto">
                <a:xfrm>
                  <a:off x="708" y="88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6" name="Line 322"/>
                <p:cNvSpPr>
                  <a:spLocks noChangeShapeType="1"/>
                </p:cNvSpPr>
                <p:nvPr/>
              </p:nvSpPr>
              <p:spPr bwMode="auto">
                <a:xfrm>
                  <a:off x="655" y="9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7" name="Line 323"/>
                <p:cNvSpPr>
                  <a:spLocks noChangeShapeType="1"/>
                </p:cNvSpPr>
                <p:nvPr/>
              </p:nvSpPr>
              <p:spPr bwMode="auto">
                <a:xfrm>
                  <a:off x="459" y="131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8" name="Line 324"/>
                <p:cNvSpPr>
                  <a:spLocks noChangeShapeType="1"/>
                </p:cNvSpPr>
                <p:nvPr/>
              </p:nvSpPr>
              <p:spPr bwMode="auto">
                <a:xfrm>
                  <a:off x="398" y="23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59" name="Line 325"/>
                <p:cNvSpPr>
                  <a:spLocks noChangeShapeType="1"/>
                </p:cNvSpPr>
                <p:nvPr/>
              </p:nvSpPr>
              <p:spPr bwMode="auto">
                <a:xfrm>
                  <a:off x="568" y="209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0" name="Line 326"/>
                <p:cNvSpPr>
                  <a:spLocks noChangeShapeType="1"/>
                </p:cNvSpPr>
                <p:nvPr/>
              </p:nvSpPr>
              <p:spPr bwMode="auto">
                <a:xfrm>
                  <a:off x="764" y="17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1" name="Line 327"/>
                <p:cNvSpPr>
                  <a:spLocks noChangeShapeType="1"/>
                </p:cNvSpPr>
                <p:nvPr/>
              </p:nvSpPr>
              <p:spPr bwMode="auto">
                <a:xfrm>
                  <a:off x="817" y="16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2" name="Line 328"/>
                <p:cNvSpPr>
                  <a:spLocks noChangeShapeType="1"/>
                </p:cNvSpPr>
                <p:nvPr/>
              </p:nvSpPr>
              <p:spPr bwMode="auto">
                <a:xfrm>
                  <a:off x="989" y="136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3" name="Line 329"/>
                <p:cNvSpPr>
                  <a:spLocks noChangeShapeType="1"/>
                </p:cNvSpPr>
                <p:nvPr/>
              </p:nvSpPr>
              <p:spPr bwMode="auto">
                <a:xfrm>
                  <a:off x="1097" y="214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4" name="Line 330"/>
                <p:cNvSpPr>
                  <a:spLocks noChangeShapeType="1"/>
                </p:cNvSpPr>
                <p:nvPr/>
              </p:nvSpPr>
              <p:spPr bwMode="auto">
                <a:xfrm>
                  <a:off x="927" y="24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5" name="Line 331"/>
                <p:cNvSpPr>
                  <a:spLocks noChangeShapeType="1"/>
                </p:cNvSpPr>
                <p:nvPr/>
              </p:nvSpPr>
              <p:spPr bwMode="auto">
                <a:xfrm>
                  <a:off x="872" y="252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6" name="Line 332"/>
                <p:cNvSpPr>
                  <a:spLocks noChangeShapeType="1"/>
                </p:cNvSpPr>
                <p:nvPr/>
              </p:nvSpPr>
              <p:spPr bwMode="auto">
                <a:xfrm>
                  <a:off x="676" y="286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7" name="Line 333"/>
                <p:cNvSpPr>
                  <a:spLocks noChangeShapeType="1"/>
                </p:cNvSpPr>
                <p:nvPr/>
              </p:nvSpPr>
              <p:spPr bwMode="auto">
                <a:xfrm>
                  <a:off x="506" y="315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8" name="Line 334"/>
                <p:cNvSpPr>
                  <a:spLocks noChangeShapeType="1"/>
                </p:cNvSpPr>
                <p:nvPr/>
              </p:nvSpPr>
              <p:spPr bwMode="auto">
                <a:xfrm>
                  <a:off x="453" y="325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69" name="Line 335"/>
                <p:cNvSpPr>
                  <a:spLocks noChangeShapeType="1"/>
                </p:cNvSpPr>
                <p:nvPr/>
              </p:nvSpPr>
              <p:spPr bwMode="auto">
                <a:xfrm>
                  <a:off x="981" y="33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0" name="Line 336"/>
                <p:cNvSpPr>
                  <a:spLocks noChangeShapeType="1"/>
                </p:cNvSpPr>
                <p:nvPr/>
              </p:nvSpPr>
              <p:spPr bwMode="auto">
                <a:xfrm>
                  <a:off x="1034" y="32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1" name="Line 337"/>
                <p:cNvSpPr>
                  <a:spLocks noChangeShapeType="1"/>
                </p:cNvSpPr>
                <p:nvPr/>
              </p:nvSpPr>
              <p:spPr bwMode="auto">
                <a:xfrm>
                  <a:off x="464" y="111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2" name="Line 338"/>
                <p:cNvSpPr>
                  <a:spLocks noChangeShapeType="1"/>
                </p:cNvSpPr>
                <p:nvPr/>
              </p:nvSpPr>
              <p:spPr bwMode="auto">
                <a:xfrm>
                  <a:off x="384" y="133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3" name="Line 339"/>
                <p:cNvSpPr>
                  <a:spLocks noChangeShapeType="1"/>
                </p:cNvSpPr>
                <p:nvPr/>
              </p:nvSpPr>
              <p:spPr bwMode="auto">
                <a:xfrm>
                  <a:off x="519" y="192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4" name="Line 340"/>
                <p:cNvSpPr>
                  <a:spLocks noChangeShapeType="1"/>
                </p:cNvSpPr>
                <p:nvPr/>
              </p:nvSpPr>
              <p:spPr bwMode="auto">
                <a:xfrm>
                  <a:off x="588" y="173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5" name="Line 341"/>
                <p:cNvSpPr>
                  <a:spLocks noChangeShapeType="1"/>
                </p:cNvSpPr>
                <p:nvPr/>
              </p:nvSpPr>
              <p:spPr bwMode="auto">
                <a:xfrm>
                  <a:off x="667" y="152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6" name="Line 342"/>
                <p:cNvSpPr>
                  <a:spLocks noChangeShapeType="1"/>
                </p:cNvSpPr>
                <p:nvPr/>
              </p:nvSpPr>
              <p:spPr bwMode="auto">
                <a:xfrm>
                  <a:off x="848" y="10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7" name="Line 343"/>
                <p:cNvSpPr>
                  <a:spLocks noChangeShapeType="1"/>
                </p:cNvSpPr>
                <p:nvPr/>
              </p:nvSpPr>
              <p:spPr bwMode="auto">
                <a:xfrm>
                  <a:off x="917" y="8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8" name="Line 344"/>
                <p:cNvSpPr>
                  <a:spLocks noChangeShapeType="1"/>
                </p:cNvSpPr>
                <p:nvPr/>
              </p:nvSpPr>
              <p:spPr bwMode="auto">
                <a:xfrm>
                  <a:off x="1122" y="12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79" name="Line 345"/>
                <p:cNvSpPr>
                  <a:spLocks noChangeShapeType="1"/>
                </p:cNvSpPr>
                <p:nvPr/>
              </p:nvSpPr>
              <p:spPr bwMode="auto">
                <a:xfrm>
                  <a:off x="1051" y="144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0" name="Line 346"/>
                <p:cNvSpPr>
                  <a:spLocks noChangeShapeType="1"/>
                </p:cNvSpPr>
                <p:nvPr/>
              </p:nvSpPr>
              <p:spPr bwMode="auto">
                <a:xfrm>
                  <a:off x="871" y="19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1" name="Line 347"/>
                <p:cNvSpPr>
                  <a:spLocks noChangeShapeType="1"/>
                </p:cNvSpPr>
                <p:nvPr/>
              </p:nvSpPr>
              <p:spPr bwMode="auto">
                <a:xfrm>
                  <a:off x="793" y="214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2" name="Line 348"/>
                <p:cNvSpPr>
                  <a:spLocks noChangeShapeType="1"/>
                </p:cNvSpPr>
                <p:nvPr/>
              </p:nvSpPr>
              <p:spPr bwMode="auto">
                <a:xfrm>
                  <a:off x="722" y="233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3" name="Line 349"/>
                <p:cNvSpPr>
                  <a:spLocks noChangeShapeType="1"/>
                </p:cNvSpPr>
                <p:nvPr/>
              </p:nvSpPr>
              <p:spPr bwMode="auto">
                <a:xfrm>
                  <a:off x="542" y="28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4" name="Line 350"/>
                <p:cNvSpPr>
                  <a:spLocks noChangeShapeType="1"/>
                </p:cNvSpPr>
                <p:nvPr/>
              </p:nvSpPr>
              <p:spPr bwMode="auto">
                <a:xfrm>
                  <a:off x="464" y="30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5" name="Line 351"/>
                <p:cNvSpPr>
                  <a:spLocks noChangeShapeType="1"/>
                </p:cNvSpPr>
                <p:nvPr/>
              </p:nvSpPr>
              <p:spPr bwMode="auto">
                <a:xfrm>
                  <a:off x="393" y="323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6" name="Line 352"/>
                <p:cNvSpPr>
                  <a:spLocks noChangeShapeType="1"/>
                </p:cNvSpPr>
                <p:nvPr/>
              </p:nvSpPr>
              <p:spPr bwMode="auto">
                <a:xfrm>
                  <a:off x="597" y="36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7" name="Line 353"/>
                <p:cNvSpPr>
                  <a:spLocks noChangeShapeType="1"/>
                </p:cNvSpPr>
                <p:nvPr/>
              </p:nvSpPr>
              <p:spPr bwMode="auto">
                <a:xfrm>
                  <a:off x="666" y="345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8" name="Line 354"/>
                <p:cNvSpPr>
                  <a:spLocks noChangeShapeType="1"/>
                </p:cNvSpPr>
                <p:nvPr/>
              </p:nvSpPr>
              <p:spPr bwMode="auto">
                <a:xfrm>
                  <a:off x="745" y="32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89" name="Line 355"/>
                <p:cNvSpPr>
                  <a:spLocks noChangeShapeType="1"/>
                </p:cNvSpPr>
                <p:nvPr/>
              </p:nvSpPr>
              <p:spPr bwMode="auto">
                <a:xfrm>
                  <a:off x="926" y="27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0" name="Line 356"/>
                <p:cNvSpPr>
                  <a:spLocks noChangeShapeType="1"/>
                </p:cNvSpPr>
                <p:nvPr/>
              </p:nvSpPr>
              <p:spPr bwMode="auto">
                <a:xfrm>
                  <a:off x="995" y="256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1" name="Line 357"/>
                <p:cNvSpPr>
                  <a:spLocks noChangeShapeType="1"/>
                </p:cNvSpPr>
                <p:nvPr/>
              </p:nvSpPr>
              <p:spPr bwMode="auto">
                <a:xfrm>
                  <a:off x="1074" y="234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2" name="Line 358"/>
                <p:cNvSpPr>
                  <a:spLocks noChangeShapeType="1"/>
                </p:cNvSpPr>
                <p:nvPr/>
              </p:nvSpPr>
              <p:spPr bwMode="auto">
                <a:xfrm>
                  <a:off x="1131" y="3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3" name="Line 359"/>
                <p:cNvSpPr>
                  <a:spLocks noChangeShapeType="1"/>
                </p:cNvSpPr>
                <p:nvPr/>
              </p:nvSpPr>
              <p:spPr bwMode="auto">
                <a:xfrm>
                  <a:off x="454" y="89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4" name="Line 360"/>
                <p:cNvSpPr>
                  <a:spLocks noChangeShapeType="1"/>
                </p:cNvSpPr>
                <p:nvPr/>
              </p:nvSpPr>
              <p:spPr bwMode="auto">
                <a:xfrm>
                  <a:off x="410" y="115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5" name="Line 361"/>
                <p:cNvSpPr>
                  <a:spLocks noChangeShapeType="1"/>
                </p:cNvSpPr>
                <p:nvPr/>
              </p:nvSpPr>
              <p:spPr bwMode="auto">
                <a:xfrm>
                  <a:off x="404" y="308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6" name="Line 362"/>
                <p:cNvSpPr>
                  <a:spLocks noChangeShapeType="1"/>
                </p:cNvSpPr>
                <p:nvPr/>
              </p:nvSpPr>
              <p:spPr bwMode="auto">
                <a:xfrm>
                  <a:off x="457" y="278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7" name="Line 363"/>
                <p:cNvSpPr>
                  <a:spLocks noChangeShapeType="1"/>
                </p:cNvSpPr>
                <p:nvPr/>
              </p:nvSpPr>
              <p:spPr bwMode="auto">
                <a:xfrm>
                  <a:off x="503" y="252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8" name="Line 364"/>
                <p:cNvSpPr>
                  <a:spLocks noChangeShapeType="1"/>
                </p:cNvSpPr>
                <p:nvPr/>
              </p:nvSpPr>
              <p:spPr bwMode="auto">
                <a:xfrm>
                  <a:off x="557" y="222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699" name="Line 365"/>
                <p:cNvSpPr>
                  <a:spLocks noChangeShapeType="1"/>
                </p:cNvSpPr>
                <p:nvPr/>
              </p:nvSpPr>
              <p:spPr bwMode="auto">
                <a:xfrm>
                  <a:off x="601" y="196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0" name="Line 366"/>
                <p:cNvSpPr>
                  <a:spLocks noChangeShapeType="1"/>
                </p:cNvSpPr>
                <p:nvPr/>
              </p:nvSpPr>
              <p:spPr bwMode="auto">
                <a:xfrm>
                  <a:off x="656" y="166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1" name="Line 367"/>
                <p:cNvSpPr>
                  <a:spLocks noChangeShapeType="1"/>
                </p:cNvSpPr>
                <p:nvPr/>
              </p:nvSpPr>
              <p:spPr bwMode="auto">
                <a:xfrm>
                  <a:off x="701" y="140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2" name="Line 368"/>
                <p:cNvSpPr>
                  <a:spLocks noChangeShapeType="1"/>
                </p:cNvSpPr>
                <p:nvPr/>
              </p:nvSpPr>
              <p:spPr bwMode="auto">
                <a:xfrm>
                  <a:off x="756" y="110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3" name="Line 369"/>
                <p:cNvSpPr>
                  <a:spLocks noChangeShapeType="1"/>
                </p:cNvSpPr>
                <p:nvPr/>
              </p:nvSpPr>
              <p:spPr bwMode="auto">
                <a:xfrm>
                  <a:off x="800" y="8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4" name="Line 370"/>
                <p:cNvSpPr>
                  <a:spLocks noChangeShapeType="1"/>
                </p:cNvSpPr>
                <p:nvPr/>
              </p:nvSpPr>
              <p:spPr bwMode="auto">
                <a:xfrm>
                  <a:off x="1103" y="10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5" name="Line 371"/>
                <p:cNvSpPr>
                  <a:spLocks noChangeShapeType="1"/>
                </p:cNvSpPr>
                <p:nvPr/>
              </p:nvSpPr>
              <p:spPr bwMode="auto">
                <a:xfrm>
                  <a:off x="1048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6" name="Line 372"/>
                <p:cNvSpPr>
                  <a:spLocks noChangeShapeType="1"/>
                </p:cNvSpPr>
                <p:nvPr/>
              </p:nvSpPr>
              <p:spPr bwMode="auto">
                <a:xfrm>
                  <a:off x="1004" y="161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7" name="Line 373"/>
                <p:cNvSpPr>
                  <a:spLocks noChangeShapeType="1"/>
                </p:cNvSpPr>
                <p:nvPr/>
              </p:nvSpPr>
              <p:spPr bwMode="auto">
                <a:xfrm>
                  <a:off x="950" y="191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8" name="Line 374"/>
                <p:cNvSpPr>
                  <a:spLocks noChangeShapeType="1"/>
                </p:cNvSpPr>
                <p:nvPr/>
              </p:nvSpPr>
              <p:spPr bwMode="auto">
                <a:xfrm>
                  <a:off x="904" y="217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09" name="Line 375"/>
                <p:cNvSpPr>
                  <a:spLocks noChangeShapeType="1"/>
                </p:cNvSpPr>
                <p:nvPr/>
              </p:nvSpPr>
              <p:spPr bwMode="auto">
                <a:xfrm>
                  <a:off x="851" y="247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0" name="Line 376"/>
                <p:cNvSpPr>
                  <a:spLocks noChangeShapeType="1"/>
                </p:cNvSpPr>
                <p:nvPr/>
              </p:nvSpPr>
              <p:spPr bwMode="auto">
                <a:xfrm>
                  <a:off x="805" y="27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1" name="Line 377"/>
                <p:cNvSpPr>
                  <a:spLocks noChangeShapeType="1"/>
                </p:cNvSpPr>
                <p:nvPr/>
              </p:nvSpPr>
              <p:spPr bwMode="auto">
                <a:xfrm>
                  <a:off x="751" y="303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2" name="Line 378"/>
                <p:cNvSpPr>
                  <a:spLocks noChangeShapeType="1"/>
                </p:cNvSpPr>
                <p:nvPr/>
              </p:nvSpPr>
              <p:spPr bwMode="auto">
                <a:xfrm>
                  <a:off x="705" y="329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3" name="Line 379"/>
                <p:cNvSpPr>
                  <a:spLocks noChangeShapeType="1"/>
                </p:cNvSpPr>
                <p:nvPr/>
              </p:nvSpPr>
              <p:spPr bwMode="auto">
                <a:xfrm>
                  <a:off x="652" y="3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4" name="Line 380"/>
                <p:cNvSpPr>
                  <a:spLocks noChangeShapeType="1"/>
                </p:cNvSpPr>
                <p:nvPr/>
              </p:nvSpPr>
              <p:spPr bwMode="auto">
                <a:xfrm>
                  <a:off x="1051" y="324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5" name="Line 381"/>
                <p:cNvSpPr>
                  <a:spLocks noChangeShapeType="1"/>
                </p:cNvSpPr>
                <p:nvPr/>
              </p:nvSpPr>
              <p:spPr bwMode="auto">
                <a:xfrm>
                  <a:off x="1097" y="2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6" name="Line 382"/>
                <p:cNvSpPr>
                  <a:spLocks noChangeShapeType="1"/>
                </p:cNvSpPr>
                <p:nvPr/>
              </p:nvSpPr>
              <p:spPr bwMode="auto">
                <a:xfrm>
                  <a:off x="410" y="70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7" name="Line 383"/>
                <p:cNvSpPr>
                  <a:spLocks noChangeShapeType="1"/>
                </p:cNvSpPr>
                <p:nvPr/>
              </p:nvSpPr>
              <p:spPr bwMode="auto">
                <a:xfrm>
                  <a:off x="410" y="12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8" name="Line 384"/>
                <p:cNvSpPr>
                  <a:spLocks noChangeShapeType="1"/>
                </p:cNvSpPr>
                <p:nvPr/>
              </p:nvSpPr>
              <p:spPr bwMode="auto">
                <a:xfrm>
                  <a:off x="410" y="144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19" name="Line 385"/>
                <p:cNvSpPr>
                  <a:spLocks noChangeShapeType="1"/>
                </p:cNvSpPr>
                <p:nvPr/>
              </p:nvSpPr>
              <p:spPr bwMode="auto">
                <a:xfrm>
                  <a:off x="410" y="184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0" name="Line 386"/>
                <p:cNvSpPr>
                  <a:spLocks noChangeShapeType="1"/>
                </p:cNvSpPr>
                <p:nvPr/>
              </p:nvSpPr>
              <p:spPr bwMode="auto">
                <a:xfrm>
                  <a:off x="410" y="237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1" name="Line 387"/>
                <p:cNvSpPr>
                  <a:spLocks noChangeShapeType="1"/>
                </p:cNvSpPr>
                <p:nvPr/>
              </p:nvSpPr>
              <p:spPr bwMode="auto">
                <a:xfrm>
                  <a:off x="410" y="259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2" name="Line 388"/>
                <p:cNvSpPr>
                  <a:spLocks noChangeShapeType="1"/>
                </p:cNvSpPr>
                <p:nvPr/>
              </p:nvSpPr>
              <p:spPr bwMode="auto">
                <a:xfrm>
                  <a:off x="410" y="2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3" name="Line 389"/>
                <p:cNvSpPr>
                  <a:spLocks noChangeShapeType="1"/>
                </p:cNvSpPr>
                <p:nvPr/>
              </p:nvSpPr>
              <p:spPr bwMode="auto">
                <a:xfrm>
                  <a:off x="410" y="351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4" name="Line 390"/>
                <p:cNvSpPr>
                  <a:spLocks noChangeShapeType="1"/>
                </p:cNvSpPr>
                <p:nvPr/>
              </p:nvSpPr>
              <p:spPr bwMode="auto">
                <a:xfrm>
                  <a:off x="410" y="373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5" name="Line 391"/>
                <p:cNvSpPr>
                  <a:spLocks noChangeShapeType="1"/>
                </p:cNvSpPr>
                <p:nvPr/>
              </p:nvSpPr>
              <p:spPr bwMode="auto">
                <a:xfrm>
                  <a:off x="895" y="331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6" name="Line 392"/>
                <p:cNvSpPr>
                  <a:spLocks noChangeShapeType="1"/>
                </p:cNvSpPr>
                <p:nvPr/>
              </p:nvSpPr>
              <p:spPr bwMode="auto">
                <a:xfrm>
                  <a:off x="895" y="292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7" name="Line 393"/>
                <p:cNvSpPr>
                  <a:spLocks noChangeShapeType="1"/>
                </p:cNvSpPr>
                <p:nvPr/>
              </p:nvSpPr>
              <p:spPr bwMode="auto">
                <a:xfrm>
                  <a:off x="895" y="270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8" name="Line 394"/>
                <p:cNvSpPr>
                  <a:spLocks noChangeShapeType="1"/>
                </p:cNvSpPr>
                <p:nvPr/>
              </p:nvSpPr>
              <p:spPr bwMode="auto">
                <a:xfrm>
                  <a:off x="895" y="217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29" name="Line 395"/>
                <p:cNvSpPr>
                  <a:spLocks noChangeShapeType="1"/>
                </p:cNvSpPr>
                <p:nvPr/>
              </p:nvSpPr>
              <p:spPr bwMode="auto">
                <a:xfrm>
                  <a:off x="895" y="178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0" name="Line 396"/>
                <p:cNvSpPr>
                  <a:spLocks noChangeShapeType="1"/>
                </p:cNvSpPr>
                <p:nvPr/>
              </p:nvSpPr>
              <p:spPr bwMode="auto">
                <a:xfrm>
                  <a:off x="895" y="155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1" name="Line 397"/>
                <p:cNvSpPr>
                  <a:spLocks noChangeShapeType="1"/>
                </p:cNvSpPr>
                <p:nvPr/>
              </p:nvSpPr>
              <p:spPr bwMode="auto">
                <a:xfrm>
                  <a:off x="895" y="103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2" name="Line 398"/>
                <p:cNvSpPr>
                  <a:spLocks noChangeShapeType="1"/>
                </p:cNvSpPr>
                <p:nvPr/>
              </p:nvSpPr>
              <p:spPr bwMode="auto">
                <a:xfrm>
                  <a:off x="1105" y="130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3" name="Line 399"/>
                <p:cNvSpPr>
                  <a:spLocks noChangeShapeType="1"/>
                </p:cNvSpPr>
                <p:nvPr/>
              </p:nvSpPr>
              <p:spPr bwMode="auto">
                <a:xfrm>
                  <a:off x="1070" y="110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4" name="Line 400"/>
                <p:cNvSpPr>
                  <a:spLocks noChangeShapeType="1"/>
                </p:cNvSpPr>
                <p:nvPr/>
              </p:nvSpPr>
              <p:spPr bwMode="auto">
                <a:xfrm>
                  <a:off x="632" y="9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5" name="Line 401"/>
                <p:cNvSpPr>
                  <a:spLocks noChangeShapeType="1"/>
                </p:cNvSpPr>
                <p:nvPr/>
              </p:nvSpPr>
              <p:spPr bwMode="auto">
                <a:xfrm>
                  <a:off x="667" y="111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6" name="Line 402"/>
                <p:cNvSpPr>
                  <a:spLocks noChangeShapeType="1"/>
                </p:cNvSpPr>
                <p:nvPr/>
              </p:nvSpPr>
              <p:spPr bwMode="auto">
                <a:xfrm>
                  <a:off x="750" y="15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7" name="Line 403"/>
                <p:cNvSpPr>
                  <a:spLocks noChangeShapeType="1"/>
                </p:cNvSpPr>
                <p:nvPr/>
              </p:nvSpPr>
              <p:spPr bwMode="auto">
                <a:xfrm>
                  <a:off x="822" y="199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8" name="Line 404"/>
                <p:cNvSpPr>
                  <a:spLocks noChangeShapeType="1"/>
                </p:cNvSpPr>
                <p:nvPr/>
              </p:nvSpPr>
              <p:spPr bwMode="auto">
                <a:xfrm>
                  <a:off x="857" y="21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39" name="Line 405"/>
                <p:cNvSpPr>
                  <a:spLocks noChangeShapeType="1"/>
                </p:cNvSpPr>
                <p:nvPr/>
              </p:nvSpPr>
              <p:spPr bwMode="auto">
                <a:xfrm>
                  <a:off x="941" y="265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0" name="Line 406"/>
                <p:cNvSpPr>
                  <a:spLocks noChangeShapeType="1"/>
                </p:cNvSpPr>
                <p:nvPr/>
              </p:nvSpPr>
              <p:spPr bwMode="auto">
                <a:xfrm>
                  <a:off x="1013" y="306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1" name="Line 407"/>
                <p:cNvSpPr>
                  <a:spLocks noChangeShapeType="1"/>
                </p:cNvSpPr>
                <p:nvPr/>
              </p:nvSpPr>
              <p:spPr bwMode="auto">
                <a:xfrm>
                  <a:off x="1048" y="326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2" name="Line 408"/>
                <p:cNvSpPr>
                  <a:spLocks noChangeShapeType="1"/>
                </p:cNvSpPr>
                <p:nvPr/>
              </p:nvSpPr>
              <p:spPr bwMode="auto">
                <a:xfrm>
                  <a:off x="693" y="353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3" name="Line 409"/>
                <p:cNvSpPr>
                  <a:spLocks noChangeShapeType="1"/>
                </p:cNvSpPr>
                <p:nvPr/>
              </p:nvSpPr>
              <p:spPr bwMode="auto">
                <a:xfrm>
                  <a:off x="611" y="30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2744" name="Line 410"/>
                <p:cNvSpPr>
                  <a:spLocks noChangeShapeType="1"/>
                </p:cNvSpPr>
                <p:nvPr/>
              </p:nvSpPr>
              <p:spPr bwMode="auto">
                <a:xfrm>
                  <a:off x="575" y="287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grpSp>
            <p:nvGrpSpPr>
              <p:cNvPr id="52237" name="Group 411"/>
              <p:cNvGrpSpPr>
                <a:grpSpLocks/>
              </p:cNvGrpSpPr>
              <p:nvPr/>
            </p:nvGrpSpPr>
            <p:grpSpPr bwMode="auto">
              <a:xfrm>
                <a:off x="384" y="672"/>
                <a:ext cx="4703" cy="3184"/>
                <a:chOff x="384" y="672"/>
                <a:chExt cx="4703" cy="3184"/>
              </a:xfrm>
            </p:grpSpPr>
            <p:grpSp>
              <p:nvGrpSpPr>
                <p:cNvPr id="52238" name="Group 412"/>
                <p:cNvGrpSpPr>
                  <a:grpSpLocks/>
                </p:cNvGrpSpPr>
                <p:nvPr/>
              </p:nvGrpSpPr>
              <p:grpSpPr bwMode="auto">
                <a:xfrm>
                  <a:off x="384" y="672"/>
                  <a:ext cx="4703" cy="3184"/>
                  <a:chOff x="384" y="672"/>
                  <a:chExt cx="4703" cy="3184"/>
                </a:xfrm>
              </p:grpSpPr>
              <p:sp>
                <p:nvSpPr>
                  <p:cNvPr id="52345" name="Freeform 413"/>
                  <p:cNvSpPr>
                    <a:spLocks/>
                  </p:cNvSpPr>
                  <p:nvPr/>
                </p:nvSpPr>
                <p:spPr bwMode="auto">
                  <a:xfrm>
                    <a:off x="384" y="3855"/>
                    <a:ext cx="4703" cy="1"/>
                  </a:xfrm>
                  <a:custGeom>
                    <a:avLst/>
                    <a:gdLst>
                      <a:gd name="T0" fmla="*/ 0 w 4703"/>
                      <a:gd name="T1" fmla="*/ 0 h 1"/>
                      <a:gd name="T2" fmla="*/ 4701 w 4703"/>
                      <a:gd name="T3" fmla="*/ 0 h 1"/>
                      <a:gd name="T4" fmla="*/ 4703 w 470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703" h="1">
                        <a:moveTo>
                          <a:pt x="0" y="0"/>
                        </a:moveTo>
                        <a:lnTo>
                          <a:pt x="4701" y="0"/>
                        </a:lnTo>
                        <a:lnTo>
                          <a:pt x="470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6" name="Freeform 414"/>
                  <p:cNvSpPr>
                    <a:spLocks/>
                  </p:cNvSpPr>
                  <p:nvPr/>
                </p:nvSpPr>
                <p:spPr bwMode="auto">
                  <a:xfrm>
                    <a:off x="384" y="672"/>
                    <a:ext cx="4703" cy="1"/>
                  </a:xfrm>
                  <a:custGeom>
                    <a:avLst/>
                    <a:gdLst>
                      <a:gd name="T0" fmla="*/ 0 w 4703"/>
                      <a:gd name="T1" fmla="*/ 0 h 1"/>
                      <a:gd name="T2" fmla="*/ 4701 w 4703"/>
                      <a:gd name="T3" fmla="*/ 0 h 1"/>
                      <a:gd name="T4" fmla="*/ 4703 w 470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703" h="1">
                        <a:moveTo>
                          <a:pt x="0" y="0"/>
                        </a:moveTo>
                        <a:lnTo>
                          <a:pt x="4701" y="0"/>
                        </a:lnTo>
                        <a:lnTo>
                          <a:pt x="470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7" name="Freeform 415"/>
                  <p:cNvSpPr>
                    <a:spLocks/>
                  </p:cNvSpPr>
                  <p:nvPr/>
                </p:nvSpPr>
                <p:spPr bwMode="auto">
                  <a:xfrm>
                    <a:off x="1132" y="900"/>
                    <a:ext cx="1" cy="2459"/>
                  </a:xfrm>
                  <a:custGeom>
                    <a:avLst/>
                    <a:gdLst>
                      <a:gd name="T0" fmla="*/ 0 w 1"/>
                      <a:gd name="T1" fmla="*/ 2459 h 2459"/>
                      <a:gd name="T2" fmla="*/ 0 w 1"/>
                      <a:gd name="T3" fmla="*/ 2 h 2459"/>
                      <a:gd name="T4" fmla="*/ 0 w 1"/>
                      <a:gd name="T5" fmla="*/ 0 h 245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2459">
                        <a:moveTo>
                          <a:pt x="0" y="2459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8" name="Freeform 416"/>
                  <p:cNvSpPr>
                    <a:spLocks/>
                  </p:cNvSpPr>
                  <p:nvPr/>
                </p:nvSpPr>
                <p:spPr bwMode="auto">
                  <a:xfrm>
                    <a:off x="1132" y="902"/>
                    <a:ext cx="3439" cy="1"/>
                  </a:xfrm>
                  <a:custGeom>
                    <a:avLst/>
                    <a:gdLst>
                      <a:gd name="T0" fmla="*/ 0 w 3439"/>
                      <a:gd name="T1" fmla="*/ 0 h 1"/>
                      <a:gd name="T2" fmla="*/ 3438 w 3439"/>
                      <a:gd name="T3" fmla="*/ 0 h 1"/>
                      <a:gd name="T4" fmla="*/ 3439 w 3439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439" h="1">
                        <a:moveTo>
                          <a:pt x="0" y="0"/>
                        </a:moveTo>
                        <a:lnTo>
                          <a:pt x="3438" y="0"/>
                        </a:lnTo>
                        <a:lnTo>
                          <a:pt x="343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9" name="Freeform 417"/>
                  <p:cNvSpPr>
                    <a:spLocks/>
                  </p:cNvSpPr>
                  <p:nvPr/>
                </p:nvSpPr>
                <p:spPr bwMode="auto">
                  <a:xfrm>
                    <a:off x="4570" y="902"/>
                    <a:ext cx="1" cy="2459"/>
                  </a:xfrm>
                  <a:custGeom>
                    <a:avLst/>
                    <a:gdLst>
                      <a:gd name="T0" fmla="*/ 0 w 1"/>
                      <a:gd name="T1" fmla="*/ 0 h 2459"/>
                      <a:gd name="T2" fmla="*/ 0 w 1"/>
                      <a:gd name="T3" fmla="*/ 2457 h 2459"/>
                      <a:gd name="T4" fmla="*/ 0 w 1"/>
                      <a:gd name="T5" fmla="*/ 2459 h 245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2459">
                        <a:moveTo>
                          <a:pt x="0" y="0"/>
                        </a:moveTo>
                        <a:lnTo>
                          <a:pt x="0" y="2457"/>
                        </a:lnTo>
                        <a:lnTo>
                          <a:pt x="0" y="245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0" name="Freeform 418"/>
                  <p:cNvSpPr>
                    <a:spLocks/>
                  </p:cNvSpPr>
                  <p:nvPr/>
                </p:nvSpPr>
                <p:spPr bwMode="auto">
                  <a:xfrm>
                    <a:off x="1131" y="3359"/>
                    <a:ext cx="3439" cy="1"/>
                  </a:xfrm>
                  <a:custGeom>
                    <a:avLst/>
                    <a:gdLst>
                      <a:gd name="T0" fmla="*/ 3439 w 3439"/>
                      <a:gd name="T1" fmla="*/ 0 h 1"/>
                      <a:gd name="T2" fmla="*/ 1 w 3439"/>
                      <a:gd name="T3" fmla="*/ 0 h 1"/>
                      <a:gd name="T4" fmla="*/ 0 w 3439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439" h="1">
                        <a:moveTo>
                          <a:pt x="3439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1" name="Freeform 419"/>
                  <p:cNvSpPr>
                    <a:spLocks/>
                  </p:cNvSpPr>
                  <p:nvPr/>
                </p:nvSpPr>
                <p:spPr bwMode="auto">
                  <a:xfrm>
                    <a:off x="3993" y="340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2" name="Freeform 420"/>
                  <p:cNvSpPr>
                    <a:spLocks/>
                  </p:cNvSpPr>
                  <p:nvPr/>
                </p:nvSpPr>
                <p:spPr bwMode="auto">
                  <a:xfrm>
                    <a:off x="3359" y="340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3" name="Freeform 421"/>
                  <p:cNvSpPr>
                    <a:spLocks/>
                  </p:cNvSpPr>
                  <p:nvPr/>
                </p:nvSpPr>
                <p:spPr bwMode="auto">
                  <a:xfrm>
                    <a:off x="2726" y="340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4" name="Freeform 422"/>
                  <p:cNvSpPr>
                    <a:spLocks/>
                  </p:cNvSpPr>
                  <p:nvPr/>
                </p:nvSpPr>
                <p:spPr bwMode="auto">
                  <a:xfrm>
                    <a:off x="2092" y="340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5" name="Freeform 423"/>
                  <p:cNvSpPr>
                    <a:spLocks/>
                  </p:cNvSpPr>
                  <p:nvPr/>
                </p:nvSpPr>
                <p:spPr bwMode="auto">
                  <a:xfrm>
                    <a:off x="1460" y="3400"/>
                    <a:ext cx="211" cy="1"/>
                  </a:xfrm>
                  <a:custGeom>
                    <a:avLst/>
                    <a:gdLst>
                      <a:gd name="T0" fmla="*/ 211 w 211"/>
                      <a:gd name="T1" fmla="*/ 0 h 1"/>
                      <a:gd name="T2" fmla="*/ 1 w 211"/>
                      <a:gd name="T3" fmla="*/ 0 h 1"/>
                      <a:gd name="T4" fmla="*/ 0 w 2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1" h="1">
                        <a:moveTo>
                          <a:pt x="21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6" name="Freeform 424"/>
                  <p:cNvSpPr>
                    <a:spLocks/>
                  </p:cNvSpPr>
                  <p:nvPr/>
                </p:nvSpPr>
                <p:spPr bwMode="auto">
                  <a:xfrm>
                    <a:off x="1145" y="350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7" name="Freeform 425"/>
                  <p:cNvSpPr>
                    <a:spLocks/>
                  </p:cNvSpPr>
                  <p:nvPr/>
                </p:nvSpPr>
                <p:spPr bwMode="auto">
                  <a:xfrm>
                    <a:off x="1777" y="350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8" name="Freeform 426"/>
                  <p:cNvSpPr>
                    <a:spLocks/>
                  </p:cNvSpPr>
                  <p:nvPr/>
                </p:nvSpPr>
                <p:spPr bwMode="auto">
                  <a:xfrm>
                    <a:off x="2410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59" name="Freeform 427"/>
                  <p:cNvSpPr>
                    <a:spLocks/>
                  </p:cNvSpPr>
                  <p:nvPr/>
                </p:nvSpPr>
                <p:spPr bwMode="auto">
                  <a:xfrm>
                    <a:off x="3044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0" name="Freeform 428"/>
                  <p:cNvSpPr>
                    <a:spLocks/>
                  </p:cNvSpPr>
                  <p:nvPr/>
                </p:nvSpPr>
                <p:spPr bwMode="auto">
                  <a:xfrm>
                    <a:off x="3677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2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2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1" name="Freeform 429"/>
                  <p:cNvSpPr>
                    <a:spLocks/>
                  </p:cNvSpPr>
                  <p:nvPr/>
                </p:nvSpPr>
                <p:spPr bwMode="auto">
                  <a:xfrm>
                    <a:off x="4311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2" name="Freeform 430"/>
                  <p:cNvSpPr>
                    <a:spLocks/>
                  </p:cNvSpPr>
                  <p:nvPr/>
                </p:nvSpPr>
                <p:spPr bwMode="auto">
                  <a:xfrm>
                    <a:off x="4625" y="3610"/>
                    <a:ext cx="185" cy="1"/>
                  </a:xfrm>
                  <a:custGeom>
                    <a:avLst/>
                    <a:gdLst>
                      <a:gd name="T0" fmla="*/ 185 w 185"/>
                      <a:gd name="T1" fmla="*/ 0 h 1"/>
                      <a:gd name="T2" fmla="*/ 1 w 185"/>
                      <a:gd name="T3" fmla="*/ 0 h 1"/>
                      <a:gd name="T4" fmla="*/ 0 w 185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85" h="1">
                        <a:moveTo>
                          <a:pt x="185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3" name="Freeform 431"/>
                  <p:cNvSpPr>
                    <a:spLocks/>
                  </p:cNvSpPr>
                  <p:nvPr/>
                </p:nvSpPr>
                <p:spPr bwMode="auto">
                  <a:xfrm>
                    <a:off x="3993" y="361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4" name="Freeform 432"/>
                  <p:cNvSpPr>
                    <a:spLocks/>
                  </p:cNvSpPr>
                  <p:nvPr/>
                </p:nvSpPr>
                <p:spPr bwMode="auto">
                  <a:xfrm>
                    <a:off x="3359" y="361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5" name="Freeform 433"/>
                  <p:cNvSpPr>
                    <a:spLocks/>
                  </p:cNvSpPr>
                  <p:nvPr/>
                </p:nvSpPr>
                <p:spPr bwMode="auto">
                  <a:xfrm>
                    <a:off x="2726" y="361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6" name="Freeform 434"/>
                  <p:cNvSpPr>
                    <a:spLocks/>
                  </p:cNvSpPr>
                  <p:nvPr/>
                </p:nvSpPr>
                <p:spPr bwMode="auto">
                  <a:xfrm>
                    <a:off x="2092" y="361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7" name="Freeform 435"/>
                  <p:cNvSpPr>
                    <a:spLocks/>
                  </p:cNvSpPr>
                  <p:nvPr/>
                </p:nvSpPr>
                <p:spPr bwMode="auto">
                  <a:xfrm>
                    <a:off x="1460" y="3610"/>
                    <a:ext cx="211" cy="1"/>
                  </a:xfrm>
                  <a:custGeom>
                    <a:avLst/>
                    <a:gdLst>
                      <a:gd name="T0" fmla="*/ 211 w 211"/>
                      <a:gd name="T1" fmla="*/ 0 h 1"/>
                      <a:gd name="T2" fmla="*/ 1 w 211"/>
                      <a:gd name="T3" fmla="*/ 0 h 1"/>
                      <a:gd name="T4" fmla="*/ 0 w 2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1" h="1">
                        <a:moveTo>
                          <a:pt x="21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8" name="Freeform 436"/>
                  <p:cNvSpPr>
                    <a:spLocks/>
                  </p:cNvSpPr>
                  <p:nvPr/>
                </p:nvSpPr>
                <p:spPr bwMode="auto">
                  <a:xfrm>
                    <a:off x="826" y="361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69" name="Freeform 437"/>
                  <p:cNvSpPr>
                    <a:spLocks/>
                  </p:cNvSpPr>
                  <p:nvPr/>
                </p:nvSpPr>
                <p:spPr bwMode="auto">
                  <a:xfrm>
                    <a:off x="606" y="3715"/>
                    <a:ext cx="118" cy="1"/>
                  </a:xfrm>
                  <a:custGeom>
                    <a:avLst/>
                    <a:gdLst>
                      <a:gd name="T0" fmla="*/ 0 w 118"/>
                      <a:gd name="T1" fmla="*/ 0 h 1"/>
                      <a:gd name="T2" fmla="*/ 116 w 118"/>
                      <a:gd name="T3" fmla="*/ 0 h 1"/>
                      <a:gd name="T4" fmla="*/ 118 w 118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8" h="1">
                        <a:moveTo>
                          <a:pt x="0" y="0"/>
                        </a:moveTo>
                        <a:lnTo>
                          <a:pt x="116" y="0"/>
                        </a:lnTo>
                        <a:lnTo>
                          <a:pt x="11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0" name="Freeform 438"/>
                  <p:cNvSpPr>
                    <a:spLocks/>
                  </p:cNvSpPr>
                  <p:nvPr/>
                </p:nvSpPr>
                <p:spPr bwMode="auto">
                  <a:xfrm>
                    <a:off x="1145" y="371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1" name="Freeform 439"/>
                  <p:cNvSpPr>
                    <a:spLocks/>
                  </p:cNvSpPr>
                  <p:nvPr/>
                </p:nvSpPr>
                <p:spPr bwMode="auto">
                  <a:xfrm>
                    <a:off x="1777" y="371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2" name="Freeform 440"/>
                  <p:cNvSpPr>
                    <a:spLocks/>
                  </p:cNvSpPr>
                  <p:nvPr/>
                </p:nvSpPr>
                <p:spPr bwMode="auto">
                  <a:xfrm>
                    <a:off x="2410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3" name="Freeform 441"/>
                  <p:cNvSpPr>
                    <a:spLocks/>
                  </p:cNvSpPr>
                  <p:nvPr/>
                </p:nvSpPr>
                <p:spPr bwMode="auto">
                  <a:xfrm>
                    <a:off x="3044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4" name="Freeform 442"/>
                  <p:cNvSpPr>
                    <a:spLocks/>
                  </p:cNvSpPr>
                  <p:nvPr/>
                </p:nvSpPr>
                <p:spPr bwMode="auto">
                  <a:xfrm>
                    <a:off x="3677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2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2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5" name="Freeform 443"/>
                  <p:cNvSpPr>
                    <a:spLocks/>
                  </p:cNvSpPr>
                  <p:nvPr/>
                </p:nvSpPr>
                <p:spPr bwMode="auto">
                  <a:xfrm>
                    <a:off x="4311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6" name="Freeform 444"/>
                  <p:cNvSpPr>
                    <a:spLocks/>
                  </p:cNvSpPr>
                  <p:nvPr/>
                </p:nvSpPr>
                <p:spPr bwMode="auto">
                  <a:xfrm>
                    <a:off x="4625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7" name="Freeform 445"/>
                  <p:cNvSpPr>
                    <a:spLocks/>
                  </p:cNvSpPr>
                  <p:nvPr/>
                </p:nvSpPr>
                <p:spPr bwMode="auto">
                  <a:xfrm>
                    <a:off x="3993" y="382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8" name="Freeform 446"/>
                  <p:cNvSpPr>
                    <a:spLocks/>
                  </p:cNvSpPr>
                  <p:nvPr/>
                </p:nvSpPr>
                <p:spPr bwMode="auto">
                  <a:xfrm>
                    <a:off x="3359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79" name="Freeform 447"/>
                  <p:cNvSpPr>
                    <a:spLocks/>
                  </p:cNvSpPr>
                  <p:nvPr/>
                </p:nvSpPr>
                <p:spPr bwMode="auto">
                  <a:xfrm>
                    <a:off x="2726" y="382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0" name="Freeform 448"/>
                  <p:cNvSpPr>
                    <a:spLocks/>
                  </p:cNvSpPr>
                  <p:nvPr/>
                </p:nvSpPr>
                <p:spPr bwMode="auto">
                  <a:xfrm>
                    <a:off x="2092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1" name="Freeform 449"/>
                  <p:cNvSpPr>
                    <a:spLocks/>
                  </p:cNvSpPr>
                  <p:nvPr/>
                </p:nvSpPr>
                <p:spPr bwMode="auto">
                  <a:xfrm>
                    <a:off x="1460" y="3820"/>
                    <a:ext cx="211" cy="1"/>
                  </a:xfrm>
                  <a:custGeom>
                    <a:avLst/>
                    <a:gdLst>
                      <a:gd name="T0" fmla="*/ 211 w 211"/>
                      <a:gd name="T1" fmla="*/ 0 h 1"/>
                      <a:gd name="T2" fmla="*/ 1 w 211"/>
                      <a:gd name="T3" fmla="*/ 0 h 1"/>
                      <a:gd name="T4" fmla="*/ 0 w 2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1" h="1">
                        <a:moveTo>
                          <a:pt x="21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2" name="Freeform 450"/>
                  <p:cNvSpPr>
                    <a:spLocks/>
                  </p:cNvSpPr>
                  <p:nvPr/>
                </p:nvSpPr>
                <p:spPr bwMode="auto">
                  <a:xfrm>
                    <a:off x="826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3" name="Freeform 451"/>
                  <p:cNvSpPr>
                    <a:spLocks/>
                  </p:cNvSpPr>
                  <p:nvPr/>
                </p:nvSpPr>
                <p:spPr bwMode="auto">
                  <a:xfrm>
                    <a:off x="4838" y="3818"/>
                    <a:ext cx="35" cy="35"/>
                  </a:xfrm>
                  <a:custGeom>
                    <a:avLst/>
                    <a:gdLst>
                      <a:gd name="T0" fmla="*/ 35 w 35"/>
                      <a:gd name="T1" fmla="*/ 35 h 35"/>
                      <a:gd name="T2" fmla="*/ 1 w 35"/>
                      <a:gd name="T3" fmla="*/ 2 h 35"/>
                      <a:gd name="T4" fmla="*/ 0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35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4" name="Freeform 452"/>
                  <p:cNvSpPr>
                    <a:spLocks/>
                  </p:cNvSpPr>
                  <p:nvPr/>
                </p:nvSpPr>
                <p:spPr bwMode="auto">
                  <a:xfrm>
                    <a:off x="4521" y="3504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5" name="Freeform 453"/>
                  <p:cNvSpPr>
                    <a:spLocks/>
                  </p:cNvSpPr>
                  <p:nvPr/>
                </p:nvSpPr>
                <p:spPr bwMode="auto">
                  <a:xfrm>
                    <a:off x="4205" y="3400"/>
                    <a:ext cx="108" cy="107"/>
                  </a:xfrm>
                  <a:custGeom>
                    <a:avLst/>
                    <a:gdLst>
                      <a:gd name="T0" fmla="*/ 0 w 108"/>
                      <a:gd name="T1" fmla="*/ 0 h 107"/>
                      <a:gd name="T2" fmla="*/ 106 w 108"/>
                      <a:gd name="T3" fmla="*/ 105 h 107"/>
                      <a:gd name="T4" fmla="*/ 108 w 108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8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6" name="Freeform 454"/>
                  <p:cNvSpPr>
                    <a:spLocks/>
                  </p:cNvSpPr>
                  <p:nvPr/>
                </p:nvSpPr>
                <p:spPr bwMode="auto">
                  <a:xfrm>
                    <a:off x="4522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6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7" name="Freeform 455"/>
                  <p:cNvSpPr>
                    <a:spLocks/>
                  </p:cNvSpPr>
                  <p:nvPr/>
                </p:nvSpPr>
                <p:spPr bwMode="auto">
                  <a:xfrm>
                    <a:off x="4204" y="360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8" name="Freeform 456"/>
                  <p:cNvSpPr>
                    <a:spLocks/>
                  </p:cNvSpPr>
                  <p:nvPr/>
                </p:nvSpPr>
                <p:spPr bwMode="auto">
                  <a:xfrm>
                    <a:off x="3967" y="3373"/>
                    <a:ext cx="27" cy="27"/>
                  </a:xfrm>
                  <a:custGeom>
                    <a:avLst/>
                    <a:gdLst>
                      <a:gd name="T0" fmla="*/ 27 w 27"/>
                      <a:gd name="T1" fmla="*/ 27 h 27"/>
                      <a:gd name="T2" fmla="*/ 1 w 27"/>
                      <a:gd name="T3" fmla="*/ 2 h 27"/>
                      <a:gd name="T4" fmla="*/ 0 w 27"/>
                      <a:gd name="T5" fmla="*/ 0 h 2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7" h="27">
                        <a:moveTo>
                          <a:pt x="27" y="27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89" name="Freeform 457"/>
                  <p:cNvSpPr>
                    <a:spLocks/>
                  </p:cNvSpPr>
                  <p:nvPr/>
                </p:nvSpPr>
                <p:spPr bwMode="auto">
                  <a:xfrm>
                    <a:off x="3889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0" name="Freeform 458"/>
                  <p:cNvSpPr>
                    <a:spLocks/>
                  </p:cNvSpPr>
                  <p:nvPr/>
                </p:nvSpPr>
                <p:spPr bwMode="auto">
                  <a:xfrm>
                    <a:off x="4205" y="3820"/>
                    <a:ext cx="36" cy="35"/>
                  </a:xfrm>
                  <a:custGeom>
                    <a:avLst/>
                    <a:gdLst>
                      <a:gd name="T0" fmla="*/ 0 w 36"/>
                      <a:gd name="T1" fmla="*/ 0 h 35"/>
                      <a:gd name="T2" fmla="*/ 34 w 36"/>
                      <a:gd name="T3" fmla="*/ 33 h 35"/>
                      <a:gd name="T4" fmla="*/ 36 w 36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35">
                        <a:moveTo>
                          <a:pt x="0" y="0"/>
                        </a:moveTo>
                        <a:lnTo>
                          <a:pt x="34" y="33"/>
                        </a:lnTo>
                        <a:lnTo>
                          <a:pt x="36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1" name="Freeform 459"/>
                  <p:cNvSpPr>
                    <a:spLocks/>
                  </p:cNvSpPr>
                  <p:nvPr/>
                </p:nvSpPr>
                <p:spPr bwMode="auto">
                  <a:xfrm>
                    <a:off x="3887" y="3713"/>
                    <a:ext cx="107" cy="107"/>
                  </a:xfrm>
                  <a:custGeom>
                    <a:avLst/>
                    <a:gdLst>
                      <a:gd name="T0" fmla="*/ 107 w 107"/>
                      <a:gd name="T1" fmla="*/ 107 h 107"/>
                      <a:gd name="T2" fmla="*/ 2 w 107"/>
                      <a:gd name="T3" fmla="*/ 2 h 107"/>
                      <a:gd name="T4" fmla="*/ 0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10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2" name="Freeform 460"/>
                  <p:cNvSpPr>
                    <a:spLocks/>
                  </p:cNvSpPr>
                  <p:nvPr/>
                </p:nvSpPr>
                <p:spPr bwMode="auto">
                  <a:xfrm>
                    <a:off x="3570" y="339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2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3" name="Freeform 461"/>
                  <p:cNvSpPr>
                    <a:spLocks/>
                  </p:cNvSpPr>
                  <p:nvPr/>
                </p:nvSpPr>
                <p:spPr bwMode="auto">
                  <a:xfrm>
                    <a:off x="3332" y="3373"/>
                    <a:ext cx="30" cy="29"/>
                  </a:xfrm>
                  <a:custGeom>
                    <a:avLst/>
                    <a:gdLst>
                      <a:gd name="T0" fmla="*/ 0 w 30"/>
                      <a:gd name="T1" fmla="*/ 0 h 29"/>
                      <a:gd name="T2" fmla="*/ 29 w 30"/>
                      <a:gd name="T3" fmla="*/ 27 h 29"/>
                      <a:gd name="T4" fmla="*/ 30 w 30"/>
                      <a:gd name="T5" fmla="*/ 29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0" h="29">
                        <a:moveTo>
                          <a:pt x="0" y="0"/>
                        </a:moveTo>
                        <a:lnTo>
                          <a:pt x="29" y="27"/>
                        </a:lnTo>
                        <a:lnTo>
                          <a:pt x="30" y="2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4" name="Freeform 462"/>
                  <p:cNvSpPr>
                    <a:spLocks/>
                  </p:cNvSpPr>
                  <p:nvPr/>
                </p:nvSpPr>
                <p:spPr bwMode="auto">
                  <a:xfrm>
                    <a:off x="3572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5" name="Freeform 463"/>
                  <p:cNvSpPr>
                    <a:spLocks/>
                  </p:cNvSpPr>
                  <p:nvPr/>
                </p:nvSpPr>
                <p:spPr bwMode="auto">
                  <a:xfrm>
                    <a:off x="3570" y="3818"/>
                    <a:ext cx="37" cy="35"/>
                  </a:xfrm>
                  <a:custGeom>
                    <a:avLst/>
                    <a:gdLst>
                      <a:gd name="T0" fmla="*/ 37 w 37"/>
                      <a:gd name="T1" fmla="*/ 35 h 35"/>
                      <a:gd name="T2" fmla="*/ 2 w 37"/>
                      <a:gd name="T3" fmla="*/ 2 h 35"/>
                      <a:gd name="T4" fmla="*/ 0 w 37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7" h="35">
                        <a:moveTo>
                          <a:pt x="37" y="35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6" name="Freeform 464"/>
                  <p:cNvSpPr>
                    <a:spLocks/>
                  </p:cNvSpPr>
                  <p:nvPr/>
                </p:nvSpPr>
                <p:spPr bwMode="auto">
                  <a:xfrm>
                    <a:off x="3254" y="3504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7" name="Freeform 465"/>
                  <p:cNvSpPr>
                    <a:spLocks/>
                  </p:cNvSpPr>
                  <p:nvPr/>
                </p:nvSpPr>
                <p:spPr bwMode="auto">
                  <a:xfrm>
                    <a:off x="2938" y="340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6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8" name="Freeform 466"/>
                  <p:cNvSpPr>
                    <a:spLocks/>
                  </p:cNvSpPr>
                  <p:nvPr/>
                </p:nvSpPr>
                <p:spPr bwMode="auto">
                  <a:xfrm>
                    <a:off x="3255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6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99" name="Freeform 467"/>
                  <p:cNvSpPr>
                    <a:spLocks/>
                  </p:cNvSpPr>
                  <p:nvPr/>
                </p:nvSpPr>
                <p:spPr bwMode="auto">
                  <a:xfrm>
                    <a:off x="2937" y="360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0" name="Freeform 468"/>
                  <p:cNvSpPr>
                    <a:spLocks/>
                  </p:cNvSpPr>
                  <p:nvPr/>
                </p:nvSpPr>
                <p:spPr bwMode="auto">
                  <a:xfrm>
                    <a:off x="2696" y="3368"/>
                    <a:ext cx="33" cy="32"/>
                  </a:xfrm>
                  <a:custGeom>
                    <a:avLst/>
                    <a:gdLst>
                      <a:gd name="T0" fmla="*/ 33 w 33"/>
                      <a:gd name="T1" fmla="*/ 32 h 32"/>
                      <a:gd name="T2" fmla="*/ 2 w 33"/>
                      <a:gd name="T3" fmla="*/ 2 h 32"/>
                      <a:gd name="T4" fmla="*/ 0 w 33"/>
                      <a:gd name="T5" fmla="*/ 0 h 3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" h="32">
                        <a:moveTo>
                          <a:pt x="33" y="3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1" name="Freeform 469"/>
                  <p:cNvSpPr>
                    <a:spLocks/>
                  </p:cNvSpPr>
                  <p:nvPr/>
                </p:nvSpPr>
                <p:spPr bwMode="auto">
                  <a:xfrm>
                    <a:off x="2621" y="3505"/>
                    <a:ext cx="108" cy="107"/>
                  </a:xfrm>
                  <a:custGeom>
                    <a:avLst/>
                    <a:gdLst>
                      <a:gd name="T0" fmla="*/ 0 w 108"/>
                      <a:gd name="T1" fmla="*/ 0 h 107"/>
                      <a:gd name="T2" fmla="*/ 106 w 108"/>
                      <a:gd name="T3" fmla="*/ 105 h 107"/>
                      <a:gd name="T4" fmla="*/ 108 w 108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8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2" name="Freeform 470"/>
                  <p:cNvSpPr>
                    <a:spLocks/>
                  </p:cNvSpPr>
                  <p:nvPr/>
                </p:nvSpPr>
                <p:spPr bwMode="auto">
                  <a:xfrm>
                    <a:off x="2938" y="3820"/>
                    <a:ext cx="35" cy="35"/>
                  </a:xfrm>
                  <a:custGeom>
                    <a:avLst/>
                    <a:gdLst>
                      <a:gd name="T0" fmla="*/ 0 w 35"/>
                      <a:gd name="T1" fmla="*/ 0 h 35"/>
                      <a:gd name="T2" fmla="*/ 34 w 35"/>
                      <a:gd name="T3" fmla="*/ 33 h 35"/>
                      <a:gd name="T4" fmla="*/ 35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0"/>
                        </a:moveTo>
                        <a:lnTo>
                          <a:pt x="34" y="33"/>
                        </a:lnTo>
                        <a:lnTo>
                          <a:pt x="35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3" name="Freeform 471"/>
                  <p:cNvSpPr>
                    <a:spLocks/>
                  </p:cNvSpPr>
                  <p:nvPr/>
                </p:nvSpPr>
                <p:spPr bwMode="auto">
                  <a:xfrm>
                    <a:off x="2621" y="3713"/>
                    <a:ext cx="108" cy="107"/>
                  </a:xfrm>
                  <a:custGeom>
                    <a:avLst/>
                    <a:gdLst>
                      <a:gd name="T0" fmla="*/ 108 w 108"/>
                      <a:gd name="T1" fmla="*/ 107 h 107"/>
                      <a:gd name="T2" fmla="*/ 2 w 108"/>
                      <a:gd name="T3" fmla="*/ 2 h 107"/>
                      <a:gd name="T4" fmla="*/ 0 w 108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108" y="10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4" name="Freeform 472"/>
                  <p:cNvSpPr>
                    <a:spLocks/>
                  </p:cNvSpPr>
                  <p:nvPr/>
                </p:nvSpPr>
                <p:spPr bwMode="auto">
                  <a:xfrm>
                    <a:off x="2305" y="339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5" name="Freeform 473"/>
                  <p:cNvSpPr>
                    <a:spLocks/>
                  </p:cNvSpPr>
                  <p:nvPr/>
                </p:nvSpPr>
                <p:spPr bwMode="auto">
                  <a:xfrm>
                    <a:off x="2060" y="3367"/>
                    <a:ext cx="35" cy="35"/>
                  </a:xfrm>
                  <a:custGeom>
                    <a:avLst/>
                    <a:gdLst>
                      <a:gd name="T0" fmla="*/ 0 w 35"/>
                      <a:gd name="T1" fmla="*/ 0 h 35"/>
                      <a:gd name="T2" fmla="*/ 33 w 35"/>
                      <a:gd name="T3" fmla="*/ 33 h 35"/>
                      <a:gd name="T4" fmla="*/ 35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35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6" name="Freeform 474"/>
                  <p:cNvSpPr>
                    <a:spLocks/>
                  </p:cNvSpPr>
                  <p:nvPr/>
                </p:nvSpPr>
                <p:spPr bwMode="auto">
                  <a:xfrm>
                    <a:off x="2305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7" name="Freeform 475"/>
                  <p:cNvSpPr>
                    <a:spLocks/>
                  </p:cNvSpPr>
                  <p:nvPr/>
                </p:nvSpPr>
                <p:spPr bwMode="auto">
                  <a:xfrm>
                    <a:off x="2305" y="3818"/>
                    <a:ext cx="35" cy="35"/>
                  </a:xfrm>
                  <a:custGeom>
                    <a:avLst/>
                    <a:gdLst>
                      <a:gd name="T0" fmla="*/ 35 w 35"/>
                      <a:gd name="T1" fmla="*/ 35 h 35"/>
                      <a:gd name="T2" fmla="*/ 1 w 35"/>
                      <a:gd name="T3" fmla="*/ 2 h 35"/>
                      <a:gd name="T4" fmla="*/ 0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35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8" name="Freeform 476"/>
                  <p:cNvSpPr>
                    <a:spLocks/>
                  </p:cNvSpPr>
                  <p:nvPr/>
                </p:nvSpPr>
                <p:spPr bwMode="auto">
                  <a:xfrm>
                    <a:off x="1988" y="3504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09" name="Freeform 477"/>
                  <p:cNvSpPr>
                    <a:spLocks/>
                  </p:cNvSpPr>
                  <p:nvPr/>
                </p:nvSpPr>
                <p:spPr bwMode="auto">
                  <a:xfrm>
                    <a:off x="1673" y="340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0" name="Freeform 478"/>
                  <p:cNvSpPr>
                    <a:spLocks/>
                  </p:cNvSpPr>
                  <p:nvPr/>
                </p:nvSpPr>
                <p:spPr bwMode="auto">
                  <a:xfrm>
                    <a:off x="1988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5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1" name="Freeform 479"/>
                  <p:cNvSpPr>
                    <a:spLocks/>
                  </p:cNvSpPr>
                  <p:nvPr/>
                </p:nvSpPr>
                <p:spPr bwMode="auto">
                  <a:xfrm>
                    <a:off x="1671" y="360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2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2" name="Freeform 480"/>
                  <p:cNvSpPr>
                    <a:spLocks/>
                  </p:cNvSpPr>
                  <p:nvPr/>
                </p:nvSpPr>
                <p:spPr bwMode="auto">
                  <a:xfrm>
                    <a:off x="1425" y="3364"/>
                    <a:ext cx="36" cy="36"/>
                  </a:xfrm>
                  <a:custGeom>
                    <a:avLst/>
                    <a:gdLst>
                      <a:gd name="T0" fmla="*/ 36 w 36"/>
                      <a:gd name="T1" fmla="*/ 36 h 36"/>
                      <a:gd name="T2" fmla="*/ 1 w 36"/>
                      <a:gd name="T3" fmla="*/ 1 h 36"/>
                      <a:gd name="T4" fmla="*/ 0 w 36"/>
                      <a:gd name="T5" fmla="*/ 0 h 3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36">
                        <a:moveTo>
                          <a:pt x="36" y="3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3" name="Freeform 481"/>
                  <p:cNvSpPr>
                    <a:spLocks/>
                  </p:cNvSpPr>
                  <p:nvPr/>
                </p:nvSpPr>
                <p:spPr bwMode="auto">
                  <a:xfrm>
                    <a:off x="1356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4" name="Freeform 482"/>
                  <p:cNvSpPr>
                    <a:spLocks/>
                  </p:cNvSpPr>
                  <p:nvPr/>
                </p:nvSpPr>
                <p:spPr bwMode="auto">
                  <a:xfrm>
                    <a:off x="1673" y="3820"/>
                    <a:ext cx="35" cy="35"/>
                  </a:xfrm>
                  <a:custGeom>
                    <a:avLst/>
                    <a:gdLst>
                      <a:gd name="T0" fmla="*/ 0 w 35"/>
                      <a:gd name="T1" fmla="*/ 0 h 35"/>
                      <a:gd name="T2" fmla="*/ 33 w 35"/>
                      <a:gd name="T3" fmla="*/ 33 h 35"/>
                      <a:gd name="T4" fmla="*/ 35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35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5" name="Freeform 483"/>
                  <p:cNvSpPr>
                    <a:spLocks/>
                  </p:cNvSpPr>
                  <p:nvPr/>
                </p:nvSpPr>
                <p:spPr bwMode="auto">
                  <a:xfrm>
                    <a:off x="1354" y="3713"/>
                    <a:ext cx="107" cy="107"/>
                  </a:xfrm>
                  <a:custGeom>
                    <a:avLst/>
                    <a:gdLst>
                      <a:gd name="T0" fmla="*/ 107 w 107"/>
                      <a:gd name="T1" fmla="*/ 107 h 107"/>
                      <a:gd name="T2" fmla="*/ 2 w 107"/>
                      <a:gd name="T3" fmla="*/ 2 h 107"/>
                      <a:gd name="T4" fmla="*/ 0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10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6" name="Freeform 484"/>
                  <p:cNvSpPr>
                    <a:spLocks/>
                  </p:cNvSpPr>
                  <p:nvPr/>
                </p:nvSpPr>
                <p:spPr bwMode="auto">
                  <a:xfrm>
                    <a:off x="1050" y="3411"/>
                    <a:ext cx="95" cy="94"/>
                  </a:xfrm>
                  <a:custGeom>
                    <a:avLst/>
                    <a:gdLst>
                      <a:gd name="T0" fmla="*/ 95 w 95"/>
                      <a:gd name="T1" fmla="*/ 94 h 94"/>
                      <a:gd name="T2" fmla="*/ 1 w 95"/>
                      <a:gd name="T3" fmla="*/ 2 h 94"/>
                      <a:gd name="T4" fmla="*/ 0 w 95"/>
                      <a:gd name="T5" fmla="*/ 0 h 9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5" h="94">
                        <a:moveTo>
                          <a:pt x="95" y="94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7" name="Freeform 485"/>
                  <p:cNvSpPr>
                    <a:spLocks/>
                  </p:cNvSpPr>
                  <p:nvPr/>
                </p:nvSpPr>
                <p:spPr bwMode="auto">
                  <a:xfrm>
                    <a:off x="1039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6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8" name="Freeform 486"/>
                  <p:cNvSpPr>
                    <a:spLocks/>
                  </p:cNvSpPr>
                  <p:nvPr/>
                </p:nvSpPr>
                <p:spPr bwMode="auto">
                  <a:xfrm>
                    <a:off x="1037" y="3818"/>
                    <a:ext cx="37" cy="37"/>
                  </a:xfrm>
                  <a:custGeom>
                    <a:avLst/>
                    <a:gdLst>
                      <a:gd name="T0" fmla="*/ 37 w 37"/>
                      <a:gd name="T1" fmla="*/ 37 h 37"/>
                      <a:gd name="T2" fmla="*/ 2 w 37"/>
                      <a:gd name="T3" fmla="*/ 2 h 37"/>
                      <a:gd name="T4" fmla="*/ 0 w 37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7" h="37">
                        <a:moveTo>
                          <a:pt x="37" y="3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19" name="Freeform 487"/>
                  <p:cNvSpPr>
                    <a:spLocks/>
                  </p:cNvSpPr>
                  <p:nvPr/>
                </p:nvSpPr>
                <p:spPr bwMode="auto">
                  <a:xfrm>
                    <a:off x="799" y="3581"/>
                    <a:ext cx="29" cy="29"/>
                  </a:xfrm>
                  <a:custGeom>
                    <a:avLst/>
                    <a:gdLst>
                      <a:gd name="T0" fmla="*/ 29 w 29"/>
                      <a:gd name="T1" fmla="*/ 29 h 29"/>
                      <a:gd name="T2" fmla="*/ 1 w 29"/>
                      <a:gd name="T3" fmla="*/ 2 h 29"/>
                      <a:gd name="T4" fmla="*/ 0 w 29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9" h="29">
                        <a:moveTo>
                          <a:pt x="29" y="29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0" name="Freeform 488"/>
                  <p:cNvSpPr>
                    <a:spLocks/>
                  </p:cNvSpPr>
                  <p:nvPr/>
                </p:nvSpPr>
                <p:spPr bwMode="auto">
                  <a:xfrm>
                    <a:off x="722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6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1" name="Freeform 489"/>
                  <p:cNvSpPr>
                    <a:spLocks/>
                  </p:cNvSpPr>
                  <p:nvPr/>
                </p:nvSpPr>
                <p:spPr bwMode="auto">
                  <a:xfrm>
                    <a:off x="424" y="3838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7 w 18"/>
                      <a:gd name="T3" fmla="*/ 17 h 18"/>
                      <a:gd name="T4" fmla="*/ 18 w 18"/>
                      <a:gd name="T5" fmla="*/ 18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7" y="17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2" name="Freeform 490"/>
                  <p:cNvSpPr>
                    <a:spLocks/>
                  </p:cNvSpPr>
                  <p:nvPr/>
                </p:nvSpPr>
                <p:spPr bwMode="auto">
                  <a:xfrm>
                    <a:off x="721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3" name="Freeform 491"/>
                  <p:cNvSpPr>
                    <a:spLocks/>
                  </p:cNvSpPr>
                  <p:nvPr/>
                </p:nvSpPr>
                <p:spPr bwMode="auto">
                  <a:xfrm>
                    <a:off x="796" y="3820"/>
                    <a:ext cx="33" cy="33"/>
                  </a:xfrm>
                  <a:custGeom>
                    <a:avLst/>
                    <a:gdLst>
                      <a:gd name="T0" fmla="*/ 0 w 33"/>
                      <a:gd name="T1" fmla="*/ 33 h 33"/>
                      <a:gd name="T2" fmla="*/ 32 w 33"/>
                      <a:gd name="T3" fmla="*/ 1 h 33"/>
                      <a:gd name="T4" fmla="*/ 33 w 33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" h="33">
                        <a:moveTo>
                          <a:pt x="0" y="33"/>
                        </a:moveTo>
                        <a:lnTo>
                          <a:pt x="32" y="1"/>
                        </a:lnTo>
                        <a:lnTo>
                          <a:pt x="3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4" name="Freeform 492"/>
                  <p:cNvSpPr>
                    <a:spLocks/>
                  </p:cNvSpPr>
                  <p:nvPr/>
                </p:nvSpPr>
                <p:spPr bwMode="auto">
                  <a:xfrm>
                    <a:off x="1039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5" name="Freeform 493"/>
                  <p:cNvSpPr>
                    <a:spLocks/>
                  </p:cNvSpPr>
                  <p:nvPr/>
                </p:nvSpPr>
                <p:spPr bwMode="auto">
                  <a:xfrm>
                    <a:off x="1354" y="3402"/>
                    <a:ext cx="107" cy="106"/>
                  </a:xfrm>
                  <a:custGeom>
                    <a:avLst/>
                    <a:gdLst>
                      <a:gd name="T0" fmla="*/ 107 w 107"/>
                      <a:gd name="T1" fmla="*/ 0 h 106"/>
                      <a:gd name="T2" fmla="*/ 2 w 107"/>
                      <a:gd name="T3" fmla="*/ 105 h 106"/>
                      <a:gd name="T4" fmla="*/ 0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6" name="Freeform 494"/>
                  <p:cNvSpPr>
                    <a:spLocks/>
                  </p:cNvSpPr>
                  <p:nvPr/>
                </p:nvSpPr>
                <p:spPr bwMode="auto">
                  <a:xfrm>
                    <a:off x="1037" y="3715"/>
                    <a:ext cx="108" cy="106"/>
                  </a:xfrm>
                  <a:custGeom>
                    <a:avLst/>
                    <a:gdLst>
                      <a:gd name="T0" fmla="*/ 108 w 108"/>
                      <a:gd name="T1" fmla="*/ 0 h 106"/>
                      <a:gd name="T2" fmla="*/ 2 w 108"/>
                      <a:gd name="T3" fmla="*/ 105 h 106"/>
                      <a:gd name="T4" fmla="*/ 0 w 108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6">
                        <a:moveTo>
                          <a:pt x="108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7" name="Freeform 495"/>
                  <p:cNvSpPr>
                    <a:spLocks/>
                  </p:cNvSpPr>
                  <p:nvPr/>
                </p:nvSpPr>
                <p:spPr bwMode="auto">
                  <a:xfrm>
                    <a:off x="1356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5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8" name="Freeform 496"/>
                  <p:cNvSpPr>
                    <a:spLocks/>
                  </p:cNvSpPr>
                  <p:nvPr/>
                </p:nvSpPr>
                <p:spPr bwMode="auto">
                  <a:xfrm>
                    <a:off x="1673" y="3367"/>
                    <a:ext cx="35" cy="35"/>
                  </a:xfrm>
                  <a:custGeom>
                    <a:avLst/>
                    <a:gdLst>
                      <a:gd name="T0" fmla="*/ 0 w 35"/>
                      <a:gd name="T1" fmla="*/ 35 h 35"/>
                      <a:gd name="T2" fmla="*/ 33 w 35"/>
                      <a:gd name="T3" fmla="*/ 1 h 35"/>
                      <a:gd name="T4" fmla="*/ 35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35"/>
                        </a:moveTo>
                        <a:lnTo>
                          <a:pt x="33" y="1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29" name="Freeform 497"/>
                  <p:cNvSpPr>
                    <a:spLocks/>
                  </p:cNvSpPr>
                  <p:nvPr/>
                </p:nvSpPr>
                <p:spPr bwMode="auto">
                  <a:xfrm>
                    <a:off x="1671" y="3507"/>
                    <a:ext cx="107" cy="105"/>
                  </a:xfrm>
                  <a:custGeom>
                    <a:avLst/>
                    <a:gdLst>
                      <a:gd name="T0" fmla="*/ 107 w 107"/>
                      <a:gd name="T1" fmla="*/ 0 h 105"/>
                      <a:gd name="T2" fmla="*/ 2 w 107"/>
                      <a:gd name="T3" fmla="*/ 103 h 105"/>
                      <a:gd name="T4" fmla="*/ 0 w 107"/>
                      <a:gd name="T5" fmla="*/ 105 h 10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5">
                        <a:moveTo>
                          <a:pt x="107" y="0"/>
                        </a:moveTo>
                        <a:lnTo>
                          <a:pt x="2" y="103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0" name="Freeform 498"/>
                  <p:cNvSpPr>
                    <a:spLocks/>
                  </p:cNvSpPr>
                  <p:nvPr/>
                </p:nvSpPr>
                <p:spPr bwMode="auto">
                  <a:xfrm>
                    <a:off x="1426" y="3820"/>
                    <a:ext cx="35" cy="35"/>
                  </a:xfrm>
                  <a:custGeom>
                    <a:avLst/>
                    <a:gdLst>
                      <a:gd name="T0" fmla="*/ 35 w 35"/>
                      <a:gd name="T1" fmla="*/ 0 h 35"/>
                      <a:gd name="T2" fmla="*/ 2 w 35"/>
                      <a:gd name="T3" fmla="*/ 33 h 35"/>
                      <a:gd name="T4" fmla="*/ 0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0"/>
                        </a:moveTo>
                        <a:lnTo>
                          <a:pt x="2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1" name="Freeform 499"/>
                  <p:cNvSpPr>
                    <a:spLocks/>
                  </p:cNvSpPr>
                  <p:nvPr/>
                </p:nvSpPr>
                <p:spPr bwMode="auto">
                  <a:xfrm>
                    <a:off x="1673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106 h 106"/>
                      <a:gd name="T2" fmla="*/ 105 w 107"/>
                      <a:gd name="T3" fmla="*/ 2 h 106"/>
                      <a:gd name="T4" fmla="*/ 107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106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2" name="Freeform 500"/>
                  <p:cNvSpPr>
                    <a:spLocks/>
                  </p:cNvSpPr>
                  <p:nvPr/>
                </p:nvSpPr>
                <p:spPr bwMode="auto">
                  <a:xfrm>
                    <a:off x="1989" y="3400"/>
                    <a:ext cx="108" cy="107"/>
                  </a:xfrm>
                  <a:custGeom>
                    <a:avLst/>
                    <a:gdLst>
                      <a:gd name="T0" fmla="*/ 0 w 108"/>
                      <a:gd name="T1" fmla="*/ 107 h 107"/>
                      <a:gd name="T2" fmla="*/ 106 w 108"/>
                      <a:gd name="T3" fmla="*/ 2 h 107"/>
                      <a:gd name="T4" fmla="*/ 108 w 108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3" name="Freeform 501"/>
                  <p:cNvSpPr>
                    <a:spLocks/>
                  </p:cNvSpPr>
                  <p:nvPr/>
                </p:nvSpPr>
                <p:spPr bwMode="auto">
                  <a:xfrm>
                    <a:off x="2303" y="3370"/>
                    <a:ext cx="34" cy="33"/>
                  </a:xfrm>
                  <a:custGeom>
                    <a:avLst/>
                    <a:gdLst>
                      <a:gd name="T0" fmla="*/ 34 w 34"/>
                      <a:gd name="T1" fmla="*/ 0 h 33"/>
                      <a:gd name="T2" fmla="*/ 2 w 34"/>
                      <a:gd name="T3" fmla="*/ 32 h 33"/>
                      <a:gd name="T4" fmla="*/ 0 w 34"/>
                      <a:gd name="T5" fmla="*/ 33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4" h="33">
                        <a:moveTo>
                          <a:pt x="34" y="0"/>
                        </a:moveTo>
                        <a:lnTo>
                          <a:pt x="2" y="32"/>
                        </a:lnTo>
                        <a:lnTo>
                          <a:pt x="0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4" name="Freeform 502"/>
                  <p:cNvSpPr>
                    <a:spLocks/>
                  </p:cNvSpPr>
                  <p:nvPr/>
                </p:nvSpPr>
                <p:spPr bwMode="auto">
                  <a:xfrm>
                    <a:off x="1988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5" name="Freeform 503"/>
                  <p:cNvSpPr>
                    <a:spLocks/>
                  </p:cNvSpPr>
                  <p:nvPr/>
                </p:nvSpPr>
                <p:spPr bwMode="auto">
                  <a:xfrm>
                    <a:off x="2061" y="3820"/>
                    <a:ext cx="36" cy="33"/>
                  </a:xfrm>
                  <a:custGeom>
                    <a:avLst/>
                    <a:gdLst>
                      <a:gd name="T0" fmla="*/ 0 w 36"/>
                      <a:gd name="T1" fmla="*/ 33 h 33"/>
                      <a:gd name="T2" fmla="*/ 34 w 36"/>
                      <a:gd name="T3" fmla="*/ 1 h 33"/>
                      <a:gd name="T4" fmla="*/ 36 w 36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33">
                        <a:moveTo>
                          <a:pt x="0" y="33"/>
                        </a:moveTo>
                        <a:lnTo>
                          <a:pt x="34" y="1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6" name="Freeform 504"/>
                  <p:cNvSpPr>
                    <a:spLocks/>
                  </p:cNvSpPr>
                  <p:nvPr/>
                </p:nvSpPr>
                <p:spPr bwMode="auto">
                  <a:xfrm>
                    <a:off x="2306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7" name="Freeform 505"/>
                  <p:cNvSpPr>
                    <a:spLocks/>
                  </p:cNvSpPr>
                  <p:nvPr/>
                </p:nvSpPr>
                <p:spPr bwMode="auto">
                  <a:xfrm>
                    <a:off x="2620" y="3402"/>
                    <a:ext cx="107" cy="105"/>
                  </a:xfrm>
                  <a:custGeom>
                    <a:avLst/>
                    <a:gdLst>
                      <a:gd name="T0" fmla="*/ 107 w 107"/>
                      <a:gd name="T1" fmla="*/ 0 h 105"/>
                      <a:gd name="T2" fmla="*/ 1 w 107"/>
                      <a:gd name="T3" fmla="*/ 103 h 105"/>
                      <a:gd name="T4" fmla="*/ 0 w 107"/>
                      <a:gd name="T5" fmla="*/ 105 h 10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5">
                        <a:moveTo>
                          <a:pt x="107" y="0"/>
                        </a:moveTo>
                        <a:lnTo>
                          <a:pt x="1" y="103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8" name="Freeform 506"/>
                  <p:cNvSpPr>
                    <a:spLocks/>
                  </p:cNvSpPr>
                  <p:nvPr/>
                </p:nvSpPr>
                <p:spPr bwMode="auto">
                  <a:xfrm>
                    <a:off x="2303" y="3715"/>
                    <a:ext cx="107" cy="106"/>
                  </a:xfrm>
                  <a:custGeom>
                    <a:avLst/>
                    <a:gdLst>
                      <a:gd name="T0" fmla="*/ 107 w 107"/>
                      <a:gd name="T1" fmla="*/ 0 h 106"/>
                      <a:gd name="T2" fmla="*/ 2 w 107"/>
                      <a:gd name="T3" fmla="*/ 105 h 106"/>
                      <a:gd name="T4" fmla="*/ 0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39" name="Freeform 507"/>
                  <p:cNvSpPr>
                    <a:spLocks/>
                  </p:cNvSpPr>
                  <p:nvPr/>
                </p:nvSpPr>
                <p:spPr bwMode="auto">
                  <a:xfrm>
                    <a:off x="2623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0" name="Freeform 508"/>
                  <p:cNvSpPr>
                    <a:spLocks/>
                  </p:cNvSpPr>
                  <p:nvPr/>
                </p:nvSpPr>
                <p:spPr bwMode="auto">
                  <a:xfrm>
                    <a:off x="2940" y="3370"/>
                    <a:ext cx="32" cy="32"/>
                  </a:xfrm>
                  <a:custGeom>
                    <a:avLst/>
                    <a:gdLst>
                      <a:gd name="T0" fmla="*/ 0 w 32"/>
                      <a:gd name="T1" fmla="*/ 32 h 32"/>
                      <a:gd name="T2" fmla="*/ 30 w 32"/>
                      <a:gd name="T3" fmla="*/ 1 h 32"/>
                      <a:gd name="T4" fmla="*/ 32 w 32"/>
                      <a:gd name="T5" fmla="*/ 0 h 3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2">
                        <a:moveTo>
                          <a:pt x="0" y="32"/>
                        </a:moveTo>
                        <a:lnTo>
                          <a:pt x="30" y="1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1" name="Freeform 509"/>
                  <p:cNvSpPr>
                    <a:spLocks/>
                  </p:cNvSpPr>
                  <p:nvPr/>
                </p:nvSpPr>
                <p:spPr bwMode="auto">
                  <a:xfrm>
                    <a:off x="2937" y="3505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2" name="Freeform 510"/>
                  <p:cNvSpPr>
                    <a:spLocks/>
                  </p:cNvSpPr>
                  <p:nvPr/>
                </p:nvSpPr>
                <p:spPr bwMode="auto">
                  <a:xfrm>
                    <a:off x="2692" y="3820"/>
                    <a:ext cx="35" cy="35"/>
                  </a:xfrm>
                  <a:custGeom>
                    <a:avLst/>
                    <a:gdLst>
                      <a:gd name="T0" fmla="*/ 35 w 35"/>
                      <a:gd name="T1" fmla="*/ 0 h 35"/>
                      <a:gd name="T2" fmla="*/ 1 w 35"/>
                      <a:gd name="T3" fmla="*/ 33 h 35"/>
                      <a:gd name="T4" fmla="*/ 0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0"/>
                        </a:moveTo>
                        <a:lnTo>
                          <a:pt x="1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3" name="Freeform 511"/>
                  <p:cNvSpPr>
                    <a:spLocks/>
                  </p:cNvSpPr>
                  <p:nvPr/>
                </p:nvSpPr>
                <p:spPr bwMode="auto">
                  <a:xfrm>
                    <a:off x="2940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106 h 106"/>
                      <a:gd name="T2" fmla="*/ 105 w 107"/>
                      <a:gd name="T3" fmla="*/ 2 h 106"/>
                      <a:gd name="T4" fmla="*/ 107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106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4" name="Freeform 512"/>
                  <p:cNvSpPr>
                    <a:spLocks/>
                  </p:cNvSpPr>
                  <p:nvPr/>
                </p:nvSpPr>
                <p:spPr bwMode="auto">
                  <a:xfrm>
                    <a:off x="3255" y="340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5" name="Freeform 513"/>
                  <p:cNvSpPr>
                    <a:spLocks/>
                  </p:cNvSpPr>
                  <p:nvPr/>
                </p:nvSpPr>
                <p:spPr bwMode="auto">
                  <a:xfrm>
                    <a:off x="3570" y="3373"/>
                    <a:ext cx="29" cy="30"/>
                  </a:xfrm>
                  <a:custGeom>
                    <a:avLst/>
                    <a:gdLst>
                      <a:gd name="T0" fmla="*/ 29 w 29"/>
                      <a:gd name="T1" fmla="*/ 0 h 30"/>
                      <a:gd name="T2" fmla="*/ 2 w 29"/>
                      <a:gd name="T3" fmla="*/ 29 h 30"/>
                      <a:gd name="T4" fmla="*/ 0 w 29"/>
                      <a:gd name="T5" fmla="*/ 3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9" h="30">
                        <a:moveTo>
                          <a:pt x="29" y="0"/>
                        </a:moveTo>
                        <a:lnTo>
                          <a:pt x="2" y="29"/>
                        </a:lnTo>
                        <a:lnTo>
                          <a:pt x="0" y="3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6" name="Freeform 514"/>
                  <p:cNvSpPr>
                    <a:spLocks/>
                  </p:cNvSpPr>
                  <p:nvPr/>
                </p:nvSpPr>
                <p:spPr bwMode="auto">
                  <a:xfrm>
                    <a:off x="3254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7" name="Freeform 515"/>
                  <p:cNvSpPr>
                    <a:spLocks/>
                  </p:cNvSpPr>
                  <p:nvPr/>
                </p:nvSpPr>
                <p:spPr bwMode="auto">
                  <a:xfrm>
                    <a:off x="3329" y="3820"/>
                    <a:ext cx="33" cy="33"/>
                  </a:xfrm>
                  <a:custGeom>
                    <a:avLst/>
                    <a:gdLst>
                      <a:gd name="T0" fmla="*/ 0 w 33"/>
                      <a:gd name="T1" fmla="*/ 33 h 33"/>
                      <a:gd name="T2" fmla="*/ 32 w 33"/>
                      <a:gd name="T3" fmla="*/ 1 h 33"/>
                      <a:gd name="T4" fmla="*/ 33 w 33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" h="33">
                        <a:moveTo>
                          <a:pt x="0" y="33"/>
                        </a:moveTo>
                        <a:lnTo>
                          <a:pt x="32" y="1"/>
                        </a:lnTo>
                        <a:lnTo>
                          <a:pt x="3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8" name="Freeform 516"/>
                  <p:cNvSpPr>
                    <a:spLocks/>
                  </p:cNvSpPr>
                  <p:nvPr/>
                </p:nvSpPr>
                <p:spPr bwMode="auto">
                  <a:xfrm>
                    <a:off x="3572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5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49" name="Freeform 517"/>
                  <p:cNvSpPr>
                    <a:spLocks/>
                  </p:cNvSpPr>
                  <p:nvPr/>
                </p:nvSpPr>
                <p:spPr bwMode="auto">
                  <a:xfrm>
                    <a:off x="3887" y="3402"/>
                    <a:ext cx="107" cy="105"/>
                  </a:xfrm>
                  <a:custGeom>
                    <a:avLst/>
                    <a:gdLst>
                      <a:gd name="T0" fmla="*/ 107 w 107"/>
                      <a:gd name="T1" fmla="*/ 0 h 105"/>
                      <a:gd name="T2" fmla="*/ 2 w 107"/>
                      <a:gd name="T3" fmla="*/ 103 h 105"/>
                      <a:gd name="T4" fmla="*/ 0 w 107"/>
                      <a:gd name="T5" fmla="*/ 105 h 10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5">
                        <a:moveTo>
                          <a:pt x="107" y="0"/>
                        </a:moveTo>
                        <a:lnTo>
                          <a:pt x="2" y="103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0" name="Freeform 518"/>
                  <p:cNvSpPr>
                    <a:spLocks/>
                  </p:cNvSpPr>
                  <p:nvPr/>
                </p:nvSpPr>
                <p:spPr bwMode="auto">
                  <a:xfrm>
                    <a:off x="3570" y="3715"/>
                    <a:ext cx="107" cy="106"/>
                  </a:xfrm>
                  <a:custGeom>
                    <a:avLst/>
                    <a:gdLst>
                      <a:gd name="T0" fmla="*/ 107 w 107"/>
                      <a:gd name="T1" fmla="*/ 0 h 106"/>
                      <a:gd name="T2" fmla="*/ 2 w 107"/>
                      <a:gd name="T3" fmla="*/ 105 h 106"/>
                      <a:gd name="T4" fmla="*/ 0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1" name="Freeform 519"/>
                  <p:cNvSpPr>
                    <a:spLocks/>
                  </p:cNvSpPr>
                  <p:nvPr/>
                </p:nvSpPr>
                <p:spPr bwMode="auto">
                  <a:xfrm>
                    <a:off x="3889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5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2" name="Freeform 520"/>
                  <p:cNvSpPr>
                    <a:spLocks/>
                  </p:cNvSpPr>
                  <p:nvPr/>
                </p:nvSpPr>
                <p:spPr bwMode="auto">
                  <a:xfrm>
                    <a:off x="4205" y="3375"/>
                    <a:ext cx="28" cy="27"/>
                  </a:xfrm>
                  <a:custGeom>
                    <a:avLst/>
                    <a:gdLst>
                      <a:gd name="T0" fmla="*/ 0 w 28"/>
                      <a:gd name="T1" fmla="*/ 27 h 27"/>
                      <a:gd name="T2" fmla="*/ 27 w 28"/>
                      <a:gd name="T3" fmla="*/ 1 h 27"/>
                      <a:gd name="T4" fmla="*/ 28 w 28"/>
                      <a:gd name="T5" fmla="*/ 0 h 2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8" h="27">
                        <a:moveTo>
                          <a:pt x="0" y="27"/>
                        </a:moveTo>
                        <a:lnTo>
                          <a:pt x="27" y="1"/>
                        </a:lnTo>
                        <a:lnTo>
                          <a:pt x="2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3" name="Freeform 521"/>
                  <p:cNvSpPr>
                    <a:spLocks/>
                  </p:cNvSpPr>
                  <p:nvPr/>
                </p:nvSpPr>
                <p:spPr bwMode="auto">
                  <a:xfrm>
                    <a:off x="4204" y="3505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4" name="Freeform 522"/>
                  <p:cNvSpPr>
                    <a:spLocks/>
                  </p:cNvSpPr>
                  <p:nvPr/>
                </p:nvSpPr>
                <p:spPr bwMode="auto">
                  <a:xfrm>
                    <a:off x="3959" y="3820"/>
                    <a:ext cx="35" cy="35"/>
                  </a:xfrm>
                  <a:custGeom>
                    <a:avLst/>
                    <a:gdLst>
                      <a:gd name="T0" fmla="*/ 35 w 35"/>
                      <a:gd name="T1" fmla="*/ 0 h 35"/>
                      <a:gd name="T2" fmla="*/ 2 w 35"/>
                      <a:gd name="T3" fmla="*/ 33 h 35"/>
                      <a:gd name="T4" fmla="*/ 0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0"/>
                        </a:moveTo>
                        <a:lnTo>
                          <a:pt x="2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5" name="Freeform 523"/>
                  <p:cNvSpPr>
                    <a:spLocks/>
                  </p:cNvSpPr>
                  <p:nvPr/>
                </p:nvSpPr>
                <p:spPr bwMode="auto">
                  <a:xfrm>
                    <a:off x="4205" y="3715"/>
                    <a:ext cx="108" cy="106"/>
                  </a:xfrm>
                  <a:custGeom>
                    <a:avLst/>
                    <a:gdLst>
                      <a:gd name="T0" fmla="*/ 0 w 108"/>
                      <a:gd name="T1" fmla="*/ 106 h 106"/>
                      <a:gd name="T2" fmla="*/ 106 w 108"/>
                      <a:gd name="T3" fmla="*/ 2 h 106"/>
                      <a:gd name="T4" fmla="*/ 108 w 108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6">
                        <a:moveTo>
                          <a:pt x="0" y="106"/>
                        </a:moveTo>
                        <a:lnTo>
                          <a:pt x="106" y="2"/>
                        </a:lnTo>
                        <a:lnTo>
                          <a:pt x="10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6" name="Freeform 524"/>
                  <p:cNvSpPr>
                    <a:spLocks/>
                  </p:cNvSpPr>
                  <p:nvPr/>
                </p:nvSpPr>
                <p:spPr bwMode="auto">
                  <a:xfrm>
                    <a:off x="4522" y="3419"/>
                    <a:ext cx="89" cy="88"/>
                  </a:xfrm>
                  <a:custGeom>
                    <a:avLst/>
                    <a:gdLst>
                      <a:gd name="T0" fmla="*/ 0 w 89"/>
                      <a:gd name="T1" fmla="*/ 88 h 88"/>
                      <a:gd name="T2" fmla="*/ 88 w 89"/>
                      <a:gd name="T3" fmla="*/ 1 h 88"/>
                      <a:gd name="T4" fmla="*/ 89 w 89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9" h="88">
                        <a:moveTo>
                          <a:pt x="0" y="88"/>
                        </a:moveTo>
                        <a:lnTo>
                          <a:pt x="88" y="1"/>
                        </a:lnTo>
                        <a:lnTo>
                          <a:pt x="8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7" name="Freeform 525"/>
                  <p:cNvSpPr>
                    <a:spLocks/>
                  </p:cNvSpPr>
                  <p:nvPr/>
                </p:nvSpPr>
                <p:spPr bwMode="auto">
                  <a:xfrm>
                    <a:off x="4521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8" name="Freeform 526"/>
                  <p:cNvSpPr>
                    <a:spLocks/>
                  </p:cNvSpPr>
                  <p:nvPr/>
                </p:nvSpPr>
                <p:spPr bwMode="auto">
                  <a:xfrm>
                    <a:off x="4594" y="3820"/>
                    <a:ext cx="35" cy="35"/>
                  </a:xfrm>
                  <a:custGeom>
                    <a:avLst/>
                    <a:gdLst>
                      <a:gd name="T0" fmla="*/ 0 w 35"/>
                      <a:gd name="T1" fmla="*/ 35 h 35"/>
                      <a:gd name="T2" fmla="*/ 34 w 35"/>
                      <a:gd name="T3" fmla="*/ 1 h 35"/>
                      <a:gd name="T4" fmla="*/ 35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35"/>
                        </a:moveTo>
                        <a:lnTo>
                          <a:pt x="34" y="1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59" name="Freeform 527"/>
                  <p:cNvSpPr>
                    <a:spLocks/>
                  </p:cNvSpPr>
                  <p:nvPr/>
                </p:nvSpPr>
                <p:spPr bwMode="auto">
                  <a:xfrm>
                    <a:off x="4838" y="3726"/>
                    <a:ext cx="94" cy="95"/>
                  </a:xfrm>
                  <a:custGeom>
                    <a:avLst/>
                    <a:gdLst>
                      <a:gd name="T0" fmla="*/ 94 w 94"/>
                      <a:gd name="T1" fmla="*/ 0 h 95"/>
                      <a:gd name="T2" fmla="*/ 1 w 94"/>
                      <a:gd name="T3" fmla="*/ 94 h 95"/>
                      <a:gd name="T4" fmla="*/ 0 w 94"/>
                      <a:gd name="T5" fmla="*/ 95 h 9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4" h="95">
                        <a:moveTo>
                          <a:pt x="94" y="0"/>
                        </a:moveTo>
                        <a:lnTo>
                          <a:pt x="1" y="94"/>
                        </a:lnTo>
                        <a:lnTo>
                          <a:pt x="0" y="9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0" name="Line 528"/>
                  <p:cNvSpPr>
                    <a:spLocks noChangeShapeType="1"/>
                  </p:cNvSpPr>
                  <p:nvPr/>
                </p:nvSpPr>
                <p:spPr bwMode="auto">
                  <a:xfrm>
                    <a:off x="2090" y="74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1712" y="81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1613" y="83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3" name="Line 531"/>
                  <p:cNvSpPr>
                    <a:spLocks noChangeShapeType="1"/>
                  </p:cNvSpPr>
                  <p:nvPr/>
                </p:nvSpPr>
                <p:spPr bwMode="auto">
                  <a:xfrm>
                    <a:off x="4608" y="85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4" name="Line 532"/>
                  <p:cNvSpPr>
                    <a:spLocks noChangeShapeType="1"/>
                  </p:cNvSpPr>
                  <p:nvPr/>
                </p:nvSpPr>
                <p:spPr bwMode="auto">
                  <a:xfrm>
                    <a:off x="813" y="794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5" name="Line 533"/>
                  <p:cNvSpPr>
                    <a:spLocks noChangeShapeType="1"/>
                  </p:cNvSpPr>
                  <p:nvPr/>
                </p:nvSpPr>
                <p:spPr bwMode="auto">
                  <a:xfrm>
                    <a:off x="2299" y="89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6" name="Line 534"/>
                  <p:cNvSpPr>
                    <a:spLocks noChangeShapeType="1"/>
                  </p:cNvSpPr>
                  <p:nvPr/>
                </p:nvSpPr>
                <p:spPr bwMode="auto">
                  <a:xfrm>
                    <a:off x="2496" y="82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7" name="Line 535"/>
                  <p:cNvSpPr>
                    <a:spLocks noChangeShapeType="1"/>
                  </p:cNvSpPr>
                  <p:nvPr/>
                </p:nvSpPr>
                <p:spPr bwMode="auto">
                  <a:xfrm>
                    <a:off x="2925" y="67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8" name="Line 536"/>
                  <p:cNvSpPr>
                    <a:spLocks noChangeShapeType="1"/>
                  </p:cNvSpPr>
                  <p:nvPr/>
                </p:nvSpPr>
                <p:spPr bwMode="auto">
                  <a:xfrm>
                    <a:off x="4608" y="707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69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4179" y="86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0" name="Line 538"/>
                  <p:cNvSpPr>
                    <a:spLocks noChangeShapeType="1"/>
                  </p:cNvSpPr>
                  <p:nvPr/>
                </p:nvSpPr>
                <p:spPr bwMode="auto">
                  <a:xfrm>
                    <a:off x="1382" y="77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1" name="Line 539"/>
                  <p:cNvSpPr>
                    <a:spLocks noChangeShapeType="1"/>
                  </p:cNvSpPr>
                  <p:nvPr/>
                </p:nvSpPr>
                <p:spPr bwMode="auto">
                  <a:xfrm>
                    <a:off x="2481" y="71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2" name="Line 540"/>
                  <p:cNvSpPr>
                    <a:spLocks noChangeShapeType="1"/>
                  </p:cNvSpPr>
                  <p:nvPr/>
                </p:nvSpPr>
                <p:spPr bwMode="auto">
                  <a:xfrm>
                    <a:off x="3229" y="847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3" name="Line 541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78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4" name="Line 542"/>
                  <p:cNvSpPr>
                    <a:spLocks noChangeShapeType="1"/>
                  </p:cNvSpPr>
                  <p:nvPr/>
                </p:nvSpPr>
                <p:spPr bwMode="auto">
                  <a:xfrm>
                    <a:off x="1045" y="87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5" name="Line 543"/>
                  <p:cNvSpPr>
                    <a:spLocks noChangeShapeType="1"/>
                  </p:cNvSpPr>
                  <p:nvPr/>
                </p:nvSpPr>
                <p:spPr bwMode="auto">
                  <a:xfrm>
                    <a:off x="1569" y="87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6" name="Line 544"/>
                  <p:cNvSpPr>
                    <a:spLocks noChangeShapeType="1"/>
                  </p:cNvSpPr>
                  <p:nvPr/>
                </p:nvSpPr>
                <p:spPr bwMode="auto">
                  <a:xfrm>
                    <a:off x="2092" y="88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7" name="Line 545"/>
                  <p:cNvSpPr>
                    <a:spLocks noChangeShapeType="1"/>
                  </p:cNvSpPr>
                  <p:nvPr/>
                </p:nvSpPr>
                <p:spPr bwMode="auto">
                  <a:xfrm>
                    <a:off x="2615" y="88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8" name="Line 546"/>
                  <p:cNvSpPr>
                    <a:spLocks noChangeShapeType="1"/>
                  </p:cNvSpPr>
                  <p:nvPr/>
                </p:nvSpPr>
                <p:spPr bwMode="auto">
                  <a:xfrm>
                    <a:off x="3139" y="88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79" name="Line 547"/>
                  <p:cNvSpPr>
                    <a:spLocks noChangeShapeType="1"/>
                  </p:cNvSpPr>
                  <p:nvPr/>
                </p:nvSpPr>
                <p:spPr bwMode="auto">
                  <a:xfrm>
                    <a:off x="3662" y="89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0" name="Line 548"/>
                  <p:cNvSpPr>
                    <a:spLocks noChangeShapeType="1"/>
                  </p:cNvSpPr>
                  <p:nvPr/>
                </p:nvSpPr>
                <p:spPr bwMode="auto">
                  <a:xfrm>
                    <a:off x="4186" y="89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1" name="Line 549"/>
                  <p:cNvSpPr>
                    <a:spLocks noChangeShapeType="1"/>
                  </p:cNvSpPr>
                  <p:nvPr/>
                </p:nvSpPr>
                <p:spPr bwMode="auto">
                  <a:xfrm>
                    <a:off x="1105" y="794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2" name="Line 550"/>
                  <p:cNvSpPr>
                    <a:spLocks noChangeShapeType="1"/>
                  </p:cNvSpPr>
                  <p:nvPr/>
                </p:nvSpPr>
                <p:spPr bwMode="auto">
                  <a:xfrm>
                    <a:off x="1160" y="72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3" name="Line 551"/>
                  <p:cNvSpPr>
                    <a:spLocks noChangeShapeType="1"/>
                  </p:cNvSpPr>
                  <p:nvPr/>
                </p:nvSpPr>
                <p:spPr bwMode="auto">
                  <a:xfrm>
                    <a:off x="1640" y="74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4" name="Line 552"/>
                  <p:cNvSpPr>
                    <a:spLocks noChangeShapeType="1"/>
                  </p:cNvSpPr>
                  <p:nvPr/>
                </p:nvSpPr>
                <p:spPr bwMode="auto">
                  <a:xfrm>
                    <a:off x="2026" y="86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5" name="Line 553"/>
                  <p:cNvSpPr>
                    <a:spLocks noChangeShapeType="1"/>
                  </p:cNvSpPr>
                  <p:nvPr/>
                </p:nvSpPr>
                <p:spPr bwMode="auto">
                  <a:xfrm>
                    <a:off x="2504" y="88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6" name="Line 554"/>
                  <p:cNvSpPr>
                    <a:spLocks noChangeShapeType="1"/>
                  </p:cNvSpPr>
                  <p:nvPr/>
                </p:nvSpPr>
                <p:spPr bwMode="auto">
                  <a:xfrm>
                    <a:off x="3644" y="69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7" name="Line 555"/>
                  <p:cNvSpPr>
                    <a:spLocks noChangeShapeType="1"/>
                  </p:cNvSpPr>
                  <p:nvPr/>
                </p:nvSpPr>
                <p:spPr bwMode="auto">
                  <a:xfrm>
                    <a:off x="3589" y="76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8" name="Line 556"/>
                  <p:cNvSpPr>
                    <a:spLocks noChangeShapeType="1"/>
                  </p:cNvSpPr>
                  <p:nvPr/>
                </p:nvSpPr>
                <p:spPr bwMode="auto">
                  <a:xfrm>
                    <a:off x="4123" y="71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89" name="Line 557"/>
                  <p:cNvSpPr>
                    <a:spLocks noChangeShapeType="1"/>
                  </p:cNvSpPr>
                  <p:nvPr/>
                </p:nvSpPr>
                <p:spPr bwMode="auto">
                  <a:xfrm>
                    <a:off x="4509" y="83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0" name="Line 558"/>
                  <p:cNvSpPr>
                    <a:spLocks noChangeShapeType="1"/>
                  </p:cNvSpPr>
                  <p:nvPr/>
                </p:nvSpPr>
                <p:spPr bwMode="auto">
                  <a:xfrm>
                    <a:off x="4453" y="90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1" name="Line 559"/>
                  <p:cNvSpPr>
                    <a:spLocks noChangeShapeType="1"/>
                  </p:cNvSpPr>
                  <p:nvPr/>
                </p:nvSpPr>
                <p:spPr bwMode="auto">
                  <a:xfrm>
                    <a:off x="1936" y="69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2" name="Line 560"/>
                  <p:cNvSpPr>
                    <a:spLocks noChangeShapeType="1"/>
                  </p:cNvSpPr>
                  <p:nvPr/>
                </p:nvSpPr>
                <p:spPr bwMode="auto">
                  <a:xfrm>
                    <a:off x="2464" y="75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3" name="Line 561"/>
                  <p:cNvSpPr>
                    <a:spLocks noChangeShapeType="1"/>
                  </p:cNvSpPr>
                  <p:nvPr/>
                </p:nvSpPr>
                <p:spPr bwMode="auto">
                  <a:xfrm>
                    <a:off x="2993" y="80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4" name="Line 562"/>
                  <p:cNvSpPr>
                    <a:spLocks noChangeShapeType="1"/>
                  </p:cNvSpPr>
                  <p:nvPr/>
                </p:nvSpPr>
                <p:spPr bwMode="auto">
                  <a:xfrm>
                    <a:off x="3521" y="86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5" name="Line 563"/>
                  <p:cNvSpPr>
                    <a:spLocks noChangeShapeType="1"/>
                  </p:cNvSpPr>
                  <p:nvPr/>
                </p:nvSpPr>
                <p:spPr bwMode="auto">
                  <a:xfrm>
                    <a:off x="1654" y="76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6" name="Line 564"/>
                  <p:cNvSpPr>
                    <a:spLocks noChangeShapeType="1"/>
                  </p:cNvSpPr>
                  <p:nvPr/>
                </p:nvSpPr>
                <p:spPr bwMode="auto">
                  <a:xfrm>
                    <a:off x="2322" y="87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7" name="Line 565"/>
                  <p:cNvSpPr>
                    <a:spLocks noChangeShapeType="1"/>
                  </p:cNvSpPr>
                  <p:nvPr/>
                </p:nvSpPr>
                <p:spPr bwMode="auto">
                  <a:xfrm>
                    <a:off x="2390" y="68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8" name="Line 566"/>
                  <p:cNvSpPr>
                    <a:spLocks noChangeShapeType="1"/>
                  </p:cNvSpPr>
                  <p:nvPr/>
                </p:nvSpPr>
                <p:spPr bwMode="auto">
                  <a:xfrm>
                    <a:off x="2675" y="88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499" name="Line 567"/>
                  <p:cNvSpPr>
                    <a:spLocks noChangeShapeType="1"/>
                  </p:cNvSpPr>
                  <p:nvPr/>
                </p:nvSpPr>
                <p:spPr bwMode="auto">
                  <a:xfrm>
                    <a:off x="3059" y="797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0" name="Line 568"/>
                  <p:cNvSpPr>
                    <a:spLocks noChangeShapeType="1"/>
                  </p:cNvSpPr>
                  <p:nvPr/>
                </p:nvSpPr>
                <p:spPr bwMode="auto">
                  <a:xfrm>
                    <a:off x="3411" y="80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1" name="Line 569"/>
                  <p:cNvSpPr>
                    <a:spLocks noChangeShapeType="1"/>
                  </p:cNvSpPr>
                  <p:nvPr/>
                </p:nvSpPr>
                <p:spPr bwMode="auto">
                  <a:xfrm>
                    <a:off x="3795" y="71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2" name="Line 570"/>
                  <p:cNvSpPr>
                    <a:spLocks noChangeShapeType="1"/>
                  </p:cNvSpPr>
                  <p:nvPr/>
                </p:nvSpPr>
                <p:spPr bwMode="auto">
                  <a:xfrm>
                    <a:off x="4149" y="72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3" name="Line 571"/>
                  <p:cNvSpPr>
                    <a:spLocks noChangeShapeType="1"/>
                  </p:cNvSpPr>
                  <p:nvPr/>
                </p:nvSpPr>
                <p:spPr bwMode="auto">
                  <a:xfrm>
                    <a:off x="1148" y="800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4" name="Line 572"/>
                  <p:cNvSpPr>
                    <a:spLocks noChangeShapeType="1"/>
                  </p:cNvSpPr>
                  <p:nvPr/>
                </p:nvSpPr>
                <p:spPr bwMode="auto">
                  <a:xfrm>
                    <a:off x="1494" y="75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5" name="Line 573"/>
                  <p:cNvSpPr>
                    <a:spLocks noChangeShapeType="1"/>
                  </p:cNvSpPr>
                  <p:nvPr/>
                </p:nvSpPr>
                <p:spPr bwMode="auto">
                  <a:xfrm>
                    <a:off x="1841" y="70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6" name="Line 574"/>
                  <p:cNvSpPr>
                    <a:spLocks noChangeShapeType="1"/>
                  </p:cNvSpPr>
                  <p:nvPr/>
                </p:nvSpPr>
                <p:spPr bwMode="auto">
                  <a:xfrm>
                    <a:off x="2490" y="85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7" name="Line 575"/>
                  <p:cNvSpPr>
                    <a:spLocks noChangeShapeType="1"/>
                  </p:cNvSpPr>
                  <p:nvPr/>
                </p:nvSpPr>
                <p:spPr bwMode="auto">
                  <a:xfrm>
                    <a:off x="2836" y="81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8" name="Line 576"/>
                  <p:cNvSpPr>
                    <a:spLocks noChangeShapeType="1"/>
                  </p:cNvSpPr>
                  <p:nvPr/>
                </p:nvSpPr>
                <p:spPr bwMode="auto">
                  <a:xfrm>
                    <a:off x="3183" y="76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09" name="Line 577"/>
                  <p:cNvSpPr>
                    <a:spLocks noChangeShapeType="1"/>
                  </p:cNvSpPr>
                  <p:nvPr/>
                </p:nvSpPr>
                <p:spPr bwMode="auto">
                  <a:xfrm>
                    <a:off x="3529" y="71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0" name="Line 578"/>
                  <p:cNvSpPr>
                    <a:spLocks noChangeShapeType="1"/>
                  </p:cNvSpPr>
                  <p:nvPr/>
                </p:nvSpPr>
                <p:spPr bwMode="auto">
                  <a:xfrm>
                    <a:off x="4516" y="87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1" name="Line 579"/>
                  <p:cNvSpPr>
                    <a:spLocks noChangeShapeType="1"/>
                  </p:cNvSpPr>
                  <p:nvPr/>
                </p:nvSpPr>
                <p:spPr bwMode="auto">
                  <a:xfrm>
                    <a:off x="1380" y="74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2" name="Line 580"/>
                  <p:cNvSpPr>
                    <a:spLocks noChangeShapeType="1"/>
                  </p:cNvSpPr>
                  <p:nvPr/>
                </p:nvSpPr>
                <p:spPr bwMode="auto">
                  <a:xfrm>
                    <a:off x="2349" y="88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3" name="Line 581"/>
                  <p:cNvSpPr>
                    <a:spLocks noChangeShapeType="1"/>
                  </p:cNvSpPr>
                  <p:nvPr/>
                </p:nvSpPr>
                <p:spPr bwMode="auto">
                  <a:xfrm>
                    <a:off x="2834" y="81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4" name="Line 582"/>
                  <p:cNvSpPr>
                    <a:spLocks noChangeShapeType="1"/>
                  </p:cNvSpPr>
                  <p:nvPr/>
                </p:nvSpPr>
                <p:spPr bwMode="auto">
                  <a:xfrm>
                    <a:off x="3803" y="73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5" name="Line 583"/>
                  <p:cNvSpPr>
                    <a:spLocks noChangeShapeType="1"/>
                  </p:cNvSpPr>
                  <p:nvPr/>
                </p:nvSpPr>
                <p:spPr bwMode="auto">
                  <a:xfrm>
                    <a:off x="4773" y="774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6" name="Line 584"/>
                  <p:cNvSpPr>
                    <a:spLocks noChangeShapeType="1"/>
                  </p:cNvSpPr>
                  <p:nvPr/>
                </p:nvSpPr>
                <p:spPr bwMode="auto">
                  <a:xfrm>
                    <a:off x="4636" y="693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7" name="Line 585"/>
                  <p:cNvSpPr>
                    <a:spLocks noChangeShapeType="1"/>
                  </p:cNvSpPr>
                  <p:nvPr/>
                </p:nvSpPr>
                <p:spPr bwMode="auto">
                  <a:xfrm>
                    <a:off x="4232" y="69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8" name="Line 586"/>
                  <p:cNvSpPr>
                    <a:spLocks noChangeShapeType="1"/>
                  </p:cNvSpPr>
                  <p:nvPr/>
                </p:nvSpPr>
                <p:spPr bwMode="auto">
                  <a:xfrm>
                    <a:off x="3439" y="780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19" name="Line 587"/>
                  <p:cNvSpPr>
                    <a:spLocks noChangeShapeType="1"/>
                  </p:cNvSpPr>
                  <p:nvPr/>
                </p:nvSpPr>
                <p:spPr bwMode="auto">
                  <a:xfrm>
                    <a:off x="2634" y="80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0" name="Line 588"/>
                  <p:cNvSpPr>
                    <a:spLocks noChangeShapeType="1"/>
                  </p:cNvSpPr>
                  <p:nvPr/>
                </p:nvSpPr>
                <p:spPr bwMode="auto">
                  <a:xfrm>
                    <a:off x="2231" y="80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1" name="Line 589"/>
                  <p:cNvSpPr>
                    <a:spLocks noChangeShapeType="1"/>
                  </p:cNvSpPr>
                  <p:nvPr/>
                </p:nvSpPr>
                <p:spPr bwMode="auto">
                  <a:xfrm>
                    <a:off x="1437" y="88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2" name="Line 590"/>
                  <p:cNvSpPr>
                    <a:spLocks noChangeShapeType="1"/>
                  </p:cNvSpPr>
                  <p:nvPr/>
                </p:nvSpPr>
                <p:spPr bwMode="auto">
                  <a:xfrm>
                    <a:off x="998" y="69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3" name="Line 591"/>
                  <p:cNvSpPr>
                    <a:spLocks noChangeShapeType="1"/>
                  </p:cNvSpPr>
                  <p:nvPr/>
                </p:nvSpPr>
                <p:spPr bwMode="auto">
                  <a:xfrm>
                    <a:off x="4654" y="78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4" name="Line 592"/>
                  <p:cNvSpPr>
                    <a:spLocks noChangeShapeType="1"/>
                  </p:cNvSpPr>
                  <p:nvPr/>
                </p:nvSpPr>
                <p:spPr bwMode="auto">
                  <a:xfrm>
                    <a:off x="4333" y="79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5" name="Line 593"/>
                  <p:cNvSpPr>
                    <a:spLocks noChangeShapeType="1"/>
                  </p:cNvSpPr>
                  <p:nvPr/>
                </p:nvSpPr>
                <p:spPr bwMode="auto">
                  <a:xfrm>
                    <a:off x="3971" y="69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6" name="Line 594"/>
                  <p:cNvSpPr>
                    <a:spLocks noChangeShapeType="1"/>
                  </p:cNvSpPr>
                  <p:nvPr/>
                </p:nvSpPr>
                <p:spPr bwMode="auto">
                  <a:xfrm>
                    <a:off x="3075" y="88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7" name="Line 595"/>
                  <p:cNvSpPr>
                    <a:spLocks noChangeShapeType="1"/>
                  </p:cNvSpPr>
                  <p:nvPr/>
                </p:nvSpPr>
                <p:spPr bwMode="auto">
                  <a:xfrm>
                    <a:off x="2750" y="8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8" name="Line 596"/>
                  <p:cNvSpPr>
                    <a:spLocks noChangeShapeType="1"/>
                  </p:cNvSpPr>
                  <p:nvPr/>
                </p:nvSpPr>
                <p:spPr bwMode="auto">
                  <a:xfrm>
                    <a:off x="2390" y="7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29" name="Line 597"/>
                  <p:cNvSpPr>
                    <a:spLocks noChangeShapeType="1"/>
                  </p:cNvSpPr>
                  <p:nvPr/>
                </p:nvSpPr>
                <p:spPr bwMode="auto">
                  <a:xfrm>
                    <a:off x="2055" y="75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0" name="Line 598"/>
                  <p:cNvSpPr>
                    <a:spLocks noChangeShapeType="1"/>
                  </p:cNvSpPr>
                  <p:nvPr/>
                </p:nvSpPr>
                <p:spPr bwMode="auto">
                  <a:xfrm>
                    <a:off x="1732" y="76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1" name="Line 599"/>
                  <p:cNvSpPr>
                    <a:spLocks noChangeShapeType="1"/>
                  </p:cNvSpPr>
                  <p:nvPr/>
                </p:nvSpPr>
                <p:spPr bwMode="auto">
                  <a:xfrm>
                    <a:off x="4334" y="74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2" name="Line 600"/>
                  <p:cNvSpPr>
                    <a:spLocks noChangeShapeType="1"/>
                  </p:cNvSpPr>
                  <p:nvPr/>
                </p:nvSpPr>
                <p:spPr bwMode="auto">
                  <a:xfrm>
                    <a:off x="4409" y="87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3" name="Line 601"/>
                  <p:cNvSpPr>
                    <a:spLocks noChangeShapeType="1"/>
                  </p:cNvSpPr>
                  <p:nvPr/>
                </p:nvSpPr>
                <p:spPr bwMode="auto">
                  <a:xfrm>
                    <a:off x="3358" y="84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4" name="Line 602"/>
                  <p:cNvSpPr>
                    <a:spLocks noChangeShapeType="1"/>
                  </p:cNvSpPr>
                  <p:nvPr/>
                </p:nvSpPr>
                <p:spPr bwMode="auto">
                  <a:xfrm>
                    <a:off x="2340" y="883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5" name="Line 603"/>
                  <p:cNvSpPr>
                    <a:spLocks noChangeShapeType="1"/>
                  </p:cNvSpPr>
                  <p:nvPr/>
                </p:nvSpPr>
                <p:spPr bwMode="auto">
                  <a:xfrm>
                    <a:off x="1771" y="79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6" name="Line 604"/>
                  <p:cNvSpPr>
                    <a:spLocks noChangeShapeType="1"/>
                  </p:cNvSpPr>
                  <p:nvPr/>
                </p:nvSpPr>
                <p:spPr bwMode="auto">
                  <a:xfrm>
                    <a:off x="719" y="76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7" name="Line 605"/>
                  <p:cNvSpPr>
                    <a:spLocks noChangeShapeType="1"/>
                  </p:cNvSpPr>
                  <p:nvPr/>
                </p:nvSpPr>
                <p:spPr bwMode="auto">
                  <a:xfrm>
                    <a:off x="4221" y="71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8" name="Line 606"/>
                  <p:cNvSpPr>
                    <a:spLocks noChangeShapeType="1"/>
                  </p:cNvSpPr>
                  <p:nvPr/>
                </p:nvSpPr>
                <p:spPr bwMode="auto">
                  <a:xfrm>
                    <a:off x="3469" y="81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39" name="Line 607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68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40" name="Line 608"/>
                  <p:cNvSpPr>
                    <a:spLocks noChangeShapeType="1"/>
                  </p:cNvSpPr>
                  <p:nvPr/>
                </p:nvSpPr>
                <p:spPr bwMode="auto">
                  <a:xfrm>
                    <a:off x="1700" y="78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41" name="Line 609"/>
                  <p:cNvSpPr>
                    <a:spLocks noChangeShapeType="1"/>
                  </p:cNvSpPr>
                  <p:nvPr/>
                </p:nvSpPr>
                <p:spPr bwMode="auto">
                  <a:xfrm>
                    <a:off x="1639" y="73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42" name="Line 610"/>
                  <p:cNvSpPr>
                    <a:spLocks noChangeShapeType="1"/>
                  </p:cNvSpPr>
                  <p:nvPr/>
                </p:nvSpPr>
                <p:spPr bwMode="auto">
                  <a:xfrm>
                    <a:off x="4085" y="72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43" name="Line 611"/>
                  <p:cNvSpPr>
                    <a:spLocks noChangeShapeType="1"/>
                  </p:cNvSpPr>
                  <p:nvPr/>
                </p:nvSpPr>
                <p:spPr bwMode="auto">
                  <a:xfrm>
                    <a:off x="4291" y="84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544" name="Line 612"/>
                  <p:cNvSpPr>
                    <a:spLocks noChangeShapeType="1"/>
                  </p:cNvSpPr>
                  <p:nvPr/>
                </p:nvSpPr>
                <p:spPr bwMode="auto">
                  <a:xfrm>
                    <a:off x="3102" y="73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52239" name="Group 613"/>
                <p:cNvGrpSpPr>
                  <a:grpSpLocks/>
                </p:cNvGrpSpPr>
                <p:nvPr/>
              </p:nvGrpSpPr>
              <p:grpSpPr bwMode="auto">
                <a:xfrm>
                  <a:off x="384" y="672"/>
                  <a:ext cx="754" cy="3184"/>
                  <a:chOff x="384" y="672"/>
                  <a:chExt cx="754" cy="3184"/>
                </a:xfrm>
              </p:grpSpPr>
              <p:sp>
                <p:nvSpPr>
                  <p:cNvPr id="52240" name="Line 614"/>
                  <p:cNvSpPr>
                    <a:spLocks noChangeShapeType="1"/>
                  </p:cNvSpPr>
                  <p:nvPr/>
                </p:nvSpPr>
                <p:spPr bwMode="auto">
                  <a:xfrm>
                    <a:off x="502" y="246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1" name="Line 615"/>
                  <p:cNvSpPr>
                    <a:spLocks noChangeShapeType="1"/>
                  </p:cNvSpPr>
                  <p:nvPr/>
                </p:nvSpPr>
                <p:spPr bwMode="auto">
                  <a:xfrm>
                    <a:off x="419" y="199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2" name="Line 616"/>
                  <p:cNvSpPr>
                    <a:spLocks noChangeShapeType="1"/>
                  </p:cNvSpPr>
                  <p:nvPr/>
                </p:nvSpPr>
                <p:spPr bwMode="auto">
                  <a:xfrm>
                    <a:off x="1085" y="187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3" name="Line 617"/>
                  <p:cNvSpPr>
                    <a:spLocks noChangeShapeType="1"/>
                  </p:cNvSpPr>
                  <p:nvPr/>
                </p:nvSpPr>
                <p:spPr bwMode="auto">
                  <a:xfrm>
                    <a:off x="929" y="121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4" name="Line 618"/>
                  <p:cNvSpPr>
                    <a:spLocks noChangeShapeType="1"/>
                  </p:cNvSpPr>
                  <p:nvPr/>
                </p:nvSpPr>
                <p:spPr bwMode="auto">
                  <a:xfrm>
                    <a:off x="809" y="88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5" name="Line 619"/>
                  <p:cNvSpPr>
                    <a:spLocks noChangeShapeType="1"/>
                  </p:cNvSpPr>
                  <p:nvPr/>
                </p:nvSpPr>
                <p:spPr bwMode="auto">
                  <a:xfrm>
                    <a:off x="474" y="85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6" name="Line 620"/>
                  <p:cNvSpPr>
                    <a:spLocks noChangeShapeType="1"/>
                  </p:cNvSpPr>
                  <p:nvPr/>
                </p:nvSpPr>
                <p:spPr bwMode="auto">
                  <a:xfrm>
                    <a:off x="604" y="121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7" name="Line 621"/>
                  <p:cNvSpPr>
                    <a:spLocks noChangeShapeType="1"/>
                  </p:cNvSpPr>
                  <p:nvPr/>
                </p:nvSpPr>
                <p:spPr bwMode="auto">
                  <a:xfrm>
                    <a:off x="699" y="147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8" name="Line 622"/>
                  <p:cNvSpPr>
                    <a:spLocks noChangeShapeType="1"/>
                  </p:cNvSpPr>
                  <p:nvPr/>
                </p:nvSpPr>
                <p:spPr bwMode="auto">
                  <a:xfrm>
                    <a:off x="817" y="1794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49" name="Line 623"/>
                  <p:cNvSpPr>
                    <a:spLocks noChangeShapeType="1"/>
                  </p:cNvSpPr>
                  <p:nvPr/>
                </p:nvSpPr>
                <p:spPr bwMode="auto">
                  <a:xfrm>
                    <a:off x="949" y="215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0" name="Line 624"/>
                  <p:cNvSpPr>
                    <a:spLocks noChangeShapeType="1"/>
                  </p:cNvSpPr>
                  <p:nvPr/>
                </p:nvSpPr>
                <p:spPr bwMode="auto">
                  <a:xfrm>
                    <a:off x="1044" y="240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1" name="Line 625"/>
                  <p:cNvSpPr>
                    <a:spLocks noChangeShapeType="1"/>
                  </p:cNvSpPr>
                  <p:nvPr/>
                </p:nvSpPr>
                <p:spPr bwMode="auto">
                  <a:xfrm>
                    <a:off x="1053" y="331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2" name="Line 626"/>
                  <p:cNvSpPr>
                    <a:spLocks noChangeShapeType="1"/>
                  </p:cNvSpPr>
                  <p:nvPr/>
                </p:nvSpPr>
                <p:spPr bwMode="auto">
                  <a:xfrm>
                    <a:off x="933" y="299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3" name="Line 627"/>
                  <p:cNvSpPr>
                    <a:spLocks noChangeShapeType="1"/>
                  </p:cNvSpPr>
                  <p:nvPr/>
                </p:nvSpPr>
                <p:spPr bwMode="auto">
                  <a:xfrm>
                    <a:off x="840" y="273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4" name="Line 628"/>
                  <p:cNvSpPr>
                    <a:spLocks noChangeShapeType="1"/>
                  </p:cNvSpPr>
                  <p:nvPr/>
                </p:nvSpPr>
                <p:spPr bwMode="auto">
                  <a:xfrm>
                    <a:off x="708" y="237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5" name="Line 629"/>
                  <p:cNvSpPr>
                    <a:spLocks noChangeShapeType="1"/>
                  </p:cNvSpPr>
                  <p:nvPr/>
                </p:nvSpPr>
                <p:spPr bwMode="auto">
                  <a:xfrm>
                    <a:off x="591" y="205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6" name="Line 630"/>
                  <p:cNvSpPr>
                    <a:spLocks noChangeShapeType="1"/>
                  </p:cNvSpPr>
                  <p:nvPr/>
                </p:nvSpPr>
                <p:spPr bwMode="auto">
                  <a:xfrm>
                    <a:off x="496" y="179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7" name="Line 631"/>
                  <p:cNvSpPr>
                    <a:spLocks noChangeShapeType="1"/>
                  </p:cNvSpPr>
                  <p:nvPr/>
                </p:nvSpPr>
                <p:spPr bwMode="auto">
                  <a:xfrm>
                    <a:off x="479" y="263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8" name="Line 632"/>
                  <p:cNvSpPr>
                    <a:spLocks noChangeShapeType="1"/>
                  </p:cNvSpPr>
                  <p:nvPr/>
                </p:nvSpPr>
                <p:spPr bwMode="auto">
                  <a:xfrm>
                    <a:off x="598" y="296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59" name="Line 633"/>
                  <p:cNvSpPr>
                    <a:spLocks noChangeShapeType="1"/>
                  </p:cNvSpPr>
                  <p:nvPr/>
                </p:nvSpPr>
                <p:spPr bwMode="auto">
                  <a:xfrm>
                    <a:off x="730" y="331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0" name="Line 634"/>
                  <p:cNvSpPr>
                    <a:spLocks noChangeShapeType="1"/>
                  </p:cNvSpPr>
                  <p:nvPr/>
                </p:nvSpPr>
                <p:spPr bwMode="auto">
                  <a:xfrm>
                    <a:off x="490" y="354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1" name="Line 635"/>
                  <p:cNvSpPr>
                    <a:spLocks noChangeShapeType="1"/>
                  </p:cNvSpPr>
                  <p:nvPr/>
                </p:nvSpPr>
                <p:spPr bwMode="auto">
                  <a:xfrm>
                    <a:off x="1070" y="137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2" name="Line 636"/>
                  <p:cNvSpPr>
                    <a:spLocks noChangeShapeType="1"/>
                  </p:cNvSpPr>
                  <p:nvPr/>
                </p:nvSpPr>
                <p:spPr bwMode="auto">
                  <a:xfrm>
                    <a:off x="995" y="124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3" name="Line 637"/>
                  <p:cNvSpPr>
                    <a:spLocks noChangeShapeType="1"/>
                  </p:cNvSpPr>
                  <p:nvPr/>
                </p:nvSpPr>
                <p:spPr bwMode="auto">
                  <a:xfrm>
                    <a:off x="425" y="115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4" name="Line 638"/>
                  <p:cNvSpPr>
                    <a:spLocks noChangeShapeType="1"/>
                  </p:cNvSpPr>
                  <p:nvPr/>
                </p:nvSpPr>
                <p:spPr bwMode="auto">
                  <a:xfrm>
                    <a:off x="664" y="156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5" name="Line 639"/>
                  <p:cNvSpPr>
                    <a:spLocks noChangeShapeType="1"/>
                  </p:cNvSpPr>
                  <p:nvPr/>
                </p:nvSpPr>
                <p:spPr bwMode="auto">
                  <a:xfrm>
                    <a:off x="938" y="203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6" name="Line 640"/>
                  <p:cNvSpPr>
                    <a:spLocks noChangeShapeType="1"/>
                  </p:cNvSpPr>
                  <p:nvPr/>
                </p:nvSpPr>
                <p:spPr bwMode="auto">
                  <a:xfrm>
                    <a:off x="1015" y="216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7" name="Line 641"/>
                  <p:cNvSpPr>
                    <a:spLocks noChangeShapeType="1"/>
                  </p:cNvSpPr>
                  <p:nvPr/>
                </p:nvSpPr>
                <p:spPr bwMode="auto">
                  <a:xfrm>
                    <a:off x="959" y="296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8" name="Line 642"/>
                  <p:cNvSpPr>
                    <a:spLocks noChangeShapeType="1"/>
                  </p:cNvSpPr>
                  <p:nvPr/>
                </p:nvSpPr>
                <p:spPr bwMode="auto">
                  <a:xfrm>
                    <a:off x="883" y="283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69" name="Line 643"/>
                  <p:cNvSpPr>
                    <a:spLocks noChangeShapeType="1"/>
                  </p:cNvSpPr>
                  <p:nvPr/>
                </p:nvSpPr>
                <p:spPr bwMode="auto">
                  <a:xfrm>
                    <a:off x="609" y="235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0" name="Line 644"/>
                  <p:cNvSpPr>
                    <a:spLocks noChangeShapeType="1"/>
                  </p:cNvSpPr>
                  <p:nvPr/>
                </p:nvSpPr>
                <p:spPr bwMode="auto">
                  <a:xfrm>
                    <a:off x="552" y="315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1" name="Line 645"/>
                  <p:cNvSpPr>
                    <a:spLocks noChangeShapeType="1"/>
                  </p:cNvSpPr>
                  <p:nvPr/>
                </p:nvSpPr>
                <p:spPr bwMode="auto">
                  <a:xfrm>
                    <a:off x="1010" y="127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2" name="Line 646"/>
                  <p:cNvSpPr>
                    <a:spLocks noChangeShapeType="1"/>
                  </p:cNvSpPr>
                  <p:nvPr/>
                </p:nvSpPr>
                <p:spPr bwMode="auto">
                  <a:xfrm>
                    <a:off x="834" y="106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3" name="Line 647"/>
                  <p:cNvSpPr>
                    <a:spLocks noChangeShapeType="1"/>
                  </p:cNvSpPr>
                  <p:nvPr/>
                </p:nvSpPr>
                <p:spPr bwMode="auto">
                  <a:xfrm>
                    <a:off x="768" y="99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4" name="Line 648"/>
                  <p:cNvSpPr>
                    <a:spLocks noChangeShapeType="1"/>
                  </p:cNvSpPr>
                  <p:nvPr/>
                </p:nvSpPr>
                <p:spPr bwMode="auto">
                  <a:xfrm>
                    <a:off x="532" y="128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5" name="Line 649"/>
                  <p:cNvSpPr>
                    <a:spLocks noChangeShapeType="1"/>
                  </p:cNvSpPr>
                  <p:nvPr/>
                </p:nvSpPr>
                <p:spPr bwMode="auto">
                  <a:xfrm>
                    <a:off x="895" y="171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6" name="Line 650"/>
                  <p:cNvSpPr>
                    <a:spLocks noChangeShapeType="1"/>
                  </p:cNvSpPr>
                  <p:nvPr/>
                </p:nvSpPr>
                <p:spPr bwMode="auto">
                  <a:xfrm>
                    <a:off x="961" y="178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7" name="Line 651"/>
                  <p:cNvSpPr>
                    <a:spLocks noChangeShapeType="1"/>
                  </p:cNvSpPr>
                  <p:nvPr/>
                </p:nvSpPr>
                <p:spPr bwMode="auto">
                  <a:xfrm>
                    <a:off x="1086" y="250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8" name="Line 652"/>
                  <p:cNvSpPr>
                    <a:spLocks noChangeShapeType="1"/>
                  </p:cNvSpPr>
                  <p:nvPr/>
                </p:nvSpPr>
                <p:spPr bwMode="auto">
                  <a:xfrm>
                    <a:off x="1022" y="2431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79" name="Line 653"/>
                  <p:cNvSpPr>
                    <a:spLocks noChangeShapeType="1"/>
                  </p:cNvSpPr>
                  <p:nvPr/>
                </p:nvSpPr>
                <p:spPr bwMode="auto">
                  <a:xfrm>
                    <a:off x="659" y="200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0" name="Line 654"/>
                  <p:cNvSpPr>
                    <a:spLocks noChangeShapeType="1"/>
                  </p:cNvSpPr>
                  <p:nvPr/>
                </p:nvSpPr>
                <p:spPr bwMode="auto">
                  <a:xfrm>
                    <a:off x="482" y="179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1" name="Line 655"/>
                  <p:cNvSpPr>
                    <a:spLocks noChangeShapeType="1"/>
                  </p:cNvSpPr>
                  <p:nvPr/>
                </p:nvSpPr>
                <p:spPr bwMode="auto">
                  <a:xfrm>
                    <a:off x="418" y="171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2" name="Line 656"/>
                  <p:cNvSpPr>
                    <a:spLocks noChangeShapeType="1"/>
                  </p:cNvSpPr>
                  <p:nvPr/>
                </p:nvSpPr>
                <p:spPr bwMode="auto">
                  <a:xfrm>
                    <a:off x="545" y="243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3" name="Line 657"/>
                  <p:cNvSpPr>
                    <a:spLocks noChangeShapeType="1"/>
                  </p:cNvSpPr>
                  <p:nvPr/>
                </p:nvSpPr>
                <p:spPr bwMode="auto">
                  <a:xfrm>
                    <a:off x="609" y="251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4" name="Line 658"/>
                  <p:cNvSpPr>
                    <a:spLocks noChangeShapeType="1"/>
                  </p:cNvSpPr>
                  <p:nvPr/>
                </p:nvSpPr>
                <p:spPr bwMode="auto">
                  <a:xfrm>
                    <a:off x="787" y="272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5" name="Line 659"/>
                  <p:cNvSpPr>
                    <a:spLocks noChangeShapeType="1"/>
                  </p:cNvSpPr>
                  <p:nvPr/>
                </p:nvSpPr>
                <p:spPr bwMode="auto">
                  <a:xfrm>
                    <a:off x="912" y="344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6" name="Line 660"/>
                  <p:cNvSpPr>
                    <a:spLocks noChangeShapeType="1"/>
                  </p:cNvSpPr>
                  <p:nvPr/>
                </p:nvSpPr>
                <p:spPr bwMode="auto">
                  <a:xfrm>
                    <a:off x="736" y="323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7" name="Line 661"/>
                  <p:cNvSpPr>
                    <a:spLocks noChangeShapeType="1"/>
                  </p:cNvSpPr>
                  <p:nvPr/>
                </p:nvSpPr>
                <p:spPr bwMode="auto">
                  <a:xfrm>
                    <a:off x="670" y="315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8" name="Line 662"/>
                  <p:cNvSpPr>
                    <a:spLocks noChangeShapeType="1"/>
                  </p:cNvSpPr>
                  <p:nvPr/>
                </p:nvSpPr>
                <p:spPr bwMode="auto">
                  <a:xfrm>
                    <a:off x="433" y="344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89" name="Line 663"/>
                  <p:cNvSpPr>
                    <a:spLocks noChangeShapeType="1"/>
                  </p:cNvSpPr>
                  <p:nvPr/>
                </p:nvSpPr>
                <p:spPr bwMode="auto">
                  <a:xfrm>
                    <a:off x="947" y="88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0" name="Line 664"/>
                  <p:cNvSpPr>
                    <a:spLocks noChangeShapeType="1"/>
                  </p:cNvSpPr>
                  <p:nvPr/>
                </p:nvSpPr>
                <p:spPr bwMode="auto">
                  <a:xfrm>
                    <a:off x="888" y="82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1" name="Line 665"/>
                  <p:cNvSpPr>
                    <a:spLocks noChangeShapeType="1"/>
                  </p:cNvSpPr>
                  <p:nvPr/>
                </p:nvSpPr>
                <p:spPr bwMode="auto">
                  <a:xfrm>
                    <a:off x="462" y="119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2" name="Line 666"/>
                  <p:cNvSpPr>
                    <a:spLocks noChangeShapeType="1"/>
                  </p:cNvSpPr>
                  <p:nvPr/>
                </p:nvSpPr>
                <p:spPr bwMode="auto">
                  <a:xfrm>
                    <a:off x="783" y="146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3" name="Line 667"/>
                  <p:cNvSpPr>
                    <a:spLocks noChangeShapeType="1"/>
                  </p:cNvSpPr>
                  <p:nvPr/>
                </p:nvSpPr>
                <p:spPr bwMode="auto">
                  <a:xfrm>
                    <a:off x="845" y="151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4" name="Line 668"/>
                  <p:cNvSpPr>
                    <a:spLocks noChangeShapeType="1"/>
                  </p:cNvSpPr>
                  <p:nvPr/>
                </p:nvSpPr>
                <p:spPr bwMode="auto">
                  <a:xfrm>
                    <a:off x="1137" y="204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5" name="Line 669"/>
                  <p:cNvSpPr>
                    <a:spLocks noChangeShapeType="1"/>
                  </p:cNvSpPr>
                  <p:nvPr/>
                </p:nvSpPr>
                <p:spPr bwMode="auto">
                  <a:xfrm>
                    <a:off x="1007" y="237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6" name="Line 670"/>
                  <p:cNvSpPr>
                    <a:spLocks noChangeShapeType="1"/>
                  </p:cNvSpPr>
                  <p:nvPr/>
                </p:nvSpPr>
                <p:spPr bwMode="auto">
                  <a:xfrm>
                    <a:off x="742" y="215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7" name="Line 671"/>
                  <p:cNvSpPr>
                    <a:spLocks noChangeShapeType="1"/>
                  </p:cNvSpPr>
                  <p:nvPr/>
                </p:nvSpPr>
                <p:spPr bwMode="auto">
                  <a:xfrm>
                    <a:off x="681" y="210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8" name="Line 672"/>
                  <p:cNvSpPr>
                    <a:spLocks noChangeShapeType="1"/>
                  </p:cNvSpPr>
                  <p:nvPr/>
                </p:nvSpPr>
                <p:spPr bwMode="auto">
                  <a:xfrm>
                    <a:off x="577" y="273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299" name="Line 673"/>
                  <p:cNvSpPr>
                    <a:spLocks noChangeShapeType="1"/>
                  </p:cNvSpPr>
                  <p:nvPr/>
                </p:nvSpPr>
                <p:spPr bwMode="auto">
                  <a:xfrm>
                    <a:off x="638" y="27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0" name="Line 674"/>
                  <p:cNvSpPr>
                    <a:spLocks noChangeShapeType="1"/>
                  </p:cNvSpPr>
                  <p:nvPr/>
                </p:nvSpPr>
                <p:spPr bwMode="auto">
                  <a:xfrm>
                    <a:off x="904" y="301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1" name="Line 675"/>
                  <p:cNvSpPr>
                    <a:spLocks noChangeShapeType="1"/>
                  </p:cNvSpPr>
                  <p:nvPr/>
                </p:nvSpPr>
                <p:spPr bwMode="auto">
                  <a:xfrm>
                    <a:off x="536" y="342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2" name="Line 676"/>
                  <p:cNvSpPr>
                    <a:spLocks noChangeShapeType="1"/>
                  </p:cNvSpPr>
                  <p:nvPr/>
                </p:nvSpPr>
                <p:spPr bwMode="auto">
                  <a:xfrm>
                    <a:off x="474" y="337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3" name="Line 677"/>
                  <p:cNvSpPr>
                    <a:spLocks noChangeShapeType="1"/>
                  </p:cNvSpPr>
                  <p:nvPr/>
                </p:nvSpPr>
                <p:spPr bwMode="auto">
                  <a:xfrm>
                    <a:off x="973" y="123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4" name="Line 678"/>
                  <p:cNvSpPr>
                    <a:spLocks noChangeShapeType="1"/>
                  </p:cNvSpPr>
                  <p:nvPr/>
                </p:nvSpPr>
                <p:spPr bwMode="auto">
                  <a:xfrm>
                    <a:off x="572" y="100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5" name="Line 679"/>
                  <p:cNvSpPr>
                    <a:spLocks noChangeShapeType="1"/>
                  </p:cNvSpPr>
                  <p:nvPr/>
                </p:nvSpPr>
                <p:spPr bwMode="auto">
                  <a:xfrm>
                    <a:off x="396" y="90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6" name="Line 680"/>
                  <p:cNvSpPr>
                    <a:spLocks noChangeShapeType="1"/>
                  </p:cNvSpPr>
                  <p:nvPr/>
                </p:nvSpPr>
                <p:spPr bwMode="auto">
                  <a:xfrm>
                    <a:off x="392" y="147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7" name="Line 681"/>
                  <p:cNvSpPr>
                    <a:spLocks noChangeShapeType="1"/>
                  </p:cNvSpPr>
                  <p:nvPr/>
                </p:nvSpPr>
                <p:spPr bwMode="auto">
                  <a:xfrm>
                    <a:off x="598" y="159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8" name="Line 682"/>
                  <p:cNvSpPr>
                    <a:spLocks noChangeShapeType="1"/>
                  </p:cNvSpPr>
                  <p:nvPr/>
                </p:nvSpPr>
                <p:spPr bwMode="auto">
                  <a:xfrm>
                    <a:off x="773" y="1693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09" name="Line 683"/>
                  <p:cNvSpPr>
                    <a:spLocks noChangeShapeType="1"/>
                  </p:cNvSpPr>
                  <p:nvPr/>
                </p:nvSpPr>
                <p:spPr bwMode="auto">
                  <a:xfrm>
                    <a:off x="975" y="238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0" name="Line 684"/>
                  <p:cNvSpPr>
                    <a:spLocks noChangeShapeType="1"/>
                  </p:cNvSpPr>
                  <p:nvPr/>
                </p:nvSpPr>
                <p:spPr bwMode="auto">
                  <a:xfrm>
                    <a:off x="799" y="228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1" name="Line 685"/>
                  <p:cNvSpPr>
                    <a:spLocks noChangeShapeType="1"/>
                  </p:cNvSpPr>
                  <p:nvPr/>
                </p:nvSpPr>
                <p:spPr bwMode="auto">
                  <a:xfrm>
                    <a:off x="592" y="216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2" name="Line 686"/>
                  <p:cNvSpPr>
                    <a:spLocks noChangeShapeType="1"/>
                  </p:cNvSpPr>
                  <p:nvPr/>
                </p:nvSpPr>
                <p:spPr bwMode="auto">
                  <a:xfrm>
                    <a:off x="393" y="262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3" name="Line 687"/>
                  <p:cNvSpPr>
                    <a:spLocks noChangeShapeType="1"/>
                  </p:cNvSpPr>
                  <p:nvPr/>
                </p:nvSpPr>
                <p:spPr bwMode="auto">
                  <a:xfrm>
                    <a:off x="794" y="285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4" name="Line 688"/>
                  <p:cNvSpPr>
                    <a:spLocks noChangeShapeType="1"/>
                  </p:cNvSpPr>
                  <p:nvPr/>
                </p:nvSpPr>
                <p:spPr bwMode="auto">
                  <a:xfrm>
                    <a:off x="1001" y="297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5" name="Line 689"/>
                  <p:cNvSpPr>
                    <a:spLocks noChangeShapeType="1"/>
                  </p:cNvSpPr>
                  <p:nvPr/>
                </p:nvSpPr>
                <p:spPr bwMode="auto">
                  <a:xfrm>
                    <a:off x="594" y="330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6" name="Line 690"/>
                  <p:cNvSpPr>
                    <a:spLocks noChangeShapeType="1"/>
                  </p:cNvSpPr>
                  <p:nvPr/>
                </p:nvSpPr>
                <p:spPr bwMode="auto">
                  <a:xfrm>
                    <a:off x="419" y="320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7" name="Line 691"/>
                  <p:cNvSpPr>
                    <a:spLocks noChangeShapeType="1"/>
                  </p:cNvSpPr>
                  <p:nvPr/>
                </p:nvSpPr>
                <p:spPr bwMode="auto">
                  <a:xfrm>
                    <a:off x="413" y="377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8" name="Line 692"/>
                  <p:cNvSpPr>
                    <a:spLocks noChangeShapeType="1"/>
                  </p:cNvSpPr>
                  <p:nvPr/>
                </p:nvSpPr>
                <p:spPr bwMode="auto">
                  <a:xfrm>
                    <a:off x="1070" y="93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19" name="Line 693"/>
                  <p:cNvSpPr>
                    <a:spLocks noChangeShapeType="1"/>
                  </p:cNvSpPr>
                  <p:nvPr/>
                </p:nvSpPr>
                <p:spPr bwMode="auto">
                  <a:xfrm>
                    <a:off x="907" y="87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0" name="Line 694"/>
                  <p:cNvSpPr>
                    <a:spLocks noChangeShapeType="1"/>
                  </p:cNvSpPr>
                  <p:nvPr/>
                </p:nvSpPr>
                <p:spPr bwMode="auto">
                  <a:xfrm>
                    <a:off x="627" y="77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1" name="Line 695"/>
                  <p:cNvSpPr>
                    <a:spLocks noChangeShapeType="1"/>
                  </p:cNvSpPr>
                  <p:nvPr/>
                </p:nvSpPr>
                <p:spPr bwMode="auto">
                  <a:xfrm>
                    <a:off x="754" y="1481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2" name="Line 696"/>
                  <p:cNvSpPr>
                    <a:spLocks noChangeShapeType="1"/>
                  </p:cNvSpPr>
                  <p:nvPr/>
                </p:nvSpPr>
                <p:spPr bwMode="auto">
                  <a:xfrm>
                    <a:off x="1059" y="1890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3" name="Line 697"/>
                  <p:cNvSpPr>
                    <a:spLocks noChangeShapeType="1"/>
                  </p:cNvSpPr>
                  <p:nvPr/>
                </p:nvSpPr>
                <p:spPr bwMode="auto">
                  <a:xfrm>
                    <a:off x="883" y="218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4" name="Line 698"/>
                  <p:cNvSpPr>
                    <a:spLocks noChangeShapeType="1"/>
                  </p:cNvSpPr>
                  <p:nvPr/>
                </p:nvSpPr>
                <p:spPr bwMode="auto">
                  <a:xfrm>
                    <a:off x="480" y="203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5" name="Line 699"/>
                  <p:cNvSpPr>
                    <a:spLocks noChangeShapeType="1"/>
                  </p:cNvSpPr>
                  <p:nvPr/>
                </p:nvSpPr>
                <p:spPr bwMode="auto">
                  <a:xfrm>
                    <a:off x="445" y="268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6" name="Line 700"/>
                  <p:cNvSpPr>
                    <a:spLocks noChangeShapeType="1"/>
                  </p:cNvSpPr>
                  <p:nvPr/>
                </p:nvSpPr>
                <p:spPr bwMode="auto">
                  <a:xfrm>
                    <a:off x="607" y="274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7" name="Line 701"/>
                  <p:cNvSpPr>
                    <a:spLocks noChangeShapeType="1"/>
                  </p:cNvSpPr>
                  <p:nvPr/>
                </p:nvSpPr>
                <p:spPr bwMode="auto">
                  <a:xfrm>
                    <a:off x="1010" y="288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8" name="Line 702"/>
                  <p:cNvSpPr>
                    <a:spLocks noChangeShapeType="1"/>
                  </p:cNvSpPr>
                  <p:nvPr/>
                </p:nvSpPr>
                <p:spPr bwMode="auto">
                  <a:xfrm>
                    <a:off x="736" y="344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29" name="Line 703"/>
                  <p:cNvSpPr>
                    <a:spLocks noChangeShapeType="1"/>
                  </p:cNvSpPr>
                  <p:nvPr/>
                </p:nvSpPr>
                <p:spPr bwMode="auto">
                  <a:xfrm>
                    <a:off x="572" y="338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0" name="Line 704"/>
                  <p:cNvSpPr>
                    <a:spLocks noChangeShapeType="1"/>
                  </p:cNvSpPr>
                  <p:nvPr/>
                </p:nvSpPr>
                <p:spPr bwMode="auto">
                  <a:xfrm>
                    <a:off x="630" y="103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1" name="Line 705"/>
                  <p:cNvSpPr>
                    <a:spLocks noChangeShapeType="1"/>
                  </p:cNvSpPr>
                  <p:nvPr/>
                </p:nvSpPr>
                <p:spPr bwMode="auto">
                  <a:xfrm>
                    <a:off x="829" y="149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2" name="Line 706"/>
                  <p:cNvSpPr>
                    <a:spLocks noChangeShapeType="1"/>
                  </p:cNvSpPr>
                  <p:nvPr/>
                </p:nvSpPr>
                <p:spPr bwMode="auto">
                  <a:xfrm>
                    <a:off x="985" y="152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3" name="Line 707"/>
                  <p:cNvSpPr>
                    <a:spLocks noChangeShapeType="1"/>
                  </p:cNvSpPr>
                  <p:nvPr/>
                </p:nvSpPr>
                <p:spPr bwMode="auto">
                  <a:xfrm>
                    <a:off x="906" y="193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4" name="Line 708"/>
                  <p:cNvSpPr>
                    <a:spLocks noChangeShapeType="1"/>
                  </p:cNvSpPr>
                  <p:nvPr/>
                </p:nvSpPr>
                <p:spPr bwMode="auto">
                  <a:xfrm>
                    <a:off x="635" y="188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5" name="Line 709"/>
                  <p:cNvSpPr>
                    <a:spLocks noChangeShapeType="1"/>
                  </p:cNvSpPr>
                  <p:nvPr/>
                </p:nvSpPr>
                <p:spPr bwMode="auto">
                  <a:xfrm>
                    <a:off x="477" y="185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6" name="Line 710"/>
                  <p:cNvSpPr>
                    <a:spLocks noChangeShapeType="1"/>
                  </p:cNvSpPr>
                  <p:nvPr/>
                </p:nvSpPr>
                <p:spPr bwMode="auto">
                  <a:xfrm>
                    <a:off x="554" y="229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7" name="Line 711"/>
                  <p:cNvSpPr>
                    <a:spLocks noChangeShapeType="1"/>
                  </p:cNvSpPr>
                  <p:nvPr/>
                </p:nvSpPr>
                <p:spPr bwMode="auto">
                  <a:xfrm>
                    <a:off x="1103" y="239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8" name="Line 712"/>
                  <p:cNvSpPr>
                    <a:spLocks noChangeShapeType="1"/>
                  </p:cNvSpPr>
                  <p:nvPr/>
                </p:nvSpPr>
                <p:spPr bwMode="auto">
                  <a:xfrm>
                    <a:off x="909" y="278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39" name="Line 713"/>
                  <p:cNvSpPr>
                    <a:spLocks noChangeShapeType="1"/>
                  </p:cNvSpPr>
                  <p:nvPr/>
                </p:nvSpPr>
                <p:spPr bwMode="auto">
                  <a:xfrm>
                    <a:off x="753" y="275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0" name="Line 714"/>
                  <p:cNvSpPr>
                    <a:spLocks noChangeShapeType="1"/>
                  </p:cNvSpPr>
                  <p:nvPr/>
                </p:nvSpPr>
                <p:spPr bwMode="auto">
                  <a:xfrm>
                    <a:off x="402" y="311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1" name="Line 715"/>
                  <p:cNvSpPr>
                    <a:spLocks noChangeShapeType="1"/>
                  </p:cNvSpPr>
                  <p:nvPr/>
                </p:nvSpPr>
                <p:spPr bwMode="auto">
                  <a:xfrm>
                    <a:off x="558" y="314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2" name="Line 716"/>
                  <p:cNvSpPr>
                    <a:spLocks noChangeShapeType="1"/>
                  </p:cNvSpPr>
                  <p:nvPr/>
                </p:nvSpPr>
                <p:spPr bwMode="auto">
                  <a:xfrm>
                    <a:off x="829" y="31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3" name="Line 717"/>
                  <p:cNvSpPr>
                    <a:spLocks noChangeShapeType="1"/>
                  </p:cNvSpPr>
                  <p:nvPr/>
                </p:nvSpPr>
                <p:spPr bwMode="auto">
                  <a:xfrm>
                    <a:off x="479" y="355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2344" name="Freeform 718"/>
                  <p:cNvSpPr>
                    <a:spLocks/>
                  </p:cNvSpPr>
                  <p:nvPr/>
                </p:nvSpPr>
                <p:spPr bwMode="auto">
                  <a:xfrm>
                    <a:off x="384" y="672"/>
                    <a:ext cx="1" cy="3184"/>
                  </a:xfrm>
                  <a:custGeom>
                    <a:avLst/>
                    <a:gdLst>
                      <a:gd name="T0" fmla="*/ 0 w 1"/>
                      <a:gd name="T1" fmla="*/ 0 h 3184"/>
                      <a:gd name="T2" fmla="*/ 0 w 1"/>
                      <a:gd name="T3" fmla="*/ 3183 h 3184"/>
                      <a:gd name="T4" fmla="*/ 0 w 1"/>
                      <a:gd name="T5" fmla="*/ 3184 h 318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3184">
                        <a:moveTo>
                          <a:pt x="0" y="0"/>
                        </a:moveTo>
                        <a:lnTo>
                          <a:pt x="0" y="3183"/>
                        </a:lnTo>
                        <a:lnTo>
                          <a:pt x="0" y="318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</p:grpSp>
        </p:grpSp>
        <p:pic>
          <p:nvPicPr>
            <p:cNvPr id="52234" name="Picture 719" descr="HPIM169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0" y="900"/>
              <a:ext cx="3438" cy="2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1408" name="Line 720"/>
          <p:cNvSpPr>
            <a:spLocks noChangeShapeType="1"/>
          </p:cNvSpPr>
          <p:nvPr/>
        </p:nvSpPr>
        <p:spPr bwMode="auto">
          <a:xfrm flipH="1">
            <a:off x="5415754" y="2622061"/>
            <a:ext cx="1095053" cy="396876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55" tIns="45678" rIns="91355" bIns="45678">
            <a:spAutoFit/>
          </a:bodyPr>
          <a:lstStyle/>
          <a:p>
            <a:endParaRPr lang="fr-CH"/>
          </a:p>
        </p:txBody>
      </p:sp>
      <p:sp>
        <p:nvSpPr>
          <p:cNvPr id="371409" name="Text Box 721"/>
          <p:cNvSpPr txBox="1">
            <a:spLocks noChangeArrowheads="1"/>
          </p:cNvSpPr>
          <p:nvPr/>
        </p:nvSpPr>
        <p:spPr bwMode="auto">
          <a:xfrm>
            <a:off x="3869530" y="1594015"/>
            <a:ext cx="2265363" cy="360000"/>
          </a:xfrm>
          <a:prstGeom prst="rect">
            <a:avLst/>
          </a:prstGeom>
          <a:solidFill>
            <a:srgbClr val="E5E3E4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>
                <a:solidFill>
                  <a:srgbClr val="FF0000">
                    <a:alpha val="70000"/>
                  </a:srgbClr>
                </a:solidFill>
              </a:rPr>
              <a:t>non conforme</a:t>
            </a:r>
            <a:endParaRPr lang="en-GB" altLang="fr-FR" sz="20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371410" name="Text Box 722"/>
          <p:cNvSpPr txBox="1">
            <a:spLocks noChangeArrowheads="1"/>
          </p:cNvSpPr>
          <p:nvPr/>
        </p:nvSpPr>
        <p:spPr bwMode="auto">
          <a:xfrm>
            <a:off x="6526683" y="2425210"/>
            <a:ext cx="2233613" cy="403225"/>
          </a:xfrm>
          <a:prstGeom prst="rect">
            <a:avLst/>
          </a:prstGeom>
          <a:solidFill>
            <a:srgbClr val="FFFF99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/>
              <a:t>1 fer de 6 mm </a:t>
            </a:r>
            <a:r>
              <a:rPr lang="fr-CH" altLang="fr-FR" sz="2000" dirty="0">
                <a:sym typeface="Symbol" pitchFamily="18" charset="2"/>
              </a:rPr>
              <a:t>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Prises de terre dans murs existants </a:t>
            </a:r>
            <a:endParaRPr lang="fr-CH" dirty="0"/>
          </a:p>
        </p:txBody>
      </p:sp>
      <p:sp>
        <p:nvSpPr>
          <p:cNvPr id="72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370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1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71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71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1408" grpId="0" animBg="1"/>
      <p:bldP spid="371409" grpId="0" animBg="1"/>
      <p:bldP spid="371410" grpId="0" animBg="1" autoUpdateAnimBg="0"/>
      <p:bldP spid="2" grpId="0" animBg="1"/>
      <p:bldP spid="72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668" name="Group 4"/>
          <p:cNvGrpSpPr>
            <a:grpSpLocks/>
          </p:cNvGrpSpPr>
          <p:nvPr/>
        </p:nvGrpSpPr>
        <p:grpSpPr bwMode="auto">
          <a:xfrm>
            <a:off x="1308893" y="1613220"/>
            <a:ext cx="7466013" cy="5054600"/>
            <a:chOff x="384" y="672"/>
            <a:chExt cx="4703" cy="3184"/>
          </a:xfrm>
        </p:grpSpPr>
        <p:pic>
          <p:nvPicPr>
            <p:cNvPr id="53260" name="Picture 5" descr="IMG_02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5" y="904"/>
              <a:ext cx="3430" cy="2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261" name="Group 6"/>
            <p:cNvGrpSpPr>
              <a:grpSpLocks/>
            </p:cNvGrpSpPr>
            <p:nvPr/>
          </p:nvGrpSpPr>
          <p:grpSpPr bwMode="auto">
            <a:xfrm>
              <a:off x="384" y="672"/>
              <a:ext cx="4703" cy="3184"/>
              <a:chOff x="384" y="672"/>
              <a:chExt cx="4703" cy="3184"/>
            </a:xfrm>
          </p:grpSpPr>
          <p:grpSp>
            <p:nvGrpSpPr>
              <p:cNvPr id="53262" name="Group 7"/>
              <p:cNvGrpSpPr>
                <a:grpSpLocks/>
              </p:cNvGrpSpPr>
              <p:nvPr/>
            </p:nvGrpSpPr>
            <p:grpSpPr bwMode="auto">
              <a:xfrm>
                <a:off x="4559" y="672"/>
                <a:ext cx="528" cy="3184"/>
                <a:chOff x="4559" y="672"/>
                <a:chExt cx="528" cy="3184"/>
              </a:xfrm>
            </p:grpSpPr>
            <p:sp>
              <p:nvSpPr>
                <p:cNvPr id="53772" name="Freeform 8"/>
                <p:cNvSpPr>
                  <a:spLocks/>
                </p:cNvSpPr>
                <p:nvPr/>
              </p:nvSpPr>
              <p:spPr bwMode="auto">
                <a:xfrm>
                  <a:off x="5076" y="672"/>
                  <a:ext cx="1" cy="3183"/>
                </a:xfrm>
                <a:custGeom>
                  <a:avLst/>
                  <a:gdLst>
                    <a:gd name="T0" fmla="*/ 0 w 1"/>
                    <a:gd name="T1" fmla="*/ 3183 h 3183"/>
                    <a:gd name="T2" fmla="*/ 0 w 1"/>
                    <a:gd name="T3" fmla="*/ 0 h 3183"/>
                    <a:gd name="T4" fmla="*/ 0 w 1"/>
                    <a:gd name="T5" fmla="*/ 0 h 318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183">
                      <a:moveTo>
                        <a:pt x="0" y="318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3" name="Line 9"/>
                <p:cNvSpPr>
                  <a:spLocks noChangeShapeType="1"/>
                </p:cNvSpPr>
                <p:nvPr/>
              </p:nvSpPr>
              <p:spPr bwMode="auto">
                <a:xfrm>
                  <a:off x="4780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4" name="Line 10"/>
                <p:cNvSpPr>
                  <a:spLocks noChangeShapeType="1"/>
                </p:cNvSpPr>
                <p:nvPr/>
              </p:nvSpPr>
              <p:spPr bwMode="auto">
                <a:xfrm>
                  <a:off x="4953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5" name="Line 11"/>
                <p:cNvSpPr>
                  <a:spLocks noChangeShapeType="1"/>
                </p:cNvSpPr>
                <p:nvPr/>
              </p:nvSpPr>
              <p:spPr bwMode="auto">
                <a:xfrm>
                  <a:off x="4758" y="154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6" name="Line 12"/>
                <p:cNvSpPr>
                  <a:spLocks noChangeShapeType="1"/>
                </p:cNvSpPr>
                <p:nvPr/>
              </p:nvSpPr>
              <p:spPr bwMode="auto">
                <a:xfrm>
                  <a:off x="4735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7" name="Line 13"/>
                <p:cNvSpPr>
                  <a:spLocks noChangeShapeType="1"/>
                </p:cNvSpPr>
                <p:nvPr/>
              </p:nvSpPr>
              <p:spPr bwMode="auto">
                <a:xfrm>
                  <a:off x="4910" y="18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8" name="Line 14"/>
                <p:cNvSpPr>
                  <a:spLocks noChangeShapeType="1"/>
                </p:cNvSpPr>
                <p:nvPr/>
              </p:nvSpPr>
              <p:spPr bwMode="auto">
                <a:xfrm>
                  <a:off x="4714" y="2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9" name="Line 15"/>
                <p:cNvSpPr>
                  <a:spLocks noChangeShapeType="1"/>
                </p:cNvSpPr>
                <p:nvPr/>
              </p:nvSpPr>
              <p:spPr bwMode="auto">
                <a:xfrm>
                  <a:off x="4692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0" name="Line 16"/>
                <p:cNvSpPr>
                  <a:spLocks noChangeShapeType="1"/>
                </p:cNvSpPr>
                <p:nvPr/>
              </p:nvSpPr>
              <p:spPr bwMode="auto">
                <a:xfrm>
                  <a:off x="4865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1" name="Line 17"/>
                <p:cNvSpPr>
                  <a:spLocks noChangeShapeType="1"/>
                </p:cNvSpPr>
                <p:nvPr/>
              </p:nvSpPr>
              <p:spPr bwMode="auto">
                <a:xfrm>
                  <a:off x="5076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2" name="Line 18"/>
                <p:cNvSpPr>
                  <a:spLocks noChangeShapeType="1"/>
                </p:cNvSpPr>
                <p:nvPr/>
              </p:nvSpPr>
              <p:spPr bwMode="auto">
                <a:xfrm>
                  <a:off x="4671" y="27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3" name="Line 19"/>
                <p:cNvSpPr>
                  <a:spLocks noChangeShapeType="1"/>
                </p:cNvSpPr>
                <p:nvPr/>
              </p:nvSpPr>
              <p:spPr bwMode="auto">
                <a:xfrm>
                  <a:off x="4650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4" name="Line 20"/>
                <p:cNvSpPr>
                  <a:spLocks noChangeShapeType="1"/>
                </p:cNvSpPr>
                <p:nvPr/>
              </p:nvSpPr>
              <p:spPr bwMode="auto">
                <a:xfrm>
                  <a:off x="4822" y="30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5" name="Line 21"/>
                <p:cNvSpPr>
                  <a:spLocks noChangeShapeType="1"/>
                </p:cNvSpPr>
                <p:nvPr/>
              </p:nvSpPr>
              <p:spPr bwMode="auto">
                <a:xfrm>
                  <a:off x="5054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6" name="Line 22"/>
                <p:cNvSpPr>
                  <a:spLocks noChangeShapeType="1"/>
                </p:cNvSpPr>
                <p:nvPr/>
              </p:nvSpPr>
              <p:spPr bwMode="auto">
                <a:xfrm>
                  <a:off x="5032" y="339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7" name="Line 23"/>
                <p:cNvSpPr>
                  <a:spLocks noChangeShapeType="1"/>
                </p:cNvSpPr>
                <p:nvPr/>
              </p:nvSpPr>
              <p:spPr bwMode="auto">
                <a:xfrm>
                  <a:off x="4627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8" name="Line 24"/>
                <p:cNvSpPr>
                  <a:spLocks noChangeShapeType="1"/>
                </p:cNvSpPr>
                <p:nvPr/>
              </p:nvSpPr>
              <p:spPr bwMode="auto">
                <a:xfrm>
                  <a:off x="5011" y="37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89" name="Line 25"/>
                <p:cNvSpPr>
                  <a:spLocks noChangeShapeType="1"/>
                </p:cNvSpPr>
                <p:nvPr/>
              </p:nvSpPr>
              <p:spPr bwMode="auto">
                <a:xfrm>
                  <a:off x="4803" y="138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0" name="Line 26"/>
                <p:cNvSpPr>
                  <a:spLocks noChangeShapeType="1"/>
                </p:cNvSpPr>
                <p:nvPr/>
              </p:nvSpPr>
              <p:spPr bwMode="auto">
                <a:xfrm>
                  <a:off x="4902" y="136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1" name="Line 27"/>
                <p:cNvSpPr>
                  <a:spLocks noChangeShapeType="1"/>
                </p:cNvSpPr>
                <p:nvPr/>
              </p:nvSpPr>
              <p:spPr bwMode="auto">
                <a:xfrm>
                  <a:off x="5041" y="189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2" name="Line 28"/>
                <p:cNvSpPr>
                  <a:spLocks noChangeShapeType="1"/>
                </p:cNvSpPr>
                <p:nvPr/>
              </p:nvSpPr>
              <p:spPr bwMode="auto">
                <a:xfrm>
                  <a:off x="4663" y="19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3" name="Line 29"/>
                <p:cNvSpPr>
                  <a:spLocks noChangeShapeType="1"/>
                </p:cNvSpPr>
                <p:nvPr/>
              </p:nvSpPr>
              <p:spPr bwMode="auto">
                <a:xfrm>
                  <a:off x="4562" y="197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4" name="Line 30"/>
                <p:cNvSpPr>
                  <a:spLocks noChangeShapeType="1"/>
                </p:cNvSpPr>
                <p:nvPr/>
              </p:nvSpPr>
              <p:spPr bwMode="auto">
                <a:xfrm>
                  <a:off x="4801" y="249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5" name="Line 31"/>
                <p:cNvSpPr>
                  <a:spLocks noChangeShapeType="1"/>
                </p:cNvSpPr>
                <p:nvPr/>
              </p:nvSpPr>
              <p:spPr bwMode="auto">
                <a:xfrm>
                  <a:off x="5003" y="300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6" name="Line 32"/>
                <p:cNvSpPr>
                  <a:spLocks noChangeShapeType="1"/>
                </p:cNvSpPr>
                <p:nvPr/>
              </p:nvSpPr>
              <p:spPr bwMode="auto">
                <a:xfrm>
                  <a:off x="4561" y="308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7" name="Line 33"/>
                <p:cNvSpPr>
                  <a:spLocks noChangeShapeType="1"/>
                </p:cNvSpPr>
                <p:nvPr/>
              </p:nvSpPr>
              <p:spPr bwMode="auto">
                <a:xfrm>
                  <a:off x="4864" y="35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8" name="Line 34"/>
                <p:cNvSpPr>
                  <a:spLocks noChangeShapeType="1"/>
                </p:cNvSpPr>
                <p:nvPr/>
              </p:nvSpPr>
              <p:spPr bwMode="auto">
                <a:xfrm>
                  <a:off x="4936" y="12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99" name="Line 35"/>
                <p:cNvSpPr>
                  <a:spLocks noChangeShapeType="1"/>
                </p:cNvSpPr>
                <p:nvPr/>
              </p:nvSpPr>
              <p:spPr bwMode="auto">
                <a:xfrm>
                  <a:off x="4740" y="129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0" name="Line 36"/>
                <p:cNvSpPr>
                  <a:spLocks noChangeShapeType="1"/>
                </p:cNvSpPr>
                <p:nvPr/>
              </p:nvSpPr>
              <p:spPr bwMode="auto">
                <a:xfrm>
                  <a:off x="4587" y="19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1" name="Line 37"/>
                <p:cNvSpPr>
                  <a:spLocks noChangeShapeType="1"/>
                </p:cNvSpPr>
                <p:nvPr/>
              </p:nvSpPr>
              <p:spPr bwMode="auto">
                <a:xfrm>
                  <a:off x="4784" y="19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2" name="Line 38"/>
                <p:cNvSpPr>
                  <a:spLocks noChangeShapeType="1"/>
                </p:cNvSpPr>
                <p:nvPr/>
              </p:nvSpPr>
              <p:spPr bwMode="auto">
                <a:xfrm>
                  <a:off x="5060" y="246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3" name="Line 39"/>
                <p:cNvSpPr>
                  <a:spLocks noChangeShapeType="1"/>
                </p:cNvSpPr>
                <p:nvPr/>
              </p:nvSpPr>
              <p:spPr bwMode="auto">
                <a:xfrm>
                  <a:off x="4631" y="262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4" name="Line 40"/>
                <p:cNvSpPr>
                  <a:spLocks noChangeShapeType="1"/>
                </p:cNvSpPr>
                <p:nvPr/>
              </p:nvSpPr>
              <p:spPr bwMode="auto">
                <a:xfrm>
                  <a:off x="4907" y="3163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5" name="Line 41"/>
                <p:cNvSpPr>
                  <a:spLocks noChangeShapeType="1"/>
                </p:cNvSpPr>
                <p:nvPr/>
              </p:nvSpPr>
              <p:spPr bwMode="auto">
                <a:xfrm>
                  <a:off x="5047" y="375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6" name="Line 42"/>
                <p:cNvSpPr>
                  <a:spLocks noChangeShapeType="1"/>
                </p:cNvSpPr>
                <p:nvPr/>
              </p:nvSpPr>
              <p:spPr bwMode="auto">
                <a:xfrm>
                  <a:off x="4653" y="115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7" name="Line 43"/>
                <p:cNvSpPr>
                  <a:spLocks noChangeShapeType="1"/>
                </p:cNvSpPr>
                <p:nvPr/>
              </p:nvSpPr>
              <p:spPr bwMode="auto">
                <a:xfrm>
                  <a:off x="4634" y="17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8" name="Line 44"/>
                <p:cNvSpPr>
                  <a:spLocks noChangeShapeType="1"/>
                </p:cNvSpPr>
                <p:nvPr/>
              </p:nvSpPr>
              <p:spPr bwMode="auto">
                <a:xfrm>
                  <a:off x="5063" y="20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09" name="Line 45"/>
                <p:cNvSpPr>
                  <a:spLocks noChangeShapeType="1"/>
                </p:cNvSpPr>
                <p:nvPr/>
              </p:nvSpPr>
              <p:spPr bwMode="auto">
                <a:xfrm>
                  <a:off x="4617" y="230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0" name="Line 46"/>
                <p:cNvSpPr>
                  <a:spLocks noChangeShapeType="1"/>
                </p:cNvSpPr>
                <p:nvPr/>
              </p:nvSpPr>
              <p:spPr bwMode="auto">
                <a:xfrm>
                  <a:off x="4601" y="287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1" name="Line 47"/>
                <p:cNvSpPr>
                  <a:spLocks noChangeShapeType="1"/>
                </p:cNvSpPr>
                <p:nvPr/>
              </p:nvSpPr>
              <p:spPr bwMode="auto">
                <a:xfrm>
                  <a:off x="5044" y="262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2" name="Line 48"/>
                <p:cNvSpPr>
                  <a:spLocks noChangeShapeType="1"/>
                </p:cNvSpPr>
                <p:nvPr/>
              </p:nvSpPr>
              <p:spPr bwMode="auto">
                <a:xfrm>
                  <a:off x="5028" y="319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3" name="Line 49"/>
                <p:cNvSpPr>
                  <a:spLocks noChangeShapeType="1"/>
                </p:cNvSpPr>
                <p:nvPr/>
              </p:nvSpPr>
              <p:spPr bwMode="auto">
                <a:xfrm>
                  <a:off x="5011" y="376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4" name="Line 50"/>
                <p:cNvSpPr>
                  <a:spLocks noChangeShapeType="1"/>
                </p:cNvSpPr>
                <p:nvPr/>
              </p:nvSpPr>
              <p:spPr bwMode="auto">
                <a:xfrm>
                  <a:off x="4813" y="12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5" name="Line 51"/>
                <p:cNvSpPr>
                  <a:spLocks noChangeShapeType="1"/>
                </p:cNvSpPr>
                <p:nvPr/>
              </p:nvSpPr>
              <p:spPr bwMode="auto">
                <a:xfrm>
                  <a:off x="5041" y="106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6" name="Line 52"/>
                <p:cNvSpPr>
                  <a:spLocks noChangeShapeType="1"/>
                </p:cNvSpPr>
                <p:nvPr/>
              </p:nvSpPr>
              <p:spPr bwMode="auto">
                <a:xfrm>
                  <a:off x="5021" y="151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7" name="Line 53"/>
                <p:cNvSpPr>
                  <a:spLocks noChangeShapeType="1"/>
                </p:cNvSpPr>
                <p:nvPr/>
              </p:nvSpPr>
              <p:spPr bwMode="auto">
                <a:xfrm>
                  <a:off x="4838" y="16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8" name="Line 54"/>
                <p:cNvSpPr>
                  <a:spLocks noChangeShapeType="1"/>
                </p:cNvSpPr>
                <p:nvPr/>
              </p:nvSpPr>
              <p:spPr bwMode="auto">
                <a:xfrm>
                  <a:off x="4611" y="185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19" name="Line 55"/>
                <p:cNvSpPr>
                  <a:spLocks noChangeShapeType="1"/>
                </p:cNvSpPr>
                <p:nvPr/>
              </p:nvSpPr>
              <p:spPr bwMode="auto">
                <a:xfrm>
                  <a:off x="4636" y="22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0" name="Line 56"/>
                <p:cNvSpPr>
                  <a:spLocks noChangeShapeType="1"/>
                </p:cNvSpPr>
                <p:nvPr/>
              </p:nvSpPr>
              <p:spPr bwMode="auto">
                <a:xfrm>
                  <a:off x="4819" y="21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1" name="Line 57"/>
                <p:cNvSpPr>
                  <a:spLocks noChangeShapeType="1"/>
                </p:cNvSpPr>
                <p:nvPr/>
              </p:nvSpPr>
              <p:spPr bwMode="auto">
                <a:xfrm>
                  <a:off x="4933" y="2473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2" name="Line 58"/>
                <p:cNvSpPr>
                  <a:spLocks noChangeShapeType="1"/>
                </p:cNvSpPr>
                <p:nvPr/>
              </p:nvSpPr>
              <p:spPr bwMode="auto">
                <a:xfrm>
                  <a:off x="4616" y="273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3" name="Line 59"/>
                <p:cNvSpPr>
                  <a:spLocks noChangeShapeType="1"/>
                </p:cNvSpPr>
                <p:nvPr/>
              </p:nvSpPr>
              <p:spPr bwMode="auto">
                <a:xfrm>
                  <a:off x="4729" y="308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4" name="Line 60"/>
                <p:cNvSpPr>
                  <a:spLocks noChangeShapeType="1"/>
                </p:cNvSpPr>
                <p:nvPr/>
              </p:nvSpPr>
              <p:spPr bwMode="auto">
                <a:xfrm>
                  <a:off x="4957" y="289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5" name="Line 61"/>
                <p:cNvSpPr>
                  <a:spLocks noChangeShapeType="1"/>
                </p:cNvSpPr>
                <p:nvPr/>
              </p:nvSpPr>
              <p:spPr bwMode="auto">
                <a:xfrm>
                  <a:off x="4937" y="33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6" name="Line 62"/>
                <p:cNvSpPr>
                  <a:spLocks noChangeShapeType="1"/>
                </p:cNvSpPr>
                <p:nvPr/>
              </p:nvSpPr>
              <p:spPr bwMode="auto">
                <a:xfrm>
                  <a:off x="4754" y="350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7" name="Line 63"/>
                <p:cNvSpPr>
                  <a:spLocks noChangeShapeType="1"/>
                </p:cNvSpPr>
                <p:nvPr/>
              </p:nvSpPr>
              <p:spPr bwMode="auto">
                <a:xfrm>
                  <a:off x="5049" y="369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8" name="Line 64"/>
                <p:cNvSpPr>
                  <a:spLocks noChangeShapeType="1"/>
                </p:cNvSpPr>
                <p:nvPr/>
              </p:nvSpPr>
              <p:spPr bwMode="auto">
                <a:xfrm>
                  <a:off x="4611" y="128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29" name="Line 65"/>
                <p:cNvSpPr>
                  <a:spLocks noChangeShapeType="1"/>
                </p:cNvSpPr>
                <p:nvPr/>
              </p:nvSpPr>
              <p:spPr bwMode="auto">
                <a:xfrm>
                  <a:off x="4666" y="180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0" name="Line 66"/>
                <p:cNvSpPr>
                  <a:spLocks noChangeShapeType="1"/>
                </p:cNvSpPr>
                <p:nvPr/>
              </p:nvSpPr>
              <p:spPr bwMode="auto">
                <a:xfrm>
                  <a:off x="4723" y="17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1" name="Line 67"/>
                <p:cNvSpPr>
                  <a:spLocks noChangeShapeType="1"/>
                </p:cNvSpPr>
                <p:nvPr/>
              </p:nvSpPr>
              <p:spPr bwMode="auto">
                <a:xfrm>
                  <a:off x="4835" y="218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2" name="Line 68"/>
                <p:cNvSpPr>
                  <a:spLocks noChangeShapeType="1"/>
                </p:cNvSpPr>
                <p:nvPr/>
              </p:nvSpPr>
              <p:spPr bwMode="auto">
                <a:xfrm>
                  <a:off x="4778" y="22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3" name="Line 69"/>
                <p:cNvSpPr>
                  <a:spLocks noChangeShapeType="1"/>
                </p:cNvSpPr>
                <p:nvPr/>
              </p:nvSpPr>
              <p:spPr bwMode="auto">
                <a:xfrm>
                  <a:off x="4559" y="250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4" name="Line 70"/>
                <p:cNvSpPr>
                  <a:spLocks noChangeShapeType="1"/>
                </p:cNvSpPr>
                <p:nvPr/>
              </p:nvSpPr>
              <p:spPr bwMode="auto">
                <a:xfrm>
                  <a:off x="4671" y="29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5" name="Line 71"/>
                <p:cNvSpPr>
                  <a:spLocks noChangeShapeType="1"/>
                </p:cNvSpPr>
                <p:nvPr/>
              </p:nvSpPr>
              <p:spPr bwMode="auto">
                <a:xfrm>
                  <a:off x="4890" y="269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6" name="Line 72"/>
                <p:cNvSpPr>
                  <a:spLocks noChangeShapeType="1"/>
                </p:cNvSpPr>
                <p:nvPr/>
              </p:nvSpPr>
              <p:spPr bwMode="auto">
                <a:xfrm>
                  <a:off x="4946" y="263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7" name="Line 73"/>
                <p:cNvSpPr>
                  <a:spLocks noChangeShapeType="1"/>
                </p:cNvSpPr>
                <p:nvPr/>
              </p:nvSpPr>
              <p:spPr bwMode="auto">
                <a:xfrm>
                  <a:off x="5057" y="308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8" name="Line 74"/>
                <p:cNvSpPr>
                  <a:spLocks noChangeShapeType="1"/>
                </p:cNvSpPr>
                <p:nvPr/>
              </p:nvSpPr>
              <p:spPr bwMode="auto">
                <a:xfrm>
                  <a:off x="5000" y="314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39" name="Line 75"/>
                <p:cNvSpPr>
                  <a:spLocks noChangeShapeType="1"/>
                </p:cNvSpPr>
                <p:nvPr/>
              </p:nvSpPr>
              <p:spPr bwMode="auto">
                <a:xfrm>
                  <a:off x="4783" y="340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0" name="Line 76"/>
                <p:cNvSpPr>
                  <a:spLocks noChangeShapeType="1"/>
                </p:cNvSpPr>
                <p:nvPr/>
              </p:nvSpPr>
              <p:spPr bwMode="auto">
                <a:xfrm>
                  <a:off x="4679" y="174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1" name="Line 77"/>
                <p:cNvSpPr>
                  <a:spLocks noChangeShapeType="1"/>
                </p:cNvSpPr>
                <p:nvPr/>
              </p:nvSpPr>
              <p:spPr bwMode="auto">
                <a:xfrm>
                  <a:off x="4873" y="140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2" name="Line 78"/>
                <p:cNvSpPr>
                  <a:spLocks noChangeShapeType="1"/>
                </p:cNvSpPr>
                <p:nvPr/>
              </p:nvSpPr>
              <p:spPr bwMode="auto">
                <a:xfrm>
                  <a:off x="4928" y="131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3" name="Line 79"/>
                <p:cNvSpPr>
                  <a:spLocks noChangeShapeType="1"/>
                </p:cNvSpPr>
                <p:nvPr/>
              </p:nvSpPr>
              <p:spPr bwMode="auto">
                <a:xfrm>
                  <a:off x="5037" y="209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4" name="Line 80"/>
                <p:cNvSpPr>
                  <a:spLocks noChangeShapeType="1"/>
                </p:cNvSpPr>
                <p:nvPr/>
              </p:nvSpPr>
              <p:spPr bwMode="auto">
                <a:xfrm>
                  <a:off x="4982" y="218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5" name="Line 81"/>
                <p:cNvSpPr>
                  <a:spLocks noChangeShapeType="1"/>
                </p:cNvSpPr>
                <p:nvPr/>
              </p:nvSpPr>
              <p:spPr bwMode="auto">
                <a:xfrm>
                  <a:off x="4796" y="252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6" name="Line 82"/>
                <p:cNvSpPr>
                  <a:spLocks noChangeShapeType="1"/>
                </p:cNvSpPr>
                <p:nvPr/>
              </p:nvSpPr>
              <p:spPr bwMode="auto">
                <a:xfrm>
                  <a:off x="4626" y="281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7" name="Line 83"/>
                <p:cNvSpPr>
                  <a:spLocks noChangeShapeType="1"/>
                </p:cNvSpPr>
                <p:nvPr/>
              </p:nvSpPr>
              <p:spPr bwMode="auto">
                <a:xfrm>
                  <a:off x="4571" y="290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8" name="Line 84"/>
                <p:cNvSpPr>
                  <a:spLocks noChangeShapeType="1"/>
                </p:cNvSpPr>
                <p:nvPr/>
              </p:nvSpPr>
              <p:spPr bwMode="auto">
                <a:xfrm>
                  <a:off x="4903" y="329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49" name="Line 85"/>
                <p:cNvSpPr>
                  <a:spLocks noChangeShapeType="1"/>
                </p:cNvSpPr>
                <p:nvPr/>
              </p:nvSpPr>
              <p:spPr bwMode="auto">
                <a:xfrm>
                  <a:off x="4738" y="105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0" name="Line 86"/>
                <p:cNvSpPr>
                  <a:spLocks noChangeShapeType="1"/>
                </p:cNvSpPr>
                <p:nvPr/>
              </p:nvSpPr>
              <p:spPr bwMode="auto">
                <a:xfrm>
                  <a:off x="4611" y="236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1" name="Line 87"/>
                <p:cNvSpPr>
                  <a:spLocks noChangeShapeType="1"/>
                </p:cNvSpPr>
                <p:nvPr/>
              </p:nvSpPr>
              <p:spPr bwMode="auto">
                <a:xfrm>
                  <a:off x="4681" y="217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2" name="Line 88"/>
                <p:cNvSpPr>
                  <a:spLocks noChangeShapeType="1"/>
                </p:cNvSpPr>
                <p:nvPr/>
              </p:nvSpPr>
              <p:spPr bwMode="auto">
                <a:xfrm>
                  <a:off x="4760" y="19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3" name="Line 89"/>
                <p:cNvSpPr>
                  <a:spLocks noChangeShapeType="1"/>
                </p:cNvSpPr>
                <p:nvPr/>
              </p:nvSpPr>
              <p:spPr bwMode="auto">
                <a:xfrm>
                  <a:off x="4942" y="146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4" name="Line 90"/>
                <p:cNvSpPr>
                  <a:spLocks noChangeShapeType="1"/>
                </p:cNvSpPr>
                <p:nvPr/>
              </p:nvSpPr>
              <p:spPr bwMode="auto">
                <a:xfrm>
                  <a:off x="5011" y="12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5" name="Line 91"/>
                <p:cNvSpPr>
                  <a:spLocks noChangeShapeType="1"/>
                </p:cNvSpPr>
                <p:nvPr/>
              </p:nvSpPr>
              <p:spPr bwMode="auto">
                <a:xfrm>
                  <a:off x="4965" y="236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6" name="Line 92"/>
                <p:cNvSpPr>
                  <a:spLocks noChangeShapeType="1"/>
                </p:cNvSpPr>
                <p:nvPr/>
              </p:nvSpPr>
              <p:spPr bwMode="auto">
                <a:xfrm>
                  <a:off x="4885" y="258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7" name="Line 93"/>
                <p:cNvSpPr>
                  <a:spLocks noChangeShapeType="1"/>
                </p:cNvSpPr>
                <p:nvPr/>
              </p:nvSpPr>
              <p:spPr bwMode="auto">
                <a:xfrm>
                  <a:off x="4816" y="277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8" name="Line 94"/>
                <p:cNvSpPr>
                  <a:spLocks noChangeShapeType="1"/>
                </p:cNvSpPr>
                <p:nvPr/>
              </p:nvSpPr>
              <p:spPr bwMode="auto">
                <a:xfrm>
                  <a:off x="4636" y="32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59" name="Line 95"/>
                <p:cNvSpPr>
                  <a:spLocks noChangeShapeType="1"/>
                </p:cNvSpPr>
                <p:nvPr/>
              </p:nvSpPr>
              <p:spPr bwMode="auto">
                <a:xfrm>
                  <a:off x="5020" y="318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0" name="Line 96"/>
                <p:cNvSpPr>
                  <a:spLocks noChangeShapeType="1"/>
                </p:cNvSpPr>
                <p:nvPr/>
              </p:nvSpPr>
              <p:spPr bwMode="auto">
                <a:xfrm>
                  <a:off x="4818" y="107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1" name="Line 97"/>
                <p:cNvSpPr>
                  <a:spLocks noChangeShapeType="1"/>
                </p:cNvSpPr>
                <p:nvPr/>
              </p:nvSpPr>
              <p:spPr bwMode="auto">
                <a:xfrm>
                  <a:off x="4763" y="13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2" name="Line 98"/>
                <p:cNvSpPr>
                  <a:spLocks noChangeShapeType="1"/>
                </p:cNvSpPr>
                <p:nvPr/>
              </p:nvSpPr>
              <p:spPr bwMode="auto">
                <a:xfrm>
                  <a:off x="4718" y="163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3" name="Line 99"/>
                <p:cNvSpPr>
                  <a:spLocks noChangeShapeType="1"/>
                </p:cNvSpPr>
                <p:nvPr/>
              </p:nvSpPr>
              <p:spPr bwMode="auto">
                <a:xfrm>
                  <a:off x="4663" y="194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4" name="Line 100"/>
                <p:cNvSpPr>
                  <a:spLocks noChangeShapeType="1"/>
                </p:cNvSpPr>
                <p:nvPr/>
              </p:nvSpPr>
              <p:spPr bwMode="auto">
                <a:xfrm>
                  <a:off x="4619" y="219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5" name="Line 101"/>
                <p:cNvSpPr>
                  <a:spLocks noChangeShapeType="1"/>
                </p:cNvSpPr>
                <p:nvPr/>
              </p:nvSpPr>
              <p:spPr bwMode="auto">
                <a:xfrm>
                  <a:off x="4766" y="32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6" name="Line 102"/>
                <p:cNvSpPr>
                  <a:spLocks noChangeShapeType="1"/>
                </p:cNvSpPr>
                <p:nvPr/>
              </p:nvSpPr>
              <p:spPr bwMode="auto">
                <a:xfrm>
                  <a:off x="4812" y="301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7" name="Line 103"/>
                <p:cNvSpPr>
                  <a:spLocks noChangeShapeType="1"/>
                </p:cNvSpPr>
                <p:nvPr/>
              </p:nvSpPr>
              <p:spPr bwMode="auto">
                <a:xfrm>
                  <a:off x="4865" y="270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8" name="Line 104"/>
                <p:cNvSpPr>
                  <a:spLocks noChangeShapeType="1"/>
                </p:cNvSpPr>
                <p:nvPr/>
              </p:nvSpPr>
              <p:spPr bwMode="auto">
                <a:xfrm>
                  <a:off x="4911" y="24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69" name="Line 105"/>
                <p:cNvSpPr>
                  <a:spLocks noChangeShapeType="1"/>
                </p:cNvSpPr>
                <p:nvPr/>
              </p:nvSpPr>
              <p:spPr bwMode="auto">
                <a:xfrm>
                  <a:off x="4965" y="214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0" name="Line 106"/>
                <p:cNvSpPr>
                  <a:spLocks noChangeShapeType="1"/>
                </p:cNvSpPr>
                <p:nvPr/>
              </p:nvSpPr>
              <p:spPr bwMode="auto">
                <a:xfrm>
                  <a:off x="5009" y="18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1" name="Line 107"/>
                <p:cNvSpPr>
                  <a:spLocks noChangeShapeType="1"/>
                </p:cNvSpPr>
                <p:nvPr/>
              </p:nvSpPr>
              <p:spPr bwMode="auto">
                <a:xfrm>
                  <a:off x="5064" y="15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2" name="Line 108"/>
                <p:cNvSpPr>
                  <a:spLocks noChangeShapeType="1"/>
                </p:cNvSpPr>
                <p:nvPr/>
              </p:nvSpPr>
              <p:spPr bwMode="auto">
                <a:xfrm>
                  <a:off x="5059" y="352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3" name="Line 109"/>
                <p:cNvSpPr>
                  <a:spLocks noChangeShapeType="1"/>
                </p:cNvSpPr>
                <p:nvPr/>
              </p:nvSpPr>
              <p:spPr bwMode="auto">
                <a:xfrm>
                  <a:off x="5014" y="377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4" name="Line 110"/>
                <p:cNvSpPr>
                  <a:spLocks noChangeShapeType="1"/>
                </p:cNvSpPr>
                <p:nvPr/>
              </p:nvSpPr>
              <p:spPr bwMode="auto">
                <a:xfrm>
                  <a:off x="4772" y="139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5" name="Line 111"/>
                <p:cNvSpPr>
                  <a:spLocks noChangeShapeType="1"/>
                </p:cNvSpPr>
                <p:nvPr/>
              </p:nvSpPr>
              <p:spPr bwMode="auto">
                <a:xfrm>
                  <a:off x="4772" y="19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6" name="Line 112"/>
                <p:cNvSpPr>
                  <a:spLocks noChangeShapeType="1"/>
                </p:cNvSpPr>
                <p:nvPr/>
              </p:nvSpPr>
              <p:spPr bwMode="auto">
                <a:xfrm>
                  <a:off x="4772" y="21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7" name="Line 113"/>
                <p:cNvSpPr>
                  <a:spLocks noChangeShapeType="1"/>
                </p:cNvSpPr>
                <p:nvPr/>
              </p:nvSpPr>
              <p:spPr bwMode="auto">
                <a:xfrm>
                  <a:off x="4772" y="25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8" name="Line 114"/>
                <p:cNvSpPr>
                  <a:spLocks noChangeShapeType="1"/>
                </p:cNvSpPr>
                <p:nvPr/>
              </p:nvSpPr>
              <p:spPr bwMode="auto">
                <a:xfrm>
                  <a:off x="4772" y="305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79" name="Line 115"/>
                <p:cNvSpPr>
                  <a:spLocks noChangeShapeType="1"/>
                </p:cNvSpPr>
                <p:nvPr/>
              </p:nvSpPr>
              <p:spPr bwMode="auto">
                <a:xfrm>
                  <a:off x="4772" y="32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0" name="Line 116"/>
                <p:cNvSpPr>
                  <a:spLocks noChangeShapeType="1"/>
                </p:cNvSpPr>
                <p:nvPr/>
              </p:nvSpPr>
              <p:spPr bwMode="auto">
                <a:xfrm>
                  <a:off x="4753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1" name="Line 117"/>
                <p:cNvSpPr>
                  <a:spLocks noChangeShapeType="1"/>
                </p:cNvSpPr>
                <p:nvPr/>
              </p:nvSpPr>
              <p:spPr bwMode="auto">
                <a:xfrm>
                  <a:off x="4827" y="17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2" name="Line 118"/>
                <p:cNvSpPr>
                  <a:spLocks noChangeShapeType="1"/>
                </p:cNvSpPr>
                <p:nvPr/>
              </p:nvSpPr>
              <p:spPr bwMode="auto">
                <a:xfrm>
                  <a:off x="4862" y="19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3" name="Line 119"/>
                <p:cNvSpPr>
                  <a:spLocks noChangeShapeType="1"/>
                </p:cNvSpPr>
                <p:nvPr/>
              </p:nvSpPr>
              <p:spPr bwMode="auto">
                <a:xfrm>
                  <a:off x="4945" y="243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4" name="Line 120"/>
                <p:cNvSpPr>
                  <a:spLocks noChangeShapeType="1"/>
                </p:cNvSpPr>
                <p:nvPr/>
              </p:nvSpPr>
              <p:spPr bwMode="auto">
                <a:xfrm>
                  <a:off x="5018" y="284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5" name="Line 121"/>
                <p:cNvSpPr>
                  <a:spLocks noChangeShapeType="1"/>
                </p:cNvSpPr>
                <p:nvPr/>
              </p:nvSpPr>
              <p:spPr bwMode="auto">
                <a:xfrm>
                  <a:off x="5053" y="304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6" name="Line 122"/>
                <p:cNvSpPr>
                  <a:spLocks noChangeShapeType="1"/>
                </p:cNvSpPr>
                <p:nvPr/>
              </p:nvSpPr>
              <p:spPr bwMode="auto">
                <a:xfrm>
                  <a:off x="4697" y="33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7" name="Line 123"/>
                <p:cNvSpPr>
                  <a:spLocks noChangeShapeType="1"/>
                </p:cNvSpPr>
                <p:nvPr/>
              </p:nvSpPr>
              <p:spPr bwMode="auto">
                <a:xfrm>
                  <a:off x="4614" y="28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8" name="Line 124"/>
                <p:cNvSpPr>
                  <a:spLocks noChangeShapeType="1"/>
                </p:cNvSpPr>
                <p:nvPr/>
              </p:nvSpPr>
              <p:spPr bwMode="auto">
                <a:xfrm>
                  <a:off x="4579" y="26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89" name="Line 125"/>
                <p:cNvSpPr>
                  <a:spLocks noChangeShapeType="1"/>
                </p:cNvSpPr>
                <p:nvPr/>
              </p:nvSpPr>
              <p:spPr bwMode="auto">
                <a:xfrm>
                  <a:off x="4786" y="11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0" name="Line 126"/>
                <p:cNvSpPr>
                  <a:spLocks noChangeShapeType="1"/>
                </p:cNvSpPr>
                <p:nvPr/>
              </p:nvSpPr>
              <p:spPr bwMode="auto">
                <a:xfrm>
                  <a:off x="4879" y="14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1" name="Line 127"/>
                <p:cNvSpPr>
                  <a:spLocks noChangeShapeType="1"/>
                </p:cNvSpPr>
                <p:nvPr/>
              </p:nvSpPr>
              <p:spPr bwMode="auto">
                <a:xfrm>
                  <a:off x="4998" y="172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2" name="Line 128"/>
                <p:cNvSpPr>
                  <a:spLocks noChangeShapeType="1"/>
                </p:cNvSpPr>
                <p:nvPr/>
              </p:nvSpPr>
              <p:spPr bwMode="auto">
                <a:xfrm>
                  <a:off x="5021" y="266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3" name="Line 129"/>
                <p:cNvSpPr>
                  <a:spLocks noChangeShapeType="1"/>
                </p:cNvSpPr>
                <p:nvPr/>
              </p:nvSpPr>
              <p:spPr bwMode="auto">
                <a:xfrm>
                  <a:off x="4890" y="23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4" name="Line 130"/>
                <p:cNvSpPr>
                  <a:spLocks noChangeShapeType="1"/>
                </p:cNvSpPr>
                <p:nvPr/>
              </p:nvSpPr>
              <p:spPr bwMode="auto">
                <a:xfrm>
                  <a:off x="4770" y="1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5" name="Line 131"/>
                <p:cNvSpPr>
                  <a:spLocks noChangeShapeType="1"/>
                </p:cNvSpPr>
                <p:nvPr/>
              </p:nvSpPr>
              <p:spPr bwMode="auto">
                <a:xfrm>
                  <a:off x="4677" y="17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6" name="Line 132"/>
                <p:cNvSpPr>
                  <a:spLocks noChangeShapeType="1"/>
                </p:cNvSpPr>
                <p:nvPr/>
              </p:nvSpPr>
              <p:spPr bwMode="auto">
                <a:xfrm>
                  <a:off x="4660" y="25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7" name="Line 133"/>
                <p:cNvSpPr>
                  <a:spLocks noChangeShapeType="1"/>
                </p:cNvSpPr>
                <p:nvPr/>
              </p:nvSpPr>
              <p:spPr bwMode="auto">
                <a:xfrm>
                  <a:off x="4779" y="289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8" name="Line 134"/>
                <p:cNvSpPr>
                  <a:spLocks noChangeShapeType="1"/>
                </p:cNvSpPr>
                <p:nvPr/>
              </p:nvSpPr>
              <p:spPr bwMode="auto">
                <a:xfrm>
                  <a:off x="4909" y="325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899" name="Line 135"/>
                <p:cNvSpPr>
                  <a:spLocks noChangeShapeType="1"/>
                </p:cNvSpPr>
                <p:nvPr/>
              </p:nvSpPr>
              <p:spPr bwMode="auto">
                <a:xfrm>
                  <a:off x="5004" y="350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0" name="Line 136"/>
                <p:cNvSpPr>
                  <a:spLocks noChangeShapeType="1"/>
                </p:cNvSpPr>
                <p:nvPr/>
              </p:nvSpPr>
              <p:spPr bwMode="auto">
                <a:xfrm>
                  <a:off x="5055" y="10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1" name="Line 137"/>
                <p:cNvSpPr>
                  <a:spLocks noChangeShapeType="1"/>
                </p:cNvSpPr>
                <p:nvPr/>
              </p:nvSpPr>
              <p:spPr bwMode="auto">
                <a:xfrm>
                  <a:off x="4648" y="128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2" name="Line 138"/>
                <p:cNvSpPr>
                  <a:spLocks noChangeShapeType="1"/>
                </p:cNvSpPr>
                <p:nvPr/>
              </p:nvSpPr>
              <p:spPr bwMode="auto">
                <a:xfrm>
                  <a:off x="4923" y="175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3" name="Line 139"/>
                <p:cNvSpPr>
                  <a:spLocks noChangeShapeType="1"/>
                </p:cNvSpPr>
                <p:nvPr/>
              </p:nvSpPr>
              <p:spPr bwMode="auto">
                <a:xfrm>
                  <a:off x="5000" y="189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4" name="Line 140"/>
                <p:cNvSpPr>
                  <a:spLocks noChangeShapeType="1"/>
                </p:cNvSpPr>
                <p:nvPr/>
              </p:nvSpPr>
              <p:spPr bwMode="auto">
                <a:xfrm>
                  <a:off x="4943" y="268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5" name="Line 141"/>
                <p:cNvSpPr>
                  <a:spLocks noChangeShapeType="1"/>
                </p:cNvSpPr>
                <p:nvPr/>
              </p:nvSpPr>
              <p:spPr bwMode="auto">
                <a:xfrm>
                  <a:off x="4868" y="25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6" name="Line 142"/>
                <p:cNvSpPr>
                  <a:spLocks noChangeShapeType="1"/>
                </p:cNvSpPr>
                <p:nvPr/>
              </p:nvSpPr>
              <p:spPr bwMode="auto">
                <a:xfrm>
                  <a:off x="4593" y="208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7" name="Line 143"/>
                <p:cNvSpPr>
                  <a:spLocks noChangeShapeType="1"/>
                </p:cNvSpPr>
                <p:nvPr/>
              </p:nvSpPr>
              <p:spPr bwMode="auto">
                <a:xfrm>
                  <a:off x="4813" y="335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8" name="Line 144"/>
                <p:cNvSpPr>
                  <a:spLocks noChangeShapeType="1"/>
                </p:cNvSpPr>
                <p:nvPr/>
              </p:nvSpPr>
              <p:spPr bwMode="auto">
                <a:xfrm>
                  <a:off x="4888" y="348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09" name="Line 145"/>
                <p:cNvSpPr>
                  <a:spLocks noChangeShapeType="1"/>
                </p:cNvSpPr>
                <p:nvPr/>
              </p:nvSpPr>
              <p:spPr bwMode="auto">
                <a:xfrm>
                  <a:off x="4657" y="103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0" name="Line 146"/>
                <p:cNvSpPr>
                  <a:spLocks noChangeShapeType="1"/>
                </p:cNvSpPr>
                <p:nvPr/>
              </p:nvSpPr>
              <p:spPr bwMode="auto">
                <a:xfrm>
                  <a:off x="4835" y="124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1" name="Line 147"/>
                <p:cNvSpPr>
                  <a:spLocks noChangeShapeType="1"/>
                </p:cNvSpPr>
                <p:nvPr/>
              </p:nvSpPr>
              <p:spPr bwMode="auto">
                <a:xfrm>
                  <a:off x="4962" y="196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2" name="Line 148"/>
                <p:cNvSpPr>
                  <a:spLocks noChangeShapeType="1"/>
                </p:cNvSpPr>
                <p:nvPr/>
              </p:nvSpPr>
              <p:spPr bwMode="auto">
                <a:xfrm>
                  <a:off x="4784" y="175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3" name="Line 149"/>
                <p:cNvSpPr>
                  <a:spLocks noChangeShapeType="1"/>
                </p:cNvSpPr>
                <p:nvPr/>
              </p:nvSpPr>
              <p:spPr bwMode="auto">
                <a:xfrm>
                  <a:off x="4720" y="167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4" name="Line 150"/>
                <p:cNvSpPr>
                  <a:spLocks noChangeShapeType="1"/>
                </p:cNvSpPr>
                <p:nvPr/>
              </p:nvSpPr>
              <p:spPr bwMode="auto">
                <a:xfrm>
                  <a:off x="4847" y="239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5" name="Line 151"/>
                <p:cNvSpPr>
                  <a:spLocks noChangeShapeType="1"/>
                </p:cNvSpPr>
                <p:nvPr/>
              </p:nvSpPr>
              <p:spPr bwMode="auto">
                <a:xfrm>
                  <a:off x="4911" y="247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6" name="Line 152"/>
                <p:cNvSpPr>
                  <a:spLocks noChangeShapeType="1"/>
                </p:cNvSpPr>
                <p:nvPr/>
              </p:nvSpPr>
              <p:spPr bwMode="auto">
                <a:xfrm>
                  <a:off x="5038" y="319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7" name="Line 153"/>
                <p:cNvSpPr>
                  <a:spLocks noChangeShapeType="1"/>
                </p:cNvSpPr>
                <p:nvPr/>
              </p:nvSpPr>
              <p:spPr bwMode="auto">
                <a:xfrm>
                  <a:off x="4972" y="311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8" name="Line 154"/>
                <p:cNvSpPr>
                  <a:spLocks noChangeShapeType="1"/>
                </p:cNvSpPr>
                <p:nvPr/>
              </p:nvSpPr>
              <p:spPr bwMode="auto">
                <a:xfrm>
                  <a:off x="4610" y="26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19" name="Line 155"/>
                <p:cNvSpPr>
                  <a:spLocks noChangeShapeType="1"/>
                </p:cNvSpPr>
                <p:nvPr/>
              </p:nvSpPr>
              <p:spPr bwMode="auto">
                <a:xfrm>
                  <a:off x="4735" y="340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0" name="Line 156"/>
                <p:cNvSpPr>
                  <a:spLocks noChangeShapeType="1"/>
                </p:cNvSpPr>
                <p:nvPr/>
              </p:nvSpPr>
              <p:spPr bwMode="auto">
                <a:xfrm>
                  <a:off x="4603" y="10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1" name="Line 157"/>
                <p:cNvSpPr>
                  <a:spLocks noChangeShapeType="1"/>
                </p:cNvSpPr>
                <p:nvPr/>
              </p:nvSpPr>
              <p:spPr bwMode="auto">
                <a:xfrm>
                  <a:off x="4870" y="125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2" name="Line 158"/>
                <p:cNvSpPr>
                  <a:spLocks noChangeShapeType="1"/>
                </p:cNvSpPr>
                <p:nvPr/>
              </p:nvSpPr>
              <p:spPr bwMode="auto">
                <a:xfrm>
                  <a:off x="4767" y="189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3" name="Line 159"/>
                <p:cNvSpPr>
                  <a:spLocks noChangeShapeType="1"/>
                </p:cNvSpPr>
                <p:nvPr/>
              </p:nvSpPr>
              <p:spPr bwMode="auto">
                <a:xfrm>
                  <a:off x="4663" y="253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4" name="Line 160"/>
                <p:cNvSpPr>
                  <a:spLocks noChangeShapeType="1"/>
                </p:cNvSpPr>
                <p:nvPr/>
              </p:nvSpPr>
              <p:spPr bwMode="auto">
                <a:xfrm>
                  <a:off x="4984" y="27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5" name="Line 161"/>
                <p:cNvSpPr>
                  <a:spLocks noChangeShapeType="1"/>
                </p:cNvSpPr>
                <p:nvPr/>
              </p:nvSpPr>
              <p:spPr bwMode="auto">
                <a:xfrm>
                  <a:off x="5046" y="285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6" name="Line 162"/>
                <p:cNvSpPr>
                  <a:spLocks noChangeShapeType="1"/>
                </p:cNvSpPr>
                <p:nvPr/>
              </p:nvSpPr>
              <p:spPr bwMode="auto">
                <a:xfrm>
                  <a:off x="4943" y="348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7" name="Line 163"/>
                <p:cNvSpPr>
                  <a:spLocks noChangeShapeType="1"/>
                </p:cNvSpPr>
                <p:nvPr/>
              </p:nvSpPr>
              <p:spPr bwMode="auto">
                <a:xfrm>
                  <a:off x="4882" y="343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8" name="Line 164"/>
                <p:cNvSpPr>
                  <a:spLocks noChangeShapeType="1"/>
                </p:cNvSpPr>
                <p:nvPr/>
              </p:nvSpPr>
              <p:spPr bwMode="auto">
                <a:xfrm>
                  <a:off x="4868" y="117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29" name="Line 165"/>
                <p:cNvSpPr>
                  <a:spLocks noChangeShapeType="1"/>
                </p:cNvSpPr>
                <p:nvPr/>
              </p:nvSpPr>
              <p:spPr bwMode="auto">
                <a:xfrm>
                  <a:off x="5075" y="129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0" name="Line 166"/>
                <p:cNvSpPr>
                  <a:spLocks noChangeShapeType="1"/>
                </p:cNvSpPr>
                <p:nvPr/>
              </p:nvSpPr>
              <p:spPr bwMode="auto">
                <a:xfrm>
                  <a:off x="5070" y="186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1" name="Line 167"/>
                <p:cNvSpPr>
                  <a:spLocks noChangeShapeType="1"/>
                </p:cNvSpPr>
                <p:nvPr/>
              </p:nvSpPr>
              <p:spPr bwMode="auto">
                <a:xfrm>
                  <a:off x="4669" y="163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2" name="Line 168"/>
                <p:cNvSpPr>
                  <a:spLocks noChangeShapeType="1"/>
                </p:cNvSpPr>
                <p:nvPr/>
              </p:nvSpPr>
              <p:spPr bwMode="auto">
                <a:xfrm>
                  <a:off x="4694" y="222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3" name="Line 169"/>
                <p:cNvSpPr>
                  <a:spLocks noChangeShapeType="1"/>
                </p:cNvSpPr>
                <p:nvPr/>
              </p:nvSpPr>
              <p:spPr bwMode="auto">
                <a:xfrm>
                  <a:off x="4870" y="232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4" name="Line 170"/>
                <p:cNvSpPr>
                  <a:spLocks noChangeShapeType="1"/>
                </p:cNvSpPr>
                <p:nvPr/>
              </p:nvSpPr>
              <p:spPr bwMode="auto">
                <a:xfrm>
                  <a:off x="5072" y="301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5" name="Line 171"/>
                <p:cNvSpPr>
                  <a:spLocks noChangeShapeType="1"/>
                </p:cNvSpPr>
                <p:nvPr/>
              </p:nvSpPr>
              <p:spPr bwMode="auto">
                <a:xfrm>
                  <a:off x="4896" y="29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6" name="Line 172"/>
                <p:cNvSpPr>
                  <a:spLocks noChangeShapeType="1"/>
                </p:cNvSpPr>
                <p:nvPr/>
              </p:nvSpPr>
              <p:spPr bwMode="auto">
                <a:xfrm>
                  <a:off x="4689" y="279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7" name="Line 173"/>
                <p:cNvSpPr>
                  <a:spLocks noChangeShapeType="1"/>
                </p:cNvSpPr>
                <p:nvPr/>
              </p:nvSpPr>
              <p:spPr bwMode="auto">
                <a:xfrm>
                  <a:off x="4891" y="347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8" name="Line 174"/>
                <p:cNvSpPr>
                  <a:spLocks noChangeShapeType="1"/>
                </p:cNvSpPr>
                <p:nvPr/>
              </p:nvSpPr>
              <p:spPr bwMode="auto">
                <a:xfrm>
                  <a:off x="5032" y="105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39" name="Line 175"/>
                <p:cNvSpPr>
                  <a:spLocks noChangeShapeType="1"/>
                </p:cNvSpPr>
                <p:nvPr/>
              </p:nvSpPr>
              <p:spPr bwMode="auto">
                <a:xfrm>
                  <a:off x="4717" y="159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0" name="Line 176"/>
                <p:cNvSpPr>
                  <a:spLocks noChangeShapeType="1"/>
                </p:cNvSpPr>
                <p:nvPr/>
              </p:nvSpPr>
              <p:spPr bwMode="auto">
                <a:xfrm>
                  <a:off x="4995" y="16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1" name="Line 177"/>
                <p:cNvSpPr>
                  <a:spLocks noChangeShapeType="1"/>
                </p:cNvSpPr>
                <p:nvPr/>
              </p:nvSpPr>
              <p:spPr bwMode="auto">
                <a:xfrm>
                  <a:off x="4844" y="23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2" name="Line 178"/>
                <p:cNvSpPr>
                  <a:spLocks noChangeShapeType="1"/>
                </p:cNvSpPr>
                <p:nvPr/>
              </p:nvSpPr>
              <p:spPr bwMode="auto">
                <a:xfrm>
                  <a:off x="4570" y="285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3" name="Line 179"/>
                <p:cNvSpPr>
                  <a:spLocks noChangeShapeType="1"/>
                </p:cNvSpPr>
                <p:nvPr/>
              </p:nvSpPr>
              <p:spPr bwMode="auto">
                <a:xfrm>
                  <a:off x="4971" y="300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4" name="Line 180"/>
                <p:cNvSpPr>
                  <a:spLocks noChangeShapeType="1"/>
                </p:cNvSpPr>
                <p:nvPr/>
              </p:nvSpPr>
              <p:spPr bwMode="auto">
                <a:xfrm>
                  <a:off x="4617" y="13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5" name="Line 181"/>
                <p:cNvSpPr>
                  <a:spLocks noChangeShapeType="1"/>
                </p:cNvSpPr>
                <p:nvPr/>
              </p:nvSpPr>
              <p:spPr bwMode="auto">
                <a:xfrm>
                  <a:off x="4888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6" name="Line 182"/>
                <p:cNvSpPr>
                  <a:spLocks noChangeShapeType="1"/>
                </p:cNvSpPr>
                <p:nvPr/>
              </p:nvSpPr>
              <p:spPr bwMode="auto">
                <a:xfrm>
                  <a:off x="4735" y="218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7" name="Line 183"/>
                <p:cNvSpPr>
                  <a:spLocks noChangeShapeType="1"/>
                </p:cNvSpPr>
                <p:nvPr/>
              </p:nvSpPr>
              <p:spPr bwMode="auto">
                <a:xfrm>
                  <a:off x="4891" y="220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8" name="Line 184"/>
                <p:cNvSpPr>
                  <a:spLocks noChangeShapeType="1"/>
                </p:cNvSpPr>
                <p:nvPr/>
              </p:nvSpPr>
              <p:spPr bwMode="auto">
                <a:xfrm>
                  <a:off x="4812" y="261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49" name="Line 185"/>
                <p:cNvSpPr>
                  <a:spLocks noChangeShapeType="1"/>
                </p:cNvSpPr>
                <p:nvPr/>
              </p:nvSpPr>
              <p:spPr bwMode="auto">
                <a:xfrm>
                  <a:off x="5009" y="307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50" name="Line 186"/>
                <p:cNvSpPr>
                  <a:spLocks noChangeShapeType="1"/>
                </p:cNvSpPr>
                <p:nvPr/>
              </p:nvSpPr>
              <p:spPr bwMode="auto">
                <a:xfrm>
                  <a:off x="4816" y="346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51" name="Line 187"/>
                <p:cNvSpPr>
                  <a:spLocks noChangeShapeType="1"/>
                </p:cNvSpPr>
                <p:nvPr/>
              </p:nvSpPr>
              <p:spPr bwMode="auto">
                <a:xfrm>
                  <a:off x="4659" y="343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952" name="Freeform 188"/>
                <p:cNvSpPr>
                  <a:spLocks/>
                </p:cNvSpPr>
                <p:nvPr/>
              </p:nvSpPr>
              <p:spPr bwMode="auto">
                <a:xfrm>
                  <a:off x="4568" y="3359"/>
                  <a:ext cx="519" cy="497"/>
                </a:xfrm>
                <a:custGeom>
                  <a:avLst/>
                  <a:gdLst>
                    <a:gd name="T0" fmla="*/ 0 w 519"/>
                    <a:gd name="T1" fmla="*/ 0 h 497"/>
                    <a:gd name="T2" fmla="*/ 517 w 519"/>
                    <a:gd name="T3" fmla="*/ 496 h 497"/>
                    <a:gd name="T4" fmla="*/ 519 w 519"/>
                    <a:gd name="T5" fmla="*/ 497 h 49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19" h="497">
                      <a:moveTo>
                        <a:pt x="0" y="0"/>
                      </a:moveTo>
                      <a:lnTo>
                        <a:pt x="517" y="496"/>
                      </a:lnTo>
                      <a:lnTo>
                        <a:pt x="519" y="49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grpSp>
              <p:nvGrpSpPr>
                <p:cNvPr id="53953" name="Group 189"/>
                <p:cNvGrpSpPr>
                  <a:grpSpLocks/>
                </p:cNvGrpSpPr>
                <p:nvPr/>
              </p:nvGrpSpPr>
              <p:grpSpPr bwMode="auto">
                <a:xfrm>
                  <a:off x="4568" y="672"/>
                  <a:ext cx="519" cy="325"/>
                  <a:chOff x="4568" y="672"/>
                  <a:chExt cx="519" cy="325"/>
                </a:xfrm>
              </p:grpSpPr>
              <p:sp>
                <p:nvSpPr>
                  <p:cNvPr id="53954" name="Line 190"/>
                  <p:cNvSpPr>
                    <a:spLocks noChangeShapeType="1"/>
                  </p:cNvSpPr>
                  <p:nvPr/>
                </p:nvSpPr>
                <p:spPr bwMode="auto">
                  <a:xfrm>
                    <a:off x="4801" y="92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55" name="Line 191"/>
                  <p:cNvSpPr>
                    <a:spLocks noChangeShapeType="1"/>
                  </p:cNvSpPr>
                  <p:nvPr/>
                </p:nvSpPr>
                <p:spPr bwMode="auto">
                  <a:xfrm>
                    <a:off x="4570" y="92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56" name="Line 192"/>
                  <p:cNvSpPr>
                    <a:spLocks noChangeShapeType="1"/>
                  </p:cNvSpPr>
                  <p:nvPr/>
                </p:nvSpPr>
                <p:spPr bwMode="auto">
                  <a:xfrm>
                    <a:off x="5041" y="78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57" name="Line 193"/>
                  <p:cNvSpPr>
                    <a:spLocks noChangeShapeType="1"/>
                  </p:cNvSpPr>
                  <p:nvPr/>
                </p:nvSpPr>
                <p:spPr bwMode="auto">
                  <a:xfrm>
                    <a:off x="4700" y="90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58" name="Line 194"/>
                  <p:cNvSpPr>
                    <a:spLocks noChangeShapeType="1"/>
                  </p:cNvSpPr>
                  <p:nvPr/>
                </p:nvSpPr>
                <p:spPr bwMode="auto">
                  <a:xfrm>
                    <a:off x="4979" y="84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59" name="Line 195"/>
                  <p:cNvSpPr>
                    <a:spLocks noChangeShapeType="1"/>
                  </p:cNvSpPr>
                  <p:nvPr/>
                </p:nvSpPr>
                <p:spPr bwMode="auto">
                  <a:xfrm>
                    <a:off x="4568" y="97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0" name="Line 196"/>
                  <p:cNvSpPr>
                    <a:spLocks noChangeShapeType="1"/>
                  </p:cNvSpPr>
                  <p:nvPr/>
                </p:nvSpPr>
                <p:spPr bwMode="auto">
                  <a:xfrm>
                    <a:off x="4807" y="864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1" name="Line 197"/>
                  <p:cNvSpPr>
                    <a:spLocks noChangeShapeType="1"/>
                  </p:cNvSpPr>
                  <p:nvPr/>
                </p:nvSpPr>
                <p:spPr bwMode="auto">
                  <a:xfrm>
                    <a:off x="4862" y="82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2" name="Line 198"/>
                  <p:cNvSpPr>
                    <a:spLocks noChangeShapeType="1"/>
                  </p:cNvSpPr>
                  <p:nvPr/>
                </p:nvSpPr>
                <p:spPr bwMode="auto">
                  <a:xfrm>
                    <a:off x="4772" y="99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3" name="Line 199"/>
                  <p:cNvSpPr>
                    <a:spLocks noChangeShapeType="1"/>
                  </p:cNvSpPr>
                  <p:nvPr/>
                </p:nvSpPr>
                <p:spPr bwMode="auto">
                  <a:xfrm>
                    <a:off x="5073" y="88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4" name="Line 200"/>
                  <p:cNvSpPr>
                    <a:spLocks noChangeShapeType="1"/>
                  </p:cNvSpPr>
                  <p:nvPr/>
                </p:nvSpPr>
                <p:spPr bwMode="auto">
                  <a:xfrm>
                    <a:off x="4671" y="89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5" name="Line 201"/>
                  <p:cNvSpPr>
                    <a:spLocks noChangeShapeType="1"/>
                  </p:cNvSpPr>
                  <p:nvPr/>
                </p:nvSpPr>
                <p:spPr bwMode="auto">
                  <a:xfrm>
                    <a:off x="4991" y="82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6" name="Line 202"/>
                  <p:cNvSpPr>
                    <a:spLocks noChangeShapeType="1"/>
                  </p:cNvSpPr>
                  <p:nvPr/>
                </p:nvSpPr>
                <p:spPr bwMode="auto">
                  <a:xfrm>
                    <a:off x="4978" y="964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7" name="Line 203"/>
                  <p:cNvSpPr>
                    <a:spLocks noChangeShapeType="1"/>
                  </p:cNvSpPr>
                  <p:nvPr/>
                </p:nvSpPr>
                <p:spPr bwMode="auto">
                  <a:xfrm>
                    <a:off x="5070" y="95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8" name="Line 204"/>
                  <p:cNvSpPr>
                    <a:spLocks noChangeShapeType="1"/>
                  </p:cNvSpPr>
                  <p:nvPr/>
                </p:nvSpPr>
                <p:spPr bwMode="auto">
                  <a:xfrm>
                    <a:off x="4593" y="95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69" name="Line 205"/>
                  <p:cNvSpPr>
                    <a:spLocks noChangeShapeType="1"/>
                  </p:cNvSpPr>
                  <p:nvPr/>
                </p:nvSpPr>
                <p:spPr bwMode="auto">
                  <a:xfrm>
                    <a:off x="5049" y="70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70" name="Line 206"/>
                  <p:cNvSpPr>
                    <a:spLocks noChangeShapeType="1"/>
                  </p:cNvSpPr>
                  <p:nvPr/>
                </p:nvSpPr>
                <p:spPr bwMode="auto">
                  <a:xfrm>
                    <a:off x="4868" y="99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71" name="Line 207"/>
                  <p:cNvSpPr>
                    <a:spLocks noChangeShapeType="1"/>
                  </p:cNvSpPr>
                  <p:nvPr/>
                </p:nvSpPr>
                <p:spPr bwMode="auto">
                  <a:xfrm>
                    <a:off x="4590" y="89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72" name="Line 208"/>
                  <p:cNvSpPr>
                    <a:spLocks noChangeShapeType="1"/>
                  </p:cNvSpPr>
                  <p:nvPr/>
                </p:nvSpPr>
                <p:spPr bwMode="auto">
                  <a:xfrm>
                    <a:off x="4968" y="95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73" name="Line 209"/>
                  <p:cNvSpPr>
                    <a:spLocks noChangeShapeType="1"/>
                  </p:cNvSpPr>
                  <p:nvPr/>
                </p:nvSpPr>
                <p:spPr bwMode="auto">
                  <a:xfrm>
                    <a:off x="4810" y="92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974" name="Freeform 210"/>
                  <p:cNvSpPr>
                    <a:spLocks/>
                  </p:cNvSpPr>
                  <p:nvPr/>
                </p:nvSpPr>
                <p:spPr bwMode="auto">
                  <a:xfrm>
                    <a:off x="4570" y="672"/>
                    <a:ext cx="517" cy="230"/>
                  </a:xfrm>
                  <a:custGeom>
                    <a:avLst/>
                    <a:gdLst>
                      <a:gd name="T0" fmla="*/ 0 w 517"/>
                      <a:gd name="T1" fmla="*/ 230 h 230"/>
                      <a:gd name="T2" fmla="*/ 515 w 517"/>
                      <a:gd name="T3" fmla="*/ 0 h 230"/>
                      <a:gd name="T4" fmla="*/ 517 w 517"/>
                      <a:gd name="T5" fmla="*/ 0 h 2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17" h="230">
                        <a:moveTo>
                          <a:pt x="0" y="230"/>
                        </a:moveTo>
                        <a:lnTo>
                          <a:pt x="515" y="0"/>
                        </a:lnTo>
                        <a:lnTo>
                          <a:pt x="51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</p:grpSp>
          <p:grpSp>
            <p:nvGrpSpPr>
              <p:cNvPr id="53263" name="Group 211"/>
              <p:cNvGrpSpPr>
                <a:grpSpLocks/>
              </p:cNvGrpSpPr>
              <p:nvPr/>
            </p:nvGrpSpPr>
            <p:grpSpPr bwMode="auto">
              <a:xfrm>
                <a:off x="384" y="672"/>
                <a:ext cx="3880" cy="3183"/>
                <a:chOff x="384" y="672"/>
                <a:chExt cx="3880" cy="3183"/>
              </a:xfrm>
            </p:grpSpPr>
            <p:sp>
              <p:nvSpPr>
                <p:cNvPr id="53572" name="Line 212"/>
                <p:cNvSpPr>
                  <a:spLocks noChangeShapeType="1"/>
                </p:cNvSpPr>
                <p:nvPr/>
              </p:nvSpPr>
              <p:spPr bwMode="auto">
                <a:xfrm>
                  <a:off x="2136" y="75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3" name="Line 213"/>
                <p:cNvSpPr>
                  <a:spLocks noChangeShapeType="1"/>
                </p:cNvSpPr>
                <p:nvPr/>
              </p:nvSpPr>
              <p:spPr bwMode="auto">
                <a:xfrm>
                  <a:off x="2343" y="87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4" name="Line 214"/>
                <p:cNvSpPr>
                  <a:spLocks noChangeShapeType="1"/>
                </p:cNvSpPr>
                <p:nvPr/>
              </p:nvSpPr>
              <p:spPr bwMode="auto">
                <a:xfrm>
                  <a:off x="1154" y="76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5" name="Line 215"/>
                <p:cNvSpPr>
                  <a:spLocks noChangeShapeType="1"/>
                </p:cNvSpPr>
                <p:nvPr/>
              </p:nvSpPr>
              <p:spPr bwMode="auto">
                <a:xfrm>
                  <a:off x="4189" y="7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6" name="Line 216"/>
                <p:cNvSpPr>
                  <a:spLocks noChangeShapeType="1"/>
                </p:cNvSpPr>
                <p:nvPr/>
              </p:nvSpPr>
              <p:spPr bwMode="auto">
                <a:xfrm>
                  <a:off x="4025" y="6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7" name="Line 217"/>
                <p:cNvSpPr>
                  <a:spLocks noChangeShapeType="1"/>
                </p:cNvSpPr>
                <p:nvPr/>
              </p:nvSpPr>
              <p:spPr bwMode="auto">
                <a:xfrm>
                  <a:off x="2187" y="68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8" name="Line 218"/>
                <p:cNvSpPr>
                  <a:spLocks noChangeShapeType="1"/>
                </p:cNvSpPr>
                <p:nvPr/>
              </p:nvSpPr>
              <p:spPr bwMode="auto">
                <a:xfrm>
                  <a:off x="2465" y="78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79" name="Line 219"/>
                <p:cNvSpPr>
                  <a:spLocks noChangeShapeType="1"/>
                </p:cNvSpPr>
                <p:nvPr/>
              </p:nvSpPr>
              <p:spPr bwMode="auto">
                <a:xfrm>
                  <a:off x="2629" y="8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0" name="Line 220"/>
                <p:cNvSpPr>
                  <a:spLocks noChangeShapeType="1"/>
                </p:cNvSpPr>
                <p:nvPr/>
              </p:nvSpPr>
              <p:spPr bwMode="auto">
                <a:xfrm>
                  <a:off x="4262" y="82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1" name="Line 221"/>
                <p:cNvSpPr>
                  <a:spLocks noChangeShapeType="1"/>
                </p:cNvSpPr>
                <p:nvPr/>
              </p:nvSpPr>
              <p:spPr bwMode="auto">
                <a:xfrm>
                  <a:off x="3991" y="78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2" name="Line 222"/>
                <p:cNvSpPr>
                  <a:spLocks noChangeShapeType="1"/>
                </p:cNvSpPr>
                <p:nvPr/>
              </p:nvSpPr>
              <p:spPr bwMode="auto">
                <a:xfrm>
                  <a:off x="3834" y="7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3" name="Line 223"/>
                <p:cNvSpPr>
                  <a:spLocks noChangeShapeType="1"/>
                </p:cNvSpPr>
                <p:nvPr/>
              </p:nvSpPr>
              <p:spPr bwMode="auto">
                <a:xfrm>
                  <a:off x="982" y="67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4" name="Line 224"/>
                <p:cNvSpPr>
                  <a:spLocks noChangeShapeType="1"/>
                </p:cNvSpPr>
                <p:nvPr/>
              </p:nvSpPr>
              <p:spPr bwMode="auto">
                <a:xfrm>
                  <a:off x="1530" y="77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5" name="Line 225"/>
                <p:cNvSpPr>
                  <a:spLocks noChangeShapeType="1"/>
                </p:cNvSpPr>
                <p:nvPr/>
              </p:nvSpPr>
              <p:spPr bwMode="auto">
                <a:xfrm>
                  <a:off x="1688" y="8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6" name="Line 226"/>
                <p:cNvSpPr>
                  <a:spLocks noChangeShapeType="1"/>
                </p:cNvSpPr>
                <p:nvPr/>
              </p:nvSpPr>
              <p:spPr bwMode="auto">
                <a:xfrm>
                  <a:off x="1959" y="8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7" name="Freeform 227"/>
                <p:cNvSpPr>
                  <a:spLocks/>
                </p:cNvSpPr>
                <p:nvPr/>
              </p:nvSpPr>
              <p:spPr bwMode="auto">
                <a:xfrm>
                  <a:off x="384" y="672"/>
                  <a:ext cx="750" cy="231"/>
                </a:xfrm>
                <a:custGeom>
                  <a:avLst/>
                  <a:gdLst>
                    <a:gd name="T0" fmla="*/ 0 w 750"/>
                    <a:gd name="T1" fmla="*/ 0 h 231"/>
                    <a:gd name="T2" fmla="*/ 748 w 750"/>
                    <a:gd name="T3" fmla="*/ 230 h 231"/>
                    <a:gd name="T4" fmla="*/ 750 w 750"/>
                    <a:gd name="T5" fmla="*/ 231 h 23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50" h="231">
                      <a:moveTo>
                        <a:pt x="0" y="0"/>
                      </a:moveTo>
                      <a:lnTo>
                        <a:pt x="748" y="230"/>
                      </a:lnTo>
                      <a:lnTo>
                        <a:pt x="750" y="23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8" name="Freeform 228"/>
                <p:cNvSpPr>
                  <a:spLocks/>
                </p:cNvSpPr>
                <p:nvPr/>
              </p:nvSpPr>
              <p:spPr bwMode="auto">
                <a:xfrm>
                  <a:off x="384" y="3356"/>
                  <a:ext cx="753" cy="499"/>
                </a:xfrm>
                <a:custGeom>
                  <a:avLst/>
                  <a:gdLst>
                    <a:gd name="T0" fmla="*/ 0 w 753"/>
                    <a:gd name="T1" fmla="*/ 499 h 499"/>
                    <a:gd name="T2" fmla="*/ 751 w 753"/>
                    <a:gd name="T3" fmla="*/ 2 h 499"/>
                    <a:gd name="T4" fmla="*/ 753 w 753"/>
                    <a:gd name="T5" fmla="*/ 0 h 4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53" h="499">
                      <a:moveTo>
                        <a:pt x="0" y="499"/>
                      </a:moveTo>
                      <a:lnTo>
                        <a:pt x="751" y="2"/>
                      </a:lnTo>
                      <a:lnTo>
                        <a:pt x="753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89" name="Line 229"/>
                <p:cNvSpPr>
                  <a:spLocks noChangeShapeType="1"/>
                </p:cNvSpPr>
                <p:nvPr/>
              </p:nvSpPr>
              <p:spPr bwMode="auto">
                <a:xfrm>
                  <a:off x="757" y="9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0" name="Line 230"/>
                <p:cNvSpPr>
                  <a:spLocks noChangeShapeType="1"/>
                </p:cNvSpPr>
                <p:nvPr/>
              </p:nvSpPr>
              <p:spPr bwMode="auto">
                <a:xfrm>
                  <a:off x="525" y="92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1" name="Line 231"/>
                <p:cNvSpPr>
                  <a:spLocks noChangeShapeType="1"/>
                </p:cNvSpPr>
                <p:nvPr/>
              </p:nvSpPr>
              <p:spPr bwMode="auto">
                <a:xfrm>
                  <a:off x="734" y="123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2" name="Line 232"/>
                <p:cNvSpPr>
                  <a:spLocks noChangeShapeType="1"/>
                </p:cNvSpPr>
                <p:nvPr/>
              </p:nvSpPr>
              <p:spPr bwMode="auto">
                <a:xfrm>
                  <a:off x="909" y="12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3" name="Line 233"/>
                <p:cNvSpPr>
                  <a:spLocks noChangeShapeType="1"/>
                </p:cNvSpPr>
                <p:nvPr/>
              </p:nvSpPr>
              <p:spPr bwMode="auto">
                <a:xfrm>
                  <a:off x="1119" y="15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4" name="Line 234"/>
                <p:cNvSpPr>
                  <a:spLocks noChangeShapeType="1"/>
                </p:cNvSpPr>
                <p:nvPr/>
              </p:nvSpPr>
              <p:spPr bwMode="auto">
                <a:xfrm>
                  <a:off x="713" y="154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5" name="Line 235"/>
                <p:cNvSpPr>
                  <a:spLocks noChangeShapeType="1"/>
                </p:cNvSpPr>
                <p:nvPr/>
              </p:nvSpPr>
              <p:spPr bwMode="auto">
                <a:xfrm>
                  <a:off x="482" y="15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6" name="Line 236"/>
                <p:cNvSpPr>
                  <a:spLocks noChangeShapeType="1"/>
                </p:cNvSpPr>
                <p:nvPr/>
              </p:nvSpPr>
              <p:spPr bwMode="auto">
                <a:xfrm>
                  <a:off x="692" y="18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7" name="Line 237"/>
                <p:cNvSpPr>
                  <a:spLocks noChangeShapeType="1"/>
                </p:cNvSpPr>
                <p:nvPr/>
              </p:nvSpPr>
              <p:spPr bwMode="auto">
                <a:xfrm>
                  <a:off x="866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8" name="Line 238"/>
                <p:cNvSpPr>
                  <a:spLocks noChangeShapeType="1"/>
                </p:cNvSpPr>
                <p:nvPr/>
              </p:nvSpPr>
              <p:spPr bwMode="auto">
                <a:xfrm>
                  <a:off x="1097" y="18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599" name="Line 239"/>
                <p:cNvSpPr>
                  <a:spLocks noChangeShapeType="1"/>
                </p:cNvSpPr>
                <p:nvPr/>
              </p:nvSpPr>
              <p:spPr bwMode="auto">
                <a:xfrm>
                  <a:off x="1076" y="2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0" name="Line 240"/>
                <p:cNvSpPr>
                  <a:spLocks noChangeShapeType="1"/>
                </p:cNvSpPr>
                <p:nvPr/>
              </p:nvSpPr>
              <p:spPr bwMode="auto">
                <a:xfrm>
                  <a:off x="670" y="2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1" name="Line 241"/>
                <p:cNvSpPr>
                  <a:spLocks noChangeShapeType="1"/>
                </p:cNvSpPr>
                <p:nvPr/>
              </p:nvSpPr>
              <p:spPr bwMode="auto">
                <a:xfrm>
                  <a:off x="439" y="2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2" name="Line 242"/>
                <p:cNvSpPr>
                  <a:spLocks noChangeShapeType="1"/>
                </p:cNvSpPr>
                <p:nvPr/>
              </p:nvSpPr>
              <p:spPr bwMode="auto">
                <a:xfrm>
                  <a:off x="649" y="24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3" name="Line 243"/>
                <p:cNvSpPr>
                  <a:spLocks noChangeShapeType="1"/>
                </p:cNvSpPr>
                <p:nvPr/>
              </p:nvSpPr>
              <p:spPr bwMode="auto">
                <a:xfrm>
                  <a:off x="822" y="24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4" name="Line 244"/>
                <p:cNvSpPr>
                  <a:spLocks noChangeShapeType="1"/>
                </p:cNvSpPr>
                <p:nvPr/>
              </p:nvSpPr>
              <p:spPr bwMode="auto">
                <a:xfrm>
                  <a:off x="1054" y="246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5" name="Line 245"/>
                <p:cNvSpPr>
                  <a:spLocks noChangeShapeType="1"/>
                </p:cNvSpPr>
                <p:nvPr/>
              </p:nvSpPr>
              <p:spPr bwMode="auto">
                <a:xfrm>
                  <a:off x="1031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6" name="Line 246"/>
                <p:cNvSpPr>
                  <a:spLocks noChangeShapeType="1"/>
                </p:cNvSpPr>
                <p:nvPr/>
              </p:nvSpPr>
              <p:spPr bwMode="auto">
                <a:xfrm>
                  <a:off x="627" y="277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7" name="Line 247"/>
                <p:cNvSpPr>
                  <a:spLocks noChangeShapeType="1"/>
                </p:cNvSpPr>
                <p:nvPr/>
              </p:nvSpPr>
              <p:spPr bwMode="auto">
                <a:xfrm>
                  <a:off x="395" y="277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8" name="Line 248"/>
                <p:cNvSpPr>
                  <a:spLocks noChangeShapeType="1"/>
                </p:cNvSpPr>
                <p:nvPr/>
              </p:nvSpPr>
              <p:spPr bwMode="auto">
                <a:xfrm>
                  <a:off x="604" y="308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09" name="Line 249"/>
                <p:cNvSpPr>
                  <a:spLocks noChangeShapeType="1"/>
                </p:cNvSpPr>
                <p:nvPr/>
              </p:nvSpPr>
              <p:spPr bwMode="auto">
                <a:xfrm>
                  <a:off x="779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0" name="Line 250"/>
                <p:cNvSpPr>
                  <a:spLocks noChangeShapeType="1"/>
                </p:cNvSpPr>
                <p:nvPr/>
              </p:nvSpPr>
              <p:spPr bwMode="auto">
                <a:xfrm>
                  <a:off x="1010" y="30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1" name="Line 251"/>
                <p:cNvSpPr>
                  <a:spLocks noChangeShapeType="1"/>
                </p:cNvSpPr>
                <p:nvPr/>
              </p:nvSpPr>
              <p:spPr bwMode="auto">
                <a:xfrm>
                  <a:off x="989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2" name="Line 252"/>
                <p:cNvSpPr>
                  <a:spLocks noChangeShapeType="1"/>
                </p:cNvSpPr>
                <p:nvPr/>
              </p:nvSpPr>
              <p:spPr bwMode="auto">
                <a:xfrm>
                  <a:off x="583" y="339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3" name="Line 253"/>
                <p:cNvSpPr>
                  <a:spLocks noChangeShapeType="1"/>
                </p:cNvSpPr>
                <p:nvPr/>
              </p:nvSpPr>
              <p:spPr bwMode="auto">
                <a:xfrm>
                  <a:off x="562" y="37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4" name="Line 254"/>
                <p:cNvSpPr>
                  <a:spLocks noChangeShapeType="1"/>
                </p:cNvSpPr>
                <p:nvPr/>
              </p:nvSpPr>
              <p:spPr bwMode="auto">
                <a:xfrm>
                  <a:off x="793" y="9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5" name="Line 255"/>
                <p:cNvSpPr>
                  <a:spLocks noChangeShapeType="1"/>
                </p:cNvSpPr>
                <p:nvPr/>
              </p:nvSpPr>
              <p:spPr bwMode="auto">
                <a:xfrm>
                  <a:off x="693" y="9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6" name="Line 256"/>
                <p:cNvSpPr>
                  <a:spLocks noChangeShapeType="1"/>
                </p:cNvSpPr>
                <p:nvPr/>
              </p:nvSpPr>
              <p:spPr bwMode="auto">
                <a:xfrm>
                  <a:off x="453" y="15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7" name="Line 257"/>
                <p:cNvSpPr>
                  <a:spLocks noChangeShapeType="1"/>
                </p:cNvSpPr>
                <p:nvPr/>
              </p:nvSpPr>
              <p:spPr bwMode="auto">
                <a:xfrm>
                  <a:off x="554" y="157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8" name="Line 258"/>
                <p:cNvSpPr>
                  <a:spLocks noChangeShapeType="1"/>
                </p:cNvSpPr>
                <p:nvPr/>
              </p:nvSpPr>
              <p:spPr bwMode="auto">
                <a:xfrm>
                  <a:off x="930" y="150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19" name="Line 259"/>
                <p:cNvSpPr>
                  <a:spLocks noChangeShapeType="1"/>
                </p:cNvSpPr>
                <p:nvPr/>
              </p:nvSpPr>
              <p:spPr bwMode="auto">
                <a:xfrm>
                  <a:off x="692" y="21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0" name="Line 260"/>
                <p:cNvSpPr>
                  <a:spLocks noChangeShapeType="1"/>
                </p:cNvSpPr>
                <p:nvPr/>
              </p:nvSpPr>
              <p:spPr bwMode="auto">
                <a:xfrm>
                  <a:off x="451" y="269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1" name="Line 261"/>
                <p:cNvSpPr>
                  <a:spLocks noChangeShapeType="1"/>
                </p:cNvSpPr>
                <p:nvPr/>
              </p:nvSpPr>
              <p:spPr bwMode="auto">
                <a:xfrm>
                  <a:off x="894" y="261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2" name="Line 262"/>
                <p:cNvSpPr>
                  <a:spLocks noChangeShapeType="1"/>
                </p:cNvSpPr>
                <p:nvPr/>
              </p:nvSpPr>
              <p:spPr bwMode="auto">
                <a:xfrm>
                  <a:off x="993" y="260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3" name="Line 263"/>
                <p:cNvSpPr>
                  <a:spLocks noChangeShapeType="1"/>
                </p:cNvSpPr>
                <p:nvPr/>
              </p:nvSpPr>
              <p:spPr bwMode="auto">
                <a:xfrm>
                  <a:off x="754" y="319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4" name="Line 264"/>
                <p:cNvSpPr>
                  <a:spLocks noChangeShapeType="1"/>
                </p:cNvSpPr>
                <p:nvPr/>
              </p:nvSpPr>
              <p:spPr bwMode="auto">
                <a:xfrm>
                  <a:off x="655" y="321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5" name="Line 265"/>
                <p:cNvSpPr>
                  <a:spLocks noChangeShapeType="1"/>
                </p:cNvSpPr>
                <p:nvPr/>
              </p:nvSpPr>
              <p:spPr bwMode="auto">
                <a:xfrm>
                  <a:off x="415" y="38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6" name="Line 266"/>
                <p:cNvSpPr>
                  <a:spLocks noChangeShapeType="1"/>
                </p:cNvSpPr>
                <p:nvPr/>
              </p:nvSpPr>
              <p:spPr bwMode="auto">
                <a:xfrm>
                  <a:off x="615" y="86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7" name="Line 267"/>
                <p:cNvSpPr>
                  <a:spLocks noChangeShapeType="1"/>
                </p:cNvSpPr>
                <p:nvPr/>
              </p:nvSpPr>
              <p:spPr bwMode="auto">
                <a:xfrm>
                  <a:off x="462" y="156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8" name="Line 268"/>
                <p:cNvSpPr>
                  <a:spLocks noChangeShapeType="1"/>
                </p:cNvSpPr>
                <p:nvPr/>
              </p:nvSpPr>
              <p:spPr bwMode="auto">
                <a:xfrm>
                  <a:off x="659" y="149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29" name="Line 269"/>
                <p:cNvSpPr>
                  <a:spLocks noChangeShapeType="1"/>
                </p:cNvSpPr>
                <p:nvPr/>
              </p:nvSpPr>
              <p:spPr bwMode="auto">
                <a:xfrm>
                  <a:off x="1088" y="133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0" name="Line 270"/>
                <p:cNvSpPr>
                  <a:spLocks noChangeShapeType="1"/>
                </p:cNvSpPr>
                <p:nvPr/>
              </p:nvSpPr>
              <p:spPr bwMode="auto">
                <a:xfrm>
                  <a:off x="936" y="203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1" name="Line 271"/>
                <p:cNvSpPr>
                  <a:spLocks noChangeShapeType="1"/>
                </p:cNvSpPr>
                <p:nvPr/>
              </p:nvSpPr>
              <p:spPr bwMode="auto">
                <a:xfrm>
                  <a:off x="508" y="218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2" name="Line 272"/>
                <p:cNvSpPr>
                  <a:spLocks noChangeShapeType="1"/>
                </p:cNvSpPr>
                <p:nvPr/>
              </p:nvSpPr>
              <p:spPr bwMode="auto">
                <a:xfrm>
                  <a:off x="783" y="273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3" name="Line 273"/>
                <p:cNvSpPr>
                  <a:spLocks noChangeShapeType="1"/>
                </p:cNvSpPr>
                <p:nvPr/>
              </p:nvSpPr>
              <p:spPr bwMode="auto">
                <a:xfrm>
                  <a:off x="1076" y="262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4" name="Line 274"/>
                <p:cNvSpPr>
                  <a:spLocks noChangeShapeType="1"/>
                </p:cNvSpPr>
                <p:nvPr/>
              </p:nvSpPr>
              <p:spPr bwMode="auto">
                <a:xfrm>
                  <a:off x="1120" y="3253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5" name="Line 275"/>
                <p:cNvSpPr>
                  <a:spLocks noChangeShapeType="1"/>
                </p:cNvSpPr>
                <p:nvPr/>
              </p:nvSpPr>
              <p:spPr bwMode="auto">
                <a:xfrm>
                  <a:off x="924" y="332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6" name="Line 276"/>
                <p:cNvSpPr>
                  <a:spLocks noChangeShapeType="1"/>
                </p:cNvSpPr>
                <p:nvPr/>
              </p:nvSpPr>
              <p:spPr bwMode="auto">
                <a:xfrm>
                  <a:off x="630" y="342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7" name="Line 277"/>
                <p:cNvSpPr>
                  <a:spLocks noChangeShapeType="1"/>
                </p:cNvSpPr>
                <p:nvPr/>
              </p:nvSpPr>
              <p:spPr bwMode="auto">
                <a:xfrm>
                  <a:off x="712" y="116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8" name="Line 278"/>
                <p:cNvSpPr>
                  <a:spLocks noChangeShapeType="1"/>
                </p:cNvSpPr>
                <p:nvPr/>
              </p:nvSpPr>
              <p:spPr bwMode="auto">
                <a:xfrm>
                  <a:off x="1031" y="97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39" name="Line 279"/>
                <p:cNvSpPr>
                  <a:spLocks noChangeShapeType="1"/>
                </p:cNvSpPr>
                <p:nvPr/>
              </p:nvSpPr>
              <p:spPr bwMode="auto">
                <a:xfrm>
                  <a:off x="1015" y="155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0" name="Line 280"/>
                <p:cNvSpPr>
                  <a:spLocks noChangeShapeType="1"/>
                </p:cNvSpPr>
                <p:nvPr/>
              </p:nvSpPr>
              <p:spPr bwMode="auto">
                <a:xfrm>
                  <a:off x="695" y="173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1" name="Line 281"/>
                <p:cNvSpPr>
                  <a:spLocks noChangeShapeType="1"/>
                </p:cNvSpPr>
                <p:nvPr/>
              </p:nvSpPr>
              <p:spPr bwMode="auto">
                <a:xfrm>
                  <a:off x="678" y="230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2" name="Line 282"/>
                <p:cNvSpPr>
                  <a:spLocks noChangeShapeType="1"/>
                </p:cNvSpPr>
                <p:nvPr/>
              </p:nvSpPr>
              <p:spPr bwMode="auto">
                <a:xfrm>
                  <a:off x="998" y="212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3" name="Line 283"/>
                <p:cNvSpPr>
                  <a:spLocks noChangeShapeType="1"/>
                </p:cNvSpPr>
                <p:nvPr/>
              </p:nvSpPr>
              <p:spPr bwMode="auto">
                <a:xfrm>
                  <a:off x="981" y="270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4" name="Line 284"/>
                <p:cNvSpPr>
                  <a:spLocks noChangeShapeType="1"/>
                </p:cNvSpPr>
                <p:nvPr/>
              </p:nvSpPr>
              <p:spPr bwMode="auto">
                <a:xfrm>
                  <a:off x="661" y="288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5" name="Line 285"/>
                <p:cNvSpPr>
                  <a:spLocks noChangeShapeType="1"/>
                </p:cNvSpPr>
                <p:nvPr/>
              </p:nvSpPr>
              <p:spPr bwMode="auto">
                <a:xfrm>
                  <a:off x="643" y="34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6" name="Line 286"/>
                <p:cNvSpPr>
                  <a:spLocks noChangeShapeType="1"/>
                </p:cNvSpPr>
                <p:nvPr/>
              </p:nvSpPr>
              <p:spPr bwMode="auto">
                <a:xfrm>
                  <a:off x="963" y="327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7" name="Line 287"/>
                <p:cNvSpPr>
                  <a:spLocks noChangeShapeType="1"/>
                </p:cNvSpPr>
                <p:nvPr/>
              </p:nvSpPr>
              <p:spPr bwMode="auto">
                <a:xfrm>
                  <a:off x="522" y="865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8" name="Line 288"/>
                <p:cNvSpPr>
                  <a:spLocks noChangeShapeType="1"/>
                </p:cNvSpPr>
                <p:nvPr/>
              </p:nvSpPr>
              <p:spPr bwMode="auto">
                <a:xfrm>
                  <a:off x="635" y="12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49" name="Line 289"/>
                <p:cNvSpPr>
                  <a:spLocks noChangeShapeType="1"/>
                </p:cNvSpPr>
                <p:nvPr/>
              </p:nvSpPr>
              <p:spPr bwMode="auto">
                <a:xfrm>
                  <a:off x="861" y="102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0" name="Line 290"/>
                <p:cNvSpPr>
                  <a:spLocks noChangeShapeType="1"/>
                </p:cNvSpPr>
                <p:nvPr/>
              </p:nvSpPr>
              <p:spPr bwMode="auto">
                <a:xfrm>
                  <a:off x="842" y="147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1" name="Line 291"/>
                <p:cNvSpPr>
                  <a:spLocks noChangeShapeType="1"/>
                </p:cNvSpPr>
                <p:nvPr/>
              </p:nvSpPr>
              <p:spPr bwMode="auto">
                <a:xfrm>
                  <a:off x="659" y="163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2" name="Line 292"/>
                <p:cNvSpPr>
                  <a:spLocks noChangeShapeType="1"/>
                </p:cNvSpPr>
                <p:nvPr/>
              </p:nvSpPr>
              <p:spPr bwMode="auto">
                <a:xfrm>
                  <a:off x="431" y="182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3" name="Line 293"/>
                <p:cNvSpPr>
                  <a:spLocks noChangeShapeType="1"/>
                </p:cNvSpPr>
                <p:nvPr/>
              </p:nvSpPr>
              <p:spPr bwMode="auto">
                <a:xfrm>
                  <a:off x="457" y="22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4" name="Line 294"/>
                <p:cNvSpPr>
                  <a:spLocks noChangeShapeType="1"/>
                </p:cNvSpPr>
                <p:nvPr/>
              </p:nvSpPr>
              <p:spPr bwMode="auto">
                <a:xfrm>
                  <a:off x="640" y="209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5" name="Line 295"/>
                <p:cNvSpPr>
                  <a:spLocks noChangeShapeType="1"/>
                </p:cNvSpPr>
                <p:nvPr/>
              </p:nvSpPr>
              <p:spPr bwMode="auto">
                <a:xfrm>
                  <a:off x="956" y="182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6" name="Line 296"/>
                <p:cNvSpPr>
                  <a:spLocks noChangeShapeType="1"/>
                </p:cNvSpPr>
                <p:nvPr/>
              </p:nvSpPr>
              <p:spPr bwMode="auto">
                <a:xfrm>
                  <a:off x="981" y="22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7" name="Line 297"/>
                <p:cNvSpPr>
                  <a:spLocks noChangeShapeType="1"/>
                </p:cNvSpPr>
                <p:nvPr/>
              </p:nvSpPr>
              <p:spPr bwMode="auto">
                <a:xfrm>
                  <a:off x="753" y="24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8" name="Line 298"/>
                <p:cNvSpPr>
                  <a:spLocks noChangeShapeType="1"/>
                </p:cNvSpPr>
                <p:nvPr/>
              </p:nvSpPr>
              <p:spPr bwMode="auto">
                <a:xfrm>
                  <a:off x="438" y="270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59" name="Line 299"/>
                <p:cNvSpPr>
                  <a:spLocks noChangeShapeType="1"/>
                </p:cNvSpPr>
                <p:nvPr/>
              </p:nvSpPr>
              <p:spPr bwMode="auto">
                <a:xfrm>
                  <a:off x="551" y="304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0" name="Line 300"/>
                <p:cNvSpPr>
                  <a:spLocks noChangeShapeType="1"/>
                </p:cNvSpPr>
                <p:nvPr/>
              </p:nvSpPr>
              <p:spPr bwMode="auto">
                <a:xfrm>
                  <a:off x="777" y="2856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1" name="Line 301"/>
                <p:cNvSpPr>
                  <a:spLocks noChangeShapeType="1"/>
                </p:cNvSpPr>
                <p:nvPr/>
              </p:nvSpPr>
              <p:spPr bwMode="auto">
                <a:xfrm>
                  <a:off x="961" y="270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2" name="Line 302"/>
                <p:cNvSpPr>
                  <a:spLocks noChangeShapeType="1"/>
                </p:cNvSpPr>
                <p:nvPr/>
              </p:nvSpPr>
              <p:spPr bwMode="auto">
                <a:xfrm>
                  <a:off x="1074" y="305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3" name="Line 303"/>
                <p:cNvSpPr>
                  <a:spLocks noChangeShapeType="1"/>
                </p:cNvSpPr>
                <p:nvPr/>
              </p:nvSpPr>
              <p:spPr bwMode="auto">
                <a:xfrm>
                  <a:off x="757" y="331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4" name="Line 304"/>
                <p:cNvSpPr>
                  <a:spLocks noChangeShapeType="1"/>
                </p:cNvSpPr>
                <p:nvPr/>
              </p:nvSpPr>
              <p:spPr bwMode="auto">
                <a:xfrm>
                  <a:off x="574" y="346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5" name="Line 305"/>
                <p:cNvSpPr>
                  <a:spLocks noChangeShapeType="1"/>
                </p:cNvSpPr>
                <p:nvPr/>
              </p:nvSpPr>
              <p:spPr bwMode="auto">
                <a:xfrm>
                  <a:off x="407" y="103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6" name="Line 306"/>
                <p:cNvSpPr>
                  <a:spLocks noChangeShapeType="1"/>
                </p:cNvSpPr>
                <p:nvPr/>
              </p:nvSpPr>
              <p:spPr bwMode="auto">
                <a:xfrm>
                  <a:off x="462" y="15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7" name="Line 307"/>
                <p:cNvSpPr>
                  <a:spLocks noChangeShapeType="1"/>
                </p:cNvSpPr>
                <p:nvPr/>
              </p:nvSpPr>
              <p:spPr bwMode="auto">
                <a:xfrm>
                  <a:off x="519" y="148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8" name="Line 308"/>
                <p:cNvSpPr>
                  <a:spLocks noChangeShapeType="1"/>
                </p:cNvSpPr>
                <p:nvPr/>
              </p:nvSpPr>
              <p:spPr bwMode="auto">
                <a:xfrm>
                  <a:off x="886" y="10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69" name="Line 309"/>
                <p:cNvSpPr>
                  <a:spLocks noChangeShapeType="1"/>
                </p:cNvSpPr>
                <p:nvPr/>
              </p:nvSpPr>
              <p:spPr bwMode="auto">
                <a:xfrm>
                  <a:off x="998" y="15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0" name="Line 310"/>
                <p:cNvSpPr>
                  <a:spLocks noChangeShapeType="1"/>
                </p:cNvSpPr>
                <p:nvPr/>
              </p:nvSpPr>
              <p:spPr bwMode="auto">
                <a:xfrm>
                  <a:off x="630" y="19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1" name="Line 311"/>
                <p:cNvSpPr>
                  <a:spLocks noChangeShapeType="1"/>
                </p:cNvSpPr>
                <p:nvPr/>
              </p:nvSpPr>
              <p:spPr bwMode="auto">
                <a:xfrm>
                  <a:off x="574" y="200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2" name="Line 312"/>
                <p:cNvSpPr>
                  <a:spLocks noChangeShapeType="1"/>
                </p:cNvSpPr>
                <p:nvPr/>
              </p:nvSpPr>
              <p:spPr bwMode="auto">
                <a:xfrm>
                  <a:off x="468" y="27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3" name="Line 313"/>
                <p:cNvSpPr>
                  <a:spLocks noChangeShapeType="1"/>
                </p:cNvSpPr>
                <p:nvPr/>
              </p:nvSpPr>
              <p:spPr bwMode="auto">
                <a:xfrm>
                  <a:off x="685" y="245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4" name="Line 314"/>
                <p:cNvSpPr>
                  <a:spLocks noChangeShapeType="1"/>
                </p:cNvSpPr>
                <p:nvPr/>
              </p:nvSpPr>
              <p:spPr bwMode="auto">
                <a:xfrm>
                  <a:off x="742" y="23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5" name="Line 315"/>
                <p:cNvSpPr>
                  <a:spLocks noChangeShapeType="1"/>
                </p:cNvSpPr>
                <p:nvPr/>
              </p:nvSpPr>
              <p:spPr bwMode="auto">
                <a:xfrm>
                  <a:off x="1109" y="195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6" name="Line 316"/>
                <p:cNvSpPr>
                  <a:spLocks noChangeShapeType="1"/>
                </p:cNvSpPr>
                <p:nvPr/>
              </p:nvSpPr>
              <p:spPr bwMode="auto">
                <a:xfrm>
                  <a:off x="852" y="283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7" name="Line 317"/>
                <p:cNvSpPr>
                  <a:spLocks noChangeShapeType="1"/>
                </p:cNvSpPr>
                <p:nvPr/>
              </p:nvSpPr>
              <p:spPr bwMode="auto">
                <a:xfrm>
                  <a:off x="797" y="290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8" name="Line 318"/>
                <p:cNvSpPr>
                  <a:spLocks noChangeShapeType="1"/>
                </p:cNvSpPr>
                <p:nvPr/>
              </p:nvSpPr>
              <p:spPr bwMode="auto">
                <a:xfrm>
                  <a:off x="578" y="31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79" name="Line 319"/>
                <p:cNvSpPr>
                  <a:spLocks noChangeShapeType="1"/>
                </p:cNvSpPr>
                <p:nvPr/>
              </p:nvSpPr>
              <p:spPr bwMode="auto">
                <a:xfrm>
                  <a:off x="690" y="361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0" name="Line 320"/>
                <p:cNvSpPr>
                  <a:spLocks noChangeShapeType="1"/>
                </p:cNvSpPr>
                <p:nvPr/>
              </p:nvSpPr>
              <p:spPr bwMode="auto">
                <a:xfrm>
                  <a:off x="909" y="33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1" name="Line 321"/>
                <p:cNvSpPr>
                  <a:spLocks noChangeShapeType="1"/>
                </p:cNvSpPr>
                <p:nvPr/>
              </p:nvSpPr>
              <p:spPr bwMode="auto">
                <a:xfrm>
                  <a:off x="964" y="328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2" name="Line 322"/>
                <p:cNvSpPr>
                  <a:spLocks noChangeShapeType="1"/>
                </p:cNvSpPr>
                <p:nvPr/>
              </p:nvSpPr>
              <p:spPr bwMode="auto">
                <a:xfrm>
                  <a:off x="708" y="88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3" name="Line 323"/>
                <p:cNvSpPr>
                  <a:spLocks noChangeShapeType="1"/>
                </p:cNvSpPr>
                <p:nvPr/>
              </p:nvSpPr>
              <p:spPr bwMode="auto">
                <a:xfrm>
                  <a:off x="655" y="9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4" name="Line 324"/>
                <p:cNvSpPr>
                  <a:spLocks noChangeShapeType="1"/>
                </p:cNvSpPr>
                <p:nvPr/>
              </p:nvSpPr>
              <p:spPr bwMode="auto">
                <a:xfrm>
                  <a:off x="459" y="131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5" name="Line 325"/>
                <p:cNvSpPr>
                  <a:spLocks noChangeShapeType="1"/>
                </p:cNvSpPr>
                <p:nvPr/>
              </p:nvSpPr>
              <p:spPr bwMode="auto">
                <a:xfrm>
                  <a:off x="398" y="23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6" name="Line 326"/>
                <p:cNvSpPr>
                  <a:spLocks noChangeShapeType="1"/>
                </p:cNvSpPr>
                <p:nvPr/>
              </p:nvSpPr>
              <p:spPr bwMode="auto">
                <a:xfrm>
                  <a:off x="568" y="209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7" name="Line 327"/>
                <p:cNvSpPr>
                  <a:spLocks noChangeShapeType="1"/>
                </p:cNvSpPr>
                <p:nvPr/>
              </p:nvSpPr>
              <p:spPr bwMode="auto">
                <a:xfrm>
                  <a:off x="764" y="17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8" name="Line 328"/>
                <p:cNvSpPr>
                  <a:spLocks noChangeShapeType="1"/>
                </p:cNvSpPr>
                <p:nvPr/>
              </p:nvSpPr>
              <p:spPr bwMode="auto">
                <a:xfrm>
                  <a:off x="817" y="166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89" name="Line 329"/>
                <p:cNvSpPr>
                  <a:spLocks noChangeShapeType="1"/>
                </p:cNvSpPr>
                <p:nvPr/>
              </p:nvSpPr>
              <p:spPr bwMode="auto">
                <a:xfrm>
                  <a:off x="989" y="136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0" name="Line 330"/>
                <p:cNvSpPr>
                  <a:spLocks noChangeShapeType="1"/>
                </p:cNvSpPr>
                <p:nvPr/>
              </p:nvSpPr>
              <p:spPr bwMode="auto">
                <a:xfrm>
                  <a:off x="1097" y="214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1" name="Line 331"/>
                <p:cNvSpPr>
                  <a:spLocks noChangeShapeType="1"/>
                </p:cNvSpPr>
                <p:nvPr/>
              </p:nvSpPr>
              <p:spPr bwMode="auto">
                <a:xfrm>
                  <a:off x="927" y="243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2" name="Line 332"/>
                <p:cNvSpPr>
                  <a:spLocks noChangeShapeType="1"/>
                </p:cNvSpPr>
                <p:nvPr/>
              </p:nvSpPr>
              <p:spPr bwMode="auto">
                <a:xfrm>
                  <a:off x="872" y="252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3" name="Line 333"/>
                <p:cNvSpPr>
                  <a:spLocks noChangeShapeType="1"/>
                </p:cNvSpPr>
                <p:nvPr/>
              </p:nvSpPr>
              <p:spPr bwMode="auto">
                <a:xfrm>
                  <a:off x="676" y="286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4" name="Line 334"/>
                <p:cNvSpPr>
                  <a:spLocks noChangeShapeType="1"/>
                </p:cNvSpPr>
                <p:nvPr/>
              </p:nvSpPr>
              <p:spPr bwMode="auto">
                <a:xfrm>
                  <a:off x="506" y="315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5" name="Line 335"/>
                <p:cNvSpPr>
                  <a:spLocks noChangeShapeType="1"/>
                </p:cNvSpPr>
                <p:nvPr/>
              </p:nvSpPr>
              <p:spPr bwMode="auto">
                <a:xfrm>
                  <a:off x="453" y="3251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6" name="Line 336"/>
                <p:cNvSpPr>
                  <a:spLocks noChangeShapeType="1"/>
                </p:cNvSpPr>
                <p:nvPr/>
              </p:nvSpPr>
              <p:spPr bwMode="auto">
                <a:xfrm>
                  <a:off x="981" y="33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7" name="Line 337"/>
                <p:cNvSpPr>
                  <a:spLocks noChangeShapeType="1"/>
                </p:cNvSpPr>
                <p:nvPr/>
              </p:nvSpPr>
              <p:spPr bwMode="auto">
                <a:xfrm>
                  <a:off x="1034" y="321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8" name="Line 338"/>
                <p:cNvSpPr>
                  <a:spLocks noChangeShapeType="1"/>
                </p:cNvSpPr>
                <p:nvPr/>
              </p:nvSpPr>
              <p:spPr bwMode="auto">
                <a:xfrm>
                  <a:off x="464" y="111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699" name="Line 339"/>
                <p:cNvSpPr>
                  <a:spLocks noChangeShapeType="1"/>
                </p:cNvSpPr>
                <p:nvPr/>
              </p:nvSpPr>
              <p:spPr bwMode="auto">
                <a:xfrm>
                  <a:off x="384" y="133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0" name="Line 340"/>
                <p:cNvSpPr>
                  <a:spLocks noChangeShapeType="1"/>
                </p:cNvSpPr>
                <p:nvPr/>
              </p:nvSpPr>
              <p:spPr bwMode="auto">
                <a:xfrm>
                  <a:off x="519" y="192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1" name="Line 341"/>
                <p:cNvSpPr>
                  <a:spLocks noChangeShapeType="1"/>
                </p:cNvSpPr>
                <p:nvPr/>
              </p:nvSpPr>
              <p:spPr bwMode="auto">
                <a:xfrm>
                  <a:off x="588" y="173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2" name="Line 342"/>
                <p:cNvSpPr>
                  <a:spLocks noChangeShapeType="1"/>
                </p:cNvSpPr>
                <p:nvPr/>
              </p:nvSpPr>
              <p:spPr bwMode="auto">
                <a:xfrm>
                  <a:off x="667" y="152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3" name="Line 343"/>
                <p:cNvSpPr>
                  <a:spLocks noChangeShapeType="1"/>
                </p:cNvSpPr>
                <p:nvPr/>
              </p:nvSpPr>
              <p:spPr bwMode="auto">
                <a:xfrm>
                  <a:off x="848" y="10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4" name="Line 344"/>
                <p:cNvSpPr>
                  <a:spLocks noChangeShapeType="1"/>
                </p:cNvSpPr>
                <p:nvPr/>
              </p:nvSpPr>
              <p:spPr bwMode="auto">
                <a:xfrm>
                  <a:off x="917" y="8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5" name="Line 345"/>
                <p:cNvSpPr>
                  <a:spLocks noChangeShapeType="1"/>
                </p:cNvSpPr>
                <p:nvPr/>
              </p:nvSpPr>
              <p:spPr bwMode="auto">
                <a:xfrm>
                  <a:off x="1122" y="12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6" name="Line 346"/>
                <p:cNvSpPr>
                  <a:spLocks noChangeShapeType="1"/>
                </p:cNvSpPr>
                <p:nvPr/>
              </p:nvSpPr>
              <p:spPr bwMode="auto">
                <a:xfrm>
                  <a:off x="1051" y="144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7" name="Line 347"/>
                <p:cNvSpPr>
                  <a:spLocks noChangeShapeType="1"/>
                </p:cNvSpPr>
                <p:nvPr/>
              </p:nvSpPr>
              <p:spPr bwMode="auto">
                <a:xfrm>
                  <a:off x="871" y="19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8" name="Line 348"/>
                <p:cNvSpPr>
                  <a:spLocks noChangeShapeType="1"/>
                </p:cNvSpPr>
                <p:nvPr/>
              </p:nvSpPr>
              <p:spPr bwMode="auto">
                <a:xfrm>
                  <a:off x="793" y="214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09" name="Line 349"/>
                <p:cNvSpPr>
                  <a:spLocks noChangeShapeType="1"/>
                </p:cNvSpPr>
                <p:nvPr/>
              </p:nvSpPr>
              <p:spPr bwMode="auto">
                <a:xfrm>
                  <a:off x="722" y="233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0" name="Line 350"/>
                <p:cNvSpPr>
                  <a:spLocks noChangeShapeType="1"/>
                </p:cNvSpPr>
                <p:nvPr/>
              </p:nvSpPr>
              <p:spPr bwMode="auto">
                <a:xfrm>
                  <a:off x="542" y="28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1" name="Line 351"/>
                <p:cNvSpPr>
                  <a:spLocks noChangeShapeType="1"/>
                </p:cNvSpPr>
                <p:nvPr/>
              </p:nvSpPr>
              <p:spPr bwMode="auto">
                <a:xfrm>
                  <a:off x="464" y="304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2" name="Line 352"/>
                <p:cNvSpPr>
                  <a:spLocks noChangeShapeType="1"/>
                </p:cNvSpPr>
                <p:nvPr/>
              </p:nvSpPr>
              <p:spPr bwMode="auto">
                <a:xfrm>
                  <a:off x="393" y="3238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3" name="Line 353"/>
                <p:cNvSpPr>
                  <a:spLocks noChangeShapeType="1"/>
                </p:cNvSpPr>
                <p:nvPr/>
              </p:nvSpPr>
              <p:spPr bwMode="auto">
                <a:xfrm>
                  <a:off x="597" y="36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4" name="Line 354"/>
                <p:cNvSpPr>
                  <a:spLocks noChangeShapeType="1"/>
                </p:cNvSpPr>
                <p:nvPr/>
              </p:nvSpPr>
              <p:spPr bwMode="auto">
                <a:xfrm>
                  <a:off x="666" y="345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5" name="Line 355"/>
                <p:cNvSpPr>
                  <a:spLocks noChangeShapeType="1"/>
                </p:cNvSpPr>
                <p:nvPr/>
              </p:nvSpPr>
              <p:spPr bwMode="auto">
                <a:xfrm>
                  <a:off x="745" y="324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6" name="Line 356"/>
                <p:cNvSpPr>
                  <a:spLocks noChangeShapeType="1"/>
                </p:cNvSpPr>
                <p:nvPr/>
              </p:nvSpPr>
              <p:spPr bwMode="auto">
                <a:xfrm>
                  <a:off x="926" y="2748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7" name="Line 357"/>
                <p:cNvSpPr>
                  <a:spLocks noChangeShapeType="1"/>
                </p:cNvSpPr>
                <p:nvPr/>
              </p:nvSpPr>
              <p:spPr bwMode="auto">
                <a:xfrm>
                  <a:off x="995" y="256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8" name="Line 358"/>
                <p:cNvSpPr>
                  <a:spLocks noChangeShapeType="1"/>
                </p:cNvSpPr>
                <p:nvPr/>
              </p:nvSpPr>
              <p:spPr bwMode="auto">
                <a:xfrm>
                  <a:off x="1074" y="234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19" name="Line 359"/>
                <p:cNvSpPr>
                  <a:spLocks noChangeShapeType="1"/>
                </p:cNvSpPr>
                <p:nvPr/>
              </p:nvSpPr>
              <p:spPr bwMode="auto">
                <a:xfrm>
                  <a:off x="1131" y="3160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0" name="Line 360"/>
                <p:cNvSpPr>
                  <a:spLocks noChangeShapeType="1"/>
                </p:cNvSpPr>
                <p:nvPr/>
              </p:nvSpPr>
              <p:spPr bwMode="auto">
                <a:xfrm>
                  <a:off x="454" y="89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1" name="Line 361"/>
                <p:cNvSpPr>
                  <a:spLocks noChangeShapeType="1"/>
                </p:cNvSpPr>
                <p:nvPr/>
              </p:nvSpPr>
              <p:spPr bwMode="auto">
                <a:xfrm>
                  <a:off x="410" y="115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2" name="Line 362"/>
                <p:cNvSpPr>
                  <a:spLocks noChangeShapeType="1"/>
                </p:cNvSpPr>
                <p:nvPr/>
              </p:nvSpPr>
              <p:spPr bwMode="auto">
                <a:xfrm>
                  <a:off x="404" y="308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3" name="Line 363"/>
                <p:cNvSpPr>
                  <a:spLocks noChangeShapeType="1"/>
                </p:cNvSpPr>
                <p:nvPr/>
              </p:nvSpPr>
              <p:spPr bwMode="auto">
                <a:xfrm>
                  <a:off x="457" y="278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4" name="Line 364"/>
                <p:cNvSpPr>
                  <a:spLocks noChangeShapeType="1"/>
                </p:cNvSpPr>
                <p:nvPr/>
              </p:nvSpPr>
              <p:spPr bwMode="auto">
                <a:xfrm>
                  <a:off x="503" y="252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5" name="Line 365"/>
                <p:cNvSpPr>
                  <a:spLocks noChangeShapeType="1"/>
                </p:cNvSpPr>
                <p:nvPr/>
              </p:nvSpPr>
              <p:spPr bwMode="auto">
                <a:xfrm>
                  <a:off x="557" y="222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6" name="Line 366"/>
                <p:cNvSpPr>
                  <a:spLocks noChangeShapeType="1"/>
                </p:cNvSpPr>
                <p:nvPr/>
              </p:nvSpPr>
              <p:spPr bwMode="auto">
                <a:xfrm>
                  <a:off x="601" y="196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7" name="Line 367"/>
                <p:cNvSpPr>
                  <a:spLocks noChangeShapeType="1"/>
                </p:cNvSpPr>
                <p:nvPr/>
              </p:nvSpPr>
              <p:spPr bwMode="auto">
                <a:xfrm>
                  <a:off x="656" y="166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8" name="Line 368"/>
                <p:cNvSpPr>
                  <a:spLocks noChangeShapeType="1"/>
                </p:cNvSpPr>
                <p:nvPr/>
              </p:nvSpPr>
              <p:spPr bwMode="auto">
                <a:xfrm>
                  <a:off x="701" y="140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29" name="Line 369"/>
                <p:cNvSpPr>
                  <a:spLocks noChangeShapeType="1"/>
                </p:cNvSpPr>
                <p:nvPr/>
              </p:nvSpPr>
              <p:spPr bwMode="auto">
                <a:xfrm>
                  <a:off x="756" y="1102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0" name="Line 370"/>
                <p:cNvSpPr>
                  <a:spLocks noChangeShapeType="1"/>
                </p:cNvSpPr>
                <p:nvPr/>
              </p:nvSpPr>
              <p:spPr bwMode="auto">
                <a:xfrm>
                  <a:off x="800" y="84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1" name="Line 371"/>
                <p:cNvSpPr>
                  <a:spLocks noChangeShapeType="1"/>
                </p:cNvSpPr>
                <p:nvPr/>
              </p:nvSpPr>
              <p:spPr bwMode="auto">
                <a:xfrm>
                  <a:off x="1103" y="105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2" name="Line 372"/>
                <p:cNvSpPr>
                  <a:spLocks noChangeShapeType="1"/>
                </p:cNvSpPr>
                <p:nvPr/>
              </p:nvSpPr>
              <p:spPr bwMode="auto">
                <a:xfrm>
                  <a:off x="1048" y="1359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3" name="Line 373"/>
                <p:cNvSpPr>
                  <a:spLocks noChangeShapeType="1"/>
                </p:cNvSpPr>
                <p:nvPr/>
              </p:nvSpPr>
              <p:spPr bwMode="auto">
                <a:xfrm>
                  <a:off x="1004" y="161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4" name="Line 374"/>
                <p:cNvSpPr>
                  <a:spLocks noChangeShapeType="1"/>
                </p:cNvSpPr>
                <p:nvPr/>
              </p:nvSpPr>
              <p:spPr bwMode="auto">
                <a:xfrm>
                  <a:off x="950" y="191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5" name="Line 375"/>
                <p:cNvSpPr>
                  <a:spLocks noChangeShapeType="1"/>
                </p:cNvSpPr>
                <p:nvPr/>
              </p:nvSpPr>
              <p:spPr bwMode="auto">
                <a:xfrm>
                  <a:off x="904" y="217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6" name="Line 376"/>
                <p:cNvSpPr>
                  <a:spLocks noChangeShapeType="1"/>
                </p:cNvSpPr>
                <p:nvPr/>
              </p:nvSpPr>
              <p:spPr bwMode="auto">
                <a:xfrm>
                  <a:off x="851" y="2476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7" name="Line 377"/>
                <p:cNvSpPr>
                  <a:spLocks noChangeShapeType="1"/>
                </p:cNvSpPr>
                <p:nvPr/>
              </p:nvSpPr>
              <p:spPr bwMode="auto">
                <a:xfrm>
                  <a:off x="805" y="27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8" name="Line 378"/>
                <p:cNvSpPr>
                  <a:spLocks noChangeShapeType="1"/>
                </p:cNvSpPr>
                <p:nvPr/>
              </p:nvSpPr>
              <p:spPr bwMode="auto">
                <a:xfrm>
                  <a:off x="751" y="3036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39" name="Line 379"/>
                <p:cNvSpPr>
                  <a:spLocks noChangeShapeType="1"/>
                </p:cNvSpPr>
                <p:nvPr/>
              </p:nvSpPr>
              <p:spPr bwMode="auto">
                <a:xfrm>
                  <a:off x="705" y="329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0" name="Line 380"/>
                <p:cNvSpPr>
                  <a:spLocks noChangeShapeType="1"/>
                </p:cNvSpPr>
                <p:nvPr/>
              </p:nvSpPr>
              <p:spPr bwMode="auto">
                <a:xfrm>
                  <a:off x="652" y="3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1" name="Line 381"/>
                <p:cNvSpPr>
                  <a:spLocks noChangeShapeType="1"/>
                </p:cNvSpPr>
                <p:nvPr/>
              </p:nvSpPr>
              <p:spPr bwMode="auto">
                <a:xfrm>
                  <a:off x="1051" y="3241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2" name="Line 382"/>
                <p:cNvSpPr>
                  <a:spLocks noChangeShapeType="1"/>
                </p:cNvSpPr>
                <p:nvPr/>
              </p:nvSpPr>
              <p:spPr bwMode="auto">
                <a:xfrm>
                  <a:off x="1097" y="2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3" name="Line 383"/>
                <p:cNvSpPr>
                  <a:spLocks noChangeShapeType="1"/>
                </p:cNvSpPr>
                <p:nvPr/>
              </p:nvSpPr>
              <p:spPr bwMode="auto">
                <a:xfrm>
                  <a:off x="410" y="70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4" name="Line 384"/>
                <p:cNvSpPr>
                  <a:spLocks noChangeShapeType="1"/>
                </p:cNvSpPr>
                <p:nvPr/>
              </p:nvSpPr>
              <p:spPr bwMode="auto">
                <a:xfrm>
                  <a:off x="410" y="122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5" name="Line 385"/>
                <p:cNvSpPr>
                  <a:spLocks noChangeShapeType="1"/>
                </p:cNvSpPr>
                <p:nvPr/>
              </p:nvSpPr>
              <p:spPr bwMode="auto">
                <a:xfrm>
                  <a:off x="410" y="1449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6" name="Line 386"/>
                <p:cNvSpPr>
                  <a:spLocks noChangeShapeType="1"/>
                </p:cNvSpPr>
                <p:nvPr/>
              </p:nvSpPr>
              <p:spPr bwMode="auto">
                <a:xfrm>
                  <a:off x="410" y="184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7" name="Line 387"/>
                <p:cNvSpPr>
                  <a:spLocks noChangeShapeType="1"/>
                </p:cNvSpPr>
                <p:nvPr/>
              </p:nvSpPr>
              <p:spPr bwMode="auto">
                <a:xfrm>
                  <a:off x="410" y="237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8" name="Line 388"/>
                <p:cNvSpPr>
                  <a:spLocks noChangeShapeType="1"/>
                </p:cNvSpPr>
                <p:nvPr/>
              </p:nvSpPr>
              <p:spPr bwMode="auto">
                <a:xfrm>
                  <a:off x="410" y="2592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49" name="Line 389"/>
                <p:cNvSpPr>
                  <a:spLocks noChangeShapeType="1"/>
                </p:cNvSpPr>
                <p:nvPr/>
              </p:nvSpPr>
              <p:spPr bwMode="auto">
                <a:xfrm>
                  <a:off x="410" y="298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0" name="Line 390"/>
                <p:cNvSpPr>
                  <a:spLocks noChangeShapeType="1"/>
                </p:cNvSpPr>
                <p:nvPr/>
              </p:nvSpPr>
              <p:spPr bwMode="auto">
                <a:xfrm>
                  <a:off x="410" y="351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1" name="Line 391"/>
                <p:cNvSpPr>
                  <a:spLocks noChangeShapeType="1"/>
                </p:cNvSpPr>
                <p:nvPr/>
              </p:nvSpPr>
              <p:spPr bwMode="auto">
                <a:xfrm>
                  <a:off x="410" y="3735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2" name="Line 392"/>
                <p:cNvSpPr>
                  <a:spLocks noChangeShapeType="1"/>
                </p:cNvSpPr>
                <p:nvPr/>
              </p:nvSpPr>
              <p:spPr bwMode="auto">
                <a:xfrm>
                  <a:off x="895" y="3318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3" name="Line 393"/>
                <p:cNvSpPr>
                  <a:spLocks noChangeShapeType="1"/>
                </p:cNvSpPr>
                <p:nvPr/>
              </p:nvSpPr>
              <p:spPr bwMode="auto">
                <a:xfrm>
                  <a:off x="895" y="2923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4" name="Line 394"/>
                <p:cNvSpPr>
                  <a:spLocks noChangeShapeType="1"/>
                </p:cNvSpPr>
                <p:nvPr/>
              </p:nvSpPr>
              <p:spPr bwMode="auto">
                <a:xfrm>
                  <a:off x="895" y="2700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5" name="Line 395"/>
                <p:cNvSpPr>
                  <a:spLocks noChangeShapeType="1"/>
                </p:cNvSpPr>
                <p:nvPr/>
              </p:nvSpPr>
              <p:spPr bwMode="auto">
                <a:xfrm>
                  <a:off x="895" y="2175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6" name="Line 396"/>
                <p:cNvSpPr>
                  <a:spLocks noChangeShapeType="1"/>
                </p:cNvSpPr>
                <p:nvPr/>
              </p:nvSpPr>
              <p:spPr bwMode="auto">
                <a:xfrm>
                  <a:off x="895" y="1780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7" name="Line 397"/>
                <p:cNvSpPr>
                  <a:spLocks noChangeShapeType="1"/>
                </p:cNvSpPr>
                <p:nvPr/>
              </p:nvSpPr>
              <p:spPr bwMode="auto">
                <a:xfrm>
                  <a:off x="895" y="1557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8" name="Line 398"/>
                <p:cNvSpPr>
                  <a:spLocks noChangeShapeType="1"/>
                </p:cNvSpPr>
                <p:nvPr/>
              </p:nvSpPr>
              <p:spPr bwMode="auto">
                <a:xfrm>
                  <a:off x="895" y="1032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59" name="Line 399"/>
                <p:cNvSpPr>
                  <a:spLocks noChangeShapeType="1"/>
                </p:cNvSpPr>
                <p:nvPr/>
              </p:nvSpPr>
              <p:spPr bwMode="auto">
                <a:xfrm>
                  <a:off x="1105" y="1304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0" name="Line 400"/>
                <p:cNvSpPr>
                  <a:spLocks noChangeShapeType="1"/>
                </p:cNvSpPr>
                <p:nvPr/>
              </p:nvSpPr>
              <p:spPr bwMode="auto">
                <a:xfrm>
                  <a:off x="1070" y="110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1" name="Line 401"/>
                <p:cNvSpPr>
                  <a:spLocks noChangeShapeType="1"/>
                </p:cNvSpPr>
                <p:nvPr/>
              </p:nvSpPr>
              <p:spPr bwMode="auto">
                <a:xfrm>
                  <a:off x="632" y="9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2" name="Line 402"/>
                <p:cNvSpPr>
                  <a:spLocks noChangeShapeType="1"/>
                </p:cNvSpPr>
                <p:nvPr/>
              </p:nvSpPr>
              <p:spPr bwMode="auto">
                <a:xfrm>
                  <a:off x="667" y="111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3" name="Line 403"/>
                <p:cNvSpPr>
                  <a:spLocks noChangeShapeType="1"/>
                </p:cNvSpPr>
                <p:nvPr/>
              </p:nvSpPr>
              <p:spPr bwMode="auto">
                <a:xfrm>
                  <a:off x="750" y="15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4" name="Line 404"/>
                <p:cNvSpPr>
                  <a:spLocks noChangeShapeType="1"/>
                </p:cNvSpPr>
                <p:nvPr/>
              </p:nvSpPr>
              <p:spPr bwMode="auto">
                <a:xfrm>
                  <a:off x="822" y="199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5" name="Line 405"/>
                <p:cNvSpPr>
                  <a:spLocks noChangeShapeType="1"/>
                </p:cNvSpPr>
                <p:nvPr/>
              </p:nvSpPr>
              <p:spPr bwMode="auto">
                <a:xfrm>
                  <a:off x="857" y="2187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6" name="Line 406"/>
                <p:cNvSpPr>
                  <a:spLocks noChangeShapeType="1"/>
                </p:cNvSpPr>
                <p:nvPr/>
              </p:nvSpPr>
              <p:spPr bwMode="auto">
                <a:xfrm>
                  <a:off x="941" y="265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7" name="Line 407"/>
                <p:cNvSpPr>
                  <a:spLocks noChangeShapeType="1"/>
                </p:cNvSpPr>
                <p:nvPr/>
              </p:nvSpPr>
              <p:spPr bwMode="auto">
                <a:xfrm>
                  <a:off x="1013" y="3064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8" name="Line 408"/>
                <p:cNvSpPr>
                  <a:spLocks noChangeShapeType="1"/>
                </p:cNvSpPr>
                <p:nvPr/>
              </p:nvSpPr>
              <p:spPr bwMode="auto">
                <a:xfrm>
                  <a:off x="1048" y="3264"/>
                  <a:ext cx="2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69" name="Line 409"/>
                <p:cNvSpPr>
                  <a:spLocks noChangeShapeType="1"/>
                </p:cNvSpPr>
                <p:nvPr/>
              </p:nvSpPr>
              <p:spPr bwMode="auto">
                <a:xfrm>
                  <a:off x="693" y="3537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0" name="Line 410"/>
                <p:cNvSpPr>
                  <a:spLocks noChangeShapeType="1"/>
                </p:cNvSpPr>
                <p:nvPr/>
              </p:nvSpPr>
              <p:spPr bwMode="auto">
                <a:xfrm>
                  <a:off x="611" y="3069"/>
                  <a:ext cx="1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53771" name="Line 411"/>
                <p:cNvSpPr>
                  <a:spLocks noChangeShapeType="1"/>
                </p:cNvSpPr>
                <p:nvPr/>
              </p:nvSpPr>
              <p:spPr bwMode="auto">
                <a:xfrm>
                  <a:off x="575" y="2871"/>
                  <a:ext cx="2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grpSp>
            <p:nvGrpSpPr>
              <p:cNvPr id="53264" name="Group 412"/>
              <p:cNvGrpSpPr>
                <a:grpSpLocks/>
              </p:cNvGrpSpPr>
              <p:nvPr/>
            </p:nvGrpSpPr>
            <p:grpSpPr bwMode="auto">
              <a:xfrm>
                <a:off x="384" y="672"/>
                <a:ext cx="4703" cy="3184"/>
                <a:chOff x="384" y="672"/>
                <a:chExt cx="4703" cy="3184"/>
              </a:xfrm>
            </p:grpSpPr>
            <p:grpSp>
              <p:nvGrpSpPr>
                <p:cNvPr id="53265" name="Group 413"/>
                <p:cNvGrpSpPr>
                  <a:grpSpLocks/>
                </p:cNvGrpSpPr>
                <p:nvPr/>
              </p:nvGrpSpPr>
              <p:grpSpPr bwMode="auto">
                <a:xfrm>
                  <a:off x="384" y="672"/>
                  <a:ext cx="4703" cy="3184"/>
                  <a:chOff x="384" y="672"/>
                  <a:chExt cx="4703" cy="3184"/>
                </a:xfrm>
              </p:grpSpPr>
              <p:sp>
                <p:nvSpPr>
                  <p:cNvPr id="53372" name="Freeform 414"/>
                  <p:cNvSpPr>
                    <a:spLocks/>
                  </p:cNvSpPr>
                  <p:nvPr/>
                </p:nvSpPr>
                <p:spPr bwMode="auto">
                  <a:xfrm>
                    <a:off x="384" y="3855"/>
                    <a:ext cx="4703" cy="1"/>
                  </a:xfrm>
                  <a:custGeom>
                    <a:avLst/>
                    <a:gdLst>
                      <a:gd name="T0" fmla="*/ 0 w 4703"/>
                      <a:gd name="T1" fmla="*/ 0 h 1"/>
                      <a:gd name="T2" fmla="*/ 4701 w 4703"/>
                      <a:gd name="T3" fmla="*/ 0 h 1"/>
                      <a:gd name="T4" fmla="*/ 4703 w 470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703" h="1">
                        <a:moveTo>
                          <a:pt x="0" y="0"/>
                        </a:moveTo>
                        <a:lnTo>
                          <a:pt x="4701" y="0"/>
                        </a:lnTo>
                        <a:lnTo>
                          <a:pt x="470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3" name="Freeform 415"/>
                  <p:cNvSpPr>
                    <a:spLocks/>
                  </p:cNvSpPr>
                  <p:nvPr/>
                </p:nvSpPr>
                <p:spPr bwMode="auto">
                  <a:xfrm>
                    <a:off x="384" y="672"/>
                    <a:ext cx="4703" cy="1"/>
                  </a:xfrm>
                  <a:custGeom>
                    <a:avLst/>
                    <a:gdLst>
                      <a:gd name="T0" fmla="*/ 0 w 4703"/>
                      <a:gd name="T1" fmla="*/ 0 h 1"/>
                      <a:gd name="T2" fmla="*/ 4701 w 4703"/>
                      <a:gd name="T3" fmla="*/ 0 h 1"/>
                      <a:gd name="T4" fmla="*/ 4703 w 470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703" h="1">
                        <a:moveTo>
                          <a:pt x="0" y="0"/>
                        </a:moveTo>
                        <a:lnTo>
                          <a:pt x="4701" y="0"/>
                        </a:lnTo>
                        <a:lnTo>
                          <a:pt x="470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4" name="Freeform 416"/>
                  <p:cNvSpPr>
                    <a:spLocks/>
                  </p:cNvSpPr>
                  <p:nvPr/>
                </p:nvSpPr>
                <p:spPr bwMode="auto">
                  <a:xfrm>
                    <a:off x="1132" y="900"/>
                    <a:ext cx="1" cy="2459"/>
                  </a:xfrm>
                  <a:custGeom>
                    <a:avLst/>
                    <a:gdLst>
                      <a:gd name="T0" fmla="*/ 0 w 1"/>
                      <a:gd name="T1" fmla="*/ 2459 h 2459"/>
                      <a:gd name="T2" fmla="*/ 0 w 1"/>
                      <a:gd name="T3" fmla="*/ 2 h 2459"/>
                      <a:gd name="T4" fmla="*/ 0 w 1"/>
                      <a:gd name="T5" fmla="*/ 0 h 245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2459">
                        <a:moveTo>
                          <a:pt x="0" y="2459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5" name="Freeform 417"/>
                  <p:cNvSpPr>
                    <a:spLocks/>
                  </p:cNvSpPr>
                  <p:nvPr/>
                </p:nvSpPr>
                <p:spPr bwMode="auto">
                  <a:xfrm>
                    <a:off x="1132" y="902"/>
                    <a:ext cx="3439" cy="1"/>
                  </a:xfrm>
                  <a:custGeom>
                    <a:avLst/>
                    <a:gdLst>
                      <a:gd name="T0" fmla="*/ 0 w 3439"/>
                      <a:gd name="T1" fmla="*/ 0 h 1"/>
                      <a:gd name="T2" fmla="*/ 3438 w 3439"/>
                      <a:gd name="T3" fmla="*/ 0 h 1"/>
                      <a:gd name="T4" fmla="*/ 3439 w 3439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439" h="1">
                        <a:moveTo>
                          <a:pt x="0" y="0"/>
                        </a:moveTo>
                        <a:lnTo>
                          <a:pt x="3438" y="0"/>
                        </a:lnTo>
                        <a:lnTo>
                          <a:pt x="343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6" name="Freeform 418"/>
                  <p:cNvSpPr>
                    <a:spLocks/>
                  </p:cNvSpPr>
                  <p:nvPr/>
                </p:nvSpPr>
                <p:spPr bwMode="auto">
                  <a:xfrm>
                    <a:off x="4570" y="902"/>
                    <a:ext cx="1" cy="2459"/>
                  </a:xfrm>
                  <a:custGeom>
                    <a:avLst/>
                    <a:gdLst>
                      <a:gd name="T0" fmla="*/ 0 w 1"/>
                      <a:gd name="T1" fmla="*/ 0 h 2459"/>
                      <a:gd name="T2" fmla="*/ 0 w 1"/>
                      <a:gd name="T3" fmla="*/ 2457 h 2459"/>
                      <a:gd name="T4" fmla="*/ 0 w 1"/>
                      <a:gd name="T5" fmla="*/ 2459 h 245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2459">
                        <a:moveTo>
                          <a:pt x="0" y="0"/>
                        </a:moveTo>
                        <a:lnTo>
                          <a:pt x="0" y="2457"/>
                        </a:lnTo>
                        <a:lnTo>
                          <a:pt x="0" y="245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7" name="Freeform 419"/>
                  <p:cNvSpPr>
                    <a:spLocks/>
                  </p:cNvSpPr>
                  <p:nvPr/>
                </p:nvSpPr>
                <p:spPr bwMode="auto">
                  <a:xfrm>
                    <a:off x="1131" y="3359"/>
                    <a:ext cx="3439" cy="1"/>
                  </a:xfrm>
                  <a:custGeom>
                    <a:avLst/>
                    <a:gdLst>
                      <a:gd name="T0" fmla="*/ 3439 w 3439"/>
                      <a:gd name="T1" fmla="*/ 0 h 1"/>
                      <a:gd name="T2" fmla="*/ 1 w 3439"/>
                      <a:gd name="T3" fmla="*/ 0 h 1"/>
                      <a:gd name="T4" fmla="*/ 0 w 3439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439" h="1">
                        <a:moveTo>
                          <a:pt x="3439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8" name="Freeform 420"/>
                  <p:cNvSpPr>
                    <a:spLocks/>
                  </p:cNvSpPr>
                  <p:nvPr/>
                </p:nvSpPr>
                <p:spPr bwMode="auto">
                  <a:xfrm>
                    <a:off x="3993" y="340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9" name="Freeform 421"/>
                  <p:cNvSpPr>
                    <a:spLocks/>
                  </p:cNvSpPr>
                  <p:nvPr/>
                </p:nvSpPr>
                <p:spPr bwMode="auto">
                  <a:xfrm>
                    <a:off x="3359" y="340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0" name="Freeform 422"/>
                  <p:cNvSpPr>
                    <a:spLocks/>
                  </p:cNvSpPr>
                  <p:nvPr/>
                </p:nvSpPr>
                <p:spPr bwMode="auto">
                  <a:xfrm>
                    <a:off x="2726" y="340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1" name="Freeform 423"/>
                  <p:cNvSpPr>
                    <a:spLocks/>
                  </p:cNvSpPr>
                  <p:nvPr/>
                </p:nvSpPr>
                <p:spPr bwMode="auto">
                  <a:xfrm>
                    <a:off x="2092" y="340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2" name="Freeform 424"/>
                  <p:cNvSpPr>
                    <a:spLocks/>
                  </p:cNvSpPr>
                  <p:nvPr/>
                </p:nvSpPr>
                <p:spPr bwMode="auto">
                  <a:xfrm>
                    <a:off x="1460" y="3400"/>
                    <a:ext cx="211" cy="1"/>
                  </a:xfrm>
                  <a:custGeom>
                    <a:avLst/>
                    <a:gdLst>
                      <a:gd name="T0" fmla="*/ 211 w 211"/>
                      <a:gd name="T1" fmla="*/ 0 h 1"/>
                      <a:gd name="T2" fmla="*/ 1 w 211"/>
                      <a:gd name="T3" fmla="*/ 0 h 1"/>
                      <a:gd name="T4" fmla="*/ 0 w 2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1" h="1">
                        <a:moveTo>
                          <a:pt x="21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3" name="Freeform 425"/>
                  <p:cNvSpPr>
                    <a:spLocks/>
                  </p:cNvSpPr>
                  <p:nvPr/>
                </p:nvSpPr>
                <p:spPr bwMode="auto">
                  <a:xfrm>
                    <a:off x="1145" y="350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4" name="Freeform 426"/>
                  <p:cNvSpPr>
                    <a:spLocks/>
                  </p:cNvSpPr>
                  <p:nvPr/>
                </p:nvSpPr>
                <p:spPr bwMode="auto">
                  <a:xfrm>
                    <a:off x="1777" y="350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5" name="Freeform 427"/>
                  <p:cNvSpPr>
                    <a:spLocks/>
                  </p:cNvSpPr>
                  <p:nvPr/>
                </p:nvSpPr>
                <p:spPr bwMode="auto">
                  <a:xfrm>
                    <a:off x="2410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6" name="Freeform 428"/>
                  <p:cNvSpPr>
                    <a:spLocks/>
                  </p:cNvSpPr>
                  <p:nvPr/>
                </p:nvSpPr>
                <p:spPr bwMode="auto">
                  <a:xfrm>
                    <a:off x="3044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7" name="Freeform 429"/>
                  <p:cNvSpPr>
                    <a:spLocks/>
                  </p:cNvSpPr>
                  <p:nvPr/>
                </p:nvSpPr>
                <p:spPr bwMode="auto">
                  <a:xfrm>
                    <a:off x="3677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2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2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8" name="Freeform 430"/>
                  <p:cNvSpPr>
                    <a:spLocks/>
                  </p:cNvSpPr>
                  <p:nvPr/>
                </p:nvSpPr>
                <p:spPr bwMode="auto">
                  <a:xfrm>
                    <a:off x="4311" y="350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89" name="Freeform 431"/>
                  <p:cNvSpPr>
                    <a:spLocks/>
                  </p:cNvSpPr>
                  <p:nvPr/>
                </p:nvSpPr>
                <p:spPr bwMode="auto">
                  <a:xfrm>
                    <a:off x="4625" y="3610"/>
                    <a:ext cx="185" cy="1"/>
                  </a:xfrm>
                  <a:custGeom>
                    <a:avLst/>
                    <a:gdLst>
                      <a:gd name="T0" fmla="*/ 185 w 185"/>
                      <a:gd name="T1" fmla="*/ 0 h 1"/>
                      <a:gd name="T2" fmla="*/ 1 w 185"/>
                      <a:gd name="T3" fmla="*/ 0 h 1"/>
                      <a:gd name="T4" fmla="*/ 0 w 185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85" h="1">
                        <a:moveTo>
                          <a:pt x="185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0" name="Freeform 432"/>
                  <p:cNvSpPr>
                    <a:spLocks/>
                  </p:cNvSpPr>
                  <p:nvPr/>
                </p:nvSpPr>
                <p:spPr bwMode="auto">
                  <a:xfrm>
                    <a:off x="3993" y="361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1" name="Freeform 433"/>
                  <p:cNvSpPr>
                    <a:spLocks/>
                  </p:cNvSpPr>
                  <p:nvPr/>
                </p:nvSpPr>
                <p:spPr bwMode="auto">
                  <a:xfrm>
                    <a:off x="3359" y="361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2" name="Freeform 434"/>
                  <p:cNvSpPr>
                    <a:spLocks/>
                  </p:cNvSpPr>
                  <p:nvPr/>
                </p:nvSpPr>
                <p:spPr bwMode="auto">
                  <a:xfrm>
                    <a:off x="2726" y="361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3" name="Freeform 435"/>
                  <p:cNvSpPr>
                    <a:spLocks/>
                  </p:cNvSpPr>
                  <p:nvPr/>
                </p:nvSpPr>
                <p:spPr bwMode="auto">
                  <a:xfrm>
                    <a:off x="2092" y="361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4" name="Freeform 436"/>
                  <p:cNvSpPr>
                    <a:spLocks/>
                  </p:cNvSpPr>
                  <p:nvPr/>
                </p:nvSpPr>
                <p:spPr bwMode="auto">
                  <a:xfrm>
                    <a:off x="1460" y="3610"/>
                    <a:ext cx="211" cy="1"/>
                  </a:xfrm>
                  <a:custGeom>
                    <a:avLst/>
                    <a:gdLst>
                      <a:gd name="T0" fmla="*/ 211 w 211"/>
                      <a:gd name="T1" fmla="*/ 0 h 1"/>
                      <a:gd name="T2" fmla="*/ 1 w 211"/>
                      <a:gd name="T3" fmla="*/ 0 h 1"/>
                      <a:gd name="T4" fmla="*/ 0 w 2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1" h="1">
                        <a:moveTo>
                          <a:pt x="21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5" name="Freeform 437"/>
                  <p:cNvSpPr>
                    <a:spLocks/>
                  </p:cNvSpPr>
                  <p:nvPr/>
                </p:nvSpPr>
                <p:spPr bwMode="auto">
                  <a:xfrm>
                    <a:off x="826" y="361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6" name="Freeform 438"/>
                  <p:cNvSpPr>
                    <a:spLocks/>
                  </p:cNvSpPr>
                  <p:nvPr/>
                </p:nvSpPr>
                <p:spPr bwMode="auto">
                  <a:xfrm>
                    <a:off x="606" y="3715"/>
                    <a:ext cx="118" cy="1"/>
                  </a:xfrm>
                  <a:custGeom>
                    <a:avLst/>
                    <a:gdLst>
                      <a:gd name="T0" fmla="*/ 0 w 118"/>
                      <a:gd name="T1" fmla="*/ 0 h 1"/>
                      <a:gd name="T2" fmla="*/ 116 w 118"/>
                      <a:gd name="T3" fmla="*/ 0 h 1"/>
                      <a:gd name="T4" fmla="*/ 118 w 118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18" h="1">
                        <a:moveTo>
                          <a:pt x="0" y="0"/>
                        </a:moveTo>
                        <a:lnTo>
                          <a:pt x="116" y="0"/>
                        </a:lnTo>
                        <a:lnTo>
                          <a:pt x="11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7" name="Freeform 439"/>
                  <p:cNvSpPr>
                    <a:spLocks/>
                  </p:cNvSpPr>
                  <p:nvPr/>
                </p:nvSpPr>
                <p:spPr bwMode="auto">
                  <a:xfrm>
                    <a:off x="1145" y="371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8" name="Freeform 440"/>
                  <p:cNvSpPr>
                    <a:spLocks/>
                  </p:cNvSpPr>
                  <p:nvPr/>
                </p:nvSpPr>
                <p:spPr bwMode="auto">
                  <a:xfrm>
                    <a:off x="1777" y="3715"/>
                    <a:ext cx="212" cy="1"/>
                  </a:xfrm>
                  <a:custGeom>
                    <a:avLst/>
                    <a:gdLst>
                      <a:gd name="T0" fmla="*/ 0 w 212"/>
                      <a:gd name="T1" fmla="*/ 0 h 1"/>
                      <a:gd name="T2" fmla="*/ 211 w 212"/>
                      <a:gd name="T3" fmla="*/ 0 h 1"/>
                      <a:gd name="T4" fmla="*/ 212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99" name="Freeform 441"/>
                  <p:cNvSpPr>
                    <a:spLocks/>
                  </p:cNvSpPr>
                  <p:nvPr/>
                </p:nvSpPr>
                <p:spPr bwMode="auto">
                  <a:xfrm>
                    <a:off x="2410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0" name="Freeform 442"/>
                  <p:cNvSpPr>
                    <a:spLocks/>
                  </p:cNvSpPr>
                  <p:nvPr/>
                </p:nvSpPr>
                <p:spPr bwMode="auto">
                  <a:xfrm>
                    <a:off x="3044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1" name="Freeform 443"/>
                  <p:cNvSpPr>
                    <a:spLocks/>
                  </p:cNvSpPr>
                  <p:nvPr/>
                </p:nvSpPr>
                <p:spPr bwMode="auto">
                  <a:xfrm>
                    <a:off x="3677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2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2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2" name="Freeform 444"/>
                  <p:cNvSpPr>
                    <a:spLocks/>
                  </p:cNvSpPr>
                  <p:nvPr/>
                </p:nvSpPr>
                <p:spPr bwMode="auto">
                  <a:xfrm>
                    <a:off x="4311" y="3715"/>
                    <a:ext cx="213" cy="1"/>
                  </a:xfrm>
                  <a:custGeom>
                    <a:avLst/>
                    <a:gdLst>
                      <a:gd name="T0" fmla="*/ 0 w 213"/>
                      <a:gd name="T1" fmla="*/ 0 h 1"/>
                      <a:gd name="T2" fmla="*/ 211 w 213"/>
                      <a:gd name="T3" fmla="*/ 0 h 1"/>
                      <a:gd name="T4" fmla="*/ 213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0" y="0"/>
                        </a:moveTo>
                        <a:lnTo>
                          <a:pt x="211" y="0"/>
                        </a:lnTo>
                        <a:lnTo>
                          <a:pt x="21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3" name="Freeform 445"/>
                  <p:cNvSpPr>
                    <a:spLocks/>
                  </p:cNvSpPr>
                  <p:nvPr/>
                </p:nvSpPr>
                <p:spPr bwMode="auto">
                  <a:xfrm>
                    <a:off x="4625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4" name="Freeform 446"/>
                  <p:cNvSpPr>
                    <a:spLocks/>
                  </p:cNvSpPr>
                  <p:nvPr/>
                </p:nvSpPr>
                <p:spPr bwMode="auto">
                  <a:xfrm>
                    <a:off x="3993" y="382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5" name="Freeform 447"/>
                  <p:cNvSpPr>
                    <a:spLocks/>
                  </p:cNvSpPr>
                  <p:nvPr/>
                </p:nvSpPr>
                <p:spPr bwMode="auto">
                  <a:xfrm>
                    <a:off x="3359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6" name="Freeform 448"/>
                  <p:cNvSpPr>
                    <a:spLocks/>
                  </p:cNvSpPr>
                  <p:nvPr/>
                </p:nvSpPr>
                <p:spPr bwMode="auto">
                  <a:xfrm>
                    <a:off x="2726" y="3820"/>
                    <a:ext cx="212" cy="1"/>
                  </a:xfrm>
                  <a:custGeom>
                    <a:avLst/>
                    <a:gdLst>
                      <a:gd name="T0" fmla="*/ 212 w 212"/>
                      <a:gd name="T1" fmla="*/ 0 h 1"/>
                      <a:gd name="T2" fmla="*/ 1 w 212"/>
                      <a:gd name="T3" fmla="*/ 0 h 1"/>
                      <a:gd name="T4" fmla="*/ 0 w 21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2" h="1">
                        <a:moveTo>
                          <a:pt x="21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7" name="Freeform 449"/>
                  <p:cNvSpPr>
                    <a:spLocks/>
                  </p:cNvSpPr>
                  <p:nvPr/>
                </p:nvSpPr>
                <p:spPr bwMode="auto">
                  <a:xfrm>
                    <a:off x="2092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1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8" name="Freeform 450"/>
                  <p:cNvSpPr>
                    <a:spLocks/>
                  </p:cNvSpPr>
                  <p:nvPr/>
                </p:nvSpPr>
                <p:spPr bwMode="auto">
                  <a:xfrm>
                    <a:off x="1460" y="3820"/>
                    <a:ext cx="211" cy="1"/>
                  </a:xfrm>
                  <a:custGeom>
                    <a:avLst/>
                    <a:gdLst>
                      <a:gd name="T0" fmla="*/ 211 w 211"/>
                      <a:gd name="T1" fmla="*/ 0 h 1"/>
                      <a:gd name="T2" fmla="*/ 1 w 211"/>
                      <a:gd name="T3" fmla="*/ 0 h 1"/>
                      <a:gd name="T4" fmla="*/ 0 w 211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1" h="1">
                        <a:moveTo>
                          <a:pt x="21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09" name="Freeform 451"/>
                  <p:cNvSpPr>
                    <a:spLocks/>
                  </p:cNvSpPr>
                  <p:nvPr/>
                </p:nvSpPr>
                <p:spPr bwMode="auto">
                  <a:xfrm>
                    <a:off x="826" y="3820"/>
                    <a:ext cx="213" cy="1"/>
                  </a:xfrm>
                  <a:custGeom>
                    <a:avLst/>
                    <a:gdLst>
                      <a:gd name="T0" fmla="*/ 213 w 213"/>
                      <a:gd name="T1" fmla="*/ 0 h 1"/>
                      <a:gd name="T2" fmla="*/ 2 w 213"/>
                      <a:gd name="T3" fmla="*/ 0 h 1"/>
                      <a:gd name="T4" fmla="*/ 0 w 21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3" h="1">
                        <a:moveTo>
                          <a:pt x="213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0" name="Freeform 452"/>
                  <p:cNvSpPr>
                    <a:spLocks/>
                  </p:cNvSpPr>
                  <p:nvPr/>
                </p:nvSpPr>
                <p:spPr bwMode="auto">
                  <a:xfrm>
                    <a:off x="4838" y="3818"/>
                    <a:ext cx="35" cy="35"/>
                  </a:xfrm>
                  <a:custGeom>
                    <a:avLst/>
                    <a:gdLst>
                      <a:gd name="T0" fmla="*/ 35 w 35"/>
                      <a:gd name="T1" fmla="*/ 35 h 35"/>
                      <a:gd name="T2" fmla="*/ 1 w 35"/>
                      <a:gd name="T3" fmla="*/ 2 h 35"/>
                      <a:gd name="T4" fmla="*/ 0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35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1" name="Freeform 453"/>
                  <p:cNvSpPr>
                    <a:spLocks/>
                  </p:cNvSpPr>
                  <p:nvPr/>
                </p:nvSpPr>
                <p:spPr bwMode="auto">
                  <a:xfrm>
                    <a:off x="4521" y="3504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2" name="Freeform 454"/>
                  <p:cNvSpPr>
                    <a:spLocks/>
                  </p:cNvSpPr>
                  <p:nvPr/>
                </p:nvSpPr>
                <p:spPr bwMode="auto">
                  <a:xfrm>
                    <a:off x="4205" y="3400"/>
                    <a:ext cx="108" cy="107"/>
                  </a:xfrm>
                  <a:custGeom>
                    <a:avLst/>
                    <a:gdLst>
                      <a:gd name="T0" fmla="*/ 0 w 108"/>
                      <a:gd name="T1" fmla="*/ 0 h 107"/>
                      <a:gd name="T2" fmla="*/ 106 w 108"/>
                      <a:gd name="T3" fmla="*/ 105 h 107"/>
                      <a:gd name="T4" fmla="*/ 108 w 108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8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3" name="Freeform 455"/>
                  <p:cNvSpPr>
                    <a:spLocks/>
                  </p:cNvSpPr>
                  <p:nvPr/>
                </p:nvSpPr>
                <p:spPr bwMode="auto">
                  <a:xfrm>
                    <a:off x="4522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6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4" name="Freeform 456"/>
                  <p:cNvSpPr>
                    <a:spLocks/>
                  </p:cNvSpPr>
                  <p:nvPr/>
                </p:nvSpPr>
                <p:spPr bwMode="auto">
                  <a:xfrm>
                    <a:off x="4204" y="360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5" name="Freeform 457"/>
                  <p:cNvSpPr>
                    <a:spLocks/>
                  </p:cNvSpPr>
                  <p:nvPr/>
                </p:nvSpPr>
                <p:spPr bwMode="auto">
                  <a:xfrm>
                    <a:off x="3967" y="3373"/>
                    <a:ext cx="27" cy="27"/>
                  </a:xfrm>
                  <a:custGeom>
                    <a:avLst/>
                    <a:gdLst>
                      <a:gd name="T0" fmla="*/ 27 w 27"/>
                      <a:gd name="T1" fmla="*/ 27 h 27"/>
                      <a:gd name="T2" fmla="*/ 1 w 27"/>
                      <a:gd name="T3" fmla="*/ 2 h 27"/>
                      <a:gd name="T4" fmla="*/ 0 w 27"/>
                      <a:gd name="T5" fmla="*/ 0 h 2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7" h="27">
                        <a:moveTo>
                          <a:pt x="27" y="27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6" name="Freeform 458"/>
                  <p:cNvSpPr>
                    <a:spLocks/>
                  </p:cNvSpPr>
                  <p:nvPr/>
                </p:nvSpPr>
                <p:spPr bwMode="auto">
                  <a:xfrm>
                    <a:off x="3889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7" name="Freeform 459"/>
                  <p:cNvSpPr>
                    <a:spLocks/>
                  </p:cNvSpPr>
                  <p:nvPr/>
                </p:nvSpPr>
                <p:spPr bwMode="auto">
                  <a:xfrm>
                    <a:off x="4205" y="3820"/>
                    <a:ext cx="36" cy="35"/>
                  </a:xfrm>
                  <a:custGeom>
                    <a:avLst/>
                    <a:gdLst>
                      <a:gd name="T0" fmla="*/ 0 w 36"/>
                      <a:gd name="T1" fmla="*/ 0 h 35"/>
                      <a:gd name="T2" fmla="*/ 34 w 36"/>
                      <a:gd name="T3" fmla="*/ 33 h 35"/>
                      <a:gd name="T4" fmla="*/ 36 w 36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35">
                        <a:moveTo>
                          <a:pt x="0" y="0"/>
                        </a:moveTo>
                        <a:lnTo>
                          <a:pt x="34" y="33"/>
                        </a:lnTo>
                        <a:lnTo>
                          <a:pt x="36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8" name="Freeform 460"/>
                  <p:cNvSpPr>
                    <a:spLocks/>
                  </p:cNvSpPr>
                  <p:nvPr/>
                </p:nvSpPr>
                <p:spPr bwMode="auto">
                  <a:xfrm>
                    <a:off x="3887" y="3713"/>
                    <a:ext cx="107" cy="107"/>
                  </a:xfrm>
                  <a:custGeom>
                    <a:avLst/>
                    <a:gdLst>
                      <a:gd name="T0" fmla="*/ 107 w 107"/>
                      <a:gd name="T1" fmla="*/ 107 h 107"/>
                      <a:gd name="T2" fmla="*/ 2 w 107"/>
                      <a:gd name="T3" fmla="*/ 2 h 107"/>
                      <a:gd name="T4" fmla="*/ 0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10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19" name="Freeform 461"/>
                  <p:cNvSpPr>
                    <a:spLocks/>
                  </p:cNvSpPr>
                  <p:nvPr/>
                </p:nvSpPr>
                <p:spPr bwMode="auto">
                  <a:xfrm>
                    <a:off x="3570" y="339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2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0" name="Freeform 462"/>
                  <p:cNvSpPr>
                    <a:spLocks/>
                  </p:cNvSpPr>
                  <p:nvPr/>
                </p:nvSpPr>
                <p:spPr bwMode="auto">
                  <a:xfrm>
                    <a:off x="3332" y="3373"/>
                    <a:ext cx="30" cy="29"/>
                  </a:xfrm>
                  <a:custGeom>
                    <a:avLst/>
                    <a:gdLst>
                      <a:gd name="T0" fmla="*/ 0 w 30"/>
                      <a:gd name="T1" fmla="*/ 0 h 29"/>
                      <a:gd name="T2" fmla="*/ 29 w 30"/>
                      <a:gd name="T3" fmla="*/ 27 h 29"/>
                      <a:gd name="T4" fmla="*/ 30 w 30"/>
                      <a:gd name="T5" fmla="*/ 29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0" h="29">
                        <a:moveTo>
                          <a:pt x="0" y="0"/>
                        </a:moveTo>
                        <a:lnTo>
                          <a:pt x="29" y="27"/>
                        </a:lnTo>
                        <a:lnTo>
                          <a:pt x="30" y="2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1" name="Freeform 463"/>
                  <p:cNvSpPr>
                    <a:spLocks/>
                  </p:cNvSpPr>
                  <p:nvPr/>
                </p:nvSpPr>
                <p:spPr bwMode="auto">
                  <a:xfrm>
                    <a:off x="3572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2" name="Freeform 464"/>
                  <p:cNvSpPr>
                    <a:spLocks/>
                  </p:cNvSpPr>
                  <p:nvPr/>
                </p:nvSpPr>
                <p:spPr bwMode="auto">
                  <a:xfrm>
                    <a:off x="3570" y="3818"/>
                    <a:ext cx="37" cy="35"/>
                  </a:xfrm>
                  <a:custGeom>
                    <a:avLst/>
                    <a:gdLst>
                      <a:gd name="T0" fmla="*/ 37 w 37"/>
                      <a:gd name="T1" fmla="*/ 35 h 35"/>
                      <a:gd name="T2" fmla="*/ 2 w 37"/>
                      <a:gd name="T3" fmla="*/ 2 h 35"/>
                      <a:gd name="T4" fmla="*/ 0 w 37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7" h="35">
                        <a:moveTo>
                          <a:pt x="37" y="35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3" name="Freeform 465"/>
                  <p:cNvSpPr>
                    <a:spLocks/>
                  </p:cNvSpPr>
                  <p:nvPr/>
                </p:nvSpPr>
                <p:spPr bwMode="auto">
                  <a:xfrm>
                    <a:off x="3254" y="3504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4" name="Freeform 466"/>
                  <p:cNvSpPr>
                    <a:spLocks/>
                  </p:cNvSpPr>
                  <p:nvPr/>
                </p:nvSpPr>
                <p:spPr bwMode="auto">
                  <a:xfrm>
                    <a:off x="2938" y="340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6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5" name="Freeform 467"/>
                  <p:cNvSpPr>
                    <a:spLocks/>
                  </p:cNvSpPr>
                  <p:nvPr/>
                </p:nvSpPr>
                <p:spPr bwMode="auto">
                  <a:xfrm>
                    <a:off x="3255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6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6" name="Freeform 468"/>
                  <p:cNvSpPr>
                    <a:spLocks/>
                  </p:cNvSpPr>
                  <p:nvPr/>
                </p:nvSpPr>
                <p:spPr bwMode="auto">
                  <a:xfrm>
                    <a:off x="2937" y="360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7" name="Freeform 469"/>
                  <p:cNvSpPr>
                    <a:spLocks/>
                  </p:cNvSpPr>
                  <p:nvPr/>
                </p:nvSpPr>
                <p:spPr bwMode="auto">
                  <a:xfrm>
                    <a:off x="2696" y="3368"/>
                    <a:ext cx="33" cy="32"/>
                  </a:xfrm>
                  <a:custGeom>
                    <a:avLst/>
                    <a:gdLst>
                      <a:gd name="T0" fmla="*/ 33 w 33"/>
                      <a:gd name="T1" fmla="*/ 32 h 32"/>
                      <a:gd name="T2" fmla="*/ 2 w 33"/>
                      <a:gd name="T3" fmla="*/ 2 h 32"/>
                      <a:gd name="T4" fmla="*/ 0 w 33"/>
                      <a:gd name="T5" fmla="*/ 0 h 3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" h="32">
                        <a:moveTo>
                          <a:pt x="33" y="3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8" name="Freeform 470"/>
                  <p:cNvSpPr>
                    <a:spLocks/>
                  </p:cNvSpPr>
                  <p:nvPr/>
                </p:nvSpPr>
                <p:spPr bwMode="auto">
                  <a:xfrm>
                    <a:off x="2621" y="3505"/>
                    <a:ext cx="108" cy="107"/>
                  </a:xfrm>
                  <a:custGeom>
                    <a:avLst/>
                    <a:gdLst>
                      <a:gd name="T0" fmla="*/ 0 w 108"/>
                      <a:gd name="T1" fmla="*/ 0 h 107"/>
                      <a:gd name="T2" fmla="*/ 106 w 108"/>
                      <a:gd name="T3" fmla="*/ 105 h 107"/>
                      <a:gd name="T4" fmla="*/ 108 w 108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8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29" name="Freeform 471"/>
                  <p:cNvSpPr>
                    <a:spLocks/>
                  </p:cNvSpPr>
                  <p:nvPr/>
                </p:nvSpPr>
                <p:spPr bwMode="auto">
                  <a:xfrm>
                    <a:off x="2938" y="3820"/>
                    <a:ext cx="35" cy="35"/>
                  </a:xfrm>
                  <a:custGeom>
                    <a:avLst/>
                    <a:gdLst>
                      <a:gd name="T0" fmla="*/ 0 w 35"/>
                      <a:gd name="T1" fmla="*/ 0 h 35"/>
                      <a:gd name="T2" fmla="*/ 34 w 35"/>
                      <a:gd name="T3" fmla="*/ 33 h 35"/>
                      <a:gd name="T4" fmla="*/ 35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0"/>
                        </a:moveTo>
                        <a:lnTo>
                          <a:pt x="34" y="33"/>
                        </a:lnTo>
                        <a:lnTo>
                          <a:pt x="35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0" name="Freeform 472"/>
                  <p:cNvSpPr>
                    <a:spLocks/>
                  </p:cNvSpPr>
                  <p:nvPr/>
                </p:nvSpPr>
                <p:spPr bwMode="auto">
                  <a:xfrm>
                    <a:off x="2621" y="3713"/>
                    <a:ext cx="108" cy="107"/>
                  </a:xfrm>
                  <a:custGeom>
                    <a:avLst/>
                    <a:gdLst>
                      <a:gd name="T0" fmla="*/ 108 w 108"/>
                      <a:gd name="T1" fmla="*/ 107 h 107"/>
                      <a:gd name="T2" fmla="*/ 2 w 108"/>
                      <a:gd name="T3" fmla="*/ 2 h 107"/>
                      <a:gd name="T4" fmla="*/ 0 w 108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108" y="10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1" name="Freeform 473"/>
                  <p:cNvSpPr>
                    <a:spLocks/>
                  </p:cNvSpPr>
                  <p:nvPr/>
                </p:nvSpPr>
                <p:spPr bwMode="auto">
                  <a:xfrm>
                    <a:off x="2305" y="339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2" name="Freeform 474"/>
                  <p:cNvSpPr>
                    <a:spLocks/>
                  </p:cNvSpPr>
                  <p:nvPr/>
                </p:nvSpPr>
                <p:spPr bwMode="auto">
                  <a:xfrm>
                    <a:off x="2060" y="3367"/>
                    <a:ext cx="35" cy="35"/>
                  </a:xfrm>
                  <a:custGeom>
                    <a:avLst/>
                    <a:gdLst>
                      <a:gd name="T0" fmla="*/ 0 w 35"/>
                      <a:gd name="T1" fmla="*/ 0 h 35"/>
                      <a:gd name="T2" fmla="*/ 33 w 35"/>
                      <a:gd name="T3" fmla="*/ 33 h 35"/>
                      <a:gd name="T4" fmla="*/ 35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35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3" name="Freeform 475"/>
                  <p:cNvSpPr>
                    <a:spLocks/>
                  </p:cNvSpPr>
                  <p:nvPr/>
                </p:nvSpPr>
                <p:spPr bwMode="auto">
                  <a:xfrm>
                    <a:off x="2305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4" name="Freeform 476"/>
                  <p:cNvSpPr>
                    <a:spLocks/>
                  </p:cNvSpPr>
                  <p:nvPr/>
                </p:nvSpPr>
                <p:spPr bwMode="auto">
                  <a:xfrm>
                    <a:off x="2305" y="3818"/>
                    <a:ext cx="35" cy="35"/>
                  </a:xfrm>
                  <a:custGeom>
                    <a:avLst/>
                    <a:gdLst>
                      <a:gd name="T0" fmla="*/ 35 w 35"/>
                      <a:gd name="T1" fmla="*/ 35 h 35"/>
                      <a:gd name="T2" fmla="*/ 1 w 35"/>
                      <a:gd name="T3" fmla="*/ 2 h 35"/>
                      <a:gd name="T4" fmla="*/ 0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35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5" name="Freeform 477"/>
                  <p:cNvSpPr>
                    <a:spLocks/>
                  </p:cNvSpPr>
                  <p:nvPr/>
                </p:nvSpPr>
                <p:spPr bwMode="auto">
                  <a:xfrm>
                    <a:off x="1988" y="3504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1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6" name="Freeform 478"/>
                  <p:cNvSpPr>
                    <a:spLocks/>
                  </p:cNvSpPr>
                  <p:nvPr/>
                </p:nvSpPr>
                <p:spPr bwMode="auto">
                  <a:xfrm>
                    <a:off x="1673" y="340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7" name="Freeform 479"/>
                  <p:cNvSpPr>
                    <a:spLocks/>
                  </p:cNvSpPr>
                  <p:nvPr/>
                </p:nvSpPr>
                <p:spPr bwMode="auto">
                  <a:xfrm>
                    <a:off x="1988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5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8" name="Freeform 480"/>
                  <p:cNvSpPr>
                    <a:spLocks/>
                  </p:cNvSpPr>
                  <p:nvPr/>
                </p:nvSpPr>
                <p:spPr bwMode="auto">
                  <a:xfrm>
                    <a:off x="1671" y="3609"/>
                    <a:ext cx="107" cy="106"/>
                  </a:xfrm>
                  <a:custGeom>
                    <a:avLst/>
                    <a:gdLst>
                      <a:gd name="T0" fmla="*/ 107 w 107"/>
                      <a:gd name="T1" fmla="*/ 106 h 106"/>
                      <a:gd name="T2" fmla="*/ 2 w 107"/>
                      <a:gd name="T3" fmla="*/ 1 h 106"/>
                      <a:gd name="T4" fmla="*/ 0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106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39" name="Freeform 481"/>
                  <p:cNvSpPr>
                    <a:spLocks/>
                  </p:cNvSpPr>
                  <p:nvPr/>
                </p:nvSpPr>
                <p:spPr bwMode="auto">
                  <a:xfrm>
                    <a:off x="1425" y="3364"/>
                    <a:ext cx="36" cy="36"/>
                  </a:xfrm>
                  <a:custGeom>
                    <a:avLst/>
                    <a:gdLst>
                      <a:gd name="T0" fmla="*/ 36 w 36"/>
                      <a:gd name="T1" fmla="*/ 36 h 36"/>
                      <a:gd name="T2" fmla="*/ 1 w 36"/>
                      <a:gd name="T3" fmla="*/ 1 h 36"/>
                      <a:gd name="T4" fmla="*/ 0 w 36"/>
                      <a:gd name="T5" fmla="*/ 0 h 3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36">
                        <a:moveTo>
                          <a:pt x="36" y="36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0" name="Freeform 482"/>
                  <p:cNvSpPr>
                    <a:spLocks/>
                  </p:cNvSpPr>
                  <p:nvPr/>
                </p:nvSpPr>
                <p:spPr bwMode="auto">
                  <a:xfrm>
                    <a:off x="1356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5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5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1" name="Freeform 483"/>
                  <p:cNvSpPr>
                    <a:spLocks/>
                  </p:cNvSpPr>
                  <p:nvPr/>
                </p:nvSpPr>
                <p:spPr bwMode="auto">
                  <a:xfrm>
                    <a:off x="1673" y="3820"/>
                    <a:ext cx="35" cy="35"/>
                  </a:xfrm>
                  <a:custGeom>
                    <a:avLst/>
                    <a:gdLst>
                      <a:gd name="T0" fmla="*/ 0 w 35"/>
                      <a:gd name="T1" fmla="*/ 0 h 35"/>
                      <a:gd name="T2" fmla="*/ 33 w 35"/>
                      <a:gd name="T3" fmla="*/ 33 h 35"/>
                      <a:gd name="T4" fmla="*/ 35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35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2" name="Freeform 484"/>
                  <p:cNvSpPr>
                    <a:spLocks/>
                  </p:cNvSpPr>
                  <p:nvPr/>
                </p:nvSpPr>
                <p:spPr bwMode="auto">
                  <a:xfrm>
                    <a:off x="1354" y="3713"/>
                    <a:ext cx="107" cy="107"/>
                  </a:xfrm>
                  <a:custGeom>
                    <a:avLst/>
                    <a:gdLst>
                      <a:gd name="T0" fmla="*/ 107 w 107"/>
                      <a:gd name="T1" fmla="*/ 107 h 107"/>
                      <a:gd name="T2" fmla="*/ 2 w 107"/>
                      <a:gd name="T3" fmla="*/ 2 h 107"/>
                      <a:gd name="T4" fmla="*/ 0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10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3" name="Freeform 485"/>
                  <p:cNvSpPr>
                    <a:spLocks/>
                  </p:cNvSpPr>
                  <p:nvPr/>
                </p:nvSpPr>
                <p:spPr bwMode="auto">
                  <a:xfrm>
                    <a:off x="1050" y="3411"/>
                    <a:ext cx="95" cy="94"/>
                  </a:xfrm>
                  <a:custGeom>
                    <a:avLst/>
                    <a:gdLst>
                      <a:gd name="T0" fmla="*/ 95 w 95"/>
                      <a:gd name="T1" fmla="*/ 94 h 94"/>
                      <a:gd name="T2" fmla="*/ 1 w 95"/>
                      <a:gd name="T3" fmla="*/ 2 h 94"/>
                      <a:gd name="T4" fmla="*/ 0 w 95"/>
                      <a:gd name="T5" fmla="*/ 0 h 9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5" h="94">
                        <a:moveTo>
                          <a:pt x="95" y="94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4" name="Freeform 486"/>
                  <p:cNvSpPr>
                    <a:spLocks/>
                  </p:cNvSpPr>
                  <p:nvPr/>
                </p:nvSpPr>
                <p:spPr bwMode="auto">
                  <a:xfrm>
                    <a:off x="1039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0 h 107"/>
                      <a:gd name="T2" fmla="*/ 106 w 107"/>
                      <a:gd name="T3" fmla="*/ 105 h 107"/>
                      <a:gd name="T4" fmla="*/ 107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5" name="Freeform 487"/>
                  <p:cNvSpPr>
                    <a:spLocks/>
                  </p:cNvSpPr>
                  <p:nvPr/>
                </p:nvSpPr>
                <p:spPr bwMode="auto">
                  <a:xfrm>
                    <a:off x="1037" y="3818"/>
                    <a:ext cx="37" cy="37"/>
                  </a:xfrm>
                  <a:custGeom>
                    <a:avLst/>
                    <a:gdLst>
                      <a:gd name="T0" fmla="*/ 37 w 37"/>
                      <a:gd name="T1" fmla="*/ 37 h 37"/>
                      <a:gd name="T2" fmla="*/ 2 w 37"/>
                      <a:gd name="T3" fmla="*/ 2 h 37"/>
                      <a:gd name="T4" fmla="*/ 0 w 37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7" h="37">
                        <a:moveTo>
                          <a:pt x="37" y="37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6" name="Freeform 488"/>
                  <p:cNvSpPr>
                    <a:spLocks/>
                  </p:cNvSpPr>
                  <p:nvPr/>
                </p:nvSpPr>
                <p:spPr bwMode="auto">
                  <a:xfrm>
                    <a:off x="799" y="3581"/>
                    <a:ext cx="29" cy="29"/>
                  </a:xfrm>
                  <a:custGeom>
                    <a:avLst/>
                    <a:gdLst>
                      <a:gd name="T0" fmla="*/ 29 w 29"/>
                      <a:gd name="T1" fmla="*/ 29 h 29"/>
                      <a:gd name="T2" fmla="*/ 1 w 29"/>
                      <a:gd name="T3" fmla="*/ 2 h 29"/>
                      <a:gd name="T4" fmla="*/ 0 w 29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9" h="29">
                        <a:moveTo>
                          <a:pt x="29" y="29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7" name="Freeform 489"/>
                  <p:cNvSpPr>
                    <a:spLocks/>
                  </p:cNvSpPr>
                  <p:nvPr/>
                </p:nvSpPr>
                <p:spPr bwMode="auto">
                  <a:xfrm>
                    <a:off x="722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0 h 106"/>
                      <a:gd name="T2" fmla="*/ 106 w 107"/>
                      <a:gd name="T3" fmla="*/ 105 h 106"/>
                      <a:gd name="T4" fmla="*/ 107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0"/>
                        </a:moveTo>
                        <a:lnTo>
                          <a:pt x="106" y="105"/>
                        </a:lnTo>
                        <a:lnTo>
                          <a:pt x="107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8" name="Freeform 490"/>
                  <p:cNvSpPr>
                    <a:spLocks/>
                  </p:cNvSpPr>
                  <p:nvPr/>
                </p:nvSpPr>
                <p:spPr bwMode="auto">
                  <a:xfrm>
                    <a:off x="424" y="3838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7 w 18"/>
                      <a:gd name="T3" fmla="*/ 17 h 18"/>
                      <a:gd name="T4" fmla="*/ 18 w 18"/>
                      <a:gd name="T5" fmla="*/ 18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7" y="17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49" name="Freeform 491"/>
                  <p:cNvSpPr>
                    <a:spLocks/>
                  </p:cNvSpPr>
                  <p:nvPr/>
                </p:nvSpPr>
                <p:spPr bwMode="auto">
                  <a:xfrm>
                    <a:off x="721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0" name="Freeform 492"/>
                  <p:cNvSpPr>
                    <a:spLocks/>
                  </p:cNvSpPr>
                  <p:nvPr/>
                </p:nvSpPr>
                <p:spPr bwMode="auto">
                  <a:xfrm>
                    <a:off x="796" y="3820"/>
                    <a:ext cx="33" cy="33"/>
                  </a:xfrm>
                  <a:custGeom>
                    <a:avLst/>
                    <a:gdLst>
                      <a:gd name="T0" fmla="*/ 0 w 33"/>
                      <a:gd name="T1" fmla="*/ 33 h 33"/>
                      <a:gd name="T2" fmla="*/ 32 w 33"/>
                      <a:gd name="T3" fmla="*/ 1 h 33"/>
                      <a:gd name="T4" fmla="*/ 33 w 33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" h="33">
                        <a:moveTo>
                          <a:pt x="0" y="33"/>
                        </a:moveTo>
                        <a:lnTo>
                          <a:pt x="32" y="1"/>
                        </a:lnTo>
                        <a:lnTo>
                          <a:pt x="3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1" name="Freeform 493"/>
                  <p:cNvSpPr>
                    <a:spLocks/>
                  </p:cNvSpPr>
                  <p:nvPr/>
                </p:nvSpPr>
                <p:spPr bwMode="auto">
                  <a:xfrm>
                    <a:off x="1039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2" name="Freeform 494"/>
                  <p:cNvSpPr>
                    <a:spLocks/>
                  </p:cNvSpPr>
                  <p:nvPr/>
                </p:nvSpPr>
                <p:spPr bwMode="auto">
                  <a:xfrm>
                    <a:off x="1354" y="3402"/>
                    <a:ext cx="107" cy="106"/>
                  </a:xfrm>
                  <a:custGeom>
                    <a:avLst/>
                    <a:gdLst>
                      <a:gd name="T0" fmla="*/ 107 w 107"/>
                      <a:gd name="T1" fmla="*/ 0 h 106"/>
                      <a:gd name="T2" fmla="*/ 2 w 107"/>
                      <a:gd name="T3" fmla="*/ 105 h 106"/>
                      <a:gd name="T4" fmla="*/ 0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3" name="Freeform 495"/>
                  <p:cNvSpPr>
                    <a:spLocks/>
                  </p:cNvSpPr>
                  <p:nvPr/>
                </p:nvSpPr>
                <p:spPr bwMode="auto">
                  <a:xfrm>
                    <a:off x="1037" y="3715"/>
                    <a:ext cx="108" cy="106"/>
                  </a:xfrm>
                  <a:custGeom>
                    <a:avLst/>
                    <a:gdLst>
                      <a:gd name="T0" fmla="*/ 108 w 108"/>
                      <a:gd name="T1" fmla="*/ 0 h 106"/>
                      <a:gd name="T2" fmla="*/ 2 w 108"/>
                      <a:gd name="T3" fmla="*/ 105 h 106"/>
                      <a:gd name="T4" fmla="*/ 0 w 108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6">
                        <a:moveTo>
                          <a:pt x="108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4" name="Freeform 496"/>
                  <p:cNvSpPr>
                    <a:spLocks/>
                  </p:cNvSpPr>
                  <p:nvPr/>
                </p:nvSpPr>
                <p:spPr bwMode="auto">
                  <a:xfrm>
                    <a:off x="1356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5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5" name="Freeform 497"/>
                  <p:cNvSpPr>
                    <a:spLocks/>
                  </p:cNvSpPr>
                  <p:nvPr/>
                </p:nvSpPr>
                <p:spPr bwMode="auto">
                  <a:xfrm>
                    <a:off x="1673" y="3367"/>
                    <a:ext cx="35" cy="35"/>
                  </a:xfrm>
                  <a:custGeom>
                    <a:avLst/>
                    <a:gdLst>
                      <a:gd name="T0" fmla="*/ 0 w 35"/>
                      <a:gd name="T1" fmla="*/ 35 h 35"/>
                      <a:gd name="T2" fmla="*/ 33 w 35"/>
                      <a:gd name="T3" fmla="*/ 1 h 35"/>
                      <a:gd name="T4" fmla="*/ 35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35"/>
                        </a:moveTo>
                        <a:lnTo>
                          <a:pt x="33" y="1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6" name="Freeform 498"/>
                  <p:cNvSpPr>
                    <a:spLocks/>
                  </p:cNvSpPr>
                  <p:nvPr/>
                </p:nvSpPr>
                <p:spPr bwMode="auto">
                  <a:xfrm>
                    <a:off x="1671" y="3507"/>
                    <a:ext cx="107" cy="105"/>
                  </a:xfrm>
                  <a:custGeom>
                    <a:avLst/>
                    <a:gdLst>
                      <a:gd name="T0" fmla="*/ 107 w 107"/>
                      <a:gd name="T1" fmla="*/ 0 h 105"/>
                      <a:gd name="T2" fmla="*/ 2 w 107"/>
                      <a:gd name="T3" fmla="*/ 103 h 105"/>
                      <a:gd name="T4" fmla="*/ 0 w 107"/>
                      <a:gd name="T5" fmla="*/ 105 h 10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5">
                        <a:moveTo>
                          <a:pt x="107" y="0"/>
                        </a:moveTo>
                        <a:lnTo>
                          <a:pt x="2" y="103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7" name="Freeform 499"/>
                  <p:cNvSpPr>
                    <a:spLocks/>
                  </p:cNvSpPr>
                  <p:nvPr/>
                </p:nvSpPr>
                <p:spPr bwMode="auto">
                  <a:xfrm>
                    <a:off x="1426" y="3820"/>
                    <a:ext cx="35" cy="35"/>
                  </a:xfrm>
                  <a:custGeom>
                    <a:avLst/>
                    <a:gdLst>
                      <a:gd name="T0" fmla="*/ 35 w 35"/>
                      <a:gd name="T1" fmla="*/ 0 h 35"/>
                      <a:gd name="T2" fmla="*/ 2 w 35"/>
                      <a:gd name="T3" fmla="*/ 33 h 35"/>
                      <a:gd name="T4" fmla="*/ 0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0"/>
                        </a:moveTo>
                        <a:lnTo>
                          <a:pt x="2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8" name="Freeform 500"/>
                  <p:cNvSpPr>
                    <a:spLocks/>
                  </p:cNvSpPr>
                  <p:nvPr/>
                </p:nvSpPr>
                <p:spPr bwMode="auto">
                  <a:xfrm>
                    <a:off x="1673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106 h 106"/>
                      <a:gd name="T2" fmla="*/ 105 w 107"/>
                      <a:gd name="T3" fmla="*/ 2 h 106"/>
                      <a:gd name="T4" fmla="*/ 107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106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59" name="Freeform 501"/>
                  <p:cNvSpPr>
                    <a:spLocks/>
                  </p:cNvSpPr>
                  <p:nvPr/>
                </p:nvSpPr>
                <p:spPr bwMode="auto">
                  <a:xfrm>
                    <a:off x="1989" y="3400"/>
                    <a:ext cx="108" cy="107"/>
                  </a:xfrm>
                  <a:custGeom>
                    <a:avLst/>
                    <a:gdLst>
                      <a:gd name="T0" fmla="*/ 0 w 108"/>
                      <a:gd name="T1" fmla="*/ 107 h 107"/>
                      <a:gd name="T2" fmla="*/ 106 w 108"/>
                      <a:gd name="T3" fmla="*/ 2 h 107"/>
                      <a:gd name="T4" fmla="*/ 108 w 108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0" name="Freeform 502"/>
                  <p:cNvSpPr>
                    <a:spLocks/>
                  </p:cNvSpPr>
                  <p:nvPr/>
                </p:nvSpPr>
                <p:spPr bwMode="auto">
                  <a:xfrm>
                    <a:off x="2303" y="3370"/>
                    <a:ext cx="34" cy="33"/>
                  </a:xfrm>
                  <a:custGeom>
                    <a:avLst/>
                    <a:gdLst>
                      <a:gd name="T0" fmla="*/ 34 w 34"/>
                      <a:gd name="T1" fmla="*/ 0 h 33"/>
                      <a:gd name="T2" fmla="*/ 2 w 34"/>
                      <a:gd name="T3" fmla="*/ 32 h 33"/>
                      <a:gd name="T4" fmla="*/ 0 w 34"/>
                      <a:gd name="T5" fmla="*/ 33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4" h="33">
                        <a:moveTo>
                          <a:pt x="34" y="0"/>
                        </a:moveTo>
                        <a:lnTo>
                          <a:pt x="2" y="32"/>
                        </a:lnTo>
                        <a:lnTo>
                          <a:pt x="0" y="33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1" name="Freeform 503"/>
                  <p:cNvSpPr>
                    <a:spLocks/>
                  </p:cNvSpPr>
                  <p:nvPr/>
                </p:nvSpPr>
                <p:spPr bwMode="auto">
                  <a:xfrm>
                    <a:off x="1988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2" name="Freeform 504"/>
                  <p:cNvSpPr>
                    <a:spLocks/>
                  </p:cNvSpPr>
                  <p:nvPr/>
                </p:nvSpPr>
                <p:spPr bwMode="auto">
                  <a:xfrm>
                    <a:off x="2061" y="3820"/>
                    <a:ext cx="36" cy="33"/>
                  </a:xfrm>
                  <a:custGeom>
                    <a:avLst/>
                    <a:gdLst>
                      <a:gd name="T0" fmla="*/ 0 w 36"/>
                      <a:gd name="T1" fmla="*/ 33 h 33"/>
                      <a:gd name="T2" fmla="*/ 34 w 36"/>
                      <a:gd name="T3" fmla="*/ 1 h 33"/>
                      <a:gd name="T4" fmla="*/ 36 w 36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33">
                        <a:moveTo>
                          <a:pt x="0" y="33"/>
                        </a:moveTo>
                        <a:lnTo>
                          <a:pt x="34" y="1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3" name="Freeform 505"/>
                  <p:cNvSpPr>
                    <a:spLocks/>
                  </p:cNvSpPr>
                  <p:nvPr/>
                </p:nvSpPr>
                <p:spPr bwMode="auto">
                  <a:xfrm>
                    <a:off x="2306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4" name="Freeform 506"/>
                  <p:cNvSpPr>
                    <a:spLocks/>
                  </p:cNvSpPr>
                  <p:nvPr/>
                </p:nvSpPr>
                <p:spPr bwMode="auto">
                  <a:xfrm>
                    <a:off x="2620" y="3402"/>
                    <a:ext cx="107" cy="105"/>
                  </a:xfrm>
                  <a:custGeom>
                    <a:avLst/>
                    <a:gdLst>
                      <a:gd name="T0" fmla="*/ 107 w 107"/>
                      <a:gd name="T1" fmla="*/ 0 h 105"/>
                      <a:gd name="T2" fmla="*/ 1 w 107"/>
                      <a:gd name="T3" fmla="*/ 103 h 105"/>
                      <a:gd name="T4" fmla="*/ 0 w 107"/>
                      <a:gd name="T5" fmla="*/ 105 h 10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5">
                        <a:moveTo>
                          <a:pt x="107" y="0"/>
                        </a:moveTo>
                        <a:lnTo>
                          <a:pt x="1" y="103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5" name="Freeform 507"/>
                  <p:cNvSpPr>
                    <a:spLocks/>
                  </p:cNvSpPr>
                  <p:nvPr/>
                </p:nvSpPr>
                <p:spPr bwMode="auto">
                  <a:xfrm>
                    <a:off x="2303" y="3715"/>
                    <a:ext cx="107" cy="106"/>
                  </a:xfrm>
                  <a:custGeom>
                    <a:avLst/>
                    <a:gdLst>
                      <a:gd name="T0" fmla="*/ 107 w 107"/>
                      <a:gd name="T1" fmla="*/ 0 h 106"/>
                      <a:gd name="T2" fmla="*/ 2 w 107"/>
                      <a:gd name="T3" fmla="*/ 105 h 106"/>
                      <a:gd name="T4" fmla="*/ 0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6" name="Freeform 508"/>
                  <p:cNvSpPr>
                    <a:spLocks/>
                  </p:cNvSpPr>
                  <p:nvPr/>
                </p:nvSpPr>
                <p:spPr bwMode="auto">
                  <a:xfrm>
                    <a:off x="2623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7" name="Freeform 509"/>
                  <p:cNvSpPr>
                    <a:spLocks/>
                  </p:cNvSpPr>
                  <p:nvPr/>
                </p:nvSpPr>
                <p:spPr bwMode="auto">
                  <a:xfrm>
                    <a:off x="2940" y="3370"/>
                    <a:ext cx="32" cy="32"/>
                  </a:xfrm>
                  <a:custGeom>
                    <a:avLst/>
                    <a:gdLst>
                      <a:gd name="T0" fmla="*/ 0 w 32"/>
                      <a:gd name="T1" fmla="*/ 32 h 32"/>
                      <a:gd name="T2" fmla="*/ 30 w 32"/>
                      <a:gd name="T3" fmla="*/ 1 h 32"/>
                      <a:gd name="T4" fmla="*/ 32 w 32"/>
                      <a:gd name="T5" fmla="*/ 0 h 3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" h="32">
                        <a:moveTo>
                          <a:pt x="0" y="32"/>
                        </a:moveTo>
                        <a:lnTo>
                          <a:pt x="30" y="1"/>
                        </a:lnTo>
                        <a:lnTo>
                          <a:pt x="32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8" name="Freeform 510"/>
                  <p:cNvSpPr>
                    <a:spLocks/>
                  </p:cNvSpPr>
                  <p:nvPr/>
                </p:nvSpPr>
                <p:spPr bwMode="auto">
                  <a:xfrm>
                    <a:off x="2937" y="3505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69" name="Freeform 511"/>
                  <p:cNvSpPr>
                    <a:spLocks/>
                  </p:cNvSpPr>
                  <p:nvPr/>
                </p:nvSpPr>
                <p:spPr bwMode="auto">
                  <a:xfrm>
                    <a:off x="2692" y="3820"/>
                    <a:ext cx="35" cy="35"/>
                  </a:xfrm>
                  <a:custGeom>
                    <a:avLst/>
                    <a:gdLst>
                      <a:gd name="T0" fmla="*/ 35 w 35"/>
                      <a:gd name="T1" fmla="*/ 0 h 35"/>
                      <a:gd name="T2" fmla="*/ 1 w 35"/>
                      <a:gd name="T3" fmla="*/ 33 h 35"/>
                      <a:gd name="T4" fmla="*/ 0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0"/>
                        </a:moveTo>
                        <a:lnTo>
                          <a:pt x="1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0" name="Freeform 512"/>
                  <p:cNvSpPr>
                    <a:spLocks/>
                  </p:cNvSpPr>
                  <p:nvPr/>
                </p:nvSpPr>
                <p:spPr bwMode="auto">
                  <a:xfrm>
                    <a:off x="2940" y="3715"/>
                    <a:ext cx="107" cy="106"/>
                  </a:xfrm>
                  <a:custGeom>
                    <a:avLst/>
                    <a:gdLst>
                      <a:gd name="T0" fmla="*/ 0 w 107"/>
                      <a:gd name="T1" fmla="*/ 106 h 106"/>
                      <a:gd name="T2" fmla="*/ 105 w 107"/>
                      <a:gd name="T3" fmla="*/ 2 h 106"/>
                      <a:gd name="T4" fmla="*/ 107 w 107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0" y="106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1" name="Freeform 513"/>
                  <p:cNvSpPr>
                    <a:spLocks/>
                  </p:cNvSpPr>
                  <p:nvPr/>
                </p:nvSpPr>
                <p:spPr bwMode="auto">
                  <a:xfrm>
                    <a:off x="3255" y="340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6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6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2" name="Freeform 514"/>
                  <p:cNvSpPr>
                    <a:spLocks/>
                  </p:cNvSpPr>
                  <p:nvPr/>
                </p:nvSpPr>
                <p:spPr bwMode="auto">
                  <a:xfrm>
                    <a:off x="3570" y="3373"/>
                    <a:ext cx="29" cy="30"/>
                  </a:xfrm>
                  <a:custGeom>
                    <a:avLst/>
                    <a:gdLst>
                      <a:gd name="T0" fmla="*/ 29 w 29"/>
                      <a:gd name="T1" fmla="*/ 0 h 30"/>
                      <a:gd name="T2" fmla="*/ 2 w 29"/>
                      <a:gd name="T3" fmla="*/ 29 h 30"/>
                      <a:gd name="T4" fmla="*/ 0 w 29"/>
                      <a:gd name="T5" fmla="*/ 3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9" h="30">
                        <a:moveTo>
                          <a:pt x="29" y="0"/>
                        </a:moveTo>
                        <a:lnTo>
                          <a:pt x="2" y="29"/>
                        </a:lnTo>
                        <a:lnTo>
                          <a:pt x="0" y="3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3" name="Freeform 515"/>
                  <p:cNvSpPr>
                    <a:spLocks/>
                  </p:cNvSpPr>
                  <p:nvPr/>
                </p:nvSpPr>
                <p:spPr bwMode="auto">
                  <a:xfrm>
                    <a:off x="3254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4" name="Freeform 516"/>
                  <p:cNvSpPr>
                    <a:spLocks/>
                  </p:cNvSpPr>
                  <p:nvPr/>
                </p:nvSpPr>
                <p:spPr bwMode="auto">
                  <a:xfrm>
                    <a:off x="3329" y="3820"/>
                    <a:ext cx="33" cy="33"/>
                  </a:xfrm>
                  <a:custGeom>
                    <a:avLst/>
                    <a:gdLst>
                      <a:gd name="T0" fmla="*/ 0 w 33"/>
                      <a:gd name="T1" fmla="*/ 33 h 33"/>
                      <a:gd name="T2" fmla="*/ 32 w 33"/>
                      <a:gd name="T3" fmla="*/ 1 h 33"/>
                      <a:gd name="T4" fmla="*/ 33 w 33"/>
                      <a:gd name="T5" fmla="*/ 0 h 3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3" h="33">
                        <a:moveTo>
                          <a:pt x="0" y="33"/>
                        </a:moveTo>
                        <a:lnTo>
                          <a:pt x="32" y="1"/>
                        </a:lnTo>
                        <a:lnTo>
                          <a:pt x="33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5" name="Freeform 517"/>
                  <p:cNvSpPr>
                    <a:spLocks/>
                  </p:cNvSpPr>
                  <p:nvPr/>
                </p:nvSpPr>
                <p:spPr bwMode="auto">
                  <a:xfrm>
                    <a:off x="3572" y="3505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5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6" name="Freeform 518"/>
                  <p:cNvSpPr>
                    <a:spLocks/>
                  </p:cNvSpPr>
                  <p:nvPr/>
                </p:nvSpPr>
                <p:spPr bwMode="auto">
                  <a:xfrm>
                    <a:off x="3887" y="3402"/>
                    <a:ext cx="107" cy="105"/>
                  </a:xfrm>
                  <a:custGeom>
                    <a:avLst/>
                    <a:gdLst>
                      <a:gd name="T0" fmla="*/ 107 w 107"/>
                      <a:gd name="T1" fmla="*/ 0 h 105"/>
                      <a:gd name="T2" fmla="*/ 2 w 107"/>
                      <a:gd name="T3" fmla="*/ 103 h 105"/>
                      <a:gd name="T4" fmla="*/ 0 w 107"/>
                      <a:gd name="T5" fmla="*/ 105 h 10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5">
                        <a:moveTo>
                          <a:pt x="107" y="0"/>
                        </a:moveTo>
                        <a:lnTo>
                          <a:pt x="2" y="103"/>
                        </a:lnTo>
                        <a:lnTo>
                          <a:pt x="0" y="10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7" name="Freeform 519"/>
                  <p:cNvSpPr>
                    <a:spLocks/>
                  </p:cNvSpPr>
                  <p:nvPr/>
                </p:nvSpPr>
                <p:spPr bwMode="auto">
                  <a:xfrm>
                    <a:off x="3570" y="3715"/>
                    <a:ext cx="107" cy="106"/>
                  </a:xfrm>
                  <a:custGeom>
                    <a:avLst/>
                    <a:gdLst>
                      <a:gd name="T0" fmla="*/ 107 w 107"/>
                      <a:gd name="T1" fmla="*/ 0 h 106"/>
                      <a:gd name="T2" fmla="*/ 2 w 107"/>
                      <a:gd name="T3" fmla="*/ 105 h 106"/>
                      <a:gd name="T4" fmla="*/ 0 w 107"/>
                      <a:gd name="T5" fmla="*/ 106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6">
                        <a:moveTo>
                          <a:pt x="107" y="0"/>
                        </a:moveTo>
                        <a:lnTo>
                          <a:pt x="2" y="105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8" name="Freeform 520"/>
                  <p:cNvSpPr>
                    <a:spLocks/>
                  </p:cNvSpPr>
                  <p:nvPr/>
                </p:nvSpPr>
                <p:spPr bwMode="auto">
                  <a:xfrm>
                    <a:off x="3889" y="3610"/>
                    <a:ext cx="107" cy="107"/>
                  </a:xfrm>
                  <a:custGeom>
                    <a:avLst/>
                    <a:gdLst>
                      <a:gd name="T0" fmla="*/ 0 w 107"/>
                      <a:gd name="T1" fmla="*/ 107 h 107"/>
                      <a:gd name="T2" fmla="*/ 105 w 107"/>
                      <a:gd name="T3" fmla="*/ 2 h 107"/>
                      <a:gd name="T4" fmla="*/ 107 w 107"/>
                      <a:gd name="T5" fmla="*/ 0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0" y="107"/>
                        </a:moveTo>
                        <a:lnTo>
                          <a:pt x="105" y="2"/>
                        </a:lnTo>
                        <a:lnTo>
                          <a:pt x="107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79" name="Freeform 521"/>
                  <p:cNvSpPr>
                    <a:spLocks/>
                  </p:cNvSpPr>
                  <p:nvPr/>
                </p:nvSpPr>
                <p:spPr bwMode="auto">
                  <a:xfrm>
                    <a:off x="4205" y="3375"/>
                    <a:ext cx="28" cy="27"/>
                  </a:xfrm>
                  <a:custGeom>
                    <a:avLst/>
                    <a:gdLst>
                      <a:gd name="T0" fmla="*/ 0 w 28"/>
                      <a:gd name="T1" fmla="*/ 27 h 27"/>
                      <a:gd name="T2" fmla="*/ 27 w 28"/>
                      <a:gd name="T3" fmla="*/ 1 h 27"/>
                      <a:gd name="T4" fmla="*/ 28 w 28"/>
                      <a:gd name="T5" fmla="*/ 0 h 2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8" h="27">
                        <a:moveTo>
                          <a:pt x="0" y="27"/>
                        </a:moveTo>
                        <a:lnTo>
                          <a:pt x="27" y="1"/>
                        </a:lnTo>
                        <a:lnTo>
                          <a:pt x="2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0" name="Freeform 522"/>
                  <p:cNvSpPr>
                    <a:spLocks/>
                  </p:cNvSpPr>
                  <p:nvPr/>
                </p:nvSpPr>
                <p:spPr bwMode="auto">
                  <a:xfrm>
                    <a:off x="4204" y="3505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1" name="Freeform 523"/>
                  <p:cNvSpPr>
                    <a:spLocks/>
                  </p:cNvSpPr>
                  <p:nvPr/>
                </p:nvSpPr>
                <p:spPr bwMode="auto">
                  <a:xfrm>
                    <a:off x="3959" y="3820"/>
                    <a:ext cx="35" cy="35"/>
                  </a:xfrm>
                  <a:custGeom>
                    <a:avLst/>
                    <a:gdLst>
                      <a:gd name="T0" fmla="*/ 35 w 35"/>
                      <a:gd name="T1" fmla="*/ 0 h 35"/>
                      <a:gd name="T2" fmla="*/ 2 w 35"/>
                      <a:gd name="T3" fmla="*/ 33 h 35"/>
                      <a:gd name="T4" fmla="*/ 0 w 35"/>
                      <a:gd name="T5" fmla="*/ 35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35" y="0"/>
                        </a:moveTo>
                        <a:lnTo>
                          <a:pt x="2" y="33"/>
                        </a:lnTo>
                        <a:lnTo>
                          <a:pt x="0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2" name="Freeform 524"/>
                  <p:cNvSpPr>
                    <a:spLocks/>
                  </p:cNvSpPr>
                  <p:nvPr/>
                </p:nvSpPr>
                <p:spPr bwMode="auto">
                  <a:xfrm>
                    <a:off x="4205" y="3715"/>
                    <a:ext cx="108" cy="106"/>
                  </a:xfrm>
                  <a:custGeom>
                    <a:avLst/>
                    <a:gdLst>
                      <a:gd name="T0" fmla="*/ 0 w 108"/>
                      <a:gd name="T1" fmla="*/ 106 h 106"/>
                      <a:gd name="T2" fmla="*/ 106 w 108"/>
                      <a:gd name="T3" fmla="*/ 2 h 106"/>
                      <a:gd name="T4" fmla="*/ 108 w 108"/>
                      <a:gd name="T5" fmla="*/ 0 h 10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8" h="106">
                        <a:moveTo>
                          <a:pt x="0" y="106"/>
                        </a:moveTo>
                        <a:lnTo>
                          <a:pt x="106" y="2"/>
                        </a:lnTo>
                        <a:lnTo>
                          <a:pt x="108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3" name="Freeform 525"/>
                  <p:cNvSpPr>
                    <a:spLocks/>
                  </p:cNvSpPr>
                  <p:nvPr/>
                </p:nvSpPr>
                <p:spPr bwMode="auto">
                  <a:xfrm>
                    <a:off x="4522" y="3419"/>
                    <a:ext cx="89" cy="88"/>
                  </a:xfrm>
                  <a:custGeom>
                    <a:avLst/>
                    <a:gdLst>
                      <a:gd name="T0" fmla="*/ 0 w 89"/>
                      <a:gd name="T1" fmla="*/ 88 h 88"/>
                      <a:gd name="T2" fmla="*/ 88 w 89"/>
                      <a:gd name="T3" fmla="*/ 1 h 88"/>
                      <a:gd name="T4" fmla="*/ 89 w 89"/>
                      <a:gd name="T5" fmla="*/ 0 h 8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89" h="88">
                        <a:moveTo>
                          <a:pt x="0" y="88"/>
                        </a:moveTo>
                        <a:lnTo>
                          <a:pt x="88" y="1"/>
                        </a:lnTo>
                        <a:lnTo>
                          <a:pt x="89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4" name="Freeform 526"/>
                  <p:cNvSpPr>
                    <a:spLocks/>
                  </p:cNvSpPr>
                  <p:nvPr/>
                </p:nvSpPr>
                <p:spPr bwMode="auto">
                  <a:xfrm>
                    <a:off x="4521" y="3610"/>
                    <a:ext cx="107" cy="107"/>
                  </a:xfrm>
                  <a:custGeom>
                    <a:avLst/>
                    <a:gdLst>
                      <a:gd name="T0" fmla="*/ 107 w 107"/>
                      <a:gd name="T1" fmla="*/ 0 h 107"/>
                      <a:gd name="T2" fmla="*/ 1 w 107"/>
                      <a:gd name="T3" fmla="*/ 105 h 107"/>
                      <a:gd name="T4" fmla="*/ 0 w 107"/>
                      <a:gd name="T5" fmla="*/ 107 h 10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7" h="107">
                        <a:moveTo>
                          <a:pt x="107" y="0"/>
                        </a:moveTo>
                        <a:lnTo>
                          <a:pt x="1" y="105"/>
                        </a:lnTo>
                        <a:lnTo>
                          <a:pt x="0" y="10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5" name="Freeform 527"/>
                  <p:cNvSpPr>
                    <a:spLocks/>
                  </p:cNvSpPr>
                  <p:nvPr/>
                </p:nvSpPr>
                <p:spPr bwMode="auto">
                  <a:xfrm>
                    <a:off x="4594" y="3820"/>
                    <a:ext cx="35" cy="35"/>
                  </a:xfrm>
                  <a:custGeom>
                    <a:avLst/>
                    <a:gdLst>
                      <a:gd name="T0" fmla="*/ 0 w 35"/>
                      <a:gd name="T1" fmla="*/ 35 h 35"/>
                      <a:gd name="T2" fmla="*/ 34 w 35"/>
                      <a:gd name="T3" fmla="*/ 1 h 35"/>
                      <a:gd name="T4" fmla="*/ 35 w 35"/>
                      <a:gd name="T5" fmla="*/ 0 h 3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5" h="35">
                        <a:moveTo>
                          <a:pt x="0" y="35"/>
                        </a:moveTo>
                        <a:lnTo>
                          <a:pt x="34" y="1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6" name="Freeform 528"/>
                  <p:cNvSpPr>
                    <a:spLocks/>
                  </p:cNvSpPr>
                  <p:nvPr/>
                </p:nvSpPr>
                <p:spPr bwMode="auto">
                  <a:xfrm>
                    <a:off x="4838" y="3726"/>
                    <a:ext cx="94" cy="95"/>
                  </a:xfrm>
                  <a:custGeom>
                    <a:avLst/>
                    <a:gdLst>
                      <a:gd name="T0" fmla="*/ 94 w 94"/>
                      <a:gd name="T1" fmla="*/ 0 h 95"/>
                      <a:gd name="T2" fmla="*/ 1 w 94"/>
                      <a:gd name="T3" fmla="*/ 94 h 95"/>
                      <a:gd name="T4" fmla="*/ 0 w 94"/>
                      <a:gd name="T5" fmla="*/ 95 h 95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4" h="95">
                        <a:moveTo>
                          <a:pt x="94" y="0"/>
                        </a:moveTo>
                        <a:lnTo>
                          <a:pt x="1" y="94"/>
                        </a:lnTo>
                        <a:lnTo>
                          <a:pt x="0" y="9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7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2090" y="74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8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1712" y="81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89" name="Line 531"/>
                  <p:cNvSpPr>
                    <a:spLocks noChangeShapeType="1"/>
                  </p:cNvSpPr>
                  <p:nvPr/>
                </p:nvSpPr>
                <p:spPr bwMode="auto">
                  <a:xfrm>
                    <a:off x="1613" y="83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0" name="Line 532"/>
                  <p:cNvSpPr>
                    <a:spLocks noChangeShapeType="1"/>
                  </p:cNvSpPr>
                  <p:nvPr/>
                </p:nvSpPr>
                <p:spPr bwMode="auto">
                  <a:xfrm>
                    <a:off x="4608" y="85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1" name="Line 533"/>
                  <p:cNvSpPr>
                    <a:spLocks noChangeShapeType="1"/>
                  </p:cNvSpPr>
                  <p:nvPr/>
                </p:nvSpPr>
                <p:spPr bwMode="auto">
                  <a:xfrm>
                    <a:off x="813" y="794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2" name="Line 534"/>
                  <p:cNvSpPr>
                    <a:spLocks noChangeShapeType="1"/>
                  </p:cNvSpPr>
                  <p:nvPr/>
                </p:nvSpPr>
                <p:spPr bwMode="auto">
                  <a:xfrm>
                    <a:off x="2299" y="89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3" name="Line 535"/>
                  <p:cNvSpPr>
                    <a:spLocks noChangeShapeType="1"/>
                  </p:cNvSpPr>
                  <p:nvPr/>
                </p:nvSpPr>
                <p:spPr bwMode="auto">
                  <a:xfrm>
                    <a:off x="2496" y="82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4" name="Line 536"/>
                  <p:cNvSpPr>
                    <a:spLocks noChangeShapeType="1"/>
                  </p:cNvSpPr>
                  <p:nvPr/>
                </p:nvSpPr>
                <p:spPr bwMode="auto">
                  <a:xfrm>
                    <a:off x="2925" y="67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5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4608" y="707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6" name="Line 538"/>
                  <p:cNvSpPr>
                    <a:spLocks noChangeShapeType="1"/>
                  </p:cNvSpPr>
                  <p:nvPr/>
                </p:nvSpPr>
                <p:spPr bwMode="auto">
                  <a:xfrm>
                    <a:off x="4179" y="86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7" name="Line 539"/>
                  <p:cNvSpPr>
                    <a:spLocks noChangeShapeType="1"/>
                  </p:cNvSpPr>
                  <p:nvPr/>
                </p:nvSpPr>
                <p:spPr bwMode="auto">
                  <a:xfrm>
                    <a:off x="1382" y="77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8" name="Line 540"/>
                  <p:cNvSpPr>
                    <a:spLocks noChangeShapeType="1"/>
                  </p:cNvSpPr>
                  <p:nvPr/>
                </p:nvSpPr>
                <p:spPr bwMode="auto">
                  <a:xfrm>
                    <a:off x="2481" y="71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499" name="Line 541"/>
                  <p:cNvSpPr>
                    <a:spLocks noChangeShapeType="1"/>
                  </p:cNvSpPr>
                  <p:nvPr/>
                </p:nvSpPr>
                <p:spPr bwMode="auto">
                  <a:xfrm>
                    <a:off x="3229" y="847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0" name="Line 542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78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1" name="Line 543"/>
                  <p:cNvSpPr>
                    <a:spLocks noChangeShapeType="1"/>
                  </p:cNvSpPr>
                  <p:nvPr/>
                </p:nvSpPr>
                <p:spPr bwMode="auto">
                  <a:xfrm>
                    <a:off x="1045" y="87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2" name="Line 544"/>
                  <p:cNvSpPr>
                    <a:spLocks noChangeShapeType="1"/>
                  </p:cNvSpPr>
                  <p:nvPr/>
                </p:nvSpPr>
                <p:spPr bwMode="auto">
                  <a:xfrm>
                    <a:off x="1569" y="87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3" name="Line 545"/>
                  <p:cNvSpPr>
                    <a:spLocks noChangeShapeType="1"/>
                  </p:cNvSpPr>
                  <p:nvPr/>
                </p:nvSpPr>
                <p:spPr bwMode="auto">
                  <a:xfrm>
                    <a:off x="2092" y="88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4" name="Line 546"/>
                  <p:cNvSpPr>
                    <a:spLocks noChangeShapeType="1"/>
                  </p:cNvSpPr>
                  <p:nvPr/>
                </p:nvSpPr>
                <p:spPr bwMode="auto">
                  <a:xfrm>
                    <a:off x="2615" y="88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5" name="Line 547"/>
                  <p:cNvSpPr>
                    <a:spLocks noChangeShapeType="1"/>
                  </p:cNvSpPr>
                  <p:nvPr/>
                </p:nvSpPr>
                <p:spPr bwMode="auto">
                  <a:xfrm>
                    <a:off x="3139" y="88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6" name="Line 548"/>
                  <p:cNvSpPr>
                    <a:spLocks noChangeShapeType="1"/>
                  </p:cNvSpPr>
                  <p:nvPr/>
                </p:nvSpPr>
                <p:spPr bwMode="auto">
                  <a:xfrm>
                    <a:off x="3662" y="89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7" name="Line 549"/>
                  <p:cNvSpPr>
                    <a:spLocks noChangeShapeType="1"/>
                  </p:cNvSpPr>
                  <p:nvPr/>
                </p:nvSpPr>
                <p:spPr bwMode="auto">
                  <a:xfrm>
                    <a:off x="4186" y="89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8" name="Line 550"/>
                  <p:cNvSpPr>
                    <a:spLocks noChangeShapeType="1"/>
                  </p:cNvSpPr>
                  <p:nvPr/>
                </p:nvSpPr>
                <p:spPr bwMode="auto">
                  <a:xfrm>
                    <a:off x="1105" y="794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09" name="Line 551"/>
                  <p:cNvSpPr>
                    <a:spLocks noChangeShapeType="1"/>
                  </p:cNvSpPr>
                  <p:nvPr/>
                </p:nvSpPr>
                <p:spPr bwMode="auto">
                  <a:xfrm>
                    <a:off x="1160" y="72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0" name="Line 552"/>
                  <p:cNvSpPr>
                    <a:spLocks noChangeShapeType="1"/>
                  </p:cNvSpPr>
                  <p:nvPr/>
                </p:nvSpPr>
                <p:spPr bwMode="auto">
                  <a:xfrm>
                    <a:off x="1640" y="74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1" name="Line 553"/>
                  <p:cNvSpPr>
                    <a:spLocks noChangeShapeType="1"/>
                  </p:cNvSpPr>
                  <p:nvPr/>
                </p:nvSpPr>
                <p:spPr bwMode="auto">
                  <a:xfrm>
                    <a:off x="2026" y="86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2" name="Line 554"/>
                  <p:cNvSpPr>
                    <a:spLocks noChangeShapeType="1"/>
                  </p:cNvSpPr>
                  <p:nvPr/>
                </p:nvSpPr>
                <p:spPr bwMode="auto">
                  <a:xfrm>
                    <a:off x="2504" y="88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3" name="Line 555"/>
                  <p:cNvSpPr>
                    <a:spLocks noChangeShapeType="1"/>
                  </p:cNvSpPr>
                  <p:nvPr/>
                </p:nvSpPr>
                <p:spPr bwMode="auto">
                  <a:xfrm>
                    <a:off x="3644" y="69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4" name="Line 556"/>
                  <p:cNvSpPr>
                    <a:spLocks noChangeShapeType="1"/>
                  </p:cNvSpPr>
                  <p:nvPr/>
                </p:nvSpPr>
                <p:spPr bwMode="auto">
                  <a:xfrm>
                    <a:off x="3589" y="76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5" name="Line 557"/>
                  <p:cNvSpPr>
                    <a:spLocks noChangeShapeType="1"/>
                  </p:cNvSpPr>
                  <p:nvPr/>
                </p:nvSpPr>
                <p:spPr bwMode="auto">
                  <a:xfrm>
                    <a:off x="4123" y="71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6" name="Line 558"/>
                  <p:cNvSpPr>
                    <a:spLocks noChangeShapeType="1"/>
                  </p:cNvSpPr>
                  <p:nvPr/>
                </p:nvSpPr>
                <p:spPr bwMode="auto">
                  <a:xfrm>
                    <a:off x="4509" y="83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7" name="Line 559"/>
                  <p:cNvSpPr>
                    <a:spLocks noChangeShapeType="1"/>
                  </p:cNvSpPr>
                  <p:nvPr/>
                </p:nvSpPr>
                <p:spPr bwMode="auto">
                  <a:xfrm>
                    <a:off x="4453" y="90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8" name="Line 560"/>
                  <p:cNvSpPr>
                    <a:spLocks noChangeShapeType="1"/>
                  </p:cNvSpPr>
                  <p:nvPr/>
                </p:nvSpPr>
                <p:spPr bwMode="auto">
                  <a:xfrm>
                    <a:off x="1936" y="69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19" name="Line 561"/>
                  <p:cNvSpPr>
                    <a:spLocks noChangeShapeType="1"/>
                  </p:cNvSpPr>
                  <p:nvPr/>
                </p:nvSpPr>
                <p:spPr bwMode="auto">
                  <a:xfrm>
                    <a:off x="2464" y="75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0" name="Line 562"/>
                  <p:cNvSpPr>
                    <a:spLocks noChangeShapeType="1"/>
                  </p:cNvSpPr>
                  <p:nvPr/>
                </p:nvSpPr>
                <p:spPr bwMode="auto">
                  <a:xfrm>
                    <a:off x="2993" y="80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1" name="Line 563"/>
                  <p:cNvSpPr>
                    <a:spLocks noChangeShapeType="1"/>
                  </p:cNvSpPr>
                  <p:nvPr/>
                </p:nvSpPr>
                <p:spPr bwMode="auto">
                  <a:xfrm>
                    <a:off x="3521" y="86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2" name="Line 564"/>
                  <p:cNvSpPr>
                    <a:spLocks noChangeShapeType="1"/>
                  </p:cNvSpPr>
                  <p:nvPr/>
                </p:nvSpPr>
                <p:spPr bwMode="auto">
                  <a:xfrm>
                    <a:off x="1654" y="76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3" name="Line 565"/>
                  <p:cNvSpPr>
                    <a:spLocks noChangeShapeType="1"/>
                  </p:cNvSpPr>
                  <p:nvPr/>
                </p:nvSpPr>
                <p:spPr bwMode="auto">
                  <a:xfrm>
                    <a:off x="2322" y="87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4" name="Line 566"/>
                  <p:cNvSpPr>
                    <a:spLocks noChangeShapeType="1"/>
                  </p:cNvSpPr>
                  <p:nvPr/>
                </p:nvSpPr>
                <p:spPr bwMode="auto">
                  <a:xfrm>
                    <a:off x="2390" y="68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5" name="Line 567"/>
                  <p:cNvSpPr>
                    <a:spLocks noChangeShapeType="1"/>
                  </p:cNvSpPr>
                  <p:nvPr/>
                </p:nvSpPr>
                <p:spPr bwMode="auto">
                  <a:xfrm>
                    <a:off x="2675" y="88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6" name="Line 568"/>
                  <p:cNvSpPr>
                    <a:spLocks noChangeShapeType="1"/>
                  </p:cNvSpPr>
                  <p:nvPr/>
                </p:nvSpPr>
                <p:spPr bwMode="auto">
                  <a:xfrm>
                    <a:off x="3059" y="797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7" name="Line 569"/>
                  <p:cNvSpPr>
                    <a:spLocks noChangeShapeType="1"/>
                  </p:cNvSpPr>
                  <p:nvPr/>
                </p:nvSpPr>
                <p:spPr bwMode="auto">
                  <a:xfrm>
                    <a:off x="3411" y="80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8" name="Line 570"/>
                  <p:cNvSpPr>
                    <a:spLocks noChangeShapeType="1"/>
                  </p:cNvSpPr>
                  <p:nvPr/>
                </p:nvSpPr>
                <p:spPr bwMode="auto">
                  <a:xfrm>
                    <a:off x="3795" y="71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29" name="Line 571"/>
                  <p:cNvSpPr>
                    <a:spLocks noChangeShapeType="1"/>
                  </p:cNvSpPr>
                  <p:nvPr/>
                </p:nvSpPr>
                <p:spPr bwMode="auto">
                  <a:xfrm>
                    <a:off x="4149" y="72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0" name="Line 572"/>
                  <p:cNvSpPr>
                    <a:spLocks noChangeShapeType="1"/>
                  </p:cNvSpPr>
                  <p:nvPr/>
                </p:nvSpPr>
                <p:spPr bwMode="auto">
                  <a:xfrm>
                    <a:off x="1148" y="800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1" name="Line 573"/>
                  <p:cNvSpPr>
                    <a:spLocks noChangeShapeType="1"/>
                  </p:cNvSpPr>
                  <p:nvPr/>
                </p:nvSpPr>
                <p:spPr bwMode="auto">
                  <a:xfrm>
                    <a:off x="1494" y="75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2" name="Line 574"/>
                  <p:cNvSpPr>
                    <a:spLocks noChangeShapeType="1"/>
                  </p:cNvSpPr>
                  <p:nvPr/>
                </p:nvSpPr>
                <p:spPr bwMode="auto">
                  <a:xfrm>
                    <a:off x="1841" y="70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3" name="Line 575"/>
                  <p:cNvSpPr>
                    <a:spLocks noChangeShapeType="1"/>
                  </p:cNvSpPr>
                  <p:nvPr/>
                </p:nvSpPr>
                <p:spPr bwMode="auto">
                  <a:xfrm>
                    <a:off x="2490" y="85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4" name="Line 576"/>
                  <p:cNvSpPr>
                    <a:spLocks noChangeShapeType="1"/>
                  </p:cNvSpPr>
                  <p:nvPr/>
                </p:nvSpPr>
                <p:spPr bwMode="auto">
                  <a:xfrm>
                    <a:off x="2836" y="81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5" name="Line 577"/>
                  <p:cNvSpPr>
                    <a:spLocks noChangeShapeType="1"/>
                  </p:cNvSpPr>
                  <p:nvPr/>
                </p:nvSpPr>
                <p:spPr bwMode="auto">
                  <a:xfrm>
                    <a:off x="3183" y="76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6" name="Line 578"/>
                  <p:cNvSpPr>
                    <a:spLocks noChangeShapeType="1"/>
                  </p:cNvSpPr>
                  <p:nvPr/>
                </p:nvSpPr>
                <p:spPr bwMode="auto">
                  <a:xfrm>
                    <a:off x="3529" y="71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7" name="Line 579"/>
                  <p:cNvSpPr>
                    <a:spLocks noChangeShapeType="1"/>
                  </p:cNvSpPr>
                  <p:nvPr/>
                </p:nvSpPr>
                <p:spPr bwMode="auto">
                  <a:xfrm>
                    <a:off x="4516" y="87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8" name="Line 580"/>
                  <p:cNvSpPr>
                    <a:spLocks noChangeShapeType="1"/>
                  </p:cNvSpPr>
                  <p:nvPr/>
                </p:nvSpPr>
                <p:spPr bwMode="auto">
                  <a:xfrm>
                    <a:off x="1380" y="74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39" name="Line 581"/>
                  <p:cNvSpPr>
                    <a:spLocks noChangeShapeType="1"/>
                  </p:cNvSpPr>
                  <p:nvPr/>
                </p:nvSpPr>
                <p:spPr bwMode="auto">
                  <a:xfrm>
                    <a:off x="2349" y="88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0" name="Line 582"/>
                  <p:cNvSpPr>
                    <a:spLocks noChangeShapeType="1"/>
                  </p:cNvSpPr>
                  <p:nvPr/>
                </p:nvSpPr>
                <p:spPr bwMode="auto">
                  <a:xfrm>
                    <a:off x="2834" y="81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1" name="Line 583"/>
                  <p:cNvSpPr>
                    <a:spLocks noChangeShapeType="1"/>
                  </p:cNvSpPr>
                  <p:nvPr/>
                </p:nvSpPr>
                <p:spPr bwMode="auto">
                  <a:xfrm>
                    <a:off x="3803" y="73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2" name="Line 584"/>
                  <p:cNvSpPr>
                    <a:spLocks noChangeShapeType="1"/>
                  </p:cNvSpPr>
                  <p:nvPr/>
                </p:nvSpPr>
                <p:spPr bwMode="auto">
                  <a:xfrm>
                    <a:off x="4773" y="774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3" name="Line 585"/>
                  <p:cNvSpPr>
                    <a:spLocks noChangeShapeType="1"/>
                  </p:cNvSpPr>
                  <p:nvPr/>
                </p:nvSpPr>
                <p:spPr bwMode="auto">
                  <a:xfrm>
                    <a:off x="4636" y="693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4" name="Line 586"/>
                  <p:cNvSpPr>
                    <a:spLocks noChangeShapeType="1"/>
                  </p:cNvSpPr>
                  <p:nvPr/>
                </p:nvSpPr>
                <p:spPr bwMode="auto">
                  <a:xfrm>
                    <a:off x="4232" y="69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5" name="Line 587"/>
                  <p:cNvSpPr>
                    <a:spLocks noChangeShapeType="1"/>
                  </p:cNvSpPr>
                  <p:nvPr/>
                </p:nvSpPr>
                <p:spPr bwMode="auto">
                  <a:xfrm>
                    <a:off x="3439" y="780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6" name="Line 588"/>
                  <p:cNvSpPr>
                    <a:spLocks noChangeShapeType="1"/>
                  </p:cNvSpPr>
                  <p:nvPr/>
                </p:nvSpPr>
                <p:spPr bwMode="auto">
                  <a:xfrm>
                    <a:off x="2634" y="80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7" name="Line 589"/>
                  <p:cNvSpPr>
                    <a:spLocks noChangeShapeType="1"/>
                  </p:cNvSpPr>
                  <p:nvPr/>
                </p:nvSpPr>
                <p:spPr bwMode="auto">
                  <a:xfrm>
                    <a:off x="2231" y="80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8" name="Line 590"/>
                  <p:cNvSpPr>
                    <a:spLocks noChangeShapeType="1"/>
                  </p:cNvSpPr>
                  <p:nvPr/>
                </p:nvSpPr>
                <p:spPr bwMode="auto">
                  <a:xfrm>
                    <a:off x="1437" y="88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49" name="Line 591"/>
                  <p:cNvSpPr>
                    <a:spLocks noChangeShapeType="1"/>
                  </p:cNvSpPr>
                  <p:nvPr/>
                </p:nvSpPr>
                <p:spPr bwMode="auto">
                  <a:xfrm>
                    <a:off x="998" y="69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0" name="Line 592"/>
                  <p:cNvSpPr>
                    <a:spLocks noChangeShapeType="1"/>
                  </p:cNvSpPr>
                  <p:nvPr/>
                </p:nvSpPr>
                <p:spPr bwMode="auto">
                  <a:xfrm>
                    <a:off x="4654" y="78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1" name="Line 593"/>
                  <p:cNvSpPr>
                    <a:spLocks noChangeShapeType="1"/>
                  </p:cNvSpPr>
                  <p:nvPr/>
                </p:nvSpPr>
                <p:spPr bwMode="auto">
                  <a:xfrm>
                    <a:off x="4333" y="79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2" name="Line 594"/>
                  <p:cNvSpPr>
                    <a:spLocks noChangeShapeType="1"/>
                  </p:cNvSpPr>
                  <p:nvPr/>
                </p:nvSpPr>
                <p:spPr bwMode="auto">
                  <a:xfrm>
                    <a:off x="3971" y="69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3" name="Line 595"/>
                  <p:cNvSpPr>
                    <a:spLocks noChangeShapeType="1"/>
                  </p:cNvSpPr>
                  <p:nvPr/>
                </p:nvSpPr>
                <p:spPr bwMode="auto">
                  <a:xfrm>
                    <a:off x="3075" y="88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4" name="Line 596"/>
                  <p:cNvSpPr>
                    <a:spLocks noChangeShapeType="1"/>
                  </p:cNvSpPr>
                  <p:nvPr/>
                </p:nvSpPr>
                <p:spPr bwMode="auto">
                  <a:xfrm>
                    <a:off x="2750" y="8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5" name="Line 597"/>
                  <p:cNvSpPr>
                    <a:spLocks noChangeShapeType="1"/>
                  </p:cNvSpPr>
                  <p:nvPr/>
                </p:nvSpPr>
                <p:spPr bwMode="auto">
                  <a:xfrm>
                    <a:off x="2390" y="7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6" name="Line 598"/>
                  <p:cNvSpPr>
                    <a:spLocks noChangeShapeType="1"/>
                  </p:cNvSpPr>
                  <p:nvPr/>
                </p:nvSpPr>
                <p:spPr bwMode="auto">
                  <a:xfrm>
                    <a:off x="2055" y="75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7" name="Line 599"/>
                  <p:cNvSpPr>
                    <a:spLocks noChangeShapeType="1"/>
                  </p:cNvSpPr>
                  <p:nvPr/>
                </p:nvSpPr>
                <p:spPr bwMode="auto">
                  <a:xfrm>
                    <a:off x="1732" y="76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8" name="Line 600"/>
                  <p:cNvSpPr>
                    <a:spLocks noChangeShapeType="1"/>
                  </p:cNvSpPr>
                  <p:nvPr/>
                </p:nvSpPr>
                <p:spPr bwMode="auto">
                  <a:xfrm>
                    <a:off x="4334" y="74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59" name="Line 601"/>
                  <p:cNvSpPr>
                    <a:spLocks noChangeShapeType="1"/>
                  </p:cNvSpPr>
                  <p:nvPr/>
                </p:nvSpPr>
                <p:spPr bwMode="auto">
                  <a:xfrm>
                    <a:off x="4409" y="87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0" name="Line 602"/>
                  <p:cNvSpPr>
                    <a:spLocks noChangeShapeType="1"/>
                  </p:cNvSpPr>
                  <p:nvPr/>
                </p:nvSpPr>
                <p:spPr bwMode="auto">
                  <a:xfrm>
                    <a:off x="3358" y="848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1" name="Line 603"/>
                  <p:cNvSpPr>
                    <a:spLocks noChangeShapeType="1"/>
                  </p:cNvSpPr>
                  <p:nvPr/>
                </p:nvSpPr>
                <p:spPr bwMode="auto">
                  <a:xfrm>
                    <a:off x="2340" y="883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2" name="Line 604"/>
                  <p:cNvSpPr>
                    <a:spLocks noChangeShapeType="1"/>
                  </p:cNvSpPr>
                  <p:nvPr/>
                </p:nvSpPr>
                <p:spPr bwMode="auto">
                  <a:xfrm>
                    <a:off x="1771" y="79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3" name="Line 605"/>
                  <p:cNvSpPr>
                    <a:spLocks noChangeShapeType="1"/>
                  </p:cNvSpPr>
                  <p:nvPr/>
                </p:nvSpPr>
                <p:spPr bwMode="auto">
                  <a:xfrm>
                    <a:off x="719" y="76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4" name="Line 606"/>
                  <p:cNvSpPr>
                    <a:spLocks noChangeShapeType="1"/>
                  </p:cNvSpPr>
                  <p:nvPr/>
                </p:nvSpPr>
                <p:spPr bwMode="auto">
                  <a:xfrm>
                    <a:off x="4221" y="71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5" name="Line 607"/>
                  <p:cNvSpPr>
                    <a:spLocks noChangeShapeType="1"/>
                  </p:cNvSpPr>
                  <p:nvPr/>
                </p:nvSpPr>
                <p:spPr bwMode="auto">
                  <a:xfrm>
                    <a:off x="3469" y="81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6" name="Line 608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68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7" name="Line 609"/>
                  <p:cNvSpPr>
                    <a:spLocks noChangeShapeType="1"/>
                  </p:cNvSpPr>
                  <p:nvPr/>
                </p:nvSpPr>
                <p:spPr bwMode="auto">
                  <a:xfrm>
                    <a:off x="1700" y="78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8" name="Line 610"/>
                  <p:cNvSpPr>
                    <a:spLocks noChangeShapeType="1"/>
                  </p:cNvSpPr>
                  <p:nvPr/>
                </p:nvSpPr>
                <p:spPr bwMode="auto">
                  <a:xfrm>
                    <a:off x="1639" y="73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69" name="Line 611"/>
                  <p:cNvSpPr>
                    <a:spLocks noChangeShapeType="1"/>
                  </p:cNvSpPr>
                  <p:nvPr/>
                </p:nvSpPr>
                <p:spPr bwMode="auto">
                  <a:xfrm>
                    <a:off x="4085" y="72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70" name="Line 612"/>
                  <p:cNvSpPr>
                    <a:spLocks noChangeShapeType="1"/>
                  </p:cNvSpPr>
                  <p:nvPr/>
                </p:nvSpPr>
                <p:spPr bwMode="auto">
                  <a:xfrm>
                    <a:off x="4291" y="84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571" name="Line 613"/>
                  <p:cNvSpPr>
                    <a:spLocks noChangeShapeType="1"/>
                  </p:cNvSpPr>
                  <p:nvPr/>
                </p:nvSpPr>
                <p:spPr bwMode="auto">
                  <a:xfrm>
                    <a:off x="3102" y="73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53266" name="Group 614"/>
                <p:cNvGrpSpPr>
                  <a:grpSpLocks/>
                </p:cNvGrpSpPr>
                <p:nvPr/>
              </p:nvGrpSpPr>
              <p:grpSpPr bwMode="auto">
                <a:xfrm>
                  <a:off x="384" y="672"/>
                  <a:ext cx="754" cy="3184"/>
                  <a:chOff x="384" y="672"/>
                  <a:chExt cx="754" cy="3184"/>
                </a:xfrm>
              </p:grpSpPr>
              <p:sp>
                <p:nvSpPr>
                  <p:cNvPr id="53267" name="Line 615"/>
                  <p:cNvSpPr>
                    <a:spLocks noChangeShapeType="1"/>
                  </p:cNvSpPr>
                  <p:nvPr/>
                </p:nvSpPr>
                <p:spPr bwMode="auto">
                  <a:xfrm>
                    <a:off x="502" y="246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68" name="Line 616"/>
                  <p:cNvSpPr>
                    <a:spLocks noChangeShapeType="1"/>
                  </p:cNvSpPr>
                  <p:nvPr/>
                </p:nvSpPr>
                <p:spPr bwMode="auto">
                  <a:xfrm>
                    <a:off x="419" y="199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69" name="Line 617"/>
                  <p:cNvSpPr>
                    <a:spLocks noChangeShapeType="1"/>
                  </p:cNvSpPr>
                  <p:nvPr/>
                </p:nvSpPr>
                <p:spPr bwMode="auto">
                  <a:xfrm>
                    <a:off x="1085" y="187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0" name="Line 618"/>
                  <p:cNvSpPr>
                    <a:spLocks noChangeShapeType="1"/>
                  </p:cNvSpPr>
                  <p:nvPr/>
                </p:nvSpPr>
                <p:spPr bwMode="auto">
                  <a:xfrm>
                    <a:off x="929" y="121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1" name="Line 619"/>
                  <p:cNvSpPr>
                    <a:spLocks noChangeShapeType="1"/>
                  </p:cNvSpPr>
                  <p:nvPr/>
                </p:nvSpPr>
                <p:spPr bwMode="auto">
                  <a:xfrm>
                    <a:off x="809" y="88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2" name="Line 620"/>
                  <p:cNvSpPr>
                    <a:spLocks noChangeShapeType="1"/>
                  </p:cNvSpPr>
                  <p:nvPr/>
                </p:nvSpPr>
                <p:spPr bwMode="auto">
                  <a:xfrm>
                    <a:off x="474" y="85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3" name="Line 621"/>
                  <p:cNvSpPr>
                    <a:spLocks noChangeShapeType="1"/>
                  </p:cNvSpPr>
                  <p:nvPr/>
                </p:nvSpPr>
                <p:spPr bwMode="auto">
                  <a:xfrm>
                    <a:off x="604" y="121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4" name="Line 622"/>
                  <p:cNvSpPr>
                    <a:spLocks noChangeShapeType="1"/>
                  </p:cNvSpPr>
                  <p:nvPr/>
                </p:nvSpPr>
                <p:spPr bwMode="auto">
                  <a:xfrm>
                    <a:off x="699" y="147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5" name="Line 623"/>
                  <p:cNvSpPr>
                    <a:spLocks noChangeShapeType="1"/>
                  </p:cNvSpPr>
                  <p:nvPr/>
                </p:nvSpPr>
                <p:spPr bwMode="auto">
                  <a:xfrm>
                    <a:off x="817" y="1794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6" name="Line 624"/>
                  <p:cNvSpPr>
                    <a:spLocks noChangeShapeType="1"/>
                  </p:cNvSpPr>
                  <p:nvPr/>
                </p:nvSpPr>
                <p:spPr bwMode="auto">
                  <a:xfrm>
                    <a:off x="949" y="215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7" name="Line 625"/>
                  <p:cNvSpPr>
                    <a:spLocks noChangeShapeType="1"/>
                  </p:cNvSpPr>
                  <p:nvPr/>
                </p:nvSpPr>
                <p:spPr bwMode="auto">
                  <a:xfrm>
                    <a:off x="1044" y="240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8" name="Line 626"/>
                  <p:cNvSpPr>
                    <a:spLocks noChangeShapeType="1"/>
                  </p:cNvSpPr>
                  <p:nvPr/>
                </p:nvSpPr>
                <p:spPr bwMode="auto">
                  <a:xfrm>
                    <a:off x="1053" y="331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79" name="Line 627"/>
                  <p:cNvSpPr>
                    <a:spLocks noChangeShapeType="1"/>
                  </p:cNvSpPr>
                  <p:nvPr/>
                </p:nvSpPr>
                <p:spPr bwMode="auto">
                  <a:xfrm>
                    <a:off x="933" y="299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0" name="Line 628"/>
                  <p:cNvSpPr>
                    <a:spLocks noChangeShapeType="1"/>
                  </p:cNvSpPr>
                  <p:nvPr/>
                </p:nvSpPr>
                <p:spPr bwMode="auto">
                  <a:xfrm>
                    <a:off x="840" y="273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1" name="Line 629"/>
                  <p:cNvSpPr>
                    <a:spLocks noChangeShapeType="1"/>
                  </p:cNvSpPr>
                  <p:nvPr/>
                </p:nvSpPr>
                <p:spPr bwMode="auto">
                  <a:xfrm>
                    <a:off x="708" y="237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2" name="Line 630"/>
                  <p:cNvSpPr>
                    <a:spLocks noChangeShapeType="1"/>
                  </p:cNvSpPr>
                  <p:nvPr/>
                </p:nvSpPr>
                <p:spPr bwMode="auto">
                  <a:xfrm>
                    <a:off x="591" y="205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3" name="Line 631"/>
                  <p:cNvSpPr>
                    <a:spLocks noChangeShapeType="1"/>
                  </p:cNvSpPr>
                  <p:nvPr/>
                </p:nvSpPr>
                <p:spPr bwMode="auto">
                  <a:xfrm>
                    <a:off x="496" y="179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4" name="Line 632"/>
                  <p:cNvSpPr>
                    <a:spLocks noChangeShapeType="1"/>
                  </p:cNvSpPr>
                  <p:nvPr/>
                </p:nvSpPr>
                <p:spPr bwMode="auto">
                  <a:xfrm>
                    <a:off x="479" y="263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5" name="Line 633"/>
                  <p:cNvSpPr>
                    <a:spLocks noChangeShapeType="1"/>
                  </p:cNvSpPr>
                  <p:nvPr/>
                </p:nvSpPr>
                <p:spPr bwMode="auto">
                  <a:xfrm>
                    <a:off x="598" y="296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6" name="Line 634"/>
                  <p:cNvSpPr>
                    <a:spLocks noChangeShapeType="1"/>
                  </p:cNvSpPr>
                  <p:nvPr/>
                </p:nvSpPr>
                <p:spPr bwMode="auto">
                  <a:xfrm>
                    <a:off x="730" y="331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7" name="Line 635"/>
                  <p:cNvSpPr>
                    <a:spLocks noChangeShapeType="1"/>
                  </p:cNvSpPr>
                  <p:nvPr/>
                </p:nvSpPr>
                <p:spPr bwMode="auto">
                  <a:xfrm>
                    <a:off x="490" y="354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8" name="Line 636"/>
                  <p:cNvSpPr>
                    <a:spLocks noChangeShapeType="1"/>
                  </p:cNvSpPr>
                  <p:nvPr/>
                </p:nvSpPr>
                <p:spPr bwMode="auto">
                  <a:xfrm>
                    <a:off x="1070" y="1371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89" name="Line 637"/>
                  <p:cNvSpPr>
                    <a:spLocks noChangeShapeType="1"/>
                  </p:cNvSpPr>
                  <p:nvPr/>
                </p:nvSpPr>
                <p:spPr bwMode="auto">
                  <a:xfrm>
                    <a:off x="995" y="124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0" name="Line 638"/>
                  <p:cNvSpPr>
                    <a:spLocks noChangeShapeType="1"/>
                  </p:cNvSpPr>
                  <p:nvPr/>
                </p:nvSpPr>
                <p:spPr bwMode="auto">
                  <a:xfrm>
                    <a:off x="425" y="115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1" name="Line 639"/>
                  <p:cNvSpPr>
                    <a:spLocks noChangeShapeType="1"/>
                  </p:cNvSpPr>
                  <p:nvPr/>
                </p:nvSpPr>
                <p:spPr bwMode="auto">
                  <a:xfrm>
                    <a:off x="664" y="156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2" name="Line 640"/>
                  <p:cNvSpPr>
                    <a:spLocks noChangeShapeType="1"/>
                  </p:cNvSpPr>
                  <p:nvPr/>
                </p:nvSpPr>
                <p:spPr bwMode="auto">
                  <a:xfrm>
                    <a:off x="938" y="203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3" name="Line 641"/>
                  <p:cNvSpPr>
                    <a:spLocks noChangeShapeType="1"/>
                  </p:cNvSpPr>
                  <p:nvPr/>
                </p:nvSpPr>
                <p:spPr bwMode="auto">
                  <a:xfrm>
                    <a:off x="1015" y="216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4" name="Line 642"/>
                  <p:cNvSpPr>
                    <a:spLocks noChangeShapeType="1"/>
                  </p:cNvSpPr>
                  <p:nvPr/>
                </p:nvSpPr>
                <p:spPr bwMode="auto">
                  <a:xfrm>
                    <a:off x="959" y="296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5" name="Line 643"/>
                  <p:cNvSpPr>
                    <a:spLocks noChangeShapeType="1"/>
                  </p:cNvSpPr>
                  <p:nvPr/>
                </p:nvSpPr>
                <p:spPr bwMode="auto">
                  <a:xfrm>
                    <a:off x="883" y="283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6" name="Line 644"/>
                  <p:cNvSpPr>
                    <a:spLocks noChangeShapeType="1"/>
                  </p:cNvSpPr>
                  <p:nvPr/>
                </p:nvSpPr>
                <p:spPr bwMode="auto">
                  <a:xfrm>
                    <a:off x="609" y="235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7" name="Line 645"/>
                  <p:cNvSpPr>
                    <a:spLocks noChangeShapeType="1"/>
                  </p:cNvSpPr>
                  <p:nvPr/>
                </p:nvSpPr>
                <p:spPr bwMode="auto">
                  <a:xfrm>
                    <a:off x="552" y="315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8" name="Line 646"/>
                  <p:cNvSpPr>
                    <a:spLocks noChangeShapeType="1"/>
                  </p:cNvSpPr>
                  <p:nvPr/>
                </p:nvSpPr>
                <p:spPr bwMode="auto">
                  <a:xfrm>
                    <a:off x="1010" y="127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299" name="Line 647"/>
                  <p:cNvSpPr>
                    <a:spLocks noChangeShapeType="1"/>
                  </p:cNvSpPr>
                  <p:nvPr/>
                </p:nvSpPr>
                <p:spPr bwMode="auto">
                  <a:xfrm>
                    <a:off x="834" y="106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0" name="Line 648"/>
                  <p:cNvSpPr>
                    <a:spLocks noChangeShapeType="1"/>
                  </p:cNvSpPr>
                  <p:nvPr/>
                </p:nvSpPr>
                <p:spPr bwMode="auto">
                  <a:xfrm>
                    <a:off x="768" y="99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1" name="Line 649"/>
                  <p:cNvSpPr>
                    <a:spLocks noChangeShapeType="1"/>
                  </p:cNvSpPr>
                  <p:nvPr/>
                </p:nvSpPr>
                <p:spPr bwMode="auto">
                  <a:xfrm>
                    <a:off x="532" y="128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2" name="Line 650"/>
                  <p:cNvSpPr>
                    <a:spLocks noChangeShapeType="1"/>
                  </p:cNvSpPr>
                  <p:nvPr/>
                </p:nvSpPr>
                <p:spPr bwMode="auto">
                  <a:xfrm>
                    <a:off x="895" y="171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3" name="Line 651"/>
                  <p:cNvSpPr>
                    <a:spLocks noChangeShapeType="1"/>
                  </p:cNvSpPr>
                  <p:nvPr/>
                </p:nvSpPr>
                <p:spPr bwMode="auto">
                  <a:xfrm>
                    <a:off x="961" y="178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4" name="Line 652"/>
                  <p:cNvSpPr>
                    <a:spLocks noChangeShapeType="1"/>
                  </p:cNvSpPr>
                  <p:nvPr/>
                </p:nvSpPr>
                <p:spPr bwMode="auto">
                  <a:xfrm>
                    <a:off x="1086" y="250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5" name="Line 653"/>
                  <p:cNvSpPr>
                    <a:spLocks noChangeShapeType="1"/>
                  </p:cNvSpPr>
                  <p:nvPr/>
                </p:nvSpPr>
                <p:spPr bwMode="auto">
                  <a:xfrm>
                    <a:off x="1022" y="2431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6" name="Line 654"/>
                  <p:cNvSpPr>
                    <a:spLocks noChangeShapeType="1"/>
                  </p:cNvSpPr>
                  <p:nvPr/>
                </p:nvSpPr>
                <p:spPr bwMode="auto">
                  <a:xfrm>
                    <a:off x="659" y="200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7" name="Line 655"/>
                  <p:cNvSpPr>
                    <a:spLocks noChangeShapeType="1"/>
                  </p:cNvSpPr>
                  <p:nvPr/>
                </p:nvSpPr>
                <p:spPr bwMode="auto">
                  <a:xfrm>
                    <a:off x="482" y="179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8" name="Line 656"/>
                  <p:cNvSpPr>
                    <a:spLocks noChangeShapeType="1"/>
                  </p:cNvSpPr>
                  <p:nvPr/>
                </p:nvSpPr>
                <p:spPr bwMode="auto">
                  <a:xfrm>
                    <a:off x="418" y="1716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09" name="Line 657"/>
                  <p:cNvSpPr>
                    <a:spLocks noChangeShapeType="1"/>
                  </p:cNvSpPr>
                  <p:nvPr/>
                </p:nvSpPr>
                <p:spPr bwMode="auto">
                  <a:xfrm>
                    <a:off x="545" y="243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0" name="Line 658"/>
                  <p:cNvSpPr>
                    <a:spLocks noChangeShapeType="1"/>
                  </p:cNvSpPr>
                  <p:nvPr/>
                </p:nvSpPr>
                <p:spPr bwMode="auto">
                  <a:xfrm>
                    <a:off x="609" y="251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1" name="Line 659"/>
                  <p:cNvSpPr>
                    <a:spLocks noChangeShapeType="1"/>
                  </p:cNvSpPr>
                  <p:nvPr/>
                </p:nvSpPr>
                <p:spPr bwMode="auto">
                  <a:xfrm>
                    <a:off x="787" y="272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2" name="Line 660"/>
                  <p:cNvSpPr>
                    <a:spLocks noChangeShapeType="1"/>
                  </p:cNvSpPr>
                  <p:nvPr/>
                </p:nvSpPr>
                <p:spPr bwMode="auto">
                  <a:xfrm>
                    <a:off x="912" y="344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3" name="Line 661"/>
                  <p:cNvSpPr>
                    <a:spLocks noChangeShapeType="1"/>
                  </p:cNvSpPr>
                  <p:nvPr/>
                </p:nvSpPr>
                <p:spPr bwMode="auto">
                  <a:xfrm>
                    <a:off x="736" y="323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4" name="Line 662"/>
                  <p:cNvSpPr>
                    <a:spLocks noChangeShapeType="1"/>
                  </p:cNvSpPr>
                  <p:nvPr/>
                </p:nvSpPr>
                <p:spPr bwMode="auto">
                  <a:xfrm>
                    <a:off x="670" y="315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5" name="Line 663"/>
                  <p:cNvSpPr>
                    <a:spLocks noChangeShapeType="1"/>
                  </p:cNvSpPr>
                  <p:nvPr/>
                </p:nvSpPr>
                <p:spPr bwMode="auto">
                  <a:xfrm>
                    <a:off x="433" y="344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6" name="Line 664"/>
                  <p:cNvSpPr>
                    <a:spLocks noChangeShapeType="1"/>
                  </p:cNvSpPr>
                  <p:nvPr/>
                </p:nvSpPr>
                <p:spPr bwMode="auto">
                  <a:xfrm>
                    <a:off x="947" y="880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7" name="Line 665"/>
                  <p:cNvSpPr>
                    <a:spLocks noChangeShapeType="1"/>
                  </p:cNvSpPr>
                  <p:nvPr/>
                </p:nvSpPr>
                <p:spPr bwMode="auto">
                  <a:xfrm>
                    <a:off x="888" y="829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8" name="Line 666"/>
                  <p:cNvSpPr>
                    <a:spLocks noChangeShapeType="1"/>
                  </p:cNvSpPr>
                  <p:nvPr/>
                </p:nvSpPr>
                <p:spPr bwMode="auto">
                  <a:xfrm>
                    <a:off x="462" y="119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19" name="Line 667"/>
                  <p:cNvSpPr>
                    <a:spLocks noChangeShapeType="1"/>
                  </p:cNvSpPr>
                  <p:nvPr/>
                </p:nvSpPr>
                <p:spPr bwMode="auto">
                  <a:xfrm>
                    <a:off x="783" y="146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0" name="Line 668"/>
                  <p:cNvSpPr>
                    <a:spLocks noChangeShapeType="1"/>
                  </p:cNvSpPr>
                  <p:nvPr/>
                </p:nvSpPr>
                <p:spPr bwMode="auto">
                  <a:xfrm>
                    <a:off x="845" y="1516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1" name="Line 669"/>
                  <p:cNvSpPr>
                    <a:spLocks noChangeShapeType="1"/>
                  </p:cNvSpPr>
                  <p:nvPr/>
                </p:nvSpPr>
                <p:spPr bwMode="auto">
                  <a:xfrm>
                    <a:off x="1137" y="204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2" name="Line 670"/>
                  <p:cNvSpPr>
                    <a:spLocks noChangeShapeType="1"/>
                  </p:cNvSpPr>
                  <p:nvPr/>
                </p:nvSpPr>
                <p:spPr bwMode="auto">
                  <a:xfrm>
                    <a:off x="1007" y="2374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3" name="Line 671"/>
                  <p:cNvSpPr>
                    <a:spLocks noChangeShapeType="1"/>
                  </p:cNvSpPr>
                  <p:nvPr/>
                </p:nvSpPr>
                <p:spPr bwMode="auto">
                  <a:xfrm>
                    <a:off x="742" y="215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4" name="Line 672"/>
                  <p:cNvSpPr>
                    <a:spLocks noChangeShapeType="1"/>
                  </p:cNvSpPr>
                  <p:nvPr/>
                </p:nvSpPr>
                <p:spPr bwMode="auto">
                  <a:xfrm>
                    <a:off x="681" y="210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5" name="Line 673"/>
                  <p:cNvSpPr>
                    <a:spLocks noChangeShapeType="1"/>
                  </p:cNvSpPr>
                  <p:nvPr/>
                </p:nvSpPr>
                <p:spPr bwMode="auto">
                  <a:xfrm>
                    <a:off x="577" y="2738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6" name="Line 674"/>
                  <p:cNvSpPr>
                    <a:spLocks noChangeShapeType="1"/>
                  </p:cNvSpPr>
                  <p:nvPr/>
                </p:nvSpPr>
                <p:spPr bwMode="auto">
                  <a:xfrm>
                    <a:off x="638" y="27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7" name="Line 675"/>
                  <p:cNvSpPr>
                    <a:spLocks noChangeShapeType="1"/>
                  </p:cNvSpPr>
                  <p:nvPr/>
                </p:nvSpPr>
                <p:spPr bwMode="auto">
                  <a:xfrm>
                    <a:off x="904" y="3010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8" name="Line 676"/>
                  <p:cNvSpPr>
                    <a:spLocks noChangeShapeType="1"/>
                  </p:cNvSpPr>
                  <p:nvPr/>
                </p:nvSpPr>
                <p:spPr bwMode="auto">
                  <a:xfrm>
                    <a:off x="536" y="342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29" name="Line 677"/>
                  <p:cNvSpPr>
                    <a:spLocks noChangeShapeType="1"/>
                  </p:cNvSpPr>
                  <p:nvPr/>
                </p:nvSpPr>
                <p:spPr bwMode="auto">
                  <a:xfrm>
                    <a:off x="474" y="337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0" name="Line 678"/>
                  <p:cNvSpPr>
                    <a:spLocks noChangeShapeType="1"/>
                  </p:cNvSpPr>
                  <p:nvPr/>
                </p:nvSpPr>
                <p:spPr bwMode="auto">
                  <a:xfrm>
                    <a:off x="973" y="123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1" name="Line 679"/>
                  <p:cNvSpPr>
                    <a:spLocks noChangeShapeType="1"/>
                  </p:cNvSpPr>
                  <p:nvPr/>
                </p:nvSpPr>
                <p:spPr bwMode="auto">
                  <a:xfrm>
                    <a:off x="572" y="1006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2" name="Line 680"/>
                  <p:cNvSpPr>
                    <a:spLocks noChangeShapeType="1"/>
                  </p:cNvSpPr>
                  <p:nvPr/>
                </p:nvSpPr>
                <p:spPr bwMode="auto">
                  <a:xfrm>
                    <a:off x="396" y="90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3" name="Line 681"/>
                  <p:cNvSpPr>
                    <a:spLocks noChangeShapeType="1"/>
                  </p:cNvSpPr>
                  <p:nvPr/>
                </p:nvSpPr>
                <p:spPr bwMode="auto">
                  <a:xfrm>
                    <a:off x="392" y="147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4" name="Line 682"/>
                  <p:cNvSpPr>
                    <a:spLocks noChangeShapeType="1"/>
                  </p:cNvSpPr>
                  <p:nvPr/>
                </p:nvSpPr>
                <p:spPr bwMode="auto">
                  <a:xfrm>
                    <a:off x="598" y="159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5" name="Line 683"/>
                  <p:cNvSpPr>
                    <a:spLocks noChangeShapeType="1"/>
                  </p:cNvSpPr>
                  <p:nvPr/>
                </p:nvSpPr>
                <p:spPr bwMode="auto">
                  <a:xfrm>
                    <a:off x="773" y="1693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6" name="Line 684"/>
                  <p:cNvSpPr>
                    <a:spLocks noChangeShapeType="1"/>
                  </p:cNvSpPr>
                  <p:nvPr/>
                </p:nvSpPr>
                <p:spPr bwMode="auto">
                  <a:xfrm>
                    <a:off x="975" y="2382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7" name="Line 685"/>
                  <p:cNvSpPr>
                    <a:spLocks noChangeShapeType="1"/>
                  </p:cNvSpPr>
                  <p:nvPr/>
                </p:nvSpPr>
                <p:spPr bwMode="auto">
                  <a:xfrm>
                    <a:off x="799" y="228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8" name="Line 686"/>
                  <p:cNvSpPr>
                    <a:spLocks noChangeShapeType="1"/>
                  </p:cNvSpPr>
                  <p:nvPr/>
                </p:nvSpPr>
                <p:spPr bwMode="auto">
                  <a:xfrm>
                    <a:off x="592" y="216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39" name="Line 687"/>
                  <p:cNvSpPr>
                    <a:spLocks noChangeShapeType="1"/>
                  </p:cNvSpPr>
                  <p:nvPr/>
                </p:nvSpPr>
                <p:spPr bwMode="auto">
                  <a:xfrm>
                    <a:off x="393" y="262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0" name="Line 688"/>
                  <p:cNvSpPr>
                    <a:spLocks noChangeShapeType="1"/>
                  </p:cNvSpPr>
                  <p:nvPr/>
                </p:nvSpPr>
                <p:spPr bwMode="auto">
                  <a:xfrm>
                    <a:off x="794" y="285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1" name="Line 689"/>
                  <p:cNvSpPr>
                    <a:spLocks noChangeShapeType="1"/>
                  </p:cNvSpPr>
                  <p:nvPr/>
                </p:nvSpPr>
                <p:spPr bwMode="auto">
                  <a:xfrm>
                    <a:off x="1001" y="297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2" name="Line 690"/>
                  <p:cNvSpPr>
                    <a:spLocks noChangeShapeType="1"/>
                  </p:cNvSpPr>
                  <p:nvPr/>
                </p:nvSpPr>
                <p:spPr bwMode="auto">
                  <a:xfrm>
                    <a:off x="594" y="3309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3" name="Line 691"/>
                  <p:cNvSpPr>
                    <a:spLocks noChangeShapeType="1"/>
                  </p:cNvSpPr>
                  <p:nvPr/>
                </p:nvSpPr>
                <p:spPr bwMode="auto">
                  <a:xfrm>
                    <a:off x="419" y="3209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4" name="Line 692"/>
                  <p:cNvSpPr>
                    <a:spLocks noChangeShapeType="1"/>
                  </p:cNvSpPr>
                  <p:nvPr/>
                </p:nvSpPr>
                <p:spPr bwMode="auto">
                  <a:xfrm>
                    <a:off x="413" y="377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5" name="Line 693"/>
                  <p:cNvSpPr>
                    <a:spLocks noChangeShapeType="1"/>
                  </p:cNvSpPr>
                  <p:nvPr/>
                </p:nvSpPr>
                <p:spPr bwMode="auto">
                  <a:xfrm>
                    <a:off x="1070" y="935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6" name="Line 694"/>
                  <p:cNvSpPr>
                    <a:spLocks noChangeShapeType="1"/>
                  </p:cNvSpPr>
                  <p:nvPr/>
                </p:nvSpPr>
                <p:spPr bwMode="auto">
                  <a:xfrm>
                    <a:off x="907" y="877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7" name="Line 695"/>
                  <p:cNvSpPr>
                    <a:spLocks noChangeShapeType="1"/>
                  </p:cNvSpPr>
                  <p:nvPr/>
                </p:nvSpPr>
                <p:spPr bwMode="auto">
                  <a:xfrm>
                    <a:off x="627" y="77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8" name="Line 696"/>
                  <p:cNvSpPr>
                    <a:spLocks noChangeShapeType="1"/>
                  </p:cNvSpPr>
                  <p:nvPr/>
                </p:nvSpPr>
                <p:spPr bwMode="auto">
                  <a:xfrm>
                    <a:off x="754" y="1481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49" name="Line 697"/>
                  <p:cNvSpPr>
                    <a:spLocks noChangeShapeType="1"/>
                  </p:cNvSpPr>
                  <p:nvPr/>
                </p:nvSpPr>
                <p:spPr bwMode="auto">
                  <a:xfrm>
                    <a:off x="1059" y="1890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0" name="Line 698"/>
                  <p:cNvSpPr>
                    <a:spLocks noChangeShapeType="1"/>
                  </p:cNvSpPr>
                  <p:nvPr/>
                </p:nvSpPr>
                <p:spPr bwMode="auto">
                  <a:xfrm>
                    <a:off x="883" y="218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1" name="Line 699"/>
                  <p:cNvSpPr>
                    <a:spLocks noChangeShapeType="1"/>
                  </p:cNvSpPr>
                  <p:nvPr/>
                </p:nvSpPr>
                <p:spPr bwMode="auto">
                  <a:xfrm>
                    <a:off x="480" y="203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2" name="Line 700"/>
                  <p:cNvSpPr>
                    <a:spLocks noChangeShapeType="1"/>
                  </p:cNvSpPr>
                  <p:nvPr/>
                </p:nvSpPr>
                <p:spPr bwMode="auto">
                  <a:xfrm>
                    <a:off x="445" y="2683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3" name="Line 701"/>
                  <p:cNvSpPr>
                    <a:spLocks noChangeShapeType="1"/>
                  </p:cNvSpPr>
                  <p:nvPr/>
                </p:nvSpPr>
                <p:spPr bwMode="auto">
                  <a:xfrm>
                    <a:off x="607" y="2742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4" name="Line 702"/>
                  <p:cNvSpPr>
                    <a:spLocks noChangeShapeType="1"/>
                  </p:cNvSpPr>
                  <p:nvPr/>
                </p:nvSpPr>
                <p:spPr bwMode="auto">
                  <a:xfrm>
                    <a:off x="1010" y="2887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5" name="Line 703"/>
                  <p:cNvSpPr>
                    <a:spLocks noChangeShapeType="1"/>
                  </p:cNvSpPr>
                  <p:nvPr/>
                </p:nvSpPr>
                <p:spPr bwMode="auto">
                  <a:xfrm>
                    <a:off x="736" y="3444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6" name="Line 704"/>
                  <p:cNvSpPr>
                    <a:spLocks noChangeShapeType="1"/>
                  </p:cNvSpPr>
                  <p:nvPr/>
                </p:nvSpPr>
                <p:spPr bwMode="auto">
                  <a:xfrm>
                    <a:off x="572" y="3385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7" name="Line 705"/>
                  <p:cNvSpPr>
                    <a:spLocks noChangeShapeType="1"/>
                  </p:cNvSpPr>
                  <p:nvPr/>
                </p:nvSpPr>
                <p:spPr bwMode="auto">
                  <a:xfrm>
                    <a:off x="630" y="1038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8" name="Line 706"/>
                  <p:cNvSpPr>
                    <a:spLocks noChangeShapeType="1"/>
                  </p:cNvSpPr>
                  <p:nvPr/>
                </p:nvSpPr>
                <p:spPr bwMode="auto">
                  <a:xfrm>
                    <a:off x="829" y="1496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59" name="Line 707"/>
                  <p:cNvSpPr>
                    <a:spLocks noChangeShapeType="1"/>
                  </p:cNvSpPr>
                  <p:nvPr/>
                </p:nvSpPr>
                <p:spPr bwMode="auto">
                  <a:xfrm>
                    <a:off x="985" y="1523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0" name="Line 708"/>
                  <p:cNvSpPr>
                    <a:spLocks noChangeShapeType="1"/>
                  </p:cNvSpPr>
                  <p:nvPr/>
                </p:nvSpPr>
                <p:spPr bwMode="auto">
                  <a:xfrm>
                    <a:off x="906" y="1932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1" name="Line 709"/>
                  <p:cNvSpPr>
                    <a:spLocks noChangeShapeType="1"/>
                  </p:cNvSpPr>
                  <p:nvPr/>
                </p:nvSpPr>
                <p:spPr bwMode="auto">
                  <a:xfrm>
                    <a:off x="635" y="188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2" name="Line 710"/>
                  <p:cNvSpPr>
                    <a:spLocks noChangeShapeType="1"/>
                  </p:cNvSpPr>
                  <p:nvPr/>
                </p:nvSpPr>
                <p:spPr bwMode="auto">
                  <a:xfrm>
                    <a:off x="477" y="1858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3" name="Line 711"/>
                  <p:cNvSpPr>
                    <a:spLocks noChangeShapeType="1"/>
                  </p:cNvSpPr>
                  <p:nvPr/>
                </p:nvSpPr>
                <p:spPr bwMode="auto">
                  <a:xfrm>
                    <a:off x="554" y="2295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4" name="Line 712"/>
                  <p:cNvSpPr>
                    <a:spLocks noChangeShapeType="1"/>
                  </p:cNvSpPr>
                  <p:nvPr/>
                </p:nvSpPr>
                <p:spPr bwMode="auto">
                  <a:xfrm>
                    <a:off x="1103" y="2391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5" name="Line 713"/>
                  <p:cNvSpPr>
                    <a:spLocks noChangeShapeType="1"/>
                  </p:cNvSpPr>
                  <p:nvPr/>
                </p:nvSpPr>
                <p:spPr bwMode="auto">
                  <a:xfrm>
                    <a:off x="909" y="2780"/>
                    <a:ext cx="1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6" name="Line 714"/>
                  <p:cNvSpPr>
                    <a:spLocks noChangeShapeType="1"/>
                  </p:cNvSpPr>
                  <p:nvPr/>
                </p:nvSpPr>
                <p:spPr bwMode="auto">
                  <a:xfrm>
                    <a:off x="753" y="2753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7" name="Line 715"/>
                  <p:cNvSpPr>
                    <a:spLocks noChangeShapeType="1"/>
                  </p:cNvSpPr>
                  <p:nvPr/>
                </p:nvSpPr>
                <p:spPr bwMode="auto">
                  <a:xfrm>
                    <a:off x="402" y="3115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8" name="Line 716"/>
                  <p:cNvSpPr>
                    <a:spLocks noChangeShapeType="1"/>
                  </p:cNvSpPr>
                  <p:nvPr/>
                </p:nvSpPr>
                <p:spPr bwMode="auto">
                  <a:xfrm>
                    <a:off x="558" y="3142"/>
                    <a:ext cx="2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69" name="Line 717"/>
                  <p:cNvSpPr>
                    <a:spLocks noChangeShapeType="1"/>
                  </p:cNvSpPr>
                  <p:nvPr/>
                </p:nvSpPr>
                <p:spPr bwMode="auto">
                  <a:xfrm>
                    <a:off x="829" y="3189"/>
                    <a:ext cx="2" cy="2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0" name="Line 718"/>
                  <p:cNvSpPr>
                    <a:spLocks noChangeShapeType="1"/>
                  </p:cNvSpPr>
                  <p:nvPr/>
                </p:nvSpPr>
                <p:spPr bwMode="auto">
                  <a:xfrm>
                    <a:off x="479" y="3551"/>
                    <a:ext cx="1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53371" name="Freeform 719"/>
                  <p:cNvSpPr>
                    <a:spLocks/>
                  </p:cNvSpPr>
                  <p:nvPr/>
                </p:nvSpPr>
                <p:spPr bwMode="auto">
                  <a:xfrm>
                    <a:off x="384" y="672"/>
                    <a:ext cx="1" cy="3184"/>
                  </a:xfrm>
                  <a:custGeom>
                    <a:avLst/>
                    <a:gdLst>
                      <a:gd name="T0" fmla="*/ 0 w 1"/>
                      <a:gd name="T1" fmla="*/ 0 h 3184"/>
                      <a:gd name="T2" fmla="*/ 0 w 1"/>
                      <a:gd name="T3" fmla="*/ 3183 h 3184"/>
                      <a:gd name="T4" fmla="*/ 0 w 1"/>
                      <a:gd name="T5" fmla="*/ 3184 h 318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3184">
                        <a:moveTo>
                          <a:pt x="0" y="0"/>
                        </a:moveTo>
                        <a:lnTo>
                          <a:pt x="0" y="3183"/>
                        </a:lnTo>
                        <a:lnTo>
                          <a:pt x="0" y="318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</p:grpSp>
        </p:grpSp>
      </p:grpSp>
      <p:sp>
        <p:nvSpPr>
          <p:cNvPr id="53254" name="Line 720"/>
          <p:cNvSpPr>
            <a:spLocks noChangeShapeType="1"/>
          </p:cNvSpPr>
          <p:nvPr/>
        </p:nvSpPr>
        <p:spPr bwMode="auto">
          <a:xfrm>
            <a:off x="5006180" y="3716658"/>
            <a:ext cx="0" cy="7461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70385" name="Text Box 721"/>
          <p:cNvSpPr txBox="1">
            <a:spLocks noChangeArrowheads="1"/>
          </p:cNvSpPr>
          <p:nvPr/>
        </p:nvSpPr>
        <p:spPr bwMode="auto">
          <a:xfrm>
            <a:off x="4199731" y="1616014"/>
            <a:ext cx="1728788" cy="360000"/>
          </a:xfrm>
          <a:prstGeom prst="rect">
            <a:avLst/>
          </a:prstGeom>
          <a:solidFill>
            <a:srgbClr val="E5E3E4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>
                <a:solidFill>
                  <a:srgbClr val="FF0000">
                    <a:alpha val="70000"/>
                  </a:srgbClr>
                </a:solidFill>
              </a:rPr>
              <a:t>conforme</a:t>
            </a:r>
            <a:endParaRPr lang="en-GB" altLang="fr-FR" sz="20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370386" name="Text Box 722"/>
          <p:cNvSpPr txBox="1">
            <a:spLocks noChangeArrowheads="1"/>
          </p:cNvSpPr>
          <p:nvPr/>
        </p:nvSpPr>
        <p:spPr bwMode="auto">
          <a:xfrm>
            <a:off x="7962899" y="2385539"/>
            <a:ext cx="2233612" cy="403225"/>
          </a:xfrm>
          <a:prstGeom prst="rect">
            <a:avLst/>
          </a:prstGeom>
          <a:solidFill>
            <a:srgbClr val="FFFF99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/>
              <a:t>2 fers de 8 mm </a:t>
            </a:r>
            <a:r>
              <a:rPr lang="fr-CH" altLang="fr-FR" sz="2000">
                <a:sym typeface="Symbol" pitchFamily="18" charset="2"/>
              </a:rPr>
              <a:t></a:t>
            </a:r>
          </a:p>
        </p:txBody>
      </p:sp>
      <p:grpSp>
        <p:nvGrpSpPr>
          <p:cNvPr id="370387" name="Group 723"/>
          <p:cNvGrpSpPr>
            <a:grpSpLocks/>
          </p:cNvGrpSpPr>
          <p:nvPr/>
        </p:nvGrpSpPr>
        <p:grpSpPr bwMode="auto">
          <a:xfrm>
            <a:off x="4550568" y="2553019"/>
            <a:ext cx="3276601" cy="774699"/>
            <a:chOff x="2426" y="1264"/>
            <a:chExt cx="2064" cy="488"/>
          </a:xfrm>
        </p:grpSpPr>
        <p:sp>
          <p:nvSpPr>
            <p:cNvPr id="53258" name="Line 724"/>
            <p:cNvSpPr>
              <a:spLocks noChangeShapeType="1"/>
            </p:cNvSpPr>
            <p:nvPr/>
          </p:nvSpPr>
          <p:spPr bwMode="auto">
            <a:xfrm flipH="1">
              <a:off x="3424" y="1265"/>
              <a:ext cx="1053" cy="44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53259" name="Line 725"/>
            <p:cNvSpPr>
              <a:spLocks noChangeShapeType="1"/>
            </p:cNvSpPr>
            <p:nvPr/>
          </p:nvSpPr>
          <p:spPr bwMode="auto">
            <a:xfrm flipH="1">
              <a:off x="2426" y="1264"/>
              <a:ext cx="2064" cy="48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Prise de terre dans murs existants </a:t>
            </a:r>
            <a:endParaRPr lang="fr-CH" dirty="0"/>
          </a:p>
        </p:txBody>
      </p:sp>
      <p:sp>
        <p:nvSpPr>
          <p:cNvPr id="72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369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0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70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70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385" grpId="0" animBg="1" autoUpdateAnimBg="0"/>
      <p:bldP spid="370386" grpId="0" animBg="1" autoUpdateAnimBg="0"/>
      <p:bldP spid="2" grpId="0" animBg="1"/>
      <p:bldP spid="726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 descr="Diapo 129-1 Ruban CU dans fouil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2900" y="2120589"/>
            <a:ext cx="6858000" cy="453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0" name="Text Box 4"/>
          <p:cNvSpPr txBox="1">
            <a:spLocks noChangeArrowheads="1"/>
          </p:cNvSpPr>
          <p:nvPr/>
        </p:nvSpPr>
        <p:spPr bwMode="auto">
          <a:xfrm>
            <a:off x="2070100" y="3111188"/>
            <a:ext cx="17526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>
                <a:solidFill>
                  <a:srgbClr val="FFCC00"/>
                </a:solidFill>
              </a:rPr>
              <a:t>profondeur min. 70 cm</a:t>
            </a:r>
            <a:endParaRPr lang="en-GB" altLang="fr-FR" sz="2300" b="0">
              <a:solidFill>
                <a:srgbClr val="FFCC00"/>
              </a:solidFill>
            </a:endParaRPr>
          </a:p>
        </p:txBody>
      </p:sp>
      <p:sp>
        <p:nvSpPr>
          <p:cNvPr id="101381" name="Text Box 5"/>
          <p:cNvSpPr txBox="1">
            <a:spLocks noChangeArrowheads="1"/>
          </p:cNvSpPr>
          <p:nvPr/>
        </p:nvSpPr>
        <p:spPr bwMode="auto">
          <a:xfrm>
            <a:off x="5041900" y="2196789"/>
            <a:ext cx="3048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CC00"/>
                </a:solidFill>
              </a:rPr>
              <a:t>Ruban de Cu</a:t>
            </a:r>
            <a:endParaRPr lang="en-GB" altLang="fr-FR" sz="2800" b="0" dirty="0">
              <a:solidFill>
                <a:srgbClr val="FFCC00"/>
              </a:solidFill>
            </a:endParaRPr>
          </a:p>
        </p:txBody>
      </p:sp>
      <p:sp>
        <p:nvSpPr>
          <p:cNvPr id="101382" name="Text Box 6"/>
          <p:cNvSpPr txBox="1">
            <a:spLocks noChangeArrowheads="1"/>
          </p:cNvSpPr>
          <p:nvPr/>
        </p:nvSpPr>
        <p:spPr bwMode="auto">
          <a:xfrm>
            <a:off x="5041900" y="2915090"/>
            <a:ext cx="3657600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CC00"/>
                </a:solidFill>
              </a:rPr>
              <a:t>- sec. min. 50 mm</a:t>
            </a:r>
            <a:r>
              <a:rPr lang="fr-CH" altLang="fr-FR" sz="2300" b="0" baseline="30000" dirty="0">
                <a:solidFill>
                  <a:srgbClr val="FFCC00"/>
                </a:solidFill>
              </a:rPr>
              <a:t>2</a:t>
            </a:r>
            <a:endParaRPr lang="en-GB" altLang="fr-FR" sz="2300" b="0" baseline="30000" dirty="0">
              <a:solidFill>
                <a:srgbClr val="FFCC00"/>
              </a:solidFill>
            </a:endParaRPr>
          </a:p>
        </p:txBody>
      </p:sp>
      <p:sp>
        <p:nvSpPr>
          <p:cNvPr id="101383" name="Text Box 7"/>
          <p:cNvSpPr txBox="1">
            <a:spLocks noChangeArrowheads="1"/>
          </p:cNvSpPr>
          <p:nvPr/>
        </p:nvSpPr>
        <p:spPr bwMode="auto">
          <a:xfrm>
            <a:off x="5041900" y="3600890"/>
            <a:ext cx="3810000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CC00"/>
                </a:solidFill>
              </a:rPr>
              <a:t>- épaisseur min. 2 mm</a:t>
            </a:r>
            <a:endParaRPr lang="en-GB" altLang="fr-FR" sz="2300" b="0" dirty="0">
              <a:solidFill>
                <a:srgbClr val="FFCC00"/>
              </a:solidFill>
            </a:endParaRPr>
          </a:p>
        </p:txBody>
      </p:sp>
      <p:sp>
        <p:nvSpPr>
          <p:cNvPr id="101384" name="Text Box 8"/>
          <p:cNvSpPr txBox="1">
            <a:spLocks noChangeArrowheads="1"/>
          </p:cNvSpPr>
          <p:nvPr/>
        </p:nvSpPr>
        <p:spPr bwMode="auto">
          <a:xfrm>
            <a:off x="5041900" y="4362890"/>
            <a:ext cx="3962400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CC00"/>
                </a:solidFill>
              </a:rPr>
              <a:t>- longueur min.15 m</a:t>
            </a:r>
            <a:endParaRPr lang="en-GB" altLang="fr-FR" sz="2300" b="0" dirty="0">
              <a:solidFill>
                <a:srgbClr val="FFCC00"/>
              </a:solidFill>
            </a:endParaRPr>
          </a:p>
        </p:txBody>
      </p:sp>
      <p:sp>
        <p:nvSpPr>
          <p:cNvPr id="101385" name="Line 9"/>
          <p:cNvSpPr>
            <a:spLocks noChangeShapeType="1"/>
          </p:cNvSpPr>
          <p:nvPr/>
        </p:nvSpPr>
        <p:spPr bwMode="auto">
          <a:xfrm>
            <a:off x="1612900" y="2260354"/>
            <a:ext cx="27432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01386" name="Line 10"/>
          <p:cNvSpPr>
            <a:spLocks noChangeShapeType="1"/>
          </p:cNvSpPr>
          <p:nvPr/>
        </p:nvSpPr>
        <p:spPr bwMode="auto">
          <a:xfrm>
            <a:off x="3692178" y="2070346"/>
            <a:ext cx="35272" cy="2312331"/>
          </a:xfrm>
          <a:prstGeom prst="line">
            <a:avLst/>
          </a:prstGeom>
          <a:noFill/>
          <a:ln w="38100">
            <a:solidFill>
              <a:srgbClr val="FFCC00"/>
            </a:solidFill>
            <a:round/>
            <a:headEnd type="stealth" w="med" len="lg"/>
            <a:tailEnd type="stealth" w="med" len="lg"/>
          </a:ln>
          <a:effectLst/>
          <a:scene3d>
            <a:camera prst="isometricLeftDown"/>
            <a:lightRig rig="threePt" dir="t"/>
          </a:scene3d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01387" name="Line 11"/>
          <p:cNvSpPr>
            <a:spLocks noChangeShapeType="1"/>
          </p:cNvSpPr>
          <p:nvPr/>
        </p:nvSpPr>
        <p:spPr bwMode="auto">
          <a:xfrm>
            <a:off x="3346450" y="4221088"/>
            <a:ext cx="7620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01390" name="Text Box 14"/>
          <p:cNvSpPr txBox="1">
            <a:spLocks noChangeArrowheads="1"/>
          </p:cNvSpPr>
          <p:nvPr/>
        </p:nvSpPr>
        <p:spPr bwMode="auto">
          <a:xfrm>
            <a:off x="3727450" y="1448390"/>
            <a:ext cx="2628900" cy="49847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600"/>
              <a:t>Ultime solution</a:t>
            </a:r>
            <a:endParaRPr lang="fr-FR" altLang="fr-FR" sz="260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Electrode de terre dans fouilles</a:t>
            </a:r>
            <a:endParaRPr lang="fr-CH" dirty="0"/>
          </a:p>
        </p:txBody>
      </p:sp>
      <p:sp>
        <p:nvSpPr>
          <p:cNvPr id="14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0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0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80" grpId="0" autoUpdateAnimBg="0"/>
      <p:bldP spid="101381" grpId="0" autoUpdateAnimBg="0"/>
      <p:bldP spid="101382" grpId="0" autoUpdateAnimBg="0"/>
      <p:bldP spid="101383" grpId="0" autoUpdateAnimBg="0"/>
      <p:bldP spid="101384" grpId="0" autoUpdateAnimBg="0"/>
      <p:bldP spid="101385" grpId="0" animBg="1"/>
      <p:bldP spid="101386" grpId="0" animBg="1"/>
      <p:bldP spid="101387" grpId="0" animBg="1"/>
      <p:bldP spid="101390" grpId="0" animBg="1" autoUpdateAnimBg="0"/>
      <p:bldP spid="2" grpId="0" animBg="1"/>
      <p:bldP spid="1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Dans les immeubles neufs - PDIE</a:t>
            </a:r>
            <a:endParaRPr lang="fr-FR" altLang="fr-FR" dirty="0"/>
          </a:p>
        </p:txBody>
      </p:sp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1160712" y="2817984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/>
          <a:lstStyle>
            <a:lvl1pPr marL="346075" indent="-346075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fr-CH" altLang="fr-FR" sz="4400" b="0" dirty="0">
                <a:solidFill>
                  <a:srgbClr val="FF0000"/>
                </a:solidFill>
              </a:rPr>
              <a:t>seule</a:t>
            </a:r>
            <a:endParaRPr lang="fr-FR" altLang="fr-FR" sz="4400" b="0" dirty="0">
              <a:solidFill>
                <a:srgbClr val="FF0000"/>
              </a:solidFill>
            </a:endParaRPr>
          </a:p>
        </p:txBody>
      </p:sp>
      <p:sp>
        <p:nvSpPr>
          <p:cNvPr id="67588" name="Text Box 4"/>
          <p:cNvSpPr txBox="1">
            <a:spLocks noChangeArrowheads="1"/>
          </p:cNvSpPr>
          <p:nvPr/>
        </p:nvSpPr>
        <p:spPr bwMode="auto">
          <a:xfrm>
            <a:off x="1998912" y="4725144"/>
            <a:ext cx="6096000" cy="144145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4400" b="0"/>
              <a:t>l’électrode de terre de fondation est admise</a:t>
            </a:r>
            <a:endParaRPr lang="fr-FR" altLang="fr-FR" sz="4400" b="0"/>
          </a:p>
        </p:txBody>
      </p:sp>
      <p:sp>
        <p:nvSpPr>
          <p:cNvPr id="67595" name="AutoShape 11"/>
          <p:cNvSpPr>
            <a:spLocks noChangeArrowheads="1"/>
          </p:cNvSpPr>
          <p:nvPr/>
        </p:nvSpPr>
        <p:spPr bwMode="auto">
          <a:xfrm>
            <a:off x="4742112" y="1979784"/>
            <a:ext cx="609600" cy="6096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67596" name="AutoShape 12"/>
          <p:cNvSpPr>
            <a:spLocks noChangeArrowheads="1"/>
          </p:cNvSpPr>
          <p:nvPr/>
        </p:nvSpPr>
        <p:spPr bwMode="auto">
          <a:xfrm>
            <a:off x="4742112" y="3694992"/>
            <a:ext cx="609600" cy="6096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0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7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7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6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675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675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6" grpId="0" animBg="1" autoUpdateAnimBg="0"/>
      <p:bldP spid="67589" grpId="0"/>
      <p:bldP spid="67589" grpId="1"/>
      <p:bldP spid="67588" grpId="0" animBg="1" autoUpdateAnimBg="0"/>
      <p:bldP spid="67595" grpId="0" animBg="1"/>
      <p:bldP spid="67596" grpId="0" animBg="1"/>
      <p:bldP spid="10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4" name="Picture 4" descr="Diapo 130 Garniture de raccordement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2446" y="1481824"/>
            <a:ext cx="6858908" cy="5144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Garniture de raccordement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2" descr="Diapo 131 Garniture de raccordement sur coffrage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6645" y="1556792"/>
            <a:ext cx="6821760" cy="511632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90037" y="188640"/>
            <a:ext cx="9134975" cy="1260000"/>
          </a:xfrm>
        </p:spPr>
        <p:txBody>
          <a:bodyPr/>
          <a:lstStyle/>
          <a:p>
            <a:r>
              <a:rPr lang="fr-CH" altLang="fr-FR" dirty="0"/>
              <a:t>Montage garniture de raccordement pour liaison équipotentielle de protection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03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52" name="Picture 4" descr="Diapo 132 Point rouge garniture de raccordement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2058" y="1628800"/>
            <a:ext cx="6729708" cy="504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Sortie de l’électrode pour la liaison équipotentielle de protection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04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62" name="Picture 10" descr="Diapo 133 rac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960" y="2320011"/>
            <a:ext cx="6019800" cy="451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6" name="Text Box 14"/>
          <p:cNvSpPr txBox="1">
            <a:spLocks noChangeArrowheads="1"/>
          </p:cNvSpPr>
          <p:nvPr/>
        </p:nvSpPr>
        <p:spPr bwMode="auto">
          <a:xfrm>
            <a:off x="2953422" y="1382578"/>
            <a:ext cx="5113338" cy="90000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Conducteur de terre</a:t>
            </a:r>
          </a:p>
          <a:p>
            <a:pPr eaLnBrk="1" hangingPunct="1">
              <a:spcBef>
                <a:spcPts val="60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Liaison équipotentielle de protection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25970" name="AutoShape 18"/>
          <p:cNvSpPr>
            <a:spLocks noChangeArrowheads="1"/>
          </p:cNvSpPr>
          <p:nvPr/>
        </p:nvSpPr>
        <p:spPr bwMode="auto">
          <a:xfrm>
            <a:off x="2207568" y="1725716"/>
            <a:ext cx="517525" cy="228600"/>
          </a:xfrm>
          <a:prstGeom prst="rightArrow">
            <a:avLst>
              <a:gd name="adj1" fmla="val 50000"/>
              <a:gd name="adj2" fmla="val 5659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>
              <a:solidFill>
                <a:srgbClr val="003A7C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Jonctions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25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25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5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966" grpId="0" animBg="1" autoUpdateAnimBg="0"/>
      <p:bldP spid="125970" grpId="0" animBg="1"/>
      <p:bldP spid="2" grpId="0" animBg="1"/>
      <p:bldP spid="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Liaisons équipotentielles de protection</a:t>
            </a:r>
            <a:endParaRPr lang="en-GB" altLang="fr-FR" dirty="0"/>
          </a:p>
        </p:txBody>
      </p:sp>
      <p:sp>
        <p:nvSpPr>
          <p:cNvPr id="133124" name="Rectangle 4"/>
          <p:cNvSpPr>
            <a:spLocks noChangeArrowheads="1"/>
          </p:cNvSpPr>
          <p:nvPr/>
        </p:nvSpPr>
        <p:spPr bwMode="auto">
          <a:xfrm>
            <a:off x="2032584" y="2708920"/>
            <a:ext cx="6028655" cy="864096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91355" tIns="45678" rIns="91355" bIns="45678" anchor="ctr" anchorCtr="0">
            <a:no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buFontTx/>
              <a:buNone/>
            </a:pPr>
            <a:r>
              <a:rPr lang="fr-CH" altLang="fr-FR" sz="3200" dirty="0"/>
              <a:t>NIBT 4.1.1.3.1.2</a:t>
            </a:r>
            <a:endParaRPr lang="en-GB" altLang="fr-FR" sz="3200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3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3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22" grpId="0" animBg="1" autoUpdateAnimBg="0"/>
      <p:bldP spid="133124" grpId="0" animBg="1" autoUpdateAnimBg="0"/>
      <p:bldP spid="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690" name="Picture 2" descr="Diapo  89  Cond Gaz pas relié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6962" y="1552391"/>
            <a:ext cx="6819900" cy="511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Conduite de gaz pas reliée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4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354" name="Group 66"/>
          <p:cNvGrpSpPr>
            <a:grpSpLocks/>
          </p:cNvGrpSpPr>
          <p:nvPr/>
        </p:nvGrpSpPr>
        <p:grpSpPr bwMode="auto">
          <a:xfrm>
            <a:off x="1612900" y="1556792"/>
            <a:ext cx="6858000" cy="5143500"/>
            <a:chOff x="720" y="768"/>
            <a:chExt cx="4320" cy="3240"/>
          </a:xfrm>
        </p:grpSpPr>
        <p:pic>
          <p:nvPicPr>
            <p:cNvPr id="62492" name="Picture 4" descr="Diapo 92 Cond gaz reliée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" y="768"/>
              <a:ext cx="4320" cy="3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493" name="Line 40"/>
            <p:cNvSpPr>
              <a:spLocks noChangeShapeType="1"/>
            </p:cNvSpPr>
            <p:nvPr/>
          </p:nvSpPr>
          <p:spPr bwMode="auto">
            <a:xfrm>
              <a:off x="1968" y="3264"/>
              <a:ext cx="214" cy="69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94" name="Line 41"/>
            <p:cNvSpPr>
              <a:spLocks noChangeShapeType="1"/>
            </p:cNvSpPr>
            <p:nvPr/>
          </p:nvSpPr>
          <p:spPr bwMode="auto">
            <a:xfrm>
              <a:off x="1968" y="3264"/>
              <a:ext cx="215" cy="71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95" name="Line 43"/>
            <p:cNvSpPr>
              <a:spLocks noChangeShapeType="1"/>
            </p:cNvSpPr>
            <p:nvPr/>
          </p:nvSpPr>
          <p:spPr bwMode="auto">
            <a:xfrm flipV="1">
              <a:off x="1604" y="3264"/>
              <a:ext cx="372" cy="68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96" name="Line 44"/>
            <p:cNvSpPr>
              <a:spLocks noChangeShapeType="1"/>
            </p:cNvSpPr>
            <p:nvPr/>
          </p:nvSpPr>
          <p:spPr bwMode="auto">
            <a:xfrm flipV="1">
              <a:off x="1604" y="3266"/>
              <a:ext cx="372" cy="67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40356" name="Group 68"/>
          <p:cNvGrpSpPr>
            <a:grpSpLocks/>
          </p:cNvGrpSpPr>
          <p:nvPr/>
        </p:nvGrpSpPr>
        <p:grpSpPr bwMode="auto">
          <a:xfrm>
            <a:off x="4070351" y="5681118"/>
            <a:ext cx="1419225" cy="466725"/>
            <a:chOff x="2268" y="3366"/>
            <a:chExt cx="894" cy="294"/>
          </a:xfrm>
        </p:grpSpPr>
        <p:sp>
          <p:nvSpPr>
            <p:cNvPr id="62487" name="Line 14"/>
            <p:cNvSpPr>
              <a:spLocks noChangeShapeType="1"/>
            </p:cNvSpPr>
            <p:nvPr/>
          </p:nvSpPr>
          <p:spPr bwMode="auto">
            <a:xfrm>
              <a:off x="2268" y="3366"/>
              <a:ext cx="888" cy="294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8" name="Line 21"/>
            <p:cNvSpPr>
              <a:spLocks noChangeShapeType="1"/>
            </p:cNvSpPr>
            <p:nvPr/>
          </p:nvSpPr>
          <p:spPr bwMode="auto">
            <a:xfrm>
              <a:off x="2268" y="3366"/>
              <a:ext cx="894" cy="294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9" name="Line 49"/>
            <p:cNvSpPr>
              <a:spLocks noChangeShapeType="1"/>
            </p:cNvSpPr>
            <p:nvPr/>
          </p:nvSpPr>
          <p:spPr bwMode="auto">
            <a:xfrm>
              <a:off x="2340" y="3390"/>
              <a:ext cx="742" cy="246"/>
            </a:xfrm>
            <a:prstGeom prst="line">
              <a:avLst/>
            </a:prstGeom>
            <a:noFill/>
            <a:ln w="1143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90" name="Line 58"/>
            <p:cNvSpPr>
              <a:spLocks noChangeShapeType="1"/>
            </p:cNvSpPr>
            <p:nvPr/>
          </p:nvSpPr>
          <p:spPr bwMode="auto">
            <a:xfrm flipH="1">
              <a:off x="2391" y="3408"/>
              <a:ext cx="24" cy="69"/>
            </a:xfrm>
            <a:prstGeom prst="line">
              <a:avLst/>
            </a:prstGeom>
            <a:noFill/>
            <a:ln w="889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91" name="Line 59"/>
            <p:cNvSpPr>
              <a:spLocks noChangeShapeType="1"/>
            </p:cNvSpPr>
            <p:nvPr/>
          </p:nvSpPr>
          <p:spPr bwMode="auto">
            <a:xfrm flipH="1">
              <a:off x="2946" y="3600"/>
              <a:ext cx="21" cy="60"/>
            </a:xfrm>
            <a:prstGeom prst="line">
              <a:avLst/>
            </a:prstGeom>
            <a:noFill/>
            <a:ln w="889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40355" name="Group 67"/>
          <p:cNvGrpSpPr>
            <a:grpSpLocks/>
          </p:cNvGrpSpPr>
          <p:nvPr/>
        </p:nvGrpSpPr>
        <p:grpSpPr bwMode="auto">
          <a:xfrm>
            <a:off x="5322889" y="2347368"/>
            <a:ext cx="257175" cy="3800475"/>
            <a:chOff x="3057" y="1266"/>
            <a:chExt cx="162" cy="2394"/>
          </a:xfrm>
        </p:grpSpPr>
        <p:sp>
          <p:nvSpPr>
            <p:cNvPr id="62474" name="Line 15"/>
            <p:cNvSpPr>
              <a:spLocks noChangeShapeType="1"/>
            </p:cNvSpPr>
            <p:nvPr/>
          </p:nvSpPr>
          <p:spPr bwMode="auto">
            <a:xfrm flipV="1">
              <a:off x="3216" y="1818"/>
              <a:ext cx="0" cy="1782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75" name="Line 22"/>
            <p:cNvSpPr>
              <a:spLocks noChangeShapeType="1"/>
            </p:cNvSpPr>
            <p:nvPr/>
          </p:nvSpPr>
          <p:spPr bwMode="auto">
            <a:xfrm flipV="1">
              <a:off x="3216" y="1819"/>
              <a:ext cx="1" cy="1781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76" name="Rectangle 25"/>
            <p:cNvSpPr>
              <a:spLocks noChangeArrowheads="1"/>
            </p:cNvSpPr>
            <p:nvPr/>
          </p:nvSpPr>
          <p:spPr bwMode="auto">
            <a:xfrm>
              <a:off x="3072" y="1296"/>
              <a:ext cx="90" cy="216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62477" name="Arc 35"/>
            <p:cNvSpPr>
              <a:spLocks/>
            </p:cNvSpPr>
            <p:nvPr/>
          </p:nvSpPr>
          <p:spPr bwMode="auto">
            <a:xfrm flipV="1">
              <a:off x="3150" y="3600"/>
              <a:ext cx="66" cy="6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62478" name="Arc 34"/>
            <p:cNvSpPr>
              <a:spLocks/>
            </p:cNvSpPr>
            <p:nvPr/>
          </p:nvSpPr>
          <p:spPr bwMode="auto">
            <a:xfrm flipV="1">
              <a:off x="3148" y="3598"/>
              <a:ext cx="69" cy="57"/>
            </a:xfrm>
            <a:custGeom>
              <a:avLst/>
              <a:gdLst>
                <a:gd name="T0" fmla="*/ 0 w 21597"/>
                <a:gd name="T1" fmla="*/ 0 h 21584"/>
                <a:gd name="T2" fmla="*/ 0 w 21597"/>
                <a:gd name="T3" fmla="*/ 0 h 21584"/>
                <a:gd name="T4" fmla="*/ 0 w 21597"/>
                <a:gd name="T5" fmla="*/ 0 h 215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97" h="21584" fill="none" extrusionOk="0">
                  <a:moveTo>
                    <a:pt x="833" y="0"/>
                  </a:moveTo>
                  <a:cubicBezTo>
                    <a:pt x="12296" y="443"/>
                    <a:pt x="21414" y="9769"/>
                    <a:pt x="21597" y="21238"/>
                  </a:cubicBezTo>
                </a:path>
                <a:path w="21597" h="21584" stroke="0" extrusionOk="0">
                  <a:moveTo>
                    <a:pt x="833" y="0"/>
                  </a:moveTo>
                  <a:cubicBezTo>
                    <a:pt x="12296" y="443"/>
                    <a:pt x="21414" y="9769"/>
                    <a:pt x="21597" y="21238"/>
                  </a:cubicBezTo>
                  <a:lnTo>
                    <a:pt x="0" y="21584"/>
                  </a:lnTo>
                  <a:lnTo>
                    <a:pt x="833" y="0"/>
                  </a:lnTo>
                  <a:close/>
                </a:path>
              </a:pathLst>
            </a:cu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62479" name="Line 36"/>
            <p:cNvSpPr>
              <a:spLocks noChangeShapeType="1"/>
            </p:cNvSpPr>
            <p:nvPr/>
          </p:nvSpPr>
          <p:spPr bwMode="auto">
            <a:xfrm flipH="1" flipV="1">
              <a:off x="3114" y="1590"/>
              <a:ext cx="105" cy="237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0" name="Line 37"/>
            <p:cNvSpPr>
              <a:spLocks noChangeShapeType="1"/>
            </p:cNvSpPr>
            <p:nvPr/>
          </p:nvSpPr>
          <p:spPr bwMode="auto">
            <a:xfrm flipH="1" flipV="1">
              <a:off x="3114" y="1596"/>
              <a:ext cx="104" cy="233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1" name="Line 38"/>
            <p:cNvSpPr>
              <a:spLocks noChangeShapeType="1"/>
            </p:cNvSpPr>
            <p:nvPr/>
          </p:nvSpPr>
          <p:spPr bwMode="auto">
            <a:xfrm flipV="1">
              <a:off x="3117" y="1518"/>
              <a:ext cx="0" cy="84"/>
            </a:xfrm>
            <a:prstGeom prst="line">
              <a:avLst/>
            </a:prstGeom>
            <a:noFill/>
            <a:ln w="571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2" name="Line 39"/>
            <p:cNvSpPr>
              <a:spLocks noChangeShapeType="1"/>
            </p:cNvSpPr>
            <p:nvPr/>
          </p:nvSpPr>
          <p:spPr bwMode="auto">
            <a:xfrm flipH="1" flipV="1">
              <a:off x="3118" y="1516"/>
              <a:ext cx="1" cy="87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3" name="Line 48"/>
            <p:cNvSpPr>
              <a:spLocks noChangeShapeType="1"/>
            </p:cNvSpPr>
            <p:nvPr/>
          </p:nvSpPr>
          <p:spPr bwMode="auto">
            <a:xfrm flipH="1" flipV="1">
              <a:off x="3216" y="1898"/>
              <a:ext cx="0" cy="1642"/>
            </a:xfrm>
            <a:prstGeom prst="line">
              <a:avLst/>
            </a:prstGeom>
            <a:noFill/>
            <a:ln w="1143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4" name="Line 56"/>
            <p:cNvSpPr>
              <a:spLocks noChangeShapeType="1"/>
            </p:cNvSpPr>
            <p:nvPr/>
          </p:nvSpPr>
          <p:spPr bwMode="auto">
            <a:xfrm flipH="1">
              <a:off x="3156" y="2016"/>
              <a:ext cx="60" cy="0"/>
            </a:xfrm>
            <a:prstGeom prst="line">
              <a:avLst/>
            </a:prstGeom>
            <a:noFill/>
            <a:ln w="889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62485" name="Line 57"/>
            <p:cNvSpPr>
              <a:spLocks noChangeShapeType="1"/>
            </p:cNvSpPr>
            <p:nvPr/>
          </p:nvSpPr>
          <p:spPr bwMode="auto">
            <a:xfrm flipH="1">
              <a:off x="3159" y="3408"/>
              <a:ext cx="60" cy="0"/>
            </a:xfrm>
            <a:prstGeom prst="line">
              <a:avLst/>
            </a:prstGeom>
            <a:noFill/>
            <a:ln w="88900">
              <a:solidFill>
                <a:srgbClr val="DDDDDD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pic>
          <p:nvPicPr>
            <p:cNvPr id="62486" name="Picture 33" descr="Diapo 92a collier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7" y="1266"/>
              <a:ext cx="115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0291" name="Text Box 3"/>
          <p:cNvSpPr txBox="1">
            <a:spLocks noChangeArrowheads="1"/>
          </p:cNvSpPr>
          <p:nvPr/>
        </p:nvSpPr>
        <p:spPr bwMode="auto">
          <a:xfrm>
            <a:off x="5338936" y="1556792"/>
            <a:ext cx="3124200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>
                <a:solidFill>
                  <a:srgbClr val="FF0000">
                    <a:alpha val="70000"/>
                  </a:srgbClr>
                </a:solidFill>
              </a:rPr>
              <a:t>Liaisons correctes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40352" name="Text Box 64"/>
          <p:cNvSpPr txBox="1">
            <a:spLocks noChangeArrowheads="1"/>
          </p:cNvSpPr>
          <p:nvPr/>
        </p:nvSpPr>
        <p:spPr bwMode="auto">
          <a:xfrm>
            <a:off x="5948536" y="3926930"/>
            <a:ext cx="2514600" cy="7112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>
                <a:solidFill>
                  <a:schemeClr val="tx1">
                    <a:alpha val="70000"/>
                  </a:schemeClr>
                </a:solidFill>
              </a:rPr>
              <a:t>Pontage des différents éléments</a:t>
            </a:r>
            <a:endParaRPr lang="fr-FR" altLang="fr-FR" sz="2000" b="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Conduite de gaz</a:t>
            </a:r>
            <a:endParaRPr lang="fr-CH" dirty="0"/>
          </a:p>
        </p:txBody>
      </p:sp>
      <p:sp>
        <p:nvSpPr>
          <p:cNvPr id="32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40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0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0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40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0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1" grpId="0" animBg="1" autoUpdateAnimBg="0"/>
      <p:bldP spid="140352" grpId="0" animBg="1" autoUpdateAnimBg="0"/>
      <p:bldP spid="2" grpId="0" animBg="1"/>
      <p:bldP spid="32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2" descr="Diapo 2o1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0912" y="1877159"/>
            <a:ext cx="4572000" cy="4557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Manque de liaison équipotentielle de protection et pontage du compteur d’eau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34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2" descr="Diapo 202 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45" t="-2" r="-29" b="61293"/>
          <a:stretch/>
        </p:blipFill>
        <p:spPr bwMode="auto">
          <a:xfrm>
            <a:off x="928153" y="2204864"/>
            <a:ext cx="8237518" cy="3168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Liaisons et pontages corrects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35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200" name="Picture 8" descr="Diapo 20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883" y="1746401"/>
            <a:ext cx="3643313" cy="48006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2340495" y="6080276"/>
            <a:ext cx="1462088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Admis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36199" name="Line 7"/>
          <p:cNvSpPr>
            <a:spLocks noChangeShapeType="1"/>
          </p:cNvSpPr>
          <p:nvPr/>
        </p:nvSpPr>
        <p:spPr bwMode="auto">
          <a:xfrm flipH="1" flipV="1">
            <a:off x="3863751" y="2969792"/>
            <a:ext cx="2120057" cy="1107279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pic>
        <p:nvPicPr>
          <p:cNvPr id="136201" name="Picture 9" descr="Diapo détail CS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3809" y="1746401"/>
            <a:ext cx="3124200" cy="48006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Liaison sur conduite d’eau la plus proche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36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136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36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6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196" grpId="0" animBg="1" autoUpdateAnimBg="0"/>
      <p:bldP spid="136199" grpId="0" animBg="1"/>
      <p:bldP spid="2" grpId="0" animBg="1"/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"/>
          <p:cNvSpPr txBox="1">
            <a:spLocks noChangeArrowheads="1"/>
          </p:cNvSpPr>
          <p:nvPr/>
        </p:nvSpPr>
        <p:spPr bwMode="auto">
          <a:xfrm>
            <a:off x="1163463" y="384085"/>
            <a:ext cx="6781800" cy="1200329"/>
          </a:xfrm>
          <a:prstGeom prst="rect">
            <a:avLst/>
          </a:prstGeom>
          <a:solidFill>
            <a:srgbClr val="E5E3E4"/>
          </a:solidFill>
          <a:ln w="317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>
            <a:spAutoFit/>
          </a:bodyPr>
          <a:lstStyle>
            <a:defPPr>
              <a:defRPr lang="fr-FR"/>
            </a:defPPr>
            <a:lvl1pPr algn="ctr">
              <a:spcBef>
                <a:spcPct val="50000"/>
              </a:spcBef>
              <a:defRPr sz="2300" b="0">
                <a:latin typeface="Arial" charset="0"/>
              </a:defRPr>
            </a:lvl1pPr>
            <a:lvl2pPr algn="ctr">
              <a:spcBef>
                <a:spcPct val="50000"/>
              </a:spcBef>
              <a:defRPr sz="2300">
                <a:latin typeface="Arial" charset="0"/>
              </a:defRPr>
            </a:lvl2pPr>
            <a:lvl3pPr algn="ctr">
              <a:spcBef>
                <a:spcPct val="50000"/>
              </a:spcBef>
              <a:defRPr sz="2300">
                <a:latin typeface="Arial" charset="0"/>
              </a:defRPr>
            </a:lvl3pPr>
            <a:lvl4pPr algn="ctr">
              <a:spcBef>
                <a:spcPct val="50000"/>
              </a:spcBef>
              <a:defRPr sz="2300">
                <a:latin typeface="Arial" charset="0"/>
              </a:defRPr>
            </a:lvl4pPr>
            <a:lvl5pPr algn="ctr">
              <a:spcBef>
                <a:spcPct val="50000"/>
              </a:spcBef>
              <a:defRPr sz="2300">
                <a:latin typeface="Arial" charset="0"/>
              </a:defRPr>
            </a:lvl5pPr>
            <a:lvl6pPr>
              <a:defRPr sz="2300">
                <a:latin typeface="Arial" charset="0"/>
              </a:defRPr>
            </a:lvl6pPr>
            <a:lvl7pPr>
              <a:defRPr sz="2300">
                <a:latin typeface="Arial" charset="0"/>
              </a:defRPr>
            </a:lvl7pPr>
            <a:lvl8pPr>
              <a:defRPr sz="2300">
                <a:latin typeface="Arial" charset="0"/>
              </a:defRPr>
            </a:lvl8pPr>
            <a:lvl9pPr>
              <a:defRPr sz="2300">
                <a:latin typeface="Arial" charset="0"/>
              </a:defRPr>
            </a:lvl9pPr>
          </a:lstStyle>
          <a:p>
            <a:r>
              <a:rPr lang="fr-CH" altLang="fr-FR" sz="2400" b="1" dirty="0"/>
              <a:t>Dans tous les cas, l’électrode de terre de fondation doit ceinturer l’ensemble de la construction en formant un anneau fermé </a:t>
            </a:r>
            <a:endParaRPr lang="fr-FR" altLang="fr-FR" sz="2400" b="1" dirty="0"/>
          </a:p>
        </p:txBody>
      </p:sp>
      <p:grpSp>
        <p:nvGrpSpPr>
          <p:cNvPr id="68629" name="Group 21"/>
          <p:cNvGrpSpPr>
            <a:grpSpLocks/>
          </p:cNvGrpSpPr>
          <p:nvPr/>
        </p:nvGrpSpPr>
        <p:grpSpPr bwMode="auto">
          <a:xfrm>
            <a:off x="1925463" y="2590949"/>
            <a:ext cx="5257800" cy="3509963"/>
            <a:chOff x="672" y="1776"/>
            <a:chExt cx="3312" cy="2208"/>
          </a:xfrm>
        </p:grpSpPr>
        <p:sp>
          <p:nvSpPr>
            <p:cNvPr id="20511" name="Rectangle 3" descr="Treillis blanc"/>
            <p:cNvSpPr>
              <a:spLocks noChangeArrowheads="1"/>
            </p:cNvSpPr>
            <p:nvPr/>
          </p:nvSpPr>
          <p:spPr bwMode="auto">
            <a:xfrm>
              <a:off x="672" y="1776"/>
              <a:ext cx="3312" cy="2208"/>
            </a:xfrm>
            <a:prstGeom prst="rect">
              <a:avLst/>
            </a:prstGeom>
            <a:pattFill prst="openDmnd">
              <a:fgClr>
                <a:schemeClr val="accent1"/>
              </a:fgClr>
              <a:bgClr>
                <a:schemeClr val="bg1"/>
              </a:bgClr>
            </a:patt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20512" name="Rectangle 4"/>
            <p:cNvSpPr>
              <a:spLocks noChangeArrowheads="1"/>
            </p:cNvSpPr>
            <p:nvPr/>
          </p:nvSpPr>
          <p:spPr bwMode="auto">
            <a:xfrm>
              <a:off x="864" y="1968"/>
              <a:ext cx="2928" cy="1824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68615" name="Rectangle 7"/>
          <p:cNvSpPr>
            <a:spLocks noChangeArrowheads="1"/>
          </p:cNvSpPr>
          <p:nvPr/>
        </p:nvSpPr>
        <p:spPr bwMode="auto">
          <a:xfrm>
            <a:off x="2077863" y="2744936"/>
            <a:ext cx="4953000" cy="3200400"/>
          </a:xfrm>
          <a:prstGeom prst="rect">
            <a:avLst/>
          </a:prstGeom>
          <a:noFill/>
          <a:ln w="38100">
            <a:solidFill>
              <a:srgbClr val="FF0000"/>
            </a:solidFill>
            <a:prstDash val="lg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68622" name="Text Box 14"/>
          <p:cNvSpPr txBox="1">
            <a:spLocks noChangeArrowheads="1"/>
          </p:cNvSpPr>
          <p:nvPr/>
        </p:nvSpPr>
        <p:spPr bwMode="auto">
          <a:xfrm>
            <a:off x="3982863" y="4130824"/>
            <a:ext cx="2438400" cy="80327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FF0000">
                    <a:alpha val="70000"/>
                  </a:srgbClr>
                </a:solidFill>
              </a:rPr>
              <a:t>Liaisons équipotentielles</a:t>
            </a:r>
            <a:endParaRPr lang="fr-FR" altLang="fr-FR" sz="23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68630" name="Line 22"/>
          <p:cNvSpPr>
            <a:spLocks noChangeShapeType="1"/>
          </p:cNvSpPr>
          <p:nvPr/>
        </p:nvSpPr>
        <p:spPr bwMode="auto">
          <a:xfrm>
            <a:off x="6421264" y="3445023"/>
            <a:ext cx="587375" cy="15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fr-CH"/>
          </a:p>
        </p:txBody>
      </p:sp>
      <p:sp>
        <p:nvSpPr>
          <p:cNvPr id="68631" name="Line 23"/>
          <p:cNvSpPr>
            <a:spLocks noChangeShapeType="1"/>
          </p:cNvSpPr>
          <p:nvPr/>
        </p:nvSpPr>
        <p:spPr bwMode="auto">
          <a:xfrm flipH="1">
            <a:off x="6421263" y="4511823"/>
            <a:ext cx="6096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fr-CH"/>
          </a:p>
        </p:txBody>
      </p:sp>
      <p:sp>
        <p:nvSpPr>
          <p:cNvPr id="68632" name="Rectangle 24"/>
          <p:cNvSpPr>
            <a:spLocks noChangeArrowheads="1"/>
          </p:cNvSpPr>
          <p:nvPr/>
        </p:nvSpPr>
        <p:spPr bwMode="auto">
          <a:xfrm>
            <a:off x="2077863" y="2744936"/>
            <a:ext cx="4953000" cy="3200400"/>
          </a:xfrm>
          <a:prstGeom prst="rect">
            <a:avLst/>
          </a:prstGeom>
          <a:noFill/>
          <a:ln w="38100">
            <a:solidFill>
              <a:srgbClr val="FF0000"/>
            </a:solidFill>
            <a:prstDash val="lg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68633" name="Rectangle 25"/>
          <p:cNvSpPr>
            <a:spLocks noChangeArrowheads="1"/>
          </p:cNvSpPr>
          <p:nvPr/>
        </p:nvSpPr>
        <p:spPr bwMode="auto">
          <a:xfrm>
            <a:off x="2077863" y="2744936"/>
            <a:ext cx="4953000" cy="3200400"/>
          </a:xfrm>
          <a:prstGeom prst="rect">
            <a:avLst/>
          </a:prstGeom>
          <a:noFill/>
          <a:ln w="38100">
            <a:solidFill>
              <a:srgbClr val="FF0000"/>
            </a:solidFill>
            <a:prstDash val="lg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grpSp>
        <p:nvGrpSpPr>
          <p:cNvPr id="68648" name="Group 40"/>
          <p:cNvGrpSpPr>
            <a:grpSpLocks/>
          </p:cNvGrpSpPr>
          <p:nvPr/>
        </p:nvGrpSpPr>
        <p:grpSpPr bwMode="auto">
          <a:xfrm>
            <a:off x="2039764" y="2492523"/>
            <a:ext cx="5032375" cy="3695700"/>
            <a:chOff x="792" y="1704"/>
            <a:chExt cx="3170" cy="2328"/>
          </a:xfrm>
        </p:grpSpPr>
        <p:grpSp>
          <p:nvGrpSpPr>
            <p:cNvPr id="20499" name="Group 39"/>
            <p:cNvGrpSpPr>
              <a:grpSpLocks/>
            </p:cNvGrpSpPr>
            <p:nvPr/>
          </p:nvGrpSpPr>
          <p:grpSpPr bwMode="auto">
            <a:xfrm>
              <a:off x="3915" y="1704"/>
              <a:ext cx="47" cy="162"/>
              <a:chOff x="3915" y="1710"/>
              <a:chExt cx="47" cy="162"/>
            </a:xfrm>
          </p:grpSpPr>
          <p:sp>
            <p:nvSpPr>
              <p:cNvPr id="20509" name="Line 26"/>
              <p:cNvSpPr>
                <a:spLocks noChangeShapeType="1"/>
              </p:cNvSpPr>
              <p:nvPr/>
            </p:nvSpPr>
            <p:spPr bwMode="auto">
              <a:xfrm flipV="1">
                <a:off x="3936" y="1749"/>
                <a:ext cx="3" cy="123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20510" name="Oval 29"/>
              <p:cNvSpPr>
                <a:spLocks noChangeArrowheads="1"/>
              </p:cNvSpPr>
              <p:nvPr/>
            </p:nvSpPr>
            <p:spPr bwMode="auto">
              <a:xfrm>
                <a:off x="3915" y="1710"/>
                <a:ext cx="47" cy="47"/>
              </a:xfrm>
              <a:prstGeom prst="ellipse">
                <a:avLst/>
              </a:prstGeom>
              <a:solidFill>
                <a:srgbClr val="FF0000"/>
              </a:solidFill>
              <a:ln w="5715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20500" name="Group 32"/>
            <p:cNvGrpSpPr>
              <a:grpSpLocks/>
            </p:cNvGrpSpPr>
            <p:nvPr/>
          </p:nvGrpSpPr>
          <p:grpSpPr bwMode="auto">
            <a:xfrm>
              <a:off x="795" y="1705"/>
              <a:ext cx="47" cy="162"/>
              <a:chOff x="795" y="1705"/>
              <a:chExt cx="47" cy="162"/>
            </a:xfrm>
          </p:grpSpPr>
          <p:sp>
            <p:nvSpPr>
              <p:cNvPr id="20507" name="Line 30"/>
              <p:cNvSpPr>
                <a:spLocks noChangeShapeType="1"/>
              </p:cNvSpPr>
              <p:nvPr/>
            </p:nvSpPr>
            <p:spPr bwMode="auto">
              <a:xfrm flipV="1">
                <a:off x="816" y="1744"/>
                <a:ext cx="3" cy="123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20508" name="Oval 31"/>
              <p:cNvSpPr>
                <a:spLocks noChangeArrowheads="1"/>
              </p:cNvSpPr>
              <p:nvPr/>
            </p:nvSpPr>
            <p:spPr bwMode="auto">
              <a:xfrm>
                <a:off x="795" y="1705"/>
                <a:ext cx="47" cy="47"/>
              </a:xfrm>
              <a:prstGeom prst="ellipse">
                <a:avLst/>
              </a:prstGeom>
              <a:solidFill>
                <a:srgbClr val="FF0000"/>
              </a:solidFill>
              <a:ln w="5715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20501" name="Group 33"/>
            <p:cNvGrpSpPr>
              <a:grpSpLocks/>
            </p:cNvGrpSpPr>
            <p:nvPr/>
          </p:nvGrpSpPr>
          <p:grpSpPr bwMode="auto">
            <a:xfrm flipV="1">
              <a:off x="792" y="3870"/>
              <a:ext cx="47" cy="162"/>
              <a:chOff x="795" y="1705"/>
              <a:chExt cx="47" cy="162"/>
            </a:xfrm>
          </p:grpSpPr>
          <p:sp>
            <p:nvSpPr>
              <p:cNvPr id="20505" name="Line 34"/>
              <p:cNvSpPr>
                <a:spLocks noChangeShapeType="1"/>
              </p:cNvSpPr>
              <p:nvPr/>
            </p:nvSpPr>
            <p:spPr bwMode="auto">
              <a:xfrm flipV="1">
                <a:off x="816" y="1744"/>
                <a:ext cx="3" cy="123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20506" name="Oval 35"/>
              <p:cNvSpPr>
                <a:spLocks noChangeArrowheads="1"/>
              </p:cNvSpPr>
              <p:nvPr/>
            </p:nvSpPr>
            <p:spPr bwMode="auto">
              <a:xfrm>
                <a:off x="795" y="1705"/>
                <a:ext cx="47" cy="47"/>
              </a:xfrm>
              <a:prstGeom prst="ellipse">
                <a:avLst/>
              </a:prstGeom>
              <a:solidFill>
                <a:srgbClr val="FF0000"/>
              </a:solidFill>
              <a:ln w="5715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  <p:grpSp>
          <p:nvGrpSpPr>
            <p:cNvPr id="20502" name="Group 36"/>
            <p:cNvGrpSpPr>
              <a:grpSpLocks/>
            </p:cNvGrpSpPr>
            <p:nvPr/>
          </p:nvGrpSpPr>
          <p:grpSpPr bwMode="auto">
            <a:xfrm flipV="1">
              <a:off x="3912" y="3864"/>
              <a:ext cx="47" cy="162"/>
              <a:chOff x="795" y="1705"/>
              <a:chExt cx="47" cy="162"/>
            </a:xfrm>
          </p:grpSpPr>
          <p:sp>
            <p:nvSpPr>
              <p:cNvPr id="20503" name="Line 37"/>
              <p:cNvSpPr>
                <a:spLocks noChangeShapeType="1"/>
              </p:cNvSpPr>
              <p:nvPr/>
            </p:nvSpPr>
            <p:spPr bwMode="auto">
              <a:xfrm flipV="1">
                <a:off x="816" y="1744"/>
                <a:ext cx="3" cy="123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20504" name="Oval 38"/>
              <p:cNvSpPr>
                <a:spLocks noChangeArrowheads="1"/>
              </p:cNvSpPr>
              <p:nvPr/>
            </p:nvSpPr>
            <p:spPr bwMode="auto">
              <a:xfrm>
                <a:off x="795" y="1705"/>
                <a:ext cx="47" cy="47"/>
              </a:xfrm>
              <a:prstGeom prst="ellipse">
                <a:avLst/>
              </a:prstGeom>
              <a:solidFill>
                <a:srgbClr val="FF0000"/>
              </a:solidFill>
              <a:ln w="57150">
                <a:solidFill>
                  <a:srgbClr val="FF0000"/>
                </a:solidFill>
                <a:round/>
                <a:headEnd type="none" w="med" len="lg"/>
                <a:tailEnd type="none" w="med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</p:grpSp>
      </p:grpSp>
      <p:sp>
        <p:nvSpPr>
          <p:cNvPr id="68649" name="Text Box 41"/>
          <p:cNvSpPr txBox="1">
            <a:spLocks noChangeArrowheads="1"/>
          </p:cNvSpPr>
          <p:nvPr/>
        </p:nvSpPr>
        <p:spPr bwMode="auto">
          <a:xfrm>
            <a:off x="7423473" y="4003823"/>
            <a:ext cx="2389188" cy="1016000"/>
          </a:xfrm>
          <a:prstGeom prst="rect">
            <a:avLst/>
          </a:prstGeom>
          <a:solidFill>
            <a:srgbClr val="CCECFF"/>
          </a:solidFill>
          <a:ln w="6350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(*) Sorties éventuelles pour paratonnerre</a:t>
            </a:r>
            <a:endParaRPr lang="fr-FR" altLang="fr-FR" sz="2000" dirty="0"/>
          </a:p>
        </p:txBody>
      </p:sp>
      <p:sp>
        <p:nvSpPr>
          <p:cNvPr id="68621" name="Text Box 13"/>
          <p:cNvSpPr txBox="1">
            <a:spLocks noChangeArrowheads="1"/>
          </p:cNvSpPr>
          <p:nvPr/>
        </p:nvSpPr>
        <p:spPr bwMode="auto">
          <a:xfrm>
            <a:off x="5278263" y="2987824"/>
            <a:ext cx="1092200" cy="80327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>
                <a:solidFill>
                  <a:srgbClr val="FF0000">
                    <a:alpha val="70000"/>
                  </a:srgbClr>
                </a:solidFill>
              </a:rPr>
              <a:t>PEN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fr-FR" sz="2300" b="0" dirty="0">
                <a:solidFill>
                  <a:srgbClr val="FF0000">
                    <a:alpha val="70000"/>
                  </a:srgbClr>
                </a:solidFill>
              </a:rPr>
              <a:t>réseau</a:t>
            </a:r>
          </a:p>
        </p:txBody>
      </p:sp>
      <p:sp>
        <p:nvSpPr>
          <p:cNvPr id="2" name="ZoneTexte 1"/>
          <p:cNvSpPr txBox="1">
            <a:spLocks noChangeArrowheads="1"/>
          </p:cNvSpPr>
          <p:nvPr/>
        </p:nvSpPr>
        <p:spPr bwMode="auto">
          <a:xfrm>
            <a:off x="2041352" y="2168673"/>
            <a:ext cx="454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fr-CH" altLang="fr-FR" sz="2000"/>
              <a:t>(*)</a:t>
            </a:r>
          </a:p>
        </p:txBody>
      </p:sp>
      <p:sp>
        <p:nvSpPr>
          <p:cNvPr id="36" name="ZoneTexte 35"/>
          <p:cNvSpPr txBox="1">
            <a:spLocks noChangeArrowheads="1"/>
          </p:cNvSpPr>
          <p:nvPr/>
        </p:nvSpPr>
        <p:spPr bwMode="auto">
          <a:xfrm>
            <a:off x="6988002" y="2168673"/>
            <a:ext cx="454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fr-CH" altLang="fr-FR" sz="2000"/>
              <a:t>(*)</a:t>
            </a:r>
          </a:p>
        </p:txBody>
      </p:sp>
      <p:sp>
        <p:nvSpPr>
          <p:cNvPr id="37" name="ZoneTexte 36"/>
          <p:cNvSpPr txBox="1">
            <a:spLocks noChangeArrowheads="1"/>
          </p:cNvSpPr>
          <p:nvPr/>
        </p:nvSpPr>
        <p:spPr bwMode="auto">
          <a:xfrm>
            <a:off x="6988002" y="6018362"/>
            <a:ext cx="454025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fr-CH" altLang="fr-FR" sz="2000" dirty="0"/>
              <a:t>(*)</a:t>
            </a:r>
          </a:p>
        </p:txBody>
      </p:sp>
      <p:sp>
        <p:nvSpPr>
          <p:cNvPr id="38" name="ZoneTexte 37"/>
          <p:cNvSpPr txBox="1">
            <a:spLocks noChangeArrowheads="1"/>
          </p:cNvSpPr>
          <p:nvPr/>
        </p:nvSpPr>
        <p:spPr bwMode="auto">
          <a:xfrm>
            <a:off x="2041352" y="6053286"/>
            <a:ext cx="454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9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9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9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9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fr-CH" altLang="fr-FR" sz="2000"/>
              <a:t>(*)</a:t>
            </a:r>
          </a:p>
        </p:txBody>
      </p:sp>
      <p:sp>
        <p:nvSpPr>
          <p:cNvPr id="32" name="Rectangle 1028"/>
          <p:cNvSpPr>
            <a:spLocks noChangeArrowheads="1"/>
          </p:cNvSpPr>
          <p:nvPr/>
        </p:nvSpPr>
        <p:spPr bwMode="auto">
          <a:xfrm>
            <a:off x="11352584" y="6495306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68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8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68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1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"/>
                                            </p:cond>
                                          </p:stCondLst>
                                        </p:cTn>
                                        <p:tgtEl>
                                          <p:spTgt spid="68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68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8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8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68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68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68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10" grpId="0" animBg="1" autoUpdateAnimBg="0"/>
      <p:bldP spid="68615" grpId="0" animBg="1"/>
      <p:bldP spid="68622" grpId="0" animBg="1" autoUpdateAnimBg="0"/>
      <p:bldP spid="68630" grpId="0" animBg="1"/>
      <p:bldP spid="68631" grpId="0" animBg="1"/>
      <p:bldP spid="68632" grpId="0" animBg="1"/>
      <p:bldP spid="68633" grpId="0" animBg="1"/>
      <p:bldP spid="68649" grpId="0" animBg="1" autoUpdateAnimBg="0"/>
      <p:bldP spid="68621" grpId="0" animBg="1" autoUpdateAnimBg="0"/>
      <p:bldP spid="2" grpId="0"/>
      <p:bldP spid="36" grpId="0"/>
      <p:bldP spid="37" grpId="0"/>
      <p:bldP spid="38" grpId="0"/>
      <p:bldP spid="3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Picture 2" descr="Diapo 20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7200" y="1589088"/>
            <a:ext cx="6629400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5465763" y="1589088"/>
            <a:ext cx="2890837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Liaisons correctes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39270" name="Text Box 6"/>
          <p:cNvSpPr txBox="1">
            <a:spLocks noChangeArrowheads="1"/>
          </p:cNvSpPr>
          <p:nvPr/>
        </p:nvSpPr>
        <p:spPr bwMode="auto">
          <a:xfrm>
            <a:off x="1727200" y="4089401"/>
            <a:ext cx="1752600" cy="830997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Gratter la peinture</a:t>
            </a:r>
            <a:endParaRPr lang="fr-FR" altLang="fr-FR" sz="2400" b="0" dirty="0"/>
          </a:p>
        </p:txBody>
      </p:sp>
      <p:grpSp>
        <p:nvGrpSpPr>
          <p:cNvPr id="139273" name="Group 9"/>
          <p:cNvGrpSpPr>
            <a:grpSpLocks/>
          </p:cNvGrpSpPr>
          <p:nvPr/>
        </p:nvGrpSpPr>
        <p:grpSpPr bwMode="auto">
          <a:xfrm>
            <a:off x="3648456" y="3646490"/>
            <a:ext cx="2384044" cy="719138"/>
            <a:chOff x="2060" y="2112"/>
            <a:chExt cx="1444" cy="453"/>
          </a:xfrm>
        </p:grpSpPr>
        <p:sp>
          <p:nvSpPr>
            <p:cNvPr id="66569" name="Line 7"/>
            <p:cNvSpPr>
              <a:spLocks noChangeShapeType="1"/>
            </p:cNvSpPr>
            <p:nvPr/>
          </p:nvSpPr>
          <p:spPr bwMode="auto">
            <a:xfrm flipV="1">
              <a:off x="2060" y="2160"/>
              <a:ext cx="388" cy="405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66570" name="Line 8"/>
            <p:cNvSpPr>
              <a:spLocks noChangeShapeType="1"/>
            </p:cNvSpPr>
            <p:nvPr/>
          </p:nvSpPr>
          <p:spPr bwMode="auto">
            <a:xfrm flipV="1">
              <a:off x="2060" y="2112"/>
              <a:ext cx="1444" cy="453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Conduites de chauffage</a:t>
            </a:r>
            <a:endParaRPr lang="fr-CH" dirty="0"/>
          </a:p>
        </p:txBody>
      </p:sp>
      <p:sp>
        <p:nvSpPr>
          <p:cNvPr id="10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39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39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9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68" grpId="0" animBg="1" autoUpdateAnimBg="0"/>
      <p:bldP spid="139270" grpId="0" animBg="1" autoUpdateAnimBg="0"/>
      <p:bldP spid="2" grpId="0" animBg="1"/>
      <p:bldP spid="10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Picture 2" descr="Diapo 206 Jardin d'hiver vill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662" y="1409510"/>
            <a:ext cx="5978500" cy="448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2057662" y="5892928"/>
            <a:ext cx="5978500" cy="830912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0" tIns="45678" rIns="0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/>
              <a:t>Judicieux de le relier au conducteur principal d’équipotentialité</a:t>
            </a:r>
            <a:endParaRPr lang="en-GB" altLang="fr-FR" sz="2400" b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Jardin d’hiver (métallique)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37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37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0" grpId="0" animBg="1" autoUpdateAnimBg="0"/>
      <p:bldP spid="2" grpId="0" animBg="1"/>
      <p:bldP spid="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Diapo 207 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5800" y="1460267"/>
            <a:ext cx="6172200" cy="462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4" name="Text Box 4"/>
          <p:cNvSpPr txBox="1">
            <a:spLocks noChangeArrowheads="1"/>
          </p:cNvSpPr>
          <p:nvPr/>
        </p:nvSpPr>
        <p:spPr bwMode="auto">
          <a:xfrm>
            <a:off x="1955800" y="6089417"/>
            <a:ext cx="6172200" cy="52387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/>
              <a:t>Judicieux de le relier à la base</a:t>
            </a:r>
            <a:endParaRPr lang="en-GB" altLang="fr-FR" sz="2800" b="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Cheminée métallique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38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38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4" grpId="0" animBg="1" autoUpdateAnimBg="0"/>
      <p:bldP spid="2" grpId="0" animBg="1"/>
      <p:bldP spid="6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5" name="Text Box 3"/>
          <p:cNvSpPr txBox="1">
            <a:spLocks noChangeArrowheads="1"/>
          </p:cNvSpPr>
          <p:nvPr/>
        </p:nvSpPr>
        <p:spPr bwMode="auto">
          <a:xfrm>
            <a:off x="1026568" y="2338238"/>
            <a:ext cx="858783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/>
              <a:t>PE  </a:t>
            </a:r>
            <a:r>
              <a:rPr lang="fr-CH" altLang="fr-FR" sz="2800" dirty="0">
                <a:sym typeface="Symbol" pitchFamily="18" charset="2"/>
              </a:rPr>
              <a:t></a:t>
            </a:r>
            <a:r>
              <a:rPr lang="fr-CH" altLang="fr-FR" sz="2800" baseline="30000" dirty="0">
                <a:ea typeface="Arial Unicode MS" pitchFamily="34" charset="-128"/>
                <a:cs typeface="Arial Unicode MS" pitchFamily="34" charset="-128"/>
              </a:rPr>
              <a:t>	 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10</a:t>
            </a:r>
            <a:r>
              <a:rPr lang="fr-CH" altLang="fr-FR" sz="2800" dirty="0"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          	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  <a:sym typeface="Symbol" pitchFamily="18" charset="2"/>
              </a:rPr>
              <a:t>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   6 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</a:t>
            </a:r>
            <a:endParaRPr lang="fr-CH" altLang="fr-FR" sz="2800" b="0" baseline="30000" dirty="0"/>
          </a:p>
        </p:txBody>
      </p:sp>
      <p:sp>
        <p:nvSpPr>
          <p:cNvPr id="141316" name="Text Box 4"/>
          <p:cNvSpPr txBox="1">
            <a:spLocks noChangeArrowheads="1"/>
          </p:cNvSpPr>
          <p:nvPr/>
        </p:nvSpPr>
        <p:spPr bwMode="auto">
          <a:xfrm>
            <a:off x="1026568" y="4343397"/>
            <a:ext cx="858783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/>
              <a:t>PE  </a:t>
            </a:r>
            <a:r>
              <a:rPr lang="fr-CH" altLang="fr-FR" sz="2800" b="0" dirty="0">
                <a:sym typeface="Symbol" pitchFamily="18" charset="2"/>
              </a:rPr>
              <a:t>=</a:t>
            </a:r>
            <a:r>
              <a:rPr lang="fr-CH" altLang="fr-FR" sz="2800" baseline="30000" dirty="0">
                <a:ea typeface="Arial Unicode MS" pitchFamily="34" charset="-128"/>
                <a:cs typeface="Arial Unicode MS" pitchFamily="34" charset="-128"/>
              </a:rPr>
              <a:t>	 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16</a:t>
            </a:r>
            <a:r>
              <a:rPr lang="fr-CH" altLang="fr-FR" sz="2800" dirty="0"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          	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  <a:sym typeface="Symbol" pitchFamily="18" charset="2"/>
              </a:rPr>
              <a:t>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 10 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</a:t>
            </a:r>
          </a:p>
        </p:txBody>
      </p:sp>
      <p:sp>
        <p:nvSpPr>
          <p:cNvPr id="141317" name="Text Box 5"/>
          <p:cNvSpPr txBox="1">
            <a:spLocks noChangeArrowheads="1"/>
          </p:cNvSpPr>
          <p:nvPr/>
        </p:nvSpPr>
        <p:spPr bwMode="auto">
          <a:xfrm>
            <a:off x="1051720" y="4962595"/>
            <a:ext cx="856268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/>
              <a:t>PE  ≥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25</a:t>
            </a:r>
            <a:r>
              <a:rPr lang="fr-CH" altLang="fr-FR" sz="2800" dirty="0">
                <a:ea typeface="Arial Unicode MS" pitchFamily="34" charset="-128"/>
                <a:cs typeface="Arial Unicode MS" pitchFamily="34" charset="-128"/>
              </a:rPr>
              <a:t>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 		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  <a:sym typeface="Symbol" pitchFamily="18" charset="2"/>
              </a:rPr>
              <a:t>   1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6 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</a:t>
            </a:r>
          </a:p>
        </p:txBody>
      </p:sp>
      <p:sp>
        <p:nvSpPr>
          <p:cNvPr id="69639" name="Rectangle 7"/>
          <p:cNvSpPr>
            <a:spLocks noChangeArrowheads="1"/>
          </p:cNvSpPr>
          <p:nvPr/>
        </p:nvSpPr>
        <p:spPr bwMode="auto">
          <a:xfrm>
            <a:off x="5549652" y="3392338"/>
            <a:ext cx="4572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1326" name="Text Box 14"/>
          <p:cNvSpPr txBox="1">
            <a:spLocks noChangeArrowheads="1"/>
          </p:cNvSpPr>
          <p:nvPr/>
        </p:nvSpPr>
        <p:spPr bwMode="auto">
          <a:xfrm>
            <a:off x="1026568" y="3009604"/>
            <a:ext cx="8587832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/>
              <a:t>Si paratonnerre      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	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  <a:sym typeface="Symbol" pitchFamily="18" charset="2"/>
              </a:rPr>
              <a:t>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   10 mm</a:t>
            </a:r>
            <a:r>
              <a:rPr lang="fr-CH" altLang="fr-FR" sz="2800" b="0" baseline="30000" dirty="0">
                <a:ea typeface="Arial Unicode MS" pitchFamily="34" charset="-128"/>
                <a:cs typeface="Arial Unicode MS" pitchFamily="34" charset="-128"/>
              </a:rPr>
              <a:t>2 </a:t>
            </a:r>
            <a:r>
              <a:rPr lang="fr-CH" altLang="fr-FR" sz="2800" b="0" dirty="0">
                <a:ea typeface="Arial Unicode MS" pitchFamily="34" charset="-128"/>
                <a:cs typeface="Arial Unicode MS" pitchFamily="34" charset="-128"/>
              </a:rPr>
              <a:t>au minimum</a:t>
            </a:r>
          </a:p>
        </p:txBody>
      </p:sp>
      <p:sp>
        <p:nvSpPr>
          <p:cNvPr id="14" name="Text Box 14"/>
          <p:cNvSpPr txBox="1">
            <a:spLocks noChangeArrowheads="1"/>
          </p:cNvSpPr>
          <p:nvPr/>
        </p:nvSpPr>
        <p:spPr bwMode="auto">
          <a:xfrm>
            <a:off x="1026568" y="3721024"/>
            <a:ext cx="8587832" cy="5222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i="1" dirty="0"/>
              <a:t>Conseillé</a:t>
            </a:r>
            <a:r>
              <a:rPr lang="fr-CH" altLang="fr-FR" sz="2800" b="0" i="1" dirty="0">
                <a:ea typeface="Arial Unicode MS" pitchFamily="34" charset="-128"/>
                <a:cs typeface="Arial Unicode MS" pitchFamily="34" charset="-128"/>
              </a:rPr>
              <a:t>			</a:t>
            </a:r>
            <a:r>
              <a:rPr lang="fr-CH" altLang="fr-FR" sz="2800" b="0" i="1" dirty="0">
                <a:ea typeface="Arial Unicode MS" pitchFamily="34" charset="-128"/>
                <a:cs typeface="Arial Unicode MS" pitchFamily="34" charset="-128"/>
                <a:sym typeface="Symbol" pitchFamily="18" charset="2"/>
              </a:rPr>
              <a:t></a:t>
            </a:r>
            <a:r>
              <a:rPr lang="fr-CH" altLang="fr-FR" sz="2800" b="0" i="1" dirty="0">
                <a:ea typeface="Arial Unicode MS" pitchFamily="34" charset="-128"/>
                <a:cs typeface="Arial Unicode MS" pitchFamily="34" charset="-128"/>
              </a:rPr>
              <a:t>   10 mm</a:t>
            </a:r>
            <a:r>
              <a:rPr lang="fr-CH" altLang="fr-FR" sz="2800" b="0" i="1" baseline="30000" dirty="0">
                <a:ea typeface="Arial Unicode MS" pitchFamily="34" charset="-128"/>
                <a:cs typeface="Arial Unicode MS" pitchFamily="34" charset="-128"/>
              </a:rPr>
              <a:t>2 </a:t>
            </a:r>
            <a:r>
              <a:rPr lang="fr-CH" altLang="fr-FR" sz="2800" b="0" i="1" dirty="0">
                <a:ea typeface="Arial Unicode MS" pitchFamily="34" charset="-128"/>
                <a:cs typeface="Arial Unicode MS" pitchFamily="34" charset="-128"/>
              </a:rPr>
              <a:t>au minimum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Dimensionnement du conducteur d’équipotentialité de protection</a:t>
            </a:r>
            <a:endParaRPr lang="fr-CH" dirty="0"/>
          </a:p>
        </p:txBody>
      </p:sp>
      <p:sp>
        <p:nvSpPr>
          <p:cNvPr id="13" name="Text Box 29"/>
          <p:cNvSpPr txBox="1">
            <a:spLocks noChangeArrowheads="1"/>
          </p:cNvSpPr>
          <p:nvPr/>
        </p:nvSpPr>
        <p:spPr bwMode="auto">
          <a:xfrm>
            <a:off x="479425" y="1463033"/>
            <a:ext cx="3384260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NIBT 5.4.4.1 </a:t>
            </a:r>
            <a:r>
              <a:rPr lang="fr-CH" altLang="fr-FR" sz="2000" dirty="0" smtClean="0">
                <a:solidFill>
                  <a:schemeClr val="tx1"/>
                </a:solidFill>
              </a:rPr>
              <a:t>et </a:t>
            </a:r>
            <a:r>
              <a:rPr lang="fr-CH" altLang="fr-FR" sz="2000" dirty="0">
                <a:solidFill>
                  <a:schemeClr val="tx1"/>
                </a:solidFill>
              </a:rPr>
              <a:t>5.4.4 </a:t>
            </a:r>
            <a:r>
              <a:rPr lang="fr-CH" altLang="fr-FR" sz="2000" dirty="0" err="1">
                <a:solidFill>
                  <a:schemeClr val="tx1"/>
                </a:solidFill>
              </a:rPr>
              <a:t>tabl</a:t>
            </a:r>
            <a:r>
              <a:rPr lang="fr-CH" altLang="fr-FR" sz="2000" dirty="0">
                <a:solidFill>
                  <a:schemeClr val="tx1"/>
                </a:solidFill>
              </a:rPr>
              <a:t>. 1</a:t>
            </a:r>
          </a:p>
        </p:txBody>
      </p:sp>
      <p:sp>
        <p:nvSpPr>
          <p:cNvPr id="11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13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413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2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413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1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413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131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315" grpId="0" autoUpdateAnimBg="0"/>
      <p:bldP spid="141316" grpId="0" autoUpdateAnimBg="0"/>
      <p:bldP spid="141317" grpId="0" autoUpdateAnimBg="0"/>
      <p:bldP spid="141326" grpId="0" autoUpdateAnimBg="0"/>
      <p:bldP spid="14" grpId="0" animBg="1" autoUpdateAnimBg="0"/>
      <p:bldP spid="2" grpId="0" animBg="1"/>
      <p:bldP spid="13" grpId="0" animBg="1" autoUpdateAnimBg="0"/>
      <p:bldP spid="1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2341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47324784"/>
              </p:ext>
            </p:extLst>
          </p:nvPr>
        </p:nvGraphicFramePr>
        <p:xfrm>
          <a:off x="3517106" y="2204864"/>
          <a:ext cx="3049588" cy="4067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081" name="Photo Editor Photo" r:id="rId4" imgW="11428571" imgH="15238095" progId="MSPhotoEd.3">
                  <p:embed/>
                </p:oleObj>
              </mc:Choice>
              <mc:Fallback>
                <p:oleObj name="Photo Editor Photo" r:id="rId4" imgW="11428571" imgH="15238095" progId="MSPhotoEd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17106" y="2204864"/>
                        <a:ext cx="3049588" cy="4067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2343" name="Line 7"/>
          <p:cNvSpPr>
            <a:spLocks noChangeShapeType="1"/>
          </p:cNvSpPr>
          <p:nvPr/>
        </p:nvSpPr>
        <p:spPr bwMode="auto">
          <a:xfrm>
            <a:off x="2066131" y="4114625"/>
            <a:ext cx="5867400" cy="0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42344" name="Line 8"/>
          <p:cNvSpPr>
            <a:spLocks noChangeShapeType="1"/>
          </p:cNvSpPr>
          <p:nvPr/>
        </p:nvSpPr>
        <p:spPr bwMode="auto">
          <a:xfrm flipV="1">
            <a:off x="7933531" y="3428825"/>
            <a:ext cx="0" cy="685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42345" name="Line 9"/>
          <p:cNvSpPr>
            <a:spLocks noChangeShapeType="1"/>
          </p:cNvSpPr>
          <p:nvPr/>
        </p:nvSpPr>
        <p:spPr bwMode="auto">
          <a:xfrm>
            <a:off x="7933531" y="4114625"/>
            <a:ext cx="0" cy="685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42346" name="Text Box 10"/>
          <p:cNvSpPr txBox="1">
            <a:spLocks noChangeArrowheads="1"/>
          </p:cNvSpPr>
          <p:nvPr/>
        </p:nvSpPr>
        <p:spPr bwMode="auto">
          <a:xfrm>
            <a:off x="6866731" y="2179289"/>
            <a:ext cx="2133600" cy="95567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/>
              <a:t>Installation intérieure</a:t>
            </a:r>
            <a:endParaRPr lang="en-GB" altLang="fr-FR" sz="2800" b="0"/>
          </a:p>
        </p:txBody>
      </p:sp>
      <p:sp>
        <p:nvSpPr>
          <p:cNvPr id="142347" name="Text Box 11"/>
          <p:cNvSpPr txBox="1">
            <a:spLocks noChangeArrowheads="1"/>
          </p:cNvSpPr>
          <p:nvPr/>
        </p:nvSpPr>
        <p:spPr bwMode="auto">
          <a:xfrm>
            <a:off x="6866731" y="5029026"/>
            <a:ext cx="2362200" cy="95567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Côté réseau accès interdit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42348" name="Text Box 12"/>
          <p:cNvSpPr txBox="1">
            <a:spLocks noChangeArrowheads="1"/>
          </p:cNvSpPr>
          <p:nvPr/>
        </p:nvSpPr>
        <p:spPr bwMode="auto">
          <a:xfrm>
            <a:off x="694531" y="1673050"/>
            <a:ext cx="259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/>
              <a:t>- Ligne principale</a:t>
            </a:r>
            <a:endParaRPr lang="en-GB" altLang="fr-FR" sz="2300" b="0"/>
          </a:p>
        </p:txBody>
      </p:sp>
      <p:sp>
        <p:nvSpPr>
          <p:cNvPr id="142349" name="Text Box 13"/>
          <p:cNvSpPr txBox="1">
            <a:spLocks noChangeArrowheads="1"/>
          </p:cNvSpPr>
          <p:nvPr/>
        </p:nvSpPr>
        <p:spPr bwMode="auto">
          <a:xfrm>
            <a:off x="723106" y="2946225"/>
            <a:ext cx="21336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 marL="187325" indent="-187325"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/>
              <a:t>- Conducteur de terre</a:t>
            </a:r>
            <a:endParaRPr lang="en-GB" altLang="fr-FR" sz="2300" b="0"/>
          </a:p>
        </p:txBody>
      </p:sp>
      <p:sp>
        <p:nvSpPr>
          <p:cNvPr id="142350" name="Text Box 14"/>
          <p:cNvSpPr txBox="1">
            <a:spLocks noChangeArrowheads="1"/>
          </p:cNvSpPr>
          <p:nvPr/>
        </p:nvSpPr>
        <p:spPr bwMode="auto">
          <a:xfrm>
            <a:off x="694531" y="2130250"/>
            <a:ext cx="259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/>
              <a:t>  ou d’abonnée</a:t>
            </a:r>
            <a:endParaRPr lang="en-GB" altLang="fr-FR" sz="2300" b="0"/>
          </a:p>
        </p:txBody>
      </p:sp>
      <p:sp>
        <p:nvSpPr>
          <p:cNvPr id="142352" name="Rectangle 16" descr="Diagonales larges vers le bas"/>
          <p:cNvSpPr>
            <a:spLocks noChangeArrowheads="1"/>
          </p:cNvSpPr>
          <p:nvPr/>
        </p:nvSpPr>
        <p:spPr bwMode="auto">
          <a:xfrm>
            <a:off x="4199731" y="4187651"/>
            <a:ext cx="1676400" cy="531813"/>
          </a:xfrm>
          <a:prstGeom prst="rect">
            <a:avLst/>
          </a:prstGeom>
          <a:noFill/>
          <a:ln w="28575">
            <a:solidFill>
              <a:srgbClr val="FF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pattFill prst="wdDnDiag">
                  <a:fgClr>
                    <a:srgbClr val="FFFF99"/>
                  </a:fgClr>
                  <a:bgClr>
                    <a:schemeClr val="bg1"/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42354" name="Line 18"/>
          <p:cNvSpPr>
            <a:spLocks noChangeShapeType="1"/>
          </p:cNvSpPr>
          <p:nvPr/>
        </p:nvSpPr>
        <p:spPr bwMode="auto">
          <a:xfrm>
            <a:off x="3132931" y="2285825"/>
            <a:ext cx="1828800" cy="604838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42355" name="Line 19"/>
          <p:cNvSpPr>
            <a:spLocks noChangeShapeType="1"/>
          </p:cNvSpPr>
          <p:nvPr/>
        </p:nvSpPr>
        <p:spPr bwMode="auto">
          <a:xfrm flipV="1">
            <a:off x="2980531" y="3347864"/>
            <a:ext cx="2438400" cy="15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42356" name="Text Box 20"/>
          <p:cNvSpPr txBox="1">
            <a:spLocks noChangeArrowheads="1"/>
          </p:cNvSpPr>
          <p:nvPr/>
        </p:nvSpPr>
        <p:spPr bwMode="auto">
          <a:xfrm>
            <a:off x="723106" y="5029026"/>
            <a:ext cx="2438400" cy="528638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/>
              <a:t>Protection</a:t>
            </a:r>
            <a:r>
              <a:rPr lang="fr-CH" altLang="fr-FR" sz="2800" b="0" dirty="0"/>
              <a:t> </a:t>
            </a:r>
            <a:r>
              <a:rPr lang="fr-CH" altLang="fr-FR" sz="2300" b="0" dirty="0"/>
              <a:t>PVC</a:t>
            </a:r>
            <a:endParaRPr lang="en-GB" altLang="fr-FR" sz="2300" b="0" dirty="0"/>
          </a:p>
        </p:txBody>
      </p:sp>
      <p:sp>
        <p:nvSpPr>
          <p:cNvPr id="142357" name="Line 21"/>
          <p:cNvSpPr>
            <a:spLocks noChangeShapeType="1"/>
          </p:cNvSpPr>
          <p:nvPr/>
        </p:nvSpPr>
        <p:spPr bwMode="auto">
          <a:xfrm flipV="1">
            <a:off x="3285331" y="4719463"/>
            <a:ext cx="838200" cy="538162"/>
          </a:xfrm>
          <a:prstGeom prst="line">
            <a:avLst/>
          </a:prstGeom>
          <a:noFill/>
          <a:ln w="28575">
            <a:solidFill>
              <a:srgbClr val="FF33CC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Coupe-surintensité général</a:t>
            </a:r>
            <a:endParaRPr lang="fr-CH" dirty="0"/>
          </a:p>
        </p:txBody>
      </p:sp>
      <p:sp>
        <p:nvSpPr>
          <p:cNvPr id="1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42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2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42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4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42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2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4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2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42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4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4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42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42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43" grpId="0" animBg="1"/>
      <p:bldP spid="142344" grpId="0" animBg="1"/>
      <p:bldP spid="142345" grpId="0" animBg="1"/>
      <p:bldP spid="142346" grpId="0" animBg="1" autoUpdateAnimBg="0"/>
      <p:bldP spid="142347" grpId="0" animBg="1" autoUpdateAnimBg="0"/>
      <p:bldP spid="142348" grpId="0" autoUpdateAnimBg="0"/>
      <p:bldP spid="142349" grpId="0" autoUpdateAnimBg="0"/>
      <p:bldP spid="142350" grpId="0" autoUpdateAnimBg="0"/>
      <p:bldP spid="142352" grpId="0" animBg="1"/>
      <p:bldP spid="142354" grpId="0" animBg="1"/>
      <p:bldP spid="142355" grpId="0" animBg="1"/>
      <p:bldP spid="142356" grpId="0" animBg="1" autoUpdateAnimBg="0"/>
      <p:bldP spid="142357" grpId="0" animBg="1"/>
      <p:bldP spid="2" grpId="0" animBg="1"/>
      <p:bldP spid="18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7" name="Picture 1029" descr="Diapo 221 Tubes pas bouché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3552" y="2131168"/>
            <a:ext cx="6012000" cy="454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6" name="Line 1028"/>
          <p:cNvSpPr>
            <a:spLocks noChangeShapeType="1"/>
          </p:cNvSpPr>
          <p:nvPr/>
        </p:nvSpPr>
        <p:spPr bwMode="auto">
          <a:xfrm>
            <a:off x="3287688" y="1849498"/>
            <a:ext cx="1512168" cy="1219462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79425" y="404664"/>
            <a:ext cx="9216975" cy="794403"/>
          </a:xfrm>
        </p:spPr>
        <p:txBody>
          <a:bodyPr/>
          <a:lstStyle/>
          <a:p>
            <a:r>
              <a:rPr lang="fr-CH" altLang="fr-FR"/>
              <a:t>Conduits / tubes pas bouchés</a:t>
            </a:r>
            <a:endParaRPr lang="fr-CH" dirty="0"/>
          </a:p>
        </p:txBody>
      </p:sp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484152" y="1449388"/>
            <a:ext cx="4891768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>
                <a:solidFill>
                  <a:schemeClr val="tx1"/>
                </a:solidFill>
              </a:rPr>
              <a:t>PDIE (dispositions particulières) </a:t>
            </a:r>
            <a:r>
              <a:rPr lang="fr-CH" altLang="fr-FR" sz="2000" dirty="0" smtClean="0">
                <a:solidFill>
                  <a:schemeClr val="tx1"/>
                </a:solidFill>
              </a:rPr>
              <a:t>5.1.2a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14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6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36" grpId="0" animBg="1"/>
      <p:bldP spid="3" grpId="0" animBg="1"/>
      <p:bldP spid="10" grpId="0" animBg="1" autoUpdateAnimBg="0"/>
      <p:bldP spid="7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7" name="Picture 5" descr="Diapo 222 Tubes bouché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1544" y="2060848"/>
            <a:ext cx="6067200" cy="455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0" name="Line 4"/>
          <p:cNvSpPr>
            <a:spLocks noChangeShapeType="1"/>
          </p:cNvSpPr>
          <p:nvPr/>
        </p:nvSpPr>
        <p:spPr bwMode="auto">
          <a:xfrm>
            <a:off x="2927648" y="1849498"/>
            <a:ext cx="1656184" cy="1507494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Conduits / tubes bouchés</a:t>
            </a:r>
            <a:endParaRPr lang="fr-CH" dirty="0"/>
          </a:p>
        </p:txBody>
      </p:sp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479425" y="1449388"/>
            <a:ext cx="5027134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>
                <a:solidFill>
                  <a:schemeClr val="tx1"/>
                </a:solidFill>
              </a:rPr>
              <a:t>PDIE (dispositions particulières) </a:t>
            </a:r>
            <a:r>
              <a:rPr lang="fr-CH" altLang="fr-FR" sz="2000" dirty="0" smtClean="0">
                <a:solidFill>
                  <a:schemeClr val="tx1"/>
                </a:solidFill>
              </a:rPr>
              <a:t>5.1.2a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47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60" grpId="0" animBg="1"/>
      <p:bldP spid="2" grpId="0" animBg="1"/>
      <p:bldP spid="10" grpId="0" animBg="1" autoUpdateAnimBg="0"/>
      <p:bldP spid="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 descr="\\sesame\users\CIDRE\Documents\Mes images\Capture 2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180" y="3229590"/>
            <a:ext cx="2116138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2207568" y="2142152"/>
            <a:ext cx="990600" cy="452437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 dirty="0">
                <a:solidFill>
                  <a:srgbClr val="003A7C"/>
                </a:solidFill>
              </a:rPr>
              <a:t>TN-S</a:t>
            </a:r>
            <a:endParaRPr lang="en-GB" altLang="fr-FR" sz="2300" b="0" dirty="0">
              <a:solidFill>
                <a:srgbClr val="003A7C"/>
              </a:solidFill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7349481" y="2142152"/>
            <a:ext cx="1030288" cy="452437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300" b="0">
                <a:solidFill>
                  <a:srgbClr val="003A7C"/>
                </a:solidFill>
              </a:rPr>
              <a:t>TN-C</a:t>
            </a:r>
            <a:endParaRPr lang="en-GB" altLang="fr-FR" sz="2300" b="0">
              <a:solidFill>
                <a:srgbClr val="003A7C"/>
              </a:solidFill>
            </a:endParaRPr>
          </a:p>
        </p:txBody>
      </p:sp>
      <p:pic>
        <p:nvPicPr>
          <p:cNvPr id="9" name="Picture 2" descr="\\sesame\users\CIDRE\Documents\Mes images\Capture 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4323" y="3229591"/>
            <a:ext cx="2011362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9734" y="3229589"/>
            <a:ext cx="1473200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599" y="3229591"/>
            <a:ext cx="1389062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9299" y="1613515"/>
            <a:ext cx="1638300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Line 6"/>
          <p:cNvSpPr>
            <a:spLocks noChangeShapeType="1"/>
          </p:cNvSpPr>
          <p:nvPr/>
        </p:nvSpPr>
        <p:spPr bwMode="auto">
          <a:xfrm flipV="1">
            <a:off x="1608119" y="2631626"/>
            <a:ext cx="1123950" cy="2637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5" name="Line 5"/>
          <p:cNvSpPr>
            <a:spLocks noChangeShapeType="1"/>
          </p:cNvSpPr>
          <p:nvPr/>
        </p:nvSpPr>
        <p:spPr bwMode="auto">
          <a:xfrm flipH="1" flipV="1">
            <a:off x="7896198" y="2594588"/>
            <a:ext cx="738412" cy="186957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6" name="Line 5"/>
          <p:cNvSpPr>
            <a:spLocks noChangeShapeType="1"/>
          </p:cNvSpPr>
          <p:nvPr/>
        </p:nvSpPr>
        <p:spPr bwMode="auto">
          <a:xfrm flipV="1">
            <a:off x="6602385" y="2594588"/>
            <a:ext cx="1293812" cy="213055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7" name="Line 6"/>
          <p:cNvSpPr>
            <a:spLocks noChangeShapeType="1"/>
          </p:cNvSpPr>
          <p:nvPr/>
        </p:nvSpPr>
        <p:spPr bwMode="auto">
          <a:xfrm flipH="1" flipV="1">
            <a:off x="2732070" y="2631627"/>
            <a:ext cx="1127340" cy="2637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stealth" w="med" len="lg"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Vis de transition</a:t>
            </a:r>
            <a:endParaRPr lang="fr-CH" dirty="0"/>
          </a:p>
        </p:txBody>
      </p:sp>
      <p:sp>
        <p:nvSpPr>
          <p:cNvPr id="18" name="Text Box 29"/>
          <p:cNvSpPr txBox="1">
            <a:spLocks noChangeArrowheads="1"/>
          </p:cNvSpPr>
          <p:nvPr/>
        </p:nvSpPr>
        <p:spPr bwMode="auto">
          <a:xfrm>
            <a:off x="479376" y="1449388"/>
            <a:ext cx="3166252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 smtClean="0">
                <a:solidFill>
                  <a:schemeClr val="tx1"/>
                </a:solidFill>
              </a:rPr>
              <a:t>NIBT 4.1.1 (</a:t>
            </a:r>
            <a:r>
              <a:rPr lang="fr-CH" altLang="fr-FR" sz="2000" dirty="0">
                <a:solidFill>
                  <a:schemeClr val="tx1"/>
                </a:solidFill>
              </a:rPr>
              <a:t>E+C</a:t>
            </a:r>
            <a:r>
              <a:rPr lang="fr-CH" altLang="fr-FR" sz="2000" dirty="0" smtClean="0">
                <a:solidFill>
                  <a:schemeClr val="tx1"/>
                </a:solidFill>
              </a:rPr>
              <a:t>) figure 6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  <p:sp>
        <p:nvSpPr>
          <p:cNvPr id="1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 autoUpdateAnimBg="0"/>
      <p:bldP spid="8" grpId="0" animBg="1" autoUpdateAnimBg="0"/>
      <p:bldP spid="24" grpId="0" animBg="1"/>
      <p:bldP spid="25" grpId="0" animBg="1"/>
      <p:bldP spid="26" grpId="0" animBg="1"/>
      <p:bldP spid="27" grpId="0" animBg="1"/>
      <p:bldP spid="2" grpId="0" animBg="1"/>
      <p:bldP spid="18" grpId="0" animBg="1" autoUpdateAnimBg="0"/>
      <p:bldP spid="1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9" name="Picture 5" descr="Diapo 230 Tableau complet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8058" y="1804731"/>
            <a:ext cx="3813430" cy="4571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Ensembles d’appareillage</a:t>
            </a:r>
            <a:endParaRPr lang="fr-CH" dirty="0"/>
          </a:p>
        </p:txBody>
      </p:sp>
      <p:sp>
        <p:nvSpPr>
          <p:cNvPr id="8" name="Text Box 29"/>
          <p:cNvSpPr txBox="1">
            <a:spLocks noChangeArrowheads="1"/>
          </p:cNvSpPr>
          <p:nvPr/>
        </p:nvSpPr>
        <p:spPr bwMode="auto">
          <a:xfrm>
            <a:off x="479425" y="1449388"/>
            <a:ext cx="1654620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>
                <a:solidFill>
                  <a:schemeClr val="tx1"/>
                </a:solidFill>
              </a:rPr>
              <a:t>SNR 461439</a:t>
            </a:r>
          </a:p>
        </p:txBody>
      </p:sp>
      <p:sp>
        <p:nvSpPr>
          <p:cNvPr id="144386" name="Text Box 2"/>
          <p:cNvSpPr txBox="1">
            <a:spLocks noChangeArrowheads="1"/>
          </p:cNvSpPr>
          <p:nvPr/>
        </p:nvSpPr>
        <p:spPr bwMode="auto">
          <a:xfrm>
            <a:off x="479425" y="2276872"/>
            <a:ext cx="4464447" cy="12464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1619250" algn="l"/>
              </a:tabLst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161925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1619250" algn="l"/>
              </a:tabLst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161925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161925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61925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61925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61925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61925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2500" b="0" dirty="0">
                <a:solidFill>
                  <a:schemeClr val="tx2"/>
                </a:solidFill>
              </a:rPr>
              <a:t>avec ou sans tarification, accessibles aux personnes ordinaires </a:t>
            </a:r>
            <a:endParaRPr lang="en-GB" altLang="fr-FR" sz="2500" b="0" dirty="0">
              <a:solidFill>
                <a:schemeClr val="tx2"/>
              </a:solidFill>
            </a:endParaRPr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14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44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 autoUpdateAnimBg="0"/>
      <p:bldP spid="144386" grpId="0" animBg="1" autoUpdateAnimBg="0"/>
      <p:bldP spid="7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Emplacements et dispositions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4007768" y="3016965"/>
            <a:ext cx="7118800" cy="1094823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  <a:buFont typeface="Arial" panose="020B0604020202020204" pitchFamily="34" charset="0"/>
              <a:buNone/>
              <a:tabLst>
                <a:tab pos="3048000" algn="l"/>
              </a:tabLst>
            </a:pPr>
            <a:r>
              <a:rPr lang="fr-CH" altLang="fr-FR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Tableaux avec appareils </a:t>
            </a:r>
          </a:p>
          <a:p>
            <a:pPr fontAlgn="auto">
              <a:spcAft>
                <a:spcPts val="0"/>
              </a:spcAft>
              <a:buFont typeface="Arial" panose="020B0604020202020204" pitchFamily="34" charset="0"/>
              <a:buNone/>
              <a:tabLst>
                <a:tab pos="3048000" algn="l"/>
              </a:tabLst>
            </a:pPr>
            <a:r>
              <a:rPr lang="fr-CH" altLang="fr-FR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de tarification</a:t>
            </a:r>
            <a:endParaRPr lang="fr-FR" altLang="fr-FR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3791744" y="1772816"/>
            <a:ext cx="2514600" cy="601663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 w="6350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dirty="0">
                <a:solidFill>
                  <a:schemeClr val="accent5">
                    <a:lumMod val="50000"/>
                    <a:alpha val="70000"/>
                  </a:schemeClr>
                </a:solidFill>
              </a:rPr>
              <a:t>Références</a:t>
            </a:r>
            <a:endParaRPr lang="en-GB" altLang="fr-FR" dirty="0">
              <a:solidFill>
                <a:schemeClr val="accent5">
                  <a:lumMod val="50000"/>
                  <a:alpha val="70000"/>
                </a:schemeClr>
              </a:solidFill>
            </a:endParaRPr>
          </a:p>
        </p:txBody>
      </p:sp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464669" y="3364321"/>
            <a:ext cx="997389" cy="400110"/>
          </a:xfrm>
          <a:prstGeom prst="rect">
            <a:avLst/>
          </a:prstGeom>
          <a:solidFill>
            <a:srgbClr val="D1D1D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 smtClean="0">
                <a:solidFill>
                  <a:schemeClr val="tx1"/>
                </a:solidFill>
              </a:rPr>
              <a:t>PDIE 7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  <p:sp>
        <p:nvSpPr>
          <p:cNvPr id="11" name="Text Box 29"/>
          <p:cNvSpPr txBox="1">
            <a:spLocks noChangeArrowheads="1"/>
          </p:cNvSpPr>
          <p:nvPr/>
        </p:nvSpPr>
        <p:spPr bwMode="auto">
          <a:xfrm>
            <a:off x="470745" y="4473870"/>
            <a:ext cx="2960959" cy="707886"/>
          </a:xfrm>
          <a:prstGeom prst="rect">
            <a:avLst/>
          </a:prstGeom>
          <a:solidFill>
            <a:srgbClr val="D1D1D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 smtClean="0">
                <a:solidFill>
                  <a:schemeClr val="tx1"/>
                </a:solidFill>
              </a:rPr>
              <a:t>Directive de protection incendie de l’AEAI 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  <p:sp>
        <p:nvSpPr>
          <p:cNvPr id="12" name="Text Box 29"/>
          <p:cNvSpPr txBox="1">
            <a:spLocks noChangeArrowheads="1"/>
          </p:cNvSpPr>
          <p:nvPr/>
        </p:nvSpPr>
        <p:spPr bwMode="auto">
          <a:xfrm>
            <a:off x="481426" y="5891196"/>
            <a:ext cx="1654620" cy="400110"/>
          </a:xfrm>
          <a:prstGeom prst="rect">
            <a:avLst/>
          </a:prstGeom>
          <a:solidFill>
            <a:srgbClr val="D1D1D1"/>
          </a:solidFill>
          <a:ln w="9525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fr-CH" altLang="fr-FR" sz="2000" dirty="0" smtClean="0">
                <a:solidFill>
                  <a:schemeClr val="tx1"/>
                </a:solidFill>
              </a:rPr>
              <a:t>SNR 461439</a:t>
            </a:r>
            <a:endParaRPr lang="fr-CH" altLang="fr-FR" sz="2000" dirty="0">
              <a:solidFill>
                <a:schemeClr val="tx1"/>
              </a:solidFill>
            </a:endParaRP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>
          <a:xfrm>
            <a:off x="4007768" y="4610678"/>
            <a:ext cx="5976664" cy="434271"/>
          </a:xfrm>
          <a:prstGeom prst="rect">
            <a:avLst/>
          </a:prstGeom>
        </p:spPr>
        <p:txBody>
          <a:bodyPr/>
          <a:lstStyle>
            <a:lvl1pPr marL="18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indent="-1800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  <a:buFont typeface="Arial" panose="020B0604020202020204" pitchFamily="34" charset="0"/>
              <a:buNone/>
              <a:tabLst>
                <a:tab pos="3048000" algn="l"/>
              </a:tabLst>
            </a:pPr>
            <a:r>
              <a:rPr lang="fr-CH" altLang="fr-FR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Installations thermiques</a:t>
            </a:r>
            <a:endParaRPr lang="fr-FR" altLang="fr-FR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455944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animBg="1"/>
      <p:bldP spid="8" grpId="0" build="p" autoUpdateAnimBg="0"/>
      <p:bldP spid="9" grpId="0" animBg="1" autoUpdateAnimBg="0"/>
      <p:bldP spid="10" grpId="0" animBg="1" autoUpdateAnimBg="0"/>
      <p:bldP spid="11" grpId="0" animBg="1" autoUpdateAnimBg="0"/>
      <p:bldP spid="12" grpId="0" animBg="1" autoUpdateAnimBg="0"/>
      <p:bldP spid="13" grpId="0" build="p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 descr="Diapo 105 Fer plat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9502" y="1505394"/>
            <a:ext cx="6714068" cy="507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59" name="Text Box 3"/>
          <p:cNvSpPr txBox="1">
            <a:spLocks noChangeArrowheads="1"/>
          </p:cNvSpPr>
          <p:nvPr/>
        </p:nvSpPr>
        <p:spPr bwMode="auto">
          <a:xfrm>
            <a:off x="2808636" y="2799599"/>
            <a:ext cx="44958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- épaisseur min. 3 mm</a:t>
            </a:r>
            <a:endParaRPr lang="fr-FR" altLang="fr-FR" b="0" dirty="0">
              <a:solidFill>
                <a:srgbClr val="FFFF99"/>
              </a:solidFill>
            </a:endParaRPr>
          </a:p>
        </p:txBody>
      </p:sp>
      <p:sp>
        <p:nvSpPr>
          <p:cNvPr id="70660" name="Text Box 4"/>
          <p:cNvSpPr txBox="1">
            <a:spLocks noChangeArrowheads="1"/>
          </p:cNvSpPr>
          <p:nvPr/>
        </p:nvSpPr>
        <p:spPr bwMode="auto">
          <a:xfrm>
            <a:off x="2791710" y="3745738"/>
            <a:ext cx="44958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- section min. 75 mm</a:t>
            </a:r>
            <a:r>
              <a:rPr lang="fr-CH" altLang="fr-FR" b="0" baseline="30000" dirty="0">
                <a:solidFill>
                  <a:srgbClr val="FFFF99"/>
                </a:solidFill>
              </a:rPr>
              <a:t>2</a:t>
            </a:r>
            <a:endParaRPr lang="fr-FR" altLang="fr-FR" b="0" baseline="30000" dirty="0">
              <a:solidFill>
                <a:srgbClr val="FFFF99"/>
              </a:solidFill>
            </a:endParaRPr>
          </a:p>
        </p:txBody>
      </p:sp>
      <p:sp>
        <p:nvSpPr>
          <p:cNvPr id="70669" name="Text Box 13"/>
          <p:cNvSpPr txBox="1">
            <a:spLocks noChangeArrowheads="1"/>
          </p:cNvSpPr>
          <p:nvPr/>
        </p:nvSpPr>
        <p:spPr bwMode="auto">
          <a:xfrm>
            <a:off x="3782310" y="1727088"/>
            <a:ext cx="2514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3600" b="0" dirty="0">
                <a:solidFill>
                  <a:srgbClr val="FFFF99"/>
                </a:solidFill>
              </a:rPr>
              <a:t>Fer plat</a:t>
            </a:r>
            <a:endParaRPr lang="en-GB" altLang="fr-FR" sz="3600" b="0" dirty="0">
              <a:solidFill>
                <a:srgbClr val="FFFF99"/>
              </a:solidFill>
            </a:endParaRPr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Matériaux qui entrent en ligne de compte pour réaliser une électrode de terre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70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0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"/>
                                        <p:tgtEl>
                                          <p:spTgt spid="70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"/>
                                        <p:tgtEl>
                                          <p:spTgt spid="70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75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autoUpdateAnimBg="0"/>
      <p:bldP spid="70660" grpId="0" autoUpdateAnimBg="0"/>
      <p:bldP spid="70669" grpId="0" autoUpdateAnimBg="0"/>
      <p:bldP spid="3" grpId="0" animBg="1"/>
      <p:bldP spid="8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8" name="Text Box 4"/>
          <p:cNvSpPr txBox="1">
            <a:spLocks noChangeArrowheads="1"/>
          </p:cNvSpPr>
          <p:nvPr/>
        </p:nvSpPr>
        <p:spPr bwMode="auto">
          <a:xfrm>
            <a:off x="1612900" y="5047250"/>
            <a:ext cx="2826916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600" dirty="0"/>
              <a:t>- bon éclairage</a:t>
            </a:r>
            <a:endParaRPr lang="en-GB" altLang="fr-FR" sz="2600" dirty="0"/>
          </a:p>
        </p:txBody>
      </p:sp>
      <p:sp>
        <p:nvSpPr>
          <p:cNvPr id="154629" name="Text Box 5"/>
          <p:cNvSpPr txBox="1">
            <a:spLocks noChangeArrowheads="1"/>
          </p:cNvSpPr>
          <p:nvPr/>
        </p:nvSpPr>
        <p:spPr bwMode="auto">
          <a:xfrm>
            <a:off x="1612900" y="5820370"/>
            <a:ext cx="60960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600" dirty="0"/>
              <a:t>- accessibles</a:t>
            </a:r>
            <a:endParaRPr lang="en-GB" altLang="fr-FR" sz="2600" dirty="0"/>
          </a:p>
        </p:txBody>
      </p:sp>
      <p:sp>
        <p:nvSpPr>
          <p:cNvPr id="154630" name="Text Box 6"/>
          <p:cNvSpPr txBox="1">
            <a:spLocks noChangeArrowheads="1"/>
          </p:cNvSpPr>
          <p:nvPr/>
        </p:nvSpPr>
        <p:spPr bwMode="auto">
          <a:xfrm>
            <a:off x="1612900" y="4274129"/>
            <a:ext cx="62484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600" dirty="0"/>
              <a:t>- exempts de poussière</a:t>
            </a:r>
            <a:endParaRPr lang="en-GB" altLang="fr-FR" sz="2600" dirty="0"/>
          </a:p>
        </p:txBody>
      </p:sp>
      <p:sp>
        <p:nvSpPr>
          <p:cNvPr id="154631" name="Text Box 7"/>
          <p:cNvSpPr txBox="1">
            <a:spLocks noChangeArrowheads="1"/>
          </p:cNvSpPr>
          <p:nvPr/>
        </p:nvSpPr>
        <p:spPr bwMode="auto">
          <a:xfrm>
            <a:off x="1612900" y="3501008"/>
            <a:ext cx="64008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600" dirty="0"/>
              <a:t>- secs</a:t>
            </a:r>
            <a:endParaRPr lang="en-GB" altLang="fr-FR" sz="2600" dirty="0"/>
          </a:p>
        </p:txBody>
      </p:sp>
      <p:sp>
        <p:nvSpPr>
          <p:cNvPr id="154639" name="Text Box 15"/>
          <p:cNvSpPr txBox="1">
            <a:spLocks noChangeArrowheads="1"/>
          </p:cNvSpPr>
          <p:nvPr/>
        </p:nvSpPr>
        <p:spPr bwMode="auto">
          <a:xfrm>
            <a:off x="2612722" y="2253857"/>
            <a:ext cx="4896544" cy="523220"/>
          </a:xfrm>
          <a:prstGeom prst="rect">
            <a:avLst/>
          </a:prstGeom>
          <a:solidFill>
            <a:schemeClr val="bg2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dirty="0">
                <a:solidFill>
                  <a:schemeClr val="accent5">
                    <a:lumMod val="50000"/>
                    <a:alpha val="70000"/>
                  </a:schemeClr>
                </a:solidFill>
              </a:rPr>
              <a:t>Emplacements admissibles</a:t>
            </a:r>
            <a:endParaRPr lang="en-GB" altLang="fr-FR" sz="2800" dirty="0">
              <a:solidFill>
                <a:schemeClr val="accent5">
                  <a:lumMod val="50000"/>
                  <a:alpha val="70000"/>
                </a:scheme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Tableaux avec appareils de tarification</a:t>
            </a:r>
            <a:endParaRPr lang="fr-CH" dirty="0"/>
          </a:p>
        </p:txBody>
      </p:sp>
      <p:sp>
        <p:nvSpPr>
          <p:cNvPr id="14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9" name="Text Box 29"/>
          <p:cNvSpPr txBox="1">
            <a:spLocks noChangeArrowheads="1"/>
          </p:cNvSpPr>
          <p:nvPr/>
        </p:nvSpPr>
        <p:spPr bwMode="auto">
          <a:xfrm>
            <a:off x="478751" y="1418397"/>
            <a:ext cx="1856598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PDIE 7.5.3 + 4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4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54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54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54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28" grpId="0" autoUpdateAnimBg="0"/>
      <p:bldP spid="154629" grpId="0" autoUpdateAnimBg="0"/>
      <p:bldP spid="154630" grpId="0" autoUpdateAnimBg="0"/>
      <p:bldP spid="154631" grpId="0" autoUpdateAnimBg="0"/>
      <p:bldP spid="154639" grpId="0" animBg="1" autoUpdateAnimBg="0"/>
      <p:bldP spid="2" grpId="0" animBg="1"/>
      <p:bldP spid="14" grpId="0" animBg="1"/>
      <p:bldP spid="9" grpId="0" animBg="1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2"/>
          <p:cNvSpPr txBox="1">
            <a:spLocks noChangeArrowheads="1"/>
          </p:cNvSpPr>
          <p:nvPr/>
        </p:nvSpPr>
        <p:spPr bwMode="auto">
          <a:xfrm>
            <a:off x="2232818" y="2887554"/>
            <a:ext cx="5618163" cy="1382713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/>
              <a:t>Admis dans local avec stockage de combustible liquide                      (huile de chauffage)</a:t>
            </a:r>
            <a:endParaRPr lang="en-GB" altLang="fr-FR" sz="2800" b="0" dirty="0"/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2232038" y="5355213"/>
            <a:ext cx="5618163" cy="95410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>
                <a:solidFill>
                  <a:srgbClr val="FF0000">
                    <a:alpha val="70000"/>
                  </a:srgbClr>
                </a:solidFill>
              </a:rPr>
              <a:t>Jusqu’à une contenance maximum de 2000 litres</a:t>
            </a:r>
            <a:endParaRPr lang="en-GB" altLang="fr-FR" sz="280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56676" name="AutoShape 4"/>
          <p:cNvSpPr>
            <a:spLocks noChangeArrowheads="1"/>
          </p:cNvSpPr>
          <p:nvPr/>
        </p:nvSpPr>
        <p:spPr bwMode="auto">
          <a:xfrm>
            <a:off x="4793469" y="4469840"/>
            <a:ext cx="495300" cy="685800"/>
          </a:xfrm>
          <a:prstGeom prst="downArrow">
            <a:avLst>
              <a:gd name="adj1" fmla="val 50000"/>
              <a:gd name="adj2" fmla="val 34615"/>
            </a:avLst>
          </a:prstGeom>
          <a:solidFill>
            <a:schemeClr val="accent1"/>
          </a:solidFill>
          <a:ln w="3175">
            <a:solidFill>
              <a:schemeClr val="tx1"/>
            </a:solidFill>
            <a:miter lim="800000"/>
            <a:headEnd type="none" w="med" len="lg"/>
            <a:tailEnd type="none" w="med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107763" dir="13500000" sx="75000" sy="75000" algn="tl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503825" y="1480850"/>
            <a:ext cx="4800087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Exigences </a:t>
            </a:r>
            <a:r>
              <a:rPr lang="fr-CH" altLang="fr-FR" sz="2000" dirty="0" smtClean="0"/>
              <a:t>AEAI DPI </a:t>
            </a:r>
            <a:r>
              <a:rPr lang="fr-CH" altLang="fr-FR" sz="2000" dirty="0"/>
              <a:t>26-15  art. 5.2.2.</a:t>
            </a:r>
            <a:r>
              <a:rPr lang="fr-CH" altLang="fr-FR" sz="2000" baseline="-25000" dirty="0"/>
              <a:t>1</a:t>
            </a:r>
            <a:endParaRPr lang="en-GB" altLang="fr-FR" sz="2000" baseline="-250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Ensembles d’appareillage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156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100"/>
                                        <p:tgtEl>
                                          <p:spTgt spid="156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100"/>
                            </p:stCondLst>
                            <p:childTnLst>
                              <p:par>
                                <p:cTn id="21" presetID="4" presetClass="entr" presetSubtype="3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156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6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674" grpId="0" animBg="1" autoUpdateAnimBg="0"/>
      <p:bldP spid="156675" grpId="0" animBg="1" autoUpdateAnimBg="0"/>
      <p:bldP spid="156676" grpId="0" animBg="1"/>
      <p:bldP spid="7" grpId="0" animBg="1" autoUpdateAnimBg="0"/>
      <p:bldP spid="2" grpId="0" animBg="1"/>
      <p:bldP spid="8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3" name="Text Box 3"/>
          <p:cNvSpPr txBox="1">
            <a:spLocks noChangeArrowheads="1"/>
          </p:cNvSpPr>
          <p:nvPr/>
        </p:nvSpPr>
        <p:spPr bwMode="auto">
          <a:xfrm>
            <a:off x="5347200" y="2132856"/>
            <a:ext cx="4267200" cy="95567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/>
              <a:t>Ensemble d’appareillage                               (avec ou sans tarification)</a:t>
            </a:r>
            <a:endParaRPr lang="en-GB" altLang="fr-FR" sz="2800" b="0"/>
          </a:p>
        </p:txBody>
      </p:sp>
      <p:sp>
        <p:nvSpPr>
          <p:cNvPr id="158727" name="AutoShape 7"/>
          <p:cNvSpPr>
            <a:spLocks noChangeArrowheads="1"/>
          </p:cNvSpPr>
          <p:nvPr/>
        </p:nvSpPr>
        <p:spPr bwMode="auto">
          <a:xfrm>
            <a:off x="7428379" y="3265091"/>
            <a:ext cx="251797" cy="835817"/>
          </a:xfrm>
          <a:prstGeom prst="downArrow">
            <a:avLst>
              <a:gd name="adj1" fmla="val 31250"/>
              <a:gd name="adj2" fmla="val 11510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58728" name="AutoShape 8"/>
          <p:cNvSpPr>
            <a:spLocks noChangeArrowheads="1"/>
          </p:cNvSpPr>
          <p:nvPr/>
        </p:nvSpPr>
        <p:spPr bwMode="auto">
          <a:xfrm>
            <a:off x="8953199" y="3265091"/>
            <a:ext cx="361950" cy="1750217"/>
          </a:xfrm>
          <a:prstGeom prst="downArrow">
            <a:avLst>
              <a:gd name="adj1" fmla="val 31583"/>
              <a:gd name="adj2" fmla="val 9649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58726" name="Text Box 6"/>
          <p:cNvSpPr txBox="1">
            <a:spLocks noChangeArrowheads="1"/>
          </p:cNvSpPr>
          <p:nvPr/>
        </p:nvSpPr>
        <p:spPr bwMode="auto">
          <a:xfrm>
            <a:off x="5347199" y="5060602"/>
            <a:ext cx="2881279" cy="52863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800" dirty="0">
                <a:solidFill>
                  <a:srgbClr val="FF0000">
                    <a:alpha val="70000"/>
                  </a:srgbClr>
                </a:solidFill>
              </a:rPr>
              <a:t>&gt; 2000 l. </a:t>
            </a:r>
            <a:endParaRPr lang="en-GB" altLang="fr-FR" sz="28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58725" name="Text Box 5"/>
          <p:cNvSpPr txBox="1">
            <a:spLocks noChangeArrowheads="1"/>
          </p:cNvSpPr>
          <p:nvPr/>
        </p:nvSpPr>
        <p:spPr bwMode="auto">
          <a:xfrm>
            <a:off x="5347200" y="4146202"/>
            <a:ext cx="1600200" cy="52863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GB" altLang="fr-FR" sz="2800" dirty="0">
                <a:ea typeface="Arial Unicode MS" pitchFamily="34" charset="-128"/>
                <a:cs typeface="Arial Unicode MS" pitchFamily="34" charset="-128"/>
              </a:rPr>
              <a:t>≤</a:t>
            </a:r>
            <a:r>
              <a:rPr lang="fr-CH" altLang="fr-FR" sz="2800" dirty="0">
                <a:ea typeface="Arial Unicode MS" pitchFamily="34" charset="-128"/>
                <a:cs typeface="Arial Unicode MS" pitchFamily="34" charset="-128"/>
              </a:rPr>
              <a:t> 2000 l. </a:t>
            </a:r>
            <a:endParaRPr lang="en-GB" altLang="fr-FR" sz="2800" dirty="0"/>
          </a:p>
        </p:txBody>
      </p:sp>
      <p:grpSp>
        <p:nvGrpSpPr>
          <p:cNvPr id="158859" name="Group 139"/>
          <p:cNvGrpSpPr>
            <a:grpSpLocks/>
          </p:cNvGrpSpPr>
          <p:nvPr/>
        </p:nvGrpSpPr>
        <p:grpSpPr bwMode="auto">
          <a:xfrm>
            <a:off x="6812429" y="4146202"/>
            <a:ext cx="1416050" cy="528638"/>
            <a:chOff x="4292" y="2544"/>
            <a:chExt cx="892" cy="333"/>
          </a:xfrm>
          <a:solidFill>
            <a:srgbClr val="FFFF99"/>
          </a:solidFill>
        </p:grpSpPr>
        <p:sp>
          <p:nvSpPr>
            <p:cNvPr id="81940" name="Text Box 11"/>
            <p:cNvSpPr txBox="1">
              <a:spLocks noChangeArrowheads="1"/>
            </p:cNvSpPr>
            <p:nvPr/>
          </p:nvSpPr>
          <p:spPr bwMode="auto">
            <a:xfrm>
              <a:off x="4368" y="2544"/>
              <a:ext cx="816" cy="33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800" dirty="0">
                  <a:ea typeface="Arial Unicode MS" pitchFamily="34" charset="-128"/>
                  <a:cs typeface="Arial Unicode MS" pitchFamily="34" charset="-128"/>
                </a:rPr>
                <a:t>admis </a:t>
              </a:r>
              <a:endParaRPr lang="en-GB" altLang="fr-FR" sz="2800" dirty="0"/>
            </a:p>
          </p:txBody>
        </p:sp>
        <p:sp>
          <p:nvSpPr>
            <p:cNvPr id="81941" name="Rectangle 13"/>
            <p:cNvSpPr>
              <a:spLocks noChangeArrowheads="1"/>
            </p:cNvSpPr>
            <p:nvPr/>
          </p:nvSpPr>
          <p:spPr bwMode="auto">
            <a:xfrm>
              <a:off x="4292" y="2553"/>
              <a:ext cx="98" cy="320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81936" name="Text Box 133"/>
          <p:cNvSpPr txBox="1">
            <a:spLocks noChangeArrowheads="1"/>
          </p:cNvSpPr>
          <p:nvPr/>
        </p:nvSpPr>
        <p:spPr bwMode="auto">
          <a:xfrm>
            <a:off x="8228478" y="5060040"/>
            <a:ext cx="1250915" cy="5292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fr-CH" altLang="fr-FR" sz="2800" dirty="0">
                <a:solidFill>
                  <a:srgbClr val="FF0000">
                    <a:alpha val="70000"/>
                  </a:srgbClr>
                </a:solidFill>
              </a:rPr>
              <a:t>exclu</a:t>
            </a:r>
            <a:endParaRPr lang="en-GB" altLang="fr-FR" sz="2800" dirty="0">
              <a:solidFill>
                <a:srgbClr val="FF0000">
                  <a:alpha val="70000"/>
                </a:srgbClr>
              </a:solidFill>
            </a:endParaRPr>
          </a:p>
        </p:txBody>
      </p:sp>
      <p:pic>
        <p:nvPicPr>
          <p:cNvPr id="158860" name="Picture 140" descr="Diapo 232 deux citern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" y="2102712"/>
            <a:ext cx="4648200" cy="34861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Local avec stockage de combustible liquide (huile de chauffage)</a:t>
            </a:r>
            <a:endParaRPr lang="fr-CH" dirty="0"/>
          </a:p>
        </p:txBody>
      </p:sp>
      <p:sp>
        <p:nvSpPr>
          <p:cNvPr id="2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58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8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8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58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58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8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58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5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1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723" grpId="0" animBg="1" autoUpdateAnimBg="0"/>
      <p:bldP spid="158727" grpId="0" animBg="1"/>
      <p:bldP spid="158728" grpId="0" animBg="1"/>
      <p:bldP spid="158726" grpId="0" animBg="1" autoUpdateAnimBg="0"/>
      <p:bldP spid="158725" grpId="0" animBg="1" autoUpdateAnimBg="0"/>
      <p:bldP spid="81936" grpId="0" animBg="1"/>
      <p:bldP spid="2" grpId="0" animBg="1"/>
      <p:bldP spid="25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134731"/>
            <a:ext cx="9134975" cy="1260000"/>
          </a:xfrm>
        </p:spPr>
        <p:txBody>
          <a:bodyPr/>
          <a:lstStyle/>
          <a:p>
            <a:r>
              <a:rPr lang="fr-CH" altLang="fr-FR" dirty="0"/>
              <a:t>Espace libre pour appareils de tarification</a:t>
            </a:r>
            <a:br>
              <a:rPr lang="fr-CH" altLang="fr-FR" dirty="0"/>
            </a:br>
            <a:r>
              <a:rPr lang="fr-CH" altLang="fr-FR" dirty="0"/>
              <a:t> dans armoire ou niche</a:t>
            </a:r>
            <a:endParaRPr lang="fr-CH" dirty="0"/>
          </a:p>
        </p:txBody>
      </p:sp>
      <p:grpSp>
        <p:nvGrpSpPr>
          <p:cNvPr id="146" name="Groupe 145"/>
          <p:cNvGrpSpPr/>
          <p:nvPr/>
        </p:nvGrpSpPr>
        <p:grpSpPr>
          <a:xfrm>
            <a:off x="2832244" y="2635754"/>
            <a:ext cx="4359357" cy="2891615"/>
            <a:chOff x="1668284" y="3489713"/>
            <a:chExt cx="4359357" cy="2891615"/>
          </a:xfrm>
        </p:grpSpPr>
        <p:sp>
          <p:nvSpPr>
            <p:cNvPr id="147" name="Arc 146"/>
            <p:cNvSpPr/>
            <p:nvPr/>
          </p:nvSpPr>
          <p:spPr>
            <a:xfrm rot="19974917" flipH="1">
              <a:off x="4069261" y="4545328"/>
              <a:ext cx="503827" cy="1836000"/>
            </a:xfrm>
            <a:prstGeom prst="arc">
              <a:avLst>
                <a:gd name="adj1" fmla="val 16816917"/>
                <a:gd name="adj2" fmla="val 21458571"/>
              </a:avLst>
            </a:prstGeom>
            <a:ln w="19050"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  <p:grpSp>
          <p:nvGrpSpPr>
            <p:cNvPr id="148" name="Groupe 147"/>
            <p:cNvGrpSpPr/>
            <p:nvPr/>
          </p:nvGrpSpPr>
          <p:grpSpPr>
            <a:xfrm>
              <a:off x="1952414" y="3497791"/>
              <a:ext cx="4031177" cy="280354"/>
              <a:chOff x="3296074" y="5097968"/>
              <a:chExt cx="4031177" cy="280354"/>
            </a:xfrm>
          </p:grpSpPr>
          <p:cxnSp>
            <p:nvCxnSpPr>
              <p:cNvPr id="175" name="Connecteur droit 174"/>
              <p:cNvCxnSpPr/>
              <p:nvPr/>
            </p:nvCxnSpPr>
            <p:spPr>
              <a:xfrm>
                <a:off x="3296074" y="5377368"/>
                <a:ext cx="3761316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" name="Groupe 175"/>
              <p:cNvGrpSpPr/>
              <p:nvPr/>
            </p:nvGrpSpPr>
            <p:grpSpPr>
              <a:xfrm>
                <a:off x="3467100" y="5097968"/>
                <a:ext cx="3860151" cy="280354"/>
                <a:chOff x="3467100" y="5097968"/>
                <a:chExt cx="3860151" cy="280354"/>
              </a:xfrm>
            </p:grpSpPr>
            <p:cxnSp>
              <p:nvCxnSpPr>
                <p:cNvPr id="177" name="Connecteur droit 176"/>
                <p:cNvCxnSpPr/>
                <p:nvPr/>
              </p:nvCxnSpPr>
              <p:spPr>
                <a:xfrm flipH="1">
                  <a:off x="3467100" y="5097968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Connecteur droit 177"/>
                <p:cNvCxnSpPr/>
                <p:nvPr/>
              </p:nvCxnSpPr>
              <p:spPr>
                <a:xfrm flipH="1">
                  <a:off x="3723549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Connecteur droit 178"/>
                <p:cNvCxnSpPr/>
                <p:nvPr/>
              </p:nvCxnSpPr>
              <p:spPr>
                <a:xfrm flipH="1">
                  <a:off x="3979998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Connecteur droit 179"/>
                <p:cNvCxnSpPr/>
                <p:nvPr/>
              </p:nvCxnSpPr>
              <p:spPr>
                <a:xfrm flipH="1">
                  <a:off x="4236447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Connecteur droit 180"/>
                <p:cNvCxnSpPr/>
                <p:nvPr/>
              </p:nvCxnSpPr>
              <p:spPr>
                <a:xfrm flipH="1">
                  <a:off x="4492896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Connecteur droit 181"/>
                <p:cNvCxnSpPr/>
                <p:nvPr/>
              </p:nvCxnSpPr>
              <p:spPr>
                <a:xfrm flipH="1">
                  <a:off x="4749345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Connecteur droit 182"/>
                <p:cNvCxnSpPr/>
                <p:nvPr/>
              </p:nvCxnSpPr>
              <p:spPr>
                <a:xfrm flipH="1">
                  <a:off x="5005794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Connecteur droit 183"/>
                <p:cNvCxnSpPr/>
                <p:nvPr/>
              </p:nvCxnSpPr>
              <p:spPr>
                <a:xfrm flipH="1">
                  <a:off x="5262243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Connecteur droit 184"/>
                <p:cNvCxnSpPr/>
                <p:nvPr/>
              </p:nvCxnSpPr>
              <p:spPr>
                <a:xfrm flipH="1">
                  <a:off x="5518692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Connecteur droit 185"/>
                <p:cNvCxnSpPr/>
                <p:nvPr/>
              </p:nvCxnSpPr>
              <p:spPr>
                <a:xfrm flipH="1">
                  <a:off x="5775141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Connecteur droit 186"/>
                <p:cNvCxnSpPr/>
                <p:nvPr/>
              </p:nvCxnSpPr>
              <p:spPr>
                <a:xfrm flipH="1">
                  <a:off x="6031590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Connecteur droit 187"/>
                <p:cNvCxnSpPr/>
                <p:nvPr/>
              </p:nvCxnSpPr>
              <p:spPr>
                <a:xfrm flipH="1">
                  <a:off x="6288039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Connecteur droit 188"/>
                <p:cNvCxnSpPr/>
                <p:nvPr/>
              </p:nvCxnSpPr>
              <p:spPr>
                <a:xfrm flipH="1">
                  <a:off x="6544488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Connecteur droit 189"/>
                <p:cNvCxnSpPr/>
                <p:nvPr/>
              </p:nvCxnSpPr>
              <p:spPr>
                <a:xfrm flipH="1">
                  <a:off x="6800937" y="5104002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Connecteur droit 190"/>
                <p:cNvCxnSpPr/>
                <p:nvPr/>
              </p:nvCxnSpPr>
              <p:spPr>
                <a:xfrm flipH="1">
                  <a:off x="7057390" y="5097968"/>
                  <a:ext cx="269861" cy="27432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49" name="Connecteur droit 148"/>
            <p:cNvCxnSpPr/>
            <p:nvPr/>
          </p:nvCxnSpPr>
          <p:spPr>
            <a:xfrm flipH="1">
              <a:off x="1682269" y="3489713"/>
              <a:ext cx="185049" cy="1836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necteur droit 149"/>
            <p:cNvCxnSpPr/>
            <p:nvPr/>
          </p:nvCxnSpPr>
          <p:spPr>
            <a:xfrm>
              <a:off x="1952414" y="3772111"/>
              <a:ext cx="0" cy="1080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Connecteur droit 150"/>
            <p:cNvCxnSpPr/>
            <p:nvPr/>
          </p:nvCxnSpPr>
          <p:spPr>
            <a:xfrm>
              <a:off x="5723540" y="3772111"/>
              <a:ext cx="0" cy="1080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necteur droit 151"/>
            <p:cNvCxnSpPr/>
            <p:nvPr/>
          </p:nvCxnSpPr>
          <p:spPr>
            <a:xfrm flipH="1">
              <a:off x="5727553" y="367278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necteur droit 152"/>
            <p:cNvCxnSpPr>
              <a:cxnSpLocks/>
            </p:cNvCxnSpPr>
            <p:nvPr/>
          </p:nvCxnSpPr>
          <p:spPr>
            <a:xfrm rot="120000" flipH="1">
              <a:off x="5820768" y="4681045"/>
              <a:ext cx="172800" cy="1728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necteur droit 153"/>
            <p:cNvCxnSpPr/>
            <p:nvPr/>
          </p:nvCxnSpPr>
          <p:spPr>
            <a:xfrm flipH="1">
              <a:off x="5726002" y="387852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Connecteur droit 154"/>
            <p:cNvCxnSpPr/>
            <p:nvPr/>
          </p:nvCxnSpPr>
          <p:spPr>
            <a:xfrm flipH="1">
              <a:off x="5726003" y="408426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Connecteur droit 155"/>
            <p:cNvCxnSpPr/>
            <p:nvPr/>
          </p:nvCxnSpPr>
          <p:spPr>
            <a:xfrm flipH="1">
              <a:off x="5734501" y="429000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Connecteur droit 156"/>
            <p:cNvCxnSpPr/>
            <p:nvPr/>
          </p:nvCxnSpPr>
          <p:spPr>
            <a:xfrm flipH="1">
              <a:off x="5733351" y="4495743"/>
              <a:ext cx="269861" cy="270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Connecteur droit 157"/>
            <p:cNvCxnSpPr/>
            <p:nvPr/>
          </p:nvCxnSpPr>
          <p:spPr>
            <a:xfrm flipV="1">
              <a:off x="1668284" y="4858963"/>
              <a:ext cx="29429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Connecteur droit 158"/>
            <p:cNvCxnSpPr/>
            <p:nvPr/>
          </p:nvCxnSpPr>
          <p:spPr>
            <a:xfrm flipV="1">
              <a:off x="5733351" y="4852111"/>
              <a:ext cx="29429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Connecteur droit 159"/>
            <p:cNvCxnSpPr/>
            <p:nvPr/>
          </p:nvCxnSpPr>
          <p:spPr>
            <a:xfrm flipH="1">
              <a:off x="1683874" y="3497791"/>
              <a:ext cx="439334" cy="43915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Connecteur droit 160"/>
            <p:cNvCxnSpPr>
              <a:cxnSpLocks noChangeAspect="1"/>
            </p:cNvCxnSpPr>
            <p:nvPr/>
          </p:nvCxnSpPr>
          <p:spPr>
            <a:xfrm flipH="1">
              <a:off x="1777088" y="4687819"/>
              <a:ext cx="172800" cy="1728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Connecteur droit 161"/>
            <p:cNvCxnSpPr/>
            <p:nvPr/>
          </p:nvCxnSpPr>
          <p:spPr>
            <a:xfrm flipH="1">
              <a:off x="1682322" y="386836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Connecteur droit 162"/>
            <p:cNvCxnSpPr/>
            <p:nvPr/>
          </p:nvCxnSpPr>
          <p:spPr>
            <a:xfrm flipH="1">
              <a:off x="1682323" y="407410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Connecteur droit 163"/>
            <p:cNvCxnSpPr/>
            <p:nvPr/>
          </p:nvCxnSpPr>
          <p:spPr>
            <a:xfrm flipH="1">
              <a:off x="1690821" y="427984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Connecteur droit 164"/>
            <p:cNvCxnSpPr/>
            <p:nvPr/>
          </p:nvCxnSpPr>
          <p:spPr>
            <a:xfrm flipH="1">
              <a:off x="1689671" y="4485583"/>
              <a:ext cx="269861" cy="27432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Rectangle 165"/>
            <p:cNvSpPr>
              <a:spLocks noChangeAspect="1"/>
            </p:cNvSpPr>
            <p:nvPr/>
          </p:nvSpPr>
          <p:spPr>
            <a:xfrm>
              <a:off x="1962477" y="4634496"/>
              <a:ext cx="216000" cy="216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/>
            </a:p>
          </p:txBody>
        </p:sp>
        <p:sp>
          <p:nvSpPr>
            <p:cNvPr id="167" name="Rectangle 166"/>
            <p:cNvSpPr>
              <a:spLocks noChangeAspect="1"/>
            </p:cNvSpPr>
            <p:nvPr/>
          </p:nvSpPr>
          <p:spPr>
            <a:xfrm>
              <a:off x="5501098" y="4624336"/>
              <a:ext cx="216000" cy="216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/>
            </a:p>
          </p:txBody>
        </p:sp>
        <p:sp>
          <p:nvSpPr>
            <p:cNvPr id="168" name="Rectangle 167"/>
            <p:cNvSpPr>
              <a:spLocks/>
            </p:cNvSpPr>
            <p:nvPr/>
          </p:nvSpPr>
          <p:spPr>
            <a:xfrm>
              <a:off x="2554996" y="3929018"/>
              <a:ext cx="1008000" cy="702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/>
            </a:p>
          </p:txBody>
        </p:sp>
        <p:sp>
          <p:nvSpPr>
            <p:cNvPr id="169" name="Rectangle 168"/>
            <p:cNvSpPr>
              <a:spLocks/>
            </p:cNvSpPr>
            <p:nvPr/>
          </p:nvSpPr>
          <p:spPr>
            <a:xfrm>
              <a:off x="4264424" y="3928418"/>
              <a:ext cx="1008000" cy="612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/>
            </a:p>
          </p:txBody>
        </p:sp>
        <p:cxnSp>
          <p:nvCxnSpPr>
            <p:cNvPr id="170" name="Connecteur droit 169"/>
            <p:cNvCxnSpPr/>
            <p:nvPr/>
          </p:nvCxnSpPr>
          <p:spPr>
            <a:xfrm>
              <a:off x="1954941" y="4858963"/>
              <a:ext cx="1710047" cy="78031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eur droit 170"/>
            <p:cNvCxnSpPr/>
            <p:nvPr/>
          </p:nvCxnSpPr>
          <p:spPr>
            <a:xfrm flipV="1">
              <a:off x="4012080" y="4850496"/>
              <a:ext cx="1719826" cy="78139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Rectangle 171"/>
            <p:cNvSpPr>
              <a:spLocks/>
            </p:cNvSpPr>
            <p:nvPr/>
          </p:nvSpPr>
          <p:spPr>
            <a:xfrm flipV="1">
              <a:off x="2177144" y="3781644"/>
              <a:ext cx="3330000" cy="144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/>
            <a:lstStyle/>
            <a:p>
              <a:pPr algn="ctr"/>
              <a:endParaRPr lang="fr-CH" dirty="0" err="1"/>
            </a:p>
          </p:txBody>
        </p:sp>
        <p:cxnSp>
          <p:nvCxnSpPr>
            <p:cNvPr id="173" name="Connecteur droit 172"/>
            <p:cNvCxnSpPr/>
            <p:nvPr/>
          </p:nvCxnSpPr>
          <p:spPr>
            <a:xfrm>
              <a:off x="2165356" y="4836308"/>
              <a:ext cx="334800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/>
            <p:cNvSpPr/>
            <p:nvPr/>
          </p:nvSpPr>
          <p:spPr>
            <a:xfrm rot="11332738" flipH="1">
              <a:off x="3357794" y="3861314"/>
              <a:ext cx="503827" cy="1836000"/>
            </a:xfrm>
            <a:prstGeom prst="arc">
              <a:avLst>
                <a:gd name="adj1" fmla="val 16816917"/>
                <a:gd name="adj2" fmla="val 21458571"/>
              </a:avLst>
            </a:prstGeom>
            <a:ln w="19050"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CH"/>
            </a:p>
          </p:txBody>
        </p:sp>
      </p:grpSp>
      <p:sp>
        <p:nvSpPr>
          <p:cNvPr id="192" name="Line 20"/>
          <p:cNvSpPr>
            <a:spLocks noChangeShapeType="1"/>
          </p:cNvSpPr>
          <p:nvPr/>
        </p:nvSpPr>
        <p:spPr bwMode="auto">
          <a:xfrm>
            <a:off x="7170943" y="3998267"/>
            <a:ext cx="3600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93" name="Line 89"/>
          <p:cNvSpPr>
            <a:spLocks noChangeShapeType="1"/>
          </p:cNvSpPr>
          <p:nvPr/>
        </p:nvSpPr>
        <p:spPr bwMode="auto">
          <a:xfrm flipV="1">
            <a:off x="6651248" y="3070238"/>
            <a:ext cx="238713" cy="2007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94" name="Line 139"/>
          <p:cNvSpPr>
            <a:spLocks noChangeShapeType="1"/>
          </p:cNvSpPr>
          <p:nvPr/>
        </p:nvSpPr>
        <p:spPr bwMode="auto">
          <a:xfrm>
            <a:off x="7417546" y="3070238"/>
            <a:ext cx="0" cy="918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95" name="Text Box 146"/>
          <p:cNvSpPr txBox="1">
            <a:spLocks noChangeArrowheads="1"/>
          </p:cNvSpPr>
          <p:nvPr/>
        </p:nvSpPr>
        <p:spPr bwMode="auto">
          <a:xfrm>
            <a:off x="7508681" y="3288304"/>
            <a:ext cx="1323623" cy="523220"/>
          </a:xfrm>
          <a:prstGeom prst="rect">
            <a:avLst/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 type="none" w="lg" len="lg"/>
            <a:tailEnd type="none" w="lg" len="lg"/>
          </a:ln>
          <a:effec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min. 190 mm</a:t>
            </a:r>
            <a:b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</a:br>
            <a: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max. 400 mm</a:t>
            </a:r>
            <a:endParaRPr lang="en-GB" altLang="fr-FR" sz="1400" b="1" dirty="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196" name="Line 89"/>
          <p:cNvSpPr>
            <a:spLocks noChangeShapeType="1"/>
          </p:cNvSpPr>
          <p:nvPr/>
        </p:nvSpPr>
        <p:spPr bwMode="auto">
          <a:xfrm>
            <a:off x="3339345" y="3095639"/>
            <a:ext cx="0" cy="684000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197" name="Line 89"/>
          <p:cNvSpPr>
            <a:spLocks noChangeShapeType="1"/>
          </p:cNvSpPr>
          <p:nvPr/>
        </p:nvSpPr>
        <p:spPr bwMode="auto">
          <a:xfrm>
            <a:off x="6663598" y="3095633"/>
            <a:ext cx="0" cy="684000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198" name="Groupe 197"/>
          <p:cNvGrpSpPr/>
          <p:nvPr/>
        </p:nvGrpSpPr>
        <p:grpSpPr>
          <a:xfrm>
            <a:off x="2295648" y="2454498"/>
            <a:ext cx="5402497" cy="456253"/>
            <a:chOff x="1131688" y="2454498"/>
            <a:chExt cx="5402497" cy="456253"/>
          </a:xfrm>
        </p:grpSpPr>
        <p:grpSp>
          <p:nvGrpSpPr>
            <p:cNvPr id="199" name="Groupe 198"/>
            <p:cNvGrpSpPr/>
            <p:nvPr/>
          </p:nvGrpSpPr>
          <p:grpSpPr>
            <a:xfrm>
              <a:off x="1131688" y="2454498"/>
              <a:ext cx="1853052" cy="456253"/>
              <a:chOff x="1131688" y="2454498"/>
              <a:chExt cx="1853052" cy="456253"/>
            </a:xfrm>
          </p:grpSpPr>
          <p:grpSp>
            <p:nvGrpSpPr>
              <p:cNvPr id="208" name="Groupe 207"/>
              <p:cNvGrpSpPr/>
              <p:nvPr/>
            </p:nvGrpSpPr>
            <p:grpSpPr>
              <a:xfrm>
                <a:off x="2182461" y="2485932"/>
                <a:ext cx="802279" cy="180000"/>
                <a:chOff x="6253586" y="3050968"/>
                <a:chExt cx="802279" cy="180000"/>
              </a:xfrm>
            </p:grpSpPr>
            <p:sp>
              <p:nvSpPr>
                <p:cNvPr id="214" name="Line 139"/>
                <p:cNvSpPr>
                  <a:spLocks noChangeShapeType="1"/>
                </p:cNvSpPr>
                <p:nvPr/>
              </p:nvSpPr>
              <p:spPr bwMode="auto">
                <a:xfrm>
                  <a:off x="6253586" y="3140968"/>
                  <a:ext cx="622670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stealth" w="lg" len="lg"/>
                  <a:tailEnd type="stealth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15" name="Rectangle 214"/>
                <p:cNvSpPr/>
                <p:nvPr/>
              </p:nvSpPr>
              <p:spPr bwMode="auto">
                <a:xfrm>
                  <a:off x="6587865" y="3050968"/>
                  <a:ext cx="468000" cy="180000"/>
                </a:xfrm>
                <a:prstGeom prst="rect">
                  <a:avLst/>
                </a:prstGeom>
                <a:solidFill>
                  <a:schemeClr val="bg2"/>
                </a:solidFill>
                <a:ln w="12700" cap="flat" cmpd="sng" algn="ctr">
                  <a:noFill/>
                  <a:prstDash val="solid"/>
                  <a:round/>
                  <a:headEnd type="stealth" w="lg" len="lg"/>
                  <a:tailEnd type="stealth" w="lg" len="lg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CH" sz="16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grpSp>
            <p:nvGrpSpPr>
              <p:cNvPr id="209" name="Groupe 208"/>
              <p:cNvGrpSpPr/>
              <p:nvPr/>
            </p:nvGrpSpPr>
            <p:grpSpPr>
              <a:xfrm rot="10800000">
                <a:off x="1131688" y="2485931"/>
                <a:ext cx="802279" cy="180000"/>
                <a:chOff x="6253586" y="3050968"/>
                <a:chExt cx="802279" cy="180000"/>
              </a:xfrm>
            </p:grpSpPr>
            <p:sp>
              <p:nvSpPr>
                <p:cNvPr id="212" name="Line 139"/>
                <p:cNvSpPr>
                  <a:spLocks noChangeShapeType="1"/>
                </p:cNvSpPr>
                <p:nvPr/>
              </p:nvSpPr>
              <p:spPr bwMode="auto">
                <a:xfrm>
                  <a:off x="6253586" y="3140968"/>
                  <a:ext cx="622670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stealth" w="lg" len="lg"/>
                  <a:tailEnd type="stealth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13" name="Rectangle 212"/>
                <p:cNvSpPr/>
                <p:nvPr/>
              </p:nvSpPr>
              <p:spPr bwMode="auto">
                <a:xfrm>
                  <a:off x="6587865" y="3050968"/>
                  <a:ext cx="468000" cy="180000"/>
                </a:xfrm>
                <a:prstGeom prst="rect">
                  <a:avLst/>
                </a:prstGeom>
                <a:solidFill>
                  <a:schemeClr val="bg2"/>
                </a:solidFill>
                <a:ln w="12700" cap="flat" cmpd="sng" algn="ctr">
                  <a:noFill/>
                  <a:prstDash val="solid"/>
                  <a:round/>
                  <a:headEnd type="stealth" w="lg" len="lg"/>
                  <a:tailEnd type="stealth" w="lg" len="lg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fr-CH" sz="16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sp>
            <p:nvSpPr>
              <p:cNvPr id="210" name="Line 89"/>
              <p:cNvSpPr>
                <a:spLocks noChangeShapeType="1"/>
              </p:cNvSpPr>
              <p:nvPr/>
            </p:nvSpPr>
            <p:spPr bwMode="auto">
              <a:xfrm flipH="1">
                <a:off x="2178966" y="2454498"/>
                <a:ext cx="0" cy="456253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211" name="Line 89"/>
              <p:cNvSpPr>
                <a:spLocks noChangeShapeType="1"/>
              </p:cNvSpPr>
              <p:nvPr/>
            </p:nvSpPr>
            <p:spPr bwMode="auto">
              <a:xfrm flipH="1">
                <a:off x="1959532" y="2454498"/>
                <a:ext cx="0" cy="456253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200" name="Line 89"/>
            <p:cNvSpPr>
              <a:spLocks noChangeShapeType="1"/>
            </p:cNvSpPr>
            <p:nvPr/>
          </p:nvSpPr>
          <p:spPr bwMode="auto">
            <a:xfrm flipH="1">
              <a:off x="5507254" y="2454498"/>
              <a:ext cx="0" cy="45625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201" name="Line 89"/>
            <p:cNvSpPr>
              <a:spLocks noChangeShapeType="1"/>
            </p:cNvSpPr>
            <p:nvPr/>
          </p:nvSpPr>
          <p:spPr bwMode="auto">
            <a:xfrm flipH="1">
              <a:off x="5713730" y="2454498"/>
              <a:ext cx="0" cy="45625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202" name="Groupe 201"/>
            <p:cNvGrpSpPr/>
            <p:nvPr/>
          </p:nvGrpSpPr>
          <p:grpSpPr>
            <a:xfrm>
              <a:off x="5731906" y="2485932"/>
              <a:ext cx="802279" cy="180000"/>
              <a:chOff x="6253586" y="3050968"/>
              <a:chExt cx="802279" cy="180000"/>
            </a:xfrm>
          </p:grpSpPr>
          <p:sp>
            <p:nvSpPr>
              <p:cNvPr id="206" name="Line 139"/>
              <p:cNvSpPr>
                <a:spLocks noChangeShapeType="1"/>
              </p:cNvSpPr>
              <p:nvPr/>
            </p:nvSpPr>
            <p:spPr bwMode="auto">
              <a:xfrm>
                <a:off x="6253586" y="3140968"/>
                <a:ext cx="62267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stealth" w="lg" len="lg"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207" name="Rectangle 206"/>
              <p:cNvSpPr/>
              <p:nvPr/>
            </p:nvSpPr>
            <p:spPr bwMode="auto">
              <a:xfrm>
                <a:off x="6587865" y="3050968"/>
                <a:ext cx="468000" cy="18000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noFill/>
                <a:prstDash val="solid"/>
                <a:round/>
                <a:headEnd type="stealth" w="lg" len="lg"/>
                <a:tailEnd type="stealth" w="lg" len="lg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CH" sz="16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203" name="Groupe 202"/>
            <p:cNvGrpSpPr/>
            <p:nvPr/>
          </p:nvGrpSpPr>
          <p:grpSpPr>
            <a:xfrm rot="10800000">
              <a:off x="4684619" y="2485931"/>
              <a:ext cx="802279" cy="180000"/>
              <a:chOff x="6253586" y="3050968"/>
              <a:chExt cx="802279" cy="180000"/>
            </a:xfrm>
          </p:grpSpPr>
          <p:sp>
            <p:nvSpPr>
              <p:cNvPr id="204" name="Line 139"/>
              <p:cNvSpPr>
                <a:spLocks noChangeShapeType="1"/>
              </p:cNvSpPr>
              <p:nvPr/>
            </p:nvSpPr>
            <p:spPr bwMode="auto">
              <a:xfrm>
                <a:off x="6253586" y="3140968"/>
                <a:ext cx="62267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stealth" w="lg" len="lg"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205" name="Rectangle 204"/>
              <p:cNvSpPr/>
              <p:nvPr/>
            </p:nvSpPr>
            <p:spPr bwMode="auto">
              <a:xfrm>
                <a:off x="6587865" y="3050968"/>
                <a:ext cx="468000" cy="18000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noFill/>
                <a:prstDash val="solid"/>
                <a:round/>
                <a:headEnd type="stealth" w="lg" len="lg"/>
                <a:tailEnd type="stealth" w="lg" len="lg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fr-CH" sz="16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  <p:sp>
        <p:nvSpPr>
          <p:cNvPr id="216" name="Text Box 146"/>
          <p:cNvSpPr txBox="1">
            <a:spLocks noChangeArrowheads="1"/>
          </p:cNvSpPr>
          <p:nvPr/>
        </p:nvSpPr>
        <p:spPr bwMode="auto">
          <a:xfrm>
            <a:off x="2487756" y="2062015"/>
            <a:ext cx="1170000" cy="324000"/>
          </a:xfrm>
          <a:prstGeom prst="rect">
            <a:avLst/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 type="none" w="lg" len="lg"/>
            <a:tailEnd type="none" w="lg" len="lg"/>
          </a:ln>
          <a:effec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min</a:t>
            </a:r>
            <a:r>
              <a:rPr lang="fr-CH" altLang="fr-FR" sz="1400" b="1" dirty="0">
                <a:solidFill>
                  <a:srgbClr val="FF0000"/>
                </a:solidFill>
                <a:latin typeface="Arial" panose="020B0604020202020204" pitchFamily="34" charset="0"/>
              </a:rPr>
              <a:t>. 50 mm</a:t>
            </a:r>
            <a:br>
              <a:rPr lang="fr-CH" altLang="fr-FR" sz="1400" b="1" dirty="0">
                <a:solidFill>
                  <a:srgbClr val="FF0000"/>
                </a:solidFill>
                <a:latin typeface="Arial" panose="020B0604020202020204" pitchFamily="34" charset="0"/>
              </a:rPr>
            </a:br>
            <a:endParaRPr lang="en-GB" altLang="fr-FR" sz="1400" b="1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217" name="Text Box 146"/>
          <p:cNvSpPr txBox="1">
            <a:spLocks noChangeArrowheads="1"/>
          </p:cNvSpPr>
          <p:nvPr/>
        </p:nvSpPr>
        <p:spPr bwMode="auto">
          <a:xfrm>
            <a:off x="6302500" y="2061246"/>
            <a:ext cx="1170000" cy="324000"/>
          </a:xfrm>
          <a:prstGeom prst="rect">
            <a:avLst/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 type="none" w="lg" len="lg"/>
            <a:tailEnd type="none" w="lg" len="lg"/>
          </a:ln>
          <a:effec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min. 50 mm</a:t>
            </a:r>
            <a:b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</a:br>
            <a:endParaRPr lang="en-GB" altLang="fr-FR" sz="1400" b="1" dirty="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218" name="Line 100"/>
          <p:cNvSpPr>
            <a:spLocks noChangeShapeType="1"/>
          </p:cNvSpPr>
          <p:nvPr/>
        </p:nvSpPr>
        <p:spPr bwMode="auto">
          <a:xfrm>
            <a:off x="3339892" y="3984633"/>
            <a:ext cx="0" cy="165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19" name="Line 101"/>
          <p:cNvSpPr>
            <a:spLocks noChangeShapeType="1"/>
          </p:cNvSpPr>
          <p:nvPr/>
        </p:nvSpPr>
        <p:spPr bwMode="auto">
          <a:xfrm>
            <a:off x="6664643" y="3976163"/>
            <a:ext cx="0" cy="165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20" name="Line 102"/>
          <p:cNvSpPr>
            <a:spLocks noChangeAspect="1" noChangeShapeType="1"/>
          </p:cNvSpPr>
          <p:nvPr/>
        </p:nvSpPr>
        <p:spPr bwMode="auto">
          <a:xfrm>
            <a:off x="3346243" y="5494339"/>
            <a:ext cx="3324862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21" name="Text Box 145"/>
          <p:cNvSpPr txBox="1">
            <a:spLocks noChangeArrowheads="1"/>
          </p:cNvSpPr>
          <p:nvPr/>
        </p:nvSpPr>
        <p:spPr bwMode="auto">
          <a:xfrm>
            <a:off x="3702136" y="5678475"/>
            <a:ext cx="2517775" cy="530225"/>
          </a:xfrm>
          <a:prstGeom prst="rect">
            <a:avLst/>
          </a:prstGeom>
          <a:solidFill>
            <a:srgbClr val="E5E3E4"/>
          </a:solidFill>
          <a:ln w="12700">
            <a:solidFill>
              <a:schemeClr val="tx1"/>
            </a:solidFill>
            <a:miter lim="800000"/>
            <a:headEnd type="none" w="lg" len="lg"/>
            <a:tailEnd type="none" w="lg" len="lg"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Ouverture min. = largeur de</a:t>
            </a:r>
            <a:b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</a:br>
            <a:r>
              <a:rPr lang="fr-CH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 l’ensemble d’appareillage</a:t>
            </a:r>
            <a:endParaRPr lang="en-GB" altLang="fr-FR" sz="1400" b="1" dirty="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222" name="Line 20"/>
          <p:cNvSpPr>
            <a:spLocks noChangeShapeType="1"/>
          </p:cNvSpPr>
          <p:nvPr/>
        </p:nvSpPr>
        <p:spPr bwMode="auto">
          <a:xfrm>
            <a:off x="6896403" y="3072245"/>
            <a:ext cx="62342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23" name="Rectangle 49"/>
          <p:cNvSpPr>
            <a:spLocks noChangeArrowheads="1"/>
          </p:cNvSpPr>
          <p:nvPr/>
        </p:nvSpPr>
        <p:spPr bwMode="auto">
          <a:xfrm>
            <a:off x="11307290" y="6493327"/>
            <a:ext cx="433387" cy="263525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fr-CH" altLang="fr-FR" sz="1600">
              <a:latin typeface="Arial" panose="020B0604020202020204" pitchFamily="34" charset="0"/>
            </a:endParaRPr>
          </a:p>
        </p:txBody>
      </p:sp>
      <p:sp>
        <p:nvSpPr>
          <p:cNvPr id="81" name="Text Box 150"/>
          <p:cNvSpPr txBox="1">
            <a:spLocks noChangeArrowheads="1"/>
          </p:cNvSpPr>
          <p:nvPr/>
        </p:nvSpPr>
        <p:spPr bwMode="auto">
          <a:xfrm>
            <a:off x="476449" y="1445860"/>
            <a:ext cx="1661289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GB"/>
            </a:defPPr>
            <a:lvl1pPr eaLnBrk="1" hangingPunct="1">
              <a:defRPr sz="2000" b="1"/>
            </a:lvl1pPr>
            <a:lvl2pPr marL="742950" indent="-285750" eaLnBrk="0" hangingPunct="0">
              <a:defRPr sz="2400" b="1">
                <a:solidFill>
                  <a:schemeClr val="tx2"/>
                </a:solidFill>
              </a:defRPr>
            </a:lvl2pPr>
            <a:lvl3pPr marL="1143000" indent="-228600" eaLnBrk="0" hangingPunct="0">
              <a:defRPr sz="2400" b="1">
                <a:solidFill>
                  <a:schemeClr val="tx2"/>
                </a:solidFill>
              </a:defRPr>
            </a:lvl3pPr>
            <a:lvl4pPr marL="1600200" indent="-228600" eaLnBrk="0" hangingPunct="0">
              <a:defRPr sz="2400" b="1">
                <a:solidFill>
                  <a:schemeClr val="tx2"/>
                </a:solidFill>
              </a:defRPr>
            </a:lvl4pPr>
            <a:lvl5pPr marL="2057400" indent="-228600" eaLnBrk="0" hangingPunct="0">
              <a:defRPr sz="2400" b="1">
                <a:solidFill>
                  <a:schemeClr val="tx2"/>
                </a:solidFill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9pPr>
          </a:lstStyle>
          <a:p>
            <a:pPr algn="ctr"/>
            <a:r>
              <a:rPr lang="fr-CH" altLang="fr-FR" dirty="0"/>
              <a:t> PDIE A 7.56</a:t>
            </a:r>
            <a:endParaRPr lang="en-GB" altLang="fr-FR" dirty="0"/>
          </a:p>
        </p:txBody>
      </p:sp>
    </p:spTree>
    <p:extLst>
      <p:ext uri="{BB962C8B-B14F-4D97-AF65-F5344CB8AC3E}">
        <p14:creationId xmlns:p14="http://schemas.microsoft.com/office/powerpoint/2010/main" val="2685263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5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2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25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25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25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25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2" grpId="0" animBg="1"/>
      <p:bldP spid="193" grpId="0" animBg="1"/>
      <p:bldP spid="194" grpId="0" animBg="1"/>
      <p:bldP spid="195" grpId="0" animBg="1" autoUpdateAnimBg="0"/>
      <p:bldP spid="196" grpId="0" animBg="1"/>
      <p:bldP spid="197" grpId="0" animBg="1"/>
      <p:bldP spid="216" grpId="0" animBg="1" autoUpdateAnimBg="0"/>
      <p:bldP spid="217" grpId="0" animBg="1" autoUpdateAnimBg="0"/>
      <p:bldP spid="218" grpId="0" animBg="1"/>
      <p:bldP spid="219" grpId="0" animBg="1"/>
      <p:bldP spid="220" grpId="0" animBg="1"/>
      <p:bldP spid="221" grpId="0" animBg="1" autoUpdateAnimBg="0"/>
      <p:bldP spid="222" grpId="0" animBg="1"/>
      <p:bldP spid="223" grpId="0" animBg="1"/>
      <p:bldP spid="8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Montage apparent dans un local ou un couloir</a:t>
            </a:r>
            <a:endParaRPr lang="fr-CH" dirty="0"/>
          </a:p>
        </p:txBody>
      </p:sp>
      <p:sp>
        <p:nvSpPr>
          <p:cNvPr id="168045" name="Text Box 1133"/>
          <p:cNvSpPr txBox="1">
            <a:spLocks noChangeArrowheads="1"/>
          </p:cNvSpPr>
          <p:nvPr/>
        </p:nvSpPr>
        <p:spPr bwMode="auto">
          <a:xfrm>
            <a:off x="479376" y="1444714"/>
            <a:ext cx="3172663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GB"/>
            </a:defPPr>
            <a:lvl1pPr eaLnBrk="1" hangingPunct="1">
              <a:defRPr sz="2000" b="1"/>
            </a:lvl1pPr>
            <a:lvl2pPr marL="742950" indent="-285750" eaLnBrk="0" hangingPunct="0">
              <a:defRPr sz="2400" b="1">
                <a:solidFill>
                  <a:schemeClr val="tx2"/>
                </a:solidFill>
              </a:defRPr>
            </a:lvl2pPr>
            <a:lvl3pPr marL="1143000" indent="-228600" eaLnBrk="0" hangingPunct="0">
              <a:defRPr sz="2400" b="1">
                <a:solidFill>
                  <a:schemeClr val="tx2"/>
                </a:solidFill>
              </a:defRPr>
            </a:lvl3pPr>
            <a:lvl4pPr marL="1600200" indent="-228600" eaLnBrk="0" hangingPunct="0">
              <a:defRPr sz="2400" b="1">
                <a:solidFill>
                  <a:schemeClr val="tx2"/>
                </a:solidFill>
              </a:defRPr>
            </a:lvl4pPr>
            <a:lvl5pPr marL="2057400" indent="-228600" eaLnBrk="0" hangingPunct="0">
              <a:defRPr sz="2400" b="1">
                <a:solidFill>
                  <a:schemeClr val="tx2"/>
                </a:solidFill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9pPr>
          </a:lstStyle>
          <a:p>
            <a:pPr algn="ctr"/>
            <a:r>
              <a:rPr lang="fr-CH" dirty="0"/>
              <a:t> NIBT </a:t>
            </a:r>
            <a:r>
              <a:rPr lang="fr-CH" dirty="0" smtClean="0"/>
              <a:t>5.1.3 et </a:t>
            </a:r>
            <a:r>
              <a:rPr lang="fr-CH" dirty="0"/>
              <a:t>PDIE 7.5.6 </a:t>
            </a:r>
            <a:endParaRPr lang="en-GB" dirty="0"/>
          </a:p>
        </p:txBody>
      </p:sp>
      <p:grpSp>
        <p:nvGrpSpPr>
          <p:cNvPr id="168063" name="Group 1151"/>
          <p:cNvGrpSpPr>
            <a:grpSpLocks/>
          </p:cNvGrpSpPr>
          <p:nvPr/>
        </p:nvGrpSpPr>
        <p:grpSpPr bwMode="auto">
          <a:xfrm>
            <a:off x="5453562" y="3562660"/>
            <a:ext cx="2813052" cy="1635127"/>
            <a:chOff x="3919" y="1930"/>
            <a:chExt cx="1772" cy="1030"/>
          </a:xfrm>
        </p:grpSpPr>
        <p:sp>
          <p:nvSpPr>
            <p:cNvPr id="28683" name="Text Box 1132"/>
            <p:cNvSpPr txBox="1">
              <a:spLocks noChangeArrowheads="1"/>
            </p:cNvSpPr>
            <p:nvPr/>
          </p:nvSpPr>
          <p:spPr bwMode="auto">
            <a:xfrm>
              <a:off x="4023" y="2292"/>
              <a:ext cx="1668" cy="465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  <a:t>Ensemble d’appareillage</a:t>
              </a:r>
              <a:b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</a:br>
              <a: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  <a:t>sans appareils de tarification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400" b="1" dirty="0">
                  <a:solidFill>
                    <a:srgbClr val="FF0000">
                      <a:alpha val="70000"/>
                    </a:srgbClr>
                  </a:solidFill>
                  <a:latin typeface="Arial" panose="020B0604020202020204" pitchFamily="34" charset="0"/>
                </a:rPr>
                <a:t>min. 60 cm</a:t>
              </a:r>
              <a:endParaRPr lang="en-GB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685" name="Line 1130"/>
            <p:cNvSpPr>
              <a:spLocks noChangeShapeType="1"/>
            </p:cNvSpPr>
            <p:nvPr/>
          </p:nvSpPr>
          <p:spPr bwMode="auto">
            <a:xfrm>
              <a:off x="3919" y="1930"/>
              <a:ext cx="0" cy="103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stealth" w="lg" len="lg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68067" name="Group 1155"/>
          <p:cNvGrpSpPr>
            <a:grpSpLocks/>
          </p:cNvGrpSpPr>
          <p:nvPr/>
        </p:nvGrpSpPr>
        <p:grpSpPr bwMode="auto">
          <a:xfrm>
            <a:off x="1199456" y="3673460"/>
            <a:ext cx="2809876" cy="1533525"/>
            <a:chOff x="114" y="2124"/>
            <a:chExt cx="1770" cy="966"/>
          </a:xfrm>
        </p:grpSpPr>
        <p:sp>
          <p:nvSpPr>
            <p:cNvPr id="28681" name="Text Box 1152"/>
            <p:cNvSpPr txBox="1">
              <a:spLocks noChangeArrowheads="1"/>
            </p:cNvSpPr>
            <p:nvPr/>
          </p:nvSpPr>
          <p:spPr bwMode="auto">
            <a:xfrm>
              <a:off x="114" y="2419"/>
              <a:ext cx="1662" cy="465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  <a:t>Ensemble d’appareillage</a:t>
              </a:r>
              <a:b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</a:br>
              <a: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  <a:t>avec appareils de tarification</a:t>
              </a:r>
              <a:b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</a:br>
              <a:r>
                <a:rPr lang="fr-CH" altLang="fr-FR" sz="1400" b="1" dirty="0">
                  <a:solidFill>
                    <a:srgbClr val="FF0000">
                      <a:alpha val="70000"/>
                    </a:srgbClr>
                  </a:solidFill>
                  <a:latin typeface="Arial" panose="020B0604020202020204" pitchFamily="34" charset="0"/>
                </a:rPr>
                <a:t>min. 80 cm  </a:t>
              </a:r>
              <a:endParaRPr lang="en-GB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682" name="Line 1154"/>
            <p:cNvSpPr>
              <a:spLocks noChangeShapeType="1"/>
            </p:cNvSpPr>
            <p:nvPr/>
          </p:nvSpPr>
          <p:spPr bwMode="auto">
            <a:xfrm>
              <a:off x="1884" y="2124"/>
              <a:ext cx="0" cy="9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stealth" w="lg" len="lg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3" name="Groupe 2"/>
          <p:cNvGrpSpPr/>
          <p:nvPr/>
        </p:nvGrpSpPr>
        <p:grpSpPr>
          <a:xfrm>
            <a:off x="2992934" y="2198910"/>
            <a:ext cx="4835525" cy="3462338"/>
            <a:chOff x="2403475" y="1891562"/>
            <a:chExt cx="4835525" cy="3462338"/>
          </a:xfrm>
        </p:grpSpPr>
        <p:grpSp>
          <p:nvGrpSpPr>
            <p:cNvPr id="168060" name="Group 1148"/>
            <p:cNvGrpSpPr>
              <a:grpSpLocks/>
            </p:cNvGrpSpPr>
            <p:nvPr/>
          </p:nvGrpSpPr>
          <p:grpSpPr bwMode="auto">
            <a:xfrm>
              <a:off x="2403475" y="1891562"/>
              <a:ext cx="4835525" cy="3462338"/>
              <a:chOff x="744" y="1548"/>
              <a:chExt cx="3046" cy="2181"/>
            </a:xfrm>
          </p:grpSpPr>
          <p:sp>
            <p:nvSpPr>
              <p:cNvPr id="28687" name="Text Box 1122"/>
              <p:cNvSpPr txBox="1">
                <a:spLocks noChangeArrowheads="1"/>
              </p:cNvSpPr>
              <p:nvPr/>
            </p:nvSpPr>
            <p:spPr bwMode="auto">
              <a:xfrm>
                <a:off x="1728" y="2928"/>
                <a:ext cx="116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miter lim="800000"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fr-FR" altLang="fr-FR" sz="14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688" name="Group 1144"/>
              <p:cNvGrpSpPr>
                <a:grpSpLocks/>
              </p:cNvGrpSpPr>
              <p:nvPr/>
            </p:nvGrpSpPr>
            <p:grpSpPr bwMode="auto">
              <a:xfrm>
                <a:off x="744" y="1548"/>
                <a:ext cx="3046" cy="2181"/>
                <a:chOff x="876" y="1536"/>
                <a:chExt cx="3046" cy="2181"/>
              </a:xfrm>
            </p:grpSpPr>
            <p:sp>
              <p:nvSpPr>
                <p:cNvPr id="28689" name="Line 1027"/>
                <p:cNvSpPr>
                  <a:spLocks noChangeShapeType="1"/>
                </p:cNvSpPr>
                <p:nvPr/>
              </p:nvSpPr>
              <p:spPr bwMode="auto">
                <a:xfrm>
                  <a:off x="3920" y="3427"/>
                  <a:ext cx="2" cy="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0" name="Line 1028"/>
                <p:cNvSpPr>
                  <a:spLocks noChangeShapeType="1"/>
                </p:cNvSpPr>
                <p:nvPr/>
              </p:nvSpPr>
              <p:spPr bwMode="auto">
                <a:xfrm>
                  <a:off x="3554" y="2263"/>
                  <a:ext cx="2" cy="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1" name="Line 1029"/>
                <p:cNvSpPr>
                  <a:spLocks noChangeShapeType="1"/>
                </p:cNvSpPr>
                <p:nvPr/>
              </p:nvSpPr>
              <p:spPr bwMode="auto">
                <a:xfrm flipV="1">
                  <a:off x="3855" y="3641"/>
                  <a:ext cx="65" cy="76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2" name="Line 1030"/>
                <p:cNvSpPr>
                  <a:spLocks noChangeShapeType="1"/>
                </p:cNvSpPr>
                <p:nvPr/>
              </p:nvSpPr>
              <p:spPr bwMode="auto">
                <a:xfrm flipV="1">
                  <a:off x="3769" y="3539"/>
                  <a:ext cx="151" cy="178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3" name="Line 1031"/>
                <p:cNvSpPr>
                  <a:spLocks noChangeShapeType="1"/>
                </p:cNvSpPr>
                <p:nvPr/>
              </p:nvSpPr>
              <p:spPr bwMode="auto">
                <a:xfrm flipV="1">
                  <a:off x="3683" y="3436"/>
                  <a:ext cx="237" cy="281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4" name="Line 1032"/>
                <p:cNvSpPr>
                  <a:spLocks noChangeShapeType="1"/>
                </p:cNvSpPr>
                <p:nvPr/>
              </p:nvSpPr>
              <p:spPr bwMode="auto">
                <a:xfrm flipV="1">
                  <a:off x="3597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5" name="Line 1033"/>
                <p:cNvSpPr>
                  <a:spLocks noChangeShapeType="1"/>
                </p:cNvSpPr>
                <p:nvPr/>
              </p:nvSpPr>
              <p:spPr bwMode="auto">
                <a:xfrm flipV="1">
                  <a:off x="3511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6" name="Line 1034"/>
                <p:cNvSpPr>
                  <a:spLocks noChangeShapeType="1"/>
                </p:cNvSpPr>
                <p:nvPr/>
              </p:nvSpPr>
              <p:spPr bwMode="auto">
                <a:xfrm flipV="1">
                  <a:off x="3425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7" name="Line 1035"/>
                <p:cNvSpPr>
                  <a:spLocks noChangeShapeType="1"/>
                </p:cNvSpPr>
                <p:nvPr/>
              </p:nvSpPr>
              <p:spPr bwMode="auto">
                <a:xfrm flipV="1">
                  <a:off x="3339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8" name="Line 1036"/>
                <p:cNvSpPr>
                  <a:spLocks noChangeShapeType="1"/>
                </p:cNvSpPr>
                <p:nvPr/>
              </p:nvSpPr>
              <p:spPr bwMode="auto">
                <a:xfrm flipV="1">
                  <a:off x="3253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699" name="Line 1037"/>
                <p:cNvSpPr>
                  <a:spLocks noChangeShapeType="1"/>
                </p:cNvSpPr>
                <p:nvPr/>
              </p:nvSpPr>
              <p:spPr bwMode="auto">
                <a:xfrm flipV="1">
                  <a:off x="3168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0" name="Line 1038"/>
                <p:cNvSpPr>
                  <a:spLocks noChangeShapeType="1"/>
                </p:cNvSpPr>
                <p:nvPr/>
              </p:nvSpPr>
              <p:spPr bwMode="auto">
                <a:xfrm flipV="1">
                  <a:off x="3080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1" name="Line 1039"/>
                <p:cNvSpPr>
                  <a:spLocks noChangeShapeType="1"/>
                </p:cNvSpPr>
                <p:nvPr/>
              </p:nvSpPr>
              <p:spPr bwMode="auto">
                <a:xfrm flipV="1">
                  <a:off x="2994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2" name="Line 1040"/>
                <p:cNvSpPr>
                  <a:spLocks noChangeShapeType="1"/>
                </p:cNvSpPr>
                <p:nvPr/>
              </p:nvSpPr>
              <p:spPr bwMode="auto">
                <a:xfrm flipV="1">
                  <a:off x="2908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3" name="Line 1041"/>
                <p:cNvSpPr>
                  <a:spLocks noChangeShapeType="1"/>
                </p:cNvSpPr>
                <p:nvPr/>
              </p:nvSpPr>
              <p:spPr bwMode="auto">
                <a:xfrm flipV="1">
                  <a:off x="2822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4" name="Line 1042"/>
                <p:cNvSpPr>
                  <a:spLocks noChangeShapeType="1"/>
                </p:cNvSpPr>
                <p:nvPr/>
              </p:nvSpPr>
              <p:spPr bwMode="auto">
                <a:xfrm flipV="1">
                  <a:off x="2736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5" name="Line 1043"/>
                <p:cNvSpPr>
                  <a:spLocks noChangeShapeType="1"/>
                </p:cNvSpPr>
                <p:nvPr/>
              </p:nvSpPr>
              <p:spPr bwMode="auto">
                <a:xfrm flipV="1">
                  <a:off x="2650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6" name="Line 1044"/>
                <p:cNvSpPr>
                  <a:spLocks noChangeShapeType="1"/>
                </p:cNvSpPr>
                <p:nvPr/>
              </p:nvSpPr>
              <p:spPr bwMode="auto">
                <a:xfrm flipV="1">
                  <a:off x="2565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7" name="Line 1045"/>
                <p:cNvSpPr>
                  <a:spLocks noChangeShapeType="1"/>
                </p:cNvSpPr>
                <p:nvPr/>
              </p:nvSpPr>
              <p:spPr bwMode="auto">
                <a:xfrm flipV="1">
                  <a:off x="2479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8" name="Line 1046"/>
                <p:cNvSpPr>
                  <a:spLocks noChangeShapeType="1"/>
                </p:cNvSpPr>
                <p:nvPr/>
              </p:nvSpPr>
              <p:spPr bwMode="auto">
                <a:xfrm flipV="1">
                  <a:off x="2393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09" name="Line 1047"/>
                <p:cNvSpPr>
                  <a:spLocks noChangeShapeType="1"/>
                </p:cNvSpPr>
                <p:nvPr/>
              </p:nvSpPr>
              <p:spPr bwMode="auto">
                <a:xfrm flipV="1">
                  <a:off x="2305" y="3427"/>
                  <a:ext cx="245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0" name="Line 1048"/>
                <p:cNvSpPr>
                  <a:spLocks noChangeShapeType="1"/>
                </p:cNvSpPr>
                <p:nvPr/>
              </p:nvSpPr>
              <p:spPr bwMode="auto">
                <a:xfrm flipV="1">
                  <a:off x="2219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1" name="Line 1049"/>
                <p:cNvSpPr>
                  <a:spLocks noChangeShapeType="1"/>
                </p:cNvSpPr>
                <p:nvPr/>
              </p:nvSpPr>
              <p:spPr bwMode="auto">
                <a:xfrm flipV="1">
                  <a:off x="2133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2" name="Line 1050"/>
                <p:cNvSpPr>
                  <a:spLocks noChangeShapeType="1"/>
                </p:cNvSpPr>
                <p:nvPr/>
              </p:nvSpPr>
              <p:spPr bwMode="auto">
                <a:xfrm flipV="1">
                  <a:off x="2047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3" name="Line 1051"/>
                <p:cNvSpPr>
                  <a:spLocks noChangeShapeType="1"/>
                </p:cNvSpPr>
                <p:nvPr/>
              </p:nvSpPr>
              <p:spPr bwMode="auto">
                <a:xfrm flipV="1">
                  <a:off x="1961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4" name="Line 1052"/>
                <p:cNvSpPr>
                  <a:spLocks noChangeShapeType="1"/>
                </p:cNvSpPr>
                <p:nvPr/>
              </p:nvSpPr>
              <p:spPr bwMode="auto">
                <a:xfrm flipV="1">
                  <a:off x="1876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5" name="Line 1053"/>
                <p:cNvSpPr>
                  <a:spLocks noChangeShapeType="1"/>
                </p:cNvSpPr>
                <p:nvPr/>
              </p:nvSpPr>
              <p:spPr bwMode="auto">
                <a:xfrm flipV="1">
                  <a:off x="1790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6" name="Line 1054"/>
                <p:cNvSpPr>
                  <a:spLocks noChangeShapeType="1"/>
                </p:cNvSpPr>
                <p:nvPr/>
              </p:nvSpPr>
              <p:spPr bwMode="auto">
                <a:xfrm flipV="1">
                  <a:off x="1704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7" name="Line 1055"/>
                <p:cNvSpPr>
                  <a:spLocks noChangeShapeType="1"/>
                </p:cNvSpPr>
                <p:nvPr/>
              </p:nvSpPr>
              <p:spPr bwMode="auto">
                <a:xfrm flipV="1">
                  <a:off x="1618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8" name="Line 1056"/>
                <p:cNvSpPr>
                  <a:spLocks noChangeShapeType="1"/>
                </p:cNvSpPr>
                <p:nvPr/>
              </p:nvSpPr>
              <p:spPr bwMode="auto">
                <a:xfrm flipV="1">
                  <a:off x="1532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19" name="Line 1057"/>
                <p:cNvSpPr>
                  <a:spLocks noChangeShapeType="1"/>
                </p:cNvSpPr>
                <p:nvPr/>
              </p:nvSpPr>
              <p:spPr bwMode="auto">
                <a:xfrm flipV="1">
                  <a:off x="1444" y="3427"/>
                  <a:ext cx="246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0" name="Line 1058"/>
                <p:cNvSpPr>
                  <a:spLocks noChangeShapeType="1"/>
                </p:cNvSpPr>
                <p:nvPr/>
              </p:nvSpPr>
              <p:spPr bwMode="auto">
                <a:xfrm flipV="1">
                  <a:off x="1358" y="3427"/>
                  <a:ext cx="246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1" name="Line 1059"/>
                <p:cNvSpPr>
                  <a:spLocks noChangeShapeType="1"/>
                </p:cNvSpPr>
                <p:nvPr/>
              </p:nvSpPr>
              <p:spPr bwMode="auto">
                <a:xfrm flipV="1">
                  <a:off x="1272" y="3427"/>
                  <a:ext cx="244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2" name="Line 1060"/>
                <p:cNvSpPr>
                  <a:spLocks noChangeShapeType="1"/>
                </p:cNvSpPr>
                <p:nvPr/>
              </p:nvSpPr>
              <p:spPr bwMode="auto">
                <a:xfrm flipV="1">
                  <a:off x="1187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3" name="Line 1061"/>
                <p:cNvSpPr>
                  <a:spLocks noChangeShapeType="1"/>
                </p:cNvSpPr>
                <p:nvPr/>
              </p:nvSpPr>
              <p:spPr bwMode="auto">
                <a:xfrm flipV="1">
                  <a:off x="1101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4" name="Line 1062"/>
                <p:cNvSpPr>
                  <a:spLocks noChangeShapeType="1"/>
                </p:cNvSpPr>
                <p:nvPr/>
              </p:nvSpPr>
              <p:spPr bwMode="auto">
                <a:xfrm flipV="1">
                  <a:off x="1015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5" name="Line 1063"/>
                <p:cNvSpPr>
                  <a:spLocks noChangeShapeType="1"/>
                </p:cNvSpPr>
                <p:nvPr/>
              </p:nvSpPr>
              <p:spPr bwMode="auto">
                <a:xfrm flipV="1">
                  <a:off x="929" y="3427"/>
                  <a:ext cx="243" cy="290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6" name="Line 1064"/>
                <p:cNvSpPr>
                  <a:spLocks noChangeShapeType="1"/>
                </p:cNvSpPr>
                <p:nvPr/>
              </p:nvSpPr>
              <p:spPr bwMode="auto">
                <a:xfrm flipV="1">
                  <a:off x="876" y="3427"/>
                  <a:ext cx="210" cy="251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7" name="Line 1065"/>
                <p:cNvSpPr>
                  <a:spLocks noChangeShapeType="1"/>
                </p:cNvSpPr>
                <p:nvPr/>
              </p:nvSpPr>
              <p:spPr bwMode="auto">
                <a:xfrm flipV="1">
                  <a:off x="876" y="3427"/>
                  <a:ext cx="125" cy="148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8" name="Line 1066"/>
                <p:cNvSpPr>
                  <a:spLocks noChangeShapeType="1"/>
                </p:cNvSpPr>
                <p:nvPr/>
              </p:nvSpPr>
              <p:spPr bwMode="auto">
                <a:xfrm flipV="1">
                  <a:off x="876" y="3427"/>
                  <a:ext cx="39" cy="46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29" name="Line 1067"/>
                <p:cNvSpPr>
                  <a:spLocks noChangeShapeType="1"/>
                </p:cNvSpPr>
                <p:nvPr/>
              </p:nvSpPr>
              <p:spPr bwMode="auto">
                <a:xfrm flipV="1">
                  <a:off x="3887" y="1789"/>
                  <a:ext cx="33" cy="39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0" name="Line 1068"/>
                <p:cNvSpPr>
                  <a:spLocks noChangeShapeType="1"/>
                </p:cNvSpPr>
                <p:nvPr/>
              </p:nvSpPr>
              <p:spPr bwMode="auto">
                <a:xfrm flipV="1">
                  <a:off x="3801" y="1687"/>
                  <a:ext cx="119" cy="141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1" name="Line 1069"/>
                <p:cNvSpPr>
                  <a:spLocks noChangeShapeType="1"/>
                </p:cNvSpPr>
                <p:nvPr/>
              </p:nvSpPr>
              <p:spPr bwMode="auto">
                <a:xfrm flipV="1">
                  <a:off x="3716" y="1585"/>
                  <a:ext cx="204" cy="243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2" name="Line 1070"/>
                <p:cNvSpPr>
                  <a:spLocks noChangeShapeType="1"/>
                </p:cNvSpPr>
                <p:nvPr/>
              </p:nvSpPr>
              <p:spPr bwMode="auto">
                <a:xfrm flipV="1">
                  <a:off x="3630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3" name="Line 1071"/>
                <p:cNvSpPr>
                  <a:spLocks noChangeShapeType="1"/>
                </p:cNvSpPr>
                <p:nvPr/>
              </p:nvSpPr>
              <p:spPr bwMode="auto">
                <a:xfrm flipV="1">
                  <a:off x="3544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4" name="Line 1072"/>
                <p:cNvSpPr>
                  <a:spLocks noChangeShapeType="1"/>
                </p:cNvSpPr>
                <p:nvPr/>
              </p:nvSpPr>
              <p:spPr bwMode="auto">
                <a:xfrm flipV="1">
                  <a:off x="3458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5" name="Line 1073"/>
                <p:cNvSpPr>
                  <a:spLocks noChangeShapeType="1"/>
                </p:cNvSpPr>
                <p:nvPr/>
              </p:nvSpPr>
              <p:spPr bwMode="auto">
                <a:xfrm flipV="1">
                  <a:off x="3372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6" name="Line 1074"/>
                <p:cNvSpPr>
                  <a:spLocks noChangeShapeType="1"/>
                </p:cNvSpPr>
                <p:nvPr/>
              </p:nvSpPr>
              <p:spPr bwMode="auto">
                <a:xfrm flipV="1">
                  <a:off x="3286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7" name="Line 1075"/>
                <p:cNvSpPr>
                  <a:spLocks noChangeShapeType="1"/>
                </p:cNvSpPr>
                <p:nvPr/>
              </p:nvSpPr>
              <p:spPr bwMode="auto">
                <a:xfrm flipV="1">
                  <a:off x="3200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8" name="Line 1076"/>
                <p:cNvSpPr>
                  <a:spLocks noChangeShapeType="1"/>
                </p:cNvSpPr>
                <p:nvPr/>
              </p:nvSpPr>
              <p:spPr bwMode="auto">
                <a:xfrm flipV="1">
                  <a:off x="3114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39" name="Line 1077"/>
                <p:cNvSpPr>
                  <a:spLocks noChangeShapeType="1"/>
                </p:cNvSpPr>
                <p:nvPr/>
              </p:nvSpPr>
              <p:spPr bwMode="auto">
                <a:xfrm flipV="1">
                  <a:off x="3029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0" name="Line 1078"/>
                <p:cNvSpPr>
                  <a:spLocks noChangeShapeType="1"/>
                </p:cNvSpPr>
                <p:nvPr/>
              </p:nvSpPr>
              <p:spPr bwMode="auto">
                <a:xfrm flipV="1">
                  <a:off x="2941" y="1536"/>
                  <a:ext cx="245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1" name="Line 1079"/>
                <p:cNvSpPr>
                  <a:spLocks noChangeShapeType="1"/>
                </p:cNvSpPr>
                <p:nvPr/>
              </p:nvSpPr>
              <p:spPr bwMode="auto">
                <a:xfrm flipV="1">
                  <a:off x="2855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2" name="Line 1080"/>
                <p:cNvSpPr>
                  <a:spLocks noChangeShapeType="1"/>
                </p:cNvSpPr>
                <p:nvPr/>
              </p:nvSpPr>
              <p:spPr bwMode="auto">
                <a:xfrm flipV="1">
                  <a:off x="2769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3" name="Line 1081"/>
                <p:cNvSpPr>
                  <a:spLocks noChangeShapeType="1"/>
                </p:cNvSpPr>
                <p:nvPr/>
              </p:nvSpPr>
              <p:spPr bwMode="auto">
                <a:xfrm flipV="1">
                  <a:off x="2683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4" name="Line 1082"/>
                <p:cNvSpPr>
                  <a:spLocks noChangeShapeType="1"/>
                </p:cNvSpPr>
                <p:nvPr/>
              </p:nvSpPr>
              <p:spPr bwMode="auto">
                <a:xfrm flipV="1">
                  <a:off x="2597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5" name="Line 1083"/>
                <p:cNvSpPr>
                  <a:spLocks noChangeShapeType="1"/>
                </p:cNvSpPr>
                <p:nvPr/>
              </p:nvSpPr>
              <p:spPr bwMode="auto">
                <a:xfrm flipV="1">
                  <a:off x="2511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6" name="Line 1084"/>
                <p:cNvSpPr>
                  <a:spLocks noChangeShapeType="1"/>
                </p:cNvSpPr>
                <p:nvPr/>
              </p:nvSpPr>
              <p:spPr bwMode="auto">
                <a:xfrm flipV="1">
                  <a:off x="2426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7" name="Line 1085"/>
                <p:cNvSpPr>
                  <a:spLocks noChangeShapeType="1"/>
                </p:cNvSpPr>
                <p:nvPr/>
              </p:nvSpPr>
              <p:spPr bwMode="auto">
                <a:xfrm flipV="1">
                  <a:off x="2340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8" name="Line 1086"/>
                <p:cNvSpPr>
                  <a:spLocks noChangeShapeType="1"/>
                </p:cNvSpPr>
                <p:nvPr/>
              </p:nvSpPr>
              <p:spPr bwMode="auto">
                <a:xfrm flipV="1">
                  <a:off x="2254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49" name="Line 1087"/>
                <p:cNvSpPr>
                  <a:spLocks noChangeShapeType="1"/>
                </p:cNvSpPr>
                <p:nvPr/>
              </p:nvSpPr>
              <p:spPr bwMode="auto">
                <a:xfrm flipV="1">
                  <a:off x="2168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0" name="Line 1088"/>
                <p:cNvSpPr>
                  <a:spLocks noChangeShapeType="1"/>
                </p:cNvSpPr>
                <p:nvPr/>
              </p:nvSpPr>
              <p:spPr bwMode="auto">
                <a:xfrm flipV="1">
                  <a:off x="2080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1" name="Line 1089"/>
                <p:cNvSpPr>
                  <a:spLocks noChangeShapeType="1"/>
                </p:cNvSpPr>
                <p:nvPr/>
              </p:nvSpPr>
              <p:spPr bwMode="auto">
                <a:xfrm flipV="1">
                  <a:off x="1994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2" name="Line 1090"/>
                <p:cNvSpPr>
                  <a:spLocks noChangeShapeType="1"/>
                </p:cNvSpPr>
                <p:nvPr/>
              </p:nvSpPr>
              <p:spPr bwMode="auto">
                <a:xfrm flipV="1">
                  <a:off x="1908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3" name="Line 1091"/>
                <p:cNvSpPr>
                  <a:spLocks noChangeShapeType="1"/>
                </p:cNvSpPr>
                <p:nvPr/>
              </p:nvSpPr>
              <p:spPr bwMode="auto">
                <a:xfrm flipV="1">
                  <a:off x="1822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4" name="Line 1092"/>
                <p:cNvSpPr>
                  <a:spLocks noChangeShapeType="1"/>
                </p:cNvSpPr>
                <p:nvPr/>
              </p:nvSpPr>
              <p:spPr bwMode="auto">
                <a:xfrm flipV="1">
                  <a:off x="1737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5" name="Line 1093"/>
                <p:cNvSpPr>
                  <a:spLocks noChangeShapeType="1"/>
                </p:cNvSpPr>
                <p:nvPr/>
              </p:nvSpPr>
              <p:spPr bwMode="auto">
                <a:xfrm flipV="1">
                  <a:off x="1651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6" name="Line 1094"/>
                <p:cNvSpPr>
                  <a:spLocks noChangeShapeType="1"/>
                </p:cNvSpPr>
                <p:nvPr/>
              </p:nvSpPr>
              <p:spPr bwMode="auto">
                <a:xfrm flipV="1">
                  <a:off x="1565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7" name="Line 1095"/>
                <p:cNvSpPr>
                  <a:spLocks noChangeShapeType="1"/>
                </p:cNvSpPr>
                <p:nvPr/>
              </p:nvSpPr>
              <p:spPr bwMode="auto">
                <a:xfrm flipV="1">
                  <a:off x="1479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8" name="Line 1096"/>
                <p:cNvSpPr>
                  <a:spLocks noChangeShapeType="1"/>
                </p:cNvSpPr>
                <p:nvPr/>
              </p:nvSpPr>
              <p:spPr bwMode="auto">
                <a:xfrm flipV="1">
                  <a:off x="1393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59" name="Line 1097"/>
                <p:cNvSpPr>
                  <a:spLocks noChangeShapeType="1"/>
                </p:cNvSpPr>
                <p:nvPr/>
              </p:nvSpPr>
              <p:spPr bwMode="auto">
                <a:xfrm flipV="1">
                  <a:off x="1305" y="1536"/>
                  <a:ext cx="246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0" name="Line 1098"/>
                <p:cNvSpPr>
                  <a:spLocks noChangeShapeType="1"/>
                </p:cNvSpPr>
                <p:nvPr/>
              </p:nvSpPr>
              <p:spPr bwMode="auto">
                <a:xfrm flipV="1">
                  <a:off x="1219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1" name="Line 1099"/>
                <p:cNvSpPr>
                  <a:spLocks noChangeShapeType="1"/>
                </p:cNvSpPr>
                <p:nvPr/>
              </p:nvSpPr>
              <p:spPr bwMode="auto">
                <a:xfrm flipV="1">
                  <a:off x="1133" y="1536"/>
                  <a:ext cx="244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2" name="Line 1100"/>
                <p:cNvSpPr>
                  <a:spLocks noChangeShapeType="1"/>
                </p:cNvSpPr>
                <p:nvPr/>
              </p:nvSpPr>
              <p:spPr bwMode="auto">
                <a:xfrm flipV="1">
                  <a:off x="1048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3" name="Line 1101"/>
                <p:cNvSpPr>
                  <a:spLocks noChangeShapeType="1"/>
                </p:cNvSpPr>
                <p:nvPr/>
              </p:nvSpPr>
              <p:spPr bwMode="auto">
                <a:xfrm flipV="1">
                  <a:off x="962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4" name="Line 1102"/>
                <p:cNvSpPr>
                  <a:spLocks noChangeShapeType="1"/>
                </p:cNvSpPr>
                <p:nvPr/>
              </p:nvSpPr>
              <p:spPr bwMode="auto">
                <a:xfrm flipV="1">
                  <a:off x="876" y="1536"/>
                  <a:ext cx="243" cy="29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5" name="Line 1103"/>
                <p:cNvSpPr>
                  <a:spLocks noChangeShapeType="1"/>
                </p:cNvSpPr>
                <p:nvPr/>
              </p:nvSpPr>
              <p:spPr bwMode="auto">
                <a:xfrm flipV="1">
                  <a:off x="876" y="1536"/>
                  <a:ext cx="157" cy="188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6" name="Line 1104"/>
                <p:cNvSpPr>
                  <a:spLocks noChangeShapeType="1"/>
                </p:cNvSpPr>
                <p:nvPr/>
              </p:nvSpPr>
              <p:spPr bwMode="auto">
                <a:xfrm flipV="1">
                  <a:off x="876" y="1536"/>
                  <a:ext cx="71" cy="85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7" name="Line 1107"/>
                <p:cNvSpPr>
                  <a:spLocks noChangeShapeType="1"/>
                </p:cNvSpPr>
                <p:nvPr/>
              </p:nvSpPr>
              <p:spPr bwMode="auto">
                <a:xfrm flipV="1">
                  <a:off x="3554" y="1828"/>
                  <a:ext cx="2" cy="435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8" name="Line 1108"/>
                <p:cNvSpPr>
                  <a:spLocks noChangeShapeType="1"/>
                </p:cNvSpPr>
                <p:nvPr/>
              </p:nvSpPr>
              <p:spPr bwMode="auto">
                <a:xfrm flipV="1">
                  <a:off x="1242" y="1828"/>
                  <a:ext cx="2" cy="435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69" name="Line 1109"/>
                <p:cNvSpPr>
                  <a:spLocks noChangeShapeType="1"/>
                </p:cNvSpPr>
                <p:nvPr/>
              </p:nvSpPr>
              <p:spPr bwMode="auto">
                <a:xfrm flipH="1">
                  <a:off x="876" y="3427"/>
                  <a:ext cx="3044" cy="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76" name="Line 1116"/>
                <p:cNvSpPr>
                  <a:spLocks noChangeShapeType="1"/>
                </p:cNvSpPr>
                <p:nvPr/>
              </p:nvSpPr>
              <p:spPr bwMode="auto">
                <a:xfrm>
                  <a:off x="1242" y="2263"/>
                  <a:ext cx="2312" cy="2"/>
                </a:xfrm>
                <a:prstGeom prst="line">
                  <a:avLst/>
                </a:prstGeom>
                <a:noFill/>
                <a:ln w="19050">
                  <a:solidFill>
                    <a:schemeClr val="tx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77" name="Line 1121"/>
                <p:cNvSpPr>
                  <a:spLocks noChangeShapeType="1"/>
                </p:cNvSpPr>
                <p:nvPr/>
              </p:nvSpPr>
              <p:spPr bwMode="auto">
                <a:xfrm flipH="1">
                  <a:off x="1239" y="2109"/>
                  <a:ext cx="2318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28778" name="Rectangle 1137"/>
                <p:cNvSpPr>
                  <a:spLocks noChangeArrowheads="1"/>
                </p:cNvSpPr>
                <p:nvPr/>
              </p:nvSpPr>
              <p:spPr bwMode="auto">
                <a:xfrm>
                  <a:off x="1416" y="2270"/>
                  <a:ext cx="240" cy="192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fr-CH" altLang="fr-FR" sz="16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779" name="Rectangle 1138"/>
                <p:cNvSpPr>
                  <a:spLocks noChangeArrowheads="1"/>
                </p:cNvSpPr>
                <p:nvPr/>
              </p:nvSpPr>
              <p:spPr bwMode="auto">
                <a:xfrm>
                  <a:off x="2333" y="2270"/>
                  <a:ext cx="204" cy="113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fr-CH" altLang="fr-FR" sz="1600"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08" name="Rectangle 1138"/>
            <p:cNvSpPr>
              <a:spLocks noChangeArrowheads="1"/>
            </p:cNvSpPr>
            <p:nvPr/>
          </p:nvSpPr>
          <p:spPr bwMode="auto">
            <a:xfrm>
              <a:off x="3916893" y="3056900"/>
              <a:ext cx="381000" cy="3048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fr-CH" altLang="fr-FR" sz="1600">
                <a:latin typeface="Arial" panose="020B0604020202020204" pitchFamily="34" charset="0"/>
              </a:endParaRPr>
            </a:p>
          </p:txBody>
        </p:sp>
        <p:sp>
          <p:nvSpPr>
            <p:cNvPr id="109" name="Rectangle 1138"/>
            <p:cNvSpPr>
              <a:spLocks noChangeArrowheads="1"/>
            </p:cNvSpPr>
            <p:nvPr/>
          </p:nvSpPr>
          <p:spPr bwMode="auto">
            <a:xfrm>
              <a:off x="5809390" y="3057317"/>
              <a:ext cx="323850" cy="179388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fr-CH" altLang="fr-FR" sz="1600">
                <a:latin typeface="Arial" panose="020B0604020202020204" pitchFamily="34" charset="0"/>
              </a:endParaRPr>
            </a:p>
          </p:txBody>
        </p:sp>
      </p:grpSp>
      <p:sp>
        <p:nvSpPr>
          <p:cNvPr id="106" name="Rectangle 49"/>
          <p:cNvSpPr>
            <a:spLocks noChangeArrowheads="1"/>
          </p:cNvSpPr>
          <p:nvPr/>
        </p:nvSpPr>
        <p:spPr bwMode="auto">
          <a:xfrm>
            <a:off x="11307290" y="6493327"/>
            <a:ext cx="433387" cy="263525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fr-CH" altLang="fr-FR" sz="160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848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8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68045" grpId="0" animBg="1"/>
      <p:bldP spid="106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79425" y="350175"/>
            <a:ext cx="9134975" cy="1225290"/>
          </a:xfrm>
        </p:spPr>
        <p:txBody>
          <a:bodyPr/>
          <a:lstStyle/>
          <a:p>
            <a:r>
              <a:rPr lang="fr-CH" altLang="fr-FR" dirty="0"/>
              <a:t>Hauteur de Montage des appareils de tarification</a:t>
            </a:r>
            <a:endParaRPr lang="fr-CH" dirty="0"/>
          </a:p>
        </p:txBody>
      </p:sp>
      <p:sp>
        <p:nvSpPr>
          <p:cNvPr id="168045" name="Text Box 1133"/>
          <p:cNvSpPr txBox="1">
            <a:spLocks noChangeArrowheads="1"/>
          </p:cNvSpPr>
          <p:nvPr/>
        </p:nvSpPr>
        <p:spPr bwMode="auto">
          <a:xfrm>
            <a:off x="479425" y="1619275"/>
            <a:ext cx="1661289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GB"/>
            </a:defPPr>
            <a:lvl1pPr eaLnBrk="1" hangingPunct="1">
              <a:defRPr sz="2000" b="1"/>
            </a:lvl1pPr>
            <a:lvl2pPr marL="742950" indent="-285750" eaLnBrk="0" hangingPunct="0">
              <a:defRPr sz="2400" b="1">
                <a:solidFill>
                  <a:schemeClr val="tx2"/>
                </a:solidFill>
              </a:defRPr>
            </a:lvl2pPr>
            <a:lvl3pPr marL="1143000" indent="-228600" eaLnBrk="0" hangingPunct="0">
              <a:defRPr sz="2400" b="1">
                <a:solidFill>
                  <a:schemeClr val="tx2"/>
                </a:solidFill>
              </a:defRPr>
            </a:lvl3pPr>
            <a:lvl4pPr marL="1600200" indent="-228600" eaLnBrk="0" hangingPunct="0">
              <a:defRPr sz="2400" b="1">
                <a:solidFill>
                  <a:schemeClr val="tx2"/>
                </a:solidFill>
              </a:defRPr>
            </a:lvl4pPr>
            <a:lvl5pPr marL="2057400" indent="-228600" eaLnBrk="0" hangingPunct="0">
              <a:defRPr sz="2400" b="1">
                <a:solidFill>
                  <a:schemeClr val="tx2"/>
                </a:solidFill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9pPr>
          </a:lstStyle>
          <a:p>
            <a:pPr algn="ctr"/>
            <a:r>
              <a:rPr lang="fr-CH" dirty="0"/>
              <a:t>PDIE A 7.56 </a:t>
            </a:r>
            <a:endParaRPr lang="en-GB" dirty="0"/>
          </a:p>
        </p:txBody>
      </p:sp>
      <p:grpSp>
        <p:nvGrpSpPr>
          <p:cNvPr id="168063" name="Group 1151"/>
          <p:cNvGrpSpPr>
            <a:grpSpLocks/>
          </p:cNvGrpSpPr>
          <p:nvPr/>
        </p:nvGrpSpPr>
        <p:grpSpPr bwMode="auto">
          <a:xfrm>
            <a:off x="6816080" y="2492896"/>
            <a:ext cx="2243139" cy="3676332"/>
            <a:chOff x="3919" y="871"/>
            <a:chExt cx="1413" cy="2089"/>
          </a:xfrm>
        </p:grpSpPr>
        <p:sp>
          <p:nvSpPr>
            <p:cNvPr id="28683" name="Text Box 1132"/>
            <p:cNvSpPr txBox="1">
              <a:spLocks noChangeArrowheads="1"/>
            </p:cNvSpPr>
            <p:nvPr/>
          </p:nvSpPr>
          <p:spPr bwMode="auto">
            <a:xfrm>
              <a:off x="4055" y="871"/>
              <a:ext cx="1277" cy="465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400" dirty="0">
                  <a:solidFill>
                    <a:srgbClr val="003A7C"/>
                  </a:solidFill>
                  <a:latin typeface="Arial" panose="020B0604020202020204" pitchFamily="34" charset="0"/>
                </a:rPr>
                <a:t>Appareils</a:t>
              </a:r>
              <a:br>
                <a:rPr lang="fr-CH" altLang="fr-FR" sz="1400" dirty="0">
                  <a:solidFill>
                    <a:srgbClr val="003A7C"/>
                  </a:solidFill>
                  <a:latin typeface="Arial" panose="020B0604020202020204" pitchFamily="34" charset="0"/>
                </a:rPr>
              </a:br>
              <a:r>
                <a:rPr lang="fr-CH" altLang="fr-FR" sz="1400" dirty="0">
                  <a:solidFill>
                    <a:srgbClr val="003A7C"/>
                  </a:solidFill>
                  <a:latin typeface="Arial" panose="020B0604020202020204" pitchFamily="34" charset="0"/>
                </a:rPr>
                <a:t>de tarification 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400" b="1" dirty="0">
                  <a:solidFill>
                    <a:srgbClr val="FF0000">
                      <a:alpha val="70000"/>
                    </a:srgbClr>
                  </a:solidFill>
                  <a:latin typeface="Arial" panose="020B0604020202020204" pitchFamily="34" charset="0"/>
                </a:rPr>
                <a:t>max. 200 cm</a:t>
              </a:r>
              <a:endParaRPr lang="en-GB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685" name="Line 1130"/>
            <p:cNvSpPr>
              <a:spLocks noChangeShapeType="1"/>
            </p:cNvSpPr>
            <p:nvPr/>
          </p:nvSpPr>
          <p:spPr bwMode="auto">
            <a:xfrm>
              <a:off x="3919" y="871"/>
              <a:ext cx="0" cy="208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stealth" w="lg" len="lg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168067" name="Group 1155"/>
          <p:cNvGrpSpPr>
            <a:grpSpLocks/>
          </p:cNvGrpSpPr>
          <p:nvPr/>
        </p:nvGrpSpPr>
        <p:grpSpPr bwMode="auto">
          <a:xfrm>
            <a:off x="1703512" y="3645025"/>
            <a:ext cx="2160240" cy="2525570"/>
            <a:chOff x="457" y="1690"/>
            <a:chExt cx="1427" cy="1430"/>
          </a:xfrm>
        </p:grpSpPr>
        <p:sp>
          <p:nvSpPr>
            <p:cNvPr id="28681" name="Text Box 1152"/>
            <p:cNvSpPr txBox="1">
              <a:spLocks noChangeArrowheads="1"/>
            </p:cNvSpPr>
            <p:nvPr/>
          </p:nvSpPr>
          <p:spPr bwMode="auto">
            <a:xfrm>
              <a:off x="457" y="1690"/>
              <a:ext cx="1352" cy="465"/>
            </a:xfrm>
            <a:prstGeom prst="rect">
              <a:avLst/>
            </a:prstGeom>
            <a:solidFill>
              <a:srgbClr val="FFFF99"/>
            </a:solidFill>
            <a:ln w="12700">
              <a:solidFill>
                <a:schemeClr val="tx1"/>
              </a:solidFill>
              <a:miter lim="800000"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  <a:t>Appareils</a:t>
              </a:r>
              <a:b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</a:br>
              <a: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  <a:t>de tarification</a:t>
              </a:r>
              <a:br>
                <a:rPr lang="fr-CH" altLang="fr-FR" sz="1400" b="1" dirty="0">
                  <a:solidFill>
                    <a:srgbClr val="003A7C"/>
                  </a:solidFill>
                  <a:latin typeface="Arial" panose="020B0604020202020204" pitchFamily="34" charset="0"/>
                </a:rPr>
              </a:br>
              <a:r>
                <a:rPr lang="fr-CH" altLang="fr-FR" sz="1400" b="1" dirty="0">
                  <a:solidFill>
                    <a:srgbClr val="FF0000">
                      <a:alpha val="70000"/>
                    </a:srgbClr>
                  </a:solidFill>
                  <a:latin typeface="Arial" panose="020B0604020202020204" pitchFamily="34" charset="0"/>
                </a:rPr>
                <a:t>min. 80 cm  </a:t>
              </a:r>
              <a:endParaRPr lang="en-GB" altLang="fr-FR" sz="14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682" name="Line 1154"/>
            <p:cNvSpPr>
              <a:spLocks noChangeShapeType="1"/>
            </p:cNvSpPr>
            <p:nvPr/>
          </p:nvSpPr>
          <p:spPr bwMode="auto">
            <a:xfrm>
              <a:off x="1884" y="2154"/>
              <a:ext cx="0" cy="9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stealth" w="lg" len="lg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106" name="Rectangle 49"/>
          <p:cNvSpPr>
            <a:spLocks noChangeArrowheads="1"/>
          </p:cNvSpPr>
          <p:nvPr/>
        </p:nvSpPr>
        <p:spPr bwMode="auto">
          <a:xfrm>
            <a:off x="11307290" y="6493327"/>
            <a:ext cx="433387" cy="263525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fr-CH" altLang="fr-FR" sz="1600">
              <a:latin typeface="Arial" panose="020B0604020202020204" pitchFamily="34" charset="0"/>
            </a:endParaRPr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1624" y="6165304"/>
            <a:ext cx="5634370" cy="385256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79776" y="2492896"/>
            <a:ext cx="2494082" cy="29778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2593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8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68045" grpId="0" animBg="1"/>
      <p:bldP spid="10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21" name="Picture 5" descr="Diapo 240 cond eau de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074" y="2565823"/>
            <a:ext cx="5280000" cy="39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6559715" y="2564904"/>
            <a:ext cx="2772880" cy="52322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dirty="0" smtClean="0">
                <a:solidFill>
                  <a:srgbClr val="FF0000">
                    <a:alpha val="70000"/>
                  </a:srgbClr>
                </a:solidFill>
              </a:rPr>
              <a:t>Exclue</a:t>
            </a:r>
            <a:endParaRPr lang="en-GB" altLang="fr-FR" sz="28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162823" name="Line 7"/>
          <p:cNvSpPr>
            <a:spLocks noChangeShapeType="1"/>
          </p:cNvSpPr>
          <p:nvPr/>
        </p:nvSpPr>
        <p:spPr bwMode="auto">
          <a:xfrm flipH="1" flipV="1">
            <a:off x="2927648" y="3056761"/>
            <a:ext cx="685800" cy="8382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86031" y="414199"/>
            <a:ext cx="9354385" cy="1021706"/>
          </a:xfrm>
        </p:spPr>
        <p:txBody>
          <a:bodyPr/>
          <a:lstStyle/>
          <a:p>
            <a:r>
              <a:rPr lang="fr-CH" altLang="fr-FR" dirty="0"/>
              <a:t>Conduite </a:t>
            </a:r>
            <a:r>
              <a:rPr lang="fr-CH" altLang="fr-FR" dirty="0" smtClean="0"/>
              <a:t>placée </a:t>
            </a:r>
            <a:r>
              <a:rPr lang="fr-CH" altLang="fr-FR" dirty="0"/>
              <a:t>devant le tableau </a:t>
            </a:r>
            <a:r>
              <a:rPr lang="fr-CH" altLang="fr-FR" dirty="0" smtClean="0"/>
              <a:t/>
            </a:r>
            <a:br>
              <a:rPr lang="fr-CH" altLang="fr-FR" dirty="0" smtClean="0"/>
            </a:br>
            <a:r>
              <a:rPr lang="fr-CH" altLang="fr-FR" dirty="0" smtClean="0"/>
              <a:t>de </a:t>
            </a:r>
            <a:r>
              <a:rPr lang="fr-CH" altLang="fr-FR" dirty="0"/>
              <a:t>comptage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6055659" y="3417280"/>
            <a:ext cx="3780992" cy="3108543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 smtClean="0">
                <a:solidFill>
                  <a:srgbClr val="FF0000">
                    <a:alpha val="70000"/>
                  </a:srgbClr>
                </a:solidFill>
              </a:rPr>
              <a:t>L’ensemble d’appareillage est  à  disposer de façon à faciliter sa manœuvre d’exploitation, son contrôle et l’accès aux connexions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9" name="Text Box 1133"/>
          <p:cNvSpPr txBox="1">
            <a:spLocks noChangeArrowheads="1"/>
          </p:cNvSpPr>
          <p:nvPr/>
        </p:nvSpPr>
        <p:spPr bwMode="auto">
          <a:xfrm>
            <a:off x="486031" y="1600294"/>
            <a:ext cx="1494319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defPPr>
              <a:defRPr lang="en-GB"/>
            </a:defPPr>
            <a:lvl1pPr eaLnBrk="1" hangingPunct="1">
              <a:defRPr sz="2000" b="1"/>
            </a:lvl1pPr>
            <a:lvl2pPr marL="742950" indent="-285750" eaLnBrk="0" hangingPunct="0">
              <a:defRPr sz="2400" b="1">
                <a:solidFill>
                  <a:schemeClr val="tx2"/>
                </a:solidFill>
              </a:defRPr>
            </a:lvl2pPr>
            <a:lvl3pPr marL="1143000" indent="-228600" eaLnBrk="0" hangingPunct="0">
              <a:defRPr sz="2400" b="1">
                <a:solidFill>
                  <a:schemeClr val="tx2"/>
                </a:solidFill>
              </a:defRPr>
            </a:lvl3pPr>
            <a:lvl4pPr marL="1600200" indent="-228600" eaLnBrk="0" hangingPunct="0">
              <a:defRPr sz="2400" b="1">
                <a:solidFill>
                  <a:schemeClr val="tx2"/>
                </a:solidFill>
              </a:defRPr>
            </a:lvl4pPr>
            <a:lvl5pPr marL="2057400" indent="-228600" eaLnBrk="0" hangingPunct="0">
              <a:defRPr sz="2400" b="1">
                <a:solidFill>
                  <a:schemeClr val="tx2"/>
                </a:solidFill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2"/>
                </a:solidFill>
              </a:defRPr>
            </a:lvl9pPr>
          </a:lstStyle>
          <a:p>
            <a:pPr algn="ctr"/>
            <a:r>
              <a:rPr lang="fr-CH" dirty="0"/>
              <a:t> NIBT </a:t>
            </a:r>
            <a:r>
              <a:rPr lang="fr-CH" dirty="0" smtClean="0"/>
              <a:t>5.1.3</a:t>
            </a:r>
            <a:endParaRPr lang="en-GB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162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62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6" presetClass="emph" presetSubtype="0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2000" fill="hold"/>
                                        <p:tgtEl>
                                          <p:spTgt spid="1628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819" grpId="0" animBg="1"/>
      <p:bldP spid="162819" grpId="1" animBg="1"/>
      <p:bldP spid="162823" grpId="0" animBg="1"/>
      <p:bldP spid="3" grpId="0" animBg="1"/>
      <p:bldP spid="7" grpId="0" animBg="1"/>
      <p:bldP spid="8" grpId="0" animBg="1"/>
      <p:bldP spid="9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7" name="Picture 3" descr="Diapo 245 Bornier de départ avec fileri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229" y="1499902"/>
            <a:ext cx="6859365" cy="5009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89" name="Picture 5" descr="Diapo 246 Contrôle serrage des fils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2773" y="1532756"/>
            <a:ext cx="3286348" cy="24003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Attention au serrage des conducteurs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95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195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9" name="Text Box 3"/>
          <p:cNvSpPr txBox="1">
            <a:spLocks noChangeArrowheads="1"/>
          </p:cNvSpPr>
          <p:nvPr/>
        </p:nvSpPr>
        <p:spPr bwMode="auto">
          <a:xfrm>
            <a:off x="6084640" y="4143377"/>
            <a:ext cx="2362200" cy="528637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Perturbations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03780" name="Text Box 4"/>
          <p:cNvSpPr txBox="1">
            <a:spLocks noChangeArrowheads="1"/>
          </p:cNvSpPr>
          <p:nvPr/>
        </p:nvSpPr>
        <p:spPr bwMode="auto">
          <a:xfrm>
            <a:off x="6084640" y="5399088"/>
            <a:ext cx="3276600" cy="528638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Sources d’incendie</a:t>
            </a:r>
            <a:endParaRPr lang="en-GB" altLang="fr-FR" sz="2800" b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03786" name="Line 10"/>
          <p:cNvSpPr>
            <a:spLocks noChangeShapeType="1"/>
          </p:cNvSpPr>
          <p:nvPr/>
        </p:nvSpPr>
        <p:spPr bwMode="auto">
          <a:xfrm>
            <a:off x="7871221" y="2176058"/>
            <a:ext cx="0" cy="19050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3787" name="Line 11"/>
          <p:cNvSpPr>
            <a:spLocks noChangeShapeType="1"/>
          </p:cNvSpPr>
          <p:nvPr/>
        </p:nvSpPr>
        <p:spPr bwMode="auto">
          <a:xfrm flipH="1" flipV="1">
            <a:off x="7721334" y="2195514"/>
            <a:ext cx="165788" cy="1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3790" name="Line 14"/>
          <p:cNvSpPr>
            <a:spLocks noChangeShapeType="1"/>
          </p:cNvSpPr>
          <p:nvPr/>
        </p:nvSpPr>
        <p:spPr bwMode="auto">
          <a:xfrm flipH="1">
            <a:off x="9005426" y="2172242"/>
            <a:ext cx="1587" cy="320675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3791" name="Line 15"/>
          <p:cNvSpPr>
            <a:spLocks noChangeShapeType="1"/>
          </p:cNvSpPr>
          <p:nvPr/>
        </p:nvSpPr>
        <p:spPr bwMode="auto">
          <a:xfrm>
            <a:off x="7875811" y="2195514"/>
            <a:ext cx="114300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pic>
        <p:nvPicPr>
          <p:cNvPr id="203792" name="Picture 16" descr="ISX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440" y="3189288"/>
            <a:ext cx="4495800" cy="337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Mauvais serrage des conducteurs</a:t>
            </a:r>
            <a:endParaRPr lang="fr-CH" dirty="0"/>
          </a:p>
        </p:txBody>
      </p:sp>
      <p:pic>
        <p:nvPicPr>
          <p:cNvPr id="4" name="Image 3" descr="Attention Warning Sign · Free vector graphic on Pixabay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3562" y="1731496"/>
            <a:ext cx="1450072" cy="1296959"/>
          </a:xfrm>
          <a:prstGeom prst="rect">
            <a:avLst/>
          </a:prstGeom>
        </p:spPr>
      </p:pic>
      <p:sp>
        <p:nvSpPr>
          <p:cNvPr id="12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03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03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03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03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03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03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03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779" grpId="0" animBg="1" autoUpdateAnimBg="0"/>
      <p:bldP spid="203780" grpId="0" animBg="1" autoUpdateAnimBg="0"/>
      <p:bldP spid="203786" grpId="0" animBg="1"/>
      <p:bldP spid="203787" grpId="0" animBg="1"/>
      <p:bldP spid="203790" grpId="0" animBg="1"/>
      <p:bldP spid="203791" grpId="0" animBg="1"/>
      <p:bldP spid="2" grpId="0" animBg="1"/>
      <p:bldP spid="12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2"/>
          <p:cNvSpPr txBox="1">
            <a:spLocks noChangeArrowheads="1"/>
          </p:cNvSpPr>
          <p:nvPr/>
        </p:nvSpPr>
        <p:spPr bwMode="auto">
          <a:xfrm>
            <a:off x="6227425" y="6159094"/>
            <a:ext cx="3314700" cy="528638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Sources d’incendie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pic>
        <p:nvPicPr>
          <p:cNvPr id="207879" name="Picture 7" descr="250 a Bornes brûlée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3472" y="1449388"/>
            <a:ext cx="4267200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880" name="Picture 8" descr="251a Serre-fils volant brûlé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3472" y="4192588"/>
            <a:ext cx="42672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81" name="Text Box 9"/>
          <p:cNvSpPr txBox="1">
            <a:spLocks noChangeArrowheads="1"/>
          </p:cNvSpPr>
          <p:nvPr/>
        </p:nvSpPr>
        <p:spPr bwMode="auto">
          <a:xfrm>
            <a:off x="6227425" y="4192588"/>
            <a:ext cx="2570163" cy="528638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>
                <a:solidFill>
                  <a:srgbClr val="FF0000">
                    <a:alpha val="70000"/>
                  </a:srgbClr>
                </a:solidFill>
              </a:rPr>
              <a:t>Perturbations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07882" name="Line 10"/>
          <p:cNvSpPr>
            <a:spLocks noChangeShapeType="1"/>
          </p:cNvSpPr>
          <p:nvPr/>
        </p:nvSpPr>
        <p:spPr bwMode="auto">
          <a:xfrm>
            <a:off x="8273737" y="2370664"/>
            <a:ext cx="246112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7883" name="Line 11"/>
          <p:cNvSpPr>
            <a:spLocks noChangeShapeType="1"/>
          </p:cNvSpPr>
          <p:nvPr/>
        </p:nvSpPr>
        <p:spPr bwMode="auto">
          <a:xfrm>
            <a:off x="8519849" y="2370664"/>
            <a:ext cx="76200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7885" name="Line 13"/>
          <p:cNvSpPr>
            <a:spLocks noChangeShapeType="1"/>
          </p:cNvSpPr>
          <p:nvPr/>
        </p:nvSpPr>
        <p:spPr bwMode="auto">
          <a:xfrm>
            <a:off x="9280525" y="2341480"/>
            <a:ext cx="1323" cy="3807886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07887" name="Line 15"/>
          <p:cNvSpPr>
            <a:spLocks noChangeShapeType="1"/>
          </p:cNvSpPr>
          <p:nvPr/>
        </p:nvSpPr>
        <p:spPr bwMode="auto">
          <a:xfrm>
            <a:off x="8489761" y="2370664"/>
            <a:ext cx="30088" cy="1821924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Mauvais serrage des conducteurs</a:t>
            </a:r>
            <a:endParaRPr lang="fr-CH" dirty="0"/>
          </a:p>
        </p:txBody>
      </p:sp>
      <p:pic>
        <p:nvPicPr>
          <p:cNvPr id="15" name="Image 14" descr="Attention Warning Sign · Free vector graphic on Pixabay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9351" y="1701932"/>
            <a:ext cx="1450072" cy="1337464"/>
          </a:xfrm>
          <a:prstGeom prst="rect">
            <a:avLst/>
          </a:prstGeom>
        </p:spPr>
      </p:pic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07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207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07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207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07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07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7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7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874" grpId="0" animBg="1" autoUpdateAnimBg="0"/>
      <p:bldP spid="207881" grpId="0" animBg="1" autoUpdateAnimBg="0"/>
      <p:bldP spid="207882" grpId="0" animBg="1"/>
      <p:bldP spid="207883" grpId="0" animBg="1"/>
      <p:bldP spid="207885" grpId="0" animBg="1"/>
      <p:bldP spid="207887" grpId="0" animBg="1"/>
      <p:bldP spid="2" grpId="0" animBg="1"/>
      <p:bldP spid="1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1026" descr="Diapo 106 Fer à béton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900" y="1485138"/>
            <a:ext cx="6767999" cy="507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3" name="Text Box 1027"/>
          <p:cNvSpPr txBox="1">
            <a:spLocks noChangeArrowheads="1"/>
          </p:cNvSpPr>
          <p:nvPr/>
        </p:nvSpPr>
        <p:spPr bwMode="auto">
          <a:xfrm>
            <a:off x="3031405" y="2096482"/>
            <a:ext cx="28194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3600" b="0" dirty="0">
                <a:solidFill>
                  <a:srgbClr val="FFFF99"/>
                </a:solidFill>
              </a:rPr>
              <a:t>Fer à béton</a:t>
            </a:r>
            <a:endParaRPr lang="fr-FR" altLang="fr-FR" sz="3600" b="0" dirty="0">
              <a:solidFill>
                <a:srgbClr val="FFFF99"/>
              </a:solidFill>
            </a:endParaRPr>
          </a:p>
        </p:txBody>
      </p:sp>
      <p:sp>
        <p:nvSpPr>
          <p:cNvPr id="71684" name="Text Box 1028"/>
          <p:cNvSpPr txBox="1">
            <a:spLocks noChangeArrowheads="1"/>
          </p:cNvSpPr>
          <p:nvPr/>
        </p:nvSpPr>
        <p:spPr bwMode="auto">
          <a:xfrm>
            <a:off x="3099135" y="3204029"/>
            <a:ext cx="3581400" cy="595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- 1 fer </a:t>
            </a:r>
            <a:r>
              <a:rPr lang="fr-CH" altLang="fr-FR" b="0" dirty="0">
                <a:solidFill>
                  <a:srgbClr val="FFFF99"/>
                </a:solidFill>
                <a:sym typeface="Symbol" pitchFamily="18" charset="2"/>
              </a:rPr>
              <a:t></a:t>
            </a:r>
            <a:r>
              <a:rPr lang="fr-CH" altLang="fr-FR" b="0" dirty="0">
                <a:solidFill>
                  <a:srgbClr val="FFFF99"/>
                </a:solidFill>
              </a:rPr>
              <a:t> 10 mm</a:t>
            </a:r>
            <a:endParaRPr lang="fr-FR" altLang="fr-FR" b="0" dirty="0">
              <a:solidFill>
                <a:srgbClr val="FFFF99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/>
              <a:t>Matériaux qui entrent en ligne de compte pour réaliser une électrode de terre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83" grpId="0" autoUpdateAnimBg="0"/>
      <p:bldP spid="71684" grpId="0" autoUpdateAnimBg="0"/>
      <p:bldP spid="7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925" name="Picture 5" descr="Diapo 252 Câble mal dénudé 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0719" y="1730375"/>
            <a:ext cx="6202362" cy="465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4" name="Line 4"/>
          <p:cNvSpPr>
            <a:spLocks noChangeShapeType="1"/>
          </p:cNvSpPr>
          <p:nvPr/>
        </p:nvSpPr>
        <p:spPr bwMode="auto">
          <a:xfrm>
            <a:off x="2656681" y="2720974"/>
            <a:ext cx="1828800" cy="12192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/>
              <a:t>	</a:t>
            </a:r>
            <a:r>
              <a:rPr lang="fr-CH" altLang="fr-FR"/>
              <a:t>Attention au dénudage des câbles</a:t>
            </a:r>
            <a:r>
              <a:rPr lang="fr-CH"/>
              <a:t>	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09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09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924" grpId="0" animBg="1"/>
      <p:bldP spid="2" grpId="0" animBg="1"/>
      <p:bldP spid="6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635" name="Picture 3" descr="Diapo 253  Fermeture,arraigné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000" y="1556792"/>
            <a:ext cx="6781800" cy="508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7636" name="Line 4"/>
          <p:cNvSpPr>
            <a:spLocks noChangeShapeType="1"/>
          </p:cNvSpPr>
          <p:nvPr/>
        </p:nvSpPr>
        <p:spPr bwMode="auto">
          <a:xfrm flipV="1">
            <a:off x="3441700" y="3918992"/>
            <a:ext cx="1295400" cy="12954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7637" name="Line 5"/>
          <p:cNvSpPr>
            <a:spLocks noChangeShapeType="1"/>
          </p:cNvSpPr>
          <p:nvPr/>
        </p:nvSpPr>
        <p:spPr bwMode="auto">
          <a:xfrm flipH="1" flipV="1">
            <a:off x="6489700" y="3156992"/>
            <a:ext cx="228600" cy="13716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7638" name="Text Box 6"/>
          <p:cNvSpPr txBox="1">
            <a:spLocks noChangeArrowheads="1"/>
          </p:cNvSpPr>
          <p:nvPr/>
        </p:nvSpPr>
        <p:spPr bwMode="auto">
          <a:xfrm>
            <a:off x="1993900" y="5214392"/>
            <a:ext cx="2514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 type="none" w="sm" len="lg"/>
                <a:tailEnd type="none" w="sm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200" dirty="0">
                <a:solidFill>
                  <a:srgbClr val="FFFF99"/>
                </a:solidFill>
              </a:rPr>
              <a:t>Toile d’araignée</a:t>
            </a:r>
            <a:endParaRPr lang="en-GB" altLang="fr-FR" sz="2200" dirty="0">
              <a:solidFill>
                <a:srgbClr val="FFFF99"/>
              </a:solidFill>
            </a:endParaRPr>
          </a:p>
        </p:txBody>
      </p:sp>
      <p:sp>
        <p:nvSpPr>
          <p:cNvPr id="197639" name="Text Box 7"/>
          <p:cNvSpPr txBox="1">
            <a:spLocks noChangeArrowheads="1"/>
          </p:cNvSpPr>
          <p:nvPr/>
        </p:nvSpPr>
        <p:spPr bwMode="auto">
          <a:xfrm>
            <a:off x="5727700" y="4680992"/>
            <a:ext cx="268763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 type="none" w="sm" len="lg"/>
                <a:tailEnd type="none" w="sm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200" dirty="0">
                <a:solidFill>
                  <a:srgbClr val="FFFF99"/>
                </a:solidFill>
              </a:rPr>
              <a:t>Manque de plaque de fermeture</a:t>
            </a:r>
            <a:endParaRPr lang="en-GB" altLang="fr-FR" sz="2200" dirty="0">
              <a:solidFill>
                <a:srgbClr val="FFFF99"/>
              </a:solidFill>
            </a:endParaRPr>
          </a:p>
        </p:txBody>
      </p:sp>
      <p:pic>
        <p:nvPicPr>
          <p:cNvPr id="197641" name="Picture 9" descr="souris_043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4564" y="2763292"/>
            <a:ext cx="17494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Fermer les ouvertures restées libres</a:t>
            </a:r>
            <a:endParaRPr lang="fr-CH" dirty="0"/>
          </a:p>
        </p:txBody>
      </p:sp>
      <p:sp>
        <p:nvSpPr>
          <p:cNvPr id="10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97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97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97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97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7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3000"/>
                                        <p:tgtEl>
                                          <p:spTgt spid="1976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36" grpId="0" animBg="1"/>
      <p:bldP spid="197637" grpId="0" animBg="1"/>
      <p:bldP spid="197638" grpId="0" autoUpdateAnimBg="0"/>
      <p:bldP spid="197639" grpId="0" autoUpdateAnimBg="0"/>
      <p:bldP spid="2" grpId="0" animBg="1"/>
      <p:bldP spid="1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787" name="Group 131"/>
          <p:cNvGrpSpPr>
            <a:grpSpLocks/>
          </p:cNvGrpSpPr>
          <p:nvPr/>
        </p:nvGrpSpPr>
        <p:grpSpPr bwMode="auto">
          <a:xfrm>
            <a:off x="1487488" y="1817435"/>
            <a:ext cx="3822700" cy="4751387"/>
            <a:chOff x="618" y="933"/>
            <a:chExt cx="2408" cy="2993"/>
          </a:xfrm>
        </p:grpSpPr>
        <p:sp>
          <p:nvSpPr>
            <p:cNvPr id="98333" name="Rectangle 3"/>
            <p:cNvSpPr>
              <a:spLocks noChangeArrowheads="1"/>
            </p:cNvSpPr>
            <p:nvPr/>
          </p:nvSpPr>
          <p:spPr bwMode="auto">
            <a:xfrm>
              <a:off x="626" y="1125"/>
              <a:ext cx="2180" cy="2801"/>
            </a:xfrm>
            <a:prstGeom prst="rect">
              <a:avLst/>
            </a:prstGeom>
            <a:solidFill>
              <a:srgbClr val="D5D5D5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34" name="Line 8"/>
            <p:cNvSpPr>
              <a:spLocks noChangeShapeType="1"/>
            </p:cNvSpPr>
            <p:nvPr/>
          </p:nvSpPr>
          <p:spPr bwMode="auto">
            <a:xfrm>
              <a:off x="1115" y="933"/>
              <a:ext cx="191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35" name="Line 9"/>
            <p:cNvSpPr>
              <a:spLocks noChangeShapeType="1"/>
            </p:cNvSpPr>
            <p:nvPr/>
          </p:nvSpPr>
          <p:spPr bwMode="auto">
            <a:xfrm>
              <a:off x="3026" y="933"/>
              <a:ext cx="0" cy="245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36" name="Line 10"/>
            <p:cNvSpPr>
              <a:spLocks noChangeShapeType="1"/>
            </p:cNvSpPr>
            <p:nvPr/>
          </p:nvSpPr>
          <p:spPr bwMode="auto">
            <a:xfrm flipV="1">
              <a:off x="618" y="933"/>
              <a:ext cx="497" cy="19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37" name="Line 11"/>
            <p:cNvSpPr>
              <a:spLocks noChangeShapeType="1"/>
            </p:cNvSpPr>
            <p:nvPr/>
          </p:nvSpPr>
          <p:spPr bwMode="auto">
            <a:xfrm flipV="1">
              <a:off x="2802" y="933"/>
              <a:ext cx="224" cy="19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38" name="Line 12"/>
            <p:cNvSpPr>
              <a:spLocks noChangeShapeType="1"/>
            </p:cNvSpPr>
            <p:nvPr/>
          </p:nvSpPr>
          <p:spPr bwMode="auto">
            <a:xfrm flipV="1">
              <a:off x="2805" y="3390"/>
              <a:ext cx="221" cy="52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39" name="Line 15"/>
            <p:cNvSpPr>
              <a:spLocks noChangeShapeType="1"/>
            </p:cNvSpPr>
            <p:nvPr/>
          </p:nvSpPr>
          <p:spPr bwMode="auto">
            <a:xfrm flipV="1">
              <a:off x="626" y="3333"/>
              <a:ext cx="21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0" name="Line 16"/>
            <p:cNvSpPr>
              <a:spLocks noChangeShapeType="1"/>
            </p:cNvSpPr>
            <p:nvPr/>
          </p:nvSpPr>
          <p:spPr bwMode="auto">
            <a:xfrm flipV="1">
              <a:off x="624" y="2240"/>
              <a:ext cx="21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grpSp>
          <p:nvGrpSpPr>
            <p:cNvPr id="98341" name="Group 85"/>
            <p:cNvGrpSpPr>
              <a:grpSpLocks/>
            </p:cNvGrpSpPr>
            <p:nvPr/>
          </p:nvGrpSpPr>
          <p:grpSpPr bwMode="auto">
            <a:xfrm>
              <a:off x="818" y="1293"/>
              <a:ext cx="1296" cy="744"/>
              <a:chOff x="624" y="1320"/>
              <a:chExt cx="1344" cy="816"/>
            </a:xfrm>
          </p:grpSpPr>
          <p:sp>
            <p:nvSpPr>
              <p:cNvPr id="98354" name="Oval 18"/>
              <p:cNvSpPr>
                <a:spLocks noChangeArrowheads="1"/>
              </p:cNvSpPr>
              <p:nvPr/>
            </p:nvSpPr>
            <p:spPr bwMode="auto">
              <a:xfrm>
                <a:off x="624" y="1320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55" name="Oval 19"/>
              <p:cNvSpPr>
                <a:spLocks noChangeArrowheads="1"/>
              </p:cNvSpPr>
              <p:nvPr/>
            </p:nvSpPr>
            <p:spPr bwMode="auto">
              <a:xfrm>
                <a:off x="624" y="1635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56" name="Oval 20"/>
              <p:cNvSpPr>
                <a:spLocks noChangeArrowheads="1"/>
              </p:cNvSpPr>
              <p:nvPr/>
            </p:nvSpPr>
            <p:spPr bwMode="auto">
              <a:xfrm>
                <a:off x="624" y="1944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57" name="Line 39"/>
              <p:cNvSpPr>
                <a:spLocks noChangeShapeType="1"/>
              </p:cNvSpPr>
              <p:nvPr/>
            </p:nvSpPr>
            <p:spPr bwMode="auto">
              <a:xfrm>
                <a:off x="720" y="1512"/>
                <a:ext cx="0" cy="12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58" name="Line 40"/>
              <p:cNvSpPr>
                <a:spLocks noChangeShapeType="1"/>
              </p:cNvSpPr>
              <p:nvPr/>
            </p:nvSpPr>
            <p:spPr bwMode="auto">
              <a:xfrm flipH="1">
                <a:off x="717" y="1827"/>
                <a:ext cx="3" cy="12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59" name="Oval 43"/>
              <p:cNvSpPr>
                <a:spLocks noChangeArrowheads="1"/>
              </p:cNvSpPr>
              <p:nvPr/>
            </p:nvSpPr>
            <p:spPr bwMode="auto">
              <a:xfrm>
                <a:off x="912" y="1320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60" name="Oval 44"/>
              <p:cNvSpPr>
                <a:spLocks noChangeArrowheads="1"/>
              </p:cNvSpPr>
              <p:nvPr/>
            </p:nvSpPr>
            <p:spPr bwMode="auto">
              <a:xfrm>
                <a:off x="912" y="1635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61" name="Oval 45"/>
              <p:cNvSpPr>
                <a:spLocks noChangeArrowheads="1"/>
              </p:cNvSpPr>
              <p:nvPr/>
            </p:nvSpPr>
            <p:spPr bwMode="auto">
              <a:xfrm>
                <a:off x="912" y="1944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62" name="Line 46"/>
              <p:cNvSpPr>
                <a:spLocks noChangeShapeType="1"/>
              </p:cNvSpPr>
              <p:nvPr/>
            </p:nvSpPr>
            <p:spPr bwMode="auto">
              <a:xfrm>
                <a:off x="1008" y="1512"/>
                <a:ext cx="0" cy="12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63" name="Line 47"/>
              <p:cNvSpPr>
                <a:spLocks noChangeShapeType="1"/>
              </p:cNvSpPr>
              <p:nvPr/>
            </p:nvSpPr>
            <p:spPr bwMode="auto">
              <a:xfrm flipH="1">
                <a:off x="1005" y="1827"/>
                <a:ext cx="3" cy="12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64" name="Oval 49"/>
              <p:cNvSpPr>
                <a:spLocks noChangeArrowheads="1"/>
              </p:cNvSpPr>
              <p:nvPr/>
            </p:nvSpPr>
            <p:spPr bwMode="auto">
              <a:xfrm>
                <a:off x="1200" y="1320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65" name="Oval 50"/>
              <p:cNvSpPr>
                <a:spLocks noChangeArrowheads="1"/>
              </p:cNvSpPr>
              <p:nvPr/>
            </p:nvSpPr>
            <p:spPr bwMode="auto">
              <a:xfrm>
                <a:off x="1200" y="1635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66" name="Oval 51"/>
              <p:cNvSpPr>
                <a:spLocks noChangeArrowheads="1"/>
              </p:cNvSpPr>
              <p:nvPr/>
            </p:nvSpPr>
            <p:spPr bwMode="auto">
              <a:xfrm>
                <a:off x="1200" y="1944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67" name="Line 52"/>
              <p:cNvSpPr>
                <a:spLocks noChangeShapeType="1"/>
              </p:cNvSpPr>
              <p:nvPr/>
            </p:nvSpPr>
            <p:spPr bwMode="auto">
              <a:xfrm>
                <a:off x="1296" y="1512"/>
                <a:ext cx="0" cy="12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68" name="Line 53"/>
              <p:cNvSpPr>
                <a:spLocks noChangeShapeType="1"/>
              </p:cNvSpPr>
              <p:nvPr/>
            </p:nvSpPr>
            <p:spPr bwMode="auto">
              <a:xfrm flipH="1">
                <a:off x="1293" y="1827"/>
                <a:ext cx="3" cy="12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69" name="Oval 55"/>
              <p:cNvSpPr>
                <a:spLocks noChangeArrowheads="1"/>
              </p:cNvSpPr>
              <p:nvPr/>
            </p:nvSpPr>
            <p:spPr bwMode="auto">
              <a:xfrm>
                <a:off x="1488" y="1320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70" name="Oval 56"/>
              <p:cNvSpPr>
                <a:spLocks noChangeArrowheads="1"/>
              </p:cNvSpPr>
              <p:nvPr/>
            </p:nvSpPr>
            <p:spPr bwMode="auto">
              <a:xfrm>
                <a:off x="1488" y="1635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71" name="Oval 57"/>
              <p:cNvSpPr>
                <a:spLocks noChangeArrowheads="1"/>
              </p:cNvSpPr>
              <p:nvPr/>
            </p:nvSpPr>
            <p:spPr bwMode="auto">
              <a:xfrm>
                <a:off x="1488" y="1944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72" name="Line 58"/>
              <p:cNvSpPr>
                <a:spLocks noChangeShapeType="1"/>
              </p:cNvSpPr>
              <p:nvPr/>
            </p:nvSpPr>
            <p:spPr bwMode="auto">
              <a:xfrm>
                <a:off x="1584" y="1512"/>
                <a:ext cx="0" cy="12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73" name="Line 59"/>
              <p:cNvSpPr>
                <a:spLocks noChangeShapeType="1"/>
              </p:cNvSpPr>
              <p:nvPr/>
            </p:nvSpPr>
            <p:spPr bwMode="auto">
              <a:xfrm flipH="1">
                <a:off x="1581" y="1827"/>
                <a:ext cx="3" cy="12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74" name="Oval 61"/>
              <p:cNvSpPr>
                <a:spLocks noChangeArrowheads="1"/>
              </p:cNvSpPr>
              <p:nvPr/>
            </p:nvSpPr>
            <p:spPr bwMode="auto">
              <a:xfrm>
                <a:off x="1776" y="1320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75" name="Oval 62"/>
              <p:cNvSpPr>
                <a:spLocks noChangeArrowheads="1"/>
              </p:cNvSpPr>
              <p:nvPr/>
            </p:nvSpPr>
            <p:spPr bwMode="auto">
              <a:xfrm>
                <a:off x="1776" y="1635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76" name="Oval 63"/>
              <p:cNvSpPr>
                <a:spLocks noChangeArrowheads="1"/>
              </p:cNvSpPr>
              <p:nvPr/>
            </p:nvSpPr>
            <p:spPr bwMode="auto">
              <a:xfrm>
                <a:off x="1776" y="1944"/>
                <a:ext cx="192" cy="192"/>
              </a:xfrm>
              <a:prstGeom prst="ellipse">
                <a:avLst/>
              </a:prstGeom>
              <a:solidFill>
                <a:srgbClr val="8B8BB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98377" name="Line 64"/>
              <p:cNvSpPr>
                <a:spLocks noChangeShapeType="1"/>
              </p:cNvSpPr>
              <p:nvPr/>
            </p:nvSpPr>
            <p:spPr bwMode="auto">
              <a:xfrm>
                <a:off x="1872" y="1512"/>
                <a:ext cx="0" cy="126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98378" name="Line 65"/>
              <p:cNvSpPr>
                <a:spLocks noChangeShapeType="1"/>
              </p:cNvSpPr>
              <p:nvPr/>
            </p:nvSpPr>
            <p:spPr bwMode="auto">
              <a:xfrm flipH="1">
                <a:off x="1869" y="1827"/>
                <a:ext cx="3" cy="12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  <p:sp>
          <p:nvSpPr>
            <p:cNvPr id="98342" name="Line 66"/>
            <p:cNvSpPr>
              <a:spLocks noChangeShapeType="1"/>
            </p:cNvSpPr>
            <p:nvPr/>
          </p:nvSpPr>
          <p:spPr bwMode="auto">
            <a:xfrm>
              <a:off x="2210" y="2241"/>
              <a:ext cx="0" cy="10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3" name="Line 67"/>
            <p:cNvSpPr>
              <a:spLocks noChangeShapeType="1"/>
            </p:cNvSpPr>
            <p:nvPr/>
          </p:nvSpPr>
          <p:spPr bwMode="auto">
            <a:xfrm>
              <a:off x="1436" y="2241"/>
              <a:ext cx="0" cy="10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4" name="Line 68"/>
            <p:cNvSpPr>
              <a:spLocks noChangeShapeType="1"/>
            </p:cNvSpPr>
            <p:nvPr/>
          </p:nvSpPr>
          <p:spPr bwMode="auto">
            <a:xfrm>
              <a:off x="818" y="3093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5" name="Line 69"/>
            <p:cNvSpPr>
              <a:spLocks noChangeShapeType="1"/>
            </p:cNvSpPr>
            <p:nvPr/>
          </p:nvSpPr>
          <p:spPr bwMode="auto">
            <a:xfrm flipV="1">
              <a:off x="1058" y="2469"/>
              <a:ext cx="0" cy="6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6" name="Line 70"/>
            <p:cNvSpPr>
              <a:spLocks noChangeShapeType="1"/>
            </p:cNvSpPr>
            <p:nvPr/>
          </p:nvSpPr>
          <p:spPr bwMode="auto">
            <a:xfrm>
              <a:off x="1586" y="3093"/>
              <a:ext cx="4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7" name="Line 71"/>
            <p:cNvSpPr>
              <a:spLocks noChangeShapeType="1"/>
            </p:cNvSpPr>
            <p:nvPr/>
          </p:nvSpPr>
          <p:spPr bwMode="auto">
            <a:xfrm flipV="1">
              <a:off x="1826" y="2469"/>
              <a:ext cx="0" cy="6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98348" name="Oval 73"/>
            <p:cNvSpPr>
              <a:spLocks noChangeArrowheads="1"/>
            </p:cNvSpPr>
            <p:nvPr/>
          </p:nvSpPr>
          <p:spPr bwMode="auto">
            <a:xfrm rot="5400000">
              <a:off x="1186" y="3525"/>
              <a:ext cx="192" cy="192"/>
            </a:xfrm>
            <a:prstGeom prst="ellipse">
              <a:avLst/>
            </a:prstGeom>
            <a:solidFill>
              <a:srgbClr val="8B8BB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49" name="Oval 74"/>
            <p:cNvSpPr>
              <a:spLocks noChangeArrowheads="1"/>
            </p:cNvSpPr>
            <p:nvPr/>
          </p:nvSpPr>
          <p:spPr bwMode="auto">
            <a:xfrm rot="5400000">
              <a:off x="946" y="3525"/>
              <a:ext cx="192" cy="192"/>
            </a:xfrm>
            <a:prstGeom prst="ellipse">
              <a:avLst/>
            </a:prstGeom>
            <a:solidFill>
              <a:srgbClr val="8B8BB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50" name="Oval 75"/>
            <p:cNvSpPr>
              <a:spLocks noChangeArrowheads="1"/>
            </p:cNvSpPr>
            <p:nvPr/>
          </p:nvSpPr>
          <p:spPr bwMode="auto">
            <a:xfrm rot="5400000">
              <a:off x="706" y="3525"/>
              <a:ext cx="192" cy="192"/>
            </a:xfrm>
            <a:prstGeom prst="ellipse">
              <a:avLst/>
            </a:prstGeom>
            <a:solidFill>
              <a:srgbClr val="8B8BB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51" name="Oval 80"/>
            <p:cNvSpPr>
              <a:spLocks noChangeArrowheads="1"/>
            </p:cNvSpPr>
            <p:nvPr/>
          </p:nvSpPr>
          <p:spPr bwMode="auto">
            <a:xfrm rot="5400000">
              <a:off x="1959" y="3525"/>
              <a:ext cx="192" cy="192"/>
            </a:xfrm>
            <a:prstGeom prst="ellipse">
              <a:avLst/>
            </a:prstGeom>
            <a:solidFill>
              <a:srgbClr val="8B8BB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52" name="Oval 81"/>
            <p:cNvSpPr>
              <a:spLocks noChangeArrowheads="1"/>
            </p:cNvSpPr>
            <p:nvPr/>
          </p:nvSpPr>
          <p:spPr bwMode="auto">
            <a:xfrm rot="5400000">
              <a:off x="1719" y="3525"/>
              <a:ext cx="192" cy="192"/>
            </a:xfrm>
            <a:prstGeom prst="ellipse">
              <a:avLst/>
            </a:prstGeom>
            <a:solidFill>
              <a:srgbClr val="8B8BB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53" name="Oval 82"/>
            <p:cNvSpPr>
              <a:spLocks noChangeArrowheads="1"/>
            </p:cNvSpPr>
            <p:nvPr/>
          </p:nvSpPr>
          <p:spPr bwMode="auto">
            <a:xfrm rot="5400000">
              <a:off x="1479" y="3525"/>
              <a:ext cx="192" cy="192"/>
            </a:xfrm>
            <a:prstGeom prst="ellipse">
              <a:avLst/>
            </a:prstGeom>
            <a:solidFill>
              <a:srgbClr val="8B8BB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198756" name="Text Box 100"/>
          <p:cNvSpPr txBox="1">
            <a:spLocks noChangeArrowheads="1"/>
          </p:cNvSpPr>
          <p:nvPr/>
        </p:nvSpPr>
        <p:spPr bwMode="auto">
          <a:xfrm>
            <a:off x="5711827" y="2136522"/>
            <a:ext cx="1500187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Légende</a:t>
            </a:r>
            <a:endParaRPr lang="en-GB" altLang="fr-FR" sz="2400" b="0" dirty="0"/>
          </a:p>
        </p:txBody>
      </p:sp>
      <p:sp>
        <p:nvSpPr>
          <p:cNvPr id="198757" name="Text Box 101"/>
          <p:cNvSpPr txBox="1">
            <a:spLocks noChangeArrowheads="1"/>
          </p:cNvSpPr>
          <p:nvPr/>
        </p:nvSpPr>
        <p:spPr bwMode="auto">
          <a:xfrm>
            <a:off x="5697539" y="3312860"/>
            <a:ext cx="2943225" cy="119697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/>
              <a:t>Désignations des coupe-surintensité et appareils </a:t>
            </a:r>
            <a:endParaRPr lang="en-GB" altLang="fr-FR" sz="2400" b="0"/>
          </a:p>
        </p:txBody>
      </p:sp>
      <p:grpSp>
        <p:nvGrpSpPr>
          <p:cNvPr id="198778" name="Group 122"/>
          <p:cNvGrpSpPr>
            <a:grpSpLocks/>
          </p:cNvGrpSpPr>
          <p:nvPr/>
        </p:nvGrpSpPr>
        <p:grpSpPr bwMode="auto">
          <a:xfrm>
            <a:off x="1649413" y="3612897"/>
            <a:ext cx="2362200" cy="2847975"/>
            <a:chOff x="720" y="2064"/>
            <a:chExt cx="1488" cy="1794"/>
          </a:xfrm>
        </p:grpSpPr>
        <p:sp>
          <p:nvSpPr>
            <p:cNvPr id="98329" name="Rectangle 89"/>
            <p:cNvSpPr>
              <a:spLocks noChangeArrowheads="1"/>
            </p:cNvSpPr>
            <p:nvPr/>
          </p:nvSpPr>
          <p:spPr bwMode="auto">
            <a:xfrm>
              <a:off x="1200" y="2277"/>
              <a:ext cx="192" cy="9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30" name="Rectangle 90"/>
            <p:cNvSpPr>
              <a:spLocks noChangeArrowheads="1"/>
            </p:cNvSpPr>
            <p:nvPr/>
          </p:nvSpPr>
          <p:spPr bwMode="auto">
            <a:xfrm>
              <a:off x="1968" y="2277"/>
              <a:ext cx="192" cy="9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31" name="Rectangle 86"/>
            <p:cNvSpPr>
              <a:spLocks noChangeArrowheads="1"/>
            </p:cNvSpPr>
            <p:nvPr/>
          </p:nvSpPr>
          <p:spPr bwMode="auto">
            <a:xfrm>
              <a:off x="720" y="2064"/>
              <a:ext cx="1488" cy="96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98332" name="Rectangle 91"/>
            <p:cNvSpPr>
              <a:spLocks noChangeArrowheads="1"/>
            </p:cNvSpPr>
            <p:nvPr/>
          </p:nvSpPr>
          <p:spPr bwMode="auto">
            <a:xfrm>
              <a:off x="720" y="3765"/>
              <a:ext cx="1438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grpSp>
        <p:nvGrpSpPr>
          <p:cNvPr id="198788" name="Group 132"/>
          <p:cNvGrpSpPr>
            <a:grpSpLocks/>
          </p:cNvGrpSpPr>
          <p:nvPr/>
        </p:nvGrpSpPr>
        <p:grpSpPr bwMode="auto">
          <a:xfrm>
            <a:off x="1682752" y="2207959"/>
            <a:ext cx="3195637" cy="4292600"/>
            <a:chOff x="741" y="1179"/>
            <a:chExt cx="2013" cy="2704"/>
          </a:xfrm>
        </p:grpSpPr>
        <p:sp>
          <p:nvSpPr>
            <p:cNvPr id="98320" name="Text Box 96"/>
            <p:cNvSpPr txBox="1">
              <a:spLocks noChangeArrowheads="1"/>
            </p:cNvSpPr>
            <p:nvPr/>
          </p:nvSpPr>
          <p:spPr bwMode="auto">
            <a:xfrm>
              <a:off x="2220" y="1179"/>
              <a:ext cx="534" cy="83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Légende</a:t>
              </a:r>
            </a:p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1 </a:t>
              </a:r>
              <a:r>
                <a:rPr lang="fr-CH" altLang="fr-FR" sz="800" b="0" dirty="0" err="1"/>
                <a:t>App.rez</a:t>
              </a:r>
              <a:endParaRPr lang="fr-CH" altLang="fr-FR" sz="800" b="0" dirty="0"/>
            </a:p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2 App. étage</a:t>
              </a:r>
            </a:p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3 Lave-linge</a:t>
              </a:r>
            </a:p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4 Sauna</a:t>
              </a:r>
            </a:p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5 Atelier</a:t>
              </a:r>
            </a:p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800" b="0" dirty="0"/>
                <a:t>6 Lumière</a:t>
              </a:r>
              <a:endParaRPr lang="en-GB" altLang="fr-FR" sz="800" b="0" dirty="0"/>
            </a:p>
          </p:txBody>
        </p:sp>
        <p:sp>
          <p:nvSpPr>
            <p:cNvPr id="98321" name="Text Box 106"/>
            <p:cNvSpPr txBox="1">
              <a:spLocks noChangeArrowheads="1"/>
            </p:cNvSpPr>
            <p:nvPr/>
          </p:nvSpPr>
          <p:spPr bwMode="auto">
            <a:xfrm>
              <a:off x="882" y="3739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/>
                <a:t>1</a:t>
              </a:r>
              <a:endParaRPr lang="en-GB" altLang="fr-FR" sz="900" b="0"/>
            </a:p>
          </p:txBody>
        </p:sp>
        <p:sp>
          <p:nvSpPr>
            <p:cNvPr id="98322" name="Text Box 107"/>
            <p:cNvSpPr txBox="1">
              <a:spLocks noChangeArrowheads="1"/>
            </p:cNvSpPr>
            <p:nvPr/>
          </p:nvSpPr>
          <p:spPr bwMode="auto">
            <a:xfrm>
              <a:off x="1650" y="3735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/>
                <a:t>2</a:t>
              </a:r>
              <a:endParaRPr lang="en-GB" altLang="fr-FR" sz="900" b="0"/>
            </a:p>
          </p:txBody>
        </p:sp>
        <p:sp>
          <p:nvSpPr>
            <p:cNvPr id="98323" name="Text Box 110"/>
            <p:cNvSpPr txBox="1">
              <a:spLocks noChangeArrowheads="1"/>
            </p:cNvSpPr>
            <p:nvPr/>
          </p:nvSpPr>
          <p:spPr bwMode="auto">
            <a:xfrm>
              <a:off x="1128" y="2249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 dirty="0"/>
                <a:t>1</a:t>
              </a:r>
              <a:endParaRPr lang="en-GB" altLang="fr-FR" sz="900" b="0" dirty="0"/>
            </a:p>
          </p:txBody>
        </p:sp>
        <p:sp>
          <p:nvSpPr>
            <p:cNvPr id="98324" name="Text Box 111"/>
            <p:cNvSpPr txBox="1">
              <a:spLocks noChangeArrowheads="1"/>
            </p:cNvSpPr>
            <p:nvPr/>
          </p:nvSpPr>
          <p:spPr bwMode="auto">
            <a:xfrm>
              <a:off x="1896" y="2252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/>
                <a:t>2</a:t>
              </a:r>
              <a:endParaRPr lang="en-GB" altLang="fr-FR" sz="900" b="0"/>
            </a:p>
          </p:txBody>
        </p:sp>
        <p:sp>
          <p:nvSpPr>
            <p:cNvPr id="98325" name="Text Box 113"/>
            <p:cNvSpPr txBox="1">
              <a:spLocks noChangeArrowheads="1"/>
            </p:cNvSpPr>
            <p:nvPr/>
          </p:nvSpPr>
          <p:spPr bwMode="auto">
            <a:xfrm>
              <a:off x="741" y="2042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/>
                <a:t>3</a:t>
              </a:r>
              <a:endParaRPr lang="en-GB" altLang="fr-FR" sz="900" b="0" dirty="0"/>
            </a:p>
          </p:txBody>
        </p:sp>
        <p:sp>
          <p:nvSpPr>
            <p:cNvPr id="98326" name="Text Box 114"/>
            <p:cNvSpPr txBox="1">
              <a:spLocks noChangeArrowheads="1"/>
            </p:cNvSpPr>
            <p:nvPr/>
          </p:nvSpPr>
          <p:spPr bwMode="auto">
            <a:xfrm>
              <a:off x="1020" y="2042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/>
                <a:t>4</a:t>
              </a:r>
              <a:endParaRPr lang="en-GB" altLang="fr-FR" sz="900" b="0"/>
            </a:p>
          </p:txBody>
        </p:sp>
        <p:sp>
          <p:nvSpPr>
            <p:cNvPr id="98327" name="Text Box 115"/>
            <p:cNvSpPr txBox="1">
              <a:spLocks noChangeArrowheads="1"/>
            </p:cNvSpPr>
            <p:nvPr/>
          </p:nvSpPr>
          <p:spPr bwMode="auto">
            <a:xfrm>
              <a:off x="1302" y="2041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 dirty="0"/>
                <a:t>5</a:t>
              </a:r>
              <a:endParaRPr lang="en-GB" altLang="fr-FR" sz="900" b="0" dirty="0"/>
            </a:p>
          </p:txBody>
        </p:sp>
        <p:sp>
          <p:nvSpPr>
            <p:cNvPr id="98328" name="Text Box 116"/>
            <p:cNvSpPr txBox="1">
              <a:spLocks noChangeArrowheads="1"/>
            </p:cNvSpPr>
            <p:nvPr/>
          </p:nvSpPr>
          <p:spPr bwMode="auto">
            <a:xfrm>
              <a:off x="1587" y="2042"/>
              <a:ext cx="33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 type="none" w="sm" len="lg"/>
                  <a:tailEnd type="none" w="sm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900" b="0"/>
                <a:t>6</a:t>
              </a:r>
              <a:endParaRPr lang="en-GB" altLang="fr-FR" sz="900" b="0"/>
            </a:p>
          </p:txBody>
        </p:sp>
      </p:grpSp>
      <p:sp>
        <p:nvSpPr>
          <p:cNvPr id="198777" name="Text Box 121"/>
          <p:cNvSpPr txBox="1">
            <a:spLocks noChangeArrowheads="1"/>
          </p:cNvSpPr>
          <p:nvPr/>
        </p:nvSpPr>
        <p:spPr bwMode="auto">
          <a:xfrm>
            <a:off x="5688013" y="5671726"/>
            <a:ext cx="3200400" cy="83185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/>
              <a:t>Plaquette signalétique du constructeur</a:t>
            </a:r>
            <a:endParaRPr lang="en-GB" altLang="fr-FR" sz="2400" b="0"/>
          </a:p>
        </p:txBody>
      </p:sp>
      <p:sp>
        <p:nvSpPr>
          <p:cNvPr id="198773" name="Text Box 117"/>
          <p:cNvSpPr txBox="1">
            <a:spLocks noChangeArrowheads="1"/>
          </p:cNvSpPr>
          <p:nvPr/>
        </p:nvSpPr>
        <p:spPr bwMode="auto">
          <a:xfrm>
            <a:off x="3349626" y="3573209"/>
            <a:ext cx="762000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 type="none" w="sm" len="lg"/>
                <a:tailEnd type="none" w="sm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900" b="0"/>
              <a:t>Cuisinière</a:t>
            </a:r>
            <a:endParaRPr lang="en-GB" altLang="fr-FR" sz="900" b="0"/>
          </a:p>
        </p:txBody>
      </p:sp>
      <p:sp>
        <p:nvSpPr>
          <p:cNvPr id="198789" name="Line 133"/>
          <p:cNvSpPr>
            <a:spLocks noChangeShapeType="1"/>
          </p:cNvSpPr>
          <p:nvPr/>
        </p:nvSpPr>
        <p:spPr bwMode="auto">
          <a:xfrm>
            <a:off x="4926013" y="2393696"/>
            <a:ext cx="76200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8790" name="Line 134"/>
          <p:cNvSpPr>
            <a:spLocks noChangeShapeType="1"/>
          </p:cNvSpPr>
          <p:nvPr/>
        </p:nvSpPr>
        <p:spPr bwMode="auto">
          <a:xfrm flipV="1">
            <a:off x="4086227" y="3682746"/>
            <a:ext cx="1557337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8791" name="Line 135"/>
          <p:cNvSpPr>
            <a:spLocks noChangeShapeType="1"/>
          </p:cNvSpPr>
          <p:nvPr/>
        </p:nvSpPr>
        <p:spPr bwMode="auto">
          <a:xfrm>
            <a:off x="4896934" y="6087651"/>
            <a:ext cx="76200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Indications devant obligatoirement figurer sur les ensembles d’appareillage</a:t>
            </a:r>
            <a:endParaRPr lang="fr-CH" dirty="0"/>
          </a:p>
        </p:txBody>
      </p:sp>
      <p:sp>
        <p:nvSpPr>
          <p:cNvPr id="74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17816" y="5783817"/>
            <a:ext cx="864000" cy="6076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98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98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8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8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98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98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8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9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98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98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756" grpId="0" animBg="1" autoUpdateAnimBg="0"/>
      <p:bldP spid="198757" grpId="0" animBg="1" autoUpdateAnimBg="0"/>
      <p:bldP spid="198777" grpId="0" animBg="1" autoUpdateAnimBg="0"/>
      <p:bldP spid="198773" grpId="0" autoUpdateAnimBg="0"/>
      <p:bldP spid="198789" grpId="0" animBg="1"/>
      <p:bldP spid="198790" grpId="0" animBg="1"/>
      <p:bldP spid="198791" grpId="0" animBg="1"/>
      <p:bldP spid="2" grpId="0" animBg="1"/>
      <p:bldP spid="7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683" name="Picture 3" descr="Diapo 125 Tableau complet O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0681" y="1628800"/>
            <a:ext cx="4262437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4" name="Line 4"/>
          <p:cNvSpPr>
            <a:spLocks noChangeShapeType="1"/>
          </p:cNvSpPr>
          <p:nvPr/>
        </p:nvSpPr>
        <p:spPr bwMode="auto">
          <a:xfrm flipV="1">
            <a:off x="2304255" y="6015063"/>
            <a:ext cx="2057400" cy="5334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9685" name="Line 5"/>
          <p:cNvSpPr>
            <a:spLocks noChangeShapeType="1"/>
          </p:cNvSpPr>
          <p:nvPr/>
        </p:nvSpPr>
        <p:spPr bwMode="auto">
          <a:xfrm>
            <a:off x="2143917" y="3000400"/>
            <a:ext cx="1981200" cy="3810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9686" name="Line 6"/>
          <p:cNvSpPr>
            <a:spLocks noChangeShapeType="1"/>
          </p:cNvSpPr>
          <p:nvPr/>
        </p:nvSpPr>
        <p:spPr bwMode="auto">
          <a:xfrm flipH="1">
            <a:off x="6469855" y="2986113"/>
            <a:ext cx="1524000" cy="7620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9687" name="Line 7"/>
          <p:cNvSpPr>
            <a:spLocks noChangeShapeType="1"/>
          </p:cNvSpPr>
          <p:nvPr/>
        </p:nvSpPr>
        <p:spPr bwMode="auto">
          <a:xfrm flipH="1" flipV="1">
            <a:off x="5649117" y="4981600"/>
            <a:ext cx="1905000" cy="6858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199688" name="Line 8"/>
          <p:cNvSpPr>
            <a:spLocks noChangeShapeType="1"/>
          </p:cNvSpPr>
          <p:nvPr/>
        </p:nvSpPr>
        <p:spPr bwMode="auto">
          <a:xfrm>
            <a:off x="1991517" y="4524400"/>
            <a:ext cx="1981200" cy="3048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Désignation complète</a:t>
            </a:r>
            <a:endParaRPr lang="fr-CH" dirty="0"/>
          </a:p>
        </p:txBody>
      </p:sp>
      <p:sp>
        <p:nvSpPr>
          <p:cNvPr id="10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99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99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99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99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9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9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684" grpId="0" animBg="1"/>
      <p:bldP spid="199685" grpId="0" animBg="1"/>
      <p:bldP spid="199686" grpId="0" animBg="1"/>
      <p:bldP spid="199687" grpId="0" animBg="1"/>
      <p:bldP spid="199688" grpId="0" animBg="1"/>
      <p:bldP spid="2" grpId="0" animBg="1"/>
      <p:bldP spid="10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32" name="Picture 4" descr="Diapo 263 THFW + Jonction  ds faux-plafon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400" y="2039787"/>
            <a:ext cx="6477000" cy="416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1" name="Text Box 3"/>
          <p:cNvSpPr txBox="1">
            <a:spLocks noChangeArrowheads="1"/>
          </p:cNvSpPr>
          <p:nvPr/>
        </p:nvSpPr>
        <p:spPr bwMode="auto">
          <a:xfrm>
            <a:off x="2679700" y="1438602"/>
            <a:ext cx="4724400" cy="528638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Exemple à ne pas suivre !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01734" name="Text Box 6"/>
          <p:cNvSpPr txBox="1">
            <a:spLocks noChangeArrowheads="1"/>
          </p:cNvSpPr>
          <p:nvPr/>
        </p:nvSpPr>
        <p:spPr bwMode="auto">
          <a:xfrm>
            <a:off x="3746500" y="6221717"/>
            <a:ext cx="2590800" cy="52863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Accessibilité</a:t>
            </a:r>
            <a:r>
              <a:rPr lang="fr-CH" altLang="fr-FR" sz="2800" b="0" dirty="0">
                <a:solidFill>
                  <a:srgbClr val="FF0000"/>
                </a:solidFill>
              </a:rPr>
              <a:t> ?</a:t>
            </a:r>
            <a:endParaRPr lang="en-GB" altLang="fr-FR" sz="2800" b="0" dirty="0">
              <a:solidFill>
                <a:srgbClr val="FF0000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Installations encastrées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0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0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0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731" grpId="0" animBg="1" autoUpdateAnimBg="0"/>
      <p:bldP spid="201734" grpId="0" animBg="1" autoUpdateAnimBg="0"/>
      <p:bldP spid="2" grpId="0" animBg="1"/>
      <p:bldP spid="7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ext Box 2"/>
          <p:cNvSpPr txBox="1">
            <a:spLocks noChangeArrowheads="1"/>
          </p:cNvSpPr>
          <p:nvPr/>
        </p:nvSpPr>
        <p:spPr bwMode="auto">
          <a:xfrm>
            <a:off x="3270248" y="6200800"/>
            <a:ext cx="3543300" cy="528638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/>
              <a:t>Plan d’installation</a:t>
            </a:r>
            <a:endParaRPr lang="en-GB" altLang="fr-FR" sz="2800"/>
          </a:p>
        </p:txBody>
      </p:sp>
      <p:grpSp>
        <p:nvGrpSpPr>
          <p:cNvPr id="296354" name="Group 418"/>
          <p:cNvGrpSpPr>
            <a:grpSpLocks/>
          </p:cNvGrpSpPr>
          <p:nvPr/>
        </p:nvGrpSpPr>
        <p:grpSpPr bwMode="auto">
          <a:xfrm>
            <a:off x="2484437" y="1628800"/>
            <a:ext cx="5114925" cy="4343400"/>
            <a:chOff x="1098" y="720"/>
            <a:chExt cx="3563" cy="3083"/>
          </a:xfrm>
        </p:grpSpPr>
        <p:grpSp>
          <p:nvGrpSpPr>
            <p:cNvPr id="101384" name="Group 417"/>
            <p:cNvGrpSpPr>
              <a:grpSpLocks/>
            </p:cNvGrpSpPr>
            <p:nvPr/>
          </p:nvGrpSpPr>
          <p:grpSpPr bwMode="auto">
            <a:xfrm>
              <a:off x="1098" y="720"/>
              <a:ext cx="3563" cy="3083"/>
              <a:chOff x="1098" y="720"/>
              <a:chExt cx="3563" cy="3083"/>
            </a:xfrm>
          </p:grpSpPr>
          <p:grpSp>
            <p:nvGrpSpPr>
              <p:cNvPr id="101442" name="Group 407"/>
              <p:cNvGrpSpPr>
                <a:grpSpLocks/>
              </p:cNvGrpSpPr>
              <p:nvPr/>
            </p:nvGrpSpPr>
            <p:grpSpPr bwMode="auto">
              <a:xfrm>
                <a:off x="1098" y="720"/>
                <a:ext cx="3563" cy="3082"/>
                <a:chOff x="1080" y="720"/>
                <a:chExt cx="3563" cy="3082"/>
              </a:xfrm>
            </p:grpSpPr>
            <p:sp>
              <p:nvSpPr>
                <p:cNvPr id="101448" name="Freeform 207"/>
                <p:cNvSpPr>
                  <a:spLocks/>
                </p:cNvSpPr>
                <p:nvPr/>
              </p:nvSpPr>
              <p:spPr bwMode="auto">
                <a:xfrm>
                  <a:off x="1080" y="720"/>
                  <a:ext cx="3563" cy="1"/>
                </a:xfrm>
                <a:custGeom>
                  <a:avLst/>
                  <a:gdLst>
                    <a:gd name="T0" fmla="*/ 0 w 3563"/>
                    <a:gd name="T1" fmla="*/ 0 h 1"/>
                    <a:gd name="T2" fmla="*/ 3562 w 3563"/>
                    <a:gd name="T3" fmla="*/ 0 h 1"/>
                    <a:gd name="T4" fmla="*/ 3563 w 3563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63" h="1">
                      <a:moveTo>
                        <a:pt x="0" y="0"/>
                      </a:moveTo>
                      <a:lnTo>
                        <a:pt x="3562" y="0"/>
                      </a:lnTo>
                      <a:lnTo>
                        <a:pt x="356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49" name="Freeform 208"/>
                <p:cNvSpPr>
                  <a:spLocks/>
                </p:cNvSpPr>
                <p:nvPr/>
              </p:nvSpPr>
              <p:spPr bwMode="auto">
                <a:xfrm>
                  <a:off x="2599" y="3059"/>
                  <a:ext cx="525" cy="1"/>
                </a:xfrm>
                <a:custGeom>
                  <a:avLst/>
                  <a:gdLst>
                    <a:gd name="T0" fmla="*/ 0 w 525"/>
                    <a:gd name="T1" fmla="*/ 0 h 1"/>
                    <a:gd name="T2" fmla="*/ 524 w 525"/>
                    <a:gd name="T3" fmla="*/ 0 h 1"/>
                    <a:gd name="T4" fmla="*/ 525 w 52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25" h="1">
                      <a:moveTo>
                        <a:pt x="0" y="0"/>
                      </a:moveTo>
                      <a:lnTo>
                        <a:pt x="524" y="0"/>
                      </a:lnTo>
                      <a:lnTo>
                        <a:pt x="52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0" name="Freeform 209"/>
                <p:cNvSpPr>
                  <a:spLocks/>
                </p:cNvSpPr>
                <p:nvPr/>
              </p:nvSpPr>
              <p:spPr bwMode="auto">
                <a:xfrm>
                  <a:off x="1080" y="720"/>
                  <a:ext cx="87" cy="91"/>
                </a:xfrm>
                <a:custGeom>
                  <a:avLst/>
                  <a:gdLst>
                    <a:gd name="T0" fmla="*/ 87 w 87"/>
                    <a:gd name="T1" fmla="*/ 0 h 91"/>
                    <a:gd name="T2" fmla="*/ 0 w 87"/>
                    <a:gd name="T3" fmla="*/ 90 h 91"/>
                    <a:gd name="T4" fmla="*/ 0 w 87"/>
                    <a:gd name="T5" fmla="*/ 91 h 9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7" h="91">
                      <a:moveTo>
                        <a:pt x="87" y="0"/>
                      </a:moveTo>
                      <a:lnTo>
                        <a:pt x="0" y="90"/>
                      </a:lnTo>
                      <a:lnTo>
                        <a:pt x="0" y="91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1" name="Freeform 210"/>
                <p:cNvSpPr>
                  <a:spLocks/>
                </p:cNvSpPr>
                <p:nvPr/>
              </p:nvSpPr>
              <p:spPr bwMode="auto">
                <a:xfrm>
                  <a:off x="1080" y="825"/>
                  <a:ext cx="83" cy="87"/>
                </a:xfrm>
                <a:custGeom>
                  <a:avLst/>
                  <a:gdLst>
                    <a:gd name="T0" fmla="*/ 0 w 83"/>
                    <a:gd name="T1" fmla="*/ 87 h 87"/>
                    <a:gd name="T2" fmla="*/ 82 w 83"/>
                    <a:gd name="T3" fmla="*/ 2 h 87"/>
                    <a:gd name="T4" fmla="*/ 83 w 83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0" y="87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2" name="Freeform 211"/>
                <p:cNvSpPr>
                  <a:spLocks/>
                </p:cNvSpPr>
                <p:nvPr/>
              </p:nvSpPr>
              <p:spPr bwMode="auto">
                <a:xfrm>
                  <a:off x="1182" y="72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0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0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3" name="Freeform 212"/>
                <p:cNvSpPr>
                  <a:spLocks/>
                </p:cNvSpPr>
                <p:nvPr/>
              </p:nvSpPr>
              <p:spPr bwMode="auto">
                <a:xfrm>
                  <a:off x="1282" y="720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6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4" name="Freeform 213"/>
                <p:cNvSpPr>
                  <a:spLocks/>
                </p:cNvSpPr>
                <p:nvPr/>
              </p:nvSpPr>
              <p:spPr bwMode="auto">
                <a:xfrm>
                  <a:off x="1080" y="93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0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0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5" name="Freeform 214"/>
                <p:cNvSpPr>
                  <a:spLocks/>
                </p:cNvSpPr>
                <p:nvPr/>
              </p:nvSpPr>
              <p:spPr bwMode="auto">
                <a:xfrm>
                  <a:off x="1080" y="1030"/>
                  <a:ext cx="83" cy="87"/>
                </a:xfrm>
                <a:custGeom>
                  <a:avLst/>
                  <a:gdLst>
                    <a:gd name="T0" fmla="*/ 0 w 83"/>
                    <a:gd name="T1" fmla="*/ 87 h 87"/>
                    <a:gd name="T2" fmla="*/ 82 w 83"/>
                    <a:gd name="T3" fmla="*/ 2 h 87"/>
                    <a:gd name="T4" fmla="*/ 83 w 83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0" y="87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6" name="Freeform 215"/>
                <p:cNvSpPr>
                  <a:spLocks/>
                </p:cNvSpPr>
                <p:nvPr/>
              </p:nvSpPr>
              <p:spPr bwMode="auto">
                <a:xfrm>
                  <a:off x="1381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0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0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7" name="Freeform 216"/>
                <p:cNvSpPr>
                  <a:spLocks/>
                </p:cNvSpPr>
                <p:nvPr/>
              </p:nvSpPr>
              <p:spPr bwMode="auto">
                <a:xfrm>
                  <a:off x="1480" y="720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6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8" name="Freeform 217"/>
                <p:cNvSpPr>
                  <a:spLocks/>
                </p:cNvSpPr>
                <p:nvPr/>
              </p:nvSpPr>
              <p:spPr bwMode="auto">
                <a:xfrm>
                  <a:off x="1080" y="1136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0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0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59" name="Freeform 218"/>
                <p:cNvSpPr>
                  <a:spLocks/>
                </p:cNvSpPr>
                <p:nvPr/>
              </p:nvSpPr>
              <p:spPr bwMode="auto">
                <a:xfrm>
                  <a:off x="1080" y="1236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2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0" name="Freeform 219"/>
                <p:cNvSpPr>
                  <a:spLocks/>
                </p:cNvSpPr>
                <p:nvPr/>
              </p:nvSpPr>
              <p:spPr bwMode="auto">
                <a:xfrm>
                  <a:off x="1580" y="720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0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0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1" name="Freeform 220"/>
                <p:cNvSpPr>
                  <a:spLocks/>
                </p:cNvSpPr>
                <p:nvPr/>
              </p:nvSpPr>
              <p:spPr bwMode="auto">
                <a:xfrm>
                  <a:off x="1678" y="720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6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2" name="Freeform 221"/>
                <p:cNvSpPr>
                  <a:spLocks/>
                </p:cNvSpPr>
                <p:nvPr/>
              </p:nvSpPr>
              <p:spPr bwMode="auto">
                <a:xfrm>
                  <a:off x="1080" y="134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0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0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3" name="Freeform 222"/>
                <p:cNvSpPr>
                  <a:spLocks/>
                </p:cNvSpPr>
                <p:nvPr/>
              </p:nvSpPr>
              <p:spPr bwMode="auto">
                <a:xfrm>
                  <a:off x="1080" y="1441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4" name="Freeform 223"/>
                <p:cNvSpPr>
                  <a:spLocks/>
                </p:cNvSpPr>
                <p:nvPr/>
              </p:nvSpPr>
              <p:spPr bwMode="auto">
                <a:xfrm>
                  <a:off x="1778" y="720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0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0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5" name="Freeform 224"/>
                <p:cNvSpPr>
                  <a:spLocks/>
                </p:cNvSpPr>
                <p:nvPr/>
              </p:nvSpPr>
              <p:spPr bwMode="auto">
                <a:xfrm>
                  <a:off x="1877" y="720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6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6" name="Freeform 225"/>
                <p:cNvSpPr>
                  <a:spLocks/>
                </p:cNvSpPr>
                <p:nvPr/>
              </p:nvSpPr>
              <p:spPr bwMode="auto">
                <a:xfrm>
                  <a:off x="1080" y="1546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7" name="Freeform 226"/>
                <p:cNvSpPr>
                  <a:spLocks/>
                </p:cNvSpPr>
                <p:nvPr/>
              </p:nvSpPr>
              <p:spPr bwMode="auto">
                <a:xfrm>
                  <a:off x="1080" y="1646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8" name="Freeform 227"/>
                <p:cNvSpPr>
                  <a:spLocks/>
                </p:cNvSpPr>
                <p:nvPr/>
              </p:nvSpPr>
              <p:spPr bwMode="auto">
                <a:xfrm>
                  <a:off x="1976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0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0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69" name="Freeform 228"/>
                <p:cNvSpPr>
                  <a:spLocks/>
                </p:cNvSpPr>
                <p:nvPr/>
              </p:nvSpPr>
              <p:spPr bwMode="auto">
                <a:xfrm>
                  <a:off x="2075" y="720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6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0" name="Freeform 229"/>
                <p:cNvSpPr>
                  <a:spLocks/>
                </p:cNvSpPr>
                <p:nvPr/>
              </p:nvSpPr>
              <p:spPr bwMode="auto">
                <a:xfrm>
                  <a:off x="1080" y="1750"/>
                  <a:ext cx="82" cy="87"/>
                </a:xfrm>
                <a:custGeom>
                  <a:avLst/>
                  <a:gdLst>
                    <a:gd name="T0" fmla="*/ 82 w 82"/>
                    <a:gd name="T1" fmla="*/ 0 h 87"/>
                    <a:gd name="T2" fmla="*/ 0 w 82"/>
                    <a:gd name="T3" fmla="*/ 85 h 87"/>
                    <a:gd name="T4" fmla="*/ 0 w 82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7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1" name="Freeform 230"/>
                <p:cNvSpPr>
                  <a:spLocks/>
                </p:cNvSpPr>
                <p:nvPr/>
              </p:nvSpPr>
              <p:spPr bwMode="auto">
                <a:xfrm>
                  <a:off x="1080" y="1851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2" name="Freeform 231"/>
                <p:cNvSpPr>
                  <a:spLocks/>
                </p:cNvSpPr>
                <p:nvPr/>
              </p:nvSpPr>
              <p:spPr bwMode="auto">
                <a:xfrm>
                  <a:off x="2174" y="72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0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0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3" name="Freeform 232"/>
                <p:cNvSpPr>
                  <a:spLocks/>
                </p:cNvSpPr>
                <p:nvPr/>
              </p:nvSpPr>
              <p:spPr bwMode="auto">
                <a:xfrm>
                  <a:off x="2273" y="720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6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4" name="Freeform 233"/>
                <p:cNvSpPr>
                  <a:spLocks/>
                </p:cNvSpPr>
                <p:nvPr/>
              </p:nvSpPr>
              <p:spPr bwMode="auto">
                <a:xfrm>
                  <a:off x="1080" y="1955"/>
                  <a:ext cx="82" cy="87"/>
                </a:xfrm>
                <a:custGeom>
                  <a:avLst/>
                  <a:gdLst>
                    <a:gd name="T0" fmla="*/ 82 w 82"/>
                    <a:gd name="T1" fmla="*/ 0 h 87"/>
                    <a:gd name="T2" fmla="*/ 0 w 82"/>
                    <a:gd name="T3" fmla="*/ 85 h 87"/>
                    <a:gd name="T4" fmla="*/ 0 w 82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7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5" name="Freeform 234"/>
                <p:cNvSpPr>
                  <a:spLocks/>
                </p:cNvSpPr>
                <p:nvPr/>
              </p:nvSpPr>
              <p:spPr bwMode="auto">
                <a:xfrm>
                  <a:off x="1080" y="2056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6" name="Freeform 235"/>
                <p:cNvSpPr>
                  <a:spLocks/>
                </p:cNvSpPr>
                <p:nvPr/>
              </p:nvSpPr>
              <p:spPr bwMode="auto">
                <a:xfrm>
                  <a:off x="2373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0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0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7" name="Freeform 236"/>
                <p:cNvSpPr>
                  <a:spLocks/>
                </p:cNvSpPr>
                <p:nvPr/>
              </p:nvSpPr>
              <p:spPr bwMode="auto">
                <a:xfrm>
                  <a:off x="2472" y="721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2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2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8" name="Freeform 237"/>
                <p:cNvSpPr>
                  <a:spLocks/>
                </p:cNvSpPr>
                <p:nvPr/>
              </p:nvSpPr>
              <p:spPr bwMode="auto">
                <a:xfrm>
                  <a:off x="1080" y="2160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79" name="Freeform 238"/>
                <p:cNvSpPr>
                  <a:spLocks/>
                </p:cNvSpPr>
                <p:nvPr/>
              </p:nvSpPr>
              <p:spPr bwMode="auto">
                <a:xfrm>
                  <a:off x="1080" y="2261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0" name="Freeform 239"/>
                <p:cNvSpPr>
                  <a:spLocks/>
                </p:cNvSpPr>
                <p:nvPr/>
              </p:nvSpPr>
              <p:spPr bwMode="auto">
                <a:xfrm>
                  <a:off x="2571" y="72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1" name="Freeform 240"/>
                <p:cNvSpPr>
                  <a:spLocks/>
                </p:cNvSpPr>
                <p:nvPr/>
              </p:nvSpPr>
              <p:spPr bwMode="auto">
                <a:xfrm>
                  <a:off x="2668" y="721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2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2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2" name="Freeform 241"/>
                <p:cNvSpPr>
                  <a:spLocks/>
                </p:cNvSpPr>
                <p:nvPr/>
              </p:nvSpPr>
              <p:spPr bwMode="auto">
                <a:xfrm>
                  <a:off x="1080" y="2364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3" name="Freeform 242"/>
                <p:cNvSpPr>
                  <a:spLocks/>
                </p:cNvSpPr>
                <p:nvPr/>
              </p:nvSpPr>
              <p:spPr bwMode="auto">
                <a:xfrm>
                  <a:off x="1080" y="2466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4" name="Freeform 243"/>
                <p:cNvSpPr>
                  <a:spLocks/>
                </p:cNvSpPr>
                <p:nvPr/>
              </p:nvSpPr>
              <p:spPr bwMode="auto">
                <a:xfrm>
                  <a:off x="2770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5" name="Freeform 244"/>
                <p:cNvSpPr>
                  <a:spLocks/>
                </p:cNvSpPr>
                <p:nvPr/>
              </p:nvSpPr>
              <p:spPr bwMode="auto">
                <a:xfrm>
                  <a:off x="2818" y="721"/>
                  <a:ext cx="133" cy="137"/>
                </a:xfrm>
                <a:custGeom>
                  <a:avLst/>
                  <a:gdLst>
                    <a:gd name="T0" fmla="*/ 133 w 133"/>
                    <a:gd name="T1" fmla="*/ 0 h 137"/>
                    <a:gd name="T2" fmla="*/ 1 w 133"/>
                    <a:gd name="T3" fmla="*/ 136 h 137"/>
                    <a:gd name="T4" fmla="*/ 0 w 133"/>
                    <a:gd name="T5" fmla="*/ 137 h 1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3" h="137">
                      <a:moveTo>
                        <a:pt x="133" y="0"/>
                      </a:moveTo>
                      <a:lnTo>
                        <a:pt x="1" y="136"/>
                      </a:lnTo>
                      <a:lnTo>
                        <a:pt x="0" y="13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6" name="Freeform 245"/>
                <p:cNvSpPr>
                  <a:spLocks/>
                </p:cNvSpPr>
                <p:nvPr/>
              </p:nvSpPr>
              <p:spPr bwMode="auto">
                <a:xfrm>
                  <a:off x="1080" y="2569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7" name="Freeform 246"/>
                <p:cNvSpPr>
                  <a:spLocks/>
                </p:cNvSpPr>
                <p:nvPr/>
              </p:nvSpPr>
              <p:spPr bwMode="auto">
                <a:xfrm>
                  <a:off x="1080" y="2671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8" name="Freeform 247"/>
                <p:cNvSpPr>
                  <a:spLocks/>
                </p:cNvSpPr>
                <p:nvPr/>
              </p:nvSpPr>
              <p:spPr bwMode="auto">
                <a:xfrm>
                  <a:off x="2819" y="873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2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89" name="Freeform 248"/>
                <p:cNvSpPr>
                  <a:spLocks/>
                </p:cNvSpPr>
                <p:nvPr/>
              </p:nvSpPr>
              <p:spPr bwMode="auto">
                <a:xfrm>
                  <a:off x="2969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0" name="Freeform 249"/>
                <p:cNvSpPr>
                  <a:spLocks/>
                </p:cNvSpPr>
                <p:nvPr/>
              </p:nvSpPr>
              <p:spPr bwMode="auto">
                <a:xfrm>
                  <a:off x="3066" y="721"/>
                  <a:ext cx="84" cy="85"/>
                </a:xfrm>
                <a:custGeom>
                  <a:avLst/>
                  <a:gdLst>
                    <a:gd name="T0" fmla="*/ 84 w 84"/>
                    <a:gd name="T1" fmla="*/ 0 h 85"/>
                    <a:gd name="T2" fmla="*/ 1 w 84"/>
                    <a:gd name="T3" fmla="*/ 84 h 85"/>
                    <a:gd name="T4" fmla="*/ 0 w 84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84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1" name="Freeform 250"/>
                <p:cNvSpPr>
                  <a:spLocks/>
                </p:cNvSpPr>
                <p:nvPr/>
              </p:nvSpPr>
              <p:spPr bwMode="auto">
                <a:xfrm>
                  <a:off x="2818" y="976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2" name="Freeform 251"/>
                <p:cNvSpPr>
                  <a:spLocks/>
                </p:cNvSpPr>
                <p:nvPr/>
              </p:nvSpPr>
              <p:spPr bwMode="auto">
                <a:xfrm>
                  <a:off x="1080" y="2774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3" name="Freeform 252"/>
                <p:cNvSpPr>
                  <a:spLocks/>
                </p:cNvSpPr>
                <p:nvPr/>
              </p:nvSpPr>
              <p:spPr bwMode="auto">
                <a:xfrm>
                  <a:off x="1080" y="2875"/>
                  <a:ext cx="83" cy="87"/>
                </a:xfrm>
                <a:custGeom>
                  <a:avLst/>
                  <a:gdLst>
                    <a:gd name="T0" fmla="*/ 0 w 83"/>
                    <a:gd name="T1" fmla="*/ 87 h 87"/>
                    <a:gd name="T2" fmla="*/ 82 w 83"/>
                    <a:gd name="T3" fmla="*/ 2 h 87"/>
                    <a:gd name="T4" fmla="*/ 83 w 83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0" y="87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4" name="Freeform 253"/>
                <p:cNvSpPr>
                  <a:spLocks/>
                </p:cNvSpPr>
                <p:nvPr/>
              </p:nvSpPr>
              <p:spPr bwMode="auto">
                <a:xfrm>
                  <a:off x="2819" y="1078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5" name="Freeform 254"/>
                <p:cNvSpPr>
                  <a:spLocks/>
                </p:cNvSpPr>
                <p:nvPr/>
              </p:nvSpPr>
              <p:spPr bwMode="auto">
                <a:xfrm>
                  <a:off x="3168" y="720"/>
                  <a:ext cx="82" cy="85"/>
                </a:xfrm>
                <a:custGeom>
                  <a:avLst/>
                  <a:gdLst>
                    <a:gd name="T0" fmla="*/ 0 w 82"/>
                    <a:gd name="T1" fmla="*/ 85 h 85"/>
                    <a:gd name="T2" fmla="*/ 81 w 82"/>
                    <a:gd name="T3" fmla="*/ 1 h 85"/>
                    <a:gd name="T4" fmla="*/ 82 w 82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0" y="85"/>
                      </a:moveTo>
                      <a:lnTo>
                        <a:pt x="81" y="1"/>
                      </a:lnTo>
                      <a:lnTo>
                        <a:pt x="82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6" name="Freeform 255"/>
                <p:cNvSpPr>
                  <a:spLocks/>
                </p:cNvSpPr>
                <p:nvPr/>
              </p:nvSpPr>
              <p:spPr bwMode="auto">
                <a:xfrm>
                  <a:off x="3266" y="72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1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7" name="Freeform 256"/>
                <p:cNvSpPr>
                  <a:spLocks/>
                </p:cNvSpPr>
                <p:nvPr/>
              </p:nvSpPr>
              <p:spPr bwMode="auto">
                <a:xfrm>
                  <a:off x="2818" y="1181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7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7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8" name="Freeform 257"/>
                <p:cNvSpPr>
                  <a:spLocks/>
                </p:cNvSpPr>
                <p:nvPr/>
              </p:nvSpPr>
              <p:spPr bwMode="auto">
                <a:xfrm>
                  <a:off x="1080" y="2974"/>
                  <a:ext cx="87" cy="91"/>
                </a:xfrm>
                <a:custGeom>
                  <a:avLst/>
                  <a:gdLst>
                    <a:gd name="T0" fmla="*/ 87 w 87"/>
                    <a:gd name="T1" fmla="*/ 0 h 91"/>
                    <a:gd name="T2" fmla="*/ 0 w 87"/>
                    <a:gd name="T3" fmla="*/ 90 h 91"/>
                    <a:gd name="T4" fmla="*/ 0 w 87"/>
                    <a:gd name="T5" fmla="*/ 91 h 9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7" h="91">
                      <a:moveTo>
                        <a:pt x="87" y="0"/>
                      </a:moveTo>
                      <a:lnTo>
                        <a:pt x="0" y="90"/>
                      </a:lnTo>
                      <a:lnTo>
                        <a:pt x="0" y="91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99" name="Freeform 258"/>
                <p:cNvSpPr>
                  <a:spLocks/>
                </p:cNvSpPr>
                <p:nvPr/>
              </p:nvSpPr>
              <p:spPr bwMode="auto">
                <a:xfrm>
                  <a:off x="1080" y="3080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3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3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0" name="Freeform 259"/>
                <p:cNvSpPr>
                  <a:spLocks/>
                </p:cNvSpPr>
                <p:nvPr/>
              </p:nvSpPr>
              <p:spPr bwMode="auto">
                <a:xfrm>
                  <a:off x="1184" y="2973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1" name="Freeform 260"/>
                <p:cNvSpPr>
                  <a:spLocks/>
                </p:cNvSpPr>
                <p:nvPr/>
              </p:nvSpPr>
              <p:spPr bwMode="auto">
                <a:xfrm>
                  <a:off x="2819" y="1283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2" name="Freeform 261"/>
                <p:cNvSpPr>
                  <a:spLocks/>
                </p:cNvSpPr>
                <p:nvPr/>
              </p:nvSpPr>
              <p:spPr bwMode="auto">
                <a:xfrm>
                  <a:off x="3366" y="720"/>
                  <a:ext cx="84" cy="85"/>
                </a:xfrm>
                <a:custGeom>
                  <a:avLst/>
                  <a:gdLst>
                    <a:gd name="T0" fmla="*/ 0 w 84"/>
                    <a:gd name="T1" fmla="*/ 85 h 85"/>
                    <a:gd name="T2" fmla="*/ 83 w 84"/>
                    <a:gd name="T3" fmla="*/ 1 h 85"/>
                    <a:gd name="T4" fmla="*/ 84 w 84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0" y="85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3" name="Freeform 262"/>
                <p:cNvSpPr>
                  <a:spLocks/>
                </p:cNvSpPr>
                <p:nvPr/>
              </p:nvSpPr>
              <p:spPr bwMode="auto">
                <a:xfrm>
                  <a:off x="3464" y="72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1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4" name="Freeform 263"/>
                <p:cNvSpPr>
                  <a:spLocks/>
                </p:cNvSpPr>
                <p:nvPr/>
              </p:nvSpPr>
              <p:spPr bwMode="auto">
                <a:xfrm>
                  <a:off x="2818" y="1386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5" name="Freeform 264"/>
                <p:cNvSpPr>
                  <a:spLocks/>
                </p:cNvSpPr>
                <p:nvPr/>
              </p:nvSpPr>
              <p:spPr bwMode="auto">
                <a:xfrm>
                  <a:off x="1282" y="2974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1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6" name="Freeform 265"/>
                <p:cNvSpPr>
                  <a:spLocks/>
                </p:cNvSpPr>
                <p:nvPr/>
              </p:nvSpPr>
              <p:spPr bwMode="auto">
                <a:xfrm>
                  <a:off x="1080" y="3182"/>
                  <a:ext cx="83" cy="88"/>
                </a:xfrm>
                <a:custGeom>
                  <a:avLst/>
                  <a:gdLst>
                    <a:gd name="T0" fmla="*/ 83 w 83"/>
                    <a:gd name="T1" fmla="*/ 0 h 88"/>
                    <a:gd name="T2" fmla="*/ 0 w 83"/>
                    <a:gd name="T3" fmla="*/ 86 h 88"/>
                    <a:gd name="T4" fmla="*/ 0 w 83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8">
                      <a:moveTo>
                        <a:pt x="83" y="0"/>
                      </a:moveTo>
                      <a:lnTo>
                        <a:pt x="0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7" name="Freeform 266"/>
                <p:cNvSpPr>
                  <a:spLocks/>
                </p:cNvSpPr>
                <p:nvPr/>
              </p:nvSpPr>
              <p:spPr bwMode="auto">
                <a:xfrm>
                  <a:off x="1080" y="3285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3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8" name="Freeform 267"/>
                <p:cNvSpPr>
                  <a:spLocks/>
                </p:cNvSpPr>
                <p:nvPr/>
              </p:nvSpPr>
              <p:spPr bwMode="auto">
                <a:xfrm>
                  <a:off x="1383" y="2973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09" name="Freeform 268"/>
                <p:cNvSpPr>
                  <a:spLocks/>
                </p:cNvSpPr>
                <p:nvPr/>
              </p:nvSpPr>
              <p:spPr bwMode="auto">
                <a:xfrm>
                  <a:off x="2819" y="1489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0" name="Freeform 269"/>
                <p:cNvSpPr>
                  <a:spLocks/>
                </p:cNvSpPr>
                <p:nvPr/>
              </p:nvSpPr>
              <p:spPr bwMode="auto">
                <a:xfrm>
                  <a:off x="3565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1" name="Freeform 270"/>
                <p:cNvSpPr>
                  <a:spLocks/>
                </p:cNvSpPr>
                <p:nvPr/>
              </p:nvSpPr>
              <p:spPr bwMode="auto">
                <a:xfrm>
                  <a:off x="3662" y="721"/>
                  <a:ext cx="84" cy="85"/>
                </a:xfrm>
                <a:custGeom>
                  <a:avLst/>
                  <a:gdLst>
                    <a:gd name="T0" fmla="*/ 84 w 84"/>
                    <a:gd name="T1" fmla="*/ 0 h 85"/>
                    <a:gd name="T2" fmla="*/ 1 w 84"/>
                    <a:gd name="T3" fmla="*/ 84 h 85"/>
                    <a:gd name="T4" fmla="*/ 0 w 84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84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2" name="Freeform 271"/>
                <p:cNvSpPr>
                  <a:spLocks/>
                </p:cNvSpPr>
                <p:nvPr/>
              </p:nvSpPr>
              <p:spPr bwMode="auto">
                <a:xfrm>
                  <a:off x="2818" y="1591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3" name="Freeform 272"/>
                <p:cNvSpPr>
                  <a:spLocks/>
                </p:cNvSpPr>
                <p:nvPr/>
              </p:nvSpPr>
              <p:spPr bwMode="auto">
                <a:xfrm>
                  <a:off x="1480" y="297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4" name="Freeform 273"/>
                <p:cNvSpPr>
                  <a:spLocks/>
                </p:cNvSpPr>
                <p:nvPr/>
              </p:nvSpPr>
              <p:spPr bwMode="auto">
                <a:xfrm>
                  <a:off x="1080" y="3388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0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5" name="Freeform 274"/>
                <p:cNvSpPr>
                  <a:spLocks/>
                </p:cNvSpPr>
                <p:nvPr/>
              </p:nvSpPr>
              <p:spPr bwMode="auto">
                <a:xfrm>
                  <a:off x="1080" y="349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6" name="Freeform 275"/>
                <p:cNvSpPr>
                  <a:spLocks/>
                </p:cNvSpPr>
                <p:nvPr/>
              </p:nvSpPr>
              <p:spPr bwMode="auto">
                <a:xfrm>
                  <a:off x="1581" y="2973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7" name="Freeform 276"/>
                <p:cNvSpPr>
                  <a:spLocks/>
                </p:cNvSpPr>
                <p:nvPr/>
              </p:nvSpPr>
              <p:spPr bwMode="auto">
                <a:xfrm>
                  <a:off x="2819" y="1694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8" name="Freeform 277"/>
                <p:cNvSpPr>
                  <a:spLocks/>
                </p:cNvSpPr>
                <p:nvPr/>
              </p:nvSpPr>
              <p:spPr bwMode="auto">
                <a:xfrm>
                  <a:off x="3763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19" name="Freeform 278"/>
                <p:cNvSpPr>
                  <a:spLocks/>
                </p:cNvSpPr>
                <p:nvPr/>
              </p:nvSpPr>
              <p:spPr bwMode="auto">
                <a:xfrm>
                  <a:off x="3860" y="721"/>
                  <a:ext cx="84" cy="85"/>
                </a:xfrm>
                <a:custGeom>
                  <a:avLst/>
                  <a:gdLst>
                    <a:gd name="T0" fmla="*/ 84 w 84"/>
                    <a:gd name="T1" fmla="*/ 0 h 85"/>
                    <a:gd name="T2" fmla="*/ 1 w 84"/>
                    <a:gd name="T3" fmla="*/ 84 h 85"/>
                    <a:gd name="T4" fmla="*/ 0 w 84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84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0" name="Freeform 279"/>
                <p:cNvSpPr>
                  <a:spLocks/>
                </p:cNvSpPr>
                <p:nvPr/>
              </p:nvSpPr>
              <p:spPr bwMode="auto">
                <a:xfrm>
                  <a:off x="2818" y="1796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6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1" name="Freeform 280"/>
                <p:cNvSpPr>
                  <a:spLocks/>
                </p:cNvSpPr>
                <p:nvPr/>
              </p:nvSpPr>
              <p:spPr bwMode="auto">
                <a:xfrm>
                  <a:off x="1678" y="297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2" name="Freeform 281"/>
                <p:cNvSpPr>
                  <a:spLocks/>
                </p:cNvSpPr>
                <p:nvPr/>
              </p:nvSpPr>
              <p:spPr bwMode="auto">
                <a:xfrm>
                  <a:off x="1080" y="3593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0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3" name="Freeform 282"/>
                <p:cNvSpPr>
                  <a:spLocks/>
                </p:cNvSpPr>
                <p:nvPr/>
              </p:nvSpPr>
              <p:spPr bwMode="auto">
                <a:xfrm>
                  <a:off x="1080" y="3695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4" name="Freeform 283"/>
                <p:cNvSpPr>
                  <a:spLocks/>
                </p:cNvSpPr>
                <p:nvPr/>
              </p:nvSpPr>
              <p:spPr bwMode="auto">
                <a:xfrm>
                  <a:off x="1780" y="2973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5" name="Freeform 284"/>
                <p:cNvSpPr>
                  <a:spLocks/>
                </p:cNvSpPr>
                <p:nvPr/>
              </p:nvSpPr>
              <p:spPr bwMode="auto">
                <a:xfrm>
                  <a:off x="2819" y="1899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6" name="Freeform 285"/>
                <p:cNvSpPr>
                  <a:spLocks/>
                </p:cNvSpPr>
                <p:nvPr/>
              </p:nvSpPr>
              <p:spPr bwMode="auto">
                <a:xfrm>
                  <a:off x="3961" y="720"/>
                  <a:ext cx="84" cy="85"/>
                </a:xfrm>
                <a:custGeom>
                  <a:avLst/>
                  <a:gdLst>
                    <a:gd name="T0" fmla="*/ 0 w 84"/>
                    <a:gd name="T1" fmla="*/ 85 h 85"/>
                    <a:gd name="T2" fmla="*/ 82 w 84"/>
                    <a:gd name="T3" fmla="*/ 1 h 85"/>
                    <a:gd name="T4" fmla="*/ 84 w 84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7" name="Freeform 286"/>
                <p:cNvSpPr>
                  <a:spLocks/>
                </p:cNvSpPr>
                <p:nvPr/>
              </p:nvSpPr>
              <p:spPr bwMode="auto">
                <a:xfrm>
                  <a:off x="4059" y="721"/>
                  <a:ext cx="83" cy="85"/>
                </a:xfrm>
                <a:custGeom>
                  <a:avLst/>
                  <a:gdLst>
                    <a:gd name="T0" fmla="*/ 83 w 83"/>
                    <a:gd name="T1" fmla="*/ 0 h 85"/>
                    <a:gd name="T2" fmla="*/ 1 w 83"/>
                    <a:gd name="T3" fmla="*/ 84 h 85"/>
                    <a:gd name="T4" fmla="*/ 0 w 83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83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8" name="Freeform 287"/>
                <p:cNvSpPr>
                  <a:spLocks/>
                </p:cNvSpPr>
                <p:nvPr/>
              </p:nvSpPr>
              <p:spPr bwMode="auto">
                <a:xfrm>
                  <a:off x="2818" y="2002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29" name="Freeform 288"/>
                <p:cNvSpPr>
                  <a:spLocks/>
                </p:cNvSpPr>
                <p:nvPr/>
              </p:nvSpPr>
              <p:spPr bwMode="auto">
                <a:xfrm>
                  <a:off x="1878" y="2974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1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0" name="Freeform 289"/>
                <p:cNvSpPr>
                  <a:spLocks/>
                </p:cNvSpPr>
                <p:nvPr/>
              </p:nvSpPr>
              <p:spPr bwMode="auto">
                <a:xfrm>
                  <a:off x="1160" y="3714"/>
                  <a:ext cx="83" cy="88"/>
                </a:xfrm>
                <a:custGeom>
                  <a:avLst/>
                  <a:gdLst>
                    <a:gd name="T0" fmla="*/ 83 w 83"/>
                    <a:gd name="T1" fmla="*/ 0 h 88"/>
                    <a:gd name="T2" fmla="*/ 1 w 83"/>
                    <a:gd name="T3" fmla="*/ 86 h 88"/>
                    <a:gd name="T4" fmla="*/ 0 w 83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8">
                      <a:moveTo>
                        <a:pt x="83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1" name="Freeform 290"/>
                <p:cNvSpPr>
                  <a:spLocks/>
                </p:cNvSpPr>
                <p:nvPr/>
              </p:nvSpPr>
              <p:spPr bwMode="auto">
                <a:xfrm>
                  <a:off x="1260" y="3714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2" name="Freeform 291"/>
                <p:cNvSpPr>
                  <a:spLocks/>
                </p:cNvSpPr>
                <p:nvPr/>
              </p:nvSpPr>
              <p:spPr bwMode="auto">
                <a:xfrm>
                  <a:off x="1976" y="2973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3" name="Freeform 292"/>
                <p:cNvSpPr>
                  <a:spLocks/>
                </p:cNvSpPr>
                <p:nvPr/>
              </p:nvSpPr>
              <p:spPr bwMode="auto">
                <a:xfrm>
                  <a:off x="2819" y="2101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2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4" name="Freeform 293"/>
                <p:cNvSpPr>
                  <a:spLocks/>
                </p:cNvSpPr>
                <p:nvPr/>
              </p:nvSpPr>
              <p:spPr bwMode="auto">
                <a:xfrm>
                  <a:off x="4158" y="720"/>
                  <a:ext cx="84" cy="85"/>
                </a:xfrm>
                <a:custGeom>
                  <a:avLst/>
                  <a:gdLst>
                    <a:gd name="T0" fmla="*/ 0 w 84"/>
                    <a:gd name="T1" fmla="*/ 85 h 85"/>
                    <a:gd name="T2" fmla="*/ 83 w 84"/>
                    <a:gd name="T3" fmla="*/ 1 h 85"/>
                    <a:gd name="T4" fmla="*/ 84 w 84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0" y="85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5" name="Freeform 294"/>
                <p:cNvSpPr>
                  <a:spLocks/>
                </p:cNvSpPr>
                <p:nvPr/>
              </p:nvSpPr>
              <p:spPr bwMode="auto">
                <a:xfrm>
                  <a:off x="4257" y="721"/>
                  <a:ext cx="83" cy="85"/>
                </a:xfrm>
                <a:custGeom>
                  <a:avLst/>
                  <a:gdLst>
                    <a:gd name="T0" fmla="*/ 83 w 83"/>
                    <a:gd name="T1" fmla="*/ 0 h 85"/>
                    <a:gd name="T2" fmla="*/ 1 w 83"/>
                    <a:gd name="T3" fmla="*/ 84 h 85"/>
                    <a:gd name="T4" fmla="*/ 0 w 83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83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6" name="Freeform 295"/>
                <p:cNvSpPr>
                  <a:spLocks/>
                </p:cNvSpPr>
                <p:nvPr/>
              </p:nvSpPr>
              <p:spPr bwMode="auto">
                <a:xfrm>
                  <a:off x="2818" y="2207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7" name="Freeform 296"/>
                <p:cNvSpPr>
                  <a:spLocks/>
                </p:cNvSpPr>
                <p:nvPr/>
              </p:nvSpPr>
              <p:spPr bwMode="auto">
                <a:xfrm>
                  <a:off x="2076" y="2976"/>
                  <a:ext cx="81" cy="84"/>
                </a:xfrm>
                <a:custGeom>
                  <a:avLst/>
                  <a:gdLst>
                    <a:gd name="T0" fmla="*/ 81 w 81"/>
                    <a:gd name="T1" fmla="*/ 0 h 84"/>
                    <a:gd name="T2" fmla="*/ 1 w 81"/>
                    <a:gd name="T3" fmla="*/ 83 h 84"/>
                    <a:gd name="T4" fmla="*/ 0 w 81"/>
                    <a:gd name="T5" fmla="*/ 84 h 8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1" h="84">
                      <a:moveTo>
                        <a:pt x="81" y="0"/>
                      </a:moveTo>
                      <a:lnTo>
                        <a:pt x="1" y="83"/>
                      </a:lnTo>
                      <a:lnTo>
                        <a:pt x="0" y="84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8" name="Freeform 297"/>
                <p:cNvSpPr>
                  <a:spLocks/>
                </p:cNvSpPr>
                <p:nvPr/>
              </p:nvSpPr>
              <p:spPr bwMode="auto">
                <a:xfrm>
                  <a:off x="1358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39" name="Freeform 298"/>
                <p:cNvSpPr>
                  <a:spLocks/>
                </p:cNvSpPr>
                <p:nvPr/>
              </p:nvSpPr>
              <p:spPr bwMode="auto">
                <a:xfrm>
                  <a:off x="1458" y="3714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0" name="Freeform 299"/>
                <p:cNvSpPr>
                  <a:spLocks/>
                </p:cNvSpPr>
                <p:nvPr/>
              </p:nvSpPr>
              <p:spPr bwMode="auto">
                <a:xfrm>
                  <a:off x="2819" y="2306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2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1" name="Freeform 300"/>
                <p:cNvSpPr>
                  <a:spLocks/>
                </p:cNvSpPr>
                <p:nvPr/>
              </p:nvSpPr>
              <p:spPr bwMode="auto">
                <a:xfrm>
                  <a:off x="4357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2" name="Freeform 301"/>
                <p:cNvSpPr>
                  <a:spLocks/>
                </p:cNvSpPr>
                <p:nvPr/>
              </p:nvSpPr>
              <p:spPr bwMode="auto">
                <a:xfrm>
                  <a:off x="4455" y="721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3" name="Freeform 302"/>
                <p:cNvSpPr>
                  <a:spLocks/>
                </p:cNvSpPr>
                <p:nvPr/>
              </p:nvSpPr>
              <p:spPr bwMode="auto">
                <a:xfrm>
                  <a:off x="2818" y="2412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4" name="Freeform 303"/>
                <p:cNvSpPr>
                  <a:spLocks/>
                </p:cNvSpPr>
                <p:nvPr/>
              </p:nvSpPr>
              <p:spPr bwMode="auto">
                <a:xfrm>
                  <a:off x="1557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5" name="Freeform 304"/>
                <p:cNvSpPr>
                  <a:spLocks/>
                </p:cNvSpPr>
                <p:nvPr/>
              </p:nvSpPr>
              <p:spPr bwMode="auto">
                <a:xfrm>
                  <a:off x="1656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6" name="Freeform 305"/>
                <p:cNvSpPr>
                  <a:spLocks/>
                </p:cNvSpPr>
                <p:nvPr/>
              </p:nvSpPr>
              <p:spPr bwMode="auto">
                <a:xfrm>
                  <a:off x="2819" y="2512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7" name="Freeform 306"/>
                <p:cNvSpPr>
                  <a:spLocks/>
                </p:cNvSpPr>
                <p:nvPr/>
              </p:nvSpPr>
              <p:spPr bwMode="auto">
                <a:xfrm>
                  <a:off x="4555" y="720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8" name="Freeform 307"/>
                <p:cNvSpPr>
                  <a:spLocks/>
                </p:cNvSpPr>
                <p:nvPr/>
              </p:nvSpPr>
              <p:spPr bwMode="auto">
                <a:xfrm>
                  <a:off x="4557" y="821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49" name="Freeform 308"/>
                <p:cNvSpPr>
                  <a:spLocks/>
                </p:cNvSpPr>
                <p:nvPr/>
              </p:nvSpPr>
              <p:spPr bwMode="auto">
                <a:xfrm>
                  <a:off x="2818" y="2617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0" name="Freeform 309"/>
                <p:cNvSpPr>
                  <a:spLocks/>
                </p:cNvSpPr>
                <p:nvPr/>
              </p:nvSpPr>
              <p:spPr bwMode="auto">
                <a:xfrm>
                  <a:off x="1755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1" name="Freeform 310"/>
                <p:cNvSpPr>
                  <a:spLocks/>
                </p:cNvSpPr>
                <p:nvPr/>
              </p:nvSpPr>
              <p:spPr bwMode="auto">
                <a:xfrm>
                  <a:off x="1854" y="3714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2" name="Freeform 311"/>
                <p:cNvSpPr>
                  <a:spLocks/>
                </p:cNvSpPr>
                <p:nvPr/>
              </p:nvSpPr>
              <p:spPr bwMode="auto">
                <a:xfrm>
                  <a:off x="2598" y="2971"/>
                  <a:ext cx="59" cy="61"/>
                </a:xfrm>
                <a:custGeom>
                  <a:avLst/>
                  <a:gdLst>
                    <a:gd name="T0" fmla="*/ 0 w 59"/>
                    <a:gd name="T1" fmla="*/ 61 h 61"/>
                    <a:gd name="T2" fmla="*/ 58 w 59"/>
                    <a:gd name="T3" fmla="*/ 2 h 61"/>
                    <a:gd name="T4" fmla="*/ 59 w 59"/>
                    <a:gd name="T5" fmla="*/ 0 h 6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9" h="61">
                      <a:moveTo>
                        <a:pt x="0" y="61"/>
                      </a:moveTo>
                      <a:lnTo>
                        <a:pt x="58" y="2"/>
                      </a:lnTo>
                      <a:lnTo>
                        <a:pt x="59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3" name="Freeform 312"/>
                <p:cNvSpPr>
                  <a:spLocks/>
                </p:cNvSpPr>
                <p:nvPr/>
              </p:nvSpPr>
              <p:spPr bwMode="auto">
                <a:xfrm>
                  <a:off x="2819" y="2717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4" name="Freeform 313"/>
                <p:cNvSpPr>
                  <a:spLocks/>
                </p:cNvSpPr>
                <p:nvPr/>
              </p:nvSpPr>
              <p:spPr bwMode="auto">
                <a:xfrm>
                  <a:off x="4558" y="920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5" name="Freeform 314"/>
                <p:cNvSpPr>
                  <a:spLocks/>
                </p:cNvSpPr>
                <p:nvPr/>
              </p:nvSpPr>
              <p:spPr bwMode="auto">
                <a:xfrm>
                  <a:off x="4557" y="1026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6" name="Freeform 315"/>
                <p:cNvSpPr>
                  <a:spLocks/>
                </p:cNvSpPr>
                <p:nvPr/>
              </p:nvSpPr>
              <p:spPr bwMode="auto">
                <a:xfrm>
                  <a:off x="2818" y="2822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7" name="Freeform 316"/>
                <p:cNvSpPr>
                  <a:spLocks/>
                </p:cNvSpPr>
                <p:nvPr/>
              </p:nvSpPr>
              <p:spPr bwMode="auto">
                <a:xfrm>
                  <a:off x="2671" y="2973"/>
                  <a:ext cx="84" cy="88"/>
                </a:xfrm>
                <a:custGeom>
                  <a:avLst/>
                  <a:gdLst>
                    <a:gd name="T0" fmla="*/ 84 w 84"/>
                    <a:gd name="T1" fmla="*/ 0 h 88"/>
                    <a:gd name="T2" fmla="*/ 1 w 84"/>
                    <a:gd name="T3" fmla="*/ 87 h 88"/>
                    <a:gd name="T4" fmla="*/ 0 w 84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8">
                      <a:moveTo>
                        <a:pt x="84" y="0"/>
                      </a:moveTo>
                      <a:lnTo>
                        <a:pt x="1" y="87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8" name="Freeform 317"/>
                <p:cNvSpPr>
                  <a:spLocks/>
                </p:cNvSpPr>
                <p:nvPr/>
              </p:nvSpPr>
              <p:spPr bwMode="auto">
                <a:xfrm>
                  <a:off x="1953" y="3715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59" name="Freeform 318"/>
                <p:cNvSpPr>
                  <a:spLocks/>
                </p:cNvSpPr>
                <p:nvPr/>
              </p:nvSpPr>
              <p:spPr bwMode="auto">
                <a:xfrm>
                  <a:off x="2053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0" name="Freeform 319"/>
                <p:cNvSpPr>
                  <a:spLocks/>
                </p:cNvSpPr>
                <p:nvPr/>
              </p:nvSpPr>
              <p:spPr bwMode="auto">
                <a:xfrm>
                  <a:off x="2770" y="2922"/>
                  <a:ext cx="134" cy="138"/>
                </a:xfrm>
                <a:custGeom>
                  <a:avLst/>
                  <a:gdLst>
                    <a:gd name="T0" fmla="*/ 0 w 134"/>
                    <a:gd name="T1" fmla="*/ 138 h 138"/>
                    <a:gd name="T2" fmla="*/ 133 w 134"/>
                    <a:gd name="T3" fmla="*/ 1 h 138"/>
                    <a:gd name="T4" fmla="*/ 134 w 134"/>
                    <a:gd name="T5" fmla="*/ 0 h 13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4" h="138">
                      <a:moveTo>
                        <a:pt x="0" y="138"/>
                      </a:moveTo>
                      <a:lnTo>
                        <a:pt x="133" y="1"/>
                      </a:lnTo>
                      <a:lnTo>
                        <a:pt x="13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1" name="Freeform 320"/>
                <p:cNvSpPr>
                  <a:spLocks/>
                </p:cNvSpPr>
                <p:nvPr/>
              </p:nvSpPr>
              <p:spPr bwMode="auto">
                <a:xfrm>
                  <a:off x="4558" y="1125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2" name="Freeform 321"/>
                <p:cNvSpPr>
                  <a:spLocks/>
                </p:cNvSpPr>
                <p:nvPr/>
              </p:nvSpPr>
              <p:spPr bwMode="auto">
                <a:xfrm>
                  <a:off x="4557" y="1230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3" name="Freeform 322"/>
                <p:cNvSpPr>
                  <a:spLocks/>
                </p:cNvSpPr>
                <p:nvPr/>
              </p:nvSpPr>
              <p:spPr bwMode="auto">
                <a:xfrm>
                  <a:off x="2869" y="2974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6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4" name="Freeform 323"/>
                <p:cNvSpPr>
                  <a:spLocks/>
                </p:cNvSpPr>
                <p:nvPr/>
              </p:nvSpPr>
              <p:spPr bwMode="auto">
                <a:xfrm>
                  <a:off x="2152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2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2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5" name="Freeform 324"/>
                <p:cNvSpPr>
                  <a:spLocks/>
                </p:cNvSpPr>
                <p:nvPr/>
              </p:nvSpPr>
              <p:spPr bwMode="auto">
                <a:xfrm>
                  <a:off x="2251" y="3714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6" name="Freeform 325"/>
                <p:cNvSpPr>
                  <a:spLocks/>
                </p:cNvSpPr>
                <p:nvPr/>
              </p:nvSpPr>
              <p:spPr bwMode="auto">
                <a:xfrm>
                  <a:off x="2969" y="2973"/>
                  <a:ext cx="84" cy="87"/>
                </a:xfrm>
                <a:custGeom>
                  <a:avLst/>
                  <a:gdLst>
                    <a:gd name="T0" fmla="*/ 0 w 84"/>
                    <a:gd name="T1" fmla="*/ 87 h 87"/>
                    <a:gd name="T2" fmla="*/ 83 w 84"/>
                    <a:gd name="T3" fmla="*/ 1 h 87"/>
                    <a:gd name="T4" fmla="*/ 84 w 84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7" name="Freeform 326"/>
                <p:cNvSpPr>
                  <a:spLocks/>
                </p:cNvSpPr>
                <p:nvPr/>
              </p:nvSpPr>
              <p:spPr bwMode="auto">
                <a:xfrm>
                  <a:off x="4558" y="1331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8" name="Freeform 327"/>
                <p:cNvSpPr>
                  <a:spLocks/>
                </p:cNvSpPr>
                <p:nvPr/>
              </p:nvSpPr>
              <p:spPr bwMode="auto">
                <a:xfrm>
                  <a:off x="4557" y="1435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69" name="Freeform 328"/>
                <p:cNvSpPr>
                  <a:spLocks/>
                </p:cNvSpPr>
                <p:nvPr/>
              </p:nvSpPr>
              <p:spPr bwMode="auto">
                <a:xfrm>
                  <a:off x="3067" y="3004"/>
                  <a:ext cx="56" cy="57"/>
                </a:xfrm>
                <a:custGeom>
                  <a:avLst/>
                  <a:gdLst>
                    <a:gd name="T0" fmla="*/ 56 w 56"/>
                    <a:gd name="T1" fmla="*/ 0 h 57"/>
                    <a:gd name="T2" fmla="*/ 1 w 56"/>
                    <a:gd name="T3" fmla="*/ 56 h 57"/>
                    <a:gd name="T4" fmla="*/ 0 w 56"/>
                    <a:gd name="T5" fmla="*/ 57 h 5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6" h="57">
                      <a:moveTo>
                        <a:pt x="56" y="0"/>
                      </a:moveTo>
                      <a:lnTo>
                        <a:pt x="1" y="56"/>
                      </a:lnTo>
                      <a:lnTo>
                        <a:pt x="0" y="5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0" name="Freeform 329"/>
                <p:cNvSpPr>
                  <a:spLocks/>
                </p:cNvSpPr>
                <p:nvPr/>
              </p:nvSpPr>
              <p:spPr bwMode="auto">
                <a:xfrm>
                  <a:off x="2351" y="3715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1" name="Freeform 330"/>
                <p:cNvSpPr>
                  <a:spLocks/>
                </p:cNvSpPr>
                <p:nvPr/>
              </p:nvSpPr>
              <p:spPr bwMode="auto">
                <a:xfrm>
                  <a:off x="2450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2" name="Freeform 331"/>
                <p:cNvSpPr>
                  <a:spLocks/>
                </p:cNvSpPr>
                <p:nvPr/>
              </p:nvSpPr>
              <p:spPr bwMode="auto">
                <a:xfrm>
                  <a:off x="4558" y="1536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3" name="Freeform 332"/>
                <p:cNvSpPr>
                  <a:spLocks/>
                </p:cNvSpPr>
                <p:nvPr/>
              </p:nvSpPr>
              <p:spPr bwMode="auto">
                <a:xfrm>
                  <a:off x="4557" y="1640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4" name="Freeform 333"/>
                <p:cNvSpPr>
                  <a:spLocks/>
                </p:cNvSpPr>
                <p:nvPr/>
              </p:nvSpPr>
              <p:spPr bwMode="auto">
                <a:xfrm>
                  <a:off x="2549" y="3715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5" name="Freeform 334"/>
                <p:cNvSpPr>
                  <a:spLocks/>
                </p:cNvSpPr>
                <p:nvPr/>
              </p:nvSpPr>
              <p:spPr bwMode="auto">
                <a:xfrm>
                  <a:off x="2649" y="3766"/>
                  <a:ext cx="33" cy="34"/>
                </a:xfrm>
                <a:custGeom>
                  <a:avLst/>
                  <a:gdLst>
                    <a:gd name="T0" fmla="*/ 0 w 33"/>
                    <a:gd name="T1" fmla="*/ 34 h 34"/>
                    <a:gd name="T2" fmla="*/ 32 w 33"/>
                    <a:gd name="T3" fmla="*/ 1 h 34"/>
                    <a:gd name="T4" fmla="*/ 33 w 33"/>
                    <a:gd name="T5" fmla="*/ 0 h 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3" h="34">
                      <a:moveTo>
                        <a:pt x="0" y="34"/>
                      </a:moveTo>
                      <a:lnTo>
                        <a:pt x="32" y="1"/>
                      </a:lnTo>
                      <a:lnTo>
                        <a:pt x="3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6" name="Freeform 335"/>
                <p:cNvSpPr>
                  <a:spLocks/>
                </p:cNvSpPr>
                <p:nvPr/>
              </p:nvSpPr>
              <p:spPr bwMode="auto">
                <a:xfrm>
                  <a:off x="4558" y="1741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7" name="Freeform 336"/>
                <p:cNvSpPr>
                  <a:spLocks/>
                </p:cNvSpPr>
                <p:nvPr/>
              </p:nvSpPr>
              <p:spPr bwMode="auto">
                <a:xfrm>
                  <a:off x="4557" y="184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8" name="Freeform 337"/>
                <p:cNvSpPr>
                  <a:spLocks/>
                </p:cNvSpPr>
                <p:nvPr/>
              </p:nvSpPr>
              <p:spPr bwMode="auto">
                <a:xfrm>
                  <a:off x="3565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79" name="Freeform 338"/>
                <p:cNvSpPr>
                  <a:spLocks/>
                </p:cNvSpPr>
                <p:nvPr/>
              </p:nvSpPr>
              <p:spPr bwMode="auto">
                <a:xfrm>
                  <a:off x="4558" y="1946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0" name="Freeform 339"/>
                <p:cNvSpPr>
                  <a:spLocks/>
                </p:cNvSpPr>
                <p:nvPr/>
              </p:nvSpPr>
              <p:spPr bwMode="auto">
                <a:xfrm>
                  <a:off x="4557" y="2049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1" name="Freeform 340"/>
                <p:cNvSpPr>
                  <a:spLocks/>
                </p:cNvSpPr>
                <p:nvPr/>
              </p:nvSpPr>
              <p:spPr bwMode="auto">
                <a:xfrm>
                  <a:off x="3662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2" name="Freeform 341"/>
                <p:cNvSpPr>
                  <a:spLocks/>
                </p:cNvSpPr>
                <p:nvPr/>
              </p:nvSpPr>
              <p:spPr bwMode="auto">
                <a:xfrm>
                  <a:off x="3123" y="3714"/>
                  <a:ext cx="6" cy="6"/>
                </a:xfrm>
                <a:custGeom>
                  <a:avLst/>
                  <a:gdLst>
                    <a:gd name="T0" fmla="*/ 0 w 6"/>
                    <a:gd name="T1" fmla="*/ 6 h 6"/>
                    <a:gd name="T2" fmla="*/ 5 w 6"/>
                    <a:gd name="T3" fmla="*/ 1 h 6"/>
                    <a:gd name="T4" fmla="*/ 6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5" y="1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3" name="Freeform 342"/>
                <p:cNvSpPr>
                  <a:spLocks/>
                </p:cNvSpPr>
                <p:nvPr/>
              </p:nvSpPr>
              <p:spPr bwMode="auto">
                <a:xfrm>
                  <a:off x="3763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4" name="Freeform 343"/>
                <p:cNvSpPr>
                  <a:spLocks/>
                </p:cNvSpPr>
                <p:nvPr/>
              </p:nvSpPr>
              <p:spPr bwMode="auto">
                <a:xfrm>
                  <a:off x="4558" y="2151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5" name="Freeform 344"/>
                <p:cNvSpPr>
                  <a:spLocks/>
                </p:cNvSpPr>
                <p:nvPr/>
              </p:nvSpPr>
              <p:spPr bwMode="auto">
                <a:xfrm>
                  <a:off x="4557" y="225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6" name="Freeform 345"/>
                <p:cNvSpPr>
                  <a:spLocks/>
                </p:cNvSpPr>
                <p:nvPr/>
              </p:nvSpPr>
              <p:spPr bwMode="auto">
                <a:xfrm>
                  <a:off x="3860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7" name="Freeform 346"/>
                <p:cNvSpPr>
                  <a:spLocks/>
                </p:cNvSpPr>
                <p:nvPr/>
              </p:nvSpPr>
              <p:spPr bwMode="auto">
                <a:xfrm>
                  <a:off x="3144" y="3715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1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8" name="Freeform 347"/>
                <p:cNvSpPr>
                  <a:spLocks/>
                </p:cNvSpPr>
                <p:nvPr/>
              </p:nvSpPr>
              <p:spPr bwMode="auto">
                <a:xfrm>
                  <a:off x="3245" y="3714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89" name="Freeform 348"/>
                <p:cNvSpPr>
                  <a:spLocks/>
                </p:cNvSpPr>
                <p:nvPr/>
              </p:nvSpPr>
              <p:spPr bwMode="auto">
                <a:xfrm>
                  <a:off x="3962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1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1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0" name="Freeform 349"/>
                <p:cNvSpPr>
                  <a:spLocks/>
                </p:cNvSpPr>
                <p:nvPr/>
              </p:nvSpPr>
              <p:spPr bwMode="auto">
                <a:xfrm>
                  <a:off x="4558" y="2355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1" name="Freeform 350"/>
                <p:cNvSpPr>
                  <a:spLocks/>
                </p:cNvSpPr>
                <p:nvPr/>
              </p:nvSpPr>
              <p:spPr bwMode="auto">
                <a:xfrm>
                  <a:off x="4557" y="2459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2" name="Freeform 351"/>
                <p:cNvSpPr>
                  <a:spLocks/>
                </p:cNvSpPr>
                <p:nvPr/>
              </p:nvSpPr>
              <p:spPr bwMode="auto">
                <a:xfrm>
                  <a:off x="4059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3" name="Freeform 352"/>
                <p:cNvSpPr>
                  <a:spLocks/>
                </p:cNvSpPr>
                <p:nvPr/>
              </p:nvSpPr>
              <p:spPr bwMode="auto">
                <a:xfrm>
                  <a:off x="3342" y="3715"/>
                  <a:ext cx="82" cy="87"/>
                </a:xfrm>
                <a:custGeom>
                  <a:avLst/>
                  <a:gdLst>
                    <a:gd name="T0" fmla="*/ 82 w 82"/>
                    <a:gd name="T1" fmla="*/ 0 h 87"/>
                    <a:gd name="T2" fmla="*/ 1 w 82"/>
                    <a:gd name="T3" fmla="*/ 85 h 87"/>
                    <a:gd name="T4" fmla="*/ 0 w 82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7">
                      <a:moveTo>
                        <a:pt x="82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4" name="Freeform 353"/>
                <p:cNvSpPr>
                  <a:spLocks/>
                </p:cNvSpPr>
                <p:nvPr/>
              </p:nvSpPr>
              <p:spPr bwMode="auto">
                <a:xfrm>
                  <a:off x="3443" y="3714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5" name="Freeform 354"/>
                <p:cNvSpPr>
                  <a:spLocks/>
                </p:cNvSpPr>
                <p:nvPr/>
              </p:nvSpPr>
              <p:spPr bwMode="auto">
                <a:xfrm>
                  <a:off x="4161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6" name="Freeform 355"/>
                <p:cNvSpPr>
                  <a:spLocks/>
                </p:cNvSpPr>
                <p:nvPr/>
              </p:nvSpPr>
              <p:spPr bwMode="auto">
                <a:xfrm>
                  <a:off x="4558" y="2560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7" name="Freeform 356"/>
                <p:cNvSpPr>
                  <a:spLocks/>
                </p:cNvSpPr>
                <p:nvPr/>
              </p:nvSpPr>
              <p:spPr bwMode="auto">
                <a:xfrm>
                  <a:off x="4557" y="2663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8" name="Freeform 357"/>
                <p:cNvSpPr>
                  <a:spLocks/>
                </p:cNvSpPr>
                <p:nvPr/>
              </p:nvSpPr>
              <p:spPr bwMode="auto">
                <a:xfrm>
                  <a:off x="4258" y="2974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1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599" name="Freeform 358"/>
                <p:cNvSpPr>
                  <a:spLocks/>
                </p:cNvSpPr>
                <p:nvPr/>
              </p:nvSpPr>
              <p:spPr bwMode="auto">
                <a:xfrm>
                  <a:off x="3540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0" name="Freeform 359"/>
                <p:cNvSpPr>
                  <a:spLocks/>
                </p:cNvSpPr>
                <p:nvPr/>
              </p:nvSpPr>
              <p:spPr bwMode="auto">
                <a:xfrm>
                  <a:off x="3641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2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1" name="Freeform 360"/>
                <p:cNvSpPr>
                  <a:spLocks/>
                </p:cNvSpPr>
                <p:nvPr/>
              </p:nvSpPr>
              <p:spPr bwMode="auto">
                <a:xfrm>
                  <a:off x="4359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2" name="Freeform 361"/>
                <p:cNvSpPr>
                  <a:spLocks/>
                </p:cNvSpPr>
                <p:nvPr/>
              </p:nvSpPr>
              <p:spPr bwMode="auto">
                <a:xfrm>
                  <a:off x="4558" y="2765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3" name="Freeform 362"/>
                <p:cNvSpPr>
                  <a:spLocks/>
                </p:cNvSpPr>
                <p:nvPr/>
              </p:nvSpPr>
              <p:spPr bwMode="auto">
                <a:xfrm>
                  <a:off x="4557" y="2868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4" name="Freeform 363"/>
                <p:cNvSpPr>
                  <a:spLocks/>
                </p:cNvSpPr>
                <p:nvPr/>
              </p:nvSpPr>
              <p:spPr bwMode="auto">
                <a:xfrm>
                  <a:off x="4456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5" name="Freeform 364"/>
                <p:cNvSpPr>
                  <a:spLocks/>
                </p:cNvSpPr>
                <p:nvPr/>
              </p:nvSpPr>
              <p:spPr bwMode="auto">
                <a:xfrm>
                  <a:off x="3739" y="3715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6" name="Freeform 365"/>
                <p:cNvSpPr>
                  <a:spLocks/>
                </p:cNvSpPr>
                <p:nvPr/>
              </p:nvSpPr>
              <p:spPr bwMode="auto">
                <a:xfrm>
                  <a:off x="3839" y="3713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7" name="Freeform 366"/>
                <p:cNvSpPr>
                  <a:spLocks/>
                </p:cNvSpPr>
                <p:nvPr/>
              </p:nvSpPr>
              <p:spPr bwMode="auto">
                <a:xfrm>
                  <a:off x="4558" y="2970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8" name="Freeform 367"/>
                <p:cNvSpPr>
                  <a:spLocks/>
                </p:cNvSpPr>
                <p:nvPr/>
              </p:nvSpPr>
              <p:spPr bwMode="auto">
                <a:xfrm>
                  <a:off x="4557" y="3074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09" name="Freeform 368"/>
                <p:cNvSpPr>
                  <a:spLocks/>
                </p:cNvSpPr>
                <p:nvPr/>
              </p:nvSpPr>
              <p:spPr bwMode="auto">
                <a:xfrm>
                  <a:off x="3937" y="3714"/>
                  <a:ext cx="84" cy="88"/>
                </a:xfrm>
                <a:custGeom>
                  <a:avLst/>
                  <a:gdLst>
                    <a:gd name="T0" fmla="*/ 84 w 84"/>
                    <a:gd name="T1" fmla="*/ 0 h 88"/>
                    <a:gd name="T2" fmla="*/ 1 w 84"/>
                    <a:gd name="T3" fmla="*/ 86 h 88"/>
                    <a:gd name="T4" fmla="*/ 0 w 84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8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0" name="Freeform 369"/>
                <p:cNvSpPr>
                  <a:spLocks/>
                </p:cNvSpPr>
                <p:nvPr/>
              </p:nvSpPr>
              <p:spPr bwMode="auto">
                <a:xfrm>
                  <a:off x="4038" y="3713"/>
                  <a:ext cx="84" cy="87"/>
                </a:xfrm>
                <a:custGeom>
                  <a:avLst/>
                  <a:gdLst>
                    <a:gd name="T0" fmla="*/ 0 w 84"/>
                    <a:gd name="T1" fmla="*/ 87 h 87"/>
                    <a:gd name="T2" fmla="*/ 83 w 84"/>
                    <a:gd name="T3" fmla="*/ 1 h 87"/>
                    <a:gd name="T4" fmla="*/ 84 w 84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1" name="Freeform 370"/>
                <p:cNvSpPr>
                  <a:spLocks/>
                </p:cNvSpPr>
                <p:nvPr/>
              </p:nvSpPr>
              <p:spPr bwMode="auto">
                <a:xfrm>
                  <a:off x="4558" y="3176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2" name="Freeform 371"/>
                <p:cNvSpPr>
                  <a:spLocks/>
                </p:cNvSpPr>
                <p:nvPr/>
              </p:nvSpPr>
              <p:spPr bwMode="auto">
                <a:xfrm>
                  <a:off x="4557" y="3279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3" name="Freeform 372"/>
                <p:cNvSpPr>
                  <a:spLocks/>
                </p:cNvSpPr>
                <p:nvPr/>
              </p:nvSpPr>
              <p:spPr bwMode="auto">
                <a:xfrm>
                  <a:off x="4135" y="3714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4" name="Freeform 373"/>
                <p:cNvSpPr>
                  <a:spLocks/>
                </p:cNvSpPr>
                <p:nvPr/>
              </p:nvSpPr>
              <p:spPr bwMode="auto">
                <a:xfrm>
                  <a:off x="4235" y="3713"/>
                  <a:ext cx="84" cy="87"/>
                </a:xfrm>
                <a:custGeom>
                  <a:avLst/>
                  <a:gdLst>
                    <a:gd name="T0" fmla="*/ 0 w 84"/>
                    <a:gd name="T1" fmla="*/ 87 h 87"/>
                    <a:gd name="T2" fmla="*/ 83 w 84"/>
                    <a:gd name="T3" fmla="*/ 1 h 87"/>
                    <a:gd name="T4" fmla="*/ 84 w 84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5" name="Freeform 374"/>
                <p:cNvSpPr>
                  <a:spLocks/>
                </p:cNvSpPr>
                <p:nvPr/>
              </p:nvSpPr>
              <p:spPr bwMode="auto">
                <a:xfrm>
                  <a:off x="4558" y="338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6" name="Freeform 375"/>
                <p:cNvSpPr>
                  <a:spLocks/>
                </p:cNvSpPr>
                <p:nvPr/>
              </p:nvSpPr>
              <p:spPr bwMode="auto">
                <a:xfrm>
                  <a:off x="4557" y="348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7" name="Freeform 376"/>
                <p:cNvSpPr>
                  <a:spLocks/>
                </p:cNvSpPr>
                <p:nvPr/>
              </p:nvSpPr>
              <p:spPr bwMode="auto">
                <a:xfrm>
                  <a:off x="4333" y="3714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8" name="Freeform 377"/>
                <p:cNvSpPr>
                  <a:spLocks/>
                </p:cNvSpPr>
                <p:nvPr/>
              </p:nvSpPr>
              <p:spPr bwMode="auto">
                <a:xfrm>
                  <a:off x="4433" y="3713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19" name="Freeform 378"/>
                <p:cNvSpPr>
                  <a:spLocks/>
                </p:cNvSpPr>
                <p:nvPr/>
              </p:nvSpPr>
              <p:spPr bwMode="auto">
                <a:xfrm>
                  <a:off x="4558" y="3585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0" name="Freeform 379"/>
                <p:cNvSpPr>
                  <a:spLocks/>
                </p:cNvSpPr>
                <p:nvPr/>
              </p:nvSpPr>
              <p:spPr bwMode="auto">
                <a:xfrm>
                  <a:off x="4533" y="3689"/>
                  <a:ext cx="108" cy="113"/>
                </a:xfrm>
                <a:custGeom>
                  <a:avLst/>
                  <a:gdLst>
                    <a:gd name="T0" fmla="*/ 108 w 108"/>
                    <a:gd name="T1" fmla="*/ 0 h 113"/>
                    <a:gd name="T2" fmla="*/ 1 w 108"/>
                    <a:gd name="T3" fmla="*/ 111 h 113"/>
                    <a:gd name="T4" fmla="*/ 0 w 108"/>
                    <a:gd name="T5" fmla="*/ 113 h 1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8" h="113">
                      <a:moveTo>
                        <a:pt x="108" y="0"/>
                      </a:moveTo>
                      <a:lnTo>
                        <a:pt x="1" y="111"/>
                      </a:lnTo>
                      <a:lnTo>
                        <a:pt x="0" y="113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1" name="Freeform 380"/>
                <p:cNvSpPr>
                  <a:spLocks/>
                </p:cNvSpPr>
                <p:nvPr/>
              </p:nvSpPr>
              <p:spPr bwMode="auto">
                <a:xfrm>
                  <a:off x="4631" y="3790"/>
                  <a:ext cx="11" cy="10"/>
                </a:xfrm>
                <a:custGeom>
                  <a:avLst/>
                  <a:gdLst>
                    <a:gd name="T0" fmla="*/ 0 w 11"/>
                    <a:gd name="T1" fmla="*/ 10 h 10"/>
                    <a:gd name="T2" fmla="*/ 10 w 11"/>
                    <a:gd name="T3" fmla="*/ 1 h 10"/>
                    <a:gd name="T4" fmla="*/ 11 w 1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0" y="10"/>
                      </a:moveTo>
                      <a:lnTo>
                        <a:pt x="10" y="1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2" name="Freeform 381"/>
                <p:cNvSpPr>
                  <a:spLocks/>
                </p:cNvSpPr>
                <p:nvPr/>
              </p:nvSpPr>
              <p:spPr bwMode="auto">
                <a:xfrm>
                  <a:off x="1162" y="2974"/>
                  <a:ext cx="996" cy="1"/>
                </a:xfrm>
                <a:custGeom>
                  <a:avLst/>
                  <a:gdLst>
                    <a:gd name="T0" fmla="*/ 0 w 996"/>
                    <a:gd name="T1" fmla="*/ 0 h 1"/>
                    <a:gd name="T2" fmla="*/ 995 w 996"/>
                    <a:gd name="T3" fmla="*/ 0 h 1"/>
                    <a:gd name="T4" fmla="*/ 996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0" y="0"/>
                      </a:moveTo>
                      <a:lnTo>
                        <a:pt x="99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3" name="Freeform 382"/>
                <p:cNvSpPr>
                  <a:spLocks/>
                </p:cNvSpPr>
                <p:nvPr/>
              </p:nvSpPr>
              <p:spPr bwMode="auto">
                <a:xfrm>
                  <a:off x="1162" y="805"/>
                  <a:ext cx="1658" cy="1"/>
                </a:xfrm>
                <a:custGeom>
                  <a:avLst/>
                  <a:gdLst>
                    <a:gd name="T0" fmla="*/ 0 w 1658"/>
                    <a:gd name="T1" fmla="*/ 0 h 1"/>
                    <a:gd name="T2" fmla="*/ 1657 w 1658"/>
                    <a:gd name="T3" fmla="*/ 0 h 1"/>
                    <a:gd name="T4" fmla="*/ 1658 w 1658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58" h="1">
                      <a:moveTo>
                        <a:pt x="0" y="0"/>
                      </a:moveTo>
                      <a:lnTo>
                        <a:pt x="1657" y="0"/>
                      </a:lnTo>
                      <a:lnTo>
                        <a:pt x="1658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4" name="Freeform 383"/>
                <p:cNvSpPr>
                  <a:spLocks/>
                </p:cNvSpPr>
                <p:nvPr/>
              </p:nvSpPr>
              <p:spPr bwMode="auto">
                <a:xfrm>
                  <a:off x="1080" y="3800"/>
                  <a:ext cx="1602" cy="1"/>
                </a:xfrm>
                <a:custGeom>
                  <a:avLst/>
                  <a:gdLst>
                    <a:gd name="T0" fmla="*/ 0 w 1602"/>
                    <a:gd name="T1" fmla="*/ 0 h 1"/>
                    <a:gd name="T2" fmla="*/ 1601 w 1602"/>
                    <a:gd name="T3" fmla="*/ 0 h 1"/>
                    <a:gd name="T4" fmla="*/ 1602 w 160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02" h="1">
                      <a:moveTo>
                        <a:pt x="0" y="0"/>
                      </a:moveTo>
                      <a:lnTo>
                        <a:pt x="1601" y="0"/>
                      </a:lnTo>
                      <a:lnTo>
                        <a:pt x="1602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5" name="Freeform 384"/>
                <p:cNvSpPr>
                  <a:spLocks/>
                </p:cNvSpPr>
                <p:nvPr/>
              </p:nvSpPr>
              <p:spPr bwMode="auto">
                <a:xfrm>
                  <a:off x="1161" y="3715"/>
                  <a:ext cx="1520" cy="1"/>
                </a:xfrm>
                <a:custGeom>
                  <a:avLst/>
                  <a:gdLst>
                    <a:gd name="T0" fmla="*/ 1520 w 1520"/>
                    <a:gd name="T1" fmla="*/ 0 h 1"/>
                    <a:gd name="T2" fmla="*/ 1 w 1520"/>
                    <a:gd name="T3" fmla="*/ 0 h 1"/>
                    <a:gd name="T4" fmla="*/ 0 w 15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20" h="1">
                      <a:moveTo>
                        <a:pt x="1520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6" name="Freeform 385"/>
                <p:cNvSpPr>
                  <a:spLocks/>
                </p:cNvSpPr>
                <p:nvPr/>
              </p:nvSpPr>
              <p:spPr bwMode="auto">
                <a:xfrm>
                  <a:off x="1161" y="3059"/>
                  <a:ext cx="996" cy="1"/>
                </a:xfrm>
                <a:custGeom>
                  <a:avLst/>
                  <a:gdLst>
                    <a:gd name="T0" fmla="*/ 996 w 996"/>
                    <a:gd name="T1" fmla="*/ 0 h 1"/>
                    <a:gd name="T2" fmla="*/ 1 w 996"/>
                    <a:gd name="T3" fmla="*/ 0 h 1"/>
                    <a:gd name="T4" fmla="*/ 0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996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7" name="Freeform 386"/>
                <p:cNvSpPr>
                  <a:spLocks/>
                </p:cNvSpPr>
                <p:nvPr/>
              </p:nvSpPr>
              <p:spPr bwMode="auto">
                <a:xfrm>
                  <a:off x="1162" y="805"/>
                  <a:ext cx="1" cy="2170"/>
                </a:xfrm>
                <a:custGeom>
                  <a:avLst/>
                  <a:gdLst>
                    <a:gd name="T0" fmla="*/ 0 w 1"/>
                    <a:gd name="T1" fmla="*/ 0 h 2170"/>
                    <a:gd name="T2" fmla="*/ 0 w 1"/>
                    <a:gd name="T3" fmla="*/ 2169 h 2170"/>
                    <a:gd name="T4" fmla="*/ 0 w 1"/>
                    <a:gd name="T5" fmla="*/ 2170 h 21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170">
                      <a:moveTo>
                        <a:pt x="0" y="0"/>
                      </a:moveTo>
                      <a:lnTo>
                        <a:pt x="0" y="2169"/>
                      </a:lnTo>
                      <a:lnTo>
                        <a:pt x="0" y="217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8" name="Freeform 387"/>
                <p:cNvSpPr>
                  <a:spLocks/>
                </p:cNvSpPr>
                <p:nvPr/>
              </p:nvSpPr>
              <p:spPr bwMode="auto">
                <a:xfrm>
                  <a:off x="1080" y="720"/>
                  <a:ext cx="1" cy="2339"/>
                </a:xfrm>
                <a:custGeom>
                  <a:avLst/>
                  <a:gdLst>
                    <a:gd name="T0" fmla="*/ 0 w 1"/>
                    <a:gd name="T1" fmla="*/ 2339 h 2339"/>
                    <a:gd name="T2" fmla="*/ 0 w 1"/>
                    <a:gd name="T3" fmla="*/ 0 h 2339"/>
                    <a:gd name="T4" fmla="*/ 0 w 1"/>
                    <a:gd name="T5" fmla="*/ 0 h 233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339">
                      <a:moveTo>
                        <a:pt x="0" y="2339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29" name="Freeform 388"/>
                <p:cNvSpPr>
                  <a:spLocks/>
                </p:cNvSpPr>
                <p:nvPr/>
              </p:nvSpPr>
              <p:spPr bwMode="auto">
                <a:xfrm>
                  <a:off x="1080" y="3059"/>
                  <a:ext cx="1" cy="743"/>
                </a:xfrm>
                <a:custGeom>
                  <a:avLst/>
                  <a:gdLst>
                    <a:gd name="T0" fmla="*/ 0 w 1"/>
                    <a:gd name="T1" fmla="*/ 0 h 743"/>
                    <a:gd name="T2" fmla="*/ 0 w 1"/>
                    <a:gd name="T3" fmla="*/ 741 h 743"/>
                    <a:gd name="T4" fmla="*/ 0 w 1"/>
                    <a:gd name="T5" fmla="*/ 743 h 74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743">
                      <a:moveTo>
                        <a:pt x="0" y="0"/>
                      </a:moveTo>
                      <a:lnTo>
                        <a:pt x="0" y="741"/>
                      </a:lnTo>
                      <a:lnTo>
                        <a:pt x="0" y="743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0" name="Freeform 389"/>
                <p:cNvSpPr>
                  <a:spLocks/>
                </p:cNvSpPr>
                <p:nvPr/>
              </p:nvSpPr>
              <p:spPr bwMode="auto">
                <a:xfrm>
                  <a:off x="1162" y="3058"/>
                  <a:ext cx="1" cy="657"/>
                </a:xfrm>
                <a:custGeom>
                  <a:avLst/>
                  <a:gdLst>
                    <a:gd name="T0" fmla="*/ 0 w 1"/>
                    <a:gd name="T1" fmla="*/ 657 h 657"/>
                    <a:gd name="T2" fmla="*/ 0 w 1"/>
                    <a:gd name="T3" fmla="*/ 1 h 657"/>
                    <a:gd name="T4" fmla="*/ 0 w 1"/>
                    <a:gd name="T5" fmla="*/ 0 h 65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57">
                      <a:moveTo>
                        <a:pt x="0" y="657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1" name="Freeform 390"/>
                <p:cNvSpPr>
                  <a:spLocks/>
                </p:cNvSpPr>
                <p:nvPr/>
              </p:nvSpPr>
              <p:spPr bwMode="auto">
                <a:xfrm>
                  <a:off x="2819" y="805"/>
                  <a:ext cx="1" cy="2170"/>
                </a:xfrm>
                <a:custGeom>
                  <a:avLst/>
                  <a:gdLst>
                    <a:gd name="T0" fmla="*/ 0 w 1"/>
                    <a:gd name="T1" fmla="*/ 0 h 2170"/>
                    <a:gd name="T2" fmla="*/ 0 w 1"/>
                    <a:gd name="T3" fmla="*/ 2169 h 2170"/>
                    <a:gd name="T4" fmla="*/ 0 w 1"/>
                    <a:gd name="T5" fmla="*/ 2170 h 21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170">
                      <a:moveTo>
                        <a:pt x="0" y="0"/>
                      </a:moveTo>
                      <a:lnTo>
                        <a:pt x="0" y="2169"/>
                      </a:lnTo>
                      <a:lnTo>
                        <a:pt x="0" y="217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2" name="Freeform 391"/>
                <p:cNvSpPr>
                  <a:spLocks/>
                </p:cNvSpPr>
                <p:nvPr/>
              </p:nvSpPr>
              <p:spPr bwMode="auto">
                <a:xfrm>
                  <a:off x="2681" y="3258"/>
                  <a:ext cx="1" cy="457"/>
                </a:xfrm>
                <a:custGeom>
                  <a:avLst/>
                  <a:gdLst>
                    <a:gd name="T0" fmla="*/ 0 w 1"/>
                    <a:gd name="T1" fmla="*/ 457 h 457"/>
                    <a:gd name="T2" fmla="*/ 0 w 1"/>
                    <a:gd name="T3" fmla="*/ 1 h 457"/>
                    <a:gd name="T4" fmla="*/ 0 w 1"/>
                    <a:gd name="T5" fmla="*/ 0 h 45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457">
                      <a:moveTo>
                        <a:pt x="0" y="457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3" name="Freeform 392"/>
                <p:cNvSpPr>
                  <a:spLocks/>
                </p:cNvSpPr>
                <p:nvPr/>
              </p:nvSpPr>
              <p:spPr bwMode="auto">
                <a:xfrm>
                  <a:off x="2681" y="3714"/>
                  <a:ext cx="1" cy="86"/>
                </a:xfrm>
                <a:custGeom>
                  <a:avLst/>
                  <a:gdLst>
                    <a:gd name="T0" fmla="*/ 0 w 1"/>
                    <a:gd name="T1" fmla="*/ 86 h 86"/>
                    <a:gd name="T2" fmla="*/ 0 w 1"/>
                    <a:gd name="T3" fmla="*/ 1 h 86"/>
                    <a:gd name="T4" fmla="*/ 0 w 1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86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4" name="Freeform 393"/>
                <p:cNvSpPr>
                  <a:spLocks/>
                </p:cNvSpPr>
                <p:nvPr/>
              </p:nvSpPr>
              <p:spPr bwMode="auto">
                <a:xfrm>
                  <a:off x="2157" y="2974"/>
                  <a:ext cx="1" cy="86"/>
                </a:xfrm>
                <a:custGeom>
                  <a:avLst/>
                  <a:gdLst>
                    <a:gd name="T0" fmla="*/ 0 w 1"/>
                    <a:gd name="T1" fmla="*/ 0 h 86"/>
                    <a:gd name="T2" fmla="*/ 0 w 1"/>
                    <a:gd name="T3" fmla="*/ 85 h 86"/>
                    <a:gd name="T4" fmla="*/ 0 w 1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5" name="Freeform 394"/>
                <p:cNvSpPr>
                  <a:spLocks/>
                </p:cNvSpPr>
                <p:nvPr/>
              </p:nvSpPr>
              <p:spPr bwMode="auto">
                <a:xfrm>
                  <a:off x="2598" y="2974"/>
                  <a:ext cx="221" cy="1"/>
                </a:xfrm>
                <a:custGeom>
                  <a:avLst/>
                  <a:gdLst>
                    <a:gd name="T0" fmla="*/ 221 w 221"/>
                    <a:gd name="T1" fmla="*/ 0 h 1"/>
                    <a:gd name="T2" fmla="*/ 1 w 221"/>
                    <a:gd name="T3" fmla="*/ 0 h 1"/>
                    <a:gd name="T4" fmla="*/ 0 w 22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1" h="1">
                      <a:moveTo>
                        <a:pt x="221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6" name="Freeform 395"/>
                <p:cNvSpPr>
                  <a:spLocks/>
                </p:cNvSpPr>
                <p:nvPr/>
              </p:nvSpPr>
              <p:spPr bwMode="auto">
                <a:xfrm>
                  <a:off x="2599" y="2974"/>
                  <a:ext cx="1" cy="86"/>
                </a:xfrm>
                <a:custGeom>
                  <a:avLst/>
                  <a:gdLst>
                    <a:gd name="T0" fmla="*/ 0 w 1"/>
                    <a:gd name="T1" fmla="*/ 0 h 86"/>
                    <a:gd name="T2" fmla="*/ 0 w 1"/>
                    <a:gd name="T3" fmla="*/ 85 h 86"/>
                    <a:gd name="T4" fmla="*/ 0 w 1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7" name="Freeform 396"/>
                <p:cNvSpPr>
                  <a:spLocks/>
                </p:cNvSpPr>
                <p:nvPr/>
              </p:nvSpPr>
              <p:spPr bwMode="auto">
                <a:xfrm>
                  <a:off x="2599" y="2516"/>
                  <a:ext cx="1" cy="458"/>
                </a:xfrm>
                <a:custGeom>
                  <a:avLst/>
                  <a:gdLst>
                    <a:gd name="T0" fmla="*/ 0 w 1"/>
                    <a:gd name="T1" fmla="*/ 458 h 458"/>
                    <a:gd name="T2" fmla="*/ 0 w 1"/>
                    <a:gd name="T3" fmla="*/ 1 h 458"/>
                    <a:gd name="T4" fmla="*/ 0 w 1"/>
                    <a:gd name="T5" fmla="*/ 0 h 4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458">
                      <a:moveTo>
                        <a:pt x="0" y="458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8" name="Freeform 397"/>
                <p:cNvSpPr>
                  <a:spLocks/>
                </p:cNvSpPr>
                <p:nvPr/>
              </p:nvSpPr>
              <p:spPr bwMode="auto">
                <a:xfrm>
                  <a:off x="3563" y="2974"/>
                  <a:ext cx="996" cy="1"/>
                </a:xfrm>
                <a:custGeom>
                  <a:avLst/>
                  <a:gdLst>
                    <a:gd name="T0" fmla="*/ 996 w 996"/>
                    <a:gd name="T1" fmla="*/ 0 h 1"/>
                    <a:gd name="T2" fmla="*/ 2 w 996"/>
                    <a:gd name="T3" fmla="*/ 0 h 1"/>
                    <a:gd name="T4" fmla="*/ 0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996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39" name="Freeform 398"/>
                <p:cNvSpPr>
                  <a:spLocks/>
                </p:cNvSpPr>
                <p:nvPr/>
              </p:nvSpPr>
              <p:spPr bwMode="auto">
                <a:xfrm>
                  <a:off x="2903" y="805"/>
                  <a:ext cx="1658" cy="1"/>
                </a:xfrm>
                <a:custGeom>
                  <a:avLst/>
                  <a:gdLst>
                    <a:gd name="T0" fmla="*/ 0 w 1658"/>
                    <a:gd name="T1" fmla="*/ 0 h 1"/>
                    <a:gd name="T2" fmla="*/ 1656 w 1658"/>
                    <a:gd name="T3" fmla="*/ 0 h 1"/>
                    <a:gd name="T4" fmla="*/ 1658 w 1658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58" h="1">
                      <a:moveTo>
                        <a:pt x="0" y="0"/>
                      </a:moveTo>
                      <a:lnTo>
                        <a:pt x="1656" y="0"/>
                      </a:lnTo>
                      <a:lnTo>
                        <a:pt x="1658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0" name="Freeform 399"/>
                <p:cNvSpPr>
                  <a:spLocks/>
                </p:cNvSpPr>
                <p:nvPr/>
              </p:nvSpPr>
              <p:spPr bwMode="auto">
                <a:xfrm>
                  <a:off x="3123" y="3800"/>
                  <a:ext cx="1520" cy="1"/>
                </a:xfrm>
                <a:custGeom>
                  <a:avLst/>
                  <a:gdLst>
                    <a:gd name="T0" fmla="*/ 0 w 1520"/>
                    <a:gd name="T1" fmla="*/ 0 h 1"/>
                    <a:gd name="T2" fmla="*/ 1519 w 1520"/>
                    <a:gd name="T3" fmla="*/ 0 h 1"/>
                    <a:gd name="T4" fmla="*/ 1520 w 15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20" h="1">
                      <a:moveTo>
                        <a:pt x="0" y="0"/>
                      </a:moveTo>
                      <a:lnTo>
                        <a:pt x="1519" y="0"/>
                      </a:lnTo>
                      <a:lnTo>
                        <a:pt x="152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1" name="Freeform 400"/>
                <p:cNvSpPr>
                  <a:spLocks/>
                </p:cNvSpPr>
                <p:nvPr/>
              </p:nvSpPr>
              <p:spPr bwMode="auto">
                <a:xfrm>
                  <a:off x="3122" y="3715"/>
                  <a:ext cx="1437" cy="1"/>
                </a:xfrm>
                <a:custGeom>
                  <a:avLst/>
                  <a:gdLst>
                    <a:gd name="T0" fmla="*/ 1437 w 1437"/>
                    <a:gd name="T1" fmla="*/ 0 h 1"/>
                    <a:gd name="T2" fmla="*/ 1 w 1437"/>
                    <a:gd name="T3" fmla="*/ 0 h 1"/>
                    <a:gd name="T4" fmla="*/ 0 w 1437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37" h="1">
                      <a:moveTo>
                        <a:pt x="1437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2" name="Freeform 401"/>
                <p:cNvSpPr>
                  <a:spLocks/>
                </p:cNvSpPr>
                <p:nvPr/>
              </p:nvSpPr>
              <p:spPr bwMode="auto">
                <a:xfrm>
                  <a:off x="3563" y="3059"/>
                  <a:ext cx="996" cy="1"/>
                </a:xfrm>
                <a:custGeom>
                  <a:avLst/>
                  <a:gdLst>
                    <a:gd name="T0" fmla="*/ 996 w 996"/>
                    <a:gd name="T1" fmla="*/ 0 h 1"/>
                    <a:gd name="T2" fmla="*/ 2 w 996"/>
                    <a:gd name="T3" fmla="*/ 0 h 1"/>
                    <a:gd name="T4" fmla="*/ 0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996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3" name="Freeform 402"/>
                <p:cNvSpPr>
                  <a:spLocks/>
                </p:cNvSpPr>
                <p:nvPr/>
              </p:nvSpPr>
              <p:spPr bwMode="auto">
                <a:xfrm>
                  <a:off x="2903" y="805"/>
                  <a:ext cx="1" cy="2170"/>
                </a:xfrm>
                <a:custGeom>
                  <a:avLst/>
                  <a:gdLst>
                    <a:gd name="T0" fmla="*/ 0 w 1"/>
                    <a:gd name="T1" fmla="*/ 0 h 2170"/>
                    <a:gd name="T2" fmla="*/ 0 w 1"/>
                    <a:gd name="T3" fmla="*/ 2169 h 2170"/>
                    <a:gd name="T4" fmla="*/ 0 w 1"/>
                    <a:gd name="T5" fmla="*/ 2170 h 21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170">
                      <a:moveTo>
                        <a:pt x="0" y="0"/>
                      </a:moveTo>
                      <a:lnTo>
                        <a:pt x="0" y="2169"/>
                      </a:lnTo>
                      <a:lnTo>
                        <a:pt x="0" y="217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4" name="Freeform 403"/>
                <p:cNvSpPr>
                  <a:spLocks/>
                </p:cNvSpPr>
                <p:nvPr/>
              </p:nvSpPr>
              <p:spPr bwMode="auto">
                <a:xfrm>
                  <a:off x="3123" y="3715"/>
                  <a:ext cx="1" cy="87"/>
                </a:xfrm>
                <a:custGeom>
                  <a:avLst/>
                  <a:gdLst>
                    <a:gd name="T0" fmla="*/ 0 w 1"/>
                    <a:gd name="T1" fmla="*/ 0 h 87"/>
                    <a:gd name="T2" fmla="*/ 0 w 1"/>
                    <a:gd name="T3" fmla="*/ 85 h 87"/>
                    <a:gd name="T4" fmla="*/ 0 w 1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7">
                      <a:moveTo>
                        <a:pt x="0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5" name="Freeform 404"/>
                <p:cNvSpPr>
                  <a:spLocks/>
                </p:cNvSpPr>
                <p:nvPr/>
              </p:nvSpPr>
              <p:spPr bwMode="auto">
                <a:xfrm>
                  <a:off x="3123" y="2973"/>
                  <a:ext cx="1" cy="86"/>
                </a:xfrm>
                <a:custGeom>
                  <a:avLst/>
                  <a:gdLst>
                    <a:gd name="T0" fmla="*/ 0 w 1"/>
                    <a:gd name="T1" fmla="*/ 86 h 86"/>
                    <a:gd name="T2" fmla="*/ 0 w 1"/>
                    <a:gd name="T3" fmla="*/ 1 h 86"/>
                    <a:gd name="T4" fmla="*/ 0 w 1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86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6" name="Freeform 405"/>
                <p:cNvSpPr>
                  <a:spLocks/>
                </p:cNvSpPr>
                <p:nvPr/>
              </p:nvSpPr>
              <p:spPr bwMode="auto">
                <a:xfrm>
                  <a:off x="2901" y="2974"/>
                  <a:ext cx="222" cy="1"/>
                </a:xfrm>
                <a:custGeom>
                  <a:avLst/>
                  <a:gdLst>
                    <a:gd name="T0" fmla="*/ 222 w 222"/>
                    <a:gd name="T1" fmla="*/ 0 h 1"/>
                    <a:gd name="T2" fmla="*/ 2 w 222"/>
                    <a:gd name="T3" fmla="*/ 0 h 1"/>
                    <a:gd name="T4" fmla="*/ 0 w 22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" h="1">
                      <a:moveTo>
                        <a:pt x="222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647" name="Freeform 406"/>
                <p:cNvSpPr>
                  <a:spLocks/>
                </p:cNvSpPr>
                <p:nvPr/>
              </p:nvSpPr>
              <p:spPr bwMode="auto">
                <a:xfrm>
                  <a:off x="3123" y="2516"/>
                  <a:ext cx="1" cy="458"/>
                </a:xfrm>
                <a:custGeom>
                  <a:avLst/>
                  <a:gdLst>
                    <a:gd name="T0" fmla="*/ 0 w 1"/>
                    <a:gd name="T1" fmla="*/ 458 h 458"/>
                    <a:gd name="T2" fmla="*/ 0 w 1"/>
                    <a:gd name="T3" fmla="*/ 1 h 458"/>
                    <a:gd name="T4" fmla="*/ 0 w 1"/>
                    <a:gd name="T5" fmla="*/ 0 h 4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458">
                      <a:moveTo>
                        <a:pt x="0" y="458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01443" name="Freeform 408"/>
              <p:cNvSpPr>
                <a:spLocks/>
              </p:cNvSpPr>
              <p:nvPr/>
            </p:nvSpPr>
            <p:spPr bwMode="auto">
              <a:xfrm>
                <a:off x="3576" y="2973"/>
                <a:ext cx="1" cy="86"/>
              </a:xfrm>
              <a:custGeom>
                <a:avLst/>
                <a:gdLst>
                  <a:gd name="T0" fmla="*/ 0 w 1"/>
                  <a:gd name="T1" fmla="*/ 86 h 86"/>
                  <a:gd name="T2" fmla="*/ 0 w 1"/>
                  <a:gd name="T3" fmla="*/ 1 h 86"/>
                  <a:gd name="T4" fmla="*/ 0 w 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86">
                    <a:moveTo>
                      <a:pt x="0" y="86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1444" name="Freeform 409"/>
              <p:cNvSpPr>
                <a:spLocks/>
              </p:cNvSpPr>
              <p:nvPr/>
            </p:nvSpPr>
            <p:spPr bwMode="auto">
              <a:xfrm>
                <a:off x="4570" y="800"/>
                <a:ext cx="1" cy="2170"/>
              </a:xfrm>
              <a:custGeom>
                <a:avLst/>
                <a:gdLst>
                  <a:gd name="T0" fmla="*/ 0 w 1"/>
                  <a:gd name="T1" fmla="*/ 0 h 2170"/>
                  <a:gd name="T2" fmla="*/ 0 w 1"/>
                  <a:gd name="T3" fmla="*/ 2169 h 2170"/>
                  <a:gd name="T4" fmla="*/ 0 w 1"/>
                  <a:gd name="T5" fmla="*/ 2170 h 21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170">
                    <a:moveTo>
                      <a:pt x="0" y="0"/>
                    </a:moveTo>
                    <a:lnTo>
                      <a:pt x="0" y="2169"/>
                    </a:lnTo>
                    <a:lnTo>
                      <a:pt x="0" y="217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1445" name="Freeform 410"/>
              <p:cNvSpPr>
                <a:spLocks/>
              </p:cNvSpPr>
              <p:nvPr/>
            </p:nvSpPr>
            <p:spPr bwMode="auto">
              <a:xfrm>
                <a:off x="4656" y="720"/>
                <a:ext cx="1" cy="2340"/>
              </a:xfrm>
              <a:custGeom>
                <a:avLst/>
                <a:gdLst>
                  <a:gd name="T0" fmla="*/ 0 w 1"/>
                  <a:gd name="T1" fmla="*/ 0 h 2340"/>
                  <a:gd name="T2" fmla="*/ 0 w 1"/>
                  <a:gd name="T3" fmla="*/ 2339 h 2340"/>
                  <a:gd name="T4" fmla="*/ 0 w 1"/>
                  <a:gd name="T5" fmla="*/ 2340 h 23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340">
                    <a:moveTo>
                      <a:pt x="0" y="0"/>
                    </a:moveTo>
                    <a:lnTo>
                      <a:pt x="0" y="2339"/>
                    </a:lnTo>
                    <a:lnTo>
                      <a:pt x="0" y="234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1446" name="Freeform 411"/>
              <p:cNvSpPr>
                <a:spLocks/>
              </p:cNvSpPr>
              <p:nvPr/>
            </p:nvSpPr>
            <p:spPr bwMode="auto">
              <a:xfrm>
                <a:off x="4656" y="3061"/>
                <a:ext cx="1" cy="742"/>
              </a:xfrm>
              <a:custGeom>
                <a:avLst/>
                <a:gdLst>
                  <a:gd name="T0" fmla="*/ 0 w 1"/>
                  <a:gd name="T1" fmla="*/ 742 h 742"/>
                  <a:gd name="T2" fmla="*/ 0 w 1"/>
                  <a:gd name="T3" fmla="*/ 1 h 742"/>
                  <a:gd name="T4" fmla="*/ 0 w 1"/>
                  <a:gd name="T5" fmla="*/ 0 h 7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742">
                    <a:moveTo>
                      <a:pt x="0" y="742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1447" name="Freeform 412"/>
              <p:cNvSpPr>
                <a:spLocks/>
              </p:cNvSpPr>
              <p:nvPr/>
            </p:nvSpPr>
            <p:spPr bwMode="auto">
              <a:xfrm>
                <a:off x="4564" y="3053"/>
                <a:ext cx="1" cy="658"/>
              </a:xfrm>
              <a:custGeom>
                <a:avLst/>
                <a:gdLst>
                  <a:gd name="T0" fmla="*/ 0 w 1"/>
                  <a:gd name="T1" fmla="*/ 0 h 658"/>
                  <a:gd name="T2" fmla="*/ 0 w 1"/>
                  <a:gd name="T3" fmla="*/ 656 h 658"/>
                  <a:gd name="T4" fmla="*/ 0 w 1"/>
                  <a:gd name="T5" fmla="*/ 658 h 6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58">
                    <a:moveTo>
                      <a:pt x="0" y="0"/>
                    </a:moveTo>
                    <a:lnTo>
                      <a:pt x="0" y="656"/>
                    </a:lnTo>
                    <a:lnTo>
                      <a:pt x="0" y="658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1385" name="Group 416"/>
            <p:cNvGrpSpPr>
              <a:grpSpLocks/>
            </p:cNvGrpSpPr>
            <p:nvPr/>
          </p:nvGrpSpPr>
          <p:grpSpPr bwMode="auto">
            <a:xfrm>
              <a:off x="1255" y="875"/>
              <a:ext cx="3185" cy="2443"/>
              <a:chOff x="1218" y="864"/>
              <a:chExt cx="3185" cy="2443"/>
            </a:xfrm>
          </p:grpSpPr>
          <p:sp>
            <p:nvSpPr>
              <p:cNvPr id="101386" name="Line 195"/>
              <p:cNvSpPr>
                <a:spLocks noChangeShapeType="1"/>
              </p:cNvSpPr>
              <p:nvPr/>
            </p:nvSpPr>
            <p:spPr bwMode="auto">
              <a:xfrm flipH="1">
                <a:off x="1218" y="2445"/>
                <a:ext cx="70" cy="7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grpSp>
            <p:nvGrpSpPr>
              <p:cNvPr id="101387" name="Group 413"/>
              <p:cNvGrpSpPr>
                <a:grpSpLocks/>
              </p:cNvGrpSpPr>
              <p:nvPr/>
            </p:nvGrpSpPr>
            <p:grpSpPr bwMode="auto">
              <a:xfrm>
                <a:off x="1218" y="864"/>
                <a:ext cx="3185" cy="2443"/>
                <a:chOff x="1218" y="864"/>
                <a:chExt cx="3185" cy="2443"/>
              </a:xfrm>
            </p:grpSpPr>
            <p:grpSp>
              <p:nvGrpSpPr>
                <p:cNvPr id="101388" name="Group 138"/>
                <p:cNvGrpSpPr>
                  <a:grpSpLocks/>
                </p:cNvGrpSpPr>
                <p:nvPr/>
              </p:nvGrpSpPr>
              <p:grpSpPr bwMode="auto">
                <a:xfrm>
                  <a:off x="1839" y="2587"/>
                  <a:ext cx="272" cy="269"/>
                  <a:chOff x="2158" y="1919"/>
                  <a:chExt cx="189" cy="180"/>
                </a:xfrm>
              </p:grpSpPr>
              <p:sp>
                <p:nvSpPr>
                  <p:cNvPr id="101436" name="Oval 12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250" y="2003"/>
                    <a:ext cx="96" cy="96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3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3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fr-CH" altLang="fr-FR" sz="900"/>
                  </a:p>
                </p:txBody>
              </p:sp>
              <p:sp>
                <p:nvSpPr>
                  <p:cNvPr id="101437" name="Line 12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58" y="2046"/>
                    <a:ext cx="97" cy="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38" name="Line 123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161" y="1988"/>
                    <a:ext cx="0" cy="64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39" name="Arc 125"/>
                  <p:cNvSpPr>
                    <a:spLocks/>
                  </p:cNvSpPr>
                  <p:nvPr/>
                </p:nvSpPr>
                <p:spPr bwMode="auto">
                  <a:xfrm rot="5400000">
                    <a:off x="2274" y="1931"/>
                    <a:ext cx="48" cy="96"/>
                  </a:xfrm>
                  <a:custGeom>
                    <a:avLst/>
                    <a:gdLst>
                      <a:gd name="T0" fmla="*/ 0 w 21600"/>
                      <a:gd name="T1" fmla="*/ 0 h 43187"/>
                      <a:gd name="T2" fmla="*/ 0 w 21600"/>
                      <a:gd name="T3" fmla="*/ 0 h 43187"/>
                      <a:gd name="T4" fmla="*/ 0 w 21600"/>
                      <a:gd name="T5" fmla="*/ 0 h 431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600" h="43187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</a:path>
                      <a:path w="21600" h="43187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sp>
                <p:nvSpPr>
                  <p:cNvPr id="101440" name="Line 128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347" y="1919"/>
                    <a:ext cx="0" cy="3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41" name="Line 12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250" y="1921"/>
                    <a:ext cx="0" cy="3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01389" name="Group 144"/>
                <p:cNvGrpSpPr>
                  <a:grpSpLocks/>
                </p:cNvGrpSpPr>
                <p:nvPr/>
              </p:nvGrpSpPr>
              <p:grpSpPr bwMode="auto">
                <a:xfrm rot="5400000">
                  <a:off x="1306" y="2355"/>
                  <a:ext cx="144" cy="179"/>
                  <a:chOff x="4367" y="1968"/>
                  <a:chExt cx="96" cy="124"/>
                </a:xfrm>
              </p:grpSpPr>
              <p:sp>
                <p:nvSpPr>
                  <p:cNvPr id="101432" name="Arc 140"/>
                  <p:cNvSpPr>
                    <a:spLocks/>
                  </p:cNvSpPr>
                  <p:nvPr/>
                </p:nvSpPr>
                <p:spPr bwMode="auto">
                  <a:xfrm rot="5400000">
                    <a:off x="4391" y="1980"/>
                    <a:ext cx="48" cy="96"/>
                  </a:xfrm>
                  <a:custGeom>
                    <a:avLst/>
                    <a:gdLst>
                      <a:gd name="T0" fmla="*/ 0 w 21600"/>
                      <a:gd name="T1" fmla="*/ 0 h 43187"/>
                      <a:gd name="T2" fmla="*/ 0 w 21600"/>
                      <a:gd name="T3" fmla="*/ 0 h 43187"/>
                      <a:gd name="T4" fmla="*/ 0 w 21600"/>
                      <a:gd name="T5" fmla="*/ 0 h 431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600" h="43187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</a:path>
                      <a:path w="21600" h="43187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sp>
                <p:nvSpPr>
                  <p:cNvPr id="101433" name="Line 141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4462" y="1968"/>
                    <a:ext cx="0" cy="4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34" name="Line 142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4367" y="1970"/>
                    <a:ext cx="0" cy="3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35" name="Line 143"/>
                  <p:cNvSpPr>
                    <a:spLocks noChangeShapeType="1"/>
                  </p:cNvSpPr>
                  <p:nvPr/>
                </p:nvSpPr>
                <p:spPr bwMode="auto">
                  <a:xfrm>
                    <a:off x="4416" y="2050"/>
                    <a:ext cx="0" cy="42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01390" name="Group 165"/>
                <p:cNvGrpSpPr>
                  <a:grpSpLocks/>
                </p:cNvGrpSpPr>
                <p:nvPr/>
              </p:nvGrpSpPr>
              <p:grpSpPr bwMode="auto">
                <a:xfrm>
                  <a:off x="1355" y="934"/>
                  <a:ext cx="139" cy="187"/>
                  <a:chOff x="1823" y="815"/>
                  <a:chExt cx="96" cy="125"/>
                </a:xfrm>
              </p:grpSpPr>
              <p:sp>
                <p:nvSpPr>
                  <p:cNvPr id="101428" name="Arc 146"/>
                  <p:cNvSpPr>
                    <a:spLocks/>
                  </p:cNvSpPr>
                  <p:nvPr/>
                </p:nvSpPr>
                <p:spPr bwMode="auto">
                  <a:xfrm rot="-5400000">
                    <a:off x="1847" y="831"/>
                    <a:ext cx="48" cy="96"/>
                  </a:xfrm>
                  <a:custGeom>
                    <a:avLst/>
                    <a:gdLst>
                      <a:gd name="T0" fmla="*/ 0 w 21600"/>
                      <a:gd name="T1" fmla="*/ 0 h 43187"/>
                      <a:gd name="T2" fmla="*/ 0 w 21600"/>
                      <a:gd name="T3" fmla="*/ 0 h 43187"/>
                      <a:gd name="T4" fmla="*/ 0 w 21600"/>
                      <a:gd name="T5" fmla="*/ 0 h 431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600" h="43187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</a:path>
                      <a:path w="21600" h="43187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sp>
                <p:nvSpPr>
                  <p:cNvPr id="101429" name="Line 14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24" y="899"/>
                    <a:ext cx="0" cy="4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30" name="Line 148"/>
                  <p:cNvSpPr>
                    <a:spLocks noChangeShapeType="1"/>
                  </p:cNvSpPr>
                  <p:nvPr/>
                </p:nvSpPr>
                <p:spPr bwMode="auto">
                  <a:xfrm>
                    <a:off x="1919" y="897"/>
                    <a:ext cx="0" cy="43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31" name="Line 14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1870" y="815"/>
                    <a:ext cx="0" cy="42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01391" name="Group 166"/>
                <p:cNvGrpSpPr>
                  <a:grpSpLocks/>
                </p:cNvGrpSpPr>
                <p:nvPr/>
              </p:nvGrpSpPr>
              <p:grpSpPr bwMode="auto">
                <a:xfrm>
                  <a:off x="2534" y="936"/>
                  <a:ext cx="138" cy="187"/>
                  <a:chOff x="1823" y="815"/>
                  <a:chExt cx="96" cy="125"/>
                </a:xfrm>
              </p:grpSpPr>
              <p:sp>
                <p:nvSpPr>
                  <p:cNvPr id="101424" name="Arc 167"/>
                  <p:cNvSpPr>
                    <a:spLocks/>
                  </p:cNvSpPr>
                  <p:nvPr/>
                </p:nvSpPr>
                <p:spPr bwMode="auto">
                  <a:xfrm rot="-5400000">
                    <a:off x="1847" y="831"/>
                    <a:ext cx="48" cy="96"/>
                  </a:xfrm>
                  <a:custGeom>
                    <a:avLst/>
                    <a:gdLst>
                      <a:gd name="T0" fmla="*/ 0 w 21600"/>
                      <a:gd name="T1" fmla="*/ 0 h 43187"/>
                      <a:gd name="T2" fmla="*/ 0 w 21600"/>
                      <a:gd name="T3" fmla="*/ 0 h 43187"/>
                      <a:gd name="T4" fmla="*/ 0 w 21600"/>
                      <a:gd name="T5" fmla="*/ 0 h 431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600" h="43187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</a:path>
                      <a:path w="21600" h="43187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sp>
                <p:nvSpPr>
                  <p:cNvPr id="101425" name="Line 1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24" y="899"/>
                    <a:ext cx="0" cy="4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26" name="Line 169"/>
                  <p:cNvSpPr>
                    <a:spLocks noChangeShapeType="1"/>
                  </p:cNvSpPr>
                  <p:nvPr/>
                </p:nvSpPr>
                <p:spPr bwMode="auto">
                  <a:xfrm>
                    <a:off x="1919" y="897"/>
                    <a:ext cx="0" cy="43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27" name="Line 17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1870" y="815"/>
                    <a:ext cx="0" cy="42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01392" name="Group 171"/>
                <p:cNvGrpSpPr>
                  <a:grpSpLocks/>
                </p:cNvGrpSpPr>
                <p:nvPr/>
              </p:nvGrpSpPr>
              <p:grpSpPr bwMode="auto">
                <a:xfrm>
                  <a:off x="3088" y="936"/>
                  <a:ext cx="138" cy="187"/>
                  <a:chOff x="1823" y="815"/>
                  <a:chExt cx="96" cy="125"/>
                </a:xfrm>
              </p:grpSpPr>
              <p:sp>
                <p:nvSpPr>
                  <p:cNvPr id="101420" name="Arc 172"/>
                  <p:cNvSpPr>
                    <a:spLocks/>
                  </p:cNvSpPr>
                  <p:nvPr/>
                </p:nvSpPr>
                <p:spPr bwMode="auto">
                  <a:xfrm rot="-5400000">
                    <a:off x="1847" y="831"/>
                    <a:ext cx="48" cy="96"/>
                  </a:xfrm>
                  <a:custGeom>
                    <a:avLst/>
                    <a:gdLst>
                      <a:gd name="T0" fmla="*/ 0 w 21600"/>
                      <a:gd name="T1" fmla="*/ 0 h 43187"/>
                      <a:gd name="T2" fmla="*/ 0 w 21600"/>
                      <a:gd name="T3" fmla="*/ 0 h 43187"/>
                      <a:gd name="T4" fmla="*/ 0 w 21600"/>
                      <a:gd name="T5" fmla="*/ 0 h 431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600" h="43187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</a:path>
                      <a:path w="21600" h="43187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sp>
                <p:nvSpPr>
                  <p:cNvPr id="101421" name="Line 1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24" y="899"/>
                    <a:ext cx="0" cy="4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22" name="Line 174"/>
                  <p:cNvSpPr>
                    <a:spLocks noChangeShapeType="1"/>
                  </p:cNvSpPr>
                  <p:nvPr/>
                </p:nvSpPr>
                <p:spPr bwMode="auto">
                  <a:xfrm>
                    <a:off x="1919" y="897"/>
                    <a:ext cx="0" cy="43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23" name="Line 1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1870" y="815"/>
                    <a:ext cx="0" cy="42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grpSp>
              <p:nvGrpSpPr>
                <p:cNvPr id="101393" name="Group 176"/>
                <p:cNvGrpSpPr>
                  <a:grpSpLocks/>
                </p:cNvGrpSpPr>
                <p:nvPr/>
              </p:nvGrpSpPr>
              <p:grpSpPr bwMode="auto">
                <a:xfrm>
                  <a:off x="4265" y="936"/>
                  <a:ext cx="138" cy="187"/>
                  <a:chOff x="1823" y="815"/>
                  <a:chExt cx="96" cy="125"/>
                </a:xfrm>
              </p:grpSpPr>
              <p:sp>
                <p:nvSpPr>
                  <p:cNvPr id="101416" name="Arc 177"/>
                  <p:cNvSpPr>
                    <a:spLocks/>
                  </p:cNvSpPr>
                  <p:nvPr/>
                </p:nvSpPr>
                <p:spPr bwMode="auto">
                  <a:xfrm rot="-5400000">
                    <a:off x="1847" y="831"/>
                    <a:ext cx="48" cy="96"/>
                  </a:xfrm>
                  <a:custGeom>
                    <a:avLst/>
                    <a:gdLst>
                      <a:gd name="T0" fmla="*/ 0 w 21600"/>
                      <a:gd name="T1" fmla="*/ 0 h 43187"/>
                      <a:gd name="T2" fmla="*/ 0 w 21600"/>
                      <a:gd name="T3" fmla="*/ 0 h 43187"/>
                      <a:gd name="T4" fmla="*/ 0 w 21600"/>
                      <a:gd name="T5" fmla="*/ 0 h 431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1600" h="43187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</a:path>
                      <a:path w="21600" h="43187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33233"/>
                          <a:pt x="12386" y="42777"/>
                          <a:pt x="759" y="43186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fr-CH"/>
                  </a:p>
                </p:txBody>
              </p:sp>
              <p:sp>
                <p:nvSpPr>
                  <p:cNvPr id="101417" name="Line 1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824" y="899"/>
                    <a:ext cx="0" cy="4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18" name="Line 179"/>
                  <p:cNvSpPr>
                    <a:spLocks noChangeShapeType="1"/>
                  </p:cNvSpPr>
                  <p:nvPr/>
                </p:nvSpPr>
                <p:spPr bwMode="auto">
                  <a:xfrm>
                    <a:off x="1919" y="897"/>
                    <a:ext cx="0" cy="43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  <p:sp>
                <p:nvSpPr>
                  <p:cNvPr id="101419" name="Line 1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1870" y="815"/>
                    <a:ext cx="0" cy="42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fr-CH"/>
                  </a:p>
                </p:txBody>
              </p:sp>
            </p:grpSp>
            <p:sp>
              <p:nvSpPr>
                <p:cNvPr id="101394" name="Line 181"/>
                <p:cNvSpPr>
                  <a:spLocks noChangeShapeType="1"/>
                </p:cNvSpPr>
                <p:nvPr/>
              </p:nvSpPr>
              <p:spPr bwMode="auto">
                <a:xfrm>
                  <a:off x="3226" y="864"/>
                  <a:ext cx="1039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395" name="Line 182"/>
                <p:cNvSpPr>
                  <a:spLocks noChangeShapeType="1"/>
                </p:cNvSpPr>
                <p:nvPr/>
              </p:nvSpPr>
              <p:spPr bwMode="auto">
                <a:xfrm flipH="1">
                  <a:off x="3157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396" name="Line 184"/>
                <p:cNvSpPr>
                  <a:spLocks noChangeShapeType="1"/>
                </p:cNvSpPr>
                <p:nvPr/>
              </p:nvSpPr>
              <p:spPr bwMode="auto">
                <a:xfrm>
                  <a:off x="4265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397" name="Line 185"/>
                <p:cNvSpPr>
                  <a:spLocks noChangeShapeType="1"/>
                </p:cNvSpPr>
                <p:nvPr/>
              </p:nvSpPr>
              <p:spPr bwMode="auto">
                <a:xfrm>
                  <a:off x="2672" y="864"/>
                  <a:ext cx="416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398" name="Line 186"/>
                <p:cNvSpPr>
                  <a:spLocks noChangeShapeType="1"/>
                </p:cNvSpPr>
                <p:nvPr/>
              </p:nvSpPr>
              <p:spPr bwMode="auto">
                <a:xfrm flipH="1">
                  <a:off x="2603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399" name="Line 1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0" name="Line 188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1495" y="864"/>
                  <a:ext cx="1039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2" name="Line 190"/>
                <p:cNvSpPr>
                  <a:spLocks noChangeShapeType="1"/>
                </p:cNvSpPr>
                <p:nvPr/>
              </p:nvSpPr>
              <p:spPr bwMode="auto">
                <a:xfrm flipH="1">
                  <a:off x="1426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3" name="Line 191"/>
                <p:cNvSpPr>
                  <a:spLocks noChangeShapeType="1"/>
                </p:cNvSpPr>
                <p:nvPr/>
              </p:nvSpPr>
              <p:spPr bwMode="auto">
                <a:xfrm flipH="1" flipV="1">
                  <a:off x="1357" y="86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4" name="Line 192"/>
                <p:cNvSpPr>
                  <a:spLocks noChangeShapeType="1"/>
                </p:cNvSpPr>
                <p:nvPr/>
              </p:nvSpPr>
              <p:spPr bwMode="auto">
                <a:xfrm flipH="1">
                  <a:off x="1288" y="864"/>
                  <a:ext cx="69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5" name="Line 193"/>
                <p:cNvSpPr>
                  <a:spLocks noChangeShapeType="1"/>
                </p:cNvSpPr>
                <p:nvPr/>
              </p:nvSpPr>
              <p:spPr bwMode="auto">
                <a:xfrm>
                  <a:off x="1218" y="936"/>
                  <a:ext cx="0" cy="1437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6" name="Line 194"/>
                <p:cNvSpPr>
                  <a:spLocks noChangeShapeType="1"/>
                </p:cNvSpPr>
                <p:nvPr/>
              </p:nvSpPr>
              <p:spPr bwMode="auto">
                <a:xfrm>
                  <a:off x="1218" y="2373"/>
                  <a:ext cx="70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7" name="Line 196"/>
                <p:cNvSpPr>
                  <a:spLocks noChangeShapeType="1"/>
                </p:cNvSpPr>
                <p:nvPr/>
              </p:nvSpPr>
              <p:spPr bwMode="auto">
                <a:xfrm>
                  <a:off x="1218" y="2517"/>
                  <a:ext cx="0" cy="287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8" name="Line 197"/>
                <p:cNvSpPr>
                  <a:spLocks noChangeShapeType="1"/>
                </p:cNvSpPr>
                <p:nvPr/>
              </p:nvSpPr>
              <p:spPr bwMode="auto">
                <a:xfrm>
                  <a:off x="1288" y="2876"/>
                  <a:ext cx="623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09" name="Line 198"/>
                <p:cNvSpPr>
                  <a:spLocks noChangeShapeType="1"/>
                </p:cNvSpPr>
                <p:nvPr/>
              </p:nvSpPr>
              <p:spPr bwMode="auto">
                <a:xfrm flipV="1">
                  <a:off x="1911" y="2804"/>
                  <a:ext cx="69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10" name="Rectangle 199"/>
                <p:cNvSpPr>
                  <a:spLocks noChangeArrowheads="1"/>
                </p:cNvSpPr>
                <p:nvPr/>
              </p:nvSpPr>
              <p:spPr bwMode="auto">
                <a:xfrm>
                  <a:off x="1980" y="3163"/>
                  <a:ext cx="138" cy="144"/>
                </a:xfrm>
                <a:prstGeom prst="rect">
                  <a:avLst/>
                </a:prstGeom>
                <a:solidFill>
                  <a:srgbClr val="0000FF"/>
                </a:solidFill>
                <a:ln w="28575">
                  <a:solidFill>
                    <a:schemeClr val="accent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01411" name="Rectangle 200"/>
                <p:cNvSpPr>
                  <a:spLocks noChangeArrowheads="1"/>
                </p:cNvSpPr>
                <p:nvPr/>
              </p:nvSpPr>
              <p:spPr bwMode="auto">
                <a:xfrm>
                  <a:off x="3711" y="3163"/>
                  <a:ext cx="138" cy="144"/>
                </a:xfrm>
                <a:prstGeom prst="rect">
                  <a:avLst/>
                </a:prstGeom>
                <a:solidFill>
                  <a:srgbClr val="0000FF"/>
                </a:solidFill>
                <a:ln w="28575">
                  <a:solidFill>
                    <a:schemeClr val="accent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3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3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fr-CH" altLang="fr-FR" sz="900"/>
                </a:p>
              </p:txBody>
            </p:sp>
            <p:sp>
              <p:nvSpPr>
                <p:cNvPr id="101412" name="Line 201"/>
                <p:cNvSpPr>
                  <a:spLocks noChangeShapeType="1"/>
                </p:cNvSpPr>
                <p:nvPr/>
              </p:nvSpPr>
              <p:spPr bwMode="auto">
                <a:xfrm>
                  <a:off x="2118" y="3235"/>
                  <a:ext cx="1593" cy="0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13" name="Line 202"/>
                <p:cNvSpPr>
                  <a:spLocks noChangeShapeType="1"/>
                </p:cNvSpPr>
                <p:nvPr/>
              </p:nvSpPr>
              <p:spPr bwMode="auto">
                <a:xfrm flipV="1">
                  <a:off x="2049" y="2855"/>
                  <a:ext cx="0" cy="308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14" name="Line 204"/>
                <p:cNvSpPr>
                  <a:spLocks noChangeShapeType="1"/>
                </p:cNvSpPr>
                <p:nvPr/>
              </p:nvSpPr>
              <p:spPr bwMode="auto">
                <a:xfrm flipV="1">
                  <a:off x="1218" y="864"/>
                  <a:ext cx="70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1415" name="Line 205"/>
                <p:cNvSpPr>
                  <a:spLocks noChangeShapeType="1"/>
                </p:cNvSpPr>
                <p:nvPr/>
              </p:nvSpPr>
              <p:spPr bwMode="auto">
                <a:xfrm>
                  <a:off x="1218" y="2804"/>
                  <a:ext cx="70" cy="7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</p:grpSp>
      </p:grpSp>
      <p:sp>
        <p:nvSpPr>
          <p:cNvPr id="296357" name="Text Box 421"/>
          <p:cNvSpPr txBox="1">
            <a:spLocks noChangeArrowheads="1"/>
          </p:cNvSpPr>
          <p:nvPr/>
        </p:nvSpPr>
        <p:spPr bwMode="auto">
          <a:xfrm>
            <a:off x="5727698" y="2467000"/>
            <a:ext cx="1295400" cy="37623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 dirty="0">
                <a:solidFill>
                  <a:srgbClr val="FF0000">
                    <a:alpha val="70000"/>
                  </a:srgbClr>
                </a:solidFill>
              </a:rPr>
              <a:t>Danger !</a:t>
            </a:r>
            <a:endParaRPr lang="en-GB" altLang="fr-FR" sz="18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Installation de prises en série</a:t>
            </a:r>
            <a:endParaRPr lang="fr-CH" dirty="0"/>
          </a:p>
        </p:txBody>
      </p:sp>
      <p:sp>
        <p:nvSpPr>
          <p:cNvPr id="271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96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5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96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938" grpId="0" animBg="1" autoUpdateAnimBg="0"/>
      <p:bldP spid="296357" grpId="0" animBg="1" autoUpdateAnimBg="0"/>
      <p:bldP spid="2" grpId="0" animBg="1"/>
      <p:bldP spid="27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094" name="Group 134"/>
          <p:cNvGrpSpPr>
            <a:grpSpLocks/>
          </p:cNvGrpSpPr>
          <p:nvPr/>
        </p:nvGrpSpPr>
        <p:grpSpPr bwMode="auto">
          <a:xfrm>
            <a:off x="3155950" y="4230576"/>
            <a:ext cx="5486400" cy="914400"/>
            <a:chOff x="1704" y="2304"/>
            <a:chExt cx="3456" cy="576"/>
          </a:xfrm>
        </p:grpSpPr>
        <p:sp>
          <p:nvSpPr>
            <p:cNvPr id="102462" name="Oval 18"/>
            <p:cNvSpPr>
              <a:spLocks noChangeArrowheads="1"/>
            </p:cNvSpPr>
            <p:nvPr/>
          </p:nvSpPr>
          <p:spPr bwMode="auto">
            <a:xfrm>
              <a:off x="4584" y="2304"/>
              <a:ext cx="576" cy="576"/>
            </a:xfrm>
            <a:prstGeom prst="ellipse">
              <a:avLst/>
            </a:prstGeom>
            <a:solidFill>
              <a:srgbClr val="CCEC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63" name="Oval 13"/>
            <p:cNvSpPr>
              <a:spLocks noChangeArrowheads="1"/>
            </p:cNvSpPr>
            <p:nvPr/>
          </p:nvSpPr>
          <p:spPr bwMode="auto">
            <a:xfrm>
              <a:off x="3144" y="2304"/>
              <a:ext cx="576" cy="576"/>
            </a:xfrm>
            <a:prstGeom prst="ellipse">
              <a:avLst/>
            </a:prstGeom>
            <a:solidFill>
              <a:srgbClr val="CCEC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64" name="Oval 8"/>
            <p:cNvSpPr>
              <a:spLocks noChangeArrowheads="1"/>
            </p:cNvSpPr>
            <p:nvPr/>
          </p:nvSpPr>
          <p:spPr bwMode="auto">
            <a:xfrm>
              <a:off x="1704" y="2304"/>
              <a:ext cx="576" cy="576"/>
            </a:xfrm>
            <a:prstGeom prst="ellipse">
              <a:avLst/>
            </a:prstGeom>
            <a:solidFill>
              <a:srgbClr val="CCECFF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297009" name="Text Box 49"/>
          <p:cNvSpPr txBox="1">
            <a:spLocks noChangeArrowheads="1"/>
          </p:cNvSpPr>
          <p:nvPr/>
        </p:nvSpPr>
        <p:spPr bwMode="auto">
          <a:xfrm>
            <a:off x="7889875" y="5238639"/>
            <a:ext cx="685800" cy="4064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7A</a:t>
            </a:r>
            <a:endParaRPr lang="fr-FR" altLang="fr-FR" sz="2000" dirty="0"/>
          </a:p>
        </p:txBody>
      </p:sp>
      <p:sp>
        <p:nvSpPr>
          <p:cNvPr id="102460" name="Text Box 50"/>
          <p:cNvSpPr txBox="1">
            <a:spLocks noChangeArrowheads="1"/>
          </p:cNvSpPr>
          <p:nvPr/>
        </p:nvSpPr>
        <p:spPr bwMode="auto">
          <a:xfrm>
            <a:off x="5605464" y="5238640"/>
            <a:ext cx="685800" cy="4064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9A</a:t>
            </a:r>
            <a:endParaRPr lang="fr-FR" altLang="fr-FR" sz="2000" dirty="0"/>
          </a:p>
        </p:txBody>
      </p:sp>
      <p:sp>
        <p:nvSpPr>
          <p:cNvPr id="102461" name="Text Box 51"/>
          <p:cNvSpPr txBox="1">
            <a:spLocks noChangeArrowheads="1"/>
          </p:cNvSpPr>
          <p:nvPr/>
        </p:nvSpPr>
        <p:spPr bwMode="auto">
          <a:xfrm>
            <a:off x="4508501" y="3316177"/>
            <a:ext cx="685800" cy="4064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dirty="0"/>
              <a:t>16A</a:t>
            </a:r>
            <a:endParaRPr lang="fr-FR" altLang="fr-FR" sz="2000" dirty="0"/>
          </a:p>
        </p:txBody>
      </p:sp>
      <p:sp>
        <p:nvSpPr>
          <p:cNvPr id="297077" name="Text Box 117"/>
          <p:cNvSpPr txBox="1">
            <a:spLocks noChangeArrowheads="1"/>
          </p:cNvSpPr>
          <p:nvPr/>
        </p:nvSpPr>
        <p:spPr bwMode="auto">
          <a:xfrm>
            <a:off x="1765300" y="2020777"/>
            <a:ext cx="6553200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/>
              <a:t>Conducteurs dérivés aux prises I nom. 10A</a:t>
            </a:r>
            <a:endParaRPr lang="fr-FR" altLang="fr-FR" sz="2400"/>
          </a:p>
        </p:txBody>
      </p:sp>
      <p:grpSp>
        <p:nvGrpSpPr>
          <p:cNvPr id="297103" name="Group 143"/>
          <p:cNvGrpSpPr>
            <a:grpSpLocks/>
          </p:cNvGrpSpPr>
          <p:nvPr/>
        </p:nvGrpSpPr>
        <p:grpSpPr bwMode="auto">
          <a:xfrm>
            <a:off x="3251201" y="4316302"/>
            <a:ext cx="3000375" cy="466725"/>
            <a:chOff x="1752" y="2358"/>
            <a:chExt cx="1890" cy="294"/>
          </a:xfrm>
        </p:grpSpPr>
        <p:sp>
          <p:nvSpPr>
            <p:cNvPr id="102456" name="Oval 133"/>
            <p:cNvSpPr>
              <a:spLocks noChangeArrowheads="1"/>
            </p:cNvSpPr>
            <p:nvPr/>
          </p:nvSpPr>
          <p:spPr bwMode="auto">
            <a:xfrm>
              <a:off x="1752" y="2364"/>
              <a:ext cx="168" cy="276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99FFCC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57" name="Oval 137"/>
            <p:cNvSpPr>
              <a:spLocks noChangeArrowheads="1"/>
            </p:cNvSpPr>
            <p:nvPr/>
          </p:nvSpPr>
          <p:spPr bwMode="auto">
            <a:xfrm>
              <a:off x="2034" y="2358"/>
              <a:ext cx="186" cy="294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99FFCC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58" name="Oval 138"/>
            <p:cNvSpPr>
              <a:spLocks noChangeArrowheads="1"/>
            </p:cNvSpPr>
            <p:nvPr/>
          </p:nvSpPr>
          <p:spPr bwMode="auto">
            <a:xfrm>
              <a:off x="3186" y="2370"/>
              <a:ext cx="174" cy="276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99FFCC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59" name="Oval 139"/>
            <p:cNvSpPr>
              <a:spLocks noChangeArrowheads="1"/>
            </p:cNvSpPr>
            <p:nvPr/>
          </p:nvSpPr>
          <p:spPr bwMode="auto">
            <a:xfrm>
              <a:off x="3480" y="2358"/>
              <a:ext cx="162" cy="294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99FFCC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grpSp>
        <p:nvGrpSpPr>
          <p:cNvPr id="297106" name="Group 146"/>
          <p:cNvGrpSpPr>
            <a:grpSpLocks/>
          </p:cNvGrpSpPr>
          <p:nvPr/>
        </p:nvGrpSpPr>
        <p:grpSpPr bwMode="auto">
          <a:xfrm>
            <a:off x="1270001" y="3611451"/>
            <a:ext cx="7254875" cy="1320800"/>
            <a:chOff x="504" y="1914"/>
            <a:chExt cx="4570" cy="832"/>
          </a:xfrm>
        </p:grpSpPr>
        <p:sp>
          <p:nvSpPr>
            <p:cNvPr id="102413" name="Text Box 48"/>
            <p:cNvSpPr txBox="1">
              <a:spLocks noChangeArrowheads="1"/>
            </p:cNvSpPr>
            <p:nvPr/>
          </p:nvSpPr>
          <p:spPr bwMode="auto">
            <a:xfrm>
              <a:off x="720" y="2394"/>
              <a:ext cx="52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/>
                <a:t>C13A</a:t>
              </a:r>
              <a:endParaRPr lang="fr-FR" altLang="fr-FR" sz="2000"/>
            </a:p>
          </p:txBody>
        </p:sp>
        <p:sp>
          <p:nvSpPr>
            <p:cNvPr id="102414" name="Oval 15"/>
            <p:cNvSpPr>
              <a:spLocks noChangeArrowheads="1"/>
            </p:cNvSpPr>
            <p:nvPr/>
          </p:nvSpPr>
          <p:spPr bwMode="auto">
            <a:xfrm>
              <a:off x="4674" y="2495"/>
              <a:ext cx="112" cy="122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15" name="Oval 16"/>
            <p:cNvSpPr>
              <a:spLocks noChangeArrowheads="1"/>
            </p:cNvSpPr>
            <p:nvPr/>
          </p:nvSpPr>
          <p:spPr bwMode="auto">
            <a:xfrm>
              <a:off x="4962" y="2495"/>
              <a:ext cx="112" cy="122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16" name="Oval 17"/>
            <p:cNvSpPr>
              <a:spLocks noChangeArrowheads="1"/>
            </p:cNvSpPr>
            <p:nvPr/>
          </p:nvSpPr>
          <p:spPr bwMode="auto">
            <a:xfrm>
              <a:off x="4800" y="2624"/>
              <a:ext cx="112" cy="122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17" name="Oval 7"/>
            <p:cNvSpPr>
              <a:spLocks noChangeArrowheads="1"/>
            </p:cNvSpPr>
            <p:nvPr/>
          </p:nvSpPr>
          <p:spPr bwMode="auto">
            <a:xfrm>
              <a:off x="1920" y="2624"/>
              <a:ext cx="112" cy="12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18" name="Oval 12"/>
            <p:cNvSpPr>
              <a:spLocks noChangeArrowheads="1"/>
            </p:cNvSpPr>
            <p:nvPr/>
          </p:nvSpPr>
          <p:spPr bwMode="auto">
            <a:xfrm>
              <a:off x="3360" y="2624"/>
              <a:ext cx="112" cy="12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19" name="Line 35"/>
            <p:cNvSpPr>
              <a:spLocks noChangeShapeType="1"/>
            </p:cNvSpPr>
            <p:nvPr/>
          </p:nvSpPr>
          <p:spPr bwMode="auto">
            <a:xfrm>
              <a:off x="2179" y="2005"/>
              <a:ext cx="2" cy="4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0" name="Line 39"/>
            <p:cNvSpPr>
              <a:spLocks noChangeShapeType="1"/>
            </p:cNvSpPr>
            <p:nvPr/>
          </p:nvSpPr>
          <p:spPr bwMode="auto">
            <a:xfrm>
              <a:off x="5016" y="2010"/>
              <a:ext cx="0" cy="48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1" name="Line 36"/>
            <p:cNvSpPr>
              <a:spLocks noChangeShapeType="1"/>
            </p:cNvSpPr>
            <p:nvPr/>
          </p:nvSpPr>
          <p:spPr bwMode="auto">
            <a:xfrm>
              <a:off x="2083" y="2009"/>
              <a:ext cx="2" cy="4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2" name="Line 42"/>
            <p:cNvSpPr>
              <a:spLocks noChangeShapeType="1"/>
            </p:cNvSpPr>
            <p:nvPr/>
          </p:nvSpPr>
          <p:spPr bwMode="auto">
            <a:xfrm flipH="1">
              <a:off x="2136" y="2442"/>
              <a:ext cx="48" cy="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3" name="Line 40"/>
            <p:cNvSpPr>
              <a:spLocks noChangeShapeType="1"/>
            </p:cNvSpPr>
            <p:nvPr/>
          </p:nvSpPr>
          <p:spPr bwMode="auto">
            <a:xfrm>
              <a:off x="2088" y="2442"/>
              <a:ext cx="48" cy="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4" name="Line 26"/>
            <p:cNvSpPr>
              <a:spLocks noChangeShapeType="1"/>
            </p:cNvSpPr>
            <p:nvPr/>
          </p:nvSpPr>
          <p:spPr bwMode="auto">
            <a:xfrm>
              <a:off x="3336" y="2244"/>
              <a:ext cx="0" cy="20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02425" name="Group 145"/>
            <p:cNvGrpSpPr>
              <a:grpSpLocks/>
            </p:cNvGrpSpPr>
            <p:nvPr/>
          </p:nvGrpSpPr>
          <p:grpSpPr bwMode="auto">
            <a:xfrm>
              <a:off x="504" y="1914"/>
              <a:ext cx="4512" cy="576"/>
              <a:chOff x="504" y="1914"/>
              <a:chExt cx="4512" cy="576"/>
            </a:xfrm>
          </p:grpSpPr>
          <p:sp>
            <p:nvSpPr>
              <p:cNvPr id="102434" name="Rectangle 19"/>
              <p:cNvSpPr>
                <a:spLocks noChangeArrowheads="1"/>
              </p:cNvSpPr>
              <p:nvPr/>
            </p:nvSpPr>
            <p:spPr bwMode="auto">
              <a:xfrm>
                <a:off x="786" y="1914"/>
                <a:ext cx="384" cy="192"/>
              </a:xfrm>
              <a:prstGeom prst="rect">
                <a:avLst/>
              </a:prstGeom>
              <a:solidFill>
                <a:srgbClr val="CCECFF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02435" name="Line 20"/>
              <p:cNvSpPr>
                <a:spLocks noChangeShapeType="1"/>
              </p:cNvSpPr>
              <p:nvPr/>
            </p:nvSpPr>
            <p:spPr bwMode="auto">
              <a:xfrm flipV="1">
                <a:off x="1170" y="2250"/>
                <a:ext cx="630" cy="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36" name="Line 21"/>
              <p:cNvSpPr>
                <a:spLocks noChangeShapeType="1"/>
              </p:cNvSpPr>
              <p:nvPr/>
            </p:nvSpPr>
            <p:spPr bwMode="auto">
              <a:xfrm>
                <a:off x="1896" y="2250"/>
                <a:ext cx="1344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37" name="Line 22"/>
              <p:cNvSpPr>
                <a:spLocks noChangeShapeType="1"/>
              </p:cNvSpPr>
              <p:nvPr/>
            </p:nvSpPr>
            <p:spPr bwMode="auto">
              <a:xfrm>
                <a:off x="3336" y="2250"/>
                <a:ext cx="139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38" name="Line 27"/>
              <p:cNvSpPr>
                <a:spLocks noChangeShapeType="1"/>
              </p:cNvSpPr>
              <p:nvPr/>
            </p:nvSpPr>
            <p:spPr bwMode="auto">
              <a:xfrm>
                <a:off x="4728" y="2246"/>
                <a:ext cx="0" cy="244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grpSp>
            <p:nvGrpSpPr>
              <p:cNvPr id="102439" name="Group 121"/>
              <p:cNvGrpSpPr>
                <a:grpSpLocks/>
              </p:cNvGrpSpPr>
              <p:nvPr/>
            </p:nvGrpSpPr>
            <p:grpSpPr bwMode="auto">
              <a:xfrm>
                <a:off x="1800" y="2244"/>
                <a:ext cx="48" cy="246"/>
                <a:chOff x="1800" y="2250"/>
                <a:chExt cx="48" cy="246"/>
              </a:xfrm>
            </p:grpSpPr>
            <p:sp>
              <p:nvSpPr>
                <p:cNvPr id="102454" name="Line 24"/>
                <p:cNvSpPr>
                  <a:spLocks noChangeShapeType="1"/>
                </p:cNvSpPr>
                <p:nvPr/>
              </p:nvSpPr>
              <p:spPr bwMode="auto">
                <a:xfrm>
                  <a:off x="1800" y="2250"/>
                  <a:ext cx="0" cy="198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2455" name="Line 28"/>
                <p:cNvSpPr>
                  <a:spLocks noChangeShapeType="1"/>
                </p:cNvSpPr>
                <p:nvPr/>
              </p:nvSpPr>
              <p:spPr bwMode="auto">
                <a:xfrm>
                  <a:off x="1800" y="2448"/>
                  <a:ext cx="48" cy="48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grpSp>
            <p:nvGrpSpPr>
              <p:cNvPr id="102440" name="Group 120"/>
              <p:cNvGrpSpPr>
                <a:grpSpLocks/>
              </p:cNvGrpSpPr>
              <p:nvPr/>
            </p:nvGrpSpPr>
            <p:grpSpPr bwMode="auto">
              <a:xfrm>
                <a:off x="1848" y="2244"/>
                <a:ext cx="48" cy="246"/>
                <a:chOff x="1848" y="2250"/>
                <a:chExt cx="48" cy="246"/>
              </a:xfrm>
            </p:grpSpPr>
            <p:sp>
              <p:nvSpPr>
                <p:cNvPr id="102452" name="Line 23"/>
                <p:cNvSpPr>
                  <a:spLocks noChangeShapeType="1"/>
                </p:cNvSpPr>
                <p:nvPr/>
              </p:nvSpPr>
              <p:spPr bwMode="auto">
                <a:xfrm>
                  <a:off x="1896" y="2250"/>
                  <a:ext cx="0" cy="202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2453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1848" y="2448"/>
                  <a:ext cx="48" cy="48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02441" name="Line 32"/>
              <p:cNvSpPr>
                <a:spLocks noChangeShapeType="1"/>
              </p:cNvSpPr>
              <p:nvPr/>
            </p:nvSpPr>
            <p:spPr bwMode="auto">
              <a:xfrm flipV="1">
                <a:off x="510" y="2010"/>
                <a:ext cx="157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42" name="Line 33"/>
              <p:cNvSpPr>
                <a:spLocks noChangeShapeType="1"/>
              </p:cNvSpPr>
              <p:nvPr/>
            </p:nvSpPr>
            <p:spPr bwMode="auto">
              <a:xfrm>
                <a:off x="2184" y="2010"/>
                <a:ext cx="13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43" name="Line 34"/>
              <p:cNvSpPr>
                <a:spLocks noChangeShapeType="1"/>
              </p:cNvSpPr>
              <p:nvPr/>
            </p:nvSpPr>
            <p:spPr bwMode="auto">
              <a:xfrm>
                <a:off x="3624" y="2010"/>
                <a:ext cx="139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44" name="Oval 44"/>
              <p:cNvSpPr>
                <a:spLocks noChangeArrowheads="1"/>
              </p:cNvSpPr>
              <p:nvPr/>
            </p:nvSpPr>
            <p:spPr bwMode="auto">
              <a:xfrm>
                <a:off x="1080" y="2208"/>
                <a:ext cx="96" cy="96"/>
              </a:xfrm>
              <a:prstGeom prst="ellips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02445" name="Oval 45"/>
              <p:cNvSpPr>
                <a:spLocks noChangeArrowheads="1"/>
              </p:cNvSpPr>
              <p:nvPr/>
            </p:nvSpPr>
            <p:spPr bwMode="auto">
              <a:xfrm>
                <a:off x="792" y="2208"/>
                <a:ext cx="96" cy="96"/>
              </a:xfrm>
              <a:prstGeom prst="ellips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02446" name="Line 46"/>
              <p:cNvSpPr>
                <a:spLocks noChangeShapeType="1"/>
              </p:cNvSpPr>
              <p:nvPr/>
            </p:nvSpPr>
            <p:spPr bwMode="auto">
              <a:xfrm>
                <a:off x="888" y="2256"/>
                <a:ext cx="19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2447" name="Line 47"/>
              <p:cNvSpPr>
                <a:spLocks noChangeShapeType="1"/>
              </p:cNvSpPr>
              <p:nvPr/>
            </p:nvSpPr>
            <p:spPr bwMode="auto">
              <a:xfrm flipH="1" flipV="1">
                <a:off x="504" y="2256"/>
                <a:ext cx="288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grpSp>
            <p:nvGrpSpPr>
              <p:cNvPr id="102448" name="Group 122"/>
              <p:cNvGrpSpPr>
                <a:grpSpLocks/>
              </p:cNvGrpSpPr>
              <p:nvPr/>
            </p:nvGrpSpPr>
            <p:grpSpPr bwMode="auto">
              <a:xfrm>
                <a:off x="3240" y="2246"/>
                <a:ext cx="48" cy="244"/>
                <a:chOff x="3240" y="2252"/>
                <a:chExt cx="48" cy="244"/>
              </a:xfrm>
            </p:grpSpPr>
            <p:sp>
              <p:nvSpPr>
                <p:cNvPr id="102450" name="Line 25"/>
                <p:cNvSpPr>
                  <a:spLocks noChangeShapeType="1"/>
                </p:cNvSpPr>
                <p:nvPr/>
              </p:nvSpPr>
              <p:spPr bwMode="auto">
                <a:xfrm>
                  <a:off x="3240" y="2252"/>
                  <a:ext cx="0" cy="202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2451" name="Line 29"/>
                <p:cNvSpPr>
                  <a:spLocks noChangeShapeType="1"/>
                </p:cNvSpPr>
                <p:nvPr/>
              </p:nvSpPr>
              <p:spPr bwMode="auto">
                <a:xfrm>
                  <a:off x="3240" y="2448"/>
                  <a:ext cx="48" cy="48"/>
                </a:xfrm>
                <a:prstGeom prst="line">
                  <a:avLst/>
                </a:prstGeom>
                <a:noFill/>
                <a:ln w="28575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02449" name="Line 31"/>
              <p:cNvSpPr>
                <a:spLocks noChangeShapeType="1"/>
              </p:cNvSpPr>
              <p:nvPr/>
            </p:nvSpPr>
            <p:spPr bwMode="auto">
              <a:xfrm flipH="1">
                <a:off x="3288" y="2442"/>
                <a:ext cx="48" cy="48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02426" name="Line 37"/>
            <p:cNvSpPr>
              <a:spLocks noChangeShapeType="1"/>
            </p:cNvSpPr>
            <p:nvPr/>
          </p:nvSpPr>
          <p:spPr bwMode="auto">
            <a:xfrm>
              <a:off x="3521" y="2007"/>
              <a:ext cx="2" cy="43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7" name="Line 38"/>
            <p:cNvSpPr>
              <a:spLocks noChangeShapeType="1"/>
            </p:cNvSpPr>
            <p:nvPr/>
          </p:nvSpPr>
          <p:spPr bwMode="auto">
            <a:xfrm>
              <a:off x="3617" y="2005"/>
              <a:ext cx="1" cy="43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8" name="Line 41"/>
            <p:cNvSpPr>
              <a:spLocks noChangeShapeType="1"/>
            </p:cNvSpPr>
            <p:nvPr/>
          </p:nvSpPr>
          <p:spPr bwMode="auto">
            <a:xfrm>
              <a:off x="3522" y="2440"/>
              <a:ext cx="50" cy="4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29" name="Line 43"/>
            <p:cNvSpPr>
              <a:spLocks noChangeShapeType="1"/>
            </p:cNvSpPr>
            <p:nvPr/>
          </p:nvSpPr>
          <p:spPr bwMode="auto">
            <a:xfrm flipH="1">
              <a:off x="3576" y="2436"/>
              <a:ext cx="39" cy="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2430" name="Oval 5"/>
            <p:cNvSpPr>
              <a:spLocks noChangeArrowheads="1"/>
            </p:cNvSpPr>
            <p:nvPr/>
          </p:nvSpPr>
          <p:spPr bwMode="auto">
            <a:xfrm>
              <a:off x="1776" y="2498"/>
              <a:ext cx="112" cy="12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31" name="Oval 6"/>
            <p:cNvSpPr>
              <a:spLocks noChangeArrowheads="1"/>
            </p:cNvSpPr>
            <p:nvPr/>
          </p:nvSpPr>
          <p:spPr bwMode="auto">
            <a:xfrm>
              <a:off x="2064" y="2490"/>
              <a:ext cx="112" cy="12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32" name="Oval 10"/>
            <p:cNvSpPr>
              <a:spLocks noChangeArrowheads="1"/>
            </p:cNvSpPr>
            <p:nvPr/>
          </p:nvSpPr>
          <p:spPr bwMode="auto">
            <a:xfrm>
              <a:off x="3234" y="2495"/>
              <a:ext cx="112" cy="12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2433" name="Oval 11"/>
            <p:cNvSpPr>
              <a:spLocks noChangeArrowheads="1"/>
            </p:cNvSpPr>
            <p:nvPr/>
          </p:nvSpPr>
          <p:spPr bwMode="auto">
            <a:xfrm>
              <a:off x="3522" y="2495"/>
              <a:ext cx="112" cy="12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</p:grpSp>
      <p:sp>
        <p:nvSpPr>
          <p:cNvPr id="297107" name="Text Box 147"/>
          <p:cNvSpPr txBox="1">
            <a:spLocks noChangeArrowheads="1"/>
          </p:cNvSpPr>
          <p:nvPr/>
        </p:nvSpPr>
        <p:spPr bwMode="auto">
          <a:xfrm>
            <a:off x="1079500" y="6059377"/>
            <a:ext cx="7848600" cy="4667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/>
              <a:t>Le disjoncteur de 13A supporte 19A pendant 1 heure</a:t>
            </a:r>
            <a:endParaRPr lang="fr-FR" altLang="fr-FR" sz="2400"/>
          </a:p>
        </p:txBody>
      </p:sp>
      <p:sp>
        <p:nvSpPr>
          <p:cNvPr id="297108" name="Text Box 148"/>
          <p:cNvSpPr txBox="1">
            <a:spLocks noChangeArrowheads="1"/>
          </p:cNvSpPr>
          <p:nvPr/>
        </p:nvSpPr>
        <p:spPr bwMode="auto">
          <a:xfrm>
            <a:off x="3975100" y="2706577"/>
            <a:ext cx="1981200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0000">
                    <a:alpha val="70000"/>
                  </a:srgbClr>
                </a:solidFill>
              </a:rPr>
              <a:t>A éviter</a:t>
            </a:r>
            <a:endParaRPr lang="fr-FR" altLang="fr-FR" sz="240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Danger</a:t>
            </a:r>
            <a:endParaRPr lang="fr-CH" dirty="0"/>
          </a:p>
        </p:txBody>
      </p:sp>
      <p:sp>
        <p:nvSpPr>
          <p:cNvPr id="67" name="Text Box 29"/>
          <p:cNvSpPr txBox="1">
            <a:spLocks noChangeArrowheads="1"/>
          </p:cNvSpPr>
          <p:nvPr/>
        </p:nvSpPr>
        <p:spPr bwMode="auto">
          <a:xfrm>
            <a:off x="479425" y="1450772"/>
            <a:ext cx="1850186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NIBT 5.1.2.1.2</a:t>
            </a:r>
          </a:p>
        </p:txBody>
      </p:sp>
      <p:sp>
        <p:nvSpPr>
          <p:cNvPr id="6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7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with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29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97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97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9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7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09" grpId="0" animBg="1" autoUpdateAnimBg="0"/>
      <p:bldP spid="102460" grpId="0" animBg="1"/>
      <p:bldP spid="102461" grpId="0" animBg="1"/>
      <p:bldP spid="297077" grpId="0" animBg="1" autoUpdateAnimBg="0"/>
      <p:bldP spid="297107" grpId="0" animBg="1" autoUpdateAnimBg="0"/>
      <p:bldP spid="297108" grpId="0" animBg="1" autoUpdateAnimBg="0"/>
      <p:bldP spid="2" grpId="0" animBg="1"/>
      <p:bldP spid="67" grpId="0" animBg="1" autoUpdateAnimBg="0"/>
      <p:bldP spid="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037" name="Picture 53" descr="Diapo 285 T12 N brûlé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2526" y="2554255"/>
            <a:ext cx="3831874" cy="38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8041" name="AutoShape 57"/>
          <p:cNvSpPr>
            <a:spLocks noChangeArrowheads="1"/>
          </p:cNvSpPr>
          <p:nvPr/>
        </p:nvSpPr>
        <p:spPr bwMode="auto">
          <a:xfrm>
            <a:off x="3175279" y="1716760"/>
            <a:ext cx="3733800" cy="685800"/>
          </a:xfrm>
          <a:prstGeom prst="star8">
            <a:avLst>
              <a:gd name="adj" fmla="val 38250"/>
            </a:avLst>
          </a:prstGeom>
          <a:solidFill>
            <a:srgbClr val="CCECFF"/>
          </a:solidFill>
          <a:ln>
            <a:solidFill>
              <a:schemeClr val="tx1"/>
            </a:solidFill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/>
              <a:t>Conséquences</a:t>
            </a:r>
            <a:endParaRPr lang="fr-FR" altLang="fr-FR" sz="2400" dirty="0"/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9425" y="2554255"/>
            <a:ext cx="3845536" cy="3816000"/>
          </a:xfrm>
          <a:prstGeom prst="rect">
            <a:avLst/>
          </a:prstGeom>
        </p:spPr>
      </p:pic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79376" y="476672"/>
            <a:ext cx="9134975" cy="794403"/>
          </a:xfrm>
        </p:spPr>
        <p:txBody>
          <a:bodyPr/>
          <a:lstStyle/>
          <a:p>
            <a:r>
              <a:rPr lang="fr-CH" altLang="fr-FR" dirty="0"/>
              <a:t>Dérivations de conducteurs aux prises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298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041" grpId="0" animBg="1" autoUpdateAnimBg="0"/>
      <p:bldP spid="3" grpId="0" animBg="1"/>
      <p:bldP spid="7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014" name="Picture 6" descr="Diapo 286  T12 de profil N brûlé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72"/>
          <a:stretch/>
        </p:blipFill>
        <p:spPr bwMode="auto">
          <a:xfrm>
            <a:off x="5781157" y="2565750"/>
            <a:ext cx="3833243" cy="38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9015" name="AutoShape 7"/>
          <p:cNvSpPr>
            <a:spLocks noChangeArrowheads="1"/>
          </p:cNvSpPr>
          <p:nvPr/>
        </p:nvSpPr>
        <p:spPr bwMode="auto">
          <a:xfrm>
            <a:off x="3180012" y="1700808"/>
            <a:ext cx="3733800" cy="685800"/>
          </a:xfrm>
          <a:prstGeom prst="star8">
            <a:avLst>
              <a:gd name="adj" fmla="val 38250"/>
            </a:avLst>
          </a:prstGeom>
          <a:solidFill>
            <a:srgbClr val="CCECFF"/>
          </a:solidFill>
          <a:ln>
            <a:solidFill>
              <a:schemeClr val="tx1"/>
            </a:solidFill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/>
              <a:t>Conséquences</a:t>
            </a:r>
            <a:endParaRPr lang="fr-FR" altLang="fr-FR" sz="2400" dirty="0"/>
          </a:p>
        </p:txBody>
      </p:sp>
      <p:pic>
        <p:nvPicPr>
          <p:cNvPr id="8" name="Imag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9425" y="2565750"/>
            <a:ext cx="3845533" cy="3816000"/>
          </a:xfrm>
          <a:prstGeom prst="rect">
            <a:avLst/>
          </a:prstGeom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Dérivations de conducteurs aux prises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9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299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5" grpId="0" animBg="1" autoUpdateAnimBg="0"/>
      <p:bldP spid="2" grpId="0" animBg="1"/>
      <p:bldP spid="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502" name="Picture 6" descr="Image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8400" y="2575489"/>
            <a:ext cx="3816000" cy="38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2503" name="AutoShape 7"/>
          <p:cNvSpPr>
            <a:spLocks noChangeArrowheads="1"/>
          </p:cNvSpPr>
          <p:nvPr/>
        </p:nvSpPr>
        <p:spPr bwMode="auto">
          <a:xfrm>
            <a:off x="3607049" y="1458929"/>
            <a:ext cx="2879725" cy="685800"/>
          </a:xfrm>
          <a:prstGeom prst="star8">
            <a:avLst>
              <a:gd name="adj" fmla="val 38250"/>
            </a:avLst>
          </a:prstGeom>
          <a:solidFill>
            <a:srgbClr val="CCECFF"/>
          </a:solidFill>
          <a:ln>
            <a:solidFill>
              <a:schemeClr val="tx1"/>
            </a:solidFill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/>
              <a:t>Solution :</a:t>
            </a:r>
            <a:endParaRPr lang="fr-FR" altLang="fr-FR" sz="2400" dirty="0"/>
          </a:p>
        </p:txBody>
      </p:sp>
      <p:sp>
        <p:nvSpPr>
          <p:cNvPr id="362504" name="AutoShape 8"/>
          <p:cNvSpPr>
            <a:spLocks noChangeArrowheads="1"/>
          </p:cNvSpPr>
          <p:nvPr/>
        </p:nvSpPr>
        <p:spPr bwMode="auto">
          <a:xfrm rot="10800000">
            <a:off x="3462586" y="2201066"/>
            <a:ext cx="3168650" cy="360362"/>
          </a:xfrm>
          <a:prstGeom prst="wedgeRectCallout">
            <a:avLst>
              <a:gd name="adj1" fmla="val -63481"/>
              <a:gd name="adj2" fmla="val -216083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/>
              <a:t>Dérivation derrière la prise</a:t>
            </a:r>
            <a:endParaRPr lang="fr-FR" altLang="fr-FR" sz="1800"/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9425" y="2575489"/>
            <a:ext cx="3816000" cy="3816000"/>
          </a:xfrm>
          <a:prstGeom prst="rect">
            <a:avLst/>
          </a:prstGeom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Dérivations de conducteurs aux prises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62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62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503" grpId="0" animBg="1" autoUpdateAnimBg="0"/>
      <p:bldP spid="362504" grpId="0" animBg="1" autoUpdateAnimBg="0"/>
      <p:bldP spid="2" grpId="0" animBg="1"/>
      <p:bldP spid="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3074" descr="Diapo 107 Corde d'acier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900" y="1485138"/>
            <a:ext cx="6768000" cy="507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Text Box 3075"/>
          <p:cNvSpPr txBox="1">
            <a:spLocks noChangeArrowheads="1"/>
          </p:cNvSpPr>
          <p:nvPr/>
        </p:nvSpPr>
        <p:spPr bwMode="auto">
          <a:xfrm>
            <a:off x="4432592" y="2781352"/>
            <a:ext cx="2971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3600" b="0" dirty="0">
                <a:solidFill>
                  <a:srgbClr val="FFFF99"/>
                </a:solidFill>
              </a:rPr>
              <a:t>Corde d’acier</a:t>
            </a:r>
            <a:endParaRPr lang="fr-FR" altLang="fr-FR" sz="3600" b="0" dirty="0">
              <a:solidFill>
                <a:srgbClr val="FFFF99"/>
              </a:solidFill>
            </a:endParaRPr>
          </a:p>
        </p:txBody>
      </p:sp>
      <p:sp>
        <p:nvSpPr>
          <p:cNvPr id="72708" name="Text Box 3076"/>
          <p:cNvSpPr txBox="1">
            <a:spLocks noChangeArrowheads="1"/>
          </p:cNvSpPr>
          <p:nvPr/>
        </p:nvSpPr>
        <p:spPr bwMode="auto">
          <a:xfrm>
            <a:off x="3746792" y="4241319"/>
            <a:ext cx="4267200" cy="109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Section min. 70 mm</a:t>
            </a:r>
            <a:r>
              <a:rPr lang="fr-CH" altLang="fr-FR" b="0" baseline="30000" dirty="0">
                <a:solidFill>
                  <a:srgbClr val="FFFF99"/>
                </a:solidFill>
              </a:rPr>
              <a:t>2</a:t>
            </a:r>
            <a:r>
              <a:rPr lang="fr-CH" altLang="fr-FR" b="0" dirty="0">
                <a:solidFill>
                  <a:srgbClr val="FFFF99"/>
                </a:solidFill>
              </a:rPr>
              <a:t> </a:t>
            </a:r>
            <a:r>
              <a:rPr lang="fr-CH" altLang="fr-FR" b="0" dirty="0">
                <a:solidFill>
                  <a:srgbClr val="FFFF99"/>
                </a:solidFill>
                <a:sym typeface="Symbol" pitchFamily="18" charset="2"/>
              </a:rPr>
              <a:t> 1,7 mm par brin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Matériaux qui entrent en ligne de compte pour réaliser une électrode de terre</a:t>
            </a:r>
            <a:endParaRPr lang="fr-CH" dirty="0"/>
          </a:p>
        </p:txBody>
      </p:sp>
      <p:sp>
        <p:nvSpPr>
          <p:cNvPr id="7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2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2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2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7" grpId="0" autoUpdateAnimBg="0"/>
      <p:bldP spid="72708" grpId="0" autoUpdateAnimBg="0"/>
      <p:bldP spid="7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507" name="Group 475"/>
          <p:cNvGrpSpPr>
            <a:grpSpLocks/>
          </p:cNvGrpSpPr>
          <p:nvPr/>
        </p:nvGrpSpPr>
        <p:grpSpPr bwMode="auto">
          <a:xfrm>
            <a:off x="7298530" y="4199315"/>
            <a:ext cx="857250" cy="74613"/>
            <a:chOff x="66" y="2208"/>
            <a:chExt cx="636" cy="0"/>
          </a:xfrm>
        </p:grpSpPr>
        <p:sp>
          <p:nvSpPr>
            <p:cNvPr id="106831" name="Line 476"/>
            <p:cNvSpPr>
              <a:spLocks noChangeShapeType="1"/>
            </p:cNvSpPr>
            <p:nvPr/>
          </p:nvSpPr>
          <p:spPr bwMode="auto">
            <a:xfrm>
              <a:off x="78" y="2208"/>
              <a:ext cx="624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832" name="Line 477"/>
            <p:cNvSpPr>
              <a:spLocks noChangeShapeType="1"/>
            </p:cNvSpPr>
            <p:nvPr/>
          </p:nvSpPr>
          <p:spPr bwMode="auto">
            <a:xfrm flipV="1">
              <a:off x="66" y="2208"/>
              <a:ext cx="636" cy="0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00492" name="Group 460"/>
          <p:cNvGrpSpPr>
            <a:grpSpLocks/>
          </p:cNvGrpSpPr>
          <p:nvPr/>
        </p:nvGrpSpPr>
        <p:grpSpPr bwMode="auto">
          <a:xfrm>
            <a:off x="621506" y="4256465"/>
            <a:ext cx="1057275" cy="74613"/>
            <a:chOff x="66" y="2208"/>
            <a:chExt cx="636" cy="0"/>
          </a:xfrm>
        </p:grpSpPr>
        <p:sp>
          <p:nvSpPr>
            <p:cNvPr id="106829" name="Line 430"/>
            <p:cNvSpPr>
              <a:spLocks noChangeShapeType="1"/>
            </p:cNvSpPr>
            <p:nvPr/>
          </p:nvSpPr>
          <p:spPr bwMode="auto">
            <a:xfrm>
              <a:off x="78" y="2208"/>
              <a:ext cx="624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830" name="Line 431"/>
            <p:cNvSpPr>
              <a:spLocks noChangeShapeType="1"/>
            </p:cNvSpPr>
            <p:nvPr/>
          </p:nvSpPr>
          <p:spPr bwMode="auto">
            <a:xfrm flipV="1">
              <a:off x="66" y="2208"/>
              <a:ext cx="636" cy="0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00486" name="Group 454"/>
          <p:cNvGrpSpPr>
            <a:grpSpLocks/>
          </p:cNvGrpSpPr>
          <p:nvPr/>
        </p:nvGrpSpPr>
        <p:grpSpPr bwMode="auto">
          <a:xfrm>
            <a:off x="2982119" y="2199064"/>
            <a:ext cx="4213225" cy="3505200"/>
            <a:chOff x="1553" y="912"/>
            <a:chExt cx="2654" cy="2208"/>
          </a:xfrm>
        </p:grpSpPr>
        <p:grpSp>
          <p:nvGrpSpPr>
            <p:cNvPr id="106540" name="Group 4"/>
            <p:cNvGrpSpPr>
              <a:grpSpLocks/>
            </p:cNvGrpSpPr>
            <p:nvPr/>
          </p:nvGrpSpPr>
          <p:grpSpPr bwMode="auto">
            <a:xfrm>
              <a:off x="1553" y="912"/>
              <a:ext cx="2654" cy="2208"/>
              <a:chOff x="1098" y="720"/>
              <a:chExt cx="3563" cy="3083"/>
            </a:xfrm>
          </p:grpSpPr>
          <p:grpSp>
            <p:nvGrpSpPr>
              <p:cNvPr id="106623" name="Group 5"/>
              <p:cNvGrpSpPr>
                <a:grpSpLocks/>
              </p:cNvGrpSpPr>
              <p:nvPr/>
            </p:nvGrpSpPr>
            <p:grpSpPr bwMode="auto">
              <a:xfrm>
                <a:off x="1098" y="720"/>
                <a:ext cx="3563" cy="3082"/>
                <a:chOff x="1080" y="720"/>
                <a:chExt cx="3563" cy="3082"/>
              </a:xfrm>
            </p:grpSpPr>
            <p:sp>
              <p:nvSpPr>
                <p:cNvPr id="106629" name="Freeform 6"/>
                <p:cNvSpPr>
                  <a:spLocks/>
                </p:cNvSpPr>
                <p:nvPr/>
              </p:nvSpPr>
              <p:spPr bwMode="auto">
                <a:xfrm>
                  <a:off x="1080" y="720"/>
                  <a:ext cx="3563" cy="1"/>
                </a:xfrm>
                <a:custGeom>
                  <a:avLst/>
                  <a:gdLst>
                    <a:gd name="T0" fmla="*/ 0 w 3563"/>
                    <a:gd name="T1" fmla="*/ 0 h 1"/>
                    <a:gd name="T2" fmla="*/ 3562 w 3563"/>
                    <a:gd name="T3" fmla="*/ 0 h 1"/>
                    <a:gd name="T4" fmla="*/ 3563 w 3563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63" h="1">
                      <a:moveTo>
                        <a:pt x="0" y="0"/>
                      </a:moveTo>
                      <a:lnTo>
                        <a:pt x="3562" y="0"/>
                      </a:lnTo>
                      <a:lnTo>
                        <a:pt x="356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0" name="Freeform 7"/>
                <p:cNvSpPr>
                  <a:spLocks/>
                </p:cNvSpPr>
                <p:nvPr/>
              </p:nvSpPr>
              <p:spPr bwMode="auto">
                <a:xfrm>
                  <a:off x="2599" y="3059"/>
                  <a:ext cx="525" cy="1"/>
                </a:xfrm>
                <a:custGeom>
                  <a:avLst/>
                  <a:gdLst>
                    <a:gd name="T0" fmla="*/ 0 w 525"/>
                    <a:gd name="T1" fmla="*/ 0 h 1"/>
                    <a:gd name="T2" fmla="*/ 524 w 525"/>
                    <a:gd name="T3" fmla="*/ 0 h 1"/>
                    <a:gd name="T4" fmla="*/ 525 w 52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25" h="1">
                      <a:moveTo>
                        <a:pt x="0" y="0"/>
                      </a:moveTo>
                      <a:lnTo>
                        <a:pt x="524" y="0"/>
                      </a:lnTo>
                      <a:lnTo>
                        <a:pt x="52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1" name="Freeform 8"/>
                <p:cNvSpPr>
                  <a:spLocks/>
                </p:cNvSpPr>
                <p:nvPr/>
              </p:nvSpPr>
              <p:spPr bwMode="auto">
                <a:xfrm>
                  <a:off x="1080" y="720"/>
                  <a:ext cx="87" cy="91"/>
                </a:xfrm>
                <a:custGeom>
                  <a:avLst/>
                  <a:gdLst>
                    <a:gd name="T0" fmla="*/ 87 w 87"/>
                    <a:gd name="T1" fmla="*/ 0 h 91"/>
                    <a:gd name="T2" fmla="*/ 0 w 87"/>
                    <a:gd name="T3" fmla="*/ 90 h 91"/>
                    <a:gd name="T4" fmla="*/ 0 w 87"/>
                    <a:gd name="T5" fmla="*/ 91 h 9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7" h="91">
                      <a:moveTo>
                        <a:pt x="87" y="0"/>
                      </a:moveTo>
                      <a:lnTo>
                        <a:pt x="0" y="90"/>
                      </a:lnTo>
                      <a:lnTo>
                        <a:pt x="0" y="91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2" name="Freeform 9"/>
                <p:cNvSpPr>
                  <a:spLocks/>
                </p:cNvSpPr>
                <p:nvPr/>
              </p:nvSpPr>
              <p:spPr bwMode="auto">
                <a:xfrm>
                  <a:off x="1080" y="825"/>
                  <a:ext cx="83" cy="87"/>
                </a:xfrm>
                <a:custGeom>
                  <a:avLst/>
                  <a:gdLst>
                    <a:gd name="T0" fmla="*/ 0 w 83"/>
                    <a:gd name="T1" fmla="*/ 87 h 87"/>
                    <a:gd name="T2" fmla="*/ 82 w 83"/>
                    <a:gd name="T3" fmla="*/ 2 h 87"/>
                    <a:gd name="T4" fmla="*/ 83 w 83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0" y="87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3" name="Freeform 10"/>
                <p:cNvSpPr>
                  <a:spLocks/>
                </p:cNvSpPr>
                <p:nvPr/>
              </p:nvSpPr>
              <p:spPr bwMode="auto">
                <a:xfrm>
                  <a:off x="1182" y="72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0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0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4" name="Freeform 11"/>
                <p:cNvSpPr>
                  <a:spLocks/>
                </p:cNvSpPr>
                <p:nvPr/>
              </p:nvSpPr>
              <p:spPr bwMode="auto">
                <a:xfrm>
                  <a:off x="1282" y="720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6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5" name="Freeform 12"/>
                <p:cNvSpPr>
                  <a:spLocks/>
                </p:cNvSpPr>
                <p:nvPr/>
              </p:nvSpPr>
              <p:spPr bwMode="auto">
                <a:xfrm>
                  <a:off x="1080" y="93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0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0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6" name="Freeform 13"/>
                <p:cNvSpPr>
                  <a:spLocks/>
                </p:cNvSpPr>
                <p:nvPr/>
              </p:nvSpPr>
              <p:spPr bwMode="auto">
                <a:xfrm>
                  <a:off x="1080" y="1030"/>
                  <a:ext cx="83" cy="87"/>
                </a:xfrm>
                <a:custGeom>
                  <a:avLst/>
                  <a:gdLst>
                    <a:gd name="T0" fmla="*/ 0 w 83"/>
                    <a:gd name="T1" fmla="*/ 87 h 87"/>
                    <a:gd name="T2" fmla="*/ 82 w 83"/>
                    <a:gd name="T3" fmla="*/ 2 h 87"/>
                    <a:gd name="T4" fmla="*/ 83 w 83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0" y="87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7" name="Freeform 14"/>
                <p:cNvSpPr>
                  <a:spLocks/>
                </p:cNvSpPr>
                <p:nvPr/>
              </p:nvSpPr>
              <p:spPr bwMode="auto">
                <a:xfrm>
                  <a:off x="1381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0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0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8" name="Freeform 15"/>
                <p:cNvSpPr>
                  <a:spLocks/>
                </p:cNvSpPr>
                <p:nvPr/>
              </p:nvSpPr>
              <p:spPr bwMode="auto">
                <a:xfrm>
                  <a:off x="1480" y="720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6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39" name="Freeform 16"/>
                <p:cNvSpPr>
                  <a:spLocks/>
                </p:cNvSpPr>
                <p:nvPr/>
              </p:nvSpPr>
              <p:spPr bwMode="auto">
                <a:xfrm>
                  <a:off x="1080" y="1136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0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0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0" name="Freeform 17"/>
                <p:cNvSpPr>
                  <a:spLocks/>
                </p:cNvSpPr>
                <p:nvPr/>
              </p:nvSpPr>
              <p:spPr bwMode="auto">
                <a:xfrm>
                  <a:off x="1080" y="1236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2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1" name="Freeform 18"/>
                <p:cNvSpPr>
                  <a:spLocks/>
                </p:cNvSpPr>
                <p:nvPr/>
              </p:nvSpPr>
              <p:spPr bwMode="auto">
                <a:xfrm>
                  <a:off x="1580" y="720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0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0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2" name="Freeform 19"/>
                <p:cNvSpPr>
                  <a:spLocks/>
                </p:cNvSpPr>
                <p:nvPr/>
              </p:nvSpPr>
              <p:spPr bwMode="auto">
                <a:xfrm>
                  <a:off x="1678" y="720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6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3" name="Freeform 20"/>
                <p:cNvSpPr>
                  <a:spLocks/>
                </p:cNvSpPr>
                <p:nvPr/>
              </p:nvSpPr>
              <p:spPr bwMode="auto">
                <a:xfrm>
                  <a:off x="1080" y="134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0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0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4" name="Freeform 21"/>
                <p:cNvSpPr>
                  <a:spLocks/>
                </p:cNvSpPr>
                <p:nvPr/>
              </p:nvSpPr>
              <p:spPr bwMode="auto">
                <a:xfrm>
                  <a:off x="1080" y="1441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5" name="Freeform 22"/>
                <p:cNvSpPr>
                  <a:spLocks/>
                </p:cNvSpPr>
                <p:nvPr/>
              </p:nvSpPr>
              <p:spPr bwMode="auto">
                <a:xfrm>
                  <a:off x="1778" y="720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0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0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6" name="Freeform 23"/>
                <p:cNvSpPr>
                  <a:spLocks/>
                </p:cNvSpPr>
                <p:nvPr/>
              </p:nvSpPr>
              <p:spPr bwMode="auto">
                <a:xfrm>
                  <a:off x="1877" y="720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6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7" name="Freeform 24"/>
                <p:cNvSpPr>
                  <a:spLocks/>
                </p:cNvSpPr>
                <p:nvPr/>
              </p:nvSpPr>
              <p:spPr bwMode="auto">
                <a:xfrm>
                  <a:off x="1080" y="1546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8" name="Freeform 25"/>
                <p:cNvSpPr>
                  <a:spLocks/>
                </p:cNvSpPr>
                <p:nvPr/>
              </p:nvSpPr>
              <p:spPr bwMode="auto">
                <a:xfrm>
                  <a:off x="1080" y="1646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49" name="Freeform 26"/>
                <p:cNvSpPr>
                  <a:spLocks/>
                </p:cNvSpPr>
                <p:nvPr/>
              </p:nvSpPr>
              <p:spPr bwMode="auto">
                <a:xfrm>
                  <a:off x="1976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0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0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0" name="Freeform 27"/>
                <p:cNvSpPr>
                  <a:spLocks/>
                </p:cNvSpPr>
                <p:nvPr/>
              </p:nvSpPr>
              <p:spPr bwMode="auto">
                <a:xfrm>
                  <a:off x="2075" y="720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6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1" name="Freeform 28"/>
                <p:cNvSpPr>
                  <a:spLocks/>
                </p:cNvSpPr>
                <p:nvPr/>
              </p:nvSpPr>
              <p:spPr bwMode="auto">
                <a:xfrm>
                  <a:off x="1080" y="1750"/>
                  <a:ext cx="82" cy="87"/>
                </a:xfrm>
                <a:custGeom>
                  <a:avLst/>
                  <a:gdLst>
                    <a:gd name="T0" fmla="*/ 82 w 82"/>
                    <a:gd name="T1" fmla="*/ 0 h 87"/>
                    <a:gd name="T2" fmla="*/ 0 w 82"/>
                    <a:gd name="T3" fmla="*/ 85 h 87"/>
                    <a:gd name="T4" fmla="*/ 0 w 82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7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2" name="Freeform 29"/>
                <p:cNvSpPr>
                  <a:spLocks/>
                </p:cNvSpPr>
                <p:nvPr/>
              </p:nvSpPr>
              <p:spPr bwMode="auto">
                <a:xfrm>
                  <a:off x="1080" y="1851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3" name="Freeform 30"/>
                <p:cNvSpPr>
                  <a:spLocks/>
                </p:cNvSpPr>
                <p:nvPr/>
              </p:nvSpPr>
              <p:spPr bwMode="auto">
                <a:xfrm>
                  <a:off x="2174" y="72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0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0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4" name="Freeform 31"/>
                <p:cNvSpPr>
                  <a:spLocks/>
                </p:cNvSpPr>
                <p:nvPr/>
              </p:nvSpPr>
              <p:spPr bwMode="auto">
                <a:xfrm>
                  <a:off x="2273" y="720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6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5" name="Freeform 32"/>
                <p:cNvSpPr>
                  <a:spLocks/>
                </p:cNvSpPr>
                <p:nvPr/>
              </p:nvSpPr>
              <p:spPr bwMode="auto">
                <a:xfrm>
                  <a:off x="1080" y="1955"/>
                  <a:ext cx="82" cy="87"/>
                </a:xfrm>
                <a:custGeom>
                  <a:avLst/>
                  <a:gdLst>
                    <a:gd name="T0" fmla="*/ 82 w 82"/>
                    <a:gd name="T1" fmla="*/ 0 h 87"/>
                    <a:gd name="T2" fmla="*/ 0 w 82"/>
                    <a:gd name="T3" fmla="*/ 85 h 87"/>
                    <a:gd name="T4" fmla="*/ 0 w 82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7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6" name="Freeform 33"/>
                <p:cNvSpPr>
                  <a:spLocks/>
                </p:cNvSpPr>
                <p:nvPr/>
              </p:nvSpPr>
              <p:spPr bwMode="auto">
                <a:xfrm>
                  <a:off x="1080" y="2056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7" name="Freeform 34"/>
                <p:cNvSpPr>
                  <a:spLocks/>
                </p:cNvSpPr>
                <p:nvPr/>
              </p:nvSpPr>
              <p:spPr bwMode="auto">
                <a:xfrm>
                  <a:off x="2373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0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0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8" name="Freeform 35"/>
                <p:cNvSpPr>
                  <a:spLocks/>
                </p:cNvSpPr>
                <p:nvPr/>
              </p:nvSpPr>
              <p:spPr bwMode="auto">
                <a:xfrm>
                  <a:off x="2472" y="721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2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2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59" name="Freeform 36"/>
                <p:cNvSpPr>
                  <a:spLocks/>
                </p:cNvSpPr>
                <p:nvPr/>
              </p:nvSpPr>
              <p:spPr bwMode="auto">
                <a:xfrm>
                  <a:off x="1080" y="2160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0" name="Freeform 37"/>
                <p:cNvSpPr>
                  <a:spLocks/>
                </p:cNvSpPr>
                <p:nvPr/>
              </p:nvSpPr>
              <p:spPr bwMode="auto">
                <a:xfrm>
                  <a:off x="1080" y="2261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1" name="Freeform 38"/>
                <p:cNvSpPr>
                  <a:spLocks/>
                </p:cNvSpPr>
                <p:nvPr/>
              </p:nvSpPr>
              <p:spPr bwMode="auto">
                <a:xfrm>
                  <a:off x="2571" y="72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2" name="Freeform 39"/>
                <p:cNvSpPr>
                  <a:spLocks/>
                </p:cNvSpPr>
                <p:nvPr/>
              </p:nvSpPr>
              <p:spPr bwMode="auto">
                <a:xfrm>
                  <a:off x="2668" y="721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2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2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3" name="Freeform 40"/>
                <p:cNvSpPr>
                  <a:spLocks/>
                </p:cNvSpPr>
                <p:nvPr/>
              </p:nvSpPr>
              <p:spPr bwMode="auto">
                <a:xfrm>
                  <a:off x="1080" y="2364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4" name="Freeform 41"/>
                <p:cNvSpPr>
                  <a:spLocks/>
                </p:cNvSpPr>
                <p:nvPr/>
              </p:nvSpPr>
              <p:spPr bwMode="auto">
                <a:xfrm>
                  <a:off x="1080" y="2466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5" name="Freeform 42"/>
                <p:cNvSpPr>
                  <a:spLocks/>
                </p:cNvSpPr>
                <p:nvPr/>
              </p:nvSpPr>
              <p:spPr bwMode="auto">
                <a:xfrm>
                  <a:off x="2770" y="72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6" name="Freeform 43"/>
                <p:cNvSpPr>
                  <a:spLocks/>
                </p:cNvSpPr>
                <p:nvPr/>
              </p:nvSpPr>
              <p:spPr bwMode="auto">
                <a:xfrm>
                  <a:off x="2818" y="721"/>
                  <a:ext cx="133" cy="137"/>
                </a:xfrm>
                <a:custGeom>
                  <a:avLst/>
                  <a:gdLst>
                    <a:gd name="T0" fmla="*/ 133 w 133"/>
                    <a:gd name="T1" fmla="*/ 0 h 137"/>
                    <a:gd name="T2" fmla="*/ 1 w 133"/>
                    <a:gd name="T3" fmla="*/ 136 h 137"/>
                    <a:gd name="T4" fmla="*/ 0 w 133"/>
                    <a:gd name="T5" fmla="*/ 137 h 1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3" h="137">
                      <a:moveTo>
                        <a:pt x="133" y="0"/>
                      </a:moveTo>
                      <a:lnTo>
                        <a:pt x="1" y="136"/>
                      </a:lnTo>
                      <a:lnTo>
                        <a:pt x="0" y="13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7" name="Freeform 44"/>
                <p:cNvSpPr>
                  <a:spLocks/>
                </p:cNvSpPr>
                <p:nvPr/>
              </p:nvSpPr>
              <p:spPr bwMode="auto">
                <a:xfrm>
                  <a:off x="1080" y="2569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8" name="Freeform 45"/>
                <p:cNvSpPr>
                  <a:spLocks/>
                </p:cNvSpPr>
                <p:nvPr/>
              </p:nvSpPr>
              <p:spPr bwMode="auto">
                <a:xfrm>
                  <a:off x="1080" y="2671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69" name="Freeform 46"/>
                <p:cNvSpPr>
                  <a:spLocks/>
                </p:cNvSpPr>
                <p:nvPr/>
              </p:nvSpPr>
              <p:spPr bwMode="auto">
                <a:xfrm>
                  <a:off x="2819" y="873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2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0" name="Freeform 47"/>
                <p:cNvSpPr>
                  <a:spLocks/>
                </p:cNvSpPr>
                <p:nvPr/>
              </p:nvSpPr>
              <p:spPr bwMode="auto">
                <a:xfrm>
                  <a:off x="2969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1" name="Freeform 48"/>
                <p:cNvSpPr>
                  <a:spLocks/>
                </p:cNvSpPr>
                <p:nvPr/>
              </p:nvSpPr>
              <p:spPr bwMode="auto">
                <a:xfrm>
                  <a:off x="3066" y="721"/>
                  <a:ext cx="84" cy="85"/>
                </a:xfrm>
                <a:custGeom>
                  <a:avLst/>
                  <a:gdLst>
                    <a:gd name="T0" fmla="*/ 84 w 84"/>
                    <a:gd name="T1" fmla="*/ 0 h 85"/>
                    <a:gd name="T2" fmla="*/ 1 w 84"/>
                    <a:gd name="T3" fmla="*/ 84 h 85"/>
                    <a:gd name="T4" fmla="*/ 0 w 84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84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2" name="Freeform 49"/>
                <p:cNvSpPr>
                  <a:spLocks/>
                </p:cNvSpPr>
                <p:nvPr/>
              </p:nvSpPr>
              <p:spPr bwMode="auto">
                <a:xfrm>
                  <a:off x="2818" y="976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3" name="Freeform 50"/>
                <p:cNvSpPr>
                  <a:spLocks/>
                </p:cNvSpPr>
                <p:nvPr/>
              </p:nvSpPr>
              <p:spPr bwMode="auto">
                <a:xfrm>
                  <a:off x="1080" y="2774"/>
                  <a:ext cx="82" cy="86"/>
                </a:xfrm>
                <a:custGeom>
                  <a:avLst/>
                  <a:gdLst>
                    <a:gd name="T0" fmla="*/ 82 w 82"/>
                    <a:gd name="T1" fmla="*/ 0 h 86"/>
                    <a:gd name="T2" fmla="*/ 0 w 82"/>
                    <a:gd name="T3" fmla="*/ 85 h 86"/>
                    <a:gd name="T4" fmla="*/ 0 w 82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6">
                      <a:moveTo>
                        <a:pt x="82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4" name="Freeform 51"/>
                <p:cNvSpPr>
                  <a:spLocks/>
                </p:cNvSpPr>
                <p:nvPr/>
              </p:nvSpPr>
              <p:spPr bwMode="auto">
                <a:xfrm>
                  <a:off x="1080" y="2875"/>
                  <a:ext cx="83" cy="87"/>
                </a:xfrm>
                <a:custGeom>
                  <a:avLst/>
                  <a:gdLst>
                    <a:gd name="T0" fmla="*/ 0 w 83"/>
                    <a:gd name="T1" fmla="*/ 87 h 87"/>
                    <a:gd name="T2" fmla="*/ 82 w 83"/>
                    <a:gd name="T3" fmla="*/ 2 h 87"/>
                    <a:gd name="T4" fmla="*/ 83 w 83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0" y="87"/>
                      </a:moveTo>
                      <a:lnTo>
                        <a:pt x="82" y="2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5" name="Freeform 52"/>
                <p:cNvSpPr>
                  <a:spLocks/>
                </p:cNvSpPr>
                <p:nvPr/>
              </p:nvSpPr>
              <p:spPr bwMode="auto">
                <a:xfrm>
                  <a:off x="2819" y="1078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6" name="Freeform 53"/>
                <p:cNvSpPr>
                  <a:spLocks/>
                </p:cNvSpPr>
                <p:nvPr/>
              </p:nvSpPr>
              <p:spPr bwMode="auto">
                <a:xfrm>
                  <a:off x="3168" y="720"/>
                  <a:ext cx="82" cy="85"/>
                </a:xfrm>
                <a:custGeom>
                  <a:avLst/>
                  <a:gdLst>
                    <a:gd name="T0" fmla="*/ 0 w 82"/>
                    <a:gd name="T1" fmla="*/ 85 h 85"/>
                    <a:gd name="T2" fmla="*/ 81 w 82"/>
                    <a:gd name="T3" fmla="*/ 1 h 85"/>
                    <a:gd name="T4" fmla="*/ 82 w 82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0" y="85"/>
                      </a:moveTo>
                      <a:lnTo>
                        <a:pt x="81" y="1"/>
                      </a:lnTo>
                      <a:lnTo>
                        <a:pt x="82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7" name="Freeform 54"/>
                <p:cNvSpPr>
                  <a:spLocks/>
                </p:cNvSpPr>
                <p:nvPr/>
              </p:nvSpPr>
              <p:spPr bwMode="auto">
                <a:xfrm>
                  <a:off x="3266" y="72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1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8" name="Freeform 55"/>
                <p:cNvSpPr>
                  <a:spLocks/>
                </p:cNvSpPr>
                <p:nvPr/>
              </p:nvSpPr>
              <p:spPr bwMode="auto">
                <a:xfrm>
                  <a:off x="2818" y="1181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7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7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79" name="Freeform 56"/>
                <p:cNvSpPr>
                  <a:spLocks/>
                </p:cNvSpPr>
                <p:nvPr/>
              </p:nvSpPr>
              <p:spPr bwMode="auto">
                <a:xfrm>
                  <a:off x="1080" y="2974"/>
                  <a:ext cx="87" cy="91"/>
                </a:xfrm>
                <a:custGeom>
                  <a:avLst/>
                  <a:gdLst>
                    <a:gd name="T0" fmla="*/ 87 w 87"/>
                    <a:gd name="T1" fmla="*/ 0 h 91"/>
                    <a:gd name="T2" fmla="*/ 0 w 87"/>
                    <a:gd name="T3" fmla="*/ 90 h 91"/>
                    <a:gd name="T4" fmla="*/ 0 w 87"/>
                    <a:gd name="T5" fmla="*/ 91 h 9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7" h="91">
                      <a:moveTo>
                        <a:pt x="87" y="0"/>
                      </a:moveTo>
                      <a:lnTo>
                        <a:pt x="0" y="90"/>
                      </a:lnTo>
                      <a:lnTo>
                        <a:pt x="0" y="91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0" name="Freeform 57"/>
                <p:cNvSpPr>
                  <a:spLocks/>
                </p:cNvSpPr>
                <p:nvPr/>
              </p:nvSpPr>
              <p:spPr bwMode="auto">
                <a:xfrm>
                  <a:off x="1080" y="3080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3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3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1" name="Freeform 58"/>
                <p:cNvSpPr>
                  <a:spLocks/>
                </p:cNvSpPr>
                <p:nvPr/>
              </p:nvSpPr>
              <p:spPr bwMode="auto">
                <a:xfrm>
                  <a:off x="1184" y="2973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2" name="Freeform 59"/>
                <p:cNvSpPr>
                  <a:spLocks/>
                </p:cNvSpPr>
                <p:nvPr/>
              </p:nvSpPr>
              <p:spPr bwMode="auto">
                <a:xfrm>
                  <a:off x="2819" y="1283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3" name="Freeform 60"/>
                <p:cNvSpPr>
                  <a:spLocks/>
                </p:cNvSpPr>
                <p:nvPr/>
              </p:nvSpPr>
              <p:spPr bwMode="auto">
                <a:xfrm>
                  <a:off x="3366" y="720"/>
                  <a:ext cx="84" cy="85"/>
                </a:xfrm>
                <a:custGeom>
                  <a:avLst/>
                  <a:gdLst>
                    <a:gd name="T0" fmla="*/ 0 w 84"/>
                    <a:gd name="T1" fmla="*/ 85 h 85"/>
                    <a:gd name="T2" fmla="*/ 83 w 84"/>
                    <a:gd name="T3" fmla="*/ 1 h 85"/>
                    <a:gd name="T4" fmla="*/ 84 w 84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0" y="85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4" name="Freeform 61"/>
                <p:cNvSpPr>
                  <a:spLocks/>
                </p:cNvSpPr>
                <p:nvPr/>
              </p:nvSpPr>
              <p:spPr bwMode="auto">
                <a:xfrm>
                  <a:off x="3464" y="721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1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5" name="Freeform 62"/>
                <p:cNvSpPr>
                  <a:spLocks/>
                </p:cNvSpPr>
                <p:nvPr/>
              </p:nvSpPr>
              <p:spPr bwMode="auto">
                <a:xfrm>
                  <a:off x="2818" y="1386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6" name="Freeform 63"/>
                <p:cNvSpPr>
                  <a:spLocks/>
                </p:cNvSpPr>
                <p:nvPr/>
              </p:nvSpPr>
              <p:spPr bwMode="auto">
                <a:xfrm>
                  <a:off x="1282" y="2974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1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7" name="Freeform 64"/>
                <p:cNvSpPr>
                  <a:spLocks/>
                </p:cNvSpPr>
                <p:nvPr/>
              </p:nvSpPr>
              <p:spPr bwMode="auto">
                <a:xfrm>
                  <a:off x="1080" y="3182"/>
                  <a:ext cx="83" cy="88"/>
                </a:xfrm>
                <a:custGeom>
                  <a:avLst/>
                  <a:gdLst>
                    <a:gd name="T0" fmla="*/ 83 w 83"/>
                    <a:gd name="T1" fmla="*/ 0 h 88"/>
                    <a:gd name="T2" fmla="*/ 0 w 83"/>
                    <a:gd name="T3" fmla="*/ 86 h 88"/>
                    <a:gd name="T4" fmla="*/ 0 w 83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8">
                      <a:moveTo>
                        <a:pt x="83" y="0"/>
                      </a:moveTo>
                      <a:lnTo>
                        <a:pt x="0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8" name="Freeform 65"/>
                <p:cNvSpPr>
                  <a:spLocks/>
                </p:cNvSpPr>
                <p:nvPr/>
              </p:nvSpPr>
              <p:spPr bwMode="auto">
                <a:xfrm>
                  <a:off x="1080" y="3285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3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89" name="Freeform 66"/>
                <p:cNvSpPr>
                  <a:spLocks/>
                </p:cNvSpPr>
                <p:nvPr/>
              </p:nvSpPr>
              <p:spPr bwMode="auto">
                <a:xfrm>
                  <a:off x="1383" y="2973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0" name="Freeform 67"/>
                <p:cNvSpPr>
                  <a:spLocks/>
                </p:cNvSpPr>
                <p:nvPr/>
              </p:nvSpPr>
              <p:spPr bwMode="auto">
                <a:xfrm>
                  <a:off x="2819" y="1489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1" name="Freeform 68"/>
                <p:cNvSpPr>
                  <a:spLocks/>
                </p:cNvSpPr>
                <p:nvPr/>
              </p:nvSpPr>
              <p:spPr bwMode="auto">
                <a:xfrm>
                  <a:off x="3565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2" name="Freeform 69"/>
                <p:cNvSpPr>
                  <a:spLocks/>
                </p:cNvSpPr>
                <p:nvPr/>
              </p:nvSpPr>
              <p:spPr bwMode="auto">
                <a:xfrm>
                  <a:off x="3662" y="721"/>
                  <a:ext cx="84" cy="85"/>
                </a:xfrm>
                <a:custGeom>
                  <a:avLst/>
                  <a:gdLst>
                    <a:gd name="T0" fmla="*/ 84 w 84"/>
                    <a:gd name="T1" fmla="*/ 0 h 85"/>
                    <a:gd name="T2" fmla="*/ 1 w 84"/>
                    <a:gd name="T3" fmla="*/ 84 h 85"/>
                    <a:gd name="T4" fmla="*/ 0 w 84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84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3" name="Freeform 70"/>
                <p:cNvSpPr>
                  <a:spLocks/>
                </p:cNvSpPr>
                <p:nvPr/>
              </p:nvSpPr>
              <p:spPr bwMode="auto">
                <a:xfrm>
                  <a:off x="2818" y="1591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4" name="Freeform 71"/>
                <p:cNvSpPr>
                  <a:spLocks/>
                </p:cNvSpPr>
                <p:nvPr/>
              </p:nvSpPr>
              <p:spPr bwMode="auto">
                <a:xfrm>
                  <a:off x="1480" y="297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5" name="Freeform 72"/>
                <p:cNvSpPr>
                  <a:spLocks/>
                </p:cNvSpPr>
                <p:nvPr/>
              </p:nvSpPr>
              <p:spPr bwMode="auto">
                <a:xfrm>
                  <a:off x="1080" y="3388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0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6" name="Freeform 73"/>
                <p:cNvSpPr>
                  <a:spLocks/>
                </p:cNvSpPr>
                <p:nvPr/>
              </p:nvSpPr>
              <p:spPr bwMode="auto">
                <a:xfrm>
                  <a:off x="1080" y="3490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7" name="Freeform 74"/>
                <p:cNvSpPr>
                  <a:spLocks/>
                </p:cNvSpPr>
                <p:nvPr/>
              </p:nvSpPr>
              <p:spPr bwMode="auto">
                <a:xfrm>
                  <a:off x="1581" y="2973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8" name="Freeform 75"/>
                <p:cNvSpPr>
                  <a:spLocks/>
                </p:cNvSpPr>
                <p:nvPr/>
              </p:nvSpPr>
              <p:spPr bwMode="auto">
                <a:xfrm>
                  <a:off x="2819" y="1694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699" name="Freeform 76"/>
                <p:cNvSpPr>
                  <a:spLocks/>
                </p:cNvSpPr>
                <p:nvPr/>
              </p:nvSpPr>
              <p:spPr bwMode="auto">
                <a:xfrm>
                  <a:off x="3763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0" name="Freeform 77"/>
                <p:cNvSpPr>
                  <a:spLocks/>
                </p:cNvSpPr>
                <p:nvPr/>
              </p:nvSpPr>
              <p:spPr bwMode="auto">
                <a:xfrm>
                  <a:off x="3860" y="721"/>
                  <a:ext cx="84" cy="85"/>
                </a:xfrm>
                <a:custGeom>
                  <a:avLst/>
                  <a:gdLst>
                    <a:gd name="T0" fmla="*/ 84 w 84"/>
                    <a:gd name="T1" fmla="*/ 0 h 85"/>
                    <a:gd name="T2" fmla="*/ 1 w 84"/>
                    <a:gd name="T3" fmla="*/ 84 h 85"/>
                    <a:gd name="T4" fmla="*/ 0 w 84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84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1" name="Freeform 78"/>
                <p:cNvSpPr>
                  <a:spLocks/>
                </p:cNvSpPr>
                <p:nvPr/>
              </p:nvSpPr>
              <p:spPr bwMode="auto">
                <a:xfrm>
                  <a:off x="2818" y="1796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6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2" name="Freeform 79"/>
                <p:cNvSpPr>
                  <a:spLocks/>
                </p:cNvSpPr>
                <p:nvPr/>
              </p:nvSpPr>
              <p:spPr bwMode="auto">
                <a:xfrm>
                  <a:off x="1678" y="297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3" name="Freeform 80"/>
                <p:cNvSpPr>
                  <a:spLocks/>
                </p:cNvSpPr>
                <p:nvPr/>
              </p:nvSpPr>
              <p:spPr bwMode="auto">
                <a:xfrm>
                  <a:off x="1080" y="3593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0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4" name="Freeform 81"/>
                <p:cNvSpPr>
                  <a:spLocks/>
                </p:cNvSpPr>
                <p:nvPr/>
              </p:nvSpPr>
              <p:spPr bwMode="auto">
                <a:xfrm>
                  <a:off x="1080" y="3695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5" name="Freeform 82"/>
                <p:cNvSpPr>
                  <a:spLocks/>
                </p:cNvSpPr>
                <p:nvPr/>
              </p:nvSpPr>
              <p:spPr bwMode="auto">
                <a:xfrm>
                  <a:off x="1780" y="2973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6" name="Freeform 83"/>
                <p:cNvSpPr>
                  <a:spLocks/>
                </p:cNvSpPr>
                <p:nvPr/>
              </p:nvSpPr>
              <p:spPr bwMode="auto">
                <a:xfrm>
                  <a:off x="2819" y="1899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7" name="Freeform 84"/>
                <p:cNvSpPr>
                  <a:spLocks/>
                </p:cNvSpPr>
                <p:nvPr/>
              </p:nvSpPr>
              <p:spPr bwMode="auto">
                <a:xfrm>
                  <a:off x="3961" y="720"/>
                  <a:ext cx="84" cy="85"/>
                </a:xfrm>
                <a:custGeom>
                  <a:avLst/>
                  <a:gdLst>
                    <a:gd name="T0" fmla="*/ 0 w 84"/>
                    <a:gd name="T1" fmla="*/ 85 h 85"/>
                    <a:gd name="T2" fmla="*/ 82 w 84"/>
                    <a:gd name="T3" fmla="*/ 1 h 85"/>
                    <a:gd name="T4" fmla="*/ 84 w 84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8" name="Freeform 85"/>
                <p:cNvSpPr>
                  <a:spLocks/>
                </p:cNvSpPr>
                <p:nvPr/>
              </p:nvSpPr>
              <p:spPr bwMode="auto">
                <a:xfrm>
                  <a:off x="4059" y="721"/>
                  <a:ext cx="83" cy="85"/>
                </a:xfrm>
                <a:custGeom>
                  <a:avLst/>
                  <a:gdLst>
                    <a:gd name="T0" fmla="*/ 83 w 83"/>
                    <a:gd name="T1" fmla="*/ 0 h 85"/>
                    <a:gd name="T2" fmla="*/ 1 w 83"/>
                    <a:gd name="T3" fmla="*/ 84 h 85"/>
                    <a:gd name="T4" fmla="*/ 0 w 83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83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09" name="Freeform 86"/>
                <p:cNvSpPr>
                  <a:spLocks/>
                </p:cNvSpPr>
                <p:nvPr/>
              </p:nvSpPr>
              <p:spPr bwMode="auto">
                <a:xfrm>
                  <a:off x="2818" y="2002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0" name="Freeform 87"/>
                <p:cNvSpPr>
                  <a:spLocks/>
                </p:cNvSpPr>
                <p:nvPr/>
              </p:nvSpPr>
              <p:spPr bwMode="auto">
                <a:xfrm>
                  <a:off x="1878" y="2974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1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1" name="Freeform 88"/>
                <p:cNvSpPr>
                  <a:spLocks/>
                </p:cNvSpPr>
                <p:nvPr/>
              </p:nvSpPr>
              <p:spPr bwMode="auto">
                <a:xfrm>
                  <a:off x="1160" y="3714"/>
                  <a:ext cx="83" cy="88"/>
                </a:xfrm>
                <a:custGeom>
                  <a:avLst/>
                  <a:gdLst>
                    <a:gd name="T0" fmla="*/ 83 w 83"/>
                    <a:gd name="T1" fmla="*/ 0 h 88"/>
                    <a:gd name="T2" fmla="*/ 1 w 83"/>
                    <a:gd name="T3" fmla="*/ 86 h 88"/>
                    <a:gd name="T4" fmla="*/ 0 w 83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8">
                      <a:moveTo>
                        <a:pt x="83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2" name="Freeform 89"/>
                <p:cNvSpPr>
                  <a:spLocks/>
                </p:cNvSpPr>
                <p:nvPr/>
              </p:nvSpPr>
              <p:spPr bwMode="auto">
                <a:xfrm>
                  <a:off x="1260" y="3714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3" name="Freeform 90"/>
                <p:cNvSpPr>
                  <a:spLocks/>
                </p:cNvSpPr>
                <p:nvPr/>
              </p:nvSpPr>
              <p:spPr bwMode="auto">
                <a:xfrm>
                  <a:off x="1976" y="2973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4" name="Freeform 91"/>
                <p:cNvSpPr>
                  <a:spLocks/>
                </p:cNvSpPr>
                <p:nvPr/>
              </p:nvSpPr>
              <p:spPr bwMode="auto">
                <a:xfrm>
                  <a:off x="2819" y="2101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2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5" name="Freeform 92"/>
                <p:cNvSpPr>
                  <a:spLocks/>
                </p:cNvSpPr>
                <p:nvPr/>
              </p:nvSpPr>
              <p:spPr bwMode="auto">
                <a:xfrm>
                  <a:off x="4158" y="720"/>
                  <a:ext cx="84" cy="85"/>
                </a:xfrm>
                <a:custGeom>
                  <a:avLst/>
                  <a:gdLst>
                    <a:gd name="T0" fmla="*/ 0 w 84"/>
                    <a:gd name="T1" fmla="*/ 85 h 85"/>
                    <a:gd name="T2" fmla="*/ 83 w 84"/>
                    <a:gd name="T3" fmla="*/ 1 h 85"/>
                    <a:gd name="T4" fmla="*/ 84 w 84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5">
                      <a:moveTo>
                        <a:pt x="0" y="85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6" name="Freeform 93"/>
                <p:cNvSpPr>
                  <a:spLocks/>
                </p:cNvSpPr>
                <p:nvPr/>
              </p:nvSpPr>
              <p:spPr bwMode="auto">
                <a:xfrm>
                  <a:off x="4257" y="721"/>
                  <a:ext cx="83" cy="85"/>
                </a:xfrm>
                <a:custGeom>
                  <a:avLst/>
                  <a:gdLst>
                    <a:gd name="T0" fmla="*/ 83 w 83"/>
                    <a:gd name="T1" fmla="*/ 0 h 85"/>
                    <a:gd name="T2" fmla="*/ 1 w 83"/>
                    <a:gd name="T3" fmla="*/ 84 h 85"/>
                    <a:gd name="T4" fmla="*/ 0 w 83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83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7" name="Freeform 94"/>
                <p:cNvSpPr>
                  <a:spLocks/>
                </p:cNvSpPr>
                <p:nvPr/>
              </p:nvSpPr>
              <p:spPr bwMode="auto">
                <a:xfrm>
                  <a:off x="2818" y="2207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8" name="Freeform 95"/>
                <p:cNvSpPr>
                  <a:spLocks/>
                </p:cNvSpPr>
                <p:nvPr/>
              </p:nvSpPr>
              <p:spPr bwMode="auto">
                <a:xfrm>
                  <a:off x="2076" y="2976"/>
                  <a:ext cx="81" cy="84"/>
                </a:xfrm>
                <a:custGeom>
                  <a:avLst/>
                  <a:gdLst>
                    <a:gd name="T0" fmla="*/ 81 w 81"/>
                    <a:gd name="T1" fmla="*/ 0 h 84"/>
                    <a:gd name="T2" fmla="*/ 1 w 81"/>
                    <a:gd name="T3" fmla="*/ 83 h 84"/>
                    <a:gd name="T4" fmla="*/ 0 w 81"/>
                    <a:gd name="T5" fmla="*/ 84 h 8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1" h="84">
                      <a:moveTo>
                        <a:pt x="81" y="0"/>
                      </a:moveTo>
                      <a:lnTo>
                        <a:pt x="1" y="83"/>
                      </a:lnTo>
                      <a:lnTo>
                        <a:pt x="0" y="84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19" name="Freeform 96"/>
                <p:cNvSpPr>
                  <a:spLocks/>
                </p:cNvSpPr>
                <p:nvPr/>
              </p:nvSpPr>
              <p:spPr bwMode="auto">
                <a:xfrm>
                  <a:off x="1358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0" name="Freeform 97"/>
                <p:cNvSpPr>
                  <a:spLocks/>
                </p:cNvSpPr>
                <p:nvPr/>
              </p:nvSpPr>
              <p:spPr bwMode="auto">
                <a:xfrm>
                  <a:off x="1458" y="3714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1" name="Freeform 98"/>
                <p:cNvSpPr>
                  <a:spLocks/>
                </p:cNvSpPr>
                <p:nvPr/>
              </p:nvSpPr>
              <p:spPr bwMode="auto">
                <a:xfrm>
                  <a:off x="2819" y="2306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2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2" name="Freeform 99"/>
                <p:cNvSpPr>
                  <a:spLocks/>
                </p:cNvSpPr>
                <p:nvPr/>
              </p:nvSpPr>
              <p:spPr bwMode="auto">
                <a:xfrm>
                  <a:off x="4357" y="720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3" name="Freeform 100"/>
                <p:cNvSpPr>
                  <a:spLocks/>
                </p:cNvSpPr>
                <p:nvPr/>
              </p:nvSpPr>
              <p:spPr bwMode="auto">
                <a:xfrm>
                  <a:off x="4455" y="721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4" name="Freeform 101"/>
                <p:cNvSpPr>
                  <a:spLocks/>
                </p:cNvSpPr>
                <p:nvPr/>
              </p:nvSpPr>
              <p:spPr bwMode="auto">
                <a:xfrm>
                  <a:off x="2818" y="2412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5" name="Freeform 102"/>
                <p:cNvSpPr>
                  <a:spLocks/>
                </p:cNvSpPr>
                <p:nvPr/>
              </p:nvSpPr>
              <p:spPr bwMode="auto">
                <a:xfrm>
                  <a:off x="1557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6" name="Freeform 103"/>
                <p:cNvSpPr>
                  <a:spLocks/>
                </p:cNvSpPr>
                <p:nvPr/>
              </p:nvSpPr>
              <p:spPr bwMode="auto">
                <a:xfrm>
                  <a:off x="1656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7" name="Freeform 104"/>
                <p:cNvSpPr>
                  <a:spLocks/>
                </p:cNvSpPr>
                <p:nvPr/>
              </p:nvSpPr>
              <p:spPr bwMode="auto">
                <a:xfrm>
                  <a:off x="2819" y="2512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8" name="Freeform 105"/>
                <p:cNvSpPr>
                  <a:spLocks/>
                </p:cNvSpPr>
                <p:nvPr/>
              </p:nvSpPr>
              <p:spPr bwMode="auto">
                <a:xfrm>
                  <a:off x="4555" y="720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29" name="Freeform 106"/>
                <p:cNvSpPr>
                  <a:spLocks/>
                </p:cNvSpPr>
                <p:nvPr/>
              </p:nvSpPr>
              <p:spPr bwMode="auto">
                <a:xfrm>
                  <a:off x="4557" y="821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0" name="Freeform 107"/>
                <p:cNvSpPr>
                  <a:spLocks/>
                </p:cNvSpPr>
                <p:nvPr/>
              </p:nvSpPr>
              <p:spPr bwMode="auto">
                <a:xfrm>
                  <a:off x="2818" y="2617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1" name="Freeform 108"/>
                <p:cNvSpPr>
                  <a:spLocks/>
                </p:cNvSpPr>
                <p:nvPr/>
              </p:nvSpPr>
              <p:spPr bwMode="auto">
                <a:xfrm>
                  <a:off x="1755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2" name="Freeform 109"/>
                <p:cNvSpPr>
                  <a:spLocks/>
                </p:cNvSpPr>
                <p:nvPr/>
              </p:nvSpPr>
              <p:spPr bwMode="auto">
                <a:xfrm>
                  <a:off x="1854" y="3714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3" name="Freeform 110"/>
                <p:cNvSpPr>
                  <a:spLocks/>
                </p:cNvSpPr>
                <p:nvPr/>
              </p:nvSpPr>
              <p:spPr bwMode="auto">
                <a:xfrm>
                  <a:off x="2598" y="2971"/>
                  <a:ext cx="59" cy="61"/>
                </a:xfrm>
                <a:custGeom>
                  <a:avLst/>
                  <a:gdLst>
                    <a:gd name="T0" fmla="*/ 0 w 59"/>
                    <a:gd name="T1" fmla="*/ 61 h 61"/>
                    <a:gd name="T2" fmla="*/ 58 w 59"/>
                    <a:gd name="T3" fmla="*/ 2 h 61"/>
                    <a:gd name="T4" fmla="*/ 59 w 59"/>
                    <a:gd name="T5" fmla="*/ 0 h 6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9" h="61">
                      <a:moveTo>
                        <a:pt x="0" y="61"/>
                      </a:moveTo>
                      <a:lnTo>
                        <a:pt x="58" y="2"/>
                      </a:lnTo>
                      <a:lnTo>
                        <a:pt x="59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4" name="Freeform 111"/>
                <p:cNvSpPr>
                  <a:spLocks/>
                </p:cNvSpPr>
                <p:nvPr/>
              </p:nvSpPr>
              <p:spPr bwMode="auto">
                <a:xfrm>
                  <a:off x="2819" y="2717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5" name="Freeform 112"/>
                <p:cNvSpPr>
                  <a:spLocks/>
                </p:cNvSpPr>
                <p:nvPr/>
              </p:nvSpPr>
              <p:spPr bwMode="auto">
                <a:xfrm>
                  <a:off x="4558" y="920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6" name="Freeform 113"/>
                <p:cNvSpPr>
                  <a:spLocks/>
                </p:cNvSpPr>
                <p:nvPr/>
              </p:nvSpPr>
              <p:spPr bwMode="auto">
                <a:xfrm>
                  <a:off x="4557" y="1026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7" name="Freeform 114"/>
                <p:cNvSpPr>
                  <a:spLocks/>
                </p:cNvSpPr>
                <p:nvPr/>
              </p:nvSpPr>
              <p:spPr bwMode="auto">
                <a:xfrm>
                  <a:off x="2818" y="2822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8" name="Freeform 115"/>
                <p:cNvSpPr>
                  <a:spLocks/>
                </p:cNvSpPr>
                <p:nvPr/>
              </p:nvSpPr>
              <p:spPr bwMode="auto">
                <a:xfrm>
                  <a:off x="2671" y="2973"/>
                  <a:ext cx="84" cy="88"/>
                </a:xfrm>
                <a:custGeom>
                  <a:avLst/>
                  <a:gdLst>
                    <a:gd name="T0" fmla="*/ 84 w 84"/>
                    <a:gd name="T1" fmla="*/ 0 h 88"/>
                    <a:gd name="T2" fmla="*/ 1 w 84"/>
                    <a:gd name="T3" fmla="*/ 87 h 88"/>
                    <a:gd name="T4" fmla="*/ 0 w 84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8">
                      <a:moveTo>
                        <a:pt x="84" y="0"/>
                      </a:moveTo>
                      <a:lnTo>
                        <a:pt x="1" y="87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39" name="Freeform 116"/>
                <p:cNvSpPr>
                  <a:spLocks/>
                </p:cNvSpPr>
                <p:nvPr/>
              </p:nvSpPr>
              <p:spPr bwMode="auto">
                <a:xfrm>
                  <a:off x="1953" y="3715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0" name="Freeform 117"/>
                <p:cNvSpPr>
                  <a:spLocks/>
                </p:cNvSpPr>
                <p:nvPr/>
              </p:nvSpPr>
              <p:spPr bwMode="auto">
                <a:xfrm>
                  <a:off x="2053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1" name="Freeform 118"/>
                <p:cNvSpPr>
                  <a:spLocks/>
                </p:cNvSpPr>
                <p:nvPr/>
              </p:nvSpPr>
              <p:spPr bwMode="auto">
                <a:xfrm>
                  <a:off x="2770" y="2922"/>
                  <a:ext cx="134" cy="138"/>
                </a:xfrm>
                <a:custGeom>
                  <a:avLst/>
                  <a:gdLst>
                    <a:gd name="T0" fmla="*/ 0 w 134"/>
                    <a:gd name="T1" fmla="*/ 138 h 138"/>
                    <a:gd name="T2" fmla="*/ 133 w 134"/>
                    <a:gd name="T3" fmla="*/ 1 h 138"/>
                    <a:gd name="T4" fmla="*/ 134 w 134"/>
                    <a:gd name="T5" fmla="*/ 0 h 13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4" h="138">
                      <a:moveTo>
                        <a:pt x="0" y="138"/>
                      </a:moveTo>
                      <a:lnTo>
                        <a:pt x="133" y="1"/>
                      </a:lnTo>
                      <a:lnTo>
                        <a:pt x="13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2" name="Freeform 119"/>
                <p:cNvSpPr>
                  <a:spLocks/>
                </p:cNvSpPr>
                <p:nvPr/>
              </p:nvSpPr>
              <p:spPr bwMode="auto">
                <a:xfrm>
                  <a:off x="4558" y="1125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3" name="Freeform 120"/>
                <p:cNvSpPr>
                  <a:spLocks/>
                </p:cNvSpPr>
                <p:nvPr/>
              </p:nvSpPr>
              <p:spPr bwMode="auto">
                <a:xfrm>
                  <a:off x="4557" y="1230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4" name="Freeform 121"/>
                <p:cNvSpPr>
                  <a:spLocks/>
                </p:cNvSpPr>
                <p:nvPr/>
              </p:nvSpPr>
              <p:spPr bwMode="auto">
                <a:xfrm>
                  <a:off x="2869" y="2974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6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5" name="Freeform 122"/>
                <p:cNvSpPr>
                  <a:spLocks/>
                </p:cNvSpPr>
                <p:nvPr/>
              </p:nvSpPr>
              <p:spPr bwMode="auto">
                <a:xfrm>
                  <a:off x="2152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2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2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6" name="Freeform 123"/>
                <p:cNvSpPr>
                  <a:spLocks/>
                </p:cNvSpPr>
                <p:nvPr/>
              </p:nvSpPr>
              <p:spPr bwMode="auto">
                <a:xfrm>
                  <a:off x="2251" y="3714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3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7" name="Freeform 124"/>
                <p:cNvSpPr>
                  <a:spLocks/>
                </p:cNvSpPr>
                <p:nvPr/>
              </p:nvSpPr>
              <p:spPr bwMode="auto">
                <a:xfrm>
                  <a:off x="2969" y="2973"/>
                  <a:ext cx="84" cy="87"/>
                </a:xfrm>
                <a:custGeom>
                  <a:avLst/>
                  <a:gdLst>
                    <a:gd name="T0" fmla="*/ 0 w 84"/>
                    <a:gd name="T1" fmla="*/ 87 h 87"/>
                    <a:gd name="T2" fmla="*/ 83 w 84"/>
                    <a:gd name="T3" fmla="*/ 1 h 87"/>
                    <a:gd name="T4" fmla="*/ 84 w 84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8" name="Freeform 125"/>
                <p:cNvSpPr>
                  <a:spLocks/>
                </p:cNvSpPr>
                <p:nvPr/>
              </p:nvSpPr>
              <p:spPr bwMode="auto">
                <a:xfrm>
                  <a:off x="4558" y="1331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49" name="Freeform 126"/>
                <p:cNvSpPr>
                  <a:spLocks/>
                </p:cNvSpPr>
                <p:nvPr/>
              </p:nvSpPr>
              <p:spPr bwMode="auto">
                <a:xfrm>
                  <a:off x="4557" y="1435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0" name="Freeform 127"/>
                <p:cNvSpPr>
                  <a:spLocks/>
                </p:cNvSpPr>
                <p:nvPr/>
              </p:nvSpPr>
              <p:spPr bwMode="auto">
                <a:xfrm>
                  <a:off x="3067" y="3004"/>
                  <a:ext cx="56" cy="57"/>
                </a:xfrm>
                <a:custGeom>
                  <a:avLst/>
                  <a:gdLst>
                    <a:gd name="T0" fmla="*/ 56 w 56"/>
                    <a:gd name="T1" fmla="*/ 0 h 57"/>
                    <a:gd name="T2" fmla="*/ 1 w 56"/>
                    <a:gd name="T3" fmla="*/ 56 h 57"/>
                    <a:gd name="T4" fmla="*/ 0 w 56"/>
                    <a:gd name="T5" fmla="*/ 57 h 5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6" h="57">
                      <a:moveTo>
                        <a:pt x="56" y="0"/>
                      </a:moveTo>
                      <a:lnTo>
                        <a:pt x="1" y="56"/>
                      </a:lnTo>
                      <a:lnTo>
                        <a:pt x="0" y="5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1" name="Freeform 128"/>
                <p:cNvSpPr>
                  <a:spLocks/>
                </p:cNvSpPr>
                <p:nvPr/>
              </p:nvSpPr>
              <p:spPr bwMode="auto">
                <a:xfrm>
                  <a:off x="2351" y="3715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2" name="Freeform 129"/>
                <p:cNvSpPr>
                  <a:spLocks/>
                </p:cNvSpPr>
                <p:nvPr/>
              </p:nvSpPr>
              <p:spPr bwMode="auto">
                <a:xfrm>
                  <a:off x="2450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3" name="Freeform 130"/>
                <p:cNvSpPr>
                  <a:spLocks/>
                </p:cNvSpPr>
                <p:nvPr/>
              </p:nvSpPr>
              <p:spPr bwMode="auto">
                <a:xfrm>
                  <a:off x="4558" y="1536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4" name="Freeform 131"/>
                <p:cNvSpPr>
                  <a:spLocks/>
                </p:cNvSpPr>
                <p:nvPr/>
              </p:nvSpPr>
              <p:spPr bwMode="auto">
                <a:xfrm>
                  <a:off x="4557" y="1640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5" name="Freeform 132"/>
                <p:cNvSpPr>
                  <a:spLocks/>
                </p:cNvSpPr>
                <p:nvPr/>
              </p:nvSpPr>
              <p:spPr bwMode="auto">
                <a:xfrm>
                  <a:off x="2549" y="3715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6" name="Freeform 133"/>
                <p:cNvSpPr>
                  <a:spLocks/>
                </p:cNvSpPr>
                <p:nvPr/>
              </p:nvSpPr>
              <p:spPr bwMode="auto">
                <a:xfrm>
                  <a:off x="2649" y="3766"/>
                  <a:ext cx="33" cy="34"/>
                </a:xfrm>
                <a:custGeom>
                  <a:avLst/>
                  <a:gdLst>
                    <a:gd name="T0" fmla="*/ 0 w 33"/>
                    <a:gd name="T1" fmla="*/ 34 h 34"/>
                    <a:gd name="T2" fmla="*/ 32 w 33"/>
                    <a:gd name="T3" fmla="*/ 1 h 34"/>
                    <a:gd name="T4" fmla="*/ 33 w 33"/>
                    <a:gd name="T5" fmla="*/ 0 h 3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3" h="34">
                      <a:moveTo>
                        <a:pt x="0" y="34"/>
                      </a:moveTo>
                      <a:lnTo>
                        <a:pt x="32" y="1"/>
                      </a:lnTo>
                      <a:lnTo>
                        <a:pt x="3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7" name="Freeform 134"/>
                <p:cNvSpPr>
                  <a:spLocks/>
                </p:cNvSpPr>
                <p:nvPr/>
              </p:nvSpPr>
              <p:spPr bwMode="auto">
                <a:xfrm>
                  <a:off x="4558" y="1741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8" name="Freeform 135"/>
                <p:cNvSpPr>
                  <a:spLocks/>
                </p:cNvSpPr>
                <p:nvPr/>
              </p:nvSpPr>
              <p:spPr bwMode="auto">
                <a:xfrm>
                  <a:off x="4557" y="184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59" name="Freeform 136"/>
                <p:cNvSpPr>
                  <a:spLocks/>
                </p:cNvSpPr>
                <p:nvPr/>
              </p:nvSpPr>
              <p:spPr bwMode="auto">
                <a:xfrm>
                  <a:off x="3565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0" name="Freeform 137"/>
                <p:cNvSpPr>
                  <a:spLocks/>
                </p:cNvSpPr>
                <p:nvPr/>
              </p:nvSpPr>
              <p:spPr bwMode="auto">
                <a:xfrm>
                  <a:off x="4558" y="1946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1" name="Freeform 138"/>
                <p:cNvSpPr>
                  <a:spLocks/>
                </p:cNvSpPr>
                <p:nvPr/>
              </p:nvSpPr>
              <p:spPr bwMode="auto">
                <a:xfrm>
                  <a:off x="4557" y="2049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2" name="Freeform 139"/>
                <p:cNvSpPr>
                  <a:spLocks/>
                </p:cNvSpPr>
                <p:nvPr/>
              </p:nvSpPr>
              <p:spPr bwMode="auto">
                <a:xfrm>
                  <a:off x="3662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3" name="Freeform 140"/>
                <p:cNvSpPr>
                  <a:spLocks/>
                </p:cNvSpPr>
                <p:nvPr/>
              </p:nvSpPr>
              <p:spPr bwMode="auto">
                <a:xfrm>
                  <a:off x="3123" y="3714"/>
                  <a:ext cx="6" cy="6"/>
                </a:xfrm>
                <a:custGeom>
                  <a:avLst/>
                  <a:gdLst>
                    <a:gd name="T0" fmla="*/ 0 w 6"/>
                    <a:gd name="T1" fmla="*/ 6 h 6"/>
                    <a:gd name="T2" fmla="*/ 5 w 6"/>
                    <a:gd name="T3" fmla="*/ 1 h 6"/>
                    <a:gd name="T4" fmla="*/ 6 w 6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5" y="1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4" name="Freeform 141"/>
                <p:cNvSpPr>
                  <a:spLocks/>
                </p:cNvSpPr>
                <p:nvPr/>
              </p:nvSpPr>
              <p:spPr bwMode="auto">
                <a:xfrm>
                  <a:off x="3763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5" name="Freeform 142"/>
                <p:cNvSpPr>
                  <a:spLocks/>
                </p:cNvSpPr>
                <p:nvPr/>
              </p:nvSpPr>
              <p:spPr bwMode="auto">
                <a:xfrm>
                  <a:off x="4558" y="2151"/>
                  <a:ext cx="85" cy="86"/>
                </a:xfrm>
                <a:custGeom>
                  <a:avLst/>
                  <a:gdLst>
                    <a:gd name="T0" fmla="*/ 0 w 85"/>
                    <a:gd name="T1" fmla="*/ 86 h 86"/>
                    <a:gd name="T2" fmla="*/ 84 w 85"/>
                    <a:gd name="T3" fmla="*/ 1 h 86"/>
                    <a:gd name="T4" fmla="*/ 85 w 85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0" y="86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6" name="Freeform 143"/>
                <p:cNvSpPr>
                  <a:spLocks/>
                </p:cNvSpPr>
                <p:nvPr/>
              </p:nvSpPr>
              <p:spPr bwMode="auto">
                <a:xfrm>
                  <a:off x="4557" y="2254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7" name="Freeform 144"/>
                <p:cNvSpPr>
                  <a:spLocks/>
                </p:cNvSpPr>
                <p:nvPr/>
              </p:nvSpPr>
              <p:spPr bwMode="auto">
                <a:xfrm>
                  <a:off x="3860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8" name="Freeform 145"/>
                <p:cNvSpPr>
                  <a:spLocks/>
                </p:cNvSpPr>
                <p:nvPr/>
              </p:nvSpPr>
              <p:spPr bwMode="auto">
                <a:xfrm>
                  <a:off x="3144" y="3715"/>
                  <a:ext cx="82" cy="85"/>
                </a:xfrm>
                <a:custGeom>
                  <a:avLst/>
                  <a:gdLst>
                    <a:gd name="T0" fmla="*/ 82 w 82"/>
                    <a:gd name="T1" fmla="*/ 0 h 85"/>
                    <a:gd name="T2" fmla="*/ 1 w 82"/>
                    <a:gd name="T3" fmla="*/ 84 h 85"/>
                    <a:gd name="T4" fmla="*/ 0 w 82"/>
                    <a:gd name="T5" fmla="*/ 85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5">
                      <a:moveTo>
                        <a:pt x="82" y="0"/>
                      </a:moveTo>
                      <a:lnTo>
                        <a:pt x="1" y="84"/>
                      </a:lnTo>
                      <a:lnTo>
                        <a:pt x="0" y="85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69" name="Freeform 146"/>
                <p:cNvSpPr>
                  <a:spLocks/>
                </p:cNvSpPr>
                <p:nvPr/>
              </p:nvSpPr>
              <p:spPr bwMode="auto">
                <a:xfrm>
                  <a:off x="3245" y="3714"/>
                  <a:ext cx="83" cy="85"/>
                </a:xfrm>
                <a:custGeom>
                  <a:avLst/>
                  <a:gdLst>
                    <a:gd name="T0" fmla="*/ 0 w 83"/>
                    <a:gd name="T1" fmla="*/ 85 h 85"/>
                    <a:gd name="T2" fmla="*/ 82 w 83"/>
                    <a:gd name="T3" fmla="*/ 1 h 85"/>
                    <a:gd name="T4" fmla="*/ 83 w 83"/>
                    <a:gd name="T5" fmla="*/ 0 h 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5">
                      <a:moveTo>
                        <a:pt x="0" y="85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0" name="Freeform 147"/>
                <p:cNvSpPr>
                  <a:spLocks/>
                </p:cNvSpPr>
                <p:nvPr/>
              </p:nvSpPr>
              <p:spPr bwMode="auto">
                <a:xfrm>
                  <a:off x="3962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1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1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1" name="Freeform 148"/>
                <p:cNvSpPr>
                  <a:spLocks/>
                </p:cNvSpPr>
                <p:nvPr/>
              </p:nvSpPr>
              <p:spPr bwMode="auto">
                <a:xfrm>
                  <a:off x="4558" y="2355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2" name="Freeform 149"/>
                <p:cNvSpPr>
                  <a:spLocks/>
                </p:cNvSpPr>
                <p:nvPr/>
              </p:nvSpPr>
              <p:spPr bwMode="auto">
                <a:xfrm>
                  <a:off x="4557" y="2459"/>
                  <a:ext cx="85" cy="86"/>
                </a:xfrm>
                <a:custGeom>
                  <a:avLst/>
                  <a:gdLst>
                    <a:gd name="T0" fmla="*/ 85 w 85"/>
                    <a:gd name="T1" fmla="*/ 0 h 86"/>
                    <a:gd name="T2" fmla="*/ 1 w 85"/>
                    <a:gd name="T3" fmla="*/ 85 h 86"/>
                    <a:gd name="T4" fmla="*/ 0 w 85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6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3" name="Freeform 150"/>
                <p:cNvSpPr>
                  <a:spLocks/>
                </p:cNvSpPr>
                <p:nvPr/>
              </p:nvSpPr>
              <p:spPr bwMode="auto">
                <a:xfrm>
                  <a:off x="4059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4" name="Freeform 151"/>
                <p:cNvSpPr>
                  <a:spLocks/>
                </p:cNvSpPr>
                <p:nvPr/>
              </p:nvSpPr>
              <p:spPr bwMode="auto">
                <a:xfrm>
                  <a:off x="3342" y="3715"/>
                  <a:ext cx="82" cy="87"/>
                </a:xfrm>
                <a:custGeom>
                  <a:avLst/>
                  <a:gdLst>
                    <a:gd name="T0" fmla="*/ 82 w 82"/>
                    <a:gd name="T1" fmla="*/ 0 h 87"/>
                    <a:gd name="T2" fmla="*/ 1 w 82"/>
                    <a:gd name="T3" fmla="*/ 85 h 87"/>
                    <a:gd name="T4" fmla="*/ 0 w 82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2" h="87">
                      <a:moveTo>
                        <a:pt x="82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5" name="Freeform 152"/>
                <p:cNvSpPr>
                  <a:spLocks/>
                </p:cNvSpPr>
                <p:nvPr/>
              </p:nvSpPr>
              <p:spPr bwMode="auto">
                <a:xfrm>
                  <a:off x="3443" y="3714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6" name="Freeform 153"/>
                <p:cNvSpPr>
                  <a:spLocks/>
                </p:cNvSpPr>
                <p:nvPr/>
              </p:nvSpPr>
              <p:spPr bwMode="auto">
                <a:xfrm>
                  <a:off x="4161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7" name="Freeform 154"/>
                <p:cNvSpPr>
                  <a:spLocks/>
                </p:cNvSpPr>
                <p:nvPr/>
              </p:nvSpPr>
              <p:spPr bwMode="auto">
                <a:xfrm>
                  <a:off x="4558" y="2560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2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2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8" name="Freeform 155"/>
                <p:cNvSpPr>
                  <a:spLocks/>
                </p:cNvSpPr>
                <p:nvPr/>
              </p:nvSpPr>
              <p:spPr bwMode="auto">
                <a:xfrm>
                  <a:off x="4557" y="2663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79" name="Freeform 156"/>
                <p:cNvSpPr>
                  <a:spLocks/>
                </p:cNvSpPr>
                <p:nvPr/>
              </p:nvSpPr>
              <p:spPr bwMode="auto">
                <a:xfrm>
                  <a:off x="4258" y="2974"/>
                  <a:ext cx="83" cy="86"/>
                </a:xfrm>
                <a:custGeom>
                  <a:avLst/>
                  <a:gdLst>
                    <a:gd name="T0" fmla="*/ 83 w 83"/>
                    <a:gd name="T1" fmla="*/ 0 h 86"/>
                    <a:gd name="T2" fmla="*/ 1 w 83"/>
                    <a:gd name="T3" fmla="*/ 85 h 86"/>
                    <a:gd name="T4" fmla="*/ 0 w 83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0" name="Freeform 157"/>
                <p:cNvSpPr>
                  <a:spLocks/>
                </p:cNvSpPr>
                <p:nvPr/>
              </p:nvSpPr>
              <p:spPr bwMode="auto">
                <a:xfrm>
                  <a:off x="3540" y="3715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1" name="Freeform 158"/>
                <p:cNvSpPr>
                  <a:spLocks/>
                </p:cNvSpPr>
                <p:nvPr/>
              </p:nvSpPr>
              <p:spPr bwMode="auto">
                <a:xfrm>
                  <a:off x="3641" y="3714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2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2" name="Freeform 159"/>
                <p:cNvSpPr>
                  <a:spLocks/>
                </p:cNvSpPr>
                <p:nvPr/>
              </p:nvSpPr>
              <p:spPr bwMode="auto">
                <a:xfrm>
                  <a:off x="4359" y="2973"/>
                  <a:ext cx="83" cy="86"/>
                </a:xfrm>
                <a:custGeom>
                  <a:avLst/>
                  <a:gdLst>
                    <a:gd name="T0" fmla="*/ 0 w 83"/>
                    <a:gd name="T1" fmla="*/ 86 h 86"/>
                    <a:gd name="T2" fmla="*/ 82 w 83"/>
                    <a:gd name="T3" fmla="*/ 1 h 86"/>
                    <a:gd name="T4" fmla="*/ 83 w 83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6">
                      <a:moveTo>
                        <a:pt x="0" y="86"/>
                      </a:moveTo>
                      <a:lnTo>
                        <a:pt x="82" y="1"/>
                      </a:lnTo>
                      <a:lnTo>
                        <a:pt x="83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3" name="Freeform 160"/>
                <p:cNvSpPr>
                  <a:spLocks/>
                </p:cNvSpPr>
                <p:nvPr/>
              </p:nvSpPr>
              <p:spPr bwMode="auto">
                <a:xfrm>
                  <a:off x="4558" y="2765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4" name="Freeform 161"/>
                <p:cNvSpPr>
                  <a:spLocks/>
                </p:cNvSpPr>
                <p:nvPr/>
              </p:nvSpPr>
              <p:spPr bwMode="auto">
                <a:xfrm>
                  <a:off x="4557" y="2868"/>
                  <a:ext cx="85" cy="87"/>
                </a:xfrm>
                <a:custGeom>
                  <a:avLst/>
                  <a:gdLst>
                    <a:gd name="T0" fmla="*/ 85 w 85"/>
                    <a:gd name="T1" fmla="*/ 0 h 87"/>
                    <a:gd name="T2" fmla="*/ 1 w 85"/>
                    <a:gd name="T3" fmla="*/ 85 h 87"/>
                    <a:gd name="T4" fmla="*/ 0 w 85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85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5" name="Freeform 162"/>
                <p:cNvSpPr>
                  <a:spLocks/>
                </p:cNvSpPr>
                <p:nvPr/>
              </p:nvSpPr>
              <p:spPr bwMode="auto">
                <a:xfrm>
                  <a:off x="4456" y="297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6" name="Freeform 163"/>
                <p:cNvSpPr>
                  <a:spLocks/>
                </p:cNvSpPr>
                <p:nvPr/>
              </p:nvSpPr>
              <p:spPr bwMode="auto">
                <a:xfrm>
                  <a:off x="3739" y="3715"/>
                  <a:ext cx="83" cy="87"/>
                </a:xfrm>
                <a:custGeom>
                  <a:avLst/>
                  <a:gdLst>
                    <a:gd name="T0" fmla="*/ 83 w 83"/>
                    <a:gd name="T1" fmla="*/ 0 h 87"/>
                    <a:gd name="T2" fmla="*/ 1 w 83"/>
                    <a:gd name="T3" fmla="*/ 85 h 87"/>
                    <a:gd name="T4" fmla="*/ 0 w 83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" h="87">
                      <a:moveTo>
                        <a:pt x="83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7" name="Freeform 164"/>
                <p:cNvSpPr>
                  <a:spLocks/>
                </p:cNvSpPr>
                <p:nvPr/>
              </p:nvSpPr>
              <p:spPr bwMode="auto">
                <a:xfrm>
                  <a:off x="3839" y="3713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8" name="Freeform 165"/>
                <p:cNvSpPr>
                  <a:spLocks/>
                </p:cNvSpPr>
                <p:nvPr/>
              </p:nvSpPr>
              <p:spPr bwMode="auto">
                <a:xfrm>
                  <a:off x="4558" y="2970"/>
                  <a:ext cx="85" cy="88"/>
                </a:xfrm>
                <a:custGeom>
                  <a:avLst/>
                  <a:gdLst>
                    <a:gd name="T0" fmla="*/ 0 w 85"/>
                    <a:gd name="T1" fmla="*/ 88 h 88"/>
                    <a:gd name="T2" fmla="*/ 84 w 85"/>
                    <a:gd name="T3" fmla="*/ 1 h 88"/>
                    <a:gd name="T4" fmla="*/ 85 w 85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0" y="88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89" name="Freeform 166"/>
                <p:cNvSpPr>
                  <a:spLocks/>
                </p:cNvSpPr>
                <p:nvPr/>
              </p:nvSpPr>
              <p:spPr bwMode="auto">
                <a:xfrm>
                  <a:off x="4557" y="3074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0" name="Freeform 167"/>
                <p:cNvSpPr>
                  <a:spLocks/>
                </p:cNvSpPr>
                <p:nvPr/>
              </p:nvSpPr>
              <p:spPr bwMode="auto">
                <a:xfrm>
                  <a:off x="3937" y="3714"/>
                  <a:ext cx="84" cy="88"/>
                </a:xfrm>
                <a:custGeom>
                  <a:avLst/>
                  <a:gdLst>
                    <a:gd name="T0" fmla="*/ 84 w 84"/>
                    <a:gd name="T1" fmla="*/ 0 h 88"/>
                    <a:gd name="T2" fmla="*/ 1 w 84"/>
                    <a:gd name="T3" fmla="*/ 86 h 88"/>
                    <a:gd name="T4" fmla="*/ 0 w 84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8">
                      <a:moveTo>
                        <a:pt x="84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1" name="Freeform 168"/>
                <p:cNvSpPr>
                  <a:spLocks/>
                </p:cNvSpPr>
                <p:nvPr/>
              </p:nvSpPr>
              <p:spPr bwMode="auto">
                <a:xfrm>
                  <a:off x="4038" y="3713"/>
                  <a:ext cx="84" cy="87"/>
                </a:xfrm>
                <a:custGeom>
                  <a:avLst/>
                  <a:gdLst>
                    <a:gd name="T0" fmla="*/ 0 w 84"/>
                    <a:gd name="T1" fmla="*/ 87 h 87"/>
                    <a:gd name="T2" fmla="*/ 83 w 84"/>
                    <a:gd name="T3" fmla="*/ 1 h 87"/>
                    <a:gd name="T4" fmla="*/ 84 w 84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2" name="Freeform 169"/>
                <p:cNvSpPr>
                  <a:spLocks/>
                </p:cNvSpPr>
                <p:nvPr/>
              </p:nvSpPr>
              <p:spPr bwMode="auto">
                <a:xfrm>
                  <a:off x="4558" y="3176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3" name="Freeform 170"/>
                <p:cNvSpPr>
                  <a:spLocks/>
                </p:cNvSpPr>
                <p:nvPr/>
              </p:nvSpPr>
              <p:spPr bwMode="auto">
                <a:xfrm>
                  <a:off x="4557" y="3279"/>
                  <a:ext cx="84" cy="87"/>
                </a:xfrm>
                <a:custGeom>
                  <a:avLst/>
                  <a:gdLst>
                    <a:gd name="T0" fmla="*/ 84 w 84"/>
                    <a:gd name="T1" fmla="*/ 0 h 87"/>
                    <a:gd name="T2" fmla="*/ 1 w 84"/>
                    <a:gd name="T3" fmla="*/ 85 h 87"/>
                    <a:gd name="T4" fmla="*/ 0 w 84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4" name="Freeform 171"/>
                <p:cNvSpPr>
                  <a:spLocks/>
                </p:cNvSpPr>
                <p:nvPr/>
              </p:nvSpPr>
              <p:spPr bwMode="auto">
                <a:xfrm>
                  <a:off x="4135" y="3714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5" name="Freeform 172"/>
                <p:cNvSpPr>
                  <a:spLocks/>
                </p:cNvSpPr>
                <p:nvPr/>
              </p:nvSpPr>
              <p:spPr bwMode="auto">
                <a:xfrm>
                  <a:off x="4235" y="3713"/>
                  <a:ext cx="84" cy="87"/>
                </a:xfrm>
                <a:custGeom>
                  <a:avLst/>
                  <a:gdLst>
                    <a:gd name="T0" fmla="*/ 0 w 84"/>
                    <a:gd name="T1" fmla="*/ 87 h 87"/>
                    <a:gd name="T2" fmla="*/ 83 w 84"/>
                    <a:gd name="T3" fmla="*/ 1 h 87"/>
                    <a:gd name="T4" fmla="*/ 84 w 84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7">
                      <a:moveTo>
                        <a:pt x="0" y="87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6" name="Freeform 173"/>
                <p:cNvSpPr>
                  <a:spLocks/>
                </p:cNvSpPr>
                <p:nvPr/>
              </p:nvSpPr>
              <p:spPr bwMode="auto">
                <a:xfrm>
                  <a:off x="4558" y="3380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7" name="Freeform 174"/>
                <p:cNvSpPr>
                  <a:spLocks/>
                </p:cNvSpPr>
                <p:nvPr/>
              </p:nvSpPr>
              <p:spPr bwMode="auto">
                <a:xfrm>
                  <a:off x="4557" y="3484"/>
                  <a:ext cx="84" cy="86"/>
                </a:xfrm>
                <a:custGeom>
                  <a:avLst/>
                  <a:gdLst>
                    <a:gd name="T0" fmla="*/ 84 w 84"/>
                    <a:gd name="T1" fmla="*/ 0 h 86"/>
                    <a:gd name="T2" fmla="*/ 1 w 84"/>
                    <a:gd name="T3" fmla="*/ 85 h 86"/>
                    <a:gd name="T4" fmla="*/ 0 w 84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84" y="0"/>
                      </a:moveTo>
                      <a:lnTo>
                        <a:pt x="1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8" name="Freeform 175"/>
                <p:cNvSpPr>
                  <a:spLocks/>
                </p:cNvSpPr>
                <p:nvPr/>
              </p:nvSpPr>
              <p:spPr bwMode="auto">
                <a:xfrm>
                  <a:off x="4333" y="3714"/>
                  <a:ext cx="85" cy="88"/>
                </a:xfrm>
                <a:custGeom>
                  <a:avLst/>
                  <a:gdLst>
                    <a:gd name="T0" fmla="*/ 85 w 85"/>
                    <a:gd name="T1" fmla="*/ 0 h 88"/>
                    <a:gd name="T2" fmla="*/ 1 w 85"/>
                    <a:gd name="T3" fmla="*/ 86 h 88"/>
                    <a:gd name="T4" fmla="*/ 0 w 85"/>
                    <a:gd name="T5" fmla="*/ 88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8">
                      <a:moveTo>
                        <a:pt x="85" y="0"/>
                      </a:moveTo>
                      <a:lnTo>
                        <a:pt x="1" y="86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799" name="Freeform 176"/>
                <p:cNvSpPr>
                  <a:spLocks/>
                </p:cNvSpPr>
                <p:nvPr/>
              </p:nvSpPr>
              <p:spPr bwMode="auto">
                <a:xfrm>
                  <a:off x="4433" y="3713"/>
                  <a:ext cx="85" cy="87"/>
                </a:xfrm>
                <a:custGeom>
                  <a:avLst/>
                  <a:gdLst>
                    <a:gd name="T0" fmla="*/ 0 w 85"/>
                    <a:gd name="T1" fmla="*/ 87 h 87"/>
                    <a:gd name="T2" fmla="*/ 84 w 85"/>
                    <a:gd name="T3" fmla="*/ 1 h 87"/>
                    <a:gd name="T4" fmla="*/ 85 w 85"/>
                    <a:gd name="T5" fmla="*/ 0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5" h="87">
                      <a:moveTo>
                        <a:pt x="0" y="87"/>
                      </a:moveTo>
                      <a:lnTo>
                        <a:pt x="84" y="1"/>
                      </a:lnTo>
                      <a:lnTo>
                        <a:pt x="85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0" name="Freeform 177"/>
                <p:cNvSpPr>
                  <a:spLocks/>
                </p:cNvSpPr>
                <p:nvPr/>
              </p:nvSpPr>
              <p:spPr bwMode="auto">
                <a:xfrm>
                  <a:off x="4558" y="3585"/>
                  <a:ext cx="84" cy="86"/>
                </a:xfrm>
                <a:custGeom>
                  <a:avLst/>
                  <a:gdLst>
                    <a:gd name="T0" fmla="*/ 0 w 84"/>
                    <a:gd name="T1" fmla="*/ 86 h 86"/>
                    <a:gd name="T2" fmla="*/ 83 w 84"/>
                    <a:gd name="T3" fmla="*/ 1 h 86"/>
                    <a:gd name="T4" fmla="*/ 84 w 84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4" h="86">
                      <a:moveTo>
                        <a:pt x="0" y="86"/>
                      </a:moveTo>
                      <a:lnTo>
                        <a:pt x="83" y="1"/>
                      </a:lnTo>
                      <a:lnTo>
                        <a:pt x="84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1" name="Freeform 178"/>
                <p:cNvSpPr>
                  <a:spLocks/>
                </p:cNvSpPr>
                <p:nvPr/>
              </p:nvSpPr>
              <p:spPr bwMode="auto">
                <a:xfrm>
                  <a:off x="4533" y="3689"/>
                  <a:ext cx="108" cy="113"/>
                </a:xfrm>
                <a:custGeom>
                  <a:avLst/>
                  <a:gdLst>
                    <a:gd name="T0" fmla="*/ 108 w 108"/>
                    <a:gd name="T1" fmla="*/ 0 h 113"/>
                    <a:gd name="T2" fmla="*/ 1 w 108"/>
                    <a:gd name="T3" fmla="*/ 111 h 113"/>
                    <a:gd name="T4" fmla="*/ 0 w 108"/>
                    <a:gd name="T5" fmla="*/ 113 h 1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8" h="113">
                      <a:moveTo>
                        <a:pt x="108" y="0"/>
                      </a:moveTo>
                      <a:lnTo>
                        <a:pt x="1" y="111"/>
                      </a:lnTo>
                      <a:lnTo>
                        <a:pt x="0" y="113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2" name="Freeform 179"/>
                <p:cNvSpPr>
                  <a:spLocks/>
                </p:cNvSpPr>
                <p:nvPr/>
              </p:nvSpPr>
              <p:spPr bwMode="auto">
                <a:xfrm>
                  <a:off x="4631" y="3790"/>
                  <a:ext cx="11" cy="10"/>
                </a:xfrm>
                <a:custGeom>
                  <a:avLst/>
                  <a:gdLst>
                    <a:gd name="T0" fmla="*/ 0 w 11"/>
                    <a:gd name="T1" fmla="*/ 10 h 10"/>
                    <a:gd name="T2" fmla="*/ 10 w 11"/>
                    <a:gd name="T3" fmla="*/ 1 h 10"/>
                    <a:gd name="T4" fmla="*/ 11 w 1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0" y="10"/>
                      </a:moveTo>
                      <a:lnTo>
                        <a:pt x="10" y="1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3" name="Freeform 180"/>
                <p:cNvSpPr>
                  <a:spLocks/>
                </p:cNvSpPr>
                <p:nvPr/>
              </p:nvSpPr>
              <p:spPr bwMode="auto">
                <a:xfrm>
                  <a:off x="1162" y="2974"/>
                  <a:ext cx="996" cy="1"/>
                </a:xfrm>
                <a:custGeom>
                  <a:avLst/>
                  <a:gdLst>
                    <a:gd name="T0" fmla="*/ 0 w 996"/>
                    <a:gd name="T1" fmla="*/ 0 h 1"/>
                    <a:gd name="T2" fmla="*/ 995 w 996"/>
                    <a:gd name="T3" fmla="*/ 0 h 1"/>
                    <a:gd name="T4" fmla="*/ 996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0" y="0"/>
                      </a:moveTo>
                      <a:lnTo>
                        <a:pt x="99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4" name="Freeform 181"/>
                <p:cNvSpPr>
                  <a:spLocks/>
                </p:cNvSpPr>
                <p:nvPr/>
              </p:nvSpPr>
              <p:spPr bwMode="auto">
                <a:xfrm>
                  <a:off x="1162" y="805"/>
                  <a:ext cx="1658" cy="1"/>
                </a:xfrm>
                <a:custGeom>
                  <a:avLst/>
                  <a:gdLst>
                    <a:gd name="T0" fmla="*/ 0 w 1658"/>
                    <a:gd name="T1" fmla="*/ 0 h 1"/>
                    <a:gd name="T2" fmla="*/ 1657 w 1658"/>
                    <a:gd name="T3" fmla="*/ 0 h 1"/>
                    <a:gd name="T4" fmla="*/ 1658 w 1658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58" h="1">
                      <a:moveTo>
                        <a:pt x="0" y="0"/>
                      </a:moveTo>
                      <a:lnTo>
                        <a:pt x="1657" y="0"/>
                      </a:lnTo>
                      <a:lnTo>
                        <a:pt x="1658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5" name="Freeform 182"/>
                <p:cNvSpPr>
                  <a:spLocks/>
                </p:cNvSpPr>
                <p:nvPr/>
              </p:nvSpPr>
              <p:spPr bwMode="auto">
                <a:xfrm>
                  <a:off x="1080" y="3800"/>
                  <a:ext cx="1602" cy="1"/>
                </a:xfrm>
                <a:custGeom>
                  <a:avLst/>
                  <a:gdLst>
                    <a:gd name="T0" fmla="*/ 0 w 1602"/>
                    <a:gd name="T1" fmla="*/ 0 h 1"/>
                    <a:gd name="T2" fmla="*/ 1601 w 1602"/>
                    <a:gd name="T3" fmla="*/ 0 h 1"/>
                    <a:gd name="T4" fmla="*/ 1602 w 160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02" h="1">
                      <a:moveTo>
                        <a:pt x="0" y="0"/>
                      </a:moveTo>
                      <a:lnTo>
                        <a:pt x="1601" y="0"/>
                      </a:lnTo>
                      <a:lnTo>
                        <a:pt x="1602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6" name="Freeform 183"/>
                <p:cNvSpPr>
                  <a:spLocks/>
                </p:cNvSpPr>
                <p:nvPr/>
              </p:nvSpPr>
              <p:spPr bwMode="auto">
                <a:xfrm>
                  <a:off x="1161" y="3715"/>
                  <a:ext cx="1520" cy="1"/>
                </a:xfrm>
                <a:custGeom>
                  <a:avLst/>
                  <a:gdLst>
                    <a:gd name="T0" fmla="*/ 1520 w 1520"/>
                    <a:gd name="T1" fmla="*/ 0 h 1"/>
                    <a:gd name="T2" fmla="*/ 1 w 1520"/>
                    <a:gd name="T3" fmla="*/ 0 h 1"/>
                    <a:gd name="T4" fmla="*/ 0 w 15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20" h="1">
                      <a:moveTo>
                        <a:pt x="1520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7" name="Freeform 184"/>
                <p:cNvSpPr>
                  <a:spLocks/>
                </p:cNvSpPr>
                <p:nvPr/>
              </p:nvSpPr>
              <p:spPr bwMode="auto">
                <a:xfrm>
                  <a:off x="1161" y="3059"/>
                  <a:ext cx="996" cy="1"/>
                </a:xfrm>
                <a:custGeom>
                  <a:avLst/>
                  <a:gdLst>
                    <a:gd name="T0" fmla="*/ 996 w 996"/>
                    <a:gd name="T1" fmla="*/ 0 h 1"/>
                    <a:gd name="T2" fmla="*/ 1 w 996"/>
                    <a:gd name="T3" fmla="*/ 0 h 1"/>
                    <a:gd name="T4" fmla="*/ 0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996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8" name="Freeform 185"/>
                <p:cNvSpPr>
                  <a:spLocks/>
                </p:cNvSpPr>
                <p:nvPr/>
              </p:nvSpPr>
              <p:spPr bwMode="auto">
                <a:xfrm>
                  <a:off x="1162" y="805"/>
                  <a:ext cx="1" cy="2170"/>
                </a:xfrm>
                <a:custGeom>
                  <a:avLst/>
                  <a:gdLst>
                    <a:gd name="T0" fmla="*/ 0 w 1"/>
                    <a:gd name="T1" fmla="*/ 0 h 2170"/>
                    <a:gd name="T2" fmla="*/ 0 w 1"/>
                    <a:gd name="T3" fmla="*/ 2169 h 2170"/>
                    <a:gd name="T4" fmla="*/ 0 w 1"/>
                    <a:gd name="T5" fmla="*/ 2170 h 21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170">
                      <a:moveTo>
                        <a:pt x="0" y="0"/>
                      </a:moveTo>
                      <a:lnTo>
                        <a:pt x="0" y="2169"/>
                      </a:lnTo>
                      <a:lnTo>
                        <a:pt x="0" y="217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09" name="Freeform 186"/>
                <p:cNvSpPr>
                  <a:spLocks/>
                </p:cNvSpPr>
                <p:nvPr/>
              </p:nvSpPr>
              <p:spPr bwMode="auto">
                <a:xfrm>
                  <a:off x="1080" y="720"/>
                  <a:ext cx="1" cy="2339"/>
                </a:xfrm>
                <a:custGeom>
                  <a:avLst/>
                  <a:gdLst>
                    <a:gd name="T0" fmla="*/ 0 w 1"/>
                    <a:gd name="T1" fmla="*/ 2339 h 2339"/>
                    <a:gd name="T2" fmla="*/ 0 w 1"/>
                    <a:gd name="T3" fmla="*/ 0 h 2339"/>
                    <a:gd name="T4" fmla="*/ 0 w 1"/>
                    <a:gd name="T5" fmla="*/ 0 h 233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339">
                      <a:moveTo>
                        <a:pt x="0" y="2339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0" name="Freeform 187"/>
                <p:cNvSpPr>
                  <a:spLocks/>
                </p:cNvSpPr>
                <p:nvPr/>
              </p:nvSpPr>
              <p:spPr bwMode="auto">
                <a:xfrm>
                  <a:off x="1080" y="3059"/>
                  <a:ext cx="1" cy="743"/>
                </a:xfrm>
                <a:custGeom>
                  <a:avLst/>
                  <a:gdLst>
                    <a:gd name="T0" fmla="*/ 0 w 1"/>
                    <a:gd name="T1" fmla="*/ 0 h 743"/>
                    <a:gd name="T2" fmla="*/ 0 w 1"/>
                    <a:gd name="T3" fmla="*/ 741 h 743"/>
                    <a:gd name="T4" fmla="*/ 0 w 1"/>
                    <a:gd name="T5" fmla="*/ 743 h 74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743">
                      <a:moveTo>
                        <a:pt x="0" y="0"/>
                      </a:moveTo>
                      <a:lnTo>
                        <a:pt x="0" y="741"/>
                      </a:lnTo>
                      <a:lnTo>
                        <a:pt x="0" y="743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1" name="Freeform 188"/>
                <p:cNvSpPr>
                  <a:spLocks/>
                </p:cNvSpPr>
                <p:nvPr/>
              </p:nvSpPr>
              <p:spPr bwMode="auto">
                <a:xfrm>
                  <a:off x="1162" y="3058"/>
                  <a:ext cx="1" cy="657"/>
                </a:xfrm>
                <a:custGeom>
                  <a:avLst/>
                  <a:gdLst>
                    <a:gd name="T0" fmla="*/ 0 w 1"/>
                    <a:gd name="T1" fmla="*/ 657 h 657"/>
                    <a:gd name="T2" fmla="*/ 0 w 1"/>
                    <a:gd name="T3" fmla="*/ 1 h 657"/>
                    <a:gd name="T4" fmla="*/ 0 w 1"/>
                    <a:gd name="T5" fmla="*/ 0 h 65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57">
                      <a:moveTo>
                        <a:pt x="0" y="657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2" name="Freeform 189"/>
                <p:cNvSpPr>
                  <a:spLocks/>
                </p:cNvSpPr>
                <p:nvPr/>
              </p:nvSpPr>
              <p:spPr bwMode="auto">
                <a:xfrm>
                  <a:off x="2819" y="805"/>
                  <a:ext cx="1" cy="2170"/>
                </a:xfrm>
                <a:custGeom>
                  <a:avLst/>
                  <a:gdLst>
                    <a:gd name="T0" fmla="*/ 0 w 1"/>
                    <a:gd name="T1" fmla="*/ 0 h 2170"/>
                    <a:gd name="T2" fmla="*/ 0 w 1"/>
                    <a:gd name="T3" fmla="*/ 2169 h 2170"/>
                    <a:gd name="T4" fmla="*/ 0 w 1"/>
                    <a:gd name="T5" fmla="*/ 2170 h 21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170">
                      <a:moveTo>
                        <a:pt x="0" y="0"/>
                      </a:moveTo>
                      <a:lnTo>
                        <a:pt x="0" y="2169"/>
                      </a:lnTo>
                      <a:lnTo>
                        <a:pt x="0" y="217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3" name="Freeform 190"/>
                <p:cNvSpPr>
                  <a:spLocks/>
                </p:cNvSpPr>
                <p:nvPr/>
              </p:nvSpPr>
              <p:spPr bwMode="auto">
                <a:xfrm>
                  <a:off x="2681" y="3258"/>
                  <a:ext cx="1" cy="457"/>
                </a:xfrm>
                <a:custGeom>
                  <a:avLst/>
                  <a:gdLst>
                    <a:gd name="T0" fmla="*/ 0 w 1"/>
                    <a:gd name="T1" fmla="*/ 457 h 457"/>
                    <a:gd name="T2" fmla="*/ 0 w 1"/>
                    <a:gd name="T3" fmla="*/ 1 h 457"/>
                    <a:gd name="T4" fmla="*/ 0 w 1"/>
                    <a:gd name="T5" fmla="*/ 0 h 45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457">
                      <a:moveTo>
                        <a:pt x="0" y="457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4" name="Freeform 191"/>
                <p:cNvSpPr>
                  <a:spLocks/>
                </p:cNvSpPr>
                <p:nvPr/>
              </p:nvSpPr>
              <p:spPr bwMode="auto">
                <a:xfrm>
                  <a:off x="2681" y="3714"/>
                  <a:ext cx="1" cy="86"/>
                </a:xfrm>
                <a:custGeom>
                  <a:avLst/>
                  <a:gdLst>
                    <a:gd name="T0" fmla="*/ 0 w 1"/>
                    <a:gd name="T1" fmla="*/ 86 h 86"/>
                    <a:gd name="T2" fmla="*/ 0 w 1"/>
                    <a:gd name="T3" fmla="*/ 1 h 86"/>
                    <a:gd name="T4" fmla="*/ 0 w 1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86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5" name="Freeform 192"/>
                <p:cNvSpPr>
                  <a:spLocks/>
                </p:cNvSpPr>
                <p:nvPr/>
              </p:nvSpPr>
              <p:spPr bwMode="auto">
                <a:xfrm>
                  <a:off x="2157" y="2974"/>
                  <a:ext cx="1" cy="86"/>
                </a:xfrm>
                <a:custGeom>
                  <a:avLst/>
                  <a:gdLst>
                    <a:gd name="T0" fmla="*/ 0 w 1"/>
                    <a:gd name="T1" fmla="*/ 0 h 86"/>
                    <a:gd name="T2" fmla="*/ 0 w 1"/>
                    <a:gd name="T3" fmla="*/ 85 h 86"/>
                    <a:gd name="T4" fmla="*/ 0 w 1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6" name="Freeform 193"/>
                <p:cNvSpPr>
                  <a:spLocks/>
                </p:cNvSpPr>
                <p:nvPr/>
              </p:nvSpPr>
              <p:spPr bwMode="auto">
                <a:xfrm>
                  <a:off x="2598" y="2974"/>
                  <a:ext cx="221" cy="1"/>
                </a:xfrm>
                <a:custGeom>
                  <a:avLst/>
                  <a:gdLst>
                    <a:gd name="T0" fmla="*/ 221 w 221"/>
                    <a:gd name="T1" fmla="*/ 0 h 1"/>
                    <a:gd name="T2" fmla="*/ 1 w 221"/>
                    <a:gd name="T3" fmla="*/ 0 h 1"/>
                    <a:gd name="T4" fmla="*/ 0 w 22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1" h="1">
                      <a:moveTo>
                        <a:pt x="221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7" name="Freeform 194"/>
                <p:cNvSpPr>
                  <a:spLocks/>
                </p:cNvSpPr>
                <p:nvPr/>
              </p:nvSpPr>
              <p:spPr bwMode="auto">
                <a:xfrm>
                  <a:off x="2599" y="2974"/>
                  <a:ext cx="1" cy="86"/>
                </a:xfrm>
                <a:custGeom>
                  <a:avLst/>
                  <a:gdLst>
                    <a:gd name="T0" fmla="*/ 0 w 1"/>
                    <a:gd name="T1" fmla="*/ 0 h 86"/>
                    <a:gd name="T2" fmla="*/ 0 w 1"/>
                    <a:gd name="T3" fmla="*/ 85 h 86"/>
                    <a:gd name="T4" fmla="*/ 0 w 1"/>
                    <a:gd name="T5" fmla="*/ 86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0"/>
                      </a:moveTo>
                      <a:lnTo>
                        <a:pt x="0" y="85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8" name="Freeform 195"/>
                <p:cNvSpPr>
                  <a:spLocks/>
                </p:cNvSpPr>
                <p:nvPr/>
              </p:nvSpPr>
              <p:spPr bwMode="auto">
                <a:xfrm>
                  <a:off x="2599" y="2516"/>
                  <a:ext cx="1" cy="458"/>
                </a:xfrm>
                <a:custGeom>
                  <a:avLst/>
                  <a:gdLst>
                    <a:gd name="T0" fmla="*/ 0 w 1"/>
                    <a:gd name="T1" fmla="*/ 458 h 458"/>
                    <a:gd name="T2" fmla="*/ 0 w 1"/>
                    <a:gd name="T3" fmla="*/ 1 h 458"/>
                    <a:gd name="T4" fmla="*/ 0 w 1"/>
                    <a:gd name="T5" fmla="*/ 0 h 4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458">
                      <a:moveTo>
                        <a:pt x="0" y="458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19" name="Freeform 196"/>
                <p:cNvSpPr>
                  <a:spLocks/>
                </p:cNvSpPr>
                <p:nvPr/>
              </p:nvSpPr>
              <p:spPr bwMode="auto">
                <a:xfrm>
                  <a:off x="3563" y="2974"/>
                  <a:ext cx="996" cy="1"/>
                </a:xfrm>
                <a:custGeom>
                  <a:avLst/>
                  <a:gdLst>
                    <a:gd name="T0" fmla="*/ 996 w 996"/>
                    <a:gd name="T1" fmla="*/ 0 h 1"/>
                    <a:gd name="T2" fmla="*/ 2 w 996"/>
                    <a:gd name="T3" fmla="*/ 0 h 1"/>
                    <a:gd name="T4" fmla="*/ 0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996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0" name="Freeform 197"/>
                <p:cNvSpPr>
                  <a:spLocks/>
                </p:cNvSpPr>
                <p:nvPr/>
              </p:nvSpPr>
              <p:spPr bwMode="auto">
                <a:xfrm>
                  <a:off x="2903" y="805"/>
                  <a:ext cx="1658" cy="1"/>
                </a:xfrm>
                <a:custGeom>
                  <a:avLst/>
                  <a:gdLst>
                    <a:gd name="T0" fmla="*/ 0 w 1658"/>
                    <a:gd name="T1" fmla="*/ 0 h 1"/>
                    <a:gd name="T2" fmla="*/ 1656 w 1658"/>
                    <a:gd name="T3" fmla="*/ 0 h 1"/>
                    <a:gd name="T4" fmla="*/ 1658 w 1658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58" h="1">
                      <a:moveTo>
                        <a:pt x="0" y="0"/>
                      </a:moveTo>
                      <a:lnTo>
                        <a:pt x="1656" y="0"/>
                      </a:lnTo>
                      <a:lnTo>
                        <a:pt x="1658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1" name="Freeform 198"/>
                <p:cNvSpPr>
                  <a:spLocks/>
                </p:cNvSpPr>
                <p:nvPr/>
              </p:nvSpPr>
              <p:spPr bwMode="auto">
                <a:xfrm>
                  <a:off x="3123" y="3800"/>
                  <a:ext cx="1520" cy="1"/>
                </a:xfrm>
                <a:custGeom>
                  <a:avLst/>
                  <a:gdLst>
                    <a:gd name="T0" fmla="*/ 0 w 1520"/>
                    <a:gd name="T1" fmla="*/ 0 h 1"/>
                    <a:gd name="T2" fmla="*/ 1519 w 1520"/>
                    <a:gd name="T3" fmla="*/ 0 h 1"/>
                    <a:gd name="T4" fmla="*/ 1520 w 15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20" h="1">
                      <a:moveTo>
                        <a:pt x="0" y="0"/>
                      </a:moveTo>
                      <a:lnTo>
                        <a:pt x="1519" y="0"/>
                      </a:lnTo>
                      <a:lnTo>
                        <a:pt x="152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2" name="Freeform 199"/>
                <p:cNvSpPr>
                  <a:spLocks/>
                </p:cNvSpPr>
                <p:nvPr/>
              </p:nvSpPr>
              <p:spPr bwMode="auto">
                <a:xfrm>
                  <a:off x="3122" y="3715"/>
                  <a:ext cx="1437" cy="1"/>
                </a:xfrm>
                <a:custGeom>
                  <a:avLst/>
                  <a:gdLst>
                    <a:gd name="T0" fmla="*/ 1437 w 1437"/>
                    <a:gd name="T1" fmla="*/ 0 h 1"/>
                    <a:gd name="T2" fmla="*/ 1 w 1437"/>
                    <a:gd name="T3" fmla="*/ 0 h 1"/>
                    <a:gd name="T4" fmla="*/ 0 w 1437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437" h="1">
                      <a:moveTo>
                        <a:pt x="1437" y="0"/>
                      </a:move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3" name="Freeform 200"/>
                <p:cNvSpPr>
                  <a:spLocks/>
                </p:cNvSpPr>
                <p:nvPr/>
              </p:nvSpPr>
              <p:spPr bwMode="auto">
                <a:xfrm>
                  <a:off x="3563" y="3059"/>
                  <a:ext cx="996" cy="1"/>
                </a:xfrm>
                <a:custGeom>
                  <a:avLst/>
                  <a:gdLst>
                    <a:gd name="T0" fmla="*/ 996 w 996"/>
                    <a:gd name="T1" fmla="*/ 0 h 1"/>
                    <a:gd name="T2" fmla="*/ 2 w 996"/>
                    <a:gd name="T3" fmla="*/ 0 h 1"/>
                    <a:gd name="T4" fmla="*/ 0 w 99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96" h="1">
                      <a:moveTo>
                        <a:pt x="996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4" name="Freeform 201"/>
                <p:cNvSpPr>
                  <a:spLocks/>
                </p:cNvSpPr>
                <p:nvPr/>
              </p:nvSpPr>
              <p:spPr bwMode="auto">
                <a:xfrm>
                  <a:off x="2903" y="805"/>
                  <a:ext cx="1" cy="2170"/>
                </a:xfrm>
                <a:custGeom>
                  <a:avLst/>
                  <a:gdLst>
                    <a:gd name="T0" fmla="*/ 0 w 1"/>
                    <a:gd name="T1" fmla="*/ 0 h 2170"/>
                    <a:gd name="T2" fmla="*/ 0 w 1"/>
                    <a:gd name="T3" fmla="*/ 2169 h 2170"/>
                    <a:gd name="T4" fmla="*/ 0 w 1"/>
                    <a:gd name="T5" fmla="*/ 2170 h 21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170">
                      <a:moveTo>
                        <a:pt x="0" y="0"/>
                      </a:moveTo>
                      <a:lnTo>
                        <a:pt x="0" y="2169"/>
                      </a:lnTo>
                      <a:lnTo>
                        <a:pt x="0" y="217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5" name="Freeform 202"/>
                <p:cNvSpPr>
                  <a:spLocks/>
                </p:cNvSpPr>
                <p:nvPr/>
              </p:nvSpPr>
              <p:spPr bwMode="auto">
                <a:xfrm>
                  <a:off x="3123" y="3715"/>
                  <a:ext cx="1" cy="87"/>
                </a:xfrm>
                <a:custGeom>
                  <a:avLst/>
                  <a:gdLst>
                    <a:gd name="T0" fmla="*/ 0 w 1"/>
                    <a:gd name="T1" fmla="*/ 0 h 87"/>
                    <a:gd name="T2" fmla="*/ 0 w 1"/>
                    <a:gd name="T3" fmla="*/ 85 h 87"/>
                    <a:gd name="T4" fmla="*/ 0 w 1"/>
                    <a:gd name="T5" fmla="*/ 87 h 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7">
                      <a:moveTo>
                        <a:pt x="0" y="0"/>
                      </a:moveTo>
                      <a:lnTo>
                        <a:pt x="0" y="85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6" name="Freeform 203"/>
                <p:cNvSpPr>
                  <a:spLocks/>
                </p:cNvSpPr>
                <p:nvPr/>
              </p:nvSpPr>
              <p:spPr bwMode="auto">
                <a:xfrm>
                  <a:off x="3123" y="2973"/>
                  <a:ext cx="1" cy="86"/>
                </a:xfrm>
                <a:custGeom>
                  <a:avLst/>
                  <a:gdLst>
                    <a:gd name="T0" fmla="*/ 0 w 1"/>
                    <a:gd name="T1" fmla="*/ 86 h 86"/>
                    <a:gd name="T2" fmla="*/ 0 w 1"/>
                    <a:gd name="T3" fmla="*/ 1 h 86"/>
                    <a:gd name="T4" fmla="*/ 0 w 1"/>
                    <a:gd name="T5" fmla="*/ 0 h 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86">
                      <a:moveTo>
                        <a:pt x="0" y="86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7" name="Freeform 204"/>
                <p:cNvSpPr>
                  <a:spLocks/>
                </p:cNvSpPr>
                <p:nvPr/>
              </p:nvSpPr>
              <p:spPr bwMode="auto">
                <a:xfrm>
                  <a:off x="2901" y="2974"/>
                  <a:ext cx="222" cy="1"/>
                </a:xfrm>
                <a:custGeom>
                  <a:avLst/>
                  <a:gdLst>
                    <a:gd name="T0" fmla="*/ 222 w 222"/>
                    <a:gd name="T1" fmla="*/ 0 h 1"/>
                    <a:gd name="T2" fmla="*/ 2 w 222"/>
                    <a:gd name="T3" fmla="*/ 0 h 1"/>
                    <a:gd name="T4" fmla="*/ 0 w 22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" h="1">
                      <a:moveTo>
                        <a:pt x="222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  <p:sp>
              <p:nvSpPr>
                <p:cNvPr id="106828" name="Freeform 205"/>
                <p:cNvSpPr>
                  <a:spLocks/>
                </p:cNvSpPr>
                <p:nvPr/>
              </p:nvSpPr>
              <p:spPr bwMode="auto">
                <a:xfrm>
                  <a:off x="3123" y="2516"/>
                  <a:ext cx="1" cy="458"/>
                </a:xfrm>
                <a:custGeom>
                  <a:avLst/>
                  <a:gdLst>
                    <a:gd name="T0" fmla="*/ 0 w 1"/>
                    <a:gd name="T1" fmla="*/ 458 h 458"/>
                    <a:gd name="T2" fmla="*/ 0 w 1"/>
                    <a:gd name="T3" fmla="*/ 1 h 458"/>
                    <a:gd name="T4" fmla="*/ 0 w 1"/>
                    <a:gd name="T5" fmla="*/ 0 h 4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458">
                      <a:moveTo>
                        <a:pt x="0" y="458"/>
                      </a:move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H"/>
                </a:p>
              </p:txBody>
            </p:sp>
          </p:grpSp>
          <p:sp>
            <p:nvSpPr>
              <p:cNvPr id="106624" name="Freeform 206"/>
              <p:cNvSpPr>
                <a:spLocks/>
              </p:cNvSpPr>
              <p:nvPr/>
            </p:nvSpPr>
            <p:spPr bwMode="auto">
              <a:xfrm>
                <a:off x="3576" y="2973"/>
                <a:ext cx="1" cy="86"/>
              </a:xfrm>
              <a:custGeom>
                <a:avLst/>
                <a:gdLst>
                  <a:gd name="T0" fmla="*/ 0 w 1"/>
                  <a:gd name="T1" fmla="*/ 86 h 86"/>
                  <a:gd name="T2" fmla="*/ 0 w 1"/>
                  <a:gd name="T3" fmla="*/ 1 h 86"/>
                  <a:gd name="T4" fmla="*/ 0 w 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86">
                    <a:moveTo>
                      <a:pt x="0" y="86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25" name="Freeform 207"/>
              <p:cNvSpPr>
                <a:spLocks/>
              </p:cNvSpPr>
              <p:nvPr/>
            </p:nvSpPr>
            <p:spPr bwMode="auto">
              <a:xfrm>
                <a:off x="4570" y="800"/>
                <a:ext cx="1" cy="2170"/>
              </a:xfrm>
              <a:custGeom>
                <a:avLst/>
                <a:gdLst>
                  <a:gd name="T0" fmla="*/ 0 w 1"/>
                  <a:gd name="T1" fmla="*/ 0 h 2170"/>
                  <a:gd name="T2" fmla="*/ 0 w 1"/>
                  <a:gd name="T3" fmla="*/ 2169 h 2170"/>
                  <a:gd name="T4" fmla="*/ 0 w 1"/>
                  <a:gd name="T5" fmla="*/ 2170 h 21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170">
                    <a:moveTo>
                      <a:pt x="0" y="0"/>
                    </a:moveTo>
                    <a:lnTo>
                      <a:pt x="0" y="2169"/>
                    </a:lnTo>
                    <a:lnTo>
                      <a:pt x="0" y="217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26" name="Freeform 208"/>
              <p:cNvSpPr>
                <a:spLocks/>
              </p:cNvSpPr>
              <p:nvPr/>
            </p:nvSpPr>
            <p:spPr bwMode="auto">
              <a:xfrm>
                <a:off x="4656" y="720"/>
                <a:ext cx="1" cy="2340"/>
              </a:xfrm>
              <a:custGeom>
                <a:avLst/>
                <a:gdLst>
                  <a:gd name="T0" fmla="*/ 0 w 1"/>
                  <a:gd name="T1" fmla="*/ 0 h 2340"/>
                  <a:gd name="T2" fmla="*/ 0 w 1"/>
                  <a:gd name="T3" fmla="*/ 2339 h 2340"/>
                  <a:gd name="T4" fmla="*/ 0 w 1"/>
                  <a:gd name="T5" fmla="*/ 2340 h 23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340">
                    <a:moveTo>
                      <a:pt x="0" y="0"/>
                    </a:moveTo>
                    <a:lnTo>
                      <a:pt x="0" y="2339"/>
                    </a:lnTo>
                    <a:lnTo>
                      <a:pt x="0" y="234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27" name="Freeform 209"/>
              <p:cNvSpPr>
                <a:spLocks/>
              </p:cNvSpPr>
              <p:nvPr/>
            </p:nvSpPr>
            <p:spPr bwMode="auto">
              <a:xfrm>
                <a:off x="4656" y="3061"/>
                <a:ext cx="1" cy="742"/>
              </a:xfrm>
              <a:custGeom>
                <a:avLst/>
                <a:gdLst>
                  <a:gd name="T0" fmla="*/ 0 w 1"/>
                  <a:gd name="T1" fmla="*/ 742 h 742"/>
                  <a:gd name="T2" fmla="*/ 0 w 1"/>
                  <a:gd name="T3" fmla="*/ 1 h 742"/>
                  <a:gd name="T4" fmla="*/ 0 w 1"/>
                  <a:gd name="T5" fmla="*/ 0 h 7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742">
                    <a:moveTo>
                      <a:pt x="0" y="742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28" name="Freeform 210"/>
              <p:cNvSpPr>
                <a:spLocks/>
              </p:cNvSpPr>
              <p:nvPr/>
            </p:nvSpPr>
            <p:spPr bwMode="auto">
              <a:xfrm>
                <a:off x="4564" y="3053"/>
                <a:ext cx="1" cy="658"/>
              </a:xfrm>
              <a:custGeom>
                <a:avLst/>
                <a:gdLst>
                  <a:gd name="T0" fmla="*/ 0 w 1"/>
                  <a:gd name="T1" fmla="*/ 0 h 658"/>
                  <a:gd name="T2" fmla="*/ 0 w 1"/>
                  <a:gd name="T3" fmla="*/ 656 h 658"/>
                  <a:gd name="T4" fmla="*/ 0 w 1"/>
                  <a:gd name="T5" fmla="*/ 658 h 6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58">
                    <a:moveTo>
                      <a:pt x="0" y="0"/>
                    </a:moveTo>
                    <a:lnTo>
                      <a:pt x="0" y="656"/>
                    </a:lnTo>
                    <a:lnTo>
                      <a:pt x="0" y="658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6541" name="Group 214"/>
            <p:cNvGrpSpPr>
              <a:grpSpLocks/>
            </p:cNvGrpSpPr>
            <p:nvPr/>
          </p:nvGrpSpPr>
          <p:grpSpPr bwMode="auto">
            <a:xfrm>
              <a:off x="2133" y="2257"/>
              <a:ext cx="202" cy="193"/>
              <a:chOff x="2158" y="1919"/>
              <a:chExt cx="189" cy="180"/>
            </a:xfrm>
          </p:grpSpPr>
          <p:sp>
            <p:nvSpPr>
              <p:cNvPr id="106617" name="Oval 215"/>
              <p:cNvSpPr>
                <a:spLocks noChangeArrowheads="1"/>
              </p:cNvSpPr>
              <p:nvPr/>
            </p:nvSpPr>
            <p:spPr bwMode="auto">
              <a:xfrm rot="10800000">
                <a:off x="2250" y="2003"/>
                <a:ext cx="96" cy="96"/>
              </a:xfrm>
              <a:prstGeom prst="ellips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06618" name="Line 216"/>
              <p:cNvSpPr>
                <a:spLocks noChangeShapeType="1"/>
              </p:cNvSpPr>
              <p:nvPr/>
            </p:nvSpPr>
            <p:spPr bwMode="auto">
              <a:xfrm rot="10800000">
                <a:off x="2158" y="2046"/>
                <a:ext cx="97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19" name="Line 217"/>
              <p:cNvSpPr>
                <a:spLocks noChangeShapeType="1"/>
              </p:cNvSpPr>
              <p:nvPr/>
            </p:nvSpPr>
            <p:spPr bwMode="auto">
              <a:xfrm rot="10800000" flipH="1">
                <a:off x="2161" y="1988"/>
                <a:ext cx="0" cy="64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20" name="Arc 218"/>
              <p:cNvSpPr>
                <a:spLocks/>
              </p:cNvSpPr>
              <p:nvPr/>
            </p:nvSpPr>
            <p:spPr bwMode="auto">
              <a:xfrm rot="5400000">
                <a:off x="2274" y="1931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621" name="Line 219"/>
              <p:cNvSpPr>
                <a:spLocks noChangeShapeType="1"/>
              </p:cNvSpPr>
              <p:nvPr/>
            </p:nvSpPr>
            <p:spPr bwMode="auto">
              <a:xfrm rot="10800000" flipH="1">
                <a:off x="2347" y="1919"/>
                <a:ext cx="0" cy="3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22" name="Line 220"/>
              <p:cNvSpPr>
                <a:spLocks noChangeShapeType="1"/>
              </p:cNvSpPr>
              <p:nvPr/>
            </p:nvSpPr>
            <p:spPr bwMode="auto">
              <a:xfrm rot="10800000">
                <a:off x="2250" y="1921"/>
                <a:ext cx="0" cy="3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6542" name="Group 221"/>
            <p:cNvGrpSpPr>
              <a:grpSpLocks/>
            </p:cNvGrpSpPr>
            <p:nvPr/>
          </p:nvGrpSpPr>
          <p:grpSpPr bwMode="auto">
            <a:xfrm rot="5400000">
              <a:off x="1737" y="2089"/>
              <a:ext cx="103" cy="133"/>
              <a:chOff x="4367" y="1968"/>
              <a:chExt cx="96" cy="124"/>
            </a:xfrm>
          </p:grpSpPr>
          <p:sp>
            <p:nvSpPr>
              <p:cNvPr id="106613" name="Arc 222"/>
              <p:cNvSpPr>
                <a:spLocks/>
              </p:cNvSpPr>
              <p:nvPr/>
            </p:nvSpPr>
            <p:spPr bwMode="auto">
              <a:xfrm rot="5400000">
                <a:off x="4391" y="1980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614" name="Line 223"/>
              <p:cNvSpPr>
                <a:spLocks noChangeShapeType="1"/>
              </p:cNvSpPr>
              <p:nvPr/>
            </p:nvSpPr>
            <p:spPr bwMode="auto">
              <a:xfrm rot="10800000" flipH="1">
                <a:off x="4462" y="1968"/>
                <a:ext cx="0" cy="4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15" name="Line 224"/>
              <p:cNvSpPr>
                <a:spLocks noChangeShapeType="1"/>
              </p:cNvSpPr>
              <p:nvPr/>
            </p:nvSpPr>
            <p:spPr bwMode="auto">
              <a:xfrm rot="10800000" flipH="1">
                <a:off x="4367" y="1970"/>
                <a:ext cx="0" cy="3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16" name="Line 225"/>
              <p:cNvSpPr>
                <a:spLocks noChangeShapeType="1"/>
              </p:cNvSpPr>
              <p:nvPr/>
            </p:nvSpPr>
            <p:spPr bwMode="auto">
              <a:xfrm>
                <a:off x="4416" y="2050"/>
                <a:ext cx="0" cy="4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6543" name="Group 226"/>
            <p:cNvGrpSpPr>
              <a:grpSpLocks/>
            </p:cNvGrpSpPr>
            <p:nvPr/>
          </p:nvGrpSpPr>
          <p:grpSpPr bwMode="auto">
            <a:xfrm>
              <a:off x="1772" y="1073"/>
              <a:ext cx="104" cy="134"/>
              <a:chOff x="1823" y="815"/>
              <a:chExt cx="96" cy="125"/>
            </a:xfrm>
          </p:grpSpPr>
          <p:sp>
            <p:nvSpPr>
              <p:cNvPr id="106609" name="Arc 227"/>
              <p:cNvSpPr>
                <a:spLocks/>
              </p:cNvSpPr>
              <p:nvPr/>
            </p:nvSpPr>
            <p:spPr bwMode="auto">
              <a:xfrm rot="-5400000">
                <a:off x="1847" y="831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610" name="Line 228"/>
              <p:cNvSpPr>
                <a:spLocks noChangeShapeType="1"/>
              </p:cNvSpPr>
              <p:nvPr/>
            </p:nvSpPr>
            <p:spPr bwMode="auto">
              <a:xfrm flipH="1">
                <a:off x="1824" y="899"/>
                <a:ext cx="0" cy="4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11" name="Line 229"/>
              <p:cNvSpPr>
                <a:spLocks noChangeShapeType="1"/>
              </p:cNvSpPr>
              <p:nvPr/>
            </p:nvSpPr>
            <p:spPr bwMode="auto">
              <a:xfrm>
                <a:off x="1919" y="897"/>
                <a:ext cx="0" cy="43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12" name="Line 230"/>
              <p:cNvSpPr>
                <a:spLocks noChangeShapeType="1"/>
              </p:cNvSpPr>
              <p:nvPr/>
            </p:nvSpPr>
            <p:spPr bwMode="auto">
              <a:xfrm rot="10800000">
                <a:off x="1870" y="815"/>
                <a:ext cx="0" cy="4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6544" name="Group 231"/>
            <p:cNvGrpSpPr>
              <a:grpSpLocks/>
            </p:cNvGrpSpPr>
            <p:nvPr/>
          </p:nvGrpSpPr>
          <p:grpSpPr bwMode="auto">
            <a:xfrm>
              <a:off x="2650" y="1075"/>
              <a:ext cx="103" cy="134"/>
              <a:chOff x="1823" y="815"/>
              <a:chExt cx="96" cy="125"/>
            </a:xfrm>
          </p:grpSpPr>
          <p:sp>
            <p:nvSpPr>
              <p:cNvPr id="106605" name="Arc 232"/>
              <p:cNvSpPr>
                <a:spLocks/>
              </p:cNvSpPr>
              <p:nvPr/>
            </p:nvSpPr>
            <p:spPr bwMode="auto">
              <a:xfrm rot="-5400000">
                <a:off x="1847" y="831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606" name="Line 233"/>
              <p:cNvSpPr>
                <a:spLocks noChangeShapeType="1"/>
              </p:cNvSpPr>
              <p:nvPr/>
            </p:nvSpPr>
            <p:spPr bwMode="auto">
              <a:xfrm flipH="1">
                <a:off x="1824" y="899"/>
                <a:ext cx="0" cy="4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07" name="Line 234"/>
              <p:cNvSpPr>
                <a:spLocks noChangeShapeType="1"/>
              </p:cNvSpPr>
              <p:nvPr/>
            </p:nvSpPr>
            <p:spPr bwMode="auto">
              <a:xfrm>
                <a:off x="1919" y="897"/>
                <a:ext cx="0" cy="43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08" name="Line 235"/>
              <p:cNvSpPr>
                <a:spLocks noChangeShapeType="1"/>
              </p:cNvSpPr>
              <p:nvPr/>
            </p:nvSpPr>
            <p:spPr bwMode="auto">
              <a:xfrm rot="10800000">
                <a:off x="1870" y="815"/>
                <a:ext cx="0" cy="4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6545" name="Group 236"/>
            <p:cNvGrpSpPr>
              <a:grpSpLocks/>
            </p:cNvGrpSpPr>
            <p:nvPr/>
          </p:nvGrpSpPr>
          <p:grpSpPr bwMode="auto">
            <a:xfrm>
              <a:off x="3063" y="1075"/>
              <a:ext cx="103" cy="134"/>
              <a:chOff x="1823" y="815"/>
              <a:chExt cx="96" cy="125"/>
            </a:xfrm>
          </p:grpSpPr>
          <p:sp>
            <p:nvSpPr>
              <p:cNvPr id="106601" name="Arc 237"/>
              <p:cNvSpPr>
                <a:spLocks/>
              </p:cNvSpPr>
              <p:nvPr/>
            </p:nvSpPr>
            <p:spPr bwMode="auto">
              <a:xfrm rot="-5400000">
                <a:off x="1847" y="831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602" name="Line 238"/>
              <p:cNvSpPr>
                <a:spLocks noChangeShapeType="1"/>
              </p:cNvSpPr>
              <p:nvPr/>
            </p:nvSpPr>
            <p:spPr bwMode="auto">
              <a:xfrm flipH="1">
                <a:off x="1824" y="899"/>
                <a:ext cx="0" cy="4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03" name="Line 239"/>
              <p:cNvSpPr>
                <a:spLocks noChangeShapeType="1"/>
              </p:cNvSpPr>
              <p:nvPr/>
            </p:nvSpPr>
            <p:spPr bwMode="auto">
              <a:xfrm>
                <a:off x="1919" y="897"/>
                <a:ext cx="0" cy="43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04" name="Line 240"/>
              <p:cNvSpPr>
                <a:spLocks noChangeShapeType="1"/>
              </p:cNvSpPr>
              <p:nvPr/>
            </p:nvSpPr>
            <p:spPr bwMode="auto">
              <a:xfrm rot="10800000">
                <a:off x="1870" y="815"/>
                <a:ext cx="0" cy="4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grpSp>
          <p:nvGrpSpPr>
            <p:cNvPr id="106546" name="Group 241"/>
            <p:cNvGrpSpPr>
              <a:grpSpLocks/>
            </p:cNvGrpSpPr>
            <p:nvPr/>
          </p:nvGrpSpPr>
          <p:grpSpPr bwMode="auto">
            <a:xfrm>
              <a:off x="3939" y="1075"/>
              <a:ext cx="103" cy="134"/>
              <a:chOff x="1823" y="815"/>
              <a:chExt cx="96" cy="125"/>
            </a:xfrm>
          </p:grpSpPr>
          <p:sp>
            <p:nvSpPr>
              <p:cNvPr id="106597" name="Arc 242"/>
              <p:cNvSpPr>
                <a:spLocks/>
              </p:cNvSpPr>
              <p:nvPr/>
            </p:nvSpPr>
            <p:spPr bwMode="auto">
              <a:xfrm rot="-5400000">
                <a:off x="1847" y="831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598" name="Line 243"/>
              <p:cNvSpPr>
                <a:spLocks noChangeShapeType="1"/>
              </p:cNvSpPr>
              <p:nvPr/>
            </p:nvSpPr>
            <p:spPr bwMode="auto">
              <a:xfrm flipH="1">
                <a:off x="1824" y="899"/>
                <a:ext cx="0" cy="4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599" name="Line 244"/>
              <p:cNvSpPr>
                <a:spLocks noChangeShapeType="1"/>
              </p:cNvSpPr>
              <p:nvPr/>
            </p:nvSpPr>
            <p:spPr bwMode="auto">
              <a:xfrm>
                <a:off x="1919" y="897"/>
                <a:ext cx="0" cy="43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600" name="Line 245"/>
              <p:cNvSpPr>
                <a:spLocks noChangeShapeType="1"/>
              </p:cNvSpPr>
              <p:nvPr/>
            </p:nvSpPr>
            <p:spPr bwMode="auto">
              <a:xfrm rot="10800000">
                <a:off x="1870" y="815"/>
                <a:ext cx="0" cy="4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06547" name="Line 246"/>
            <p:cNvSpPr>
              <a:spLocks noChangeShapeType="1"/>
            </p:cNvSpPr>
            <p:nvPr/>
          </p:nvSpPr>
          <p:spPr bwMode="auto">
            <a:xfrm>
              <a:off x="3166" y="1023"/>
              <a:ext cx="773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48" name="Line 247"/>
            <p:cNvSpPr>
              <a:spLocks noChangeShapeType="1"/>
            </p:cNvSpPr>
            <p:nvPr/>
          </p:nvSpPr>
          <p:spPr bwMode="auto">
            <a:xfrm flipH="1">
              <a:off x="3114" y="1023"/>
              <a:ext cx="52" cy="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49" name="Line 248"/>
            <p:cNvSpPr>
              <a:spLocks noChangeShapeType="1"/>
            </p:cNvSpPr>
            <p:nvPr/>
          </p:nvSpPr>
          <p:spPr bwMode="auto">
            <a:xfrm>
              <a:off x="3939" y="1023"/>
              <a:ext cx="52" cy="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0" name="Line 252"/>
            <p:cNvSpPr>
              <a:spLocks noChangeShapeType="1"/>
            </p:cNvSpPr>
            <p:nvPr/>
          </p:nvSpPr>
          <p:spPr bwMode="auto">
            <a:xfrm flipH="1" flipV="1">
              <a:off x="2650" y="1023"/>
              <a:ext cx="51" cy="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1" name="Line 253"/>
            <p:cNvSpPr>
              <a:spLocks noChangeShapeType="1"/>
            </p:cNvSpPr>
            <p:nvPr/>
          </p:nvSpPr>
          <p:spPr bwMode="auto">
            <a:xfrm flipH="1">
              <a:off x="1876" y="1023"/>
              <a:ext cx="774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2" name="Line 254"/>
            <p:cNvSpPr>
              <a:spLocks noChangeShapeType="1"/>
            </p:cNvSpPr>
            <p:nvPr/>
          </p:nvSpPr>
          <p:spPr bwMode="auto">
            <a:xfrm flipH="1">
              <a:off x="1825" y="1023"/>
              <a:ext cx="51" cy="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3" name="Line 255"/>
            <p:cNvSpPr>
              <a:spLocks noChangeShapeType="1"/>
            </p:cNvSpPr>
            <p:nvPr/>
          </p:nvSpPr>
          <p:spPr bwMode="auto">
            <a:xfrm flipH="1" flipV="1">
              <a:off x="1774" y="1023"/>
              <a:ext cx="51" cy="5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4" name="Line 256"/>
            <p:cNvSpPr>
              <a:spLocks noChangeShapeType="1"/>
            </p:cNvSpPr>
            <p:nvPr/>
          </p:nvSpPr>
          <p:spPr bwMode="auto">
            <a:xfrm flipH="1">
              <a:off x="1722" y="1023"/>
              <a:ext cx="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5" name="Rectangle 262"/>
            <p:cNvSpPr>
              <a:spLocks noChangeArrowheads="1"/>
            </p:cNvSpPr>
            <p:nvPr/>
          </p:nvSpPr>
          <p:spPr bwMode="auto">
            <a:xfrm>
              <a:off x="2238" y="2670"/>
              <a:ext cx="102" cy="103"/>
            </a:xfrm>
            <a:prstGeom prst="rect">
              <a:avLst/>
            </a:prstGeom>
            <a:solidFill>
              <a:srgbClr val="0000FF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6556" name="Rectangle 263"/>
            <p:cNvSpPr>
              <a:spLocks noChangeArrowheads="1"/>
            </p:cNvSpPr>
            <p:nvPr/>
          </p:nvSpPr>
          <p:spPr bwMode="auto">
            <a:xfrm>
              <a:off x="3527" y="2670"/>
              <a:ext cx="103" cy="103"/>
            </a:xfrm>
            <a:prstGeom prst="rect">
              <a:avLst/>
            </a:prstGeom>
            <a:solidFill>
              <a:srgbClr val="0000FF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6557" name="Line 264"/>
            <p:cNvSpPr>
              <a:spLocks noChangeShapeType="1"/>
            </p:cNvSpPr>
            <p:nvPr/>
          </p:nvSpPr>
          <p:spPr bwMode="auto">
            <a:xfrm>
              <a:off x="2340" y="2721"/>
              <a:ext cx="1187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58" name="Line 265"/>
            <p:cNvSpPr>
              <a:spLocks noChangeShapeType="1"/>
            </p:cNvSpPr>
            <p:nvPr/>
          </p:nvSpPr>
          <p:spPr bwMode="auto">
            <a:xfrm flipV="1">
              <a:off x="2289" y="2449"/>
              <a:ext cx="0" cy="221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grpSp>
          <p:nvGrpSpPr>
            <p:cNvPr id="106559" name="Group 270"/>
            <p:cNvGrpSpPr>
              <a:grpSpLocks/>
            </p:cNvGrpSpPr>
            <p:nvPr/>
          </p:nvGrpSpPr>
          <p:grpSpPr bwMode="auto">
            <a:xfrm>
              <a:off x="3431" y="2271"/>
              <a:ext cx="202" cy="193"/>
              <a:chOff x="2158" y="1919"/>
              <a:chExt cx="189" cy="180"/>
            </a:xfrm>
          </p:grpSpPr>
          <p:sp>
            <p:nvSpPr>
              <p:cNvPr id="106591" name="Oval 271"/>
              <p:cNvSpPr>
                <a:spLocks noChangeArrowheads="1"/>
              </p:cNvSpPr>
              <p:nvPr/>
            </p:nvSpPr>
            <p:spPr bwMode="auto">
              <a:xfrm rot="10800000">
                <a:off x="2250" y="2003"/>
                <a:ext cx="96" cy="96"/>
              </a:xfrm>
              <a:prstGeom prst="ellips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06592" name="Line 272"/>
              <p:cNvSpPr>
                <a:spLocks noChangeShapeType="1"/>
              </p:cNvSpPr>
              <p:nvPr/>
            </p:nvSpPr>
            <p:spPr bwMode="auto">
              <a:xfrm rot="10800000">
                <a:off x="2158" y="2046"/>
                <a:ext cx="97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593" name="Line 273"/>
              <p:cNvSpPr>
                <a:spLocks noChangeShapeType="1"/>
              </p:cNvSpPr>
              <p:nvPr/>
            </p:nvSpPr>
            <p:spPr bwMode="auto">
              <a:xfrm rot="10800000" flipH="1">
                <a:off x="2161" y="1988"/>
                <a:ext cx="0" cy="64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594" name="Arc 274"/>
              <p:cNvSpPr>
                <a:spLocks/>
              </p:cNvSpPr>
              <p:nvPr/>
            </p:nvSpPr>
            <p:spPr bwMode="auto">
              <a:xfrm rot="5400000">
                <a:off x="2274" y="1931"/>
                <a:ext cx="48" cy="96"/>
              </a:xfrm>
              <a:custGeom>
                <a:avLst/>
                <a:gdLst>
                  <a:gd name="T0" fmla="*/ 0 w 21600"/>
                  <a:gd name="T1" fmla="*/ 0 h 43187"/>
                  <a:gd name="T2" fmla="*/ 0 w 21600"/>
                  <a:gd name="T3" fmla="*/ 0 h 43187"/>
                  <a:gd name="T4" fmla="*/ 0 w 21600"/>
                  <a:gd name="T5" fmla="*/ 0 h 43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3187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</a:path>
                  <a:path w="21600" h="43187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33233"/>
                      <a:pt x="12386" y="42777"/>
                      <a:pt x="759" y="43186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595" name="Line 275"/>
              <p:cNvSpPr>
                <a:spLocks noChangeShapeType="1"/>
              </p:cNvSpPr>
              <p:nvPr/>
            </p:nvSpPr>
            <p:spPr bwMode="auto">
              <a:xfrm rot="10800000" flipH="1">
                <a:off x="2347" y="1919"/>
                <a:ext cx="0" cy="3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  <p:sp>
            <p:nvSpPr>
              <p:cNvPr id="106596" name="Line 276"/>
              <p:cNvSpPr>
                <a:spLocks noChangeShapeType="1"/>
              </p:cNvSpPr>
              <p:nvPr/>
            </p:nvSpPr>
            <p:spPr bwMode="auto">
              <a:xfrm rot="10800000">
                <a:off x="2250" y="1921"/>
                <a:ext cx="0" cy="3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fr-CH"/>
              </a:p>
            </p:txBody>
          </p:sp>
        </p:grpSp>
        <p:sp>
          <p:nvSpPr>
            <p:cNvPr id="106560" name="Line 290"/>
            <p:cNvSpPr>
              <a:spLocks noChangeShapeType="1"/>
            </p:cNvSpPr>
            <p:nvPr/>
          </p:nvSpPr>
          <p:spPr bwMode="auto">
            <a:xfrm flipV="1">
              <a:off x="3583" y="2461"/>
              <a:ext cx="0" cy="23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1" name="Line 304"/>
            <p:cNvSpPr>
              <a:spLocks noChangeShapeType="1"/>
            </p:cNvSpPr>
            <p:nvPr/>
          </p:nvSpPr>
          <p:spPr bwMode="auto">
            <a:xfrm flipH="1" flipV="1">
              <a:off x="1654" y="2074"/>
              <a:ext cx="79" cy="7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2" name="Line 311"/>
            <p:cNvSpPr>
              <a:spLocks noChangeShapeType="1"/>
            </p:cNvSpPr>
            <p:nvPr/>
          </p:nvSpPr>
          <p:spPr bwMode="auto">
            <a:xfrm rot="5400000" flipH="1">
              <a:off x="1178" y="1582"/>
              <a:ext cx="9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3" name="Line 312"/>
            <p:cNvSpPr>
              <a:spLocks noChangeShapeType="1"/>
            </p:cNvSpPr>
            <p:nvPr/>
          </p:nvSpPr>
          <p:spPr bwMode="auto">
            <a:xfrm flipV="1">
              <a:off x="1650" y="1024"/>
              <a:ext cx="79" cy="7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4" name="Line 335"/>
            <p:cNvSpPr>
              <a:spLocks noChangeShapeType="1"/>
            </p:cNvSpPr>
            <p:nvPr/>
          </p:nvSpPr>
          <p:spPr bwMode="auto">
            <a:xfrm flipH="1" flipV="1">
              <a:off x="2010" y="2461"/>
              <a:ext cx="237" cy="23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5" name="Line 336"/>
            <p:cNvSpPr>
              <a:spLocks noChangeShapeType="1"/>
            </p:cNvSpPr>
            <p:nvPr/>
          </p:nvSpPr>
          <p:spPr bwMode="auto">
            <a:xfrm flipH="1" flipV="1">
              <a:off x="2010" y="1808"/>
              <a:ext cx="0" cy="65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6" name="Line 337"/>
            <p:cNvSpPr>
              <a:spLocks noChangeShapeType="1"/>
            </p:cNvSpPr>
            <p:nvPr/>
          </p:nvSpPr>
          <p:spPr bwMode="auto">
            <a:xfrm flipV="1">
              <a:off x="2005" y="1769"/>
              <a:ext cx="203" cy="4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7" name="Line 338"/>
            <p:cNvSpPr>
              <a:spLocks noChangeShapeType="1"/>
            </p:cNvSpPr>
            <p:nvPr/>
          </p:nvSpPr>
          <p:spPr bwMode="auto">
            <a:xfrm flipH="1" flipV="1">
              <a:off x="2702" y="1159"/>
              <a:ext cx="0" cy="51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8" name="Line 342"/>
            <p:cNvSpPr>
              <a:spLocks noChangeShapeType="1"/>
            </p:cNvSpPr>
            <p:nvPr/>
          </p:nvSpPr>
          <p:spPr bwMode="auto">
            <a:xfrm flipH="1" flipV="1">
              <a:off x="3236" y="2539"/>
              <a:ext cx="316" cy="15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69" name="Line 343"/>
            <p:cNvSpPr>
              <a:spLocks noChangeShapeType="1"/>
            </p:cNvSpPr>
            <p:nvPr/>
          </p:nvSpPr>
          <p:spPr bwMode="auto">
            <a:xfrm flipV="1">
              <a:off x="3236" y="1835"/>
              <a:ext cx="0" cy="70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70" name="Line 344"/>
            <p:cNvSpPr>
              <a:spLocks noChangeShapeType="1"/>
            </p:cNvSpPr>
            <p:nvPr/>
          </p:nvSpPr>
          <p:spPr bwMode="auto">
            <a:xfrm flipV="1">
              <a:off x="3236" y="1776"/>
              <a:ext cx="278" cy="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71" name="Line 345"/>
            <p:cNvSpPr>
              <a:spLocks noChangeShapeType="1"/>
            </p:cNvSpPr>
            <p:nvPr/>
          </p:nvSpPr>
          <p:spPr bwMode="auto">
            <a:xfrm flipV="1">
              <a:off x="3987" y="1144"/>
              <a:ext cx="0" cy="54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72" name="Line 346"/>
            <p:cNvSpPr>
              <a:spLocks noChangeShapeType="1"/>
            </p:cNvSpPr>
            <p:nvPr/>
          </p:nvSpPr>
          <p:spPr bwMode="auto">
            <a:xfrm flipV="1">
              <a:off x="2285" y="1667"/>
              <a:ext cx="417" cy="8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73" name="Line 347"/>
            <p:cNvSpPr>
              <a:spLocks noChangeShapeType="1"/>
            </p:cNvSpPr>
            <p:nvPr/>
          </p:nvSpPr>
          <p:spPr bwMode="auto">
            <a:xfrm flipV="1">
              <a:off x="3592" y="1679"/>
              <a:ext cx="397" cy="8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  <p:sp>
          <p:nvSpPr>
            <p:cNvPr id="106574" name="Oval 360"/>
            <p:cNvSpPr>
              <a:spLocks noChangeArrowheads="1"/>
            </p:cNvSpPr>
            <p:nvPr/>
          </p:nvSpPr>
          <p:spPr bwMode="auto">
            <a:xfrm>
              <a:off x="2208" y="1725"/>
              <a:ext cx="79" cy="78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6575" name="Oval 361"/>
            <p:cNvSpPr>
              <a:spLocks noChangeArrowheads="1"/>
            </p:cNvSpPr>
            <p:nvPr/>
          </p:nvSpPr>
          <p:spPr bwMode="auto">
            <a:xfrm>
              <a:off x="3513" y="1725"/>
              <a:ext cx="79" cy="78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6576" name="Line 362"/>
            <p:cNvSpPr>
              <a:spLocks noChangeShapeType="1"/>
            </p:cNvSpPr>
            <p:nvPr/>
          </p:nvSpPr>
          <p:spPr bwMode="auto">
            <a:xfrm>
              <a:off x="3908" y="1416"/>
              <a:ext cx="158" cy="3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77" name="Line 363"/>
            <p:cNvSpPr>
              <a:spLocks noChangeShapeType="1"/>
            </p:cNvSpPr>
            <p:nvPr/>
          </p:nvSpPr>
          <p:spPr bwMode="auto">
            <a:xfrm>
              <a:off x="3908" y="1377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78" name="Line 364"/>
            <p:cNvSpPr>
              <a:spLocks noChangeShapeType="1"/>
            </p:cNvSpPr>
            <p:nvPr/>
          </p:nvSpPr>
          <p:spPr bwMode="auto">
            <a:xfrm>
              <a:off x="3908" y="1454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79" name="Line 365"/>
            <p:cNvSpPr>
              <a:spLocks noChangeShapeType="1"/>
            </p:cNvSpPr>
            <p:nvPr/>
          </p:nvSpPr>
          <p:spPr bwMode="auto">
            <a:xfrm>
              <a:off x="1933" y="2032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0" name="Line 366"/>
            <p:cNvSpPr>
              <a:spLocks noChangeShapeType="1"/>
            </p:cNvSpPr>
            <p:nvPr/>
          </p:nvSpPr>
          <p:spPr bwMode="auto">
            <a:xfrm>
              <a:off x="1933" y="1993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1" name="Line 367"/>
            <p:cNvSpPr>
              <a:spLocks noChangeShapeType="1"/>
            </p:cNvSpPr>
            <p:nvPr/>
          </p:nvSpPr>
          <p:spPr bwMode="auto">
            <a:xfrm>
              <a:off x="1933" y="2071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2" name="Line 368"/>
            <p:cNvSpPr>
              <a:spLocks noChangeShapeType="1"/>
            </p:cNvSpPr>
            <p:nvPr/>
          </p:nvSpPr>
          <p:spPr bwMode="auto">
            <a:xfrm>
              <a:off x="1933" y="1955"/>
              <a:ext cx="158" cy="3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3" name="Line 372"/>
            <p:cNvSpPr>
              <a:spLocks noChangeShapeType="1"/>
            </p:cNvSpPr>
            <p:nvPr/>
          </p:nvSpPr>
          <p:spPr bwMode="auto">
            <a:xfrm flipV="1">
              <a:off x="1933" y="1993"/>
              <a:ext cx="158" cy="7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4" name="Line 373"/>
            <p:cNvSpPr>
              <a:spLocks noChangeShapeType="1"/>
            </p:cNvSpPr>
            <p:nvPr/>
          </p:nvSpPr>
          <p:spPr bwMode="auto">
            <a:xfrm>
              <a:off x="2618" y="1382"/>
              <a:ext cx="158" cy="3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5" name="Line 374"/>
            <p:cNvSpPr>
              <a:spLocks noChangeShapeType="1"/>
            </p:cNvSpPr>
            <p:nvPr/>
          </p:nvSpPr>
          <p:spPr bwMode="auto">
            <a:xfrm>
              <a:off x="2618" y="1343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6" name="Line 375"/>
            <p:cNvSpPr>
              <a:spLocks noChangeShapeType="1"/>
            </p:cNvSpPr>
            <p:nvPr/>
          </p:nvSpPr>
          <p:spPr bwMode="auto">
            <a:xfrm>
              <a:off x="2618" y="1420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7" name="Line 376"/>
            <p:cNvSpPr>
              <a:spLocks noChangeShapeType="1"/>
            </p:cNvSpPr>
            <p:nvPr/>
          </p:nvSpPr>
          <p:spPr bwMode="auto">
            <a:xfrm>
              <a:off x="3156" y="2064"/>
              <a:ext cx="158" cy="3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8" name="Line 377"/>
            <p:cNvSpPr>
              <a:spLocks noChangeShapeType="1"/>
            </p:cNvSpPr>
            <p:nvPr/>
          </p:nvSpPr>
          <p:spPr bwMode="auto">
            <a:xfrm>
              <a:off x="3156" y="2025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89" name="Line 378"/>
            <p:cNvSpPr>
              <a:spLocks noChangeShapeType="1"/>
            </p:cNvSpPr>
            <p:nvPr/>
          </p:nvSpPr>
          <p:spPr bwMode="auto">
            <a:xfrm>
              <a:off x="3156" y="2102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90" name="Line 379"/>
            <p:cNvSpPr>
              <a:spLocks noChangeShapeType="1"/>
            </p:cNvSpPr>
            <p:nvPr/>
          </p:nvSpPr>
          <p:spPr bwMode="auto">
            <a:xfrm>
              <a:off x="3156" y="1986"/>
              <a:ext cx="158" cy="39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00515" name="Group 483"/>
          <p:cNvGrpSpPr>
            <a:grpSpLocks/>
          </p:cNvGrpSpPr>
          <p:nvPr/>
        </p:nvGrpSpPr>
        <p:grpSpPr bwMode="auto">
          <a:xfrm>
            <a:off x="631031" y="3103939"/>
            <a:ext cx="2295525" cy="1828800"/>
            <a:chOff x="0" y="480"/>
            <a:chExt cx="1446" cy="1152"/>
          </a:xfrm>
        </p:grpSpPr>
        <p:sp>
          <p:nvSpPr>
            <p:cNvPr id="106530" name="Line 394"/>
            <p:cNvSpPr>
              <a:spLocks noChangeShapeType="1"/>
            </p:cNvSpPr>
            <p:nvPr/>
          </p:nvSpPr>
          <p:spPr bwMode="auto">
            <a:xfrm>
              <a:off x="0" y="816"/>
              <a:ext cx="144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31" name="Line 395"/>
            <p:cNvSpPr>
              <a:spLocks noChangeShapeType="1"/>
            </p:cNvSpPr>
            <p:nvPr/>
          </p:nvSpPr>
          <p:spPr bwMode="auto">
            <a:xfrm>
              <a:off x="6" y="912"/>
              <a:ext cx="1440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32" name="Line 397"/>
            <p:cNvSpPr>
              <a:spLocks noChangeShapeType="1"/>
            </p:cNvSpPr>
            <p:nvPr/>
          </p:nvSpPr>
          <p:spPr bwMode="auto">
            <a:xfrm>
              <a:off x="0" y="1008"/>
              <a:ext cx="858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33" name="Line 399"/>
            <p:cNvSpPr>
              <a:spLocks noChangeShapeType="1"/>
            </p:cNvSpPr>
            <p:nvPr/>
          </p:nvSpPr>
          <p:spPr bwMode="auto">
            <a:xfrm>
              <a:off x="0" y="1104"/>
              <a:ext cx="762" cy="0"/>
            </a:xfrm>
            <a:prstGeom prst="line">
              <a:avLst/>
            </a:prstGeom>
            <a:noFill/>
            <a:ln w="38100">
              <a:solidFill>
                <a:srgbClr val="FF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grpSp>
          <p:nvGrpSpPr>
            <p:cNvPr id="106534" name="Group 442"/>
            <p:cNvGrpSpPr>
              <a:grpSpLocks/>
            </p:cNvGrpSpPr>
            <p:nvPr/>
          </p:nvGrpSpPr>
          <p:grpSpPr bwMode="auto">
            <a:xfrm>
              <a:off x="0" y="714"/>
              <a:ext cx="1440" cy="0"/>
              <a:chOff x="66" y="1824"/>
              <a:chExt cx="1440" cy="0"/>
            </a:xfrm>
          </p:grpSpPr>
          <p:sp>
            <p:nvSpPr>
              <p:cNvPr id="106538" name="Line 396"/>
              <p:cNvSpPr>
                <a:spLocks noChangeShapeType="1"/>
              </p:cNvSpPr>
              <p:nvPr/>
            </p:nvSpPr>
            <p:spPr bwMode="auto">
              <a:xfrm>
                <a:off x="66" y="1824"/>
                <a:ext cx="1440" cy="0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539" name="Line 403"/>
              <p:cNvSpPr>
                <a:spLocks noChangeShapeType="1"/>
              </p:cNvSpPr>
              <p:nvPr/>
            </p:nvSpPr>
            <p:spPr bwMode="auto">
              <a:xfrm>
                <a:off x="66" y="1824"/>
                <a:ext cx="1440" cy="0"/>
              </a:xfrm>
              <a:prstGeom prst="line">
                <a:avLst/>
              </a:prstGeom>
              <a:noFill/>
              <a:ln w="38100">
                <a:solidFill>
                  <a:srgbClr val="33CC33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  <p:sp>
          <p:nvSpPr>
            <p:cNvPr id="106535" name="Oval 381"/>
            <p:cNvSpPr>
              <a:spLocks noChangeArrowheads="1"/>
            </p:cNvSpPr>
            <p:nvPr/>
          </p:nvSpPr>
          <p:spPr bwMode="auto">
            <a:xfrm>
              <a:off x="288" y="480"/>
              <a:ext cx="864" cy="888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FFCC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06536" name="Line 398"/>
            <p:cNvSpPr>
              <a:spLocks noChangeShapeType="1"/>
            </p:cNvSpPr>
            <p:nvPr/>
          </p:nvSpPr>
          <p:spPr bwMode="auto">
            <a:xfrm>
              <a:off x="750" y="1104"/>
              <a:ext cx="0" cy="528"/>
            </a:xfrm>
            <a:prstGeom prst="line">
              <a:avLst/>
            </a:prstGeom>
            <a:noFill/>
            <a:ln w="38100">
              <a:solidFill>
                <a:srgbClr val="FF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37" name="Line 400"/>
            <p:cNvSpPr>
              <a:spLocks noChangeShapeType="1"/>
            </p:cNvSpPr>
            <p:nvPr/>
          </p:nvSpPr>
          <p:spPr bwMode="auto">
            <a:xfrm>
              <a:off x="846" y="1008"/>
              <a:ext cx="0" cy="62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300460" name="Text Box 428"/>
          <p:cNvSpPr txBox="1">
            <a:spLocks noChangeArrowheads="1"/>
          </p:cNvSpPr>
          <p:nvPr/>
        </p:nvSpPr>
        <p:spPr bwMode="auto">
          <a:xfrm>
            <a:off x="1212056" y="5773219"/>
            <a:ext cx="1219200" cy="40640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/>
              <a:t>Correct</a:t>
            </a:r>
            <a:endParaRPr lang="fr-FR" altLang="fr-FR" sz="2000"/>
          </a:p>
        </p:txBody>
      </p:sp>
      <p:sp>
        <p:nvSpPr>
          <p:cNvPr id="300461" name="Text Box 429"/>
          <p:cNvSpPr txBox="1">
            <a:spLocks noChangeArrowheads="1"/>
          </p:cNvSpPr>
          <p:nvPr/>
        </p:nvSpPr>
        <p:spPr bwMode="auto">
          <a:xfrm>
            <a:off x="7870030" y="5770574"/>
            <a:ext cx="1600200" cy="40640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/>
              <a:t>Admissible</a:t>
            </a:r>
            <a:endParaRPr lang="fr-FR" altLang="fr-FR" sz="2000"/>
          </a:p>
        </p:txBody>
      </p:sp>
      <p:grpSp>
        <p:nvGrpSpPr>
          <p:cNvPr id="300469" name="Group 437"/>
          <p:cNvGrpSpPr>
            <a:grpSpLocks/>
          </p:cNvGrpSpPr>
          <p:nvPr/>
        </p:nvGrpSpPr>
        <p:grpSpPr bwMode="auto">
          <a:xfrm>
            <a:off x="1659730" y="4256464"/>
            <a:ext cx="76200" cy="685800"/>
            <a:chOff x="5184" y="2016"/>
            <a:chExt cx="0" cy="624"/>
          </a:xfrm>
        </p:grpSpPr>
        <p:sp>
          <p:nvSpPr>
            <p:cNvPr id="106528" name="Line 434"/>
            <p:cNvSpPr>
              <a:spLocks noChangeShapeType="1"/>
            </p:cNvSpPr>
            <p:nvPr/>
          </p:nvSpPr>
          <p:spPr bwMode="auto">
            <a:xfrm>
              <a:off x="5184" y="2016"/>
              <a:ext cx="0" cy="624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29" name="Line 435"/>
            <p:cNvSpPr>
              <a:spLocks noChangeShapeType="1"/>
            </p:cNvSpPr>
            <p:nvPr/>
          </p:nvSpPr>
          <p:spPr bwMode="auto">
            <a:xfrm>
              <a:off x="5184" y="2016"/>
              <a:ext cx="0" cy="624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300483" name="Line 451"/>
          <p:cNvSpPr>
            <a:spLocks noChangeShapeType="1"/>
          </p:cNvSpPr>
          <p:nvPr/>
        </p:nvSpPr>
        <p:spPr bwMode="auto">
          <a:xfrm>
            <a:off x="3593306" y="4142165"/>
            <a:ext cx="250825" cy="6191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00490" name="Line 458"/>
          <p:cNvSpPr>
            <a:spLocks noChangeShapeType="1"/>
          </p:cNvSpPr>
          <p:nvPr/>
        </p:nvSpPr>
        <p:spPr bwMode="auto">
          <a:xfrm flipV="1">
            <a:off x="5545930" y="3875464"/>
            <a:ext cx="228600" cy="3048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300498" name="Freeform 466"/>
          <p:cNvSpPr>
            <a:spLocks/>
          </p:cNvSpPr>
          <p:nvPr/>
        </p:nvSpPr>
        <p:spPr bwMode="auto">
          <a:xfrm>
            <a:off x="2329610" y="3011864"/>
            <a:ext cx="1692319" cy="482600"/>
          </a:xfrm>
          <a:custGeom>
            <a:avLst/>
            <a:gdLst>
              <a:gd name="T0" fmla="*/ 2147483647 w 1104"/>
              <a:gd name="T1" fmla="*/ 2147483647 h 304"/>
              <a:gd name="T2" fmla="*/ 2147483647 w 1104"/>
              <a:gd name="T3" fmla="*/ 2147483647 h 304"/>
              <a:gd name="T4" fmla="*/ 0 w 1104"/>
              <a:gd name="T5" fmla="*/ 2147483647 h 3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04" h="304">
                <a:moveTo>
                  <a:pt x="1104" y="304"/>
                </a:moveTo>
                <a:cubicBezTo>
                  <a:pt x="1004" y="168"/>
                  <a:pt x="904" y="32"/>
                  <a:pt x="720" y="16"/>
                </a:cubicBezTo>
                <a:cubicBezTo>
                  <a:pt x="536" y="0"/>
                  <a:pt x="112" y="176"/>
                  <a:pt x="0" y="208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sp>
        <p:nvSpPr>
          <p:cNvPr id="300503" name="Freeform 471"/>
          <p:cNvSpPr>
            <a:spLocks/>
          </p:cNvSpPr>
          <p:nvPr/>
        </p:nvSpPr>
        <p:spPr bwMode="auto">
          <a:xfrm>
            <a:off x="6231731" y="3137278"/>
            <a:ext cx="1876425" cy="357187"/>
          </a:xfrm>
          <a:custGeom>
            <a:avLst/>
            <a:gdLst>
              <a:gd name="T0" fmla="*/ 0 w 1182"/>
              <a:gd name="T1" fmla="*/ 2147483647 h 225"/>
              <a:gd name="T2" fmla="*/ 2147483647 w 1182"/>
              <a:gd name="T3" fmla="*/ 2147483647 h 225"/>
              <a:gd name="T4" fmla="*/ 2147483647 w 1182"/>
              <a:gd name="T5" fmla="*/ 2147483647 h 2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82" h="225">
                <a:moveTo>
                  <a:pt x="0" y="225"/>
                </a:moveTo>
                <a:cubicBezTo>
                  <a:pt x="240" y="121"/>
                  <a:pt x="481" y="18"/>
                  <a:pt x="678" y="9"/>
                </a:cubicBezTo>
                <a:cubicBezTo>
                  <a:pt x="875" y="0"/>
                  <a:pt x="1103" y="143"/>
                  <a:pt x="1182" y="171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  <p:grpSp>
        <p:nvGrpSpPr>
          <p:cNvPr id="300516" name="Group 484"/>
          <p:cNvGrpSpPr>
            <a:grpSpLocks/>
          </p:cNvGrpSpPr>
          <p:nvPr/>
        </p:nvGrpSpPr>
        <p:grpSpPr bwMode="auto">
          <a:xfrm>
            <a:off x="7298530" y="3180140"/>
            <a:ext cx="2286000" cy="1685925"/>
            <a:chOff x="4272" y="1530"/>
            <a:chExt cx="1440" cy="1062"/>
          </a:xfrm>
        </p:grpSpPr>
        <p:sp>
          <p:nvSpPr>
            <p:cNvPr id="106516" name="Line 481"/>
            <p:cNvSpPr>
              <a:spLocks noChangeShapeType="1"/>
            </p:cNvSpPr>
            <p:nvPr/>
          </p:nvSpPr>
          <p:spPr bwMode="auto">
            <a:xfrm>
              <a:off x="4272" y="2064"/>
              <a:ext cx="666" cy="0"/>
            </a:xfrm>
            <a:prstGeom prst="line">
              <a:avLst/>
            </a:prstGeom>
            <a:noFill/>
            <a:ln w="38100">
              <a:solidFill>
                <a:srgbClr val="FF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grpSp>
          <p:nvGrpSpPr>
            <p:cNvPr id="106517" name="Group 469"/>
            <p:cNvGrpSpPr>
              <a:grpSpLocks/>
            </p:cNvGrpSpPr>
            <p:nvPr/>
          </p:nvGrpSpPr>
          <p:grpSpPr bwMode="auto">
            <a:xfrm>
              <a:off x="4272" y="1530"/>
              <a:ext cx="1440" cy="1062"/>
              <a:chOff x="4272" y="1530"/>
              <a:chExt cx="1440" cy="1062"/>
            </a:xfrm>
          </p:grpSpPr>
          <p:sp>
            <p:nvSpPr>
              <p:cNvPr id="106519" name="Line 409"/>
              <p:cNvSpPr>
                <a:spLocks noChangeShapeType="1"/>
              </p:cNvSpPr>
              <p:nvPr/>
            </p:nvSpPr>
            <p:spPr bwMode="auto">
              <a:xfrm flipV="1">
                <a:off x="5122" y="1968"/>
                <a:ext cx="590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520" name="Line 408"/>
              <p:cNvSpPr>
                <a:spLocks noChangeShapeType="1"/>
              </p:cNvSpPr>
              <p:nvPr/>
            </p:nvSpPr>
            <p:spPr bwMode="auto">
              <a:xfrm>
                <a:off x="4272" y="1872"/>
                <a:ext cx="1440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521" name="Line 411"/>
              <p:cNvSpPr>
                <a:spLocks noChangeShapeType="1"/>
              </p:cNvSpPr>
              <p:nvPr/>
            </p:nvSpPr>
            <p:spPr bwMode="auto">
              <a:xfrm>
                <a:off x="4272" y="1968"/>
                <a:ext cx="780" cy="2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grpSp>
            <p:nvGrpSpPr>
              <p:cNvPr id="106522" name="Group 441"/>
              <p:cNvGrpSpPr>
                <a:grpSpLocks/>
              </p:cNvGrpSpPr>
              <p:nvPr/>
            </p:nvGrpSpPr>
            <p:grpSpPr bwMode="auto">
              <a:xfrm>
                <a:off x="4272" y="1776"/>
                <a:ext cx="1440" cy="0"/>
                <a:chOff x="4272" y="1968"/>
                <a:chExt cx="1440" cy="0"/>
              </a:xfrm>
            </p:grpSpPr>
            <p:sp>
              <p:nvSpPr>
                <p:cNvPr id="106526" name="Line 410"/>
                <p:cNvSpPr>
                  <a:spLocks noChangeShapeType="1"/>
                </p:cNvSpPr>
                <p:nvPr/>
              </p:nvSpPr>
              <p:spPr bwMode="auto">
                <a:xfrm>
                  <a:off x="4272" y="1968"/>
                  <a:ext cx="1440" cy="0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  <p:sp>
              <p:nvSpPr>
                <p:cNvPr id="106527" name="Line 414"/>
                <p:cNvSpPr>
                  <a:spLocks noChangeShapeType="1"/>
                </p:cNvSpPr>
                <p:nvPr/>
              </p:nvSpPr>
              <p:spPr bwMode="auto">
                <a:xfrm>
                  <a:off x="4272" y="1968"/>
                  <a:ext cx="1440" cy="0"/>
                </a:xfrm>
                <a:prstGeom prst="line">
                  <a:avLst/>
                </a:prstGeom>
                <a:noFill/>
                <a:ln w="38100">
                  <a:solidFill>
                    <a:srgbClr val="33CC33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fr-CH"/>
                </a:p>
              </p:txBody>
            </p:sp>
          </p:grpSp>
          <p:sp>
            <p:nvSpPr>
              <p:cNvPr id="106523" name="Oval 415"/>
              <p:cNvSpPr>
                <a:spLocks noChangeArrowheads="1"/>
              </p:cNvSpPr>
              <p:nvPr/>
            </p:nvSpPr>
            <p:spPr bwMode="auto">
              <a:xfrm>
                <a:off x="4662" y="1530"/>
                <a:ext cx="864" cy="888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FFCC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3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3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fr-CH" altLang="fr-FR" sz="900"/>
              </a:p>
            </p:txBody>
          </p:sp>
          <p:sp>
            <p:nvSpPr>
              <p:cNvPr id="106524" name="Line 417"/>
              <p:cNvSpPr>
                <a:spLocks noChangeShapeType="1"/>
              </p:cNvSpPr>
              <p:nvPr/>
            </p:nvSpPr>
            <p:spPr bwMode="auto">
              <a:xfrm>
                <a:off x="5040" y="1968"/>
                <a:ext cx="0" cy="624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  <p:sp>
            <p:nvSpPr>
              <p:cNvPr id="106525" name="Line 419"/>
              <p:cNvSpPr>
                <a:spLocks noChangeShapeType="1"/>
              </p:cNvSpPr>
              <p:nvPr/>
            </p:nvSpPr>
            <p:spPr bwMode="auto">
              <a:xfrm flipH="1">
                <a:off x="5136" y="1968"/>
                <a:ext cx="0" cy="624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fr-CH"/>
              </a:p>
            </p:txBody>
          </p:sp>
        </p:grpSp>
        <p:sp>
          <p:nvSpPr>
            <p:cNvPr id="106518" name="Line 482"/>
            <p:cNvSpPr>
              <a:spLocks noChangeShapeType="1"/>
            </p:cNvSpPr>
            <p:nvPr/>
          </p:nvSpPr>
          <p:spPr bwMode="auto">
            <a:xfrm>
              <a:off x="4926" y="2064"/>
              <a:ext cx="0" cy="528"/>
            </a:xfrm>
            <a:prstGeom prst="line">
              <a:avLst/>
            </a:prstGeom>
            <a:noFill/>
            <a:ln w="38100">
              <a:solidFill>
                <a:srgbClr val="FF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300510" name="Group 478"/>
          <p:cNvGrpSpPr>
            <a:grpSpLocks/>
          </p:cNvGrpSpPr>
          <p:nvPr/>
        </p:nvGrpSpPr>
        <p:grpSpPr bwMode="auto">
          <a:xfrm>
            <a:off x="8136730" y="4199314"/>
            <a:ext cx="76200" cy="666750"/>
            <a:chOff x="5184" y="2016"/>
            <a:chExt cx="0" cy="624"/>
          </a:xfrm>
        </p:grpSpPr>
        <p:sp>
          <p:nvSpPr>
            <p:cNvPr id="106514" name="Line 479"/>
            <p:cNvSpPr>
              <a:spLocks noChangeShapeType="1"/>
            </p:cNvSpPr>
            <p:nvPr/>
          </p:nvSpPr>
          <p:spPr bwMode="auto">
            <a:xfrm>
              <a:off x="5184" y="2016"/>
              <a:ext cx="0" cy="624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06515" name="Line 480"/>
            <p:cNvSpPr>
              <a:spLocks noChangeShapeType="1"/>
            </p:cNvSpPr>
            <p:nvPr/>
          </p:nvSpPr>
          <p:spPr bwMode="auto">
            <a:xfrm>
              <a:off x="5184" y="2016"/>
              <a:ext cx="0" cy="624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Jonctions aux luminaires</a:t>
            </a:r>
            <a:endParaRPr lang="fr-CH" dirty="0"/>
          </a:p>
        </p:txBody>
      </p:sp>
      <p:sp>
        <p:nvSpPr>
          <p:cNvPr id="339" name="Text Box 29"/>
          <p:cNvSpPr txBox="1">
            <a:spLocks noChangeArrowheads="1"/>
          </p:cNvSpPr>
          <p:nvPr/>
        </p:nvSpPr>
        <p:spPr bwMode="auto">
          <a:xfrm>
            <a:off x="479425" y="1449388"/>
            <a:ext cx="1850186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NIBT</a:t>
            </a:r>
            <a:r>
              <a:rPr lang="fr-CH" altLang="fr-FR" sz="2000" dirty="0"/>
              <a:t> </a:t>
            </a:r>
            <a:r>
              <a:rPr lang="fr-CH" altLang="fr-FR" sz="2000" dirty="0">
                <a:solidFill>
                  <a:schemeClr val="tx1"/>
                </a:solidFill>
              </a:rPr>
              <a:t>5.2.6.2.2</a:t>
            </a:r>
          </a:p>
        </p:txBody>
      </p:sp>
      <p:sp>
        <p:nvSpPr>
          <p:cNvPr id="337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300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00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" dur="500"/>
                                        <p:tgtEl>
                                          <p:spTgt spid="300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00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0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300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00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00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00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00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00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00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00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00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300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00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00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00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00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0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0460" grpId="0" animBg="1" autoUpdateAnimBg="0"/>
      <p:bldP spid="300461" grpId="0" animBg="1" autoUpdateAnimBg="0"/>
      <p:bldP spid="300483" grpId="0" animBg="1"/>
      <p:bldP spid="300490" grpId="0" animBg="1"/>
      <p:bldP spid="300498" grpId="0" animBg="1"/>
      <p:bldP spid="300503" grpId="0" animBg="1"/>
      <p:bldP spid="2" grpId="0" animBg="1"/>
      <p:bldP spid="339" grpId="0" animBg="1" autoUpdateAnimBg="0"/>
      <p:bldP spid="33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4357"/>
            <a:ext cx="9134975" cy="794403"/>
          </a:xfrm>
        </p:spPr>
        <p:txBody>
          <a:bodyPr/>
          <a:lstStyle/>
          <a:p>
            <a:r>
              <a:rPr lang="fr-CH" altLang="fr-FR" dirty="0"/>
              <a:t>Installation d’un bloc de cuisine</a:t>
            </a:r>
            <a:endParaRPr lang="fr-CH" dirty="0"/>
          </a:p>
        </p:txBody>
      </p:sp>
      <p:sp>
        <p:nvSpPr>
          <p:cNvPr id="4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46" name="Text Box 3"/>
          <p:cNvSpPr txBox="1">
            <a:spLocks noChangeArrowheads="1"/>
          </p:cNvSpPr>
          <p:nvPr/>
        </p:nvSpPr>
        <p:spPr bwMode="auto">
          <a:xfrm>
            <a:off x="479424" y="1455167"/>
            <a:ext cx="3744367" cy="46166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Section min. selon NIBT</a:t>
            </a:r>
            <a:endParaRPr lang="en-GB" altLang="fr-FR" sz="2400" dirty="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4928500" y="5285134"/>
            <a:ext cx="3048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>
                <a:solidFill>
                  <a:schemeClr val="accent2"/>
                </a:solidFill>
                <a:latin typeface="Arial" panose="020B0604020202020204" pitchFamily="34" charset="0"/>
              </a:rPr>
              <a:t>1.5 mm</a:t>
            </a:r>
            <a:r>
              <a:rPr lang="fr-CH" altLang="fr-FR" sz="1800" b="1" baseline="30000">
                <a:solidFill>
                  <a:schemeClr val="accent2"/>
                </a:solidFill>
                <a:latin typeface="Arial" panose="020B0604020202020204" pitchFamily="34" charset="0"/>
              </a:rPr>
              <a:t>2</a:t>
            </a:r>
            <a:r>
              <a:rPr lang="fr-CH" altLang="fr-FR" sz="1800" b="1">
                <a:solidFill>
                  <a:schemeClr val="accent2"/>
                </a:solidFill>
                <a:latin typeface="Arial" panose="020B0604020202020204" pitchFamily="34" charset="0"/>
              </a:rPr>
              <a:t>  A1 = 14,5 A max. </a:t>
            </a:r>
            <a:endParaRPr lang="en-GB" altLang="fr-FR" sz="1800" b="1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48" name="Text Box 5"/>
          <p:cNvSpPr txBox="1">
            <a:spLocks noChangeArrowheads="1"/>
          </p:cNvSpPr>
          <p:nvPr/>
        </p:nvSpPr>
        <p:spPr bwMode="auto">
          <a:xfrm>
            <a:off x="4928500" y="1932334"/>
            <a:ext cx="3200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 dirty="0">
                <a:solidFill>
                  <a:schemeClr val="accent2"/>
                </a:solidFill>
                <a:latin typeface="Arial" panose="020B0604020202020204" pitchFamily="34" charset="0"/>
              </a:rPr>
              <a:t>B2 = 15 A max</a:t>
            </a:r>
            <a:r>
              <a:rPr lang="fr-CH" altLang="fr-FR" sz="1200" b="1" dirty="0">
                <a:solidFill>
                  <a:schemeClr val="accent2"/>
                </a:solidFill>
                <a:latin typeface="Arial" panose="020B0604020202020204" pitchFamily="34" charset="0"/>
              </a:rPr>
              <a:t>. (tolérance 5%)</a:t>
            </a:r>
            <a:r>
              <a:rPr lang="fr-CH" altLang="fr-FR" sz="1800" b="1" dirty="0">
                <a:solidFill>
                  <a:schemeClr val="accent2"/>
                </a:solidFill>
                <a:latin typeface="Arial" panose="020B0604020202020204" pitchFamily="34" charset="0"/>
              </a:rPr>
              <a:t>  </a:t>
            </a:r>
            <a:endParaRPr lang="en-GB" altLang="fr-FR" sz="1800" b="1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 Box 6"/>
          <p:cNvSpPr txBox="1">
            <a:spLocks noChangeArrowheads="1"/>
          </p:cNvSpPr>
          <p:nvPr/>
        </p:nvSpPr>
        <p:spPr bwMode="auto">
          <a:xfrm>
            <a:off x="4928500" y="3684934"/>
            <a:ext cx="2057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>
                <a:solidFill>
                  <a:schemeClr val="accent2"/>
                </a:solidFill>
                <a:latin typeface="Arial" panose="020B0604020202020204" pitchFamily="34" charset="0"/>
              </a:rPr>
              <a:t>A1 = 13,5 A max. </a:t>
            </a:r>
            <a:endParaRPr lang="en-GB" altLang="fr-FR" sz="1800" b="1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50" name="Text Box 7"/>
          <p:cNvSpPr txBox="1">
            <a:spLocks noChangeArrowheads="1"/>
          </p:cNvSpPr>
          <p:nvPr/>
        </p:nvSpPr>
        <p:spPr bwMode="auto">
          <a:xfrm>
            <a:off x="1575700" y="3684934"/>
            <a:ext cx="3200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 dirty="0">
                <a:solidFill>
                  <a:schemeClr val="accent2"/>
                </a:solidFill>
                <a:latin typeface="Arial" panose="020B0604020202020204" pitchFamily="34" charset="0"/>
              </a:rPr>
              <a:t>B1 = 15,5 A max</a:t>
            </a:r>
            <a:r>
              <a:rPr lang="fr-CH" altLang="fr-FR" sz="1200" b="1" dirty="0">
                <a:solidFill>
                  <a:schemeClr val="accent2"/>
                </a:solidFill>
                <a:latin typeface="Arial" panose="020B0604020202020204" pitchFamily="34" charset="0"/>
              </a:rPr>
              <a:t>. (tolérance 5%)</a:t>
            </a:r>
            <a:r>
              <a:rPr lang="fr-CH" altLang="fr-FR" sz="1800" b="1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  <a:endParaRPr lang="en-GB" altLang="fr-FR" sz="1800" b="1" dirty="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51" name="Text Box 38"/>
          <p:cNvSpPr txBox="1">
            <a:spLocks noChangeArrowheads="1"/>
          </p:cNvSpPr>
          <p:nvPr/>
        </p:nvSpPr>
        <p:spPr bwMode="auto">
          <a:xfrm>
            <a:off x="1412506" y="6002329"/>
            <a:ext cx="6781800" cy="646331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571500" indent="-57150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719138" indent="-719138" algn="ctr" eaLnBrk="1" hangingPunct="1">
              <a:spcBef>
                <a:spcPct val="50000"/>
              </a:spcBef>
              <a:buNone/>
            </a:pPr>
            <a:r>
              <a:rPr lang="fr-CH" altLang="fr-FR" sz="1800" b="1" dirty="0">
                <a:latin typeface="Arial" panose="020B0604020202020204" pitchFamily="34" charset="0"/>
              </a:rPr>
              <a:t>Conclusion:  Fils de 2,5 mm</a:t>
            </a:r>
            <a:r>
              <a:rPr lang="fr-CH" altLang="fr-FR" sz="1800" b="1" baseline="30000" dirty="0">
                <a:latin typeface="Arial" panose="020B0604020202020204" pitchFamily="34" charset="0"/>
              </a:rPr>
              <a:t>2</a:t>
            </a:r>
            <a:r>
              <a:rPr lang="fr-CH" altLang="fr-FR" sz="1800" b="1" dirty="0">
                <a:latin typeface="Arial" panose="020B0604020202020204" pitchFamily="34" charset="0"/>
              </a:rPr>
              <a:t> protégés par  c/s de 16 A   </a:t>
            </a:r>
            <a:r>
              <a:rPr lang="fr-CH" altLang="fr-FR" sz="1800" dirty="0" smtClean="0">
                <a:latin typeface="Arial" panose="020B0604020202020204" pitchFamily="34" charset="0"/>
              </a:rPr>
              <a:t>    </a:t>
            </a:r>
            <a:r>
              <a:rPr lang="fr-CH" altLang="fr-FR" sz="1800" b="1" dirty="0" smtClean="0">
                <a:latin typeface="Arial" panose="020B0604020202020204" pitchFamily="34" charset="0"/>
              </a:rPr>
              <a:t>Ok pour </a:t>
            </a:r>
            <a:r>
              <a:rPr lang="fr-CH" altLang="fr-FR" sz="1800" b="1" dirty="0">
                <a:latin typeface="Arial" panose="020B0604020202020204" pitchFamily="34" charset="0"/>
              </a:rPr>
              <a:t>tous les modes de pose </a:t>
            </a:r>
            <a:endParaRPr lang="en-GB" altLang="fr-FR" sz="1800" b="1" dirty="0">
              <a:latin typeface="Arial" panose="020B0604020202020204" pitchFamily="34" charset="0"/>
            </a:endParaRPr>
          </a:p>
        </p:txBody>
      </p:sp>
      <p:sp>
        <p:nvSpPr>
          <p:cNvPr id="52" name="Text Box 40"/>
          <p:cNvSpPr txBox="1">
            <a:spLocks noChangeArrowheads="1"/>
          </p:cNvSpPr>
          <p:nvPr/>
        </p:nvSpPr>
        <p:spPr bwMode="auto">
          <a:xfrm>
            <a:off x="4950725" y="2227609"/>
            <a:ext cx="265144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1,5 mm</a:t>
            </a:r>
            <a:r>
              <a:rPr lang="fr-CH" altLang="fr-FR" sz="1800" b="1" baseline="30000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 baseline="30000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NIBT 5.2.3 </a:t>
            </a:r>
            <a:r>
              <a:rPr lang="fr-CH" altLang="fr-FR" sz="1800" b="1" baseline="30000" dirty="0" err="1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Tabl</a:t>
            </a:r>
            <a:r>
              <a:rPr lang="fr-CH" altLang="fr-FR" sz="1800" b="1" baseline="30000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. 39</a:t>
            </a:r>
            <a:endParaRPr lang="fr-FR" altLang="fr-FR" sz="1800" b="1" baseline="30000" dirty="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53" name="Text Box 41"/>
          <p:cNvSpPr txBox="1">
            <a:spLocks noChangeArrowheads="1"/>
          </p:cNvSpPr>
          <p:nvPr/>
        </p:nvSpPr>
        <p:spPr bwMode="auto">
          <a:xfrm>
            <a:off x="1575700" y="3989734"/>
            <a:ext cx="1905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1,5 mm</a:t>
            </a:r>
            <a:r>
              <a:rPr lang="fr-CH" altLang="fr-FR" sz="1800" b="1" baseline="3000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2</a:t>
            </a:r>
            <a:endParaRPr lang="fr-FR" altLang="fr-FR" sz="1800" b="1" baseline="3000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54" name="Text Box 42"/>
          <p:cNvSpPr txBox="1">
            <a:spLocks noChangeArrowheads="1"/>
          </p:cNvSpPr>
          <p:nvPr/>
        </p:nvSpPr>
        <p:spPr bwMode="auto">
          <a:xfrm>
            <a:off x="4909450" y="3988146"/>
            <a:ext cx="1905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1,5 mm</a:t>
            </a:r>
            <a:r>
              <a:rPr lang="fr-CH" altLang="fr-FR" sz="1800" b="1" baseline="3000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2</a:t>
            </a:r>
            <a:endParaRPr lang="fr-FR" altLang="fr-FR" sz="1800" b="1" baseline="30000">
              <a:solidFill>
                <a:srgbClr val="FF0000">
                  <a:alpha val="7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936438" y="5564534"/>
            <a:ext cx="31924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18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2,5 mm</a:t>
            </a:r>
            <a:r>
              <a:rPr lang="fr-CH" altLang="fr-FR" sz="1800" b="1" baseline="30000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2 </a:t>
            </a:r>
            <a:r>
              <a:rPr lang="fr-CH" altLang="fr-FR" sz="1800" b="1" dirty="0">
                <a:solidFill>
                  <a:srgbClr val="FF0000">
                    <a:alpha val="70000"/>
                  </a:srgbClr>
                </a:solidFill>
                <a:latin typeface="Arial" panose="020B0604020202020204" pitchFamily="34" charset="0"/>
              </a:rPr>
              <a:t> </a:t>
            </a:r>
            <a:r>
              <a:rPr lang="fr-CH" altLang="fr-FR" sz="1800" b="1" dirty="0">
                <a:solidFill>
                  <a:srgbClr val="003A7C"/>
                </a:solidFill>
                <a:latin typeface="Arial" panose="020B0604020202020204" pitchFamily="34" charset="0"/>
              </a:rPr>
              <a:t>A1 = 19,5 A max.</a:t>
            </a:r>
            <a:endParaRPr lang="fr-FR" altLang="fr-FR" sz="1800" b="1" dirty="0">
              <a:solidFill>
                <a:srgbClr val="003A7C"/>
              </a:solidFill>
              <a:latin typeface="Arial" panose="020B0604020202020204" pitchFamily="34" charset="0"/>
            </a:endParaRPr>
          </a:p>
        </p:txBody>
      </p:sp>
      <p:grpSp>
        <p:nvGrpSpPr>
          <p:cNvPr id="56" name="Group 47"/>
          <p:cNvGrpSpPr>
            <a:grpSpLocks/>
          </p:cNvGrpSpPr>
          <p:nvPr/>
        </p:nvGrpSpPr>
        <p:grpSpPr bwMode="auto">
          <a:xfrm>
            <a:off x="521919" y="1370907"/>
            <a:ext cx="9085262" cy="4240214"/>
            <a:chOff x="37" y="689"/>
            <a:chExt cx="5723" cy="2671"/>
          </a:xfrm>
        </p:grpSpPr>
        <p:sp>
          <p:nvSpPr>
            <p:cNvPr id="57" name="Text Box 48"/>
            <p:cNvSpPr txBox="1">
              <a:spLocks noChangeArrowheads="1"/>
            </p:cNvSpPr>
            <p:nvPr/>
          </p:nvSpPr>
          <p:spPr bwMode="auto">
            <a:xfrm>
              <a:off x="115" y="1746"/>
              <a:ext cx="672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 dirty="0">
                  <a:latin typeface="Arial" panose="020B0604020202020204" pitchFamily="34" charset="0"/>
                </a:rPr>
                <a:t>C 16A</a:t>
              </a:r>
              <a:endParaRPr lang="en-GB" altLang="fr-FR" sz="2000" dirty="0">
                <a:latin typeface="Arial" panose="020B0604020202020204" pitchFamily="34" charset="0"/>
              </a:endParaRPr>
            </a:p>
          </p:txBody>
        </p:sp>
        <p:sp>
          <p:nvSpPr>
            <p:cNvPr id="58" name="Text Box 49"/>
            <p:cNvSpPr txBox="1">
              <a:spLocks noChangeArrowheads="1"/>
            </p:cNvSpPr>
            <p:nvPr/>
          </p:nvSpPr>
          <p:spPr bwMode="auto">
            <a:xfrm>
              <a:off x="700" y="1860"/>
              <a:ext cx="19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 b="1" dirty="0">
                  <a:latin typeface="Arial" panose="020B0604020202020204" pitchFamily="34" charset="0"/>
                </a:rPr>
                <a:t>Fils dans tube dans la dalle</a:t>
              </a:r>
              <a:endParaRPr lang="en-GB" altLang="fr-FR" sz="1600" b="1" dirty="0">
                <a:latin typeface="Arial" panose="020B0604020202020204" pitchFamily="34" charset="0"/>
              </a:endParaRPr>
            </a:p>
          </p:txBody>
        </p:sp>
        <p:sp>
          <p:nvSpPr>
            <p:cNvPr id="59" name="Text Box 50"/>
            <p:cNvSpPr txBox="1">
              <a:spLocks noChangeArrowheads="1"/>
            </p:cNvSpPr>
            <p:nvPr/>
          </p:nvSpPr>
          <p:spPr bwMode="auto">
            <a:xfrm>
              <a:off x="2725" y="689"/>
              <a:ext cx="1968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 b="1" smtClean="0">
                  <a:latin typeface="Arial" panose="020B0604020202020204" pitchFamily="34" charset="0"/>
                </a:rPr>
                <a:t>TT </a:t>
              </a:r>
              <a:r>
                <a:rPr lang="fr-CH" altLang="fr-FR" sz="1600" b="1" dirty="0">
                  <a:latin typeface="Arial" panose="020B0604020202020204" pitchFamily="34" charset="0"/>
                </a:rPr>
                <a:t>dans conduit dans maçonnerie</a:t>
              </a:r>
              <a:endParaRPr lang="en-GB" altLang="fr-FR" sz="1600" b="1" dirty="0">
                <a:latin typeface="Arial" panose="020B0604020202020204" pitchFamily="34" charset="0"/>
              </a:endParaRPr>
            </a:p>
          </p:txBody>
        </p:sp>
        <p:sp>
          <p:nvSpPr>
            <p:cNvPr id="60" name="Text Box 51"/>
            <p:cNvSpPr txBox="1">
              <a:spLocks noChangeArrowheads="1"/>
            </p:cNvSpPr>
            <p:nvPr/>
          </p:nvSpPr>
          <p:spPr bwMode="auto">
            <a:xfrm>
              <a:off x="5097" y="907"/>
              <a:ext cx="432" cy="4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>
                  <a:latin typeface="Arial" panose="020B0604020202020204" pitchFamily="34" charset="0"/>
                </a:rPr>
                <a:t>T25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200" b="1">
                  <a:latin typeface="Arial" panose="020B0604020202020204" pitchFamily="34" charset="0"/>
                </a:rPr>
                <a:t>I</a:t>
              </a:r>
              <a:r>
                <a:rPr lang="fr-CH" altLang="fr-FR" sz="900" b="1">
                  <a:latin typeface="Arial" panose="020B0604020202020204" pitchFamily="34" charset="0"/>
                </a:rPr>
                <a:t>N</a:t>
              </a:r>
              <a:r>
                <a:rPr lang="fr-CH" altLang="fr-FR" sz="1200" b="1">
                  <a:latin typeface="Arial" panose="020B0604020202020204" pitchFamily="34" charset="0"/>
                </a:rPr>
                <a:t> 16 A</a:t>
              </a:r>
              <a:endParaRPr lang="en-GB" altLang="fr-FR" sz="1200" b="1">
                <a:latin typeface="Arial" panose="020B0604020202020204" pitchFamily="34" charset="0"/>
              </a:endParaRPr>
            </a:p>
          </p:txBody>
        </p:sp>
        <p:sp>
          <p:nvSpPr>
            <p:cNvPr id="61" name="Text Box 52"/>
            <p:cNvSpPr txBox="1">
              <a:spLocks noChangeArrowheads="1"/>
            </p:cNvSpPr>
            <p:nvPr/>
          </p:nvSpPr>
          <p:spPr bwMode="auto">
            <a:xfrm>
              <a:off x="5085" y="2937"/>
              <a:ext cx="432" cy="4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>
                  <a:latin typeface="Arial" panose="020B0604020202020204" pitchFamily="34" charset="0"/>
                </a:rPr>
                <a:t>T23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200" b="1">
                  <a:latin typeface="Arial" panose="020B0604020202020204" pitchFamily="34" charset="0"/>
                </a:rPr>
                <a:t>In 16 A</a:t>
              </a:r>
              <a:endParaRPr lang="en-GB" altLang="fr-FR" sz="1200" b="1">
                <a:latin typeface="Arial" panose="020B0604020202020204" pitchFamily="34" charset="0"/>
              </a:endParaRPr>
            </a:p>
          </p:txBody>
        </p:sp>
        <p:sp>
          <p:nvSpPr>
            <p:cNvPr id="62" name="Text Box 53"/>
            <p:cNvSpPr txBox="1">
              <a:spLocks noChangeArrowheads="1"/>
            </p:cNvSpPr>
            <p:nvPr/>
          </p:nvSpPr>
          <p:spPr bwMode="auto">
            <a:xfrm>
              <a:off x="2719" y="2841"/>
              <a:ext cx="2016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rIns="0"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 b="1" dirty="0">
                  <a:latin typeface="Arial" panose="020B0604020202020204" pitchFamily="34" charset="0"/>
                </a:rPr>
                <a:t>Fils dans conduit dans boiserie</a:t>
              </a:r>
              <a:endParaRPr lang="en-GB" altLang="fr-FR" sz="1600" b="1" dirty="0">
                <a:latin typeface="Arial" panose="020B0604020202020204" pitchFamily="34" charset="0"/>
              </a:endParaRPr>
            </a:p>
          </p:txBody>
        </p:sp>
        <p:sp>
          <p:nvSpPr>
            <p:cNvPr id="63" name="Text Box 54"/>
            <p:cNvSpPr txBox="1">
              <a:spLocks noChangeArrowheads="1"/>
            </p:cNvSpPr>
            <p:nvPr/>
          </p:nvSpPr>
          <p:spPr bwMode="auto">
            <a:xfrm>
              <a:off x="2808" y="1683"/>
              <a:ext cx="1536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 b="1" dirty="0">
                  <a:latin typeface="Arial" panose="020B0604020202020204" pitchFamily="34" charset="0"/>
                </a:rPr>
                <a:t>Fils dans conduit dans paroi isolante</a:t>
              </a:r>
              <a:endParaRPr lang="en-GB" altLang="fr-FR" sz="1600" b="1" dirty="0">
                <a:latin typeface="Arial" panose="020B0604020202020204" pitchFamily="34" charset="0"/>
              </a:endParaRPr>
            </a:p>
          </p:txBody>
        </p:sp>
        <p:sp>
          <p:nvSpPr>
            <p:cNvPr id="64" name="Text Box 55"/>
            <p:cNvSpPr txBox="1">
              <a:spLocks noChangeArrowheads="1"/>
            </p:cNvSpPr>
            <p:nvPr/>
          </p:nvSpPr>
          <p:spPr bwMode="auto">
            <a:xfrm>
              <a:off x="5040" y="1956"/>
              <a:ext cx="7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8000" rIns="18000">
              <a:spAutoFit/>
            </a:bodyPr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 b="1">
                  <a:latin typeface="Arial" panose="020B0604020202020204" pitchFamily="34" charset="0"/>
                </a:rPr>
                <a:t>I</a:t>
              </a:r>
              <a:r>
                <a:rPr lang="fr-CH" altLang="fr-FR" sz="1200" b="1">
                  <a:latin typeface="Arial" panose="020B0604020202020204" pitchFamily="34" charset="0"/>
                </a:rPr>
                <a:t>N</a:t>
              </a:r>
              <a:r>
                <a:rPr lang="fr-CH" altLang="fr-FR" sz="1600" b="1">
                  <a:latin typeface="Arial" panose="020B0604020202020204" pitchFamily="34" charset="0"/>
                </a:rPr>
                <a:t> = 13,5 A</a:t>
              </a:r>
              <a:endParaRPr lang="en-GB" altLang="fr-FR" sz="1600" b="1">
                <a:latin typeface="Arial" panose="020B0604020202020204" pitchFamily="34" charset="0"/>
              </a:endParaRPr>
            </a:p>
          </p:txBody>
        </p:sp>
        <p:sp>
          <p:nvSpPr>
            <p:cNvPr id="65" name="Rectangle 56"/>
            <p:cNvSpPr>
              <a:spLocks noChangeArrowheads="1"/>
            </p:cNvSpPr>
            <p:nvPr/>
          </p:nvSpPr>
          <p:spPr bwMode="auto">
            <a:xfrm>
              <a:off x="227" y="2012"/>
              <a:ext cx="417" cy="154"/>
            </a:xfrm>
            <a:prstGeom prst="rect">
              <a:avLst/>
            </a:prstGeom>
            <a:solidFill>
              <a:srgbClr val="D5D5D5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Line 57"/>
            <p:cNvSpPr>
              <a:spLocks noChangeShapeType="1"/>
            </p:cNvSpPr>
            <p:nvPr/>
          </p:nvSpPr>
          <p:spPr bwMode="auto">
            <a:xfrm flipV="1">
              <a:off x="37" y="2085"/>
              <a:ext cx="446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67" name="Rectangle 58"/>
            <p:cNvSpPr>
              <a:spLocks noChangeArrowheads="1"/>
            </p:cNvSpPr>
            <p:nvPr/>
          </p:nvSpPr>
          <p:spPr bwMode="auto">
            <a:xfrm>
              <a:off x="4309" y="1701"/>
              <a:ext cx="759" cy="759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Oval 59"/>
            <p:cNvSpPr>
              <a:spLocks noChangeArrowheads="1"/>
            </p:cNvSpPr>
            <p:nvPr/>
          </p:nvSpPr>
          <p:spPr bwMode="auto">
            <a:xfrm>
              <a:off x="4414" y="1811"/>
              <a:ext cx="240" cy="24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Oval 60"/>
            <p:cNvSpPr>
              <a:spLocks noChangeArrowheads="1"/>
            </p:cNvSpPr>
            <p:nvPr/>
          </p:nvSpPr>
          <p:spPr bwMode="auto">
            <a:xfrm>
              <a:off x="4752" y="1780"/>
              <a:ext cx="288" cy="2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Oval 61"/>
            <p:cNvSpPr>
              <a:spLocks noChangeArrowheads="1"/>
            </p:cNvSpPr>
            <p:nvPr/>
          </p:nvSpPr>
          <p:spPr bwMode="auto">
            <a:xfrm>
              <a:off x="4424" y="2149"/>
              <a:ext cx="240" cy="24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Oval 62"/>
            <p:cNvSpPr>
              <a:spLocks noChangeArrowheads="1"/>
            </p:cNvSpPr>
            <p:nvPr/>
          </p:nvSpPr>
          <p:spPr bwMode="auto">
            <a:xfrm>
              <a:off x="4809" y="2168"/>
              <a:ext cx="192" cy="19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Rectangle 63"/>
            <p:cNvSpPr>
              <a:spLocks noChangeArrowheads="1"/>
            </p:cNvSpPr>
            <p:nvPr/>
          </p:nvSpPr>
          <p:spPr bwMode="auto">
            <a:xfrm>
              <a:off x="2622" y="1983"/>
              <a:ext cx="201" cy="20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 flipH="1">
              <a:off x="2730" y="1029"/>
              <a:ext cx="4" cy="205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74" name="Oval 65"/>
            <p:cNvSpPr>
              <a:spLocks noChangeArrowheads="1"/>
            </p:cNvSpPr>
            <p:nvPr/>
          </p:nvSpPr>
          <p:spPr bwMode="auto">
            <a:xfrm>
              <a:off x="4720" y="842"/>
              <a:ext cx="336" cy="336"/>
            </a:xfrm>
            <a:prstGeom prst="ellipse">
              <a:avLst/>
            </a:prstGeom>
            <a:solidFill>
              <a:srgbClr val="D5D5D5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Oval 66"/>
            <p:cNvSpPr>
              <a:spLocks noChangeArrowheads="1"/>
            </p:cNvSpPr>
            <p:nvPr/>
          </p:nvSpPr>
          <p:spPr bwMode="auto">
            <a:xfrm>
              <a:off x="4712" y="2906"/>
              <a:ext cx="336" cy="336"/>
            </a:xfrm>
            <a:prstGeom prst="ellipse">
              <a:avLst/>
            </a:prstGeom>
            <a:solidFill>
              <a:srgbClr val="D5D5D5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 flipH="1" flipV="1">
              <a:off x="2725" y="1024"/>
              <a:ext cx="1991" cy="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77" name="Line 68"/>
            <p:cNvSpPr>
              <a:spLocks noChangeShapeType="1"/>
            </p:cNvSpPr>
            <p:nvPr/>
          </p:nvSpPr>
          <p:spPr bwMode="auto">
            <a:xfrm flipH="1">
              <a:off x="2743" y="3082"/>
              <a:ext cx="196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78" name="Oval 69"/>
            <p:cNvSpPr>
              <a:spLocks noChangeArrowheads="1"/>
            </p:cNvSpPr>
            <p:nvPr/>
          </p:nvSpPr>
          <p:spPr bwMode="auto">
            <a:xfrm>
              <a:off x="4854" y="3102"/>
              <a:ext cx="63" cy="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Oval 70"/>
            <p:cNvSpPr>
              <a:spLocks noChangeArrowheads="1"/>
            </p:cNvSpPr>
            <p:nvPr/>
          </p:nvSpPr>
          <p:spPr bwMode="auto">
            <a:xfrm>
              <a:off x="4773" y="1042"/>
              <a:ext cx="63" cy="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Oval 71"/>
            <p:cNvSpPr>
              <a:spLocks noChangeArrowheads="1"/>
            </p:cNvSpPr>
            <p:nvPr/>
          </p:nvSpPr>
          <p:spPr bwMode="auto">
            <a:xfrm>
              <a:off x="4947" y="1042"/>
              <a:ext cx="63" cy="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Oval 72"/>
            <p:cNvSpPr>
              <a:spLocks noChangeArrowheads="1"/>
            </p:cNvSpPr>
            <p:nvPr/>
          </p:nvSpPr>
          <p:spPr bwMode="auto">
            <a:xfrm>
              <a:off x="4857" y="991"/>
              <a:ext cx="63" cy="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Rectangle 73"/>
            <p:cNvSpPr>
              <a:spLocks noChangeArrowheads="1"/>
            </p:cNvSpPr>
            <p:nvPr/>
          </p:nvSpPr>
          <p:spPr bwMode="auto">
            <a:xfrm flipV="1">
              <a:off x="4788" y="915"/>
              <a:ext cx="47" cy="47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Rectangle 74"/>
            <p:cNvSpPr>
              <a:spLocks noChangeArrowheads="1"/>
            </p:cNvSpPr>
            <p:nvPr/>
          </p:nvSpPr>
          <p:spPr bwMode="auto">
            <a:xfrm>
              <a:off x="4935" y="913"/>
              <a:ext cx="47" cy="47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Rectangle 75"/>
            <p:cNvSpPr>
              <a:spLocks noChangeArrowheads="1"/>
            </p:cNvSpPr>
            <p:nvPr/>
          </p:nvSpPr>
          <p:spPr bwMode="auto">
            <a:xfrm flipV="1">
              <a:off x="4784" y="3024"/>
              <a:ext cx="47" cy="47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Rectangle 76"/>
            <p:cNvSpPr>
              <a:spLocks noChangeArrowheads="1"/>
            </p:cNvSpPr>
            <p:nvPr/>
          </p:nvSpPr>
          <p:spPr bwMode="auto">
            <a:xfrm>
              <a:off x="4935" y="3022"/>
              <a:ext cx="47" cy="47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algn="l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fr-CH" altLang="fr-FR" sz="280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6" name="Line 77"/>
          <p:cNvSpPr>
            <a:spLocks noChangeShapeType="1"/>
          </p:cNvSpPr>
          <p:nvPr/>
        </p:nvSpPr>
        <p:spPr bwMode="auto">
          <a:xfrm flipV="1">
            <a:off x="4888814" y="5308946"/>
            <a:ext cx="1042987" cy="32385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CH"/>
          </a:p>
        </p:txBody>
      </p:sp>
    </p:spTree>
    <p:extLst>
      <p:ext uri="{BB962C8B-B14F-4D97-AF65-F5344CB8AC3E}">
        <p14:creationId xmlns:p14="http://schemas.microsoft.com/office/powerpoint/2010/main" val="1310014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5" grpId="0" animBg="1"/>
      <p:bldP spid="46" grpId="0" animBg="1" autoUpdateAnimBg="0"/>
      <p:bldP spid="47" grpId="0" autoUpdateAnimBg="0"/>
      <p:bldP spid="48" grpId="0" autoUpdateAnimBg="0"/>
      <p:bldP spid="49" grpId="0" autoUpdateAnimBg="0"/>
      <p:bldP spid="50" grpId="0" autoUpdateAnimBg="0"/>
      <p:bldP spid="51" grpId="0" animBg="1" autoUpdateAnimBg="0"/>
      <p:bldP spid="52" grpId="0" autoUpdateAnimBg="0"/>
      <p:bldP spid="53" grpId="0" autoUpdateAnimBg="0"/>
      <p:bldP spid="54" grpId="0" autoUpdateAnimBg="0"/>
      <p:bldP spid="55" grpId="0" autoUpdateAnimBg="0"/>
      <p:bldP spid="86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5" name="Picture 3" descr="Diapo 270 Prise T15 sur plaques de cuisso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400" y="1703388"/>
            <a:ext cx="6477000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Emplacement de la prise à déconseiller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02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20" name="Picture 4" descr="Diapo 271 Filerie sous vitro + inter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4574" y="1451502"/>
            <a:ext cx="6924675" cy="519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19" name="Text Box 3"/>
          <p:cNvSpPr txBox="1">
            <a:spLocks noChangeArrowheads="1"/>
          </p:cNvSpPr>
          <p:nvPr/>
        </p:nvSpPr>
        <p:spPr bwMode="auto">
          <a:xfrm>
            <a:off x="4623049" y="6104275"/>
            <a:ext cx="3886200" cy="528637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 b="0" dirty="0">
                <a:solidFill>
                  <a:srgbClr val="FF0000">
                    <a:alpha val="70000"/>
                  </a:srgbClr>
                </a:solidFill>
              </a:rPr>
              <a:t>Danger d’électrocution</a:t>
            </a:r>
            <a:endParaRPr lang="en-GB" altLang="fr-FR" sz="28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Compartiment sous plan de cuisson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14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4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9" grpId="0" animBg="1" autoUpdateAnimBg="0"/>
      <p:bldP spid="2" grpId="0" animBg="1"/>
      <p:bldP spid="6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972" name="Picture 4" descr="Diapo 272 Co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299" y="1808162"/>
            <a:ext cx="6001543" cy="45011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1" name="Text Box 3"/>
          <p:cNvSpPr txBox="1">
            <a:spLocks noChangeArrowheads="1"/>
          </p:cNvSpPr>
          <p:nvPr/>
        </p:nvSpPr>
        <p:spPr bwMode="auto">
          <a:xfrm>
            <a:off x="6319042" y="5842594"/>
            <a:ext cx="1828800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>
                <a:solidFill>
                  <a:srgbClr val="FF0000">
                    <a:alpha val="70000"/>
                  </a:srgbClr>
                </a:solidFill>
              </a:rPr>
              <a:t>Conforme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11973" name="Text Box 5"/>
          <p:cNvSpPr txBox="1">
            <a:spLocks noChangeArrowheads="1"/>
          </p:cNvSpPr>
          <p:nvPr/>
        </p:nvSpPr>
        <p:spPr bwMode="auto">
          <a:xfrm>
            <a:off x="2279576" y="4249240"/>
            <a:ext cx="350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0000"/>
                </a:solidFill>
                <a:miter lim="800000"/>
                <a:headEnd type="none" w="sm" len="lg"/>
                <a:tailEnd type="none" w="med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FF99"/>
                </a:solidFill>
              </a:rPr>
              <a:t>Panneau de fermeture</a:t>
            </a:r>
            <a:endParaRPr lang="en-GB" altLang="fr-FR" sz="2400" dirty="0">
              <a:solidFill>
                <a:srgbClr val="FFFF99"/>
              </a:solidFill>
            </a:endParaRPr>
          </a:p>
        </p:txBody>
      </p:sp>
      <p:sp>
        <p:nvSpPr>
          <p:cNvPr id="211974" name="Line 6"/>
          <p:cNvSpPr>
            <a:spLocks noChangeShapeType="1"/>
          </p:cNvSpPr>
          <p:nvPr/>
        </p:nvSpPr>
        <p:spPr bwMode="auto">
          <a:xfrm flipV="1">
            <a:off x="4295800" y="3868240"/>
            <a:ext cx="381000" cy="3810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Compartiment fermé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11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1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1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with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1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971" grpId="0" animBg="1" autoUpdateAnimBg="0"/>
      <p:bldP spid="211973" grpId="0" autoUpdateAnimBg="0"/>
      <p:bldP spid="211974" grpId="0" animBg="1"/>
      <p:bldP spid="2" grpId="0" animBg="1"/>
      <p:bldP spid="8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8" name="Picture 6" descr="Diapo 274 Hotte aspirante métalliqu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9536" y="1628800"/>
            <a:ext cx="6249153" cy="468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6" name="Text Box 4"/>
          <p:cNvSpPr txBox="1">
            <a:spLocks noChangeArrowheads="1"/>
          </p:cNvSpPr>
          <p:nvPr/>
        </p:nvSpPr>
        <p:spPr bwMode="auto">
          <a:xfrm>
            <a:off x="1919535" y="5845349"/>
            <a:ext cx="6249153" cy="46672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>
                <a:solidFill>
                  <a:srgbClr val="FF0000">
                    <a:alpha val="70000"/>
                  </a:srgbClr>
                </a:solidFill>
              </a:rPr>
              <a:t>Mettre au neutre, sauf si double isolation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Hotte de ventilation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12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2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996" grpId="0" animBg="1" autoUpdateAnimBg="0"/>
      <p:bldP spid="2" grpId="0" animBg="1"/>
      <p:bldP spid="6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4" name="Picture 4" descr="Diapo280 Lave-linge et séchoir + 2T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6512" y="1556792"/>
            <a:ext cx="64008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Installation lave-linge et sèche-linge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85" name="Text Box 21"/>
          <p:cNvSpPr txBox="1">
            <a:spLocks noChangeArrowheads="1"/>
          </p:cNvSpPr>
          <p:nvPr/>
        </p:nvSpPr>
        <p:spPr bwMode="auto">
          <a:xfrm>
            <a:off x="1847528" y="4265213"/>
            <a:ext cx="4000500" cy="144145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800">
                <a:solidFill>
                  <a:srgbClr val="FF0000">
                    <a:alpha val="70000"/>
                  </a:srgbClr>
                </a:solidFill>
              </a:rPr>
              <a:t>Attention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>
                <a:solidFill>
                  <a:srgbClr val="FF0000">
                    <a:alpha val="70000"/>
                  </a:srgbClr>
                </a:solidFill>
              </a:rPr>
              <a:t>DDR  I</a:t>
            </a:r>
            <a:r>
              <a:rPr lang="fr-CH" altLang="fr-FR" sz="2400" b="0">
                <a:solidFill>
                  <a:srgbClr val="FF0000">
                    <a:alpha val="70000"/>
                  </a:srgbClr>
                </a:solidFill>
                <a:sym typeface="Symbol" pitchFamily="18" charset="2"/>
              </a:rPr>
              <a:t></a:t>
            </a:r>
            <a:r>
              <a:rPr lang="fr-CH" altLang="fr-FR" sz="1800" b="0">
                <a:solidFill>
                  <a:srgbClr val="FF0000">
                    <a:alpha val="70000"/>
                  </a:srgbClr>
                </a:solidFill>
                <a:sym typeface="Symbol" pitchFamily="18" charset="2"/>
              </a:rPr>
              <a:t>N </a:t>
            </a:r>
            <a:r>
              <a:rPr lang="fr-CH" altLang="fr-FR" sz="1800" b="0">
                <a:solidFill>
                  <a:srgbClr val="FF0000">
                    <a:alpha val="70000"/>
                  </a:srgbClr>
                </a:solidFill>
                <a:cs typeface="Arial" pitchFamily="34" charset="0"/>
                <a:sym typeface="Symbol" pitchFamily="18" charset="2"/>
              </a:rPr>
              <a:t>≤ </a:t>
            </a:r>
            <a:r>
              <a:rPr lang="fr-CH" altLang="fr-FR" sz="2400" b="0">
                <a:solidFill>
                  <a:srgbClr val="FF0000">
                    <a:alpha val="70000"/>
                  </a:srgbClr>
                </a:solidFill>
              </a:rPr>
              <a:t>30 mA pour les prises à libre emploi</a:t>
            </a:r>
            <a:endParaRPr lang="en-GB" altLang="fr-FR" sz="2400" b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216069" name="Text Box 5"/>
          <p:cNvSpPr txBox="1">
            <a:spLocks noChangeArrowheads="1"/>
          </p:cNvSpPr>
          <p:nvPr/>
        </p:nvSpPr>
        <p:spPr bwMode="auto">
          <a:xfrm>
            <a:off x="1237928" y="1826814"/>
            <a:ext cx="2514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 b="0" dirty="0" err="1"/>
              <a:t>Diazed</a:t>
            </a:r>
            <a:r>
              <a:rPr lang="fr-CH" altLang="fr-FR" sz="1800" b="0" dirty="0"/>
              <a:t> max. 10A</a:t>
            </a:r>
            <a:endParaRPr lang="en-GB" altLang="fr-FR" sz="1800" b="0" dirty="0"/>
          </a:p>
        </p:txBody>
      </p:sp>
      <p:grpSp>
        <p:nvGrpSpPr>
          <p:cNvPr id="216109" name="Group 45"/>
          <p:cNvGrpSpPr>
            <a:grpSpLocks/>
          </p:cNvGrpSpPr>
          <p:nvPr/>
        </p:nvGrpSpPr>
        <p:grpSpPr bwMode="auto">
          <a:xfrm>
            <a:off x="1771328" y="2679302"/>
            <a:ext cx="7010400" cy="3354387"/>
            <a:chOff x="720" y="1401"/>
            <a:chExt cx="4416" cy="2113"/>
          </a:xfrm>
        </p:grpSpPr>
        <p:sp>
          <p:nvSpPr>
            <p:cNvPr id="113691" name="Rectangle 4"/>
            <p:cNvSpPr>
              <a:spLocks noChangeArrowheads="1"/>
            </p:cNvSpPr>
            <p:nvPr/>
          </p:nvSpPr>
          <p:spPr bwMode="auto">
            <a:xfrm>
              <a:off x="1008" y="1401"/>
              <a:ext cx="528" cy="240"/>
            </a:xfrm>
            <a:prstGeom prst="rect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2" name="Oval 6"/>
            <p:cNvSpPr>
              <a:spLocks noChangeArrowheads="1"/>
            </p:cNvSpPr>
            <p:nvPr/>
          </p:nvSpPr>
          <p:spPr bwMode="auto">
            <a:xfrm>
              <a:off x="4269" y="2292"/>
              <a:ext cx="480" cy="480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3" name="Oval 9"/>
            <p:cNvSpPr>
              <a:spLocks noChangeArrowheads="1"/>
            </p:cNvSpPr>
            <p:nvPr/>
          </p:nvSpPr>
          <p:spPr bwMode="auto">
            <a:xfrm>
              <a:off x="4357" y="2578"/>
              <a:ext cx="76" cy="76"/>
            </a:xfrm>
            <a:prstGeom prst="ellipse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4" name="Oval 10"/>
            <p:cNvSpPr>
              <a:spLocks noChangeArrowheads="1"/>
            </p:cNvSpPr>
            <p:nvPr/>
          </p:nvSpPr>
          <p:spPr bwMode="auto">
            <a:xfrm>
              <a:off x="4473" y="2526"/>
              <a:ext cx="76" cy="76"/>
            </a:xfrm>
            <a:prstGeom prst="ellipse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5" name="Oval 11"/>
            <p:cNvSpPr>
              <a:spLocks noChangeArrowheads="1"/>
            </p:cNvSpPr>
            <p:nvPr/>
          </p:nvSpPr>
          <p:spPr bwMode="auto">
            <a:xfrm>
              <a:off x="4593" y="2570"/>
              <a:ext cx="76" cy="76"/>
            </a:xfrm>
            <a:prstGeom prst="ellipse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6" name="Rectangle 12"/>
            <p:cNvSpPr>
              <a:spLocks noChangeArrowheads="1"/>
            </p:cNvSpPr>
            <p:nvPr/>
          </p:nvSpPr>
          <p:spPr bwMode="auto">
            <a:xfrm>
              <a:off x="4569" y="2418"/>
              <a:ext cx="80" cy="47"/>
            </a:xfrm>
            <a:prstGeom prst="rect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7" name="Rectangle 13"/>
            <p:cNvSpPr>
              <a:spLocks noChangeArrowheads="1"/>
            </p:cNvSpPr>
            <p:nvPr/>
          </p:nvSpPr>
          <p:spPr bwMode="auto">
            <a:xfrm>
              <a:off x="4361" y="2422"/>
              <a:ext cx="80" cy="47"/>
            </a:xfrm>
            <a:prstGeom prst="rect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8" name="Oval 14"/>
            <p:cNvSpPr>
              <a:spLocks noChangeArrowheads="1"/>
            </p:cNvSpPr>
            <p:nvPr/>
          </p:nvSpPr>
          <p:spPr bwMode="auto">
            <a:xfrm>
              <a:off x="4275" y="2781"/>
              <a:ext cx="480" cy="480"/>
            </a:xfrm>
            <a:prstGeom prst="ellipse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699" name="Oval 15"/>
            <p:cNvSpPr>
              <a:spLocks noChangeArrowheads="1"/>
            </p:cNvSpPr>
            <p:nvPr/>
          </p:nvSpPr>
          <p:spPr bwMode="auto">
            <a:xfrm>
              <a:off x="4363" y="3067"/>
              <a:ext cx="76" cy="76"/>
            </a:xfrm>
            <a:prstGeom prst="ellipse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700" name="Oval 16"/>
            <p:cNvSpPr>
              <a:spLocks noChangeArrowheads="1"/>
            </p:cNvSpPr>
            <p:nvPr/>
          </p:nvSpPr>
          <p:spPr bwMode="auto">
            <a:xfrm>
              <a:off x="4479" y="3015"/>
              <a:ext cx="76" cy="76"/>
            </a:xfrm>
            <a:prstGeom prst="ellipse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701" name="Oval 17"/>
            <p:cNvSpPr>
              <a:spLocks noChangeArrowheads="1"/>
            </p:cNvSpPr>
            <p:nvPr/>
          </p:nvSpPr>
          <p:spPr bwMode="auto">
            <a:xfrm>
              <a:off x="4599" y="3059"/>
              <a:ext cx="76" cy="76"/>
            </a:xfrm>
            <a:prstGeom prst="ellipse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702" name="Rectangle 18"/>
            <p:cNvSpPr>
              <a:spLocks noChangeArrowheads="1"/>
            </p:cNvSpPr>
            <p:nvPr/>
          </p:nvSpPr>
          <p:spPr bwMode="auto">
            <a:xfrm>
              <a:off x="4575" y="2907"/>
              <a:ext cx="80" cy="47"/>
            </a:xfrm>
            <a:prstGeom prst="rect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703" name="Rectangle 19"/>
            <p:cNvSpPr>
              <a:spLocks noChangeArrowheads="1"/>
            </p:cNvSpPr>
            <p:nvPr/>
          </p:nvSpPr>
          <p:spPr bwMode="auto">
            <a:xfrm>
              <a:off x="4367" y="2911"/>
              <a:ext cx="80" cy="47"/>
            </a:xfrm>
            <a:prstGeom prst="rect">
              <a:avLst/>
            </a:prstGeom>
            <a:solidFill>
              <a:schemeClr val="tx2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fr-CH" altLang="fr-FR" sz="900"/>
            </a:p>
          </p:txBody>
        </p:sp>
        <p:sp>
          <p:nvSpPr>
            <p:cNvPr id="113704" name="Line 24"/>
            <p:cNvSpPr>
              <a:spLocks noChangeShapeType="1"/>
            </p:cNvSpPr>
            <p:nvPr/>
          </p:nvSpPr>
          <p:spPr bwMode="auto">
            <a:xfrm>
              <a:off x="4512" y="1521"/>
              <a:ext cx="0" cy="76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3705" name="Text Box 25"/>
            <p:cNvSpPr txBox="1">
              <a:spLocks noChangeArrowheads="1"/>
            </p:cNvSpPr>
            <p:nvPr/>
          </p:nvSpPr>
          <p:spPr bwMode="auto">
            <a:xfrm>
              <a:off x="4608" y="1968"/>
              <a:ext cx="52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sm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/>
                <a:t>T 15</a:t>
              </a:r>
              <a:endParaRPr lang="en-GB" altLang="fr-FR" sz="2000"/>
            </a:p>
          </p:txBody>
        </p:sp>
        <p:sp>
          <p:nvSpPr>
            <p:cNvPr id="113706" name="Text Box 26"/>
            <p:cNvSpPr txBox="1">
              <a:spLocks noChangeArrowheads="1"/>
            </p:cNvSpPr>
            <p:nvPr/>
          </p:nvSpPr>
          <p:spPr bwMode="auto">
            <a:xfrm>
              <a:off x="4656" y="3264"/>
              <a:ext cx="48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FF0000"/>
                  </a:solidFill>
                  <a:miter lim="800000"/>
                  <a:headEnd type="none" w="sm" len="lg"/>
                  <a:tailEnd type="none" w="med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2000"/>
                <a:t>T 15</a:t>
              </a:r>
              <a:endParaRPr lang="en-GB" altLang="fr-FR" sz="2000"/>
            </a:p>
          </p:txBody>
        </p:sp>
        <p:sp>
          <p:nvSpPr>
            <p:cNvPr id="113707" name="Line 3"/>
            <p:cNvSpPr>
              <a:spLocks noChangeShapeType="1"/>
            </p:cNvSpPr>
            <p:nvPr/>
          </p:nvSpPr>
          <p:spPr bwMode="auto">
            <a:xfrm>
              <a:off x="720" y="1521"/>
              <a:ext cx="379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216095" name="Text Box 31"/>
          <p:cNvSpPr txBox="1">
            <a:spLocks noChangeArrowheads="1"/>
          </p:cNvSpPr>
          <p:nvPr/>
        </p:nvSpPr>
        <p:spPr bwMode="auto">
          <a:xfrm>
            <a:off x="1237928" y="2122090"/>
            <a:ext cx="2514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1800" b="0" dirty="0" err="1"/>
              <a:t>Disj</a:t>
            </a:r>
            <a:r>
              <a:rPr lang="fr-CH" altLang="fr-FR" sz="1800" b="0" dirty="0"/>
              <a:t>. C max. 13A</a:t>
            </a:r>
            <a:endParaRPr lang="en-GB" altLang="fr-FR" sz="1800" b="0" dirty="0"/>
          </a:p>
        </p:txBody>
      </p:sp>
      <p:grpSp>
        <p:nvGrpSpPr>
          <p:cNvPr id="216110" name="Group 46"/>
          <p:cNvGrpSpPr>
            <a:grpSpLocks/>
          </p:cNvGrpSpPr>
          <p:nvPr/>
        </p:nvGrpSpPr>
        <p:grpSpPr bwMode="auto">
          <a:xfrm>
            <a:off x="6876728" y="4112813"/>
            <a:ext cx="609600" cy="336550"/>
            <a:chOff x="3936" y="2304"/>
            <a:chExt cx="384" cy="212"/>
          </a:xfrm>
        </p:grpSpPr>
        <p:sp>
          <p:nvSpPr>
            <p:cNvPr id="113689" name="Text Box 34"/>
            <p:cNvSpPr txBox="1">
              <a:spLocks noChangeArrowheads="1"/>
            </p:cNvSpPr>
            <p:nvPr/>
          </p:nvSpPr>
          <p:spPr bwMode="auto">
            <a:xfrm>
              <a:off x="3936" y="2304"/>
              <a:ext cx="2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/>
                <a:t>L2</a:t>
              </a:r>
              <a:endParaRPr lang="fr-FR" altLang="fr-FR" sz="1600"/>
            </a:p>
          </p:txBody>
        </p:sp>
        <p:sp>
          <p:nvSpPr>
            <p:cNvPr id="113690" name="Line 39"/>
            <p:cNvSpPr>
              <a:spLocks noChangeShapeType="1"/>
            </p:cNvSpPr>
            <p:nvPr/>
          </p:nvSpPr>
          <p:spPr bwMode="auto">
            <a:xfrm>
              <a:off x="4170" y="2418"/>
              <a:ext cx="150" cy="3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16111" name="Group 47"/>
          <p:cNvGrpSpPr>
            <a:grpSpLocks/>
          </p:cNvGrpSpPr>
          <p:nvPr/>
        </p:nvGrpSpPr>
        <p:grpSpPr bwMode="auto">
          <a:xfrm>
            <a:off x="6876728" y="4493813"/>
            <a:ext cx="647700" cy="336550"/>
            <a:chOff x="3936" y="2544"/>
            <a:chExt cx="408" cy="212"/>
          </a:xfrm>
        </p:grpSpPr>
        <p:sp>
          <p:nvSpPr>
            <p:cNvPr id="113687" name="Text Box 33"/>
            <p:cNvSpPr txBox="1">
              <a:spLocks noChangeArrowheads="1"/>
            </p:cNvSpPr>
            <p:nvPr/>
          </p:nvSpPr>
          <p:spPr bwMode="auto">
            <a:xfrm>
              <a:off x="3936" y="2544"/>
              <a:ext cx="2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/>
                <a:t>L1</a:t>
              </a:r>
              <a:endParaRPr lang="fr-FR" altLang="fr-FR" sz="1600"/>
            </a:p>
          </p:txBody>
        </p:sp>
        <p:sp>
          <p:nvSpPr>
            <p:cNvPr id="113688" name="Line 40"/>
            <p:cNvSpPr>
              <a:spLocks noChangeShapeType="1"/>
            </p:cNvSpPr>
            <p:nvPr/>
          </p:nvSpPr>
          <p:spPr bwMode="auto">
            <a:xfrm flipV="1">
              <a:off x="4158" y="2622"/>
              <a:ext cx="186" cy="3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16114" name="Group 50"/>
          <p:cNvGrpSpPr>
            <a:grpSpLocks/>
          </p:cNvGrpSpPr>
          <p:nvPr/>
        </p:nvGrpSpPr>
        <p:grpSpPr bwMode="auto">
          <a:xfrm>
            <a:off x="8029254" y="4112813"/>
            <a:ext cx="676275" cy="336550"/>
            <a:chOff x="4662" y="2304"/>
            <a:chExt cx="426" cy="212"/>
          </a:xfrm>
        </p:grpSpPr>
        <p:sp>
          <p:nvSpPr>
            <p:cNvPr id="113685" name="Text Box 35"/>
            <p:cNvSpPr txBox="1">
              <a:spLocks noChangeArrowheads="1"/>
            </p:cNvSpPr>
            <p:nvPr/>
          </p:nvSpPr>
          <p:spPr bwMode="auto">
            <a:xfrm>
              <a:off x="4800" y="2304"/>
              <a:ext cx="2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/>
                <a:t>L3</a:t>
              </a:r>
              <a:endParaRPr lang="fr-FR" altLang="fr-FR" sz="1600"/>
            </a:p>
          </p:txBody>
        </p:sp>
        <p:sp>
          <p:nvSpPr>
            <p:cNvPr id="113686" name="Line 41"/>
            <p:cNvSpPr>
              <a:spLocks noChangeShapeType="1"/>
            </p:cNvSpPr>
            <p:nvPr/>
          </p:nvSpPr>
          <p:spPr bwMode="auto">
            <a:xfrm flipH="1">
              <a:off x="4662" y="2412"/>
              <a:ext cx="210" cy="3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16112" name="Group 48"/>
          <p:cNvGrpSpPr>
            <a:grpSpLocks/>
          </p:cNvGrpSpPr>
          <p:nvPr/>
        </p:nvGrpSpPr>
        <p:grpSpPr bwMode="auto">
          <a:xfrm>
            <a:off x="6876729" y="4874813"/>
            <a:ext cx="676275" cy="336550"/>
            <a:chOff x="3936" y="2784"/>
            <a:chExt cx="426" cy="212"/>
          </a:xfrm>
        </p:grpSpPr>
        <p:sp>
          <p:nvSpPr>
            <p:cNvPr id="113683" name="Text Box 36"/>
            <p:cNvSpPr txBox="1">
              <a:spLocks noChangeArrowheads="1"/>
            </p:cNvSpPr>
            <p:nvPr/>
          </p:nvSpPr>
          <p:spPr bwMode="auto">
            <a:xfrm>
              <a:off x="3936" y="2784"/>
              <a:ext cx="2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/>
                <a:t>L3</a:t>
              </a:r>
              <a:endParaRPr lang="fr-FR" altLang="fr-FR" sz="1600"/>
            </a:p>
          </p:txBody>
        </p:sp>
        <p:sp>
          <p:nvSpPr>
            <p:cNvPr id="113684" name="Line 42"/>
            <p:cNvSpPr>
              <a:spLocks noChangeShapeType="1"/>
            </p:cNvSpPr>
            <p:nvPr/>
          </p:nvSpPr>
          <p:spPr bwMode="auto">
            <a:xfrm>
              <a:off x="4170" y="2892"/>
              <a:ext cx="192" cy="3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16113" name="Group 49"/>
          <p:cNvGrpSpPr>
            <a:grpSpLocks/>
          </p:cNvGrpSpPr>
          <p:nvPr/>
        </p:nvGrpSpPr>
        <p:grpSpPr bwMode="auto">
          <a:xfrm>
            <a:off x="6876728" y="5255813"/>
            <a:ext cx="666750" cy="336550"/>
            <a:chOff x="3936" y="3024"/>
            <a:chExt cx="420" cy="212"/>
          </a:xfrm>
        </p:grpSpPr>
        <p:sp>
          <p:nvSpPr>
            <p:cNvPr id="113681" name="Text Box 37"/>
            <p:cNvSpPr txBox="1">
              <a:spLocks noChangeArrowheads="1"/>
            </p:cNvSpPr>
            <p:nvPr/>
          </p:nvSpPr>
          <p:spPr bwMode="auto">
            <a:xfrm>
              <a:off x="3936" y="3024"/>
              <a:ext cx="27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/>
                <a:t>L2</a:t>
              </a:r>
              <a:endParaRPr lang="fr-FR" altLang="fr-FR" sz="1600"/>
            </a:p>
          </p:txBody>
        </p:sp>
        <p:sp>
          <p:nvSpPr>
            <p:cNvPr id="113682" name="Line 43"/>
            <p:cNvSpPr>
              <a:spLocks noChangeShapeType="1"/>
            </p:cNvSpPr>
            <p:nvPr/>
          </p:nvSpPr>
          <p:spPr bwMode="auto">
            <a:xfrm flipV="1">
              <a:off x="4158" y="3114"/>
              <a:ext cx="198" cy="3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grpSp>
        <p:nvGrpSpPr>
          <p:cNvPr id="216115" name="Group 51"/>
          <p:cNvGrpSpPr>
            <a:grpSpLocks/>
          </p:cNvGrpSpPr>
          <p:nvPr/>
        </p:nvGrpSpPr>
        <p:grpSpPr bwMode="auto">
          <a:xfrm>
            <a:off x="8048304" y="4874813"/>
            <a:ext cx="581025" cy="336550"/>
            <a:chOff x="4674" y="2784"/>
            <a:chExt cx="366" cy="212"/>
          </a:xfrm>
        </p:grpSpPr>
        <p:sp>
          <p:nvSpPr>
            <p:cNvPr id="113679" name="Text Box 38"/>
            <p:cNvSpPr txBox="1">
              <a:spLocks noChangeArrowheads="1"/>
            </p:cNvSpPr>
            <p:nvPr/>
          </p:nvSpPr>
          <p:spPr bwMode="auto">
            <a:xfrm>
              <a:off x="4752" y="2784"/>
              <a:ext cx="28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3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3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fr-CH" altLang="fr-FR" sz="1600"/>
                <a:t>L1</a:t>
              </a:r>
              <a:endParaRPr lang="fr-FR" altLang="fr-FR" sz="1600"/>
            </a:p>
          </p:txBody>
        </p:sp>
        <p:sp>
          <p:nvSpPr>
            <p:cNvPr id="113680" name="Line 44"/>
            <p:cNvSpPr>
              <a:spLocks noChangeShapeType="1"/>
            </p:cNvSpPr>
            <p:nvPr/>
          </p:nvSpPr>
          <p:spPr bwMode="auto">
            <a:xfrm flipH="1">
              <a:off x="4674" y="2892"/>
              <a:ext cx="156" cy="3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CH"/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Schéma d’installation</a:t>
            </a:r>
            <a:endParaRPr lang="fr-CH" dirty="0"/>
          </a:p>
        </p:txBody>
      </p:sp>
      <p:sp>
        <p:nvSpPr>
          <p:cNvPr id="4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6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6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6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16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16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16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16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16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16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16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85" grpId="0" animBg="1" autoUpdateAnimBg="0"/>
      <p:bldP spid="216069" grpId="0" autoUpdateAnimBg="0"/>
      <p:bldP spid="216095" grpId="0" autoUpdateAnimBg="0"/>
      <p:bldP spid="2" grpId="0" animBg="1"/>
      <p:bldP spid="4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116" name="Picture 28" descr="Diapo 281 Connexion 2 fils sur T1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0600" y="1808163"/>
            <a:ext cx="5562600" cy="4719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7108" name="Group 20"/>
          <p:cNvGrpSpPr>
            <a:grpSpLocks/>
          </p:cNvGrpSpPr>
          <p:nvPr/>
        </p:nvGrpSpPr>
        <p:grpSpPr bwMode="auto">
          <a:xfrm>
            <a:off x="5518150" y="2979739"/>
            <a:ext cx="687388" cy="669925"/>
            <a:chOff x="3420" y="1566"/>
            <a:chExt cx="433" cy="422"/>
          </a:xfrm>
        </p:grpSpPr>
        <p:sp>
          <p:nvSpPr>
            <p:cNvPr id="114705" name="Line 5"/>
            <p:cNvSpPr>
              <a:spLocks noChangeShapeType="1"/>
            </p:cNvSpPr>
            <p:nvPr/>
          </p:nvSpPr>
          <p:spPr bwMode="auto">
            <a:xfrm flipH="1">
              <a:off x="3448" y="1566"/>
              <a:ext cx="1" cy="254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6" name="Line 6"/>
            <p:cNvSpPr>
              <a:spLocks noChangeShapeType="1"/>
            </p:cNvSpPr>
            <p:nvPr/>
          </p:nvSpPr>
          <p:spPr bwMode="auto">
            <a:xfrm>
              <a:off x="3815" y="1566"/>
              <a:ext cx="0" cy="384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7" name="Line 7"/>
            <p:cNvSpPr>
              <a:spLocks noChangeShapeType="1"/>
            </p:cNvSpPr>
            <p:nvPr/>
          </p:nvSpPr>
          <p:spPr bwMode="auto">
            <a:xfrm flipH="1" flipV="1">
              <a:off x="3420" y="1968"/>
              <a:ext cx="433" cy="2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8" name="Line 8"/>
            <p:cNvSpPr>
              <a:spLocks noChangeShapeType="1"/>
            </p:cNvSpPr>
            <p:nvPr/>
          </p:nvSpPr>
          <p:spPr bwMode="auto">
            <a:xfrm flipV="1">
              <a:off x="3448" y="1732"/>
              <a:ext cx="4" cy="256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217109" name="Group 21"/>
          <p:cNvGrpSpPr>
            <a:grpSpLocks/>
          </p:cNvGrpSpPr>
          <p:nvPr/>
        </p:nvGrpSpPr>
        <p:grpSpPr bwMode="auto">
          <a:xfrm>
            <a:off x="5518150" y="2979739"/>
            <a:ext cx="687388" cy="669925"/>
            <a:chOff x="4998" y="1104"/>
            <a:chExt cx="433" cy="422"/>
          </a:xfrm>
        </p:grpSpPr>
        <p:sp>
          <p:nvSpPr>
            <p:cNvPr id="114701" name="Line 11"/>
            <p:cNvSpPr>
              <a:spLocks noChangeShapeType="1"/>
            </p:cNvSpPr>
            <p:nvPr/>
          </p:nvSpPr>
          <p:spPr bwMode="auto">
            <a:xfrm flipH="1">
              <a:off x="5025" y="1104"/>
              <a:ext cx="1" cy="254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2" name="Line 12"/>
            <p:cNvSpPr>
              <a:spLocks noChangeShapeType="1"/>
            </p:cNvSpPr>
            <p:nvPr/>
          </p:nvSpPr>
          <p:spPr bwMode="auto">
            <a:xfrm>
              <a:off x="5392" y="1104"/>
              <a:ext cx="0" cy="384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3" name="Line 13"/>
            <p:cNvSpPr>
              <a:spLocks noChangeShapeType="1"/>
            </p:cNvSpPr>
            <p:nvPr/>
          </p:nvSpPr>
          <p:spPr bwMode="auto">
            <a:xfrm flipH="1" flipV="1">
              <a:off x="4998" y="1504"/>
              <a:ext cx="433" cy="2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4" name="Line 14"/>
            <p:cNvSpPr>
              <a:spLocks noChangeShapeType="1"/>
            </p:cNvSpPr>
            <p:nvPr/>
          </p:nvSpPr>
          <p:spPr bwMode="auto">
            <a:xfrm flipH="1" flipV="1">
              <a:off x="5029" y="1270"/>
              <a:ext cx="2" cy="256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grpSp>
        <p:nvGrpSpPr>
          <p:cNvPr id="217110" name="Group 22"/>
          <p:cNvGrpSpPr>
            <a:grpSpLocks/>
          </p:cNvGrpSpPr>
          <p:nvPr/>
        </p:nvGrpSpPr>
        <p:grpSpPr bwMode="auto">
          <a:xfrm>
            <a:off x="5518150" y="2989264"/>
            <a:ext cx="687388" cy="669925"/>
            <a:chOff x="4998" y="1104"/>
            <a:chExt cx="433" cy="422"/>
          </a:xfrm>
        </p:grpSpPr>
        <p:sp>
          <p:nvSpPr>
            <p:cNvPr id="114697" name="Line 23"/>
            <p:cNvSpPr>
              <a:spLocks noChangeShapeType="1"/>
            </p:cNvSpPr>
            <p:nvPr/>
          </p:nvSpPr>
          <p:spPr bwMode="auto">
            <a:xfrm flipH="1">
              <a:off x="5025" y="1104"/>
              <a:ext cx="1" cy="254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698" name="Line 24"/>
            <p:cNvSpPr>
              <a:spLocks noChangeShapeType="1"/>
            </p:cNvSpPr>
            <p:nvPr/>
          </p:nvSpPr>
          <p:spPr bwMode="auto">
            <a:xfrm>
              <a:off x="5392" y="1104"/>
              <a:ext cx="0" cy="384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699" name="Line 25"/>
            <p:cNvSpPr>
              <a:spLocks noChangeShapeType="1"/>
            </p:cNvSpPr>
            <p:nvPr/>
          </p:nvSpPr>
          <p:spPr bwMode="auto">
            <a:xfrm flipH="1" flipV="1">
              <a:off x="4998" y="1504"/>
              <a:ext cx="433" cy="2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4700" name="Line 26"/>
            <p:cNvSpPr>
              <a:spLocks noChangeShapeType="1"/>
            </p:cNvSpPr>
            <p:nvPr/>
          </p:nvSpPr>
          <p:spPr bwMode="auto">
            <a:xfrm flipH="1" flipV="1">
              <a:off x="5029" y="1270"/>
              <a:ext cx="2" cy="256"/>
            </a:xfrm>
            <a:prstGeom prst="line">
              <a:avLst/>
            </a:prstGeom>
            <a:noFill/>
            <a:ln w="101600">
              <a:solidFill>
                <a:srgbClr val="FF0000"/>
              </a:solidFill>
              <a:round/>
              <a:headEnd type="none" w="sm" len="lg"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Dérivation à la prise</a:t>
            </a:r>
            <a:endParaRPr lang="fr-CH" dirty="0"/>
          </a:p>
        </p:txBody>
      </p:sp>
      <p:sp>
        <p:nvSpPr>
          <p:cNvPr id="20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17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21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"/>
                                            </p:cond>
                                          </p:stCondLst>
                                        </p:cTn>
                                        <p:tgtEl>
                                          <p:spTgt spid="21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0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5" name="Picture 3" descr="Diapo 282 T 15 brûlé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" y="1663814"/>
            <a:ext cx="3551237" cy="482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17" name="Picture 5" descr="Diapo 283a T15 brûlée de profi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739" y="1663813"/>
            <a:ext cx="4260661" cy="482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Conséquences de cette dérivation sans décalage des phases</a:t>
            </a:r>
            <a:endParaRPr lang="fr-CH" dirty="0"/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218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218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2" descr="Diapo 108 ruban CU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900" y="1485138"/>
            <a:ext cx="6768000" cy="507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1" name="Text Box 3"/>
          <p:cNvSpPr txBox="1">
            <a:spLocks noChangeArrowheads="1"/>
          </p:cNvSpPr>
          <p:nvPr/>
        </p:nvSpPr>
        <p:spPr bwMode="auto">
          <a:xfrm>
            <a:off x="1765509" y="2954245"/>
            <a:ext cx="4038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3600" b="0" dirty="0">
                <a:solidFill>
                  <a:srgbClr val="FFFF99"/>
                </a:solidFill>
              </a:rPr>
              <a:t>Ruban de cuivre</a:t>
            </a:r>
            <a:endParaRPr lang="fr-FR" altLang="fr-FR" sz="3600" b="0" dirty="0">
              <a:solidFill>
                <a:srgbClr val="FFFF99"/>
              </a:solidFill>
            </a:endParaRPr>
          </a:p>
        </p:txBody>
      </p:sp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1765509" y="3795621"/>
            <a:ext cx="49530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>
                <a:solidFill>
                  <a:srgbClr val="FFFF99"/>
                </a:solidFill>
              </a:rPr>
              <a:t>- épaisseur min. 2 mm</a:t>
            </a:r>
            <a:endParaRPr lang="fr-FR" altLang="fr-FR" b="0">
              <a:solidFill>
                <a:srgbClr val="FFFF99"/>
              </a:solidFill>
            </a:endParaRPr>
          </a:p>
        </p:txBody>
      </p:sp>
      <p:sp>
        <p:nvSpPr>
          <p:cNvPr id="73733" name="Text Box 5"/>
          <p:cNvSpPr txBox="1">
            <a:spLocks noChangeArrowheads="1"/>
          </p:cNvSpPr>
          <p:nvPr/>
        </p:nvSpPr>
        <p:spPr bwMode="auto">
          <a:xfrm>
            <a:off x="1765509" y="4710021"/>
            <a:ext cx="56388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55" tIns="45678" rIns="91355" bIns="45678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b="0" dirty="0">
                <a:solidFill>
                  <a:srgbClr val="FFFF99"/>
                </a:solidFill>
              </a:rPr>
              <a:t>- section min. 50 mm</a:t>
            </a:r>
            <a:r>
              <a:rPr lang="fr-CH" altLang="fr-FR" b="0" baseline="30000" dirty="0">
                <a:solidFill>
                  <a:srgbClr val="FFFF99"/>
                </a:solidFill>
              </a:rPr>
              <a:t>2</a:t>
            </a:r>
            <a:endParaRPr lang="fr-FR" altLang="fr-FR" b="0" baseline="30000" dirty="0">
              <a:solidFill>
                <a:srgbClr val="FFFF99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Matériaux qui entrent en ligne de compte pour réaliser une électrode de terre</a:t>
            </a:r>
            <a:endParaRPr lang="fr-CH" dirty="0"/>
          </a:p>
        </p:txBody>
      </p: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45318" y="6507024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3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3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3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3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1" grpId="0" autoUpdateAnimBg="0"/>
      <p:bldP spid="73732" grpId="0" autoUpdateAnimBg="0"/>
      <p:bldP spid="73733" grpId="0" autoUpdateAnimBg="0"/>
      <p:bldP spid="8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40" name="Picture 5" descr="Diapo 283 b 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612" y="1628800"/>
            <a:ext cx="6324600" cy="474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Installation correcte</a:t>
            </a:r>
            <a:endParaRPr lang="fr-CH" dirty="0"/>
          </a:p>
        </p:txBody>
      </p:sp>
      <p:sp>
        <p:nvSpPr>
          <p:cNvPr id="5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Autre solution </a:t>
            </a:r>
            <a:br>
              <a:rPr lang="fr-CH" altLang="fr-FR" dirty="0"/>
            </a:br>
            <a:r>
              <a:rPr lang="fr-CH" altLang="fr-FR" dirty="0"/>
              <a:t>Raccordement avec interrupteurs</a:t>
            </a:r>
            <a:endParaRPr lang="en-GB" altLang="fr-FR" dirty="0"/>
          </a:p>
        </p:txBody>
      </p:sp>
      <p:pic>
        <p:nvPicPr>
          <p:cNvPr id="220164" name="Picture 4" descr="Diapo 287 Rac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7481" y="1772816"/>
            <a:ext cx="6138862" cy="460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0168" name="Group 8"/>
          <p:cNvGrpSpPr>
            <a:grpSpLocks/>
          </p:cNvGrpSpPr>
          <p:nvPr/>
        </p:nvGrpSpPr>
        <p:grpSpPr bwMode="auto">
          <a:xfrm>
            <a:off x="2472531" y="2192338"/>
            <a:ext cx="4953000" cy="0"/>
            <a:chOff x="1248" y="1248"/>
            <a:chExt cx="3120" cy="0"/>
          </a:xfrm>
        </p:grpSpPr>
        <p:sp>
          <p:nvSpPr>
            <p:cNvPr id="117767" name="Line 6"/>
            <p:cNvSpPr>
              <a:spLocks noChangeShapeType="1"/>
            </p:cNvSpPr>
            <p:nvPr/>
          </p:nvSpPr>
          <p:spPr bwMode="auto">
            <a:xfrm flipH="1">
              <a:off x="3504" y="1248"/>
              <a:ext cx="864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sm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17768" name="Line 7"/>
            <p:cNvSpPr>
              <a:spLocks noChangeShapeType="1"/>
            </p:cNvSpPr>
            <p:nvPr/>
          </p:nvSpPr>
          <p:spPr bwMode="auto">
            <a:xfrm flipH="1">
              <a:off x="1248" y="1248"/>
              <a:ext cx="864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stealth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8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0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220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" dur="500"/>
                                        <p:tgtEl>
                                          <p:spTgt spid="220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162" grpId="0" animBg="1"/>
      <p:bldP spid="8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Chauffe-eau</a:t>
            </a:r>
            <a:endParaRPr lang="en-GB" altLang="fr-FR" dirty="0"/>
          </a:p>
        </p:txBody>
      </p:sp>
      <p:pic>
        <p:nvPicPr>
          <p:cNvPr id="221188" name="Picture 4" descr="Diapo 300 Chauffe-eau  avec soupap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8175" y="1539418"/>
            <a:ext cx="6626225" cy="497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29"/>
          <p:cNvSpPr txBox="1">
            <a:spLocks noChangeArrowheads="1"/>
          </p:cNvSpPr>
          <p:nvPr/>
        </p:nvSpPr>
        <p:spPr bwMode="auto">
          <a:xfrm>
            <a:off x="479425" y="1460938"/>
            <a:ext cx="1636987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NIBT 4.2.4.2</a:t>
            </a:r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1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21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186" grpId="0" animBg="1" autoUpdateAnimBg="0"/>
      <p:bldP spid="7" grpId="0" animBg="1" autoUpdateAnimBg="0"/>
      <p:bldP spid="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Chauffe-eau</a:t>
            </a:r>
            <a:endParaRPr lang="fr-FR" altLang="fr-FR" dirty="0"/>
          </a:p>
        </p:txBody>
      </p:sp>
      <p:pic>
        <p:nvPicPr>
          <p:cNvPr id="226307" name="Picture 3" descr="Soupape de sûreté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941" y="1477487"/>
            <a:ext cx="7037941" cy="5278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6837691" y="4447619"/>
            <a:ext cx="1728191" cy="2308324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400" dirty="0">
                <a:solidFill>
                  <a:srgbClr val="FF0000">
                    <a:alpha val="70000"/>
                  </a:srgbClr>
                </a:solidFill>
              </a:rPr>
              <a:t>Aucune mise en service sans soupape de sûreté</a:t>
            </a:r>
            <a:endParaRPr lang="en-GB" altLang="fr-FR" sz="2400" b="0" dirty="0">
              <a:solidFill>
                <a:srgbClr val="FF0000">
                  <a:alpha val="70000"/>
                </a:srgbClr>
              </a:solidFill>
            </a:endParaRPr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6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226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06" grpId="0" animBg="1" autoUpdateAnimBg="0"/>
      <p:bldP spid="7" grpId="0" animBg="1" autoUpdateAnimBg="0"/>
      <p:bldP spid="6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18671" y="2996952"/>
            <a:ext cx="6856481" cy="138499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/>
            <a:r>
              <a:rPr lang="fr-CH" altLang="fr-FR" sz="2800" dirty="0"/>
              <a:t>Le gestionnaire de réseau détermine la catégorie de puissance à utiliser </a:t>
            </a:r>
          </a:p>
          <a:p>
            <a:pPr algn="ctr"/>
            <a:r>
              <a:rPr lang="fr-CH" altLang="fr-FR" sz="2800" dirty="0"/>
              <a:t>et le temps de fonctionnement</a:t>
            </a:r>
            <a:endParaRPr lang="de-CH" altLang="fr-FR" sz="28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Chauffe-eau</a:t>
            </a:r>
            <a:endParaRPr lang="fr-CH" dirty="0"/>
          </a:p>
        </p:txBody>
      </p:sp>
      <p:sp>
        <p:nvSpPr>
          <p:cNvPr id="8" name="Text Box 29"/>
          <p:cNvSpPr txBox="1">
            <a:spLocks noChangeArrowheads="1"/>
          </p:cNvSpPr>
          <p:nvPr/>
        </p:nvSpPr>
        <p:spPr bwMode="auto">
          <a:xfrm>
            <a:off x="479425" y="1449388"/>
            <a:ext cx="1210588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>
                <a:solidFill>
                  <a:schemeClr val="tx1"/>
                </a:solidFill>
              </a:rPr>
              <a:t>PDIE 8.5</a:t>
            </a:r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FFC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2510849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 animBg="1"/>
      <p:bldP spid="8" grpId="0" animBg="1" autoUpdateAnimBg="0"/>
      <p:bldP spid="6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479424" y="1550288"/>
            <a:ext cx="9134975" cy="906389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CH" altLang="fr-FR" sz="2800" kern="0" dirty="0">
                <a:solidFill>
                  <a:schemeClr val="tx1"/>
                </a:solidFill>
              </a:rPr>
              <a:t>Temps de fonctionnement minimal pour la préparation d’eau chaude </a:t>
            </a:r>
            <a:endParaRPr lang="en-GB" altLang="fr-FR" sz="2800" kern="0" dirty="0">
              <a:solidFill>
                <a:schemeClr val="tx1"/>
              </a:solidFill>
            </a:endParaRP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8895" y="2646944"/>
            <a:ext cx="6946011" cy="3875513"/>
          </a:xfrm>
          <a:prstGeom prst="rect">
            <a:avLst/>
          </a:prstGeom>
        </p:spPr>
      </p:pic>
      <p:sp>
        <p:nvSpPr>
          <p:cNvPr id="22" name="Line 41"/>
          <p:cNvSpPr>
            <a:spLocks noChangeShapeType="1"/>
          </p:cNvSpPr>
          <p:nvPr/>
        </p:nvSpPr>
        <p:spPr bwMode="auto">
          <a:xfrm flipH="1" flipV="1">
            <a:off x="3838979" y="6015984"/>
            <a:ext cx="888868" cy="5303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5" name="Ellipse 4"/>
          <p:cNvSpPr/>
          <p:nvPr/>
        </p:nvSpPr>
        <p:spPr bwMode="auto">
          <a:xfrm>
            <a:off x="1621188" y="5729097"/>
            <a:ext cx="2196214" cy="576065"/>
          </a:xfrm>
          <a:prstGeom prst="ellips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Chauffe-eau</a:t>
            </a:r>
            <a:endParaRPr lang="fr-CH" dirty="0"/>
          </a:p>
        </p:txBody>
      </p:sp>
      <p:sp>
        <p:nvSpPr>
          <p:cNvPr id="9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FFC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6" name="Organigramme : Connecteur 5"/>
          <p:cNvSpPr>
            <a:spLocks noChangeAspect="1"/>
          </p:cNvSpPr>
          <p:nvPr/>
        </p:nvSpPr>
        <p:spPr>
          <a:xfrm>
            <a:off x="4727848" y="5726563"/>
            <a:ext cx="590400" cy="590400"/>
          </a:xfrm>
          <a:prstGeom prst="flowChartConnector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fr-CH" dirty="0" err="1" smtClean="0">
              <a:ln>
                <a:solidFill>
                  <a:srgbClr val="FF0000"/>
                </a:soli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3408854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 autoUpdateAnimBg="0"/>
      <p:bldP spid="22" grpId="0" animBg="1"/>
      <p:bldP spid="5" grpId="0" animBg="1"/>
      <p:bldP spid="2" grpId="0" animBg="1"/>
      <p:bldP spid="9" grpId="0" animBg="1"/>
      <p:bldP spid="6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479852" y="1664781"/>
            <a:ext cx="4536028" cy="1476187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CH" altLang="fr-FR" sz="2800" kern="0" dirty="0">
                <a:solidFill>
                  <a:schemeClr val="tx1"/>
                </a:solidFill>
              </a:rPr>
              <a:t>Puissance de raccordement et tension correspondante </a:t>
            </a:r>
            <a:endParaRPr lang="en-GB" altLang="fr-FR" sz="2800" kern="0" dirty="0">
              <a:solidFill>
                <a:schemeClr val="tx1"/>
              </a:solidFill>
            </a:endParaRP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58400" y="1664781"/>
            <a:ext cx="4356000" cy="4738246"/>
          </a:xfrm>
          <a:prstGeom prst="rect">
            <a:avLst/>
          </a:prstGeom>
        </p:spPr>
      </p:pic>
      <p:sp>
        <p:nvSpPr>
          <p:cNvPr id="8" name="Ellipse 7"/>
          <p:cNvSpPr>
            <a:spLocks noChangeAspect="1"/>
          </p:cNvSpPr>
          <p:nvPr/>
        </p:nvSpPr>
        <p:spPr bwMode="auto">
          <a:xfrm>
            <a:off x="5376888" y="4971947"/>
            <a:ext cx="823486" cy="216000"/>
          </a:xfrm>
          <a:prstGeom prst="ellips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sp>
        <p:nvSpPr>
          <p:cNvPr id="9" name="Ellipse 8"/>
          <p:cNvSpPr>
            <a:spLocks noChangeAspect="1"/>
          </p:cNvSpPr>
          <p:nvPr/>
        </p:nvSpPr>
        <p:spPr bwMode="auto">
          <a:xfrm>
            <a:off x="7958709" y="4987149"/>
            <a:ext cx="684000" cy="179412"/>
          </a:xfrm>
          <a:prstGeom prst="ellips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sp>
        <p:nvSpPr>
          <p:cNvPr id="2" name="Flèche courbée vers le bas 1"/>
          <p:cNvSpPr>
            <a:spLocks/>
          </p:cNvSpPr>
          <p:nvPr/>
        </p:nvSpPr>
        <p:spPr bwMode="auto">
          <a:xfrm>
            <a:off x="5932930" y="4293096"/>
            <a:ext cx="2325783" cy="704747"/>
          </a:xfrm>
          <a:prstGeom prst="curvedDownArrow">
            <a:avLst>
              <a:gd name="adj1" fmla="val 25000"/>
              <a:gd name="adj2" fmla="val 50000"/>
              <a:gd name="adj3" fmla="val 28840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sp>
        <p:nvSpPr>
          <p:cNvPr id="11" name="Ellipse 10"/>
          <p:cNvSpPr>
            <a:spLocks noChangeAspect="1"/>
          </p:cNvSpPr>
          <p:nvPr/>
        </p:nvSpPr>
        <p:spPr bwMode="auto">
          <a:xfrm>
            <a:off x="8620222" y="5635672"/>
            <a:ext cx="828000" cy="217184"/>
          </a:xfrm>
          <a:prstGeom prst="ellips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sp>
        <p:nvSpPr>
          <p:cNvPr id="12" name="Flèche courbée vers le bas 11"/>
          <p:cNvSpPr/>
          <p:nvPr/>
        </p:nvSpPr>
        <p:spPr bwMode="auto">
          <a:xfrm rot="2315614">
            <a:off x="8521010" y="4904369"/>
            <a:ext cx="1274839" cy="524385"/>
          </a:xfrm>
          <a:prstGeom prst="curvedDownArrow">
            <a:avLst>
              <a:gd name="adj1" fmla="val 25000"/>
              <a:gd name="adj2" fmla="val 50000"/>
              <a:gd name="adj3" fmla="val 37755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eaLnBrk="1" hangingPunct="1">
              <a:spcBef>
                <a:spcPct val="50000"/>
              </a:spcBef>
            </a:pPr>
            <a:endParaRPr lang="fr-CH">
              <a:latin typeface="Arial" charset="0"/>
            </a:endParaRPr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Chauffe-eau</a:t>
            </a:r>
            <a:endParaRPr lang="fr-CH" dirty="0"/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FFC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4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 autoUpdateAnimBg="0"/>
      <p:bldP spid="8" grpId="0" animBg="1"/>
      <p:bldP spid="9" grpId="0" animBg="1"/>
      <p:bldP spid="2" grpId="0" animBg="1"/>
      <p:bldP spid="11" grpId="0" animBg="1"/>
      <p:bldP spid="12" grpId="0" animBg="1"/>
      <p:bldP spid="4" grpId="0" animBg="1"/>
      <p:bldP spid="1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79376" y="2025204"/>
            <a:ext cx="4068762" cy="4567237"/>
            <a:chOff x="728663" y="1681163"/>
            <a:chExt cx="4068762" cy="4567237"/>
          </a:xfrm>
        </p:grpSpPr>
        <p:pic>
          <p:nvPicPr>
            <p:cNvPr id="222218" name="Picture 10" descr="Diapo 301 Boiler Schéma couplage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8663" y="1681163"/>
              <a:ext cx="4068762" cy="4567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>
              <a:spLocks noChangeAspect="1"/>
            </p:cNvSpPr>
            <p:nvPr/>
          </p:nvSpPr>
          <p:spPr bwMode="auto">
            <a:xfrm rot="16200000">
              <a:off x="4132863" y="5539632"/>
              <a:ext cx="468000" cy="278985"/>
            </a:xfrm>
            <a:prstGeom prst="rect">
              <a:avLst/>
            </a:prstGeom>
            <a:solidFill>
              <a:srgbClr val="E5E3E4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just" eaLnBrk="1" hangingPunct="1">
                <a:spcBef>
                  <a:spcPct val="50000"/>
                </a:spcBef>
              </a:pPr>
              <a:r>
                <a:rPr lang="fr-CH" dirty="0">
                  <a:latin typeface="Arial" charset="0"/>
                </a:rPr>
                <a:t>400 l</a:t>
              </a:r>
            </a:p>
          </p:txBody>
        </p:sp>
      </p:grpSp>
      <p:sp>
        <p:nvSpPr>
          <p:cNvPr id="222210" name="Rectangle 2"/>
          <p:cNvSpPr>
            <a:spLocks noGrp="1" noChangeArrowheads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/>
              <a:t>Chauffe-eau</a:t>
            </a:r>
            <a:endParaRPr lang="en-GB" altLang="fr-FR" dirty="0"/>
          </a:p>
        </p:txBody>
      </p:sp>
      <p:sp>
        <p:nvSpPr>
          <p:cNvPr id="222214" name="Text Box 6"/>
          <p:cNvSpPr txBox="1">
            <a:spLocks noChangeArrowheads="1"/>
          </p:cNvSpPr>
          <p:nvPr/>
        </p:nvSpPr>
        <p:spPr bwMode="auto">
          <a:xfrm>
            <a:off x="5653440" y="5537328"/>
            <a:ext cx="3302376" cy="101566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/>
              <a:t>Dispositif de coupure manuel obligatoire sur tous les pôles</a:t>
            </a:r>
            <a:endParaRPr lang="en-GB" altLang="fr-FR" sz="2000" b="0" dirty="0"/>
          </a:p>
        </p:txBody>
      </p:sp>
      <p:sp>
        <p:nvSpPr>
          <p:cNvPr id="222219" name="Rectangle 11"/>
          <p:cNvSpPr>
            <a:spLocks noChangeArrowheads="1"/>
          </p:cNvSpPr>
          <p:nvPr/>
        </p:nvSpPr>
        <p:spPr bwMode="auto">
          <a:xfrm>
            <a:off x="682576" y="4292153"/>
            <a:ext cx="1828800" cy="2286000"/>
          </a:xfrm>
          <a:prstGeom prst="rect">
            <a:avLst/>
          </a:prstGeom>
          <a:noFill/>
          <a:ln w="57150">
            <a:solidFill>
              <a:srgbClr val="FF0000">
                <a:alpha val="70000"/>
              </a:srgbClr>
            </a:solidFill>
            <a:miter lim="800000"/>
            <a:headEnd type="none" w="sm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222220" name="Line 12"/>
          <p:cNvSpPr>
            <a:spLocks noChangeShapeType="1"/>
          </p:cNvSpPr>
          <p:nvPr/>
        </p:nvSpPr>
        <p:spPr bwMode="auto">
          <a:xfrm>
            <a:off x="2515696" y="4293096"/>
            <a:ext cx="3940343" cy="144016"/>
          </a:xfrm>
          <a:prstGeom prst="line">
            <a:avLst/>
          </a:prstGeom>
          <a:noFill/>
          <a:ln w="57150">
            <a:solidFill>
              <a:srgbClr val="FF0000">
                <a:alpha val="70000"/>
              </a:srgbClr>
            </a:solidFill>
            <a:round/>
            <a:headEnd type="none" w="sm" len="lg"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22221" name="Text Box 13"/>
          <p:cNvSpPr txBox="1">
            <a:spLocks noChangeArrowheads="1"/>
          </p:cNvSpPr>
          <p:nvPr/>
        </p:nvSpPr>
        <p:spPr bwMode="auto">
          <a:xfrm>
            <a:off x="6504528" y="3645024"/>
            <a:ext cx="1600200" cy="1609725"/>
          </a:xfrm>
          <a:prstGeom prst="rect">
            <a:avLst/>
          </a:prstGeom>
          <a:solidFill>
            <a:srgbClr val="CCECFF"/>
          </a:solidFill>
          <a:ln w="57150">
            <a:solidFill>
              <a:srgbClr val="FF0000">
                <a:alpha val="70000"/>
              </a:srgbClr>
            </a:solidFill>
            <a:miter lim="800000"/>
            <a:headEnd type="none" w="sm" len="lg"/>
            <a:tailEnd type="none" w="med" len="lg"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400 litres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6 heures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fr-FR" sz="2400" b="0" dirty="0"/>
              <a:t>4 000 W</a:t>
            </a:r>
            <a:endParaRPr lang="en-GB" altLang="fr-FR" sz="2400" b="0" dirty="0"/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5560928" y="1714255"/>
            <a:ext cx="3487400" cy="887110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800" dirty="0">
                <a:solidFill>
                  <a:schemeClr val="tx1"/>
                </a:solidFill>
              </a:rPr>
              <a:t>Choix du schéma </a:t>
            </a:r>
            <a:endParaRPr lang="fr-CH" altLang="fr-FR" sz="2800" dirty="0" smtClean="0">
              <a:solidFill>
                <a:schemeClr val="tx1"/>
              </a:solidFill>
            </a:endParaRPr>
          </a:p>
          <a:p>
            <a:r>
              <a:rPr lang="fr-CH" altLang="fr-FR" sz="2800" dirty="0" smtClean="0">
                <a:solidFill>
                  <a:schemeClr val="tx1"/>
                </a:solidFill>
              </a:rPr>
              <a:t>de </a:t>
            </a:r>
            <a:r>
              <a:rPr lang="fr-CH" altLang="fr-FR" sz="2800" dirty="0">
                <a:solidFill>
                  <a:schemeClr val="tx1"/>
                </a:solidFill>
              </a:rPr>
              <a:t>couplage</a:t>
            </a:r>
            <a:endParaRPr lang="fr-CH" sz="2800" dirty="0">
              <a:solidFill>
                <a:schemeClr val="tx1"/>
              </a:solidFill>
            </a:endParaRPr>
          </a:p>
        </p:txBody>
      </p:sp>
      <p:sp>
        <p:nvSpPr>
          <p:cNvPr id="15" name="Text Box 29"/>
          <p:cNvSpPr txBox="1">
            <a:spLocks noChangeArrowheads="1"/>
          </p:cNvSpPr>
          <p:nvPr/>
        </p:nvSpPr>
        <p:spPr bwMode="auto">
          <a:xfrm>
            <a:off x="481364" y="1461862"/>
            <a:ext cx="3244799" cy="400110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2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fr-CH" altLang="fr-FR" sz="2000" dirty="0" smtClean="0">
                <a:solidFill>
                  <a:schemeClr val="tx1"/>
                </a:solidFill>
              </a:rPr>
              <a:t>PDIE 8.5 et NIBT </a:t>
            </a:r>
            <a:r>
              <a:rPr lang="fr-CH" altLang="fr-FR" sz="2000" dirty="0">
                <a:solidFill>
                  <a:schemeClr val="tx1"/>
                </a:solidFill>
              </a:rPr>
              <a:t>4.6.3.1.2</a:t>
            </a:r>
          </a:p>
        </p:txBody>
      </p:sp>
      <p:sp>
        <p:nvSpPr>
          <p:cNvPr id="13" name="Rectangle 1028"/>
          <p:cNvSpPr>
            <a:spLocks noChangeArrowheads="1"/>
          </p:cNvSpPr>
          <p:nvPr/>
        </p:nvSpPr>
        <p:spPr bwMode="auto">
          <a:xfrm>
            <a:off x="11316743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5268344" y="2996952"/>
            <a:ext cx="4104456" cy="40011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 smtClean="0">
                <a:solidFill>
                  <a:srgbClr val="FF0000"/>
                </a:solidFill>
              </a:rPr>
              <a:t>Attention à la puissance maximale</a:t>
            </a:r>
            <a:endParaRPr lang="en-GB" altLang="fr-FR" sz="2000" b="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22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22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22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2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210" grpId="0" animBg="1" autoUpdateAnimBg="0"/>
      <p:bldP spid="222214" grpId="0" animBg="1" autoUpdateAnimBg="0"/>
      <p:bldP spid="222219" grpId="0" animBg="1"/>
      <p:bldP spid="222220" grpId="0" animBg="1"/>
      <p:bldP spid="222221" grpId="0" animBg="1" autoUpdateAnimBg="0"/>
      <p:bldP spid="14" grpId="0" animBg="1" autoUpdateAnimBg="0"/>
      <p:bldP spid="15" grpId="0" animBg="1" autoUpdateAnimBg="0"/>
      <p:bldP spid="13" grpId="0" animBg="1"/>
      <p:bldP spid="16" grpId="0" animBg="1" autoUpdateAnimBg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Chauffe-eau</a:t>
            </a:r>
            <a:endParaRPr lang="fr-CH" dirty="0"/>
          </a:p>
        </p:txBody>
      </p:sp>
      <p:pic>
        <p:nvPicPr>
          <p:cNvPr id="224259" name="Picture 1027" descr="Diapo 302 Flanche de raccordement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5968" y="1988840"/>
            <a:ext cx="5712000" cy="428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0" name="Text Box 1028"/>
          <p:cNvSpPr txBox="1">
            <a:spLocks noChangeArrowheads="1"/>
          </p:cNvSpPr>
          <p:nvPr/>
        </p:nvSpPr>
        <p:spPr bwMode="auto">
          <a:xfrm>
            <a:off x="4019053" y="6348296"/>
            <a:ext cx="3352800" cy="39687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/>
              <a:t>Réglage de la température</a:t>
            </a:r>
            <a:endParaRPr lang="en-GB" altLang="fr-FR" sz="2000" b="0" dirty="0"/>
          </a:p>
        </p:txBody>
      </p:sp>
      <p:sp>
        <p:nvSpPr>
          <p:cNvPr id="224261" name="Line 1029"/>
          <p:cNvSpPr>
            <a:spLocks noChangeShapeType="1"/>
          </p:cNvSpPr>
          <p:nvPr/>
        </p:nvSpPr>
        <p:spPr bwMode="auto">
          <a:xfrm flipV="1">
            <a:off x="5735960" y="4437111"/>
            <a:ext cx="216024" cy="1944637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sp>
        <p:nvSpPr>
          <p:cNvPr id="224263" name="Text Box 1031"/>
          <p:cNvSpPr txBox="1">
            <a:spLocks noChangeArrowheads="1"/>
          </p:cNvSpPr>
          <p:nvPr/>
        </p:nvSpPr>
        <p:spPr bwMode="auto">
          <a:xfrm>
            <a:off x="768152" y="5301208"/>
            <a:ext cx="1295400" cy="701675"/>
          </a:xfrm>
          <a:prstGeom prst="rect">
            <a:avLst/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/>
              <a:t>Contrôle couplage</a:t>
            </a:r>
            <a:endParaRPr lang="fr-FR" altLang="fr-FR" sz="2000" b="0" dirty="0"/>
          </a:p>
        </p:txBody>
      </p:sp>
      <p:sp>
        <p:nvSpPr>
          <p:cNvPr id="224265" name="Text Box 1033"/>
          <p:cNvSpPr txBox="1">
            <a:spLocks noChangeArrowheads="1"/>
          </p:cNvSpPr>
          <p:nvPr/>
        </p:nvSpPr>
        <p:spPr bwMode="auto">
          <a:xfrm>
            <a:off x="8040216" y="3633227"/>
            <a:ext cx="1143000" cy="701675"/>
          </a:xfrm>
          <a:prstGeom prst="rect">
            <a:avLst/>
          </a:prstGeom>
          <a:solidFill>
            <a:srgbClr val="CCECFF"/>
          </a:solidFill>
          <a:ln>
            <a:solidFill>
              <a:schemeClr val="tx1"/>
            </a:solidFill>
          </a:ln>
          <a:effectLst/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fr-CH" altLang="fr-FR" sz="2000" b="0" dirty="0"/>
              <a:t>2ème sécurité</a:t>
            </a:r>
            <a:endParaRPr lang="fr-FR" altLang="fr-FR" sz="2000" b="0" dirty="0"/>
          </a:p>
        </p:txBody>
      </p:sp>
      <p:sp>
        <p:nvSpPr>
          <p:cNvPr id="224266" name="Line 1034"/>
          <p:cNvSpPr>
            <a:spLocks noChangeShapeType="1"/>
          </p:cNvSpPr>
          <p:nvPr/>
        </p:nvSpPr>
        <p:spPr bwMode="auto">
          <a:xfrm flipH="1" flipV="1">
            <a:off x="6296172" y="3284984"/>
            <a:ext cx="1744043" cy="720080"/>
          </a:xfrm>
          <a:prstGeom prst="line">
            <a:avLst/>
          </a:prstGeom>
          <a:noFill/>
          <a:ln w="57150">
            <a:solidFill>
              <a:srgbClr val="FF1B1B"/>
            </a:solidFill>
            <a:round/>
            <a:headEnd/>
            <a:tailEnd type="stealth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CH"/>
          </a:p>
        </p:txBody>
      </p:sp>
      <p:grpSp>
        <p:nvGrpSpPr>
          <p:cNvPr id="224269" name="Group 1037"/>
          <p:cNvGrpSpPr>
            <a:grpSpLocks/>
          </p:cNvGrpSpPr>
          <p:nvPr/>
        </p:nvGrpSpPr>
        <p:grpSpPr bwMode="auto">
          <a:xfrm>
            <a:off x="2043137" y="4365848"/>
            <a:ext cx="2252663" cy="1295400"/>
            <a:chOff x="783" y="2352"/>
            <a:chExt cx="1419" cy="816"/>
          </a:xfrm>
        </p:grpSpPr>
        <p:sp>
          <p:nvSpPr>
            <p:cNvPr id="122892" name="Line 1032"/>
            <p:cNvSpPr>
              <a:spLocks noChangeShapeType="1"/>
            </p:cNvSpPr>
            <p:nvPr/>
          </p:nvSpPr>
          <p:spPr bwMode="auto">
            <a:xfrm flipV="1">
              <a:off x="783" y="2791"/>
              <a:ext cx="1032" cy="377"/>
            </a:xfrm>
            <a:prstGeom prst="line">
              <a:avLst/>
            </a:prstGeom>
            <a:noFill/>
            <a:ln w="57150">
              <a:solidFill>
                <a:srgbClr val="FF1B1B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2893" name="Line 1035"/>
            <p:cNvSpPr>
              <a:spLocks noChangeShapeType="1"/>
            </p:cNvSpPr>
            <p:nvPr/>
          </p:nvSpPr>
          <p:spPr bwMode="auto">
            <a:xfrm flipV="1">
              <a:off x="783" y="3054"/>
              <a:ext cx="1419" cy="11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  <p:sp>
          <p:nvSpPr>
            <p:cNvPr id="122894" name="Line 1036"/>
            <p:cNvSpPr>
              <a:spLocks noChangeShapeType="1"/>
            </p:cNvSpPr>
            <p:nvPr/>
          </p:nvSpPr>
          <p:spPr bwMode="auto">
            <a:xfrm flipV="1">
              <a:off x="783" y="2352"/>
              <a:ext cx="897" cy="81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CH"/>
            </a:p>
          </p:txBody>
        </p:sp>
      </p:grp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479425" y="1412776"/>
            <a:ext cx="3671319" cy="456316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400" dirty="0">
                <a:solidFill>
                  <a:schemeClr val="tx1"/>
                </a:solidFill>
              </a:rPr>
              <a:t>Réglage et contrôle</a:t>
            </a:r>
            <a:endParaRPr lang="fr-CH" sz="2400" dirty="0">
              <a:solidFill>
                <a:schemeClr val="tx1"/>
              </a:solidFill>
            </a:endParaRPr>
          </a:p>
        </p:txBody>
      </p:sp>
      <p:sp>
        <p:nvSpPr>
          <p:cNvPr id="16" name="Rectangle 1028"/>
          <p:cNvSpPr>
            <a:spLocks noChangeArrowheads="1"/>
          </p:cNvSpPr>
          <p:nvPr/>
        </p:nvSpPr>
        <p:spPr bwMode="auto">
          <a:xfrm>
            <a:off x="11316743" y="6495306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  <p:extLst>
      <p:ext uri="{BB962C8B-B14F-4D97-AF65-F5344CB8AC3E}">
        <p14:creationId xmlns:p14="http://schemas.microsoft.com/office/powerpoint/2010/main" val="1854423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" dur="500"/>
                                        <p:tgtEl>
                                          <p:spTgt spid="224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24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24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24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2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24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224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24260" grpId="0" animBg="1" autoUpdateAnimBg="0"/>
      <p:bldP spid="224261" grpId="0" animBg="1"/>
      <p:bldP spid="224263" grpId="0" animBg="1" autoUpdateAnimBg="0"/>
      <p:bldP spid="224265" grpId="0" animBg="1" autoUpdateAnimBg="0"/>
      <p:bldP spid="224266" grpId="0" animBg="1"/>
      <p:bldP spid="15" grpId="0" animBg="1" autoUpdateAnimBg="0"/>
      <p:bldP spid="16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 Box 3"/>
          <p:cNvSpPr txBox="1">
            <a:spLocks noChangeArrowheads="1"/>
          </p:cNvSpPr>
          <p:nvPr/>
        </p:nvSpPr>
        <p:spPr bwMode="auto">
          <a:xfrm>
            <a:off x="1634170" y="2996952"/>
            <a:ext cx="6856481" cy="1384995"/>
          </a:xfrm>
          <a:prstGeom prst="rect">
            <a:avLst/>
          </a:prstGeom>
          <a:solidFill>
            <a:srgbClr val="E5E3E4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/>
            <a:r>
              <a:rPr lang="fr-CH" altLang="fr-FR" sz="2800" dirty="0"/>
              <a:t>Toutes les informations des fabricants relatives au matériel doivent être prises en compte</a:t>
            </a:r>
            <a:endParaRPr lang="de-CH" altLang="fr-FR" sz="2800" dirty="0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79425" y="476672"/>
            <a:ext cx="9134975" cy="794403"/>
          </a:xfrm>
        </p:spPr>
        <p:txBody>
          <a:bodyPr/>
          <a:lstStyle/>
          <a:p>
            <a:r>
              <a:rPr lang="fr-CH" altLang="fr-FR" dirty="0"/>
              <a:t>Protection contre l’incendie provoqué par des matériels électriques</a:t>
            </a:r>
            <a:endParaRPr lang="fr-CH" dirty="0"/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479425" y="1449388"/>
            <a:ext cx="1440111" cy="456316"/>
          </a:xfrm>
          <a:prstGeom prst="rect">
            <a:avLst/>
          </a:prstGeom>
          <a:solidFill>
            <a:srgbClr val="E5E3E4"/>
          </a:solidFill>
          <a:ln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355" tIns="45678" rIns="91355" bIns="45678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fr-CH" altLang="fr-FR" sz="2000" dirty="0">
                <a:solidFill>
                  <a:schemeClr val="tx1"/>
                </a:solidFill>
              </a:rPr>
              <a:t>NIBT 4.2.1</a:t>
            </a:r>
            <a:endParaRPr lang="fr-CH" sz="2000" dirty="0">
              <a:solidFill>
                <a:schemeClr val="tx1"/>
              </a:solidFill>
            </a:endParaRPr>
          </a:p>
        </p:txBody>
      </p:sp>
      <p:sp>
        <p:nvSpPr>
          <p:cNvPr id="6" name="Rectangle 1028"/>
          <p:cNvSpPr>
            <a:spLocks noChangeArrowheads="1"/>
          </p:cNvSpPr>
          <p:nvPr/>
        </p:nvSpPr>
        <p:spPr bwMode="auto">
          <a:xfrm>
            <a:off x="11280820" y="6509881"/>
            <a:ext cx="433387" cy="246062"/>
          </a:xfrm>
          <a:prstGeom prst="rect">
            <a:avLst/>
          </a:prstGeom>
          <a:noFill/>
          <a:ln w="38100">
            <a:solidFill>
              <a:srgbClr val="66FF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3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3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fr-CH" altLang="fr-FR" sz="9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2" grpId="0" animBg="1"/>
      <p:bldP spid="8" grpId="0" animBg="1" autoUpdateAnimBg="0"/>
      <p:bldP spid="6" grpId="0" animBg="1"/>
    </p:bldLst>
  </p:timing>
</p:sld>
</file>

<file path=ppt/theme/theme1.xml><?xml version="1.0" encoding="utf-8"?>
<a:theme xmlns:a="http://schemas.openxmlformats.org/drawingml/2006/main" name="Groupe E 16:9 FR">
  <a:themeElements>
    <a:clrScheme name="Groupe E 2016">
      <a:dk1>
        <a:sysClr val="windowText" lastClr="000000"/>
      </a:dk1>
      <a:lt1>
        <a:sysClr val="window" lastClr="FFFFFF"/>
      </a:lt1>
      <a:dk2>
        <a:srgbClr val="003A7C"/>
      </a:dk2>
      <a:lt2>
        <a:srgbClr val="FFFFFF"/>
      </a:lt2>
      <a:accent1>
        <a:srgbClr val="003A7C"/>
      </a:accent1>
      <a:accent2>
        <a:srgbClr val="0092D2"/>
      </a:accent2>
      <a:accent3>
        <a:srgbClr val="79C6C0"/>
      </a:accent3>
      <a:accent4>
        <a:srgbClr val="B7D696"/>
      </a:accent4>
      <a:accent5>
        <a:srgbClr val="F08794"/>
      </a:accent5>
      <a:accent6>
        <a:srgbClr val="9B9CA1"/>
      </a:accent6>
      <a:hlink>
        <a:srgbClr val="0092D2"/>
      </a:hlink>
      <a:folHlink>
        <a:srgbClr val="F08794"/>
      </a:folHlink>
    </a:clrScheme>
    <a:fontScheme name="SD 2016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72000" rIns="72000" bIns="72000" rtlCol="0" anchor="ctr"/>
      <a:lstStyle>
        <a:defPPr algn="ctr"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PT NEXT modèle" id="{C77E4B8B-218B-49A4-91B5-CC80E18FF3EE}" vid="{EB889286-8042-4CFC-A78D-2A7E8B251DE3}"/>
    </a:ext>
  </a:extLst>
</a:theme>
</file>

<file path=ppt/theme/theme2.xml><?xml version="1.0" encoding="utf-8"?>
<a:theme xmlns:a="http://schemas.openxmlformats.org/drawingml/2006/main" name="1_Groupe E 16:9 FR">
  <a:themeElements>
    <a:clrScheme name="Groupe E 2016">
      <a:dk1>
        <a:sysClr val="windowText" lastClr="000000"/>
      </a:dk1>
      <a:lt1>
        <a:sysClr val="window" lastClr="FFFFFF"/>
      </a:lt1>
      <a:dk2>
        <a:srgbClr val="003A7C"/>
      </a:dk2>
      <a:lt2>
        <a:srgbClr val="FFFFFF"/>
      </a:lt2>
      <a:accent1>
        <a:srgbClr val="003A7C"/>
      </a:accent1>
      <a:accent2>
        <a:srgbClr val="0092D2"/>
      </a:accent2>
      <a:accent3>
        <a:srgbClr val="79C6C0"/>
      </a:accent3>
      <a:accent4>
        <a:srgbClr val="B7D696"/>
      </a:accent4>
      <a:accent5>
        <a:srgbClr val="F08794"/>
      </a:accent5>
      <a:accent6>
        <a:srgbClr val="9B9CA1"/>
      </a:accent6>
      <a:hlink>
        <a:srgbClr val="0092D2"/>
      </a:hlink>
      <a:folHlink>
        <a:srgbClr val="F08794"/>
      </a:folHlink>
    </a:clrScheme>
    <a:fontScheme name="SD 2016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72000" rIns="72000" bIns="72000" rtlCol="0" anchor="ctr"/>
      <a:lstStyle>
        <a:defPPr algn="ctr"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PT NEXT modèle" id="{C77E4B8B-218B-49A4-91B5-CC80E18FF3EE}" vid="{EB889286-8042-4CFC-A78D-2A7E8B251DE3}"/>
    </a:ext>
  </a:extLst>
</a:theme>
</file>

<file path=ppt/theme/theme3.xml><?xml version="1.0" encoding="utf-8"?>
<a:theme xmlns:a="http://schemas.openxmlformats.org/drawingml/2006/main" name="Thèm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hèm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3103</Words>
  <Application>Microsoft Office PowerPoint</Application>
  <PresentationFormat>Grand écran</PresentationFormat>
  <Paragraphs>763</Paragraphs>
  <Slides>148</Slides>
  <Notes>142</Notes>
  <HiddenSlides>0</HiddenSlides>
  <MMClips>0</MMClips>
  <ScaleCrop>false</ScaleCrop>
  <HeadingPairs>
    <vt:vector size="10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2</vt:i4>
      </vt:variant>
      <vt:variant>
        <vt:lpstr>Serveurs OLE incorporés</vt:lpstr>
      </vt:variant>
      <vt:variant>
        <vt:i4>2</vt:i4>
      </vt:variant>
      <vt:variant>
        <vt:lpstr>Titres des diapositives</vt:lpstr>
      </vt:variant>
      <vt:variant>
        <vt:i4>148</vt:i4>
      </vt:variant>
      <vt:variant>
        <vt:lpstr>Diaporamas personnalisés</vt:lpstr>
      </vt:variant>
      <vt:variant>
        <vt:i4>1</vt:i4>
      </vt:variant>
    </vt:vector>
  </HeadingPairs>
  <TitlesOfParts>
    <vt:vector size="164" baseType="lpstr">
      <vt:lpstr>Arial</vt:lpstr>
      <vt:lpstr>Arial Unicode MS</vt:lpstr>
      <vt:lpstr>Calibri</vt:lpstr>
      <vt:lpstr>Comic Sans MS</vt:lpstr>
      <vt:lpstr>Forte</vt:lpstr>
      <vt:lpstr>Monotype Sorts</vt:lpstr>
      <vt:lpstr>NIN2X</vt:lpstr>
      <vt:lpstr>Symbol</vt:lpstr>
      <vt:lpstr>Times New Roman</vt:lpstr>
      <vt:lpstr>Wingdings</vt:lpstr>
      <vt:lpstr>Wingdings 3</vt:lpstr>
      <vt:lpstr>Groupe E 16:9 FR</vt:lpstr>
      <vt:lpstr>1_Groupe E 16:9 FR</vt:lpstr>
      <vt:lpstr>Photo Editor Photo</vt:lpstr>
      <vt:lpstr>Microsoft WordArt 3.2</vt:lpstr>
      <vt:lpstr>Présentation PowerPoint</vt:lpstr>
      <vt:lpstr>Devoir d’annonce </vt:lpstr>
      <vt:lpstr>Electrodes de terre</vt:lpstr>
      <vt:lpstr>Dans les immeubles neufs - PDIE</vt:lpstr>
      <vt:lpstr>Présentation PowerPoint</vt:lpstr>
      <vt:lpstr>Matériaux qui entrent en ligne de compte pour réaliser une électrode de terre</vt:lpstr>
      <vt:lpstr>Matériaux qui entrent en ligne de compte pour réaliser une électrode de terre</vt:lpstr>
      <vt:lpstr>Matériaux qui entrent en ligne de compte pour réaliser une électrode de terre</vt:lpstr>
      <vt:lpstr>Matériaux qui entrent en ligne de compte pour réaliser une électrode de terre</vt:lpstr>
      <vt:lpstr>Matériaux qui entrent en ligne de compte pour réaliser une électrode de terre</vt:lpstr>
      <vt:lpstr>Matériaux qui entrent en ligne de compte pour réaliser une électrode de terre</vt:lpstr>
      <vt:lpstr>Exemples d’électrodes non conformes</vt:lpstr>
      <vt:lpstr>Exemples d’électrodes non conformes</vt:lpstr>
      <vt:lpstr>Exemples d’électrodes non conformes</vt:lpstr>
      <vt:lpstr>Exemples d’électrodes non conformes</vt:lpstr>
      <vt:lpstr>Exemples d’électrodes non conformes</vt:lpstr>
      <vt:lpstr>Exemples d’électrodes non conformes</vt:lpstr>
      <vt:lpstr>Présentation PowerPoint</vt:lpstr>
      <vt:lpstr>Présentation PowerPoint</vt:lpstr>
      <vt:lpstr>Fondation isolée (construction minergie)</vt:lpstr>
      <vt:lpstr>Fondation isolée (construction minergie)</vt:lpstr>
      <vt:lpstr>Fondation isolée (construction minergie)</vt:lpstr>
      <vt:lpstr>Utilisation de matériel adéquat</vt:lpstr>
      <vt:lpstr>Exemples d’électrodes conformes </vt:lpstr>
      <vt:lpstr>Electrode conforme</vt:lpstr>
      <vt:lpstr>Electrode conforme</vt:lpstr>
      <vt:lpstr>Jonction conforme</vt:lpstr>
      <vt:lpstr>Utilisation du ferraillage</vt:lpstr>
      <vt:lpstr>Jonction de 1 fer  10 mm</vt:lpstr>
      <vt:lpstr>Jonction de 1 fer  10 mm</vt:lpstr>
      <vt:lpstr>Soudure de 1 fer de  10 mm</vt:lpstr>
      <vt:lpstr>Electrode conforme</vt:lpstr>
      <vt:lpstr>Electrode conforme</vt:lpstr>
      <vt:lpstr>Electrode de terre dans les bâtiments existants</vt:lpstr>
      <vt:lpstr>Extension, transformation d’un bâtiment existant</vt:lpstr>
      <vt:lpstr>Prise de l’électrode de terre dans murs existants</vt:lpstr>
      <vt:lpstr>Prises de terre dans murs existants </vt:lpstr>
      <vt:lpstr>Prise de terre dans murs existants </vt:lpstr>
      <vt:lpstr>Electrode de terre dans fouilles</vt:lpstr>
      <vt:lpstr>Garniture de raccordement</vt:lpstr>
      <vt:lpstr>Montage garniture de raccordement pour liaison équipotentielle de protection</vt:lpstr>
      <vt:lpstr>Sortie de l’électrode pour la liaison équipotentielle de protection</vt:lpstr>
      <vt:lpstr>Jonctions</vt:lpstr>
      <vt:lpstr>Liaisons équipotentielles de protection</vt:lpstr>
      <vt:lpstr>Conduite de gaz pas reliée</vt:lpstr>
      <vt:lpstr>Conduite de gaz</vt:lpstr>
      <vt:lpstr>Manque de liaison équipotentielle de protection et pontage du compteur d’eau</vt:lpstr>
      <vt:lpstr>Liaisons et pontages corrects</vt:lpstr>
      <vt:lpstr>Liaison sur conduite d’eau la plus proche</vt:lpstr>
      <vt:lpstr>Conduites de chauffage</vt:lpstr>
      <vt:lpstr>Jardin d’hiver (métallique)</vt:lpstr>
      <vt:lpstr>Cheminée métallique</vt:lpstr>
      <vt:lpstr>Dimensionnement du conducteur d’équipotentialité de protection</vt:lpstr>
      <vt:lpstr>Coupe-surintensité général</vt:lpstr>
      <vt:lpstr>Conduits / tubes pas bouchés</vt:lpstr>
      <vt:lpstr>Conduits / tubes bouchés</vt:lpstr>
      <vt:lpstr>Vis de transition</vt:lpstr>
      <vt:lpstr>Ensembles d’appareillage</vt:lpstr>
      <vt:lpstr>Emplacements et dispositions</vt:lpstr>
      <vt:lpstr>Tableaux avec appareils de tarification</vt:lpstr>
      <vt:lpstr>Ensembles d’appareillage</vt:lpstr>
      <vt:lpstr>Local avec stockage de combustible liquide (huile de chauffage)</vt:lpstr>
      <vt:lpstr>Espace libre pour appareils de tarification  dans armoire ou niche</vt:lpstr>
      <vt:lpstr>Montage apparent dans un local ou un couloir</vt:lpstr>
      <vt:lpstr>Hauteur de Montage des appareils de tarification</vt:lpstr>
      <vt:lpstr>Conduite placée devant le tableau  de comptage</vt:lpstr>
      <vt:lpstr>Attention au serrage des conducteurs</vt:lpstr>
      <vt:lpstr>Mauvais serrage des conducteurs</vt:lpstr>
      <vt:lpstr>Mauvais serrage des conducteurs</vt:lpstr>
      <vt:lpstr> Attention au dénudage des câbles </vt:lpstr>
      <vt:lpstr>Fermer les ouvertures restées libres</vt:lpstr>
      <vt:lpstr>Indications devant obligatoirement figurer sur les ensembles d’appareillage</vt:lpstr>
      <vt:lpstr>Désignation complète</vt:lpstr>
      <vt:lpstr>Installations encastrées</vt:lpstr>
      <vt:lpstr>Installation de prises en série</vt:lpstr>
      <vt:lpstr>Danger</vt:lpstr>
      <vt:lpstr>Dérivations de conducteurs aux prises</vt:lpstr>
      <vt:lpstr>Dérivations de conducteurs aux prises</vt:lpstr>
      <vt:lpstr>Dérivations de conducteurs aux prises</vt:lpstr>
      <vt:lpstr>Jonctions aux luminaires</vt:lpstr>
      <vt:lpstr>Installation d’un bloc de cuisine</vt:lpstr>
      <vt:lpstr>Emplacement de la prise à déconseiller</vt:lpstr>
      <vt:lpstr>Compartiment sous plan de cuisson</vt:lpstr>
      <vt:lpstr>Compartiment fermé</vt:lpstr>
      <vt:lpstr>Hotte de ventilation</vt:lpstr>
      <vt:lpstr>Installation lave-linge et sèche-linge</vt:lpstr>
      <vt:lpstr>Schéma d’installation</vt:lpstr>
      <vt:lpstr>Dérivation à la prise</vt:lpstr>
      <vt:lpstr>Conséquences de cette dérivation sans décalage des phases</vt:lpstr>
      <vt:lpstr>Installation correcte</vt:lpstr>
      <vt:lpstr>Autre solution  Raccordement avec interrupteurs</vt:lpstr>
      <vt:lpstr>Chauffe-eau</vt:lpstr>
      <vt:lpstr>Chauffe-eau</vt:lpstr>
      <vt:lpstr>Chauffe-eau</vt:lpstr>
      <vt:lpstr>Chauffe-eau</vt:lpstr>
      <vt:lpstr>Chauffe-eau</vt:lpstr>
      <vt:lpstr>Chauffe-eau</vt:lpstr>
      <vt:lpstr>Chauffe-eau</vt:lpstr>
      <vt:lpstr>Protection contre l’incendie provoqué par des matériels électriques</vt:lpstr>
      <vt:lpstr>Distances aux parties combustibles</vt:lpstr>
      <vt:lpstr>Installation dans local avec bains ou douche</vt:lpstr>
      <vt:lpstr>Locaux contenant une baignoire ou une douche </vt:lpstr>
      <vt:lpstr>Répartition des zones  (sans baignoire ni receveur)</vt:lpstr>
      <vt:lpstr>Présentation PowerPoint</vt:lpstr>
      <vt:lpstr>Choix du matériel électrique en fonction des zones</vt:lpstr>
      <vt:lpstr>Exigences</vt:lpstr>
      <vt:lpstr>Salle de bain</vt:lpstr>
      <vt:lpstr>Choix du matériel électrique en fonction des zones</vt:lpstr>
      <vt:lpstr>Salle de bain</vt:lpstr>
      <vt:lpstr>Distance de saisie dans une petite salle de bains</vt:lpstr>
      <vt:lpstr>Disposition de l´appareillage</vt:lpstr>
      <vt:lpstr>Autre exemple</vt:lpstr>
      <vt:lpstr>Salle de bain</vt:lpstr>
      <vt:lpstr>Salle de bain</vt:lpstr>
      <vt:lpstr>Salle de bain</vt:lpstr>
      <vt:lpstr>Douches situées dans des immeubles  d'habitation  (sans séparation) sans receveur</vt:lpstr>
      <vt:lpstr>Douches situées dans des immeubles  d'habitation  (avec séparation) sans receveur</vt:lpstr>
      <vt:lpstr>Douches situées dans des immeubles d'habitation  (avec séparation vitrée) sans receveur</vt:lpstr>
      <vt:lpstr>Douches situées dans des immeubles d'habitation  (avec séparation et armoire-miroir ) sans receveur</vt:lpstr>
      <vt:lpstr>Douches situées dans des immeubles d'habitation  (avec séparation et armoire-miroir) sans receveur</vt:lpstr>
      <vt:lpstr>Disposition des canalisations</vt:lpstr>
      <vt:lpstr>Que signifie épaisseur résiduelle</vt:lpstr>
      <vt:lpstr>Prise étrangère (ex: Schuko)</vt:lpstr>
      <vt:lpstr>Radiateur à convection fixe</vt:lpstr>
      <vt:lpstr>Emplacement pas correct</vt:lpstr>
      <vt:lpstr>Emplacement correct</vt:lpstr>
      <vt:lpstr>Radiateur à réflexion</vt:lpstr>
      <vt:lpstr>Radiateur à réflexion</vt:lpstr>
      <vt:lpstr>Radiateur à réflexion</vt:lpstr>
      <vt:lpstr>Coupure automatique en cas de défaut  (système TN)</vt:lpstr>
      <vt:lpstr>Prises de courant à utilisation libre</vt:lpstr>
      <vt:lpstr>Coupure automatique en cas de défaut Exigences supplémentaires</vt:lpstr>
      <vt:lpstr>Dispositifs conjoncteurs ménagers</vt:lpstr>
      <vt:lpstr>Prises de courant à collerette de protection</vt:lpstr>
      <vt:lpstr>Prises situées à l’extérieur</vt:lpstr>
      <vt:lpstr>Prise située à l’extérieur</vt:lpstr>
      <vt:lpstr>Prises dans les salles de bains ou à l’extérieur</vt:lpstr>
      <vt:lpstr>Montage des luminaires</vt:lpstr>
      <vt:lpstr>Montage sur parties combustibles</vt:lpstr>
      <vt:lpstr>Marquage des luminaires</vt:lpstr>
      <vt:lpstr>Luminaires – spots encastrés</vt:lpstr>
      <vt:lpstr>Montage dans parties combustibles</vt:lpstr>
      <vt:lpstr>Exemples de matériels à disposition pour montage dans parties combustibles </vt:lpstr>
      <vt:lpstr>Extrémités des conducteurs</vt:lpstr>
      <vt:lpstr>Pose et raccordement de luminaires </vt:lpstr>
      <vt:lpstr>Présentation PowerPoint</vt:lpstr>
      <vt:lpstr>Piscine avec exigences particulières pour volume 1 </vt:lpstr>
      <vt:lpstr>Installation villa</vt:lpstr>
      <vt:lpstr>Villa tronquée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1.6  PROTECTION</dc:title>
  <dc:creator/>
  <cp:lastModifiedBy/>
  <cp:revision>1601</cp:revision>
  <cp:lastPrinted>2020-08-06T08:04:39Z</cp:lastPrinted>
  <dcterms:modified xsi:type="dcterms:W3CDTF">2020-11-04T07:53:54Z</dcterms:modified>
</cp:coreProperties>
</file>