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365" r:id="rId5"/>
    <p:sldId id="293" r:id="rId6"/>
    <p:sldId id="294" r:id="rId7"/>
    <p:sldId id="295" r:id="rId8"/>
    <p:sldId id="296" r:id="rId9"/>
    <p:sldId id="297" r:id="rId10"/>
    <p:sldId id="298" r:id="rId11"/>
    <p:sldId id="299" r:id="rId12"/>
    <p:sldId id="367" r:id="rId13"/>
    <p:sldId id="310" r:id="rId14"/>
    <p:sldId id="300" r:id="rId15"/>
    <p:sldId id="301" r:id="rId16"/>
    <p:sldId id="366" r:id="rId17"/>
    <p:sldId id="302" r:id="rId18"/>
    <p:sldId id="303" r:id="rId19"/>
    <p:sldId id="305" r:id="rId20"/>
    <p:sldId id="306" r:id="rId21"/>
    <p:sldId id="307" r:id="rId22"/>
    <p:sldId id="311" r:id="rId23"/>
    <p:sldId id="334" r:id="rId24"/>
    <p:sldId id="312" r:id="rId25"/>
    <p:sldId id="304" r:id="rId26"/>
    <p:sldId id="309"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51" r:id="rId42"/>
    <p:sldId id="327" r:id="rId43"/>
    <p:sldId id="328" r:id="rId44"/>
    <p:sldId id="329" r:id="rId45"/>
    <p:sldId id="330" r:id="rId46"/>
    <p:sldId id="331" r:id="rId47"/>
    <p:sldId id="369" r:id="rId48"/>
    <p:sldId id="370" r:id="rId49"/>
    <p:sldId id="332" r:id="rId50"/>
    <p:sldId id="333" r:id="rId51"/>
    <p:sldId id="338" r:id="rId52"/>
    <p:sldId id="335" r:id="rId53"/>
    <p:sldId id="336" r:id="rId54"/>
    <p:sldId id="337"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292"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echler Jonathan, N/NB/NBL/NBLE" initials="BJN" lastIdx="2" clrIdx="0">
    <p:extLst>
      <p:ext uri="{19B8F6BF-5375-455C-9EA6-DF929625EA0E}">
        <p15:presenceInfo xmlns:p15="http://schemas.microsoft.com/office/powerpoint/2012/main" userId="S-1-5-21-3144422677-1507823506-1695946136-145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7D2C2-84AB-4891-B3C5-9F8A99F33DB4}" v="25" dt="2026-02-11T17:11:37.60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595" autoAdjust="0"/>
  </p:normalViewPr>
  <p:slideViewPr>
    <p:cSldViewPr snapToGrid="0">
      <p:cViewPr varScale="1">
        <p:scale>
          <a:sx n="104" d="100"/>
          <a:sy n="104" d="100"/>
        </p:scale>
        <p:origin x="103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echler Jonathan" userId="47f0ae59-e29e-4ab1-be6f-043bae60ed99" providerId="ADAL" clId="{D97B3447-EE3B-411F-A3EC-DF032C65D6B4}"/>
    <pc:docChg chg="undo custSel addSld delSld modSld sldOrd">
      <pc:chgData name="Baechler Jonathan" userId="47f0ae59-e29e-4ab1-be6f-043bae60ed99" providerId="ADAL" clId="{D97B3447-EE3B-411F-A3EC-DF032C65D6B4}" dt="2026-02-11T17:17:28.068" v="397" actId="47"/>
      <pc:docMkLst>
        <pc:docMk/>
      </pc:docMkLst>
      <pc:sldChg chg="addSp delSp modSp mod">
        <pc:chgData name="Baechler Jonathan" userId="47f0ae59-e29e-4ab1-be6f-043bae60ed99" providerId="ADAL" clId="{D97B3447-EE3B-411F-A3EC-DF032C65D6B4}" dt="2026-01-29T10:09:34.717" v="32" actId="20577"/>
        <pc:sldMkLst>
          <pc:docMk/>
          <pc:sldMk cId="4150921655" sldId="320"/>
        </pc:sldMkLst>
        <pc:spChg chg="mod">
          <ac:chgData name="Baechler Jonathan" userId="47f0ae59-e29e-4ab1-be6f-043bae60ed99" providerId="ADAL" clId="{D97B3447-EE3B-411F-A3EC-DF032C65D6B4}" dt="2026-01-29T10:06:42.602" v="6" actId="1076"/>
          <ac:spMkLst>
            <pc:docMk/>
            <pc:sldMk cId="4150921655" sldId="320"/>
            <ac:spMk id="2" creationId="{38BCB4E6-081D-8265-A23E-DE112E2A375C}"/>
          </ac:spMkLst>
        </pc:spChg>
        <pc:spChg chg="add mod">
          <ac:chgData name="Baechler Jonathan" userId="47f0ae59-e29e-4ab1-be6f-043bae60ed99" providerId="ADAL" clId="{D97B3447-EE3B-411F-A3EC-DF032C65D6B4}" dt="2026-01-29T10:09:34.717" v="32" actId="20577"/>
          <ac:spMkLst>
            <pc:docMk/>
            <pc:sldMk cId="4150921655" sldId="320"/>
            <ac:spMk id="4" creationId="{EFFEE514-5763-5F2C-A23A-1A2049210FC8}"/>
          </ac:spMkLst>
        </pc:spChg>
      </pc:sldChg>
      <pc:sldChg chg="addSp delSp modSp mod">
        <pc:chgData name="Baechler Jonathan" userId="47f0ae59-e29e-4ab1-be6f-043bae60ed99" providerId="ADAL" clId="{D97B3447-EE3B-411F-A3EC-DF032C65D6B4}" dt="2026-01-29T10:08:27.341" v="14"/>
        <pc:sldMkLst>
          <pc:docMk/>
          <pc:sldMk cId="603464453" sldId="321"/>
        </pc:sldMkLst>
        <pc:spChg chg="add mod">
          <ac:chgData name="Baechler Jonathan" userId="47f0ae59-e29e-4ab1-be6f-043bae60ed99" providerId="ADAL" clId="{D97B3447-EE3B-411F-A3EC-DF032C65D6B4}" dt="2026-01-29T10:08:27.341" v="14"/>
          <ac:spMkLst>
            <pc:docMk/>
            <pc:sldMk cId="603464453" sldId="321"/>
            <ac:spMk id="3" creationId="{017851F5-D328-8D6E-1DAC-CF3D587C9F4E}"/>
          </ac:spMkLst>
        </pc:spChg>
      </pc:sldChg>
      <pc:sldChg chg="addSp delSp modSp mod ord">
        <pc:chgData name="Baechler Jonathan" userId="47f0ae59-e29e-4ab1-be6f-043bae60ed99" providerId="ADAL" clId="{D97B3447-EE3B-411F-A3EC-DF032C65D6B4}" dt="2026-01-29T10:10:28.690" v="53" actId="20577"/>
        <pc:sldMkLst>
          <pc:docMk/>
          <pc:sldMk cId="2432607801" sldId="322"/>
        </pc:sldMkLst>
        <pc:spChg chg="add mod">
          <ac:chgData name="Baechler Jonathan" userId="47f0ae59-e29e-4ab1-be6f-043bae60ed99" providerId="ADAL" clId="{D97B3447-EE3B-411F-A3EC-DF032C65D6B4}" dt="2026-01-29T10:10:28.690" v="53" actId="20577"/>
          <ac:spMkLst>
            <pc:docMk/>
            <pc:sldMk cId="2432607801" sldId="322"/>
            <ac:spMk id="4" creationId="{D2F20D7D-D813-A31B-A1F5-D9472794183A}"/>
          </ac:spMkLst>
        </pc:spChg>
      </pc:sldChg>
      <pc:sldChg chg="addSp delSp modSp mod ord">
        <pc:chgData name="Baechler Jonathan" userId="47f0ae59-e29e-4ab1-be6f-043bae60ed99" providerId="ADAL" clId="{D97B3447-EE3B-411F-A3EC-DF032C65D6B4}" dt="2026-01-29T10:11:10.161" v="60" actId="20577"/>
        <pc:sldMkLst>
          <pc:docMk/>
          <pc:sldMk cId="617630468" sldId="323"/>
        </pc:sldMkLst>
        <pc:spChg chg="add mod">
          <ac:chgData name="Baechler Jonathan" userId="47f0ae59-e29e-4ab1-be6f-043bae60ed99" providerId="ADAL" clId="{D97B3447-EE3B-411F-A3EC-DF032C65D6B4}" dt="2026-01-29T10:11:10.161" v="60" actId="20577"/>
          <ac:spMkLst>
            <pc:docMk/>
            <pc:sldMk cId="617630468" sldId="323"/>
            <ac:spMk id="5" creationId="{6B98E7AA-2C90-5745-4B9F-4A1EF9958B8D}"/>
          </ac:spMkLst>
        </pc:spChg>
      </pc:sldChg>
      <pc:sldChg chg="addSp delSp modSp mod ord">
        <pc:chgData name="Baechler Jonathan" userId="47f0ae59-e29e-4ab1-be6f-043bae60ed99" providerId="ADAL" clId="{D97B3447-EE3B-411F-A3EC-DF032C65D6B4}" dt="2026-01-29T10:11:38.647" v="64"/>
        <pc:sldMkLst>
          <pc:docMk/>
          <pc:sldMk cId="40960587" sldId="324"/>
        </pc:sldMkLst>
        <pc:spChg chg="add mod">
          <ac:chgData name="Baechler Jonathan" userId="47f0ae59-e29e-4ab1-be6f-043bae60ed99" providerId="ADAL" clId="{D97B3447-EE3B-411F-A3EC-DF032C65D6B4}" dt="2026-01-29T10:11:38.647" v="64"/>
          <ac:spMkLst>
            <pc:docMk/>
            <pc:sldMk cId="40960587" sldId="324"/>
            <ac:spMk id="5" creationId="{FEED42E9-E6AC-2C19-D0DD-70B3E9CF3FCE}"/>
          </ac:spMkLst>
        </pc:spChg>
      </pc:sldChg>
      <pc:sldChg chg="addSp delSp modSp mod ord">
        <pc:chgData name="Baechler Jonathan" userId="47f0ae59-e29e-4ab1-be6f-043bae60ed99" providerId="ADAL" clId="{D97B3447-EE3B-411F-A3EC-DF032C65D6B4}" dt="2026-01-29T10:13:23.841" v="104" actId="20577"/>
        <pc:sldMkLst>
          <pc:docMk/>
          <pc:sldMk cId="2337167439" sldId="325"/>
        </pc:sldMkLst>
        <pc:spChg chg="add mod">
          <ac:chgData name="Baechler Jonathan" userId="47f0ae59-e29e-4ab1-be6f-043bae60ed99" providerId="ADAL" clId="{D97B3447-EE3B-411F-A3EC-DF032C65D6B4}" dt="2026-01-29T10:13:23.841" v="104" actId="20577"/>
          <ac:spMkLst>
            <pc:docMk/>
            <pc:sldMk cId="2337167439" sldId="325"/>
            <ac:spMk id="3" creationId="{602DF7F7-80C6-65D1-AA0C-48413584C780}"/>
          </ac:spMkLst>
        </pc:spChg>
      </pc:sldChg>
      <pc:sldChg chg="addSp delSp modSp mod">
        <pc:chgData name="Baechler Jonathan" userId="47f0ae59-e29e-4ab1-be6f-043bae60ed99" providerId="ADAL" clId="{D97B3447-EE3B-411F-A3EC-DF032C65D6B4}" dt="2026-01-29T10:13:18.859" v="102" actId="478"/>
        <pc:sldMkLst>
          <pc:docMk/>
          <pc:sldMk cId="1767607891" sldId="326"/>
        </pc:sldMkLst>
        <pc:spChg chg="add mod">
          <ac:chgData name="Baechler Jonathan" userId="47f0ae59-e29e-4ab1-be6f-043bae60ed99" providerId="ADAL" clId="{D97B3447-EE3B-411F-A3EC-DF032C65D6B4}" dt="2026-01-29T10:13:15.737" v="101" actId="20577"/>
          <ac:spMkLst>
            <pc:docMk/>
            <pc:sldMk cId="1767607891" sldId="326"/>
            <ac:spMk id="5" creationId="{274F46DF-7C41-F763-53DA-2ABBD2C4AE5D}"/>
          </ac:spMkLst>
        </pc:spChg>
      </pc:sldChg>
      <pc:sldChg chg="delSp mod">
        <pc:chgData name="Baechler Jonathan" userId="47f0ae59-e29e-4ab1-be6f-043bae60ed99" providerId="ADAL" clId="{D97B3447-EE3B-411F-A3EC-DF032C65D6B4}" dt="2026-02-11T16:54:24.241" v="109" actId="478"/>
        <pc:sldMkLst>
          <pc:docMk/>
          <pc:sldMk cId="3527249128" sldId="330"/>
        </pc:sldMkLst>
        <pc:picChg chg="del">
          <ac:chgData name="Baechler Jonathan" userId="47f0ae59-e29e-4ab1-be6f-043bae60ed99" providerId="ADAL" clId="{D97B3447-EE3B-411F-A3EC-DF032C65D6B4}" dt="2026-02-11T16:54:24.241" v="109" actId="478"/>
          <ac:picMkLst>
            <pc:docMk/>
            <pc:sldMk cId="3527249128" sldId="330"/>
            <ac:picMk id="11" creationId="{598CF2CA-D0C5-B0B4-7CE7-2E51A5604DBE}"/>
          </ac:picMkLst>
        </pc:picChg>
      </pc:sldChg>
      <pc:sldChg chg="modSp mod">
        <pc:chgData name="Baechler Jonathan" userId="47f0ae59-e29e-4ab1-be6f-043bae60ed99" providerId="ADAL" clId="{D97B3447-EE3B-411F-A3EC-DF032C65D6B4}" dt="2026-02-11T16:57:13.260" v="111" actId="20577"/>
        <pc:sldMkLst>
          <pc:docMk/>
          <pc:sldMk cId="2740823468" sldId="332"/>
        </pc:sldMkLst>
        <pc:spChg chg="mod">
          <ac:chgData name="Baechler Jonathan" userId="47f0ae59-e29e-4ab1-be6f-043bae60ed99" providerId="ADAL" clId="{D97B3447-EE3B-411F-A3EC-DF032C65D6B4}" dt="2026-02-11T16:57:13.260" v="111" actId="20577"/>
          <ac:spMkLst>
            <pc:docMk/>
            <pc:sldMk cId="2740823468" sldId="332"/>
            <ac:spMk id="2" creationId="{1475820C-9B20-7079-8BD6-CEE464E0D2EE}"/>
          </ac:spMkLst>
        </pc:spChg>
      </pc:sldChg>
      <pc:sldChg chg="ord">
        <pc:chgData name="Baechler Jonathan" userId="47f0ae59-e29e-4ab1-be6f-043bae60ed99" providerId="ADAL" clId="{D97B3447-EE3B-411F-A3EC-DF032C65D6B4}" dt="2026-02-11T17:17:22.350" v="396"/>
        <pc:sldMkLst>
          <pc:docMk/>
          <pc:sldMk cId="3144258313" sldId="351"/>
        </pc:sldMkLst>
      </pc:sldChg>
      <pc:sldChg chg="del ord">
        <pc:chgData name="Baechler Jonathan" userId="47f0ae59-e29e-4ab1-be6f-043bae60ed99" providerId="ADAL" clId="{D97B3447-EE3B-411F-A3EC-DF032C65D6B4}" dt="2026-02-11T17:17:28.068" v="397" actId="47"/>
        <pc:sldMkLst>
          <pc:docMk/>
          <pc:sldMk cId="899066754" sldId="368"/>
        </pc:sldMkLst>
      </pc:sldChg>
      <pc:sldChg chg="modSp new mod ord">
        <pc:chgData name="Baechler Jonathan" userId="47f0ae59-e29e-4ab1-be6f-043bae60ed99" providerId="ADAL" clId="{D97B3447-EE3B-411F-A3EC-DF032C65D6B4}" dt="2026-02-11T16:58:07.734" v="132" actId="20577"/>
        <pc:sldMkLst>
          <pc:docMk/>
          <pc:sldMk cId="186467151" sldId="369"/>
        </pc:sldMkLst>
        <pc:spChg chg="mod">
          <ac:chgData name="Baechler Jonathan" userId="47f0ae59-e29e-4ab1-be6f-043bae60ed99" providerId="ADAL" clId="{D97B3447-EE3B-411F-A3EC-DF032C65D6B4}" dt="2026-02-11T16:57:42.530" v="123" actId="20577"/>
          <ac:spMkLst>
            <pc:docMk/>
            <pc:sldMk cId="186467151" sldId="369"/>
            <ac:spMk id="2" creationId="{DD4C3838-9865-0643-1BC6-FF3412AD6555}"/>
          </ac:spMkLst>
        </pc:spChg>
        <pc:spChg chg="mod">
          <ac:chgData name="Baechler Jonathan" userId="47f0ae59-e29e-4ab1-be6f-043bae60ed99" providerId="ADAL" clId="{D97B3447-EE3B-411F-A3EC-DF032C65D6B4}" dt="2026-02-11T16:58:07.734" v="132" actId="20577"/>
          <ac:spMkLst>
            <pc:docMk/>
            <pc:sldMk cId="186467151" sldId="369"/>
            <ac:spMk id="3" creationId="{BF35D6B7-BD0E-7917-35AD-FA85065D7363}"/>
          </ac:spMkLst>
        </pc:spChg>
      </pc:sldChg>
      <pc:sldChg chg="addSp delSp modSp new mod">
        <pc:chgData name="Baechler Jonathan" userId="47f0ae59-e29e-4ab1-be6f-043bae60ed99" providerId="ADAL" clId="{D97B3447-EE3B-411F-A3EC-DF032C65D6B4}" dt="2026-02-11T17:11:52.379" v="392" actId="208"/>
        <pc:sldMkLst>
          <pc:docMk/>
          <pc:sldMk cId="1981568330" sldId="370"/>
        </pc:sldMkLst>
        <pc:spChg chg="del mod">
          <ac:chgData name="Baechler Jonathan" userId="47f0ae59-e29e-4ab1-be6f-043bae60ed99" providerId="ADAL" clId="{D97B3447-EE3B-411F-A3EC-DF032C65D6B4}" dt="2026-02-11T16:58:32.323" v="135" actId="478"/>
          <ac:spMkLst>
            <pc:docMk/>
            <pc:sldMk cId="1981568330" sldId="370"/>
            <ac:spMk id="2" creationId="{A38B8887-ADD0-C93C-7585-4BB1B47DB21F}"/>
          </ac:spMkLst>
        </pc:spChg>
        <pc:spChg chg="mod">
          <ac:chgData name="Baechler Jonathan" userId="47f0ae59-e29e-4ab1-be6f-043bae60ed99" providerId="ADAL" clId="{D97B3447-EE3B-411F-A3EC-DF032C65D6B4}" dt="2026-02-11T17:11:32.655" v="387" actId="20577"/>
          <ac:spMkLst>
            <pc:docMk/>
            <pc:sldMk cId="1981568330" sldId="370"/>
            <ac:spMk id="3" creationId="{BFBD3607-77FD-9147-01B6-489E05504170}"/>
          </ac:spMkLst>
        </pc:spChg>
        <pc:spChg chg="add mod">
          <ac:chgData name="Baechler Jonathan" userId="47f0ae59-e29e-4ab1-be6f-043bae60ed99" providerId="ADAL" clId="{D97B3447-EE3B-411F-A3EC-DF032C65D6B4}" dt="2026-02-11T17:01:22.669" v="195" actId="1582"/>
          <ac:spMkLst>
            <pc:docMk/>
            <pc:sldMk cId="1981568330" sldId="370"/>
            <ac:spMk id="6" creationId="{0A2E6303-88F1-1DBD-A55C-81B33F12995A}"/>
          </ac:spMkLst>
        </pc:spChg>
        <pc:spChg chg="add mod">
          <ac:chgData name="Baechler Jonathan" userId="47f0ae59-e29e-4ab1-be6f-043bae60ed99" providerId="ADAL" clId="{D97B3447-EE3B-411F-A3EC-DF032C65D6B4}" dt="2026-02-11T17:02:50.028" v="233" actId="1037"/>
          <ac:spMkLst>
            <pc:docMk/>
            <pc:sldMk cId="1981568330" sldId="370"/>
            <ac:spMk id="14" creationId="{A0D1052C-7AB1-A229-8597-77279CD2AEEA}"/>
          </ac:spMkLst>
        </pc:spChg>
        <pc:spChg chg="add mod">
          <ac:chgData name="Baechler Jonathan" userId="47f0ae59-e29e-4ab1-be6f-043bae60ed99" providerId="ADAL" clId="{D97B3447-EE3B-411F-A3EC-DF032C65D6B4}" dt="2026-02-11T17:03:37.047" v="241" actId="1076"/>
          <ac:spMkLst>
            <pc:docMk/>
            <pc:sldMk cId="1981568330" sldId="370"/>
            <ac:spMk id="18" creationId="{CDE805F1-3281-AFA9-CB1D-63A6CCBABC73}"/>
          </ac:spMkLst>
        </pc:spChg>
        <pc:spChg chg="add mod">
          <ac:chgData name="Baechler Jonathan" userId="47f0ae59-e29e-4ab1-be6f-043bae60ed99" providerId="ADAL" clId="{D97B3447-EE3B-411F-A3EC-DF032C65D6B4}" dt="2026-02-11T17:04:21.825" v="298" actId="1035"/>
          <ac:spMkLst>
            <pc:docMk/>
            <pc:sldMk cId="1981568330" sldId="370"/>
            <ac:spMk id="19" creationId="{67A498C6-D15C-C707-8448-B5240FC78F00}"/>
          </ac:spMkLst>
        </pc:spChg>
        <pc:spChg chg="add mod">
          <ac:chgData name="Baechler Jonathan" userId="47f0ae59-e29e-4ab1-be6f-043bae60ed99" providerId="ADAL" clId="{D97B3447-EE3B-411F-A3EC-DF032C65D6B4}" dt="2026-02-11T17:05:00.029" v="314" actId="14100"/>
          <ac:spMkLst>
            <pc:docMk/>
            <pc:sldMk cId="1981568330" sldId="370"/>
            <ac:spMk id="24" creationId="{C550869A-02DB-65D4-9143-F515392399E5}"/>
          </ac:spMkLst>
        </pc:spChg>
        <pc:spChg chg="add mod">
          <ac:chgData name="Baechler Jonathan" userId="47f0ae59-e29e-4ab1-be6f-043bae60ed99" providerId="ADAL" clId="{D97B3447-EE3B-411F-A3EC-DF032C65D6B4}" dt="2026-02-11T17:05:37.088" v="324" actId="208"/>
          <ac:spMkLst>
            <pc:docMk/>
            <pc:sldMk cId="1981568330" sldId="370"/>
            <ac:spMk id="25" creationId="{AFF7944B-171C-06DA-5094-CDE8FEA6F6DF}"/>
          </ac:spMkLst>
        </pc:spChg>
        <pc:spChg chg="add mod">
          <ac:chgData name="Baechler Jonathan" userId="47f0ae59-e29e-4ab1-be6f-043bae60ed99" providerId="ADAL" clId="{D97B3447-EE3B-411F-A3EC-DF032C65D6B4}" dt="2026-02-11T17:09:45.226" v="369" actId="14100"/>
          <ac:spMkLst>
            <pc:docMk/>
            <pc:sldMk cId="1981568330" sldId="370"/>
            <ac:spMk id="33" creationId="{50F4AB0E-171C-091B-78ED-16C3625ECD19}"/>
          </ac:spMkLst>
        </pc:spChg>
        <pc:spChg chg="add mod">
          <ac:chgData name="Baechler Jonathan" userId="47f0ae59-e29e-4ab1-be6f-043bae60ed99" providerId="ADAL" clId="{D97B3447-EE3B-411F-A3EC-DF032C65D6B4}" dt="2026-02-11T17:10:19.502" v="377" actId="208"/>
          <ac:spMkLst>
            <pc:docMk/>
            <pc:sldMk cId="1981568330" sldId="370"/>
            <ac:spMk id="38" creationId="{8DFB1CC3-8498-DD6B-BE5D-F042BCAB1196}"/>
          </ac:spMkLst>
        </pc:spChg>
        <pc:picChg chg="add mod">
          <ac:chgData name="Baechler Jonathan" userId="47f0ae59-e29e-4ab1-be6f-043bae60ed99" providerId="ADAL" clId="{D97B3447-EE3B-411F-A3EC-DF032C65D6B4}" dt="2026-02-11T17:06:49.476" v="326" actId="1038"/>
          <ac:picMkLst>
            <pc:docMk/>
            <pc:sldMk cId="1981568330" sldId="370"/>
            <ac:picMk id="5" creationId="{28ECBBDC-3FBB-10AA-7B21-EBD1209D6D3E}"/>
          </ac:picMkLst>
        </pc:picChg>
        <pc:picChg chg="add mod">
          <ac:chgData name="Baechler Jonathan" userId="47f0ae59-e29e-4ab1-be6f-043bae60ed99" providerId="ADAL" clId="{D97B3447-EE3B-411F-A3EC-DF032C65D6B4}" dt="2026-02-11T17:03:20.871" v="237"/>
          <ac:picMkLst>
            <pc:docMk/>
            <pc:sldMk cId="1981568330" sldId="370"/>
            <ac:picMk id="17" creationId="{AC45B378-54A8-2ADE-FB27-FDA19869571A}"/>
          </ac:picMkLst>
        </pc:picChg>
        <pc:picChg chg="add mod">
          <ac:chgData name="Baechler Jonathan" userId="47f0ae59-e29e-4ab1-be6f-043bae60ed99" providerId="ADAL" clId="{D97B3447-EE3B-411F-A3EC-DF032C65D6B4}" dt="2026-02-11T17:04:46.866" v="309"/>
          <ac:picMkLst>
            <pc:docMk/>
            <pc:sldMk cId="1981568330" sldId="370"/>
            <ac:picMk id="23" creationId="{F3568E85-E00A-CECA-2277-050822E75218}"/>
          </ac:picMkLst>
        </pc:picChg>
        <pc:cxnChg chg="add mod">
          <ac:chgData name="Baechler Jonathan" userId="47f0ae59-e29e-4ab1-be6f-043bae60ed99" providerId="ADAL" clId="{D97B3447-EE3B-411F-A3EC-DF032C65D6B4}" dt="2026-02-11T17:01:47.183" v="198" actId="1582"/>
          <ac:cxnSpMkLst>
            <pc:docMk/>
            <pc:sldMk cId="1981568330" sldId="370"/>
            <ac:cxnSpMk id="8" creationId="{ED16E456-DF7F-9AF4-938E-ADDF8A1681DB}"/>
          </ac:cxnSpMkLst>
        </pc:cxnChg>
        <pc:cxnChg chg="add del">
          <ac:chgData name="Baechler Jonathan" userId="47f0ae59-e29e-4ab1-be6f-043bae60ed99" providerId="ADAL" clId="{D97B3447-EE3B-411F-A3EC-DF032C65D6B4}" dt="2026-02-11T17:02:10.366" v="211" actId="478"/>
          <ac:cxnSpMkLst>
            <pc:docMk/>
            <pc:sldMk cId="1981568330" sldId="370"/>
            <ac:cxnSpMk id="10" creationId="{1B3278CB-A228-F315-FBCE-D39F568F6435}"/>
          </ac:cxnSpMkLst>
        </pc:cxnChg>
        <pc:cxnChg chg="add mod">
          <ac:chgData name="Baechler Jonathan" userId="47f0ae59-e29e-4ab1-be6f-043bae60ed99" providerId="ADAL" clId="{D97B3447-EE3B-411F-A3EC-DF032C65D6B4}" dt="2026-02-11T17:02:33.836" v="223" actId="1037"/>
          <ac:cxnSpMkLst>
            <pc:docMk/>
            <pc:sldMk cId="1981568330" sldId="370"/>
            <ac:cxnSpMk id="11" creationId="{4D9E5BE3-336E-84CA-E7AB-2D96F4E11B1D}"/>
          </ac:cxnSpMkLst>
        </pc:cxnChg>
        <pc:cxnChg chg="add mod">
          <ac:chgData name="Baechler Jonathan" userId="47f0ae59-e29e-4ab1-be6f-043bae60ed99" providerId="ADAL" clId="{D97B3447-EE3B-411F-A3EC-DF032C65D6B4}" dt="2026-02-11T17:03:15.062" v="236" actId="14100"/>
          <ac:cxnSpMkLst>
            <pc:docMk/>
            <pc:sldMk cId="1981568330" sldId="370"/>
            <ac:cxnSpMk id="15" creationId="{8B33C7E8-A009-A0A7-81D0-005AAA74202A}"/>
          </ac:cxnSpMkLst>
        </pc:cxnChg>
        <pc:cxnChg chg="add mod">
          <ac:chgData name="Baechler Jonathan" userId="47f0ae59-e29e-4ab1-be6f-043bae60ed99" providerId="ADAL" clId="{D97B3447-EE3B-411F-A3EC-DF032C65D6B4}" dt="2026-02-11T17:04:43.184" v="308" actId="14100"/>
          <ac:cxnSpMkLst>
            <pc:docMk/>
            <pc:sldMk cId="1981568330" sldId="370"/>
            <ac:cxnSpMk id="20" creationId="{8D8EB70E-497D-0A48-D442-E763CDC16C80}"/>
          </ac:cxnSpMkLst>
        </pc:cxnChg>
        <pc:cxnChg chg="add mod">
          <ac:chgData name="Baechler Jonathan" userId="47f0ae59-e29e-4ab1-be6f-043bae60ed99" providerId="ADAL" clId="{D97B3447-EE3B-411F-A3EC-DF032C65D6B4}" dt="2026-02-11T17:08:21.182" v="349" actId="208"/>
          <ac:cxnSpMkLst>
            <pc:docMk/>
            <pc:sldMk cId="1981568330" sldId="370"/>
            <ac:cxnSpMk id="26" creationId="{5B682393-A37F-4E1B-B065-FA898E3F6EF5}"/>
          </ac:cxnSpMkLst>
        </pc:cxnChg>
        <pc:cxnChg chg="add mod">
          <ac:chgData name="Baechler Jonathan" userId="47f0ae59-e29e-4ab1-be6f-043bae60ed99" providerId="ADAL" clId="{D97B3447-EE3B-411F-A3EC-DF032C65D6B4}" dt="2026-02-11T17:09:55.931" v="371" actId="208"/>
          <ac:cxnSpMkLst>
            <pc:docMk/>
            <pc:sldMk cId="1981568330" sldId="370"/>
            <ac:cxnSpMk id="29" creationId="{CFC31E52-C6CE-D726-5C53-B587D7B5CB1D}"/>
          </ac:cxnSpMkLst>
        </pc:cxnChg>
        <pc:cxnChg chg="add mod">
          <ac:chgData name="Baechler Jonathan" userId="47f0ae59-e29e-4ab1-be6f-043bae60ed99" providerId="ADAL" clId="{D97B3447-EE3B-411F-A3EC-DF032C65D6B4}" dt="2026-02-11T17:10:08.677" v="374" actId="14100"/>
          <ac:cxnSpMkLst>
            <pc:docMk/>
            <pc:sldMk cId="1981568330" sldId="370"/>
            <ac:cxnSpMk id="35" creationId="{86E6C442-6A1F-8C16-09D0-37A9490E2CB1}"/>
          </ac:cxnSpMkLst>
        </pc:cxnChg>
        <pc:cxnChg chg="add mod">
          <ac:chgData name="Baechler Jonathan" userId="47f0ae59-e29e-4ab1-be6f-043bae60ed99" providerId="ADAL" clId="{D97B3447-EE3B-411F-A3EC-DF032C65D6B4}" dt="2026-02-11T17:11:52.379" v="392" actId="208"/>
          <ac:cxnSpMkLst>
            <pc:docMk/>
            <pc:sldMk cId="1981568330" sldId="370"/>
            <ac:cxnSpMk id="39" creationId="{0A584DB1-115C-9D41-3736-AACFD19FB923}"/>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7T19:36:55.4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320 574,'219'12,"-16"1,328 31,-265-15,160-22,-243-9,30 4,227-5,-307-9,36-1,150-3,382 3,-429 16,-159-3,674 16,209 41,-324-49,-380-11,771 3,-872 14,-6-1,-12-14,-34-1,178 20,-187-8,193-8,-148-5,1096 3,-1238-1,0-1,-1-2,0-2,39-11,122-49,9-2,-152 55,0 2,1 2,0 3,77 0,-75 7,-27 1,1-1,-1-1,0-2,0-1,0 0,32-10,-131-4,-283-40,172 42,-36-5,117 5,-139-2,-107 18,123 3,-624-37,430 8,155 14,-143 4,77 4,55-24,17 1,108 17,-198-6,-97-5,-396-37,801 55,-289-23,-94-2,284 27,-455-14,184-17,103 9,144 11,-166 10,140 4,-242-19,-154 4,357 15,-668-3,841 3,0 2,-60 14,-26 4,-102 25,108-17,123-29,0 2,0-1,0 2,1 0,0 0,0 1,0 1,1 0,-1 0,2 1,-1 0,1 1,1 0,-1 1,2 0,-1 1,1 0,1 0,-9 18,11-10,1 0,0 0,2 0,0 1,2-1,0 1,4 29,-1 16,-2-4,14 101,-10-130,-3-13,1 0,1 0,1 0,0 0,2-1,0 0,10 18,0-1,-12-25,0-1,0 1,0-1,9 11,-11-18,0 1,0 0,0-1,0 1,0-1,0 0,1 0,-1 0,1 0,-1-1,1 1,0-1,0 0,-1 0,8 0,165 8,144 22,-31-21,-196-10,-1 3,113 19,-84-1,0-5,182 1,669-18,-792-13,-15 1,405 12,-268 2,-155-14,-2 0,-117 12,53-11,4-1,-106 10,0-1,-40-14,28 8,-344-82,127 34,32 9,-3 9,-1 9,-426-1,518 33,0-6,-250-41,258 28,82 13,0-1,-70-19,110 25,0 0,-1 0,1 0,-1 0,1 0,0 0,-1 0,1 0,-1 0,1 0,0 0,-1 0,1-1,-1 1,1 0,0 0,-1 0,1-1,0 1,-1 0,1 0,0-1,-1 1,1 0,0-1,0 1,-1 0,1-1,0 1,0 0,0-1,-1 1,1-1,0 1,0 0,0-1,0 1,0-1,0 1,0 0,0-1,0 1,0-1,0 0,22-9,56-6,-61 13,500-125,-314 73,-15 19,-188 36,0 0,0 0,-1 0,1 0,0 0,0 0,0 0,0 0,0-1,0 1,0 0,0 0,-1 0,1 0,0 0,0 0,0 0,0 0,0-1,0 1,0 0,0 0,0 0,0 0,0 0,0 0,0 0,0-1,0 1,0 0,0 0,0 0,0 0,0 0,0 0,0-1,0 1,0 0,0 0,0 0,0 0,0 0,0 0,1 0,-1-1,0 1,0 0,0 0,0 0,0 0,0 0,0 0,0 0,1 0,-1 0,0 0,0 0,0 0,0 0,0 0,0 0,0 0,1 0,-1 0,0 0,-17-8,-26-5,-329-54,-8 30,284 29,-659-9,570 19,459-2,1168-16,-437 8,-156 4,-553-7,127-3,-337 14,1146-35,-766 13,-158 12,785-2,-660 14,404-2,-815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5T19:49:42.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27,'3'-1,"23"-9,31 7,1331-9,-859 14,-495 1,-1 1,1 1,-1 2,-1 2,59 23,-75-26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5T19:49:44.0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27,'0'-1,"1"0,-1 0,1 0,-1-1,1 1,0 0,-1 0,1 0,0 0,0 1,0-1,0 0,0 0,0 0,0 1,0-1,0 1,0-1,0 0,1 1,-1 0,0-1,0 1,0 0,1 0,-1-1,0 1,2 0,43-3,-40 2,558-1,-285 4,31 23,-10-1,-48-12,35 1,-266-13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5T19:49:45.3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0,'4'3,"1"-1,-1 1,1-1,-1 0,1 0,0 0,0-1,-1 0,1 0,0 0,0 0,7-1,10 3,70 11,132 2,97-18,-139 0,389 1,-552 3,1 0,-1 1,0 1,33 11,-28-8,47 8,-51-12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5T19:49:47.0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30,'56'-19,"23"12,1 3,80 7,-23 0,-51 0,1 4,109 22,-136-18,34 8,0-5,108 4,-35-22,112 6,-207 10,-49-7,-1-2,32 2,218-6,-251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5T19:54:02.7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97,'5'-5,"0"1,0 1,0-1,1 1,0 0,0 0,0 0,0 1,0 0,9-2,71-9,-38 8,39-15,-70 15,0 0,0 1,0 1,1 0,-1 1,1 1,0 1,-1 1,30 4,-17 1,-1-2,60 1,-17-1,30 16,-83-18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55C6F-E0BD-40EE-9E2C-304E8AC4797A}" type="datetimeFigureOut">
              <a:rPr lang="fr-CH" smtClean="0"/>
              <a:t>11.02.2026</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72272-E8DB-4650-8D3C-460A8AB87457}" type="slidenum">
              <a:rPr lang="fr-CH" smtClean="0"/>
              <a:t>‹N°›</a:t>
            </a:fld>
            <a:endParaRPr lang="fr-CH"/>
          </a:p>
        </p:txBody>
      </p:sp>
    </p:spTree>
    <p:extLst>
      <p:ext uri="{BB962C8B-B14F-4D97-AF65-F5344CB8AC3E}">
        <p14:creationId xmlns:p14="http://schemas.microsoft.com/office/powerpoint/2010/main" val="426831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36172272-E8DB-4650-8D3C-460A8AB87457}" type="slidenum">
              <a:rPr lang="fr-CH" smtClean="0"/>
              <a:t>20</a:t>
            </a:fld>
            <a:endParaRPr lang="fr-CH"/>
          </a:p>
        </p:txBody>
      </p:sp>
    </p:spTree>
    <p:extLst>
      <p:ext uri="{BB962C8B-B14F-4D97-AF65-F5344CB8AC3E}">
        <p14:creationId xmlns:p14="http://schemas.microsoft.com/office/powerpoint/2010/main" val="296619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11.02.2026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9768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11.02.2026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2881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11.02.2026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10760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11.02.2026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119677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2B35D49-C13D-47DC-9FD2-486687218D6D}" type="datetimeFigureOut">
              <a:rPr lang="fr-CH" smtClean="0"/>
              <a:t>11.02.2026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174518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B2B35D49-C13D-47DC-9FD2-486687218D6D}" type="datetimeFigureOut">
              <a:rPr lang="fr-CH" smtClean="0"/>
              <a:t>11.02.2026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95851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B2B35D49-C13D-47DC-9FD2-486687218D6D}" type="datetimeFigureOut">
              <a:rPr lang="fr-CH" smtClean="0"/>
              <a:t>11.02.2026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41028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B2B35D49-C13D-47DC-9FD2-486687218D6D}" type="datetimeFigureOut">
              <a:rPr lang="fr-CH" smtClean="0"/>
              <a:t>11.02.2026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49858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2B35D49-C13D-47DC-9FD2-486687218D6D}" type="datetimeFigureOut">
              <a:rPr lang="fr-CH" smtClean="0"/>
              <a:t>11.02.2026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53710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2B35D49-C13D-47DC-9FD2-486687218D6D}" type="datetimeFigureOut">
              <a:rPr lang="fr-CH" smtClean="0"/>
              <a:t>11.02.2026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441654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2B35D49-C13D-47DC-9FD2-486687218D6D}" type="datetimeFigureOut">
              <a:rPr lang="fr-CH" smtClean="0"/>
              <a:t>11.02.2026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6266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35D49-C13D-47DC-9FD2-486687218D6D}" type="datetimeFigureOut">
              <a:rPr lang="fr-CH" smtClean="0"/>
              <a:t>11.02.2026</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99A87-FAB6-4AC5-8C39-E602FAFB497D}" type="slidenum">
              <a:rPr lang="fr-CH" smtClean="0"/>
              <a:t>‹N°›</a:t>
            </a:fld>
            <a:endParaRPr lang="fr-CH"/>
          </a:p>
        </p:txBody>
      </p:sp>
    </p:spTree>
    <p:extLst>
      <p:ext uri="{BB962C8B-B14F-4D97-AF65-F5344CB8AC3E}">
        <p14:creationId xmlns:p14="http://schemas.microsoft.com/office/powerpoint/2010/main" val="865831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customXml" Target="../ink/ink3.xml"/><Relationship Id="rId10" Type="http://schemas.openxmlformats.org/officeDocument/2006/relationships/image" Target="../media/image500.png"/><Relationship Id="rId4" Type="http://schemas.openxmlformats.org/officeDocument/2006/relationships/image" Target="../media/image470.png"/><Relationship Id="rId9" Type="http://schemas.openxmlformats.org/officeDocument/2006/relationships/customXml" Target="../ink/ink5.xml"/></Relationships>
</file>

<file path=ppt/slides/_rels/slide4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DEBCBC-0FF4-FAAF-4A5A-B7BBB2DB420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capture d’écran, intérieur, plafond&#10;&#10;Le contenu généré par l’IA peut être incorrect.">
            <a:extLst>
              <a:ext uri="{FF2B5EF4-FFF2-40B4-BE49-F238E27FC236}">
                <a16:creationId xmlns:a16="http://schemas.microsoft.com/office/drawing/2014/main" id="{423FB4DC-4A00-4269-D386-E1B13FAACAA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6490" r="-1" b="34419"/>
          <a:stretch>
            <a:fillRect/>
          </a:stretch>
        </p:blipFill>
        <p:spPr>
          <a:xfrm>
            <a:off x="20" y="10"/>
            <a:ext cx="12188930" cy="6857990"/>
          </a:xfrm>
          <a:prstGeom prst="rect">
            <a:avLst/>
          </a:prstGeom>
        </p:spPr>
      </p:pic>
      <p:sp>
        <p:nvSpPr>
          <p:cNvPr id="2" name="Titre 1">
            <a:extLst>
              <a:ext uri="{FF2B5EF4-FFF2-40B4-BE49-F238E27FC236}">
                <a16:creationId xmlns:a16="http://schemas.microsoft.com/office/drawing/2014/main" id="{14ED1CDD-889C-9AA0-6858-45E4664E077A}"/>
              </a:ext>
            </a:extLst>
          </p:cNvPr>
          <p:cNvSpPr>
            <a:spLocks noGrp="1"/>
          </p:cNvSpPr>
          <p:nvPr>
            <p:ph type="ctrTitle"/>
          </p:nvPr>
        </p:nvSpPr>
        <p:spPr>
          <a:xfrm>
            <a:off x="1524000" y="1122363"/>
            <a:ext cx="9144000" cy="3063240"/>
          </a:xfrm>
        </p:spPr>
        <p:txBody>
          <a:bodyPr>
            <a:normAutofit/>
          </a:bodyPr>
          <a:lstStyle/>
          <a:p>
            <a:r>
              <a:rPr lang="fr-CH" sz="6600" dirty="0">
                <a:solidFill>
                  <a:schemeClr val="bg1"/>
                </a:solidFill>
              </a:rPr>
              <a:t>Chapitre N5.2.1.8 à N5.2.3</a:t>
            </a:r>
            <a:br>
              <a:rPr lang="fr-CH" sz="6600" dirty="0">
                <a:solidFill>
                  <a:schemeClr val="bg1"/>
                </a:solidFill>
              </a:rPr>
            </a:br>
            <a:r>
              <a:rPr lang="fr-CH" sz="4800" dirty="0">
                <a:solidFill>
                  <a:schemeClr val="bg1"/>
                </a:solidFill>
              </a:rPr>
              <a:t>Dimensionnement des conducteurs &amp; Canalisations</a:t>
            </a:r>
            <a:endParaRPr lang="fr-CH" sz="6600" dirty="0">
              <a:solidFill>
                <a:schemeClr val="bg1"/>
              </a:solidFill>
            </a:endParaRPr>
          </a:p>
        </p:txBody>
      </p:sp>
      <p:sp>
        <p:nvSpPr>
          <p:cNvPr id="3" name="Sous-titre 2">
            <a:extLst>
              <a:ext uri="{FF2B5EF4-FFF2-40B4-BE49-F238E27FC236}">
                <a16:creationId xmlns:a16="http://schemas.microsoft.com/office/drawing/2014/main" id="{43B33DFF-3240-2775-A895-0531FEAFEB39}"/>
              </a:ext>
            </a:extLst>
          </p:cNvPr>
          <p:cNvSpPr>
            <a:spLocks noGrp="1"/>
          </p:cNvSpPr>
          <p:nvPr>
            <p:ph type="subTitle" idx="1"/>
          </p:nvPr>
        </p:nvSpPr>
        <p:spPr>
          <a:xfrm>
            <a:off x="1527048" y="4599432"/>
            <a:ext cx="9144000" cy="1536192"/>
          </a:xfrm>
        </p:spPr>
        <p:txBody>
          <a:bodyPr>
            <a:normAutofit/>
          </a:bodyPr>
          <a:lstStyle/>
          <a:p>
            <a:r>
              <a:rPr lang="fr-CH" dirty="0">
                <a:solidFill>
                  <a:schemeClr val="bg1"/>
                </a:solidFill>
              </a:rPr>
              <a:t>EPAI, Jonathan Baechler</a:t>
            </a: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e la date 3">
            <a:extLst>
              <a:ext uri="{FF2B5EF4-FFF2-40B4-BE49-F238E27FC236}">
                <a16:creationId xmlns:a16="http://schemas.microsoft.com/office/drawing/2014/main" id="{4F1E12EF-706D-0C21-B0FB-223E19191B58}"/>
              </a:ext>
            </a:extLst>
          </p:cNvPr>
          <p:cNvSpPr>
            <a:spLocks noGrp="1"/>
          </p:cNvSpPr>
          <p:nvPr>
            <p:ph type="dt" sz="half" idx="10"/>
          </p:nvPr>
        </p:nvSpPr>
        <p:spPr>
          <a:xfrm>
            <a:off x="838200" y="6356350"/>
            <a:ext cx="2743200" cy="365125"/>
          </a:xfrm>
        </p:spPr>
        <p:txBody>
          <a:bodyPr>
            <a:normAutofit/>
          </a:bodyPr>
          <a:lstStyle/>
          <a:p>
            <a:pPr>
              <a:spcAft>
                <a:spcPts val="600"/>
              </a:spcAft>
            </a:pPr>
            <a:fld id="{58F3BB59-45D5-4E75-8A5A-6A53741A7051}" type="datetime1">
              <a:rPr lang="fr-CH">
                <a:solidFill>
                  <a:srgbClr val="FFFFFF"/>
                </a:solidFill>
              </a:rPr>
              <a:pPr>
                <a:spcAft>
                  <a:spcPts val="600"/>
                </a:spcAft>
              </a:pPr>
              <a:t>11.02.2026</a:t>
            </a:fld>
            <a:endParaRPr lang="fr-CH">
              <a:solidFill>
                <a:srgbClr val="FFFFFF"/>
              </a:solidFill>
            </a:endParaRPr>
          </a:p>
        </p:txBody>
      </p:sp>
    </p:spTree>
    <p:extLst>
      <p:ext uri="{BB962C8B-B14F-4D97-AF65-F5344CB8AC3E}">
        <p14:creationId xmlns:p14="http://schemas.microsoft.com/office/powerpoint/2010/main" val="161631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D56C9-EC2D-363A-FD01-E29FF6994CDD}"/>
              </a:ext>
            </a:extLst>
          </p:cNvPr>
          <p:cNvSpPr>
            <a:spLocks noGrp="1"/>
          </p:cNvSpPr>
          <p:nvPr>
            <p:ph type="title"/>
          </p:nvPr>
        </p:nvSpPr>
        <p:spPr/>
        <p:txBody>
          <a:bodyPr/>
          <a:lstStyle/>
          <a:p>
            <a:r>
              <a:rPr lang="fr-CH" dirty="0"/>
              <a:t>IP combien </a:t>
            </a:r>
            <a:r>
              <a:rPr lang="fr-CH" dirty="0">
                <a:sym typeface="Wingdings" panose="05000000000000000000" pitchFamily="2" charset="2"/>
              </a:rPr>
              <a:t></a:t>
            </a:r>
            <a:endParaRPr lang="fr-CH" dirty="0"/>
          </a:p>
        </p:txBody>
      </p:sp>
      <p:pic>
        <p:nvPicPr>
          <p:cNvPr id="5" name="Espace réservé du contenu 4" descr="Une image contenant texte&#10;&#10;Description générée automatiquement">
            <a:extLst>
              <a:ext uri="{FF2B5EF4-FFF2-40B4-BE49-F238E27FC236}">
                <a16:creationId xmlns:a16="http://schemas.microsoft.com/office/drawing/2014/main" id="{5719CD74-D692-DD76-8C22-7D59F6D4D58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760" b="19746"/>
          <a:stretch/>
        </p:blipFill>
        <p:spPr>
          <a:xfrm>
            <a:off x="3214168" y="2104007"/>
            <a:ext cx="2881832" cy="3553869"/>
          </a:xfrm>
        </p:spPr>
      </p:pic>
      <p:pic>
        <p:nvPicPr>
          <p:cNvPr id="2050" name="Picture 2">
            <a:extLst>
              <a:ext uri="{FF2B5EF4-FFF2-40B4-BE49-F238E27FC236}">
                <a16:creationId xmlns:a16="http://schemas.microsoft.com/office/drawing/2014/main" id="{BE4035EE-6179-9542-A8C6-658F85409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894" y="2197377"/>
            <a:ext cx="3403552" cy="277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5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395C10-11B2-6266-F3E6-272009A65342}"/>
              </a:ext>
            </a:extLst>
          </p:cNvPr>
          <p:cNvSpPr>
            <a:spLocks noGrp="1"/>
          </p:cNvSpPr>
          <p:nvPr>
            <p:ph type="title"/>
          </p:nvPr>
        </p:nvSpPr>
        <p:spPr/>
        <p:txBody>
          <a:bodyPr/>
          <a:lstStyle/>
          <a:p>
            <a:r>
              <a:rPr lang="fr-CH" dirty="0"/>
              <a:t>Condensation</a:t>
            </a:r>
          </a:p>
        </p:txBody>
      </p:sp>
      <p:pic>
        <p:nvPicPr>
          <p:cNvPr id="5122" name="Picture 2">
            <a:extLst>
              <a:ext uri="{FF2B5EF4-FFF2-40B4-BE49-F238E27FC236}">
                <a16:creationId xmlns:a16="http://schemas.microsoft.com/office/drawing/2014/main" id="{9A1402E7-480F-B126-30F4-4C87742C8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02" y="3692525"/>
            <a:ext cx="2857500" cy="2800350"/>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BE3ADA41-1A13-9CF0-0FE4-3C584619B2C4}"/>
              </a:ext>
            </a:extLst>
          </p:cNvPr>
          <p:cNvSpPr/>
          <p:nvPr/>
        </p:nvSpPr>
        <p:spPr>
          <a:xfrm>
            <a:off x="3346882" y="3642066"/>
            <a:ext cx="763479" cy="415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Forme libre : forme 4">
            <a:extLst>
              <a:ext uri="{FF2B5EF4-FFF2-40B4-BE49-F238E27FC236}">
                <a16:creationId xmlns:a16="http://schemas.microsoft.com/office/drawing/2014/main" id="{B1518E48-1BAB-6D23-B038-E5D7D8C0867D}"/>
              </a:ext>
            </a:extLst>
          </p:cNvPr>
          <p:cNvSpPr/>
          <p:nvPr/>
        </p:nvSpPr>
        <p:spPr>
          <a:xfrm>
            <a:off x="3124940" y="5850388"/>
            <a:ext cx="754602" cy="985421"/>
          </a:xfrm>
          <a:custGeom>
            <a:avLst/>
            <a:gdLst>
              <a:gd name="connsiteX0" fmla="*/ 0 w 754602"/>
              <a:gd name="connsiteY0" fmla="*/ 0 h 985421"/>
              <a:gd name="connsiteX1" fmla="*/ 35510 w 754602"/>
              <a:gd name="connsiteY1" fmla="*/ 44388 h 985421"/>
              <a:gd name="connsiteX2" fmla="*/ 62143 w 754602"/>
              <a:gd name="connsiteY2" fmla="*/ 53266 h 985421"/>
              <a:gd name="connsiteX3" fmla="*/ 97654 w 754602"/>
              <a:gd name="connsiteY3" fmla="*/ 71021 h 985421"/>
              <a:gd name="connsiteX4" fmla="*/ 177553 w 754602"/>
              <a:gd name="connsiteY4" fmla="*/ 88777 h 985421"/>
              <a:gd name="connsiteX5" fmla="*/ 292963 w 754602"/>
              <a:gd name="connsiteY5" fmla="*/ 124287 h 985421"/>
              <a:gd name="connsiteX6" fmla="*/ 497149 w 754602"/>
              <a:gd name="connsiteY6" fmla="*/ 142043 h 985421"/>
              <a:gd name="connsiteX7" fmla="*/ 568171 w 754602"/>
              <a:gd name="connsiteY7" fmla="*/ 150920 h 985421"/>
              <a:gd name="connsiteX8" fmla="*/ 603681 w 754602"/>
              <a:gd name="connsiteY8" fmla="*/ 168676 h 985421"/>
              <a:gd name="connsiteX9" fmla="*/ 621437 w 754602"/>
              <a:gd name="connsiteY9" fmla="*/ 186431 h 985421"/>
              <a:gd name="connsiteX10" fmla="*/ 656947 w 754602"/>
              <a:gd name="connsiteY10" fmla="*/ 204186 h 985421"/>
              <a:gd name="connsiteX11" fmla="*/ 674703 w 754602"/>
              <a:gd name="connsiteY11" fmla="*/ 230819 h 985421"/>
              <a:gd name="connsiteX12" fmla="*/ 701336 w 754602"/>
              <a:gd name="connsiteY12" fmla="*/ 284086 h 985421"/>
              <a:gd name="connsiteX13" fmla="*/ 719091 w 754602"/>
              <a:gd name="connsiteY13" fmla="*/ 337352 h 985421"/>
              <a:gd name="connsiteX14" fmla="*/ 736846 w 754602"/>
              <a:gd name="connsiteY14" fmla="*/ 363985 h 985421"/>
              <a:gd name="connsiteX15" fmla="*/ 754602 w 754602"/>
              <a:gd name="connsiteY15" fmla="*/ 443884 h 985421"/>
              <a:gd name="connsiteX16" fmla="*/ 736846 w 754602"/>
              <a:gd name="connsiteY16" fmla="*/ 594804 h 985421"/>
              <a:gd name="connsiteX17" fmla="*/ 719091 w 754602"/>
              <a:gd name="connsiteY17" fmla="*/ 648070 h 985421"/>
              <a:gd name="connsiteX18" fmla="*/ 683580 w 754602"/>
              <a:gd name="connsiteY18" fmla="*/ 772357 h 985421"/>
              <a:gd name="connsiteX19" fmla="*/ 648070 w 754602"/>
              <a:gd name="connsiteY19" fmla="*/ 816746 h 985421"/>
              <a:gd name="connsiteX20" fmla="*/ 639192 w 754602"/>
              <a:gd name="connsiteY20" fmla="*/ 843379 h 985421"/>
              <a:gd name="connsiteX21" fmla="*/ 612559 w 754602"/>
              <a:gd name="connsiteY21" fmla="*/ 852256 h 985421"/>
              <a:gd name="connsiteX22" fmla="*/ 603681 w 754602"/>
              <a:gd name="connsiteY22" fmla="*/ 914400 h 985421"/>
              <a:gd name="connsiteX23" fmla="*/ 594804 w 754602"/>
              <a:gd name="connsiteY23" fmla="*/ 985421 h 9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4602" h="985421">
                <a:moveTo>
                  <a:pt x="0" y="0"/>
                </a:moveTo>
                <a:cubicBezTo>
                  <a:pt x="11837" y="14796"/>
                  <a:pt x="21124" y="32057"/>
                  <a:pt x="35510" y="44388"/>
                </a:cubicBezTo>
                <a:cubicBezTo>
                  <a:pt x="42615" y="50478"/>
                  <a:pt x="53542" y="49580"/>
                  <a:pt x="62143" y="53266"/>
                </a:cubicBezTo>
                <a:cubicBezTo>
                  <a:pt x="74307" y="58479"/>
                  <a:pt x="85263" y="66374"/>
                  <a:pt x="97654" y="71021"/>
                </a:cubicBezTo>
                <a:cubicBezTo>
                  <a:pt x="121340" y="79903"/>
                  <a:pt x="153927" y="82027"/>
                  <a:pt x="177553" y="88777"/>
                </a:cubicBezTo>
                <a:cubicBezTo>
                  <a:pt x="179150" y="89233"/>
                  <a:pt x="269278" y="121655"/>
                  <a:pt x="292963" y="124287"/>
                </a:cubicBezTo>
                <a:cubicBezTo>
                  <a:pt x="360864" y="131832"/>
                  <a:pt x="429358" y="133570"/>
                  <a:pt x="497149" y="142043"/>
                </a:cubicBezTo>
                <a:lnTo>
                  <a:pt x="568171" y="150920"/>
                </a:lnTo>
                <a:cubicBezTo>
                  <a:pt x="580008" y="156839"/>
                  <a:pt x="592670" y="161335"/>
                  <a:pt x="603681" y="168676"/>
                </a:cubicBezTo>
                <a:cubicBezTo>
                  <a:pt x="610645" y="173319"/>
                  <a:pt x="614473" y="181788"/>
                  <a:pt x="621437" y="186431"/>
                </a:cubicBezTo>
                <a:cubicBezTo>
                  <a:pt x="632448" y="193772"/>
                  <a:pt x="645110" y="198268"/>
                  <a:pt x="656947" y="204186"/>
                </a:cubicBezTo>
                <a:cubicBezTo>
                  <a:pt x="662866" y="213064"/>
                  <a:pt x="669931" y="221276"/>
                  <a:pt x="674703" y="230819"/>
                </a:cubicBezTo>
                <a:cubicBezTo>
                  <a:pt x="711461" y="304336"/>
                  <a:pt x="650445" y="207750"/>
                  <a:pt x="701336" y="284086"/>
                </a:cubicBezTo>
                <a:cubicBezTo>
                  <a:pt x="707254" y="301841"/>
                  <a:pt x="708710" y="321779"/>
                  <a:pt x="719091" y="337352"/>
                </a:cubicBezTo>
                <a:cubicBezTo>
                  <a:pt x="725009" y="346230"/>
                  <a:pt x="732074" y="354442"/>
                  <a:pt x="736846" y="363985"/>
                </a:cubicBezTo>
                <a:cubicBezTo>
                  <a:pt x="747774" y="385841"/>
                  <a:pt x="751192" y="423423"/>
                  <a:pt x="754602" y="443884"/>
                </a:cubicBezTo>
                <a:cubicBezTo>
                  <a:pt x="750465" y="493521"/>
                  <a:pt x="750174" y="545934"/>
                  <a:pt x="736846" y="594804"/>
                </a:cubicBezTo>
                <a:cubicBezTo>
                  <a:pt x="731922" y="612860"/>
                  <a:pt x="724233" y="630074"/>
                  <a:pt x="719091" y="648070"/>
                </a:cubicBezTo>
                <a:cubicBezTo>
                  <a:pt x="716130" y="658434"/>
                  <a:pt x="694225" y="756389"/>
                  <a:pt x="683580" y="772357"/>
                </a:cubicBezTo>
                <a:cubicBezTo>
                  <a:pt x="661182" y="805954"/>
                  <a:pt x="673369" y="791445"/>
                  <a:pt x="648070" y="816746"/>
                </a:cubicBezTo>
                <a:cubicBezTo>
                  <a:pt x="645111" y="825624"/>
                  <a:pt x="645809" y="836762"/>
                  <a:pt x="639192" y="843379"/>
                </a:cubicBezTo>
                <a:cubicBezTo>
                  <a:pt x="632575" y="849996"/>
                  <a:pt x="616744" y="843886"/>
                  <a:pt x="612559" y="852256"/>
                </a:cubicBezTo>
                <a:cubicBezTo>
                  <a:pt x="603201" y="870972"/>
                  <a:pt x="606446" y="893659"/>
                  <a:pt x="603681" y="914400"/>
                </a:cubicBezTo>
                <a:cubicBezTo>
                  <a:pt x="600528" y="938049"/>
                  <a:pt x="594804" y="985421"/>
                  <a:pt x="594804" y="98542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Espace réservé du contenu 8">
            <a:extLst>
              <a:ext uri="{FF2B5EF4-FFF2-40B4-BE49-F238E27FC236}">
                <a16:creationId xmlns:a16="http://schemas.microsoft.com/office/drawing/2014/main" id="{5A4E0C8E-BE19-B15A-B439-BCD2345A031F}"/>
              </a:ext>
            </a:extLst>
          </p:cNvPr>
          <p:cNvSpPr>
            <a:spLocks noGrp="1"/>
          </p:cNvSpPr>
          <p:nvPr>
            <p:ph idx="1"/>
          </p:nvPr>
        </p:nvSpPr>
        <p:spPr/>
        <p:txBody>
          <a:bodyPr/>
          <a:lstStyle/>
          <a:p>
            <a:pPr marL="0" indent="0">
              <a:buNone/>
            </a:pPr>
            <a:r>
              <a:rPr lang="fr-CH" dirty="0"/>
              <a:t>Si de l’eau peut condenser à l’intérieur des canalisations ou s’accumuler autrement, </a:t>
            </a:r>
            <a:r>
              <a:rPr lang="fr-CH" dirty="0">
                <a:solidFill>
                  <a:srgbClr val="FF0000"/>
                </a:solidFill>
              </a:rPr>
              <a:t>des précautions doivent être prises pour évacuer l’eau.</a:t>
            </a:r>
          </a:p>
          <a:p>
            <a:pPr marL="0" indent="0">
              <a:buNone/>
            </a:pPr>
            <a:r>
              <a:rPr lang="fr-CH" dirty="0">
                <a:solidFill>
                  <a:srgbClr val="FF0000"/>
                </a:solidFill>
              </a:rPr>
              <a:t>(</a:t>
            </a:r>
            <a:r>
              <a:rPr lang="fr-CH" dirty="0" err="1">
                <a:solidFill>
                  <a:srgbClr val="FF0000"/>
                </a:solidFill>
              </a:rPr>
              <a:t>evt</a:t>
            </a:r>
            <a:r>
              <a:rPr lang="fr-CH" dirty="0">
                <a:solidFill>
                  <a:srgbClr val="FF0000"/>
                </a:solidFill>
              </a:rPr>
              <a:t> faire un petit trou) exemple: intro</a:t>
            </a:r>
          </a:p>
          <a:p>
            <a:pPr marL="0" indent="0">
              <a:buNone/>
            </a:pPr>
            <a:r>
              <a:rPr lang="fr-CH" dirty="0"/>
              <a:t>Attention aussi au sens des appareils !</a:t>
            </a:r>
          </a:p>
          <a:p>
            <a:endParaRPr lang="fr-CH" dirty="0"/>
          </a:p>
        </p:txBody>
      </p:sp>
      <p:sp>
        <p:nvSpPr>
          <p:cNvPr id="3" name="Explosion : 8 points 2">
            <a:extLst>
              <a:ext uri="{FF2B5EF4-FFF2-40B4-BE49-F238E27FC236}">
                <a16:creationId xmlns:a16="http://schemas.microsoft.com/office/drawing/2014/main" id="{F08D2BB9-A036-AA4C-05BC-B7D5F1F04E26}"/>
              </a:ext>
            </a:extLst>
          </p:cNvPr>
          <p:cNvSpPr/>
          <p:nvPr/>
        </p:nvSpPr>
        <p:spPr>
          <a:xfrm>
            <a:off x="9823049" y="8572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5.2.2.3.1</a:t>
            </a:r>
          </a:p>
          <a:p>
            <a:pPr algn="ctr"/>
            <a:r>
              <a:rPr lang="fr-CH" dirty="0"/>
              <a:t> p.190</a:t>
            </a:r>
          </a:p>
        </p:txBody>
      </p:sp>
    </p:spTree>
    <p:extLst>
      <p:ext uri="{BB962C8B-B14F-4D97-AF65-F5344CB8AC3E}">
        <p14:creationId xmlns:p14="http://schemas.microsoft.com/office/powerpoint/2010/main" val="979279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569E0-EA54-AC36-4148-37313DA5C32F}"/>
              </a:ext>
            </a:extLst>
          </p:cNvPr>
          <p:cNvSpPr>
            <a:spLocks noGrp="1"/>
          </p:cNvSpPr>
          <p:nvPr>
            <p:ph type="title"/>
          </p:nvPr>
        </p:nvSpPr>
        <p:spPr/>
        <p:txBody>
          <a:bodyPr/>
          <a:lstStyle/>
          <a:p>
            <a:r>
              <a:rPr lang="fr-CH" dirty="0"/>
              <a:t>Présence de corps solide (AE) </a:t>
            </a:r>
          </a:p>
        </p:txBody>
      </p:sp>
      <p:sp>
        <p:nvSpPr>
          <p:cNvPr id="3" name="Espace réservé du contenu 2">
            <a:extLst>
              <a:ext uri="{FF2B5EF4-FFF2-40B4-BE49-F238E27FC236}">
                <a16:creationId xmlns:a16="http://schemas.microsoft.com/office/drawing/2014/main" id="{6CD6696D-B417-452C-A74D-CF85ABE2BE24}"/>
              </a:ext>
            </a:extLst>
          </p:cNvPr>
          <p:cNvSpPr>
            <a:spLocks noGrp="1"/>
          </p:cNvSpPr>
          <p:nvPr>
            <p:ph idx="1"/>
          </p:nvPr>
        </p:nvSpPr>
        <p:spPr>
          <a:xfrm>
            <a:off x="838200" y="1825625"/>
            <a:ext cx="8936115" cy="4351338"/>
          </a:xfrm>
        </p:spPr>
        <p:txBody>
          <a:bodyPr>
            <a:normAutofit fontScale="77500" lnSpcReduction="20000"/>
          </a:bodyPr>
          <a:lstStyle/>
          <a:p>
            <a:pPr marL="0" indent="0">
              <a:buNone/>
            </a:pPr>
            <a:r>
              <a:rPr lang="fr-CH" dirty="0"/>
              <a:t>Les canalisations doivent être choisies et mises en œuvre de sorte que </a:t>
            </a:r>
            <a:r>
              <a:rPr lang="fr-CH" dirty="0">
                <a:solidFill>
                  <a:srgbClr val="FF0000"/>
                </a:solidFill>
              </a:rPr>
              <a:t>le risque d’un endommagement par des corps étrangers solides soit réduit au minimum. </a:t>
            </a:r>
          </a:p>
          <a:p>
            <a:pPr marL="0" indent="0">
              <a:buNone/>
            </a:pPr>
            <a:endParaRPr lang="fr-CH" dirty="0">
              <a:solidFill>
                <a:srgbClr val="FF0000"/>
              </a:solidFill>
            </a:endParaRPr>
          </a:p>
          <a:p>
            <a:pPr marL="0" indent="0">
              <a:buNone/>
            </a:pPr>
            <a:r>
              <a:rPr lang="fr-CH" dirty="0"/>
              <a:t>Les canalisations réalisées doivent </a:t>
            </a:r>
            <a:r>
              <a:rPr lang="fr-CH" dirty="0">
                <a:solidFill>
                  <a:srgbClr val="FF0000"/>
                </a:solidFill>
              </a:rPr>
              <a:t>satisfaire au degré de protection IP</a:t>
            </a:r>
            <a:r>
              <a:rPr lang="fr-CH" dirty="0"/>
              <a:t> à l’emplacement correspondant.</a:t>
            </a:r>
          </a:p>
          <a:p>
            <a:pPr marL="0" indent="0">
              <a:buNone/>
            </a:pPr>
            <a:endParaRPr lang="fr-CH" dirty="0"/>
          </a:p>
          <a:p>
            <a:pPr marL="0" indent="0">
              <a:buNone/>
            </a:pPr>
            <a:r>
              <a:rPr lang="fr-CH" dirty="0"/>
              <a:t>Des matériaux tels que les copeaux, les fibres et la poussière peuvent réduire la dissipation de chaleur des canalisations. </a:t>
            </a:r>
            <a:r>
              <a:rPr lang="fr-CH" dirty="0">
                <a:solidFill>
                  <a:srgbClr val="FF0000"/>
                </a:solidFill>
              </a:rPr>
              <a:t>Dans ces conditions, des mesures doivent être prises pour éliminer de tels matériaux</a:t>
            </a:r>
            <a:r>
              <a:rPr lang="fr-CH" dirty="0"/>
              <a:t>.</a:t>
            </a:r>
          </a:p>
          <a:p>
            <a:pPr marL="0" indent="0">
              <a:buNone/>
            </a:pPr>
            <a:r>
              <a:rPr lang="fr-CH" u="sng" dirty="0"/>
              <a:t>Solutions:</a:t>
            </a:r>
          </a:p>
          <a:p>
            <a:r>
              <a:rPr lang="fr-CH" dirty="0"/>
              <a:t>Boucher avec du mastique ou fermer avec des plaques PVC</a:t>
            </a:r>
          </a:p>
          <a:p>
            <a:r>
              <a:rPr lang="fr-CH" dirty="0"/>
              <a:t>PG / presse-étoupe </a:t>
            </a:r>
          </a:p>
        </p:txBody>
      </p:sp>
      <p:pic>
        <p:nvPicPr>
          <p:cNvPr id="8194" name="Picture 2" descr="Presse etoupe plastique PG13,5 IP55 électricité agricole | Technic-Online">
            <a:extLst>
              <a:ext uri="{FF2B5EF4-FFF2-40B4-BE49-F238E27FC236}">
                <a16:creationId xmlns:a16="http://schemas.microsoft.com/office/drawing/2014/main" id="{89AB97FF-5B4B-1834-CC42-FBD7A3C6C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83946" y="4988797"/>
            <a:ext cx="1673441" cy="1673441"/>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 8 points 4">
            <a:extLst>
              <a:ext uri="{FF2B5EF4-FFF2-40B4-BE49-F238E27FC236}">
                <a16:creationId xmlns:a16="http://schemas.microsoft.com/office/drawing/2014/main" id="{AC401E67-D508-9545-2744-3AAA765B4D7C}"/>
              </a:ext>
            </a:extLst>
          </p:cNvPr>
          <p:cNvSpPr/>
          <p:nvPr/>
        </p:nvSpPr>
        <p:spPr>
          <a:xfrm>
            <a:off x="9823049" y="8572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5.2.2.4</a:t>
            </a:r>
          </a:p>
          <a:p>
            <a:pPr algn="ctr"/>
            <a:r>
              <a:rPr lang="fr-CH" dirty="0"/>
              <a:t> p.191</a:t>
            </a:r>
          </a:p>
        </p:txBody>
      </p:sp>
    </p:spTree>
    <p:extLst>
      <p:ext uri="{BB962C8B-B14F-4D97-AF65-F5344CB8AC3E}">
        <p14:creationId xmlns:p14="http://schemas.microsoft.com/office/powerpoint/2010/main" val="71079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51AFCC58-AA5C-CCCE-BE81-3ADA225887A3}"/>
              </a:ext>
            </a:extLst>
          </p:cNvPr>
          <p:cNvPicPr>
            <a:picLocks noGrp="1" noChangeAspect="1"/>
          </p:cNvPicPr>
          <p:nvPr>
            <p:ph idx="1"/>
          </p:nvPr>
        </p:nvPicPr>
        <p:blipFill>
          <a:blip r:embed="rId2"/>
          <a:srcRect b="28812"/>
          <a:stretch>
            <a:fillRect/>
          </a:stretch>
        </p:blipFill>
        <p:spPr>
          <a:xfrm>
            <a:off x="909735" y="102701"/>
            <a:ext cx="6733591" cy="6391339"/>
          </a:xfrm>
          <a:prstGeom prst="rect">
            <a:avLst/>
          </a:prstGeom>
        </p:spPr>
      </p:pic>
      <p:pic>
        <p:nvPicPr>
          <p:cNvPr id="1026" name="Picture 2">
            <a:extLst>
              <a:ext uri="{FF2B5EF4-FFF2-40B4-BE49-F238E27FC236}">
                <a16:creationId xmlns:a16="http://schemas.microsoft.com/office/drawing/2014/main" id="{E8228890-C08E-BEBF-59A2-0944ABCBB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081698"/>
            <a:ext cx="2694604" cy="269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49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E3FAC-A608-56A1-13CE-AEA14E3C0A9B}"/>
              </a:ext>
            </a:extLst>
          </p:cNvPr>
          <p:cNvSpPr>
            <a:spLocks noGrp="1"/>
          </p:cNvSpPr>
          <p:nvPr>
            <p:ph type="title"/>
          </p:nvPr>
        </p:nvSpPr>
        <p:spPr/>
        <p:txBody>
          <a:bodyPr/>
          <a:lstStyle/>
          <a:p>
            <a:r>
              <a:rPr lang="fr-CH" dirty="0"/>
              <a:t>Contrainte mécanique (AG)</a:t>
            </a:r>
          </a:p>
        </p:txBody>
      </p:sp>
      <p:sp>
        <p:nvSpPr>
          <p:cNvPr id="3" name="Espace réservé du contenu 2">
            <a:extLst>
              <a:ext uri="{FF2B5EF4-FFF2-40B4-BE49-F238E27FC236}">
                <a16:creationId xmlns:a16="http://schemas.microsoft.com/office/drawing/2014/main" id="{BC2FCC6C-C513-2C41-A044-8EE38F82F9C8}"/>
              </a:ext>
            </a:extLst>
          </p:cNvPr>
          <p:cNvSpPr>
            <a:spLocks noGrp="1"/>
          </p:cNvSpPr>
          <p:nvPr>
            <p:ph idx="1"/>
          </p:nvPr>
        </p:nvSpPr>
        <p:spPr>
          <a:xfrm>
            <a:off x="594804" y="1650614"/>
            <a:ext cx="11194741" cy="5207386"/>
          </a:xfrm>
        </p:spPr>
        <p:txBody>
          <a:bodyPr>
            <a:normAutofit fontScale="92500" lnSpcReduction="10000"/>
          </a:bodyPr>
          <a:lstStyle/>
          <a:p>
            <a:pPr marL="0" indent="0">
              <a:buNone/>
            </a:pPr>
            <a:r>
              <a:rPr lang="fr-CH" dirty="0"/>
              <a:t>Les canalisations doivent être choisies et mises en œuvre de sorte que des </a:t>
            </a:r>
            <a:r>
              <a:rPr lang="fr-CH" dirty="0">
                <a:solidFill>
                  <a:srgbClr val="FF0000"/>
                </a:solidFill>
              </a:rPr>
              <a:t>dommages pouvant être provoqués par des chocs mécaniques </a:t>
            </a:r>
            <a:r>
              <a:rPr lang="fr-CH" dirty="0"/>
              <a:t>pendant la mise en œuvre, l’utilisation et la maintenance </a:t>
            </a:r>
            <a:r>
              <a:rPr lang="fr-CH" dirty="0">
                <a:solidFill>
                  <a:srgbClr val="FF0000"/>
                </a:solidFill>
              </a:rPr>
              <a:t>soient réduits au minimum.</a:t>
            </a:r>
          </a:p>
          <a:p>
            <a:pPr marL="0" indent="0">
              <a:buNone/>
            </a:pPr>
            <a:r>
              <a:rPr lang="fr-CH" dirty="0"/>
              <a:t>En cas d’installation fixe de canalisations dans lesquelles des contraintes moyennes ou élevées peuvent se présenter, </a:t>
            </a:r>
            <a:r>
              <a:rPr lang="fr-CH" dirty="0">
                <a:solidFill>
                  <a:srgbClr val="FF0000"/>
                </a:solidFill>
              </a:rPr>
              <a:t>la protection doit être assurée par une des mesures suivantes:</a:t>
            </a:r>
          </a:p>
          <a:p>
            <a:r>
              <a:rPr lang="fr-CH" dirty="0"/>
              <a:t> propriétés mécaniques correspondantes des canalisations</a:t>
            </a:r>
          </a:p>
          <a:p>
            <a:r>
              <a:rPr lang="fr-CH" dirty="0"/>
              <a:t> choix de l’emplacement </a:t>
            </a:r>
          </a:p>
          <a:p>
            <a:r>
              <a:rPr lang="fr-CH" dirty="0"/>
              <a:t>goulottes d’installation</a:t>
            </a:r>
          </a:p>
          <a:p>
            <a:r>
              <a:rPr lang="fr-CH" dirty="0"/>
              <a:t>protection mécanique locale complémentaire par des tôles</a:t>
            </a:r>
          </a:p>
          <a:p>
            <a:endParaRPr lang="fr-CH" dirty="0"/>
          </a:p>
          <a:p>
            <a:pPr marL="0" indent="0">
              <a:buNone/>
            </a:pPr>
            <a:r>
              <a:rPr lang="fr-CH" dirty="0"/>
              <a:t>L’industrie et l’agriculture sont plus souvent concernées par ce type de contrainte.</a:t>
            </a:r>
          </a:p>
        </p:txBody>
      </p:sp>
      <p:pic>
        <p:nvPicPr>
          <p:cNvPr id="5" name="Image 4">
            <a:extLst>
              <a:ext uri="{FF2B5EF4-FFF2-40B4-BE49-F238E27FC236}">
                <a16:creationId xmlns:a16="http://schemas.microsoft.com/office/drawing/2014/main" id="{77F44A8B-2DC9-1261-D051-F07A9E9EA949}"/>
              </a:ext>
            </a:extLst>
          </p:cNvPr>
          <p:cNvPicPr>
            <a:picLocks noChangeAspect="1"/>
          </p:cNvPicPr>
          <p:nvPr/>
        </p:nvPicPr>
        <p:blipFill>
          <a:blip r:embed="rId2"/>
          <a:stretch>
            <a:fillRect/>
          </a:stretch>
        </p:blipFill>
        <p:spPr>
          <a:xfrm>
            <a:off x="7364006" y="798320"/>
            <a:ext cx="438150" cy="419100"/>
          </a:xfrm>
          <a:prstGeom prst="rect">
            <a:avLst/>
          </a:prstGeom>
        </p:spPr>
      </p:pic>
      <p:pic>
        <p:nvPicPr>
          <p:cNvPr id="9218" name="Picture 2" descr="protection mécanique IK en électricité, définition">
            <a:extLst>
              <a:ext uri="{FF2B5EF4-FFF2-40B4-BE49-F238E27FC236}">
                <a16:creationId xmlns:a16="http://schemas.microsoft.com/office/drawing/2014/main" id="{32195B64-9EBF-DB12-C59C-2E1AEE0093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8826" y="497711"/>
            <a:ext cx="1279376" cy="913578"/>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 8 points 5">
            <a:extLst>
              <a:ext uri="{FF2B5EF4-FFF2-40B4-BE49-F238E27FC236}">
                <a16:creationId xmlns:a16="http://schemas.microsoft.com/office/drawing/2014/main" id="{462E31DD-7065-B294-611D-EAB98E562C18}"/>
              </a:ext>
            </a:extLst>
          </p:cNvPr>
          <p:cNvSpPr/>
          <p:nvPr/>
        </p:nvSpPr>
        <p:spPr>
          <a:xfrm>
            <a:off x="9823049" y="8572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5.2.2.6</a:t>
            </a:r>
          </a:p>
          <a:p>
            <a:pPr algn="ctr"/>
            <a:r>
              <a:rPr lang="fr-CH" dirty="0"/>
              <a:t> p.191</a:t>
            </a:r>
          </a:p>
        </p:txBody>
      </p:sp>
    </p:spTree>
    <p:extLst>
      <p:ext uri="{BB962C8B-B14F-4D97-AF65-F5344CB8AC3E}">
        <p14:creationId xmlns:p14="http://schemas.microsoft.com/office/powerpoint/2010/main" val="278975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8EF03-1BE0-5144-6268-09F712CCAF1C}"/>
              </a:ext>
            </a:extLst>
          </p:cNvPr>
          <p:cNvSpPr>
            <a:spLocks noGrp="1"/>
          </p:cNvSpPr>
          <p:nvPr>
            <p:ph type="title"/>
          </p:nvPr>
        </p:nvSpPr>
        <p:spPr/>
        <p:txBody>
          <a:bodyPr/>
          <a:lstStyle/>
          <a:p>
            <a:r>
              <a:rPr lang="fr-CH" dirty="0"/>
              <a:t>Autres contraintes mécaniques (AJ)</a:t>
            </a:r>
          </a:p>
        </p:txBody>
      </p:sp>
      <p:sp>
        <p:nvSpPr>
          <p:cNvPr id="3" name="Espace réservé du contenu 2">
            <a:extLst>
              <a:ext uri="{FF2B5EF4-FFF2-40B4-BE49-F238E27FC236}">
                <a16:creationId xmlns:a16="http://schemas.microsoft.com/office/drawing/2014/main" id="{136EA5A6-C4A3-67C4-7FB5-269D273EC6B2}"/>
              </a:ext>
            </a:extLst>
          </p:cNvPr>
          <p:cNvSpPr>
            <a:spLocks noGrp="1"/>
          </p:cNvSpPr>
          <p:nvPr>
            <p:ph idx="1"/>
          </p:nvPr>
        </p:nvSpPr>
        <p:spPr/>
        <p:txBody>
          <a:bodyPr/>
          <a:lstStyle/>
          <a:p>
            <a:r>
              <a:rPr lang="fr-CH" dirty="0"/>
              <a:t>Attention au rayon de courbure des canalisations (coudes)</a:t>
            </a:r>
          </a:p>
          <a:p>
            <a:r>
              <a:rPr lang="fr-CH" dirty="0"/>
              <a:t>Toujours le plus verticale ou le plus horizontalement possible. (pour éviter le percement dans une canalisation)</a:t>
            </a:r>
          </a:p>
          <a:p>
            <a:r>
              <a:rPr lang="fr-CH" dirty="0"/>
              <a:t>Attention aux maçons / ferrailleurs </a:t>
            </a:r>
            <a:r>
              <a:rPr lang="fr-CH" dirty="0">
                <a:sym typeface="Wingdings" panose="05000000000000000000" pitchFamily="2" charset="2"/>
              </a:rPr>
              <a:t> </a:t>
            </a:r>
          </a:p>
          <a:p>
            <a:endParaRPr lang="fr-CH" dirty="0"/>
          </a:p>
        </p:txBody>
      </p:sp>
      <p:pic>
        <p:nvPicPr>
          <p:cNvPr id="5" name="Image 4">
            <a:extLst>
              <a:ext uri="{FF2B5EF4-FFF2-40B4-BE49-F238E27FC236}">
                <a16:creationId xmlns:a16="http://schemas.microsoft.com/office/drawing/2014/main" id="{35413CCD-A40F-A18B-0613-F1D98186B0A2}"/>
              </a:ext>
            </a:extLst>
          </p:cNvPr>
          <p:cNvPicPr>
            <a:picLocks noChangeAspect="1"/>
          </p:cNvPicPr>
          <p:nvPr/>
        </p:nvPicPr>
        <p:blipFill>
          <a:blip r:embed="rId2"/>
          <a:stretch>
            <a:fillRect/>
          </a:stretch>
        </p:blipFill>
        <p:spPr>
          <a:xfrm flipH="1">
            <a:off x="4404266" y="4001294"/>
            <a:ext cx="3383467" cy="1903200"/>
          </a:xfrm>
          <a:prstGeom prst="rect">
            <a:avLst/>
          </a:prstGeom>
        </p:spPr>
      </p:pic>
      <p:sp>
        <p:nvSpPr>
          <p:cNvPr id="6" name="Explosion : 8 points 5">
            <a:extLst>
              <a:ext uri="{FF2B5EF4-FFF2-40B4-BE49-F238E27FC236}">
                <a16:creationId xmlns:a16="http://schemas.microsoft.com/office/drawing/2014/main" id="{58FC406A-2128-CB34-1153-9E30812F3BA1}"/>
              </a:ext>
            </a:extLst>
          </p:cNvPr>
          <p:cNvSpPr/>
          <p:nvPr/>
        </p:nvSpPr>
        <p:spPr>
          <a:xfrm>
            <a:off x="9823049" y="8572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5.2.2.8</a:t>
            </a:r>
          </a:p>
          <a:p>
            <a:pPr algn="ctr"/>
            <a:r>
              <a:rPr lang="fr-CH" dirty="0"/>
              <a:t> p.192</a:t>
            </a:r>
          </a:p>
        </p:txBody>
      </p:sp>
    </p:spTree>
    <p:extLst>
      <p:ext uri="{BB962C8B-B14F-4D97-AF65-F5344CB8AC3E}">
        <p14:creationId xmlns:p14="http://schemas.microsoft.com/office/powerpoint/2010/main" val="157273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A781D-9589-DFE2-2C69-CE3B6A48C48A}"/>
              </a:ext>
            </a:extLst>
          </p:cNvPr>
          <p:cNvSpPr>
            <a:spLocks noGrp="1"/>
          </p:cNvSpPr>
          <p:nvPr>
            <p:ph type="title"/>
          </p:nvPr>
        </p:nvSpPr>
        <p:spPr/>
        <p:txBody>
          <a:bodyPr/>
          <a:lstStyle/>
          <a:p>
            <a:r>
              <a:rPr lang="fr-CH" dirty="0"/>
              <a:t>En parlant de maçon. Voici le meilleur</a:t>
            </a:r>
          </a:p>
        </p:txBody>
      </p:sp>
      <p:sp>
        <p:nvSpPr>
          <p:cNvPr id="3" name="Espace réservé du contenu 2">
            <a:extLst>
              <a:ext uri="{FF2B5EF4-FFF2-40B4-BE49-F238E27FC236}">
                <a16:creationId xmlns:a16="http://schemas.microsoft.com/office/drawing/2014/main" id="{018EB8C3-3EEF-0E1F-939D-F63F7D3AFC35}"/>
              </a:ext>
            </a:extLst>
          </p:cNvPr>
          <p:cNvSpPr>
            <a:spLocks noGrp="1"/>
          </p:cNvSpPr>
          <p:nvPr>
            <p:ph idx="1"/>
          </p:nvPr>
        </p:nvSpPr>
        <p:spPr/>
        <p:txBody>
          <a:bodyPr/>
          <a:lstStyle/>
          <a:p>
            <a:pPr marL="0" indent="0">
              <a:buNone/>
            </a:pPr>
            <a:r>
              <a:rPr lang="fr-CH" dirty="0"/>
              <a:t>https://youtu.be/0WM7zWFXEX8?si=1b889jcHt98xwIQf</a:t>
            </a:r>
          </a:p>
        </p:txBody>
      </p:sp>
    </p:spTree>
    <p:extLst>
      <p:ext uri="{BB962C8B-B14F-4D97-AF65-F5344CB8AC3E}">
        <p14:creationId xmlns:p14="http://schemas.microsoft.com/office/powerpoint/2010/main" val="2027588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BB0D9-5C9A-831B-DFE5-A0FE64A2AFD4}"/>
              </a:ext>
            </a:extLst>
          </p:cNvPr>
          <p:cNvSpPr>
            <a:spLocks noGrp="1"/>
          </p:cNvSpPr>
          <p:nvPr>
            <p:ph type="title"/>
          </p:nvPr>
        </p:nvSpPr>
        <p:spPr/>
        <p:txBody>
          <a:bodyPr/>
          <a:lstStyle/>
          <a:p>
            <a:r>
              <a:rPr lang="fr-CH" dirty="0"/>
              <a:t>Présence d’animaux / faune (AL)</a:t>
            </a:r>
          </a:p>
        </p:txBody>
      </p:sp>
      <p:sp>
        <p:nvSpPr>
          <p:cNvPr id="3" name="Espace réservé du contenu 2">
            <a:extLst>
              <a:ext uri="{FF2B5EF4-FFF2-40B4-BE49-F238E27FC236}">
                <a16:creationId xmlns:a16="http://schemas.microsoft.com/office/drawing/2014/main" id="{DF8392A0-4AA3-D154-36A7-9F06B48FC490}"/>
              </a:ext>
            </a:extLst>
          </p:cNvPr>
          <p:cNvSpPr>
            <a:spLocks noGrp="1"/>
          </p:cNvSpPr>
          <p:nvPr>
            <p:ph idx="1"/>
          </p:nvPr>
        </p:nvSpPr>
        <p:spPr/>
        <p:txBody>
          <a:bodyPr/>
          <a:lstStyle/>
          <a:p>
            <a:pPr marL="0" indent="0">
              <a:buNone/>
            </a:pPr>
            <a:r>
              <a:rPr lang="fr-CH" dirty="0"/>
              <a:t>Si </a:t>
            </a:r>
            <a:r>
              <a:rPr lang="fr-CH" dirty="0">
                <a:solidFill>
                  <a:srgbClr val="FF0000"/>
                </a:solidFill>
              </a:rPr>
              <a:t>des animaux peuvent provoquer des dégâts</a:t>
            </a:r>
            <a:r>
              <a:rPr lang="fr-CH" dirty="0"/>
              <a:t>, les canalisations correspondantes doivent être choisies ou des mesures de protection particulières doivent être prises, telles que: </a:t>
            </a:r>
          </a:p>
          <a:p>
            <a:pPr marL="0" indent="0">
              <a:buNone/>
            </a:pPr>
            <a:r>
              <a:rPr lang="fr-CH" dirty="0"/>
              <a:t>– propriétés mécaniques particulières des canalisations (conduits ER) </a:t>
            </a:r>
          </a:p>
          <a:p>
            <a:pPr marL="0" indent="0">
              <a:buNone/>
            </a:pPr>
            <a:r>
              <a:rPr lang="fr-CH" dirty="0"/>
              <a:t>– choix de l’emplacement (encastrement dans maçonnerie ou béton ou bourrage/ étanchéité des espaces creux) </a:t>
            </a:r>
          </a:p>
          <a:p>
            <a:pPr marL="0" indent="0">
              <a:buNone/>
            </a:pPr>
            <a:r>
              <a:rPr lang="fr-CH" dirty="0"/>
              <a:t>– protection locale complémentaire ou câbles armés </a:t>
            </a:r>
          </a:p>
          <a:p>
            <a:pPr marL="0" indent="0">
              <a:buNone/>
            </a:pPr>
            <a:r>
              <a:rPr lang="fr-CH" dirty="0"/>
              <a:t>– combinaison des mesures.</a:t>
            </a:r>
          </a:p>
        </p:txBody>
      </p:sp>
      <p:pic>
        <p:nvPicPr>
          <p:cNvPr id="5" name="Image 4">
            <a:extLst>
              <a:ext uri="{FF2B5EF4-FFF2-40B4-BE49-F238E27FC236}">
                <a16:creationId xmlns:a16="http://schemas.microsoft.com/office/drawing/2014/main" id="{C8BA60D4-B9FF-EB90-32D3-FC2C02164200}"/>
              </a:ext>
            </a:extLst>
          </p:cNvPr>
          <p:cNvPicPr>
            <a:picLocks noChangeAspect="1"/>
          </p:cNvPicPr>
          <p:nvPr/>
        </p:nvPicPr>
        <p:blipFill>
          <a:blip r:embed="rId2"/>
          <a:stretch>
            <a:fillRect/>
          </a:stretch>
        </p:blipFill>
        <p:spPr>
          <a:xfrm>
            <a:off x="8767809" y="681037"/>
            <a:ext cx="533400" cy="561975"/>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6ED7494A-5BE9-0C03-781B-3EFF146541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139" b="35017"/>
          <a:stretch/>
        </p:blipFill>
        <p:spPr>
          <a:xfrm>
            <a:off x="9478761" y="4874287"/>
            <a:ext cx="2417315" cy="1710636"/>
          </a:xfrm>
          <a:prstGeom prst="rect">
            <a:avLst/>
          </a:prstGeom>
        </p:spPr>
      </p:pic>
      <p:sp>
        <p:nvSpPr>
          <p:cNvPr id="4" name="Explosion : 8 points 3">
            <a:extLst>
              <a:ext uri="{FF2B5EF4-FFF2-40B4-BE49-F238E27FC236}">
                <a16:creationId xmlns:a16="http://schemas.microsoft.com/office/drawing/2014/main" id="{D142D385-43DF-355C-E33B-9165FDA2CC5D}"/>
              </a:ext>
            </a:extLst>
          </p:cNvPr>
          <p:cNvSpPr/>
          <p:nvPr/>
        </p:nvSpPr>
        <p:spPr>
          <a:xfrm>
            <a:off x="9813813" y="92101"/>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5.2.2.10</a:t>
            </a:r>
          </a:p>
          <a:p>
            <a:pPr algn="ctr"/>
            <a:r>
              <a:rPr lang="fr-CH" dirty="0"/>
              <a:t> p.193</a:t>
            </a:r>
          </a:p>
        </p:txBody>
      </p:sp>
    </p:spTree>
    <p:extLst>
      <p:ext uri="{BB962C8B-B14F-4D97-AF65-F5344CB8AC3E}">
        <p14:creationId xmlns:p14="http://schemas.microsoft.com/office/powerpoint/2010/main" val="1775360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3DC13-C6FB-1B43-6FAD-B5F00C8E2E35}"/>
              </a:ext>
            </a:extLst>
          </p:cNvPr>
          <p:cNvSpPr>
            <a:spLocks noGrp="1"/>
          </p:cNvSpPr>
          <p:nvPr>
            <p:ph type="title"/>
          </p:nvPr>
        </p:nvSpPr>
        <p:spPr/>
        <p:txBody>
          <a:bodyPr/>
          <a:lstStyle/>
          <a:p>
            <a:r>
              <a:rPr lang="fr-CH" dirty="0"/>
              <a:t>Miam mais </a:t>
            </a:r>
            <a:r>
              <a:rPr lang="fr-CH" dirty="0" err="1"/>
              <a:t>booom</a:t>
            </a:r>
            <a:r>
              <a:rPr lang="fr-CH" dirty="0"/>
              <a:t>  …</a:t>
            </a:r>
          </a:p>
        </p:txBody>
      </p:sp>
      <p:sp>
        <p:nvSpPr>
          <p:cNvPr id="3" name="Espace réservé du contenu 2">
            <a:extLst>
              <a:ext uri="{FF2B5EF4-FFF2-40B4-BE49-F238E27FC236}">
                <a16:creationId xmlns:a16="http://schemas.microsoft.com/office/drawing/2014/main" id="{E94C7232-F31F-9A6E-AE16-749F31D62C18}"/>
              </a:ext>
            </a:extLst>
          </p:cNvPr>
          <p:cNvSpPr>
            <a:spLocks noGrp="1"/>
          </p:cNvSpPr>
          <p:nvPr>
            <p:ph idx="1"/>
          </p:nvPr>
        </p:nvSpPr>
        <p:spPr/>
        <p:txBody>
          <a:bodyPr/>
          <a:lstStyle/>
          <a:p>
            <a:endParaRPr lang="fr-CH" dirty="0"/>
          </a:p>
        </p:txBody>
      </p:sp>
      <p:pic>
        <p:nvPicPr>
          <p:cNvPr id="4" name="Picture 2" descr="Marseille : les rats mangent les câbles électriques des voitures et des  scooters">
            <a:extLst>
              <a:ext uri="{FF2B5EF4-FFF2-40B4-BE49-F238E27FC236}">
                <a16:creationId xmlns:a16="http://schemas.microsoft.com/office/drawing/2014/main" id="{AA523D7A-BC50-E47F-A05B-C63252EEA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128" y="408595"/>
            <a:ext cx="4379204" cy="3280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ourquoi les rongeurs sont-ils de plus en plus féroces avec nos fils  électriques ? - Quora">
            <a:extLst>
              <a:ext uri="{FF2B5EF4-FFF2-40B4-BE49-F238E27FC236}">
                <a16:creationId xmlns:a16="http://schemas.microsoft.com/office/drawing/2014/main" id="{D0DC7E5A-DCA6-D937-1D58-C0BF2D4FE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962" y="3429000"/>
            <a:ext cx="2640724" cy="26056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ourquoi le rat ou la souris grignotent-ils ? - SOLUTY">
            <a:extLst>
              <a:ext uri="{FF2B5EF4-FFF2-40B4-BE49-F238E27FC236}">
                <a16:creationId xmlns:a16="http://schemas.microsoft.com/office/drawing/2014/main" id="{FD1BBE06-4B16-ABDB-2C04-0FF7563CF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75" y="1568172"/>
            <a:ext cx="3298989" cy="219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380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B57162-BE76-7ED7-47D6-D42CFED1435E}"/>
              </a:ext>
            </a:extLst>
          </p:cNvPr>
          <p:cNvSpPr>
            <a:spLocks noGrp="1"/>
          </p:cNvSpPr>
          <p:nvPr>
            <p:ph type="title"/>
          </p:nvPr>
        </p:nvSpPr>
        <p:spPr/>
        <p:txBody>
          <a:bodyPr/>
          <a:lstStyle/>
          <a:p>
            <a:r>
              <a:rPr lang="fr-CH" dirty="0"/>
              <a:t>Rayonnement solaire (AN)</a:t>
            </a:r>
          </a:p>
        </p:txBody>
      </p:sp>
      <p:sp>
        <p:nvSpPr>
          <p:cNvPr id="3" name="Espace réservé du contenu 2">
            <a:extLst>
              <a:ext uri="{FF2B5EF4-FFF2-40B4-BE49-F238E27FC236}">
                <a16:creationId xmlns:a16="http://schemas.microsoft.com/office/drawing/2014/main" id="{84462EA1-7C96-9BE9-8FC3-A65C01D90E4F}"/>
              </a:ext>
            </a:extLst>
          </p:cNvPr>
          <p:cNvSpPr>
            <a:spLocks noGrp="1"/>
          </p:cNvSpPr>
          <p:nvPr>
            <p:ph idx="1"/>
          </p:nvPr>
        </p:nvSpPr>
        <p:spPr/>
        <p:txBody>
          <a:bodyPr/>
          <a:lstStyle/>
          <a:p>
            <a:pPr marL="0" indent="0">
              <a:buNone/>
            </a:pPr>
            <a:r>
              <a:rPr lang="fr-CH" dirty="0"/>
              <a:t>Des canalisations adéquates doivent être choisies et mises en œuvre </a:t>
            </a:r>
            <a:r>
              <a:rPr lang="fr-CH" dirty="0">
                <a:solidFill>
                  <a:srgbClr val="FF0000"/>
                </a:solidFill>
              </a:rPr>
              <a:t>lorsqu’un effet important du soleil est prévisible</a:t>
            </a:r>
            <a:r>
              <a:rPr lang="fr-CH" dirty="0"/>
              <a:t>. Si tel n’est pas le cas, une protection solaire correspondante doit être prévue.</a:t>
            </a:r>
          </a:p>
          <a:p>
            <a:pPr marL="0" indent="0">
              <a:buNone/>
            </a:pPr>
            <a:endParaRPr lang="fr-CH" dirty="0"/>
          </a:p>
          <a:p>
            <a:pPr marL="0" indent="0">
              <a:buNone/>
            </a:pPr>
            <a:r>
              <a:rPr lang="fr-CH" dirty="0"/>
              <a:t>Protection contre le rayonnement UV</a:t>
            </a:r>
          </a:p>
          <a:p>
            <a:pPr marL="0" indent="0">
              <a:buNone/>
            </a:pPr>
            <a:endParaRPr lang="fr-CH" dirty="0"/>
          </a:p>
          <a:p>
            <a:pPr marL="0" indent="0">
              <a:buNone/>
            </a:pPr>
            <a:r>
              <a:rPr lang="fr-CH" dirty="0">
                <a:solidFill>
                  <a:srgbClr val="FF0000"/>
                </a:solidFill>
              </a:rPr>
              <a:t>Le rayonnement UV conduit à un vieillissement et à une dégradation prématurés du PVC.</a:t>
            </a:r>
          </a:p>
        </p:txBody>
      </p:sp>
      <p:pic>
        <p:nvPicPr>
          <p:cNvPr id="5" name="Image 4">
            <a:extLst>
              <a:ext uri="{FF2B5EF4-FFF2-40B4-BE49-F238E27FC236}">
                <a16:creationId xmlns:a16="http://schemas.microsoft.com/office/drawing/2014/main" id="{957CFA37-7DD7-24A0-0829-0FC52E61D67F}"/>
              </a:ext>
            </a:extLst>
          </p:cNvPr>
          <p:cNvPicPr>
            <a:picLocks noChangeAspect="1"/>
          </p:cNvPicPr>
          <p:nvPr/>
        </p:nvPicPr>
        <p:blipFill>
          <a:blip r:embed="rId2"/>
          <a:stretch>
            <a:fillRect/>
          </a:stretch>
        </p:blipFill>
        <p:spPr>
          <a:xfrm>
            <a:off x="7082761" y="846931"/>
            <a:ext cx="352425" cy="361950"/>
          </a:xfrm>
          <a:prstGeom prst="rect">
            <a:avLst/>
          </a:prstGeom>
        </p:spPr>
      </p:pic>
      <p:sp>
        <p:nvSpPr>
          <p:cNvPr id="6" name="Explosion : 8 points 5">
            <a:extLst>
              <a:ext uri="{FF2B5EF4-FFF2-40B4-BE49-F238E27FC236}">
                <a16:creationId xmlns:a16="http://schemas.microsoft.com/office/drawing/2014/main" id="{BC9A9DBB-4EC2-3F2B-A149-E62577D39919}"/>
              </a:ext>
            </a:extLst>
          </p:cNvPr>
          <p:cNvSpPr/>
          <p:nvPr/>
        </p:nvSpPr>
        <p:spPr>
          <a:xfrm>
            <a:off x="9859693" y="1825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5.2.2.11</a:t>
            </a:r>
          </a:p>
          <a:p>
            <a:pPr algn="ctr"/>
            <a:r>
              <a:rPr lang="fr-CH" dirty="0"/>
              <a:t> p.194</a:t>
            </a:r>
          </a:p>
        </p:txBody>
      </p:sp>
    </p:spTree>
    <p:extLst>
      <p:ext uri="{BB962C8B-B14F-4D97-AF65-F5344CB8AC3E}">
        <p14:creationId xmlns:p14="http://schemas.microsoft.com/office/powerpoint/2010/main" val="1358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E6056-8CEC-F8B6-866F-2B980046961B}"/>
              </a:ext>
            </a:extLst>
          </p:cNvPr>
          <p:cNvSpPr>
            <a:spLocks noGrp="1"/>
          </p:cNvSpPr>
          <p:nvPr>
            <p:ph type="title"/>
          </p:nvPr>
        </p:nvSpPr>
        <p:spPr/>
        <p:txBody>
          <a:bodyPr/>
          <a:lstStyle/>
          <a:p>
            <a:r>
              <a:rPr lang="fr-CH" dirty="0"/>
              <a:t>Canalisation mobile</a:t>
            </a:r>
          </a:p>
        </p:txBody>
      </p:sp>
      <p:sp>
        <p:nvSpPr>
          <p:cNvPr id="3" name="Espace réservé du contenu 2">
            <a:extLst>
              <a:ext uri="{FF2B5EF4-FFF2-40B4-BE49-F238E27FC236}">
                <a16:creationId xmlns:a16="http://schemas.microsoft.com/office/drawing/2014/main" id="{9C3A9733-3723-EDF7-5D92-A5AD0B2AEBBA}"/>
              </a:ext>
            </a:extLst>
          </p:cNvPr>
          <p:cNvSpPr>
            <a:spLocks noGrp="1"/>
          </p:cNvSpPr>
          <p:nvPr>
            <p:ph idx="1"/>
          </p:nvPr>
        </p:nvSpPr>
        <p:spPr/>
        <p:txBody>
          <a:bodyPr/>
          <a:lstStyle/>
          <a:p>
            <a:r>
              <a:rPr lang="fr-CH" dirty="0"/>
              <a:t>Doivent être avec des conducteurs souples (cordons flexible)</a:t>
            </a:r>
          </a:p>
          <a:p>
            <a:endParaRPr lang="fr-CH" dirty="0"/>
          </a:p>
          <a:p>
            <a:endParaRPr lang="fr-CH" dirty="0"/>
          </a:p>
          <a:p>
            <a:endParaRPr lang="fr-CH" dirty="0"/>
          </a:p>
          <a:p>
            <a:endParaRPr lang="fr-CH" dirty="0"/>
          </a:p>
          <a:p>
            <a:endParaRPr lang="fr-CH" dirty="0"/>
          </a:p>
          <a:p>
            <a:r>
              <a:rPr lang="fr-CH" dirty="0"/>
              <a:t>Il est interdit de faire passer les canalisations mobiles à travers des murs ou des dalles.</a:t>
            </a:r>
          </a:p>
        </p:txBody>
      </p:sp>
      <p:pic>
        <p:nvPicPr>
          <p:cNvPr id="1026" name="Picture 2" descr="Comment rallonger un fil électrique ? - IZI by EDF">
            <a:extLst>
              <a:ext uri="{FF2B5EF4-FFF2-40B4-BE49-F238E27FC236}">
                <a16:creationId xmlns:a16="http://schemas.microsoft.com/office/drawing/2014/main" id="{6A72B2CE-7614-0FBB-453A-1D9F9294D5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155" y="2500605"/>
            <a:ext cx="2823215" cy="188914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 8 points 4">
            <a:extLst>
              <a:ext uri="{FF2B5EF4-FFF2-40B4-BE49-F238E27FC236}">
                <a16:creationId xmlns:a16="http://schemas.microsoft.com/office/drawing/2014/main" id="{BEE2800D-5305-42A2-789A-E5BB93044EC3}"/>
              </a:ext>
            </a:extLst>
          </p:cNvPr>
          <p:cNvSpPr/>
          <p:nvPr/>
        </p:nvSpPr>
        <p:spPr>
          <a:xfrm>
            <a:off x="9889724" y="1825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5.2.1.9.2</a:t>
            </a:r>
          </a:p>
          <a:p>
            <a:pPr algn="ctr"/>
            <a:r>
              <a:rPr lang="fr-CH" dirty="0"/>
              <a:t> p.190</a:t>
            </a:r>
          </a:p>
        </p:txBody>
      </p:sp>
    </p:spTree>
    <p:extLst>
      <p:ext uri="{BB962C8B-B14F-4D97-AF65-F5344CB8AC3E}">
        <p14:creationId xmlns:p14="http://schemas.microsoft.com/office/powerpoint/2010/main" val="3088611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5">
            <a:extLst>
              <a:ext uri="{FF2B5EF4-FFF2-40B4-BE49-F238E27FC236}">
                <a16:creationId xmlns:a16="http://schemas.microsoft.com/office/drawing/2014/main" id="{A2E32CA4-72D4-3A46-2E9B-E8369B60E5ED}"/>
              </a:ext>
            </a:extLst>
          </p:cNvPr>
          <p:cNvGraphicFramePr>
            <a:graphicFrameLocks noGrp="1"/>
          </p:cNvGraphicFramePr>
          <p:nvPr>
            <p:ph idx="1"/>
            <p:extLst>
              <p:ext uri="{D42A27DB-BD31-4B8C-83A1-F6EECF244321}">
                <p14:modId xmlns:p14="http://schemas.microsoft.com/office/powerpoint/2010/main" val="3057345399"/>
              </p:ext>
            </p:extLst>
          </p:nvPr>
        </p:nvGraphicFramePr>
        <p:xfrm>
          <a:off x="838199" y="719724"/>
          <a:ext cx="10515600" cy="577315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63037777"/>
                    </a:ext>
                  </a:extLst>
                </a:gridCol>
                <a:gridCol w="5257800">
                  <a:extLst>
                    <a:ext uri="{9D8B030D-6E8A-4147-A177-3AD203B41FA5}">
                      <a16:colId xmlns:a16="http://schemas.microsoft.com/office/drawing/2014/main" val="1872328373"/>
                    </a:ext>
                  </a:extLst>
                </a:gridCol>
              </a:tblGrid>
              <a:tr h="526304">
                <a:tc>
                  <a:txBody>
                    <a:bodyPr/>
                    <a:lstStyle/>
                    <a:p>
                      <a:r>
                        <a:rPr lang="fr-CH" dirty="0"/>
                        <a:t>Bien </a:t>
                      </a:r>
                    </a:p>
                  </a:txBody>
                  <a:tcPr/>
                </a:tc>
                <a:tc>
                  <a:txBody>
                    <a:bodyPr/>
                    <a:lstStyle/>
                    <a:p>
                      <a:r>
                        <a:rPr lang="fr-CH" dirty="0"/>
                        <a:t>Pas bien</a:t>
                      </a:r>
                    </a:p>
                  </a:txBody>
                  <a:tcPr/>
                </a:tc>
                <a:extLst>
                  <a:ext uri="{0D108BD9-81ED-4DB2-BD59-A6C34878D82A}">
                    <a16:rowId xmlns:a16="http://schemas.microsoft.com/office/drawing/2014/main" val="1457968596"/>
                  </a:ext>
                </a:extLst>
              </a:tr>
              <a:tr h="5246847">
                <a:tc>
                  <a:txBody>
                    <a:bodyPr/>
                    <a:lstStyle/>
                    <a:p>
                      <a:endParaRPr lang="fr-CH" dirty="0"/>
                    </a:p>
                  </a:txBody>
                  <a:tcPr/>
                </a:tc>
                <a:tc>
                  <a:txBody>
                    <a:bodyPr/>
                    <a:lstStyle/>
                    <a:p>
                      <a:endParaRPr lang="fr-CH" dirty="0"/>
                    </a:p>
                  </a:txBody>
                  <a:tcPr/>
                </a:tc>
                <a:extLst>
                  <a:ext uri="{0D108BD9-81ED-4DB2-BD59-A6C34878D82A}">
                    <a16:rowId xmlns:a16="http://schemas.microsoft.com/office/drawing/2014/main" val="2802218151"/>
                  </a:ext>
                </a:extLst>
              </a:tr>
            </a:tbl>
          </a:graphicData>
        </a:graphic>
      </p:graphicFrame>
      <p:pic>
        <p:nvPicPr>
          <p:cNvPr id="6" name="Image 5">
            <a:extLst>
              <a:ext uri="{FF2B5EF4-FFF2-40B4-BE49-F238E27FC236}">
                <a16:creationId xmlns:a16="http://schemas.microsoft.com/office/drawing/2014/main" id="{47A57084-CD9B-26CC-25DE-67F2FFCA2524}"/>
              </a:ext>
            </a:extLst>
          </p:cNvPr>
          <p:cNvPicPr>
            <a:picLocks noChangeAspect="1"/>
          </p:cNvPicPr>
          <p:nvPr/>
        </p:nvPicPr>
        <p:blipFill>
          <a:blip r:embed="rId3"/>
          <a:stretch>
            <a:fillRect/>
          </a:stretch>
        </p:blipFill>
        <p:spPr>
          <a:xfrm>
            <a:off x="6202635" y="1735330"/>
            <a:ext cx="4988013" cy="3741938"/>
          </a:xfrm>
          <a:prstGeom prst="rect">
            <a:avLst/>
          </a:prstGeom>
        </p:spPr>
      </p:pic>
      <p:pic>
        <p:nvPicPr>
          <p:cNvPr id="9" name="Image 8">
            <a:extLst>
              <a:ext uri="{FF2B5EF4-FFF2-40B4-BE49-F238E27FC236}">
                <a16:creationId xmlns:a16="http://schemas.microsoft.com/office/drawing/2014/main" id="{116F22E7-EBF7-BDD6-37FA-B05C3C4C6E9A}"/>
              </a:ext>
            </a:extLst>
          </p:cNvPr>
          <p:cNvPicPr>
            <a:picLocks noChangeAspect="1"/>
          </p:cNvPicPr>
          <p:nvPr/>
        </p:nvPicPr>
        <p:blipFill>
          <a:blip r:embed="rId4"/>
          <a:stretch>
            <a:fillRect/>
          </a:stretch>
        </p:blipFill>
        <p:spPr>
          <a:xfrm>
            <a:off x="1589104" y="1404693"/>
            <a:ext cx="3551068" cy="4733583"/>
          </a:xfrm>
          <a:prstGeom prst="rect">
            <a:avLst/>
          </a:prstGeom>
        </p:spPr>
      </p:pic>
    </p:spTree>
    <p:extLst>
      <p:ext uri="{BB962C8B-B14F-4D97-AF65-F5344CB8AC3E}">
        <p14:creationId xmlns:p14="http://schemas.microsoft.com/office/powerpoint/2010/main" val="332273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A44C57-DEA2-555E-FB6A-179868D5A011}"/>
              </a:ext>
            </a:extLst>
          </p:cNvPr>
          <p:cNvSpPr>
            <a:spLocks noGrp="1"/>
          </p:cNvSpPr>
          <p:nvPr>
            <p:ph type="title"/>
          </p:nvPr>
        </p:nvSpPr>
        <p:spPr/>
        <p:txBody>
          <a:bodyPr/>
          <a:lstStyle/>
          <a:p>
            <a:r>
              <a:rPr lang="fr-CH" dirty="0"/>
              <a:t>Influences électromagnétiques, électrostatiques et ionisantes (AM)</a:t>
            </a:r>
          </a:p>
        </p:txBody>
      </p:sp>
      <p:sp>
        <p:nvSpPr>
          <p:cNvPr id="3" name="Espace réservé du contenu 2">
            <a:extLst>
              <a:ext uri="{FF2B5EF4-FFF2-40B4-BE49-F238E27FC236}">
                <a16:creationId xmlns:a16="http://schemas.microsoft.com/office/drawing/2014/main" id="{544922F1-A93F-DD33-A0AF-173A1F43EB85}"/>
              </a:ext>
            </a:extLst>
          </p:cNvPr>
          <p:cNvSpPr>
            <a:spLocks noGrp="1"/>
          </p:cNvSpPr>
          <p:nvPr>
            <p:ph idx="1"/>
          </p:nvPr>
        </p:nvSpPr>
        <p:spPr/>
        <p:txBody>
          <a:bodyPr/>
          <a:lstStyle/>
          <a:p>
            <a:pPr marL="0" indent="0">
              <a:buNone/>
            </a:pPr>
            <a:endParaRPr lang="fr-CH" dirty="0"/>
          </a:p>
          <a:p>
            <a:pPr marL="0" indent="0">
              <a:buNone/>
            </a:pPr>
            <a:r>
              <a:rPr lang="fr-CH" dirty="0"/>
              <a:t>Il convient d’ installer les canalisations en étoile dans la mesure du possible et d’ éviter les formations de boucles.</a:t>
            </a:r>
          </a:p>
          <a:p>
            <a:pPr marL="0" indent="0">
              <a:buNone/>
            </a:pPr>
            <a:endParaRPr lang="fr-CH" dirty="0"/>
          </a:p>
          <a:p>
            <a:pPr marL="0" indent="0">
              <a:buNone/>
            </a:pPr>
            <a:endParaRPr lang="fr-CH" dirty="0"/>
          </a:p>
          <a:p>
            <a:pPr marL="0" indent="0">
              <a:buNone/>
            </a:pPr>
            <a:r>
              <a:rPr lang="fr-CH" dirty="0"/>
              <a:t>CEM : Compatibilité électromagnétique</a:t>
            </a:r>
          </a:p>
        </p:txBody>
      </p:sp>
      <p:sp>
        <p:nvSpPr>
          <p:cNvPr id="5" name="Explosion : 8 points 4">
            <a:extLst>
              <a:ext uri="{FF2B5EF4-FFF2-40B4-BE49-F238E27FC236}">
                <a16:creationId xmlns:a16="http://schemas.microsoft.com/office/drawing/2014/main" id="{1C09DBEE-C6CC-5F07-3310-2EA3A90CECEA}"/>
              </a:ext>
            </a:extLst>
          </p:cNvPr>
          <p:cNvSpPr/>
          <p:nvPr/>
        </p:nvSpPr>
        <p:spPr>
          <a:xfrm>
            <a:off x="9859693" y="1825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5.2.2.15</a:t>
            </a:r>
          </a:p>
          <a:p>
            <a:pPr algn="ctr"/>
            <a:r>
              <a:rPr lang="fr-CH" dirty="0"/>
              <a:t> p.194</a:t>
            </a:r>
          </a:p>
        </p:txBody>
      </p:sp>
    </p:spTree>
    <p:extLst>
      <p:ext uri="{BB962C8B-B14F-4D97-AF65-F5344CB8AC3E}">
        <p14:creationId xmlns:p14="http://schemas.microsoft.com/office/powerpoint/2010/main" val="2065344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9E62A-BA9D-3979-4DD7-07D2284C8B4D}"/>
              </a:ext>
            </a:extLst>
          </p:cNvPr>
          <p:cNvSpPr>
            <a:spLocks noGrp="1"/>
          </p:cNvSpPr>
          <p:nvPr>
            <p:ph type="title"/>
          </p:nvPr>
        </p:nvSpPr>
        <p:spPr/>
        <p:txBody>
          <a:bodyPr/>
          <a:lstStyle/>
          <a:p>
            <a:r>
              <a:rPr lang="fr-CH" dirty="0"/>
              <a:t>Autres</a:t>
            </a:r>
          </a:p>
        </p:txBody>
      </p:sp>
      <p:sp>
        <p:nvSpPr>
          <p:cNvPr id="3" name="Espace réservé du contenu 2">
            <a:extLst>
              <a:ext uri="{FF2B5EF4-FFF2-40B4-BE49-F238E27FC236}">
                <a16:creationId xmlns:a16="http://schemas.microsoft.com/office/drawing/2014/main" id="{90A27968-3939-CF46-CD24-1DACEEFD03DA}"/>
              </a:ext>
            </a:extLst>
          </p:cNvPr>
          <p:cNvSpPr>
            <a:spLocks noGrp="1"/>
          </p:cNvSpPr>
          <p:nvPr>
            <p:ph idx="1"/>
          </p:nvPr>
        </p:nvSpPr>
        <p:spPr/>
        <p:txBody>
          <a:bodyPr/>
          <a:lstStyle/>
          <a:p>
            <a:r>
              <a:rPr lang="fr-CH" dirty="0"/>
              <a:t>Vibrations (AH)</a:t>
            </a:r>
          </a:p>
          <a:p>
            <a:r>
              <a:rPr lang="fr-CH" dirty="0"/>
              <a:t>Substances </a:t>
            </a:r>
            <a:r>
              <a:rPr lang="fr-CH" dirty="0">
                <a:solidFill>
                  <a:srgbClr val="FF0000"/>
                </a:solidFill>
              </a:rPr>
              <a:t>corrosives</a:t>
            </a:r>
            <a:r>
              <a:rPr lang="fr-CH" dirty="0"/>
              <a:t> ou polluantes (AF)</a:t>
            </a:r>
          </a:p>
          <a:p>
            <a:r>
              <a:rPr lang="fr-CH" dirty="0"/>
              <a:t>Présence de flore et/ou de moisissures (AK)</a:t>
            </a:r>
          </a:p>
        </p:txBody>
      </p:sp>
      <p:pic>
        <p:nvPicPr>
          <p:cNvPr id="5" name="Image 4">
            <a:extLst>
              <a:ext uri="{FF2B5EF4-FFF2-40B4-BE49-F238E27FC236}">
                <a16:creationId xmlns:a16="http://schemas.microsoft.com/office/drawing/2014/main" id="{346EA66B-4097-1215-9FAC-D5D5EB813CCF}"/>
              </a:ext>
            </a:extLst>
          </p:cNvPr>
          <p:cNvPicPr>
            <a:picLocks noChangeAspect="1"/>
          </p:cNvPicPr>
          <p:nvPr/>
        </p:nvPicPr>
        <p:blipFill>
          <a:blip r:embed="rId2"/>
          <a:stretch>
            <a:fillRect/>
          </a:stretch>
        </p:blipFill>
        <p:spPr>
          <a:xfrm>
            <a:off x="7527637" y="1304658"/>
            <a:ext cx="4463048" cy="3348117"/>
          </a:xfrm>
          <a:prstGeom prst="rect">
            <a:avLst/>
          </a:prstGeom>
        </p:spPr>
      </p:pic>
    </p:spTree>
    <p:extLst>
      <p:ext uri="{BB962C8B-B14F-4D97-AF65-F5344CB8AC3E}">
        <p14:creationId xmlns:p14="http://schemas.microsoft.com/office/powerpoint/2010/main" val="170962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2B122-3137-B692-079D-A9074D9B4F6E}"/>
              </a:ext>
            </a:extLst>
          </p:cNvPr>
          <p:cNvSpPr>
            <a:spLocks noGrp="1"/>
          </p:cNvSpPr>
          <p:nvPr>
            <p:ph type="title"/>
          </p:nvPr>
        </p:nvSpPr>
        <p:spPr/>
        <p:txBody>
          <a:bodyPr/>
          <a:lstStyle/>
          <a:p>
            <a:endParaRPr lang="fr-CH"/>
          </a:p>
        </p:txBody>
      </p:sp>
      <p:pic>
        <p:nvPicPr>
          <p:cNvPr id="5" name="Espace réservé du contenu 4">
            <a:extLst>
              <a:ext uri="{FF2B5EF4-FFF2-40B4-BE49-F238E27FC236}">
                <a16:creationId xmlns:a16="http://schemas.microsoft.com/office/drawing/2014/main" id="{1556501C-6B79-8C52-9394-8F43438090D7}"/>
              </a:ext>
            </a:extLst>
          </p:cNvPr>
          <p:cNvPicPr>
            <a:picLocks noGrp="1" noChangeAspect="1"/>
          </p:cNvPicPr>
          <p:nvPr>
            <p:ph idx="1"/>
          </p:nvPr>
        </p:nvPicPr>
        <p:blipFill>
          <a:blip r:embed="rId2"/>
          <a:stretch>
            <a:fillRect/>
          </a:stretch>
        </p:blipFill>
        <p:spPr>
          <a:xfrm>
            <a:off x="62521" y="1333669"/>
            <a:ext cx="2927020" cy="3695531"/>
          </a:xfrm>
        </p:spPr>
      </p:pic>
      <p:pic>
        <p:nvPicPr>
          <p:cNvPr id="7" name="Image 6">
            <a:extLst>
              <a:ext uri="{FF2B5EF4-FFF2-40B4-BE49-F238E27FC236}">
                <a16:creationId xmlns:a16="http://schemas.microsoft.com/office/drawing/2014/main" id="{47430CB6-8B06-4CDF-33A1-5010184EF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053" y="0"/>
            <a:ext cx="3086100" cy="6858000"/>
          </a:xfrm>
          <a:prstGeom prst="rect">
            <a:avLst/>
          </a:prstGeom>
        </p:spPr>
      </p:pic>
      <p:pic>
        <p:nvPicPr>
          <p:cNvPr id="9" name="Image 8">
            <a:extLst>
              <a:ext uri="{FF2B5EF4-FFF2-40B4-BE49-F238E27FC236}">
                <a16:creationId xmlns:a16="http://schemas.microsoft.com/office/drawing/2014/main" id="{0429F7FD-4B33-93A6-740B-5AEEB4051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153" y="0"/>
            <a:ext cx="3086100" cy="6858000"/>
          </a:xfrm>
          <a:prstGeom prst="rect">
            <a:avLst/>
          </a:prstGeom>
        </p:spPr>
      </p:pic>
      <p:pic>
        <p:nvPicPr>
          <p:cNvPr id="11" name="Image 10" descr="Une image contenant texte, capture d’écran&#10;&#10;Description générée automatiquement">
            <a:extLst>
              <a:ext uri="{FF2B5EF4-FFF2-40B4-BE49-F238E27FC236}">
                <a16:creationId xmlns:a16="http://schemas.microsoft.com/office/drawing/2014/main" id="{36340D9C-2FD2-9FBB-EFBE-B59600536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900" y="0"/>
            <a:ext cx="3086100" cy="6858000"/>
          </a:xfrm>
          <a:prstGeom prst="rect">
            <a:avLst/>
          </a:prstGeom>
        </p:spPr>
      </p:pic>
      <p:sp>
        <p:nvSpPr>
          <p:cNvPr id="12" name="ZoneTexte 11">
            <a:extLst>
              <a:ext uri="{FF2B5EF4-FFF2-40B4-BE49-F238E27FC236}">
                <a16:creationId xmlns:a16="http://schemas.microsoft.com/office/drawing/2014/main" id="{7987075B-B3AC-E943-7111-2DC6AEB139C0}"/>
              </a:ext>
            </a:extLst>
          </p:cNvPr>
          <p:cNvSpPr txBox="1"/>
          <p:nvPr/>
        </p:nvSpPr>
        <p:spPr>
          <a:xfrm>
            <a:off x="10279380" y="5918890"/>
            <a:ext cx="1140596" cy="369332"/>
          </a:xfrm>
          <a:prstGeom prst="rect">
            <a:avLst/>
          </a:prstGeom>
          <a:noFill/>
        </p:spPr>
        <p:txBody>
          <a:bodyPr wrap="square" rtlCol="0">
            <a:spAutoFit/>
          </a:bodyPr>
          <a:lstStyle/>
          <a:p>
            <a:r>
              <a:rPr lang="fr-CH" dirty="0">
                <a:solidFill>
                  <a:srgbClr val="FF0000"/>
                </a:solidFill>
              </a:rPr>
              <a:t># blaireau</a:t>
            </a:r>
          </a:p>
        </p:txBody>
      </p:sp>
    </p:spTree>
    <p:extLst>
      <p:ext uri="{BB962C8B-B14F-4D97-AF65-F5344CB8AC3E}">
        <p14:creationId xmlns:p14="http://schemas.microsoft.com/office/powerpoint/2010/main" val="1472143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3C7ECC-23C2-AE32-75EA-77DBD4F828F1}"/>
              </a:ext>
            </a:extLst>
          </p:cNvPr>
          <p:cNvSpPr>
            <a:spLocks noGrp="1"/>
          </p:cNvSpPr>
          <p:nvPr>
            <p:ph type="title"/>
          </p:nvPr>
        </p:nvSpPr>
        <p:spPr/>
        <p:txBody>
          <a:bodyPr/>
          <a:lstStyle/>
          <a:p>
            <a:r>
              <a:rPr lang="fr-CH" dirty="0"/>
              <a:t>Courants admissibles </a:t>
            </a:r>
          </a:p>
        </p:txBody>
      </p:sp>
      <p:sp>
        <p:nvSpPr>
          <p:cNvPr id="3" name="Espace réservé du contenu 2">
            <a:extLst>
              <a:ext uri="{FF2B5EF4-FFF2-40B4-BE49-F238E27FC236}">
                <a16:creationId xmlns:a16="http://schemas.microsoft.com/office/drawing/2014/main" id="{8781544E-7E18-33A6-F48A-4518555FECEE}"/>
              </a:ext>
            </a:extLst>
          </p:cNvPr>
          <p:cNvSpPr>
            <a:spLocks noGrp="1"/>
          </p:cNvSpPr>
          <p:nvPr>
            <p:ph idx="1"/>
          </p:nvPr>
        </p:nvSpPr>
        <p:spPr/>
        <p:txBody>
          <a:bodyPr>
            <a:normAutofit/>
          </a:bodyPr>
          <a:lstStyle/>
          <a:p>
            <a:pPr marL="0" indent="0">
              <a:buNone/>
            </a:pPr>
            <a:r>
              <a:rPr lang="fr-CH" dirty="0"/>
              <a:t>Les éléments suivants doivent être pris en compte lors du choix des sections de conducteurs:</a:t>
            </a:r>
          </a:p>
          <a:p>
            <a:pPr marL="0" indent="0">
              <a:buNone/>
            </a:pPr>
            <a:endParaRPr lang="fr-CH" dirty="0"/>
          </a:p>
          <a:p>
            <a:r>
              <a:rPr lang="fr-CH" sz="2400" dirty="0"/>
              <a:t>la protection contre les chocs électriques</a:t>
            </a:r>
          </a:p>
          <a:p>
            <a:r>
              <a:rPr lang="fr-CH" sz="2400" dirty="0"/>
              <a:t>la protection contre les effets thermiques</a:t>
            </a:r>
          </a:p>
          <a:p>
            <a:r>
              <a:rPr lang="fr-CH" sz="2400" dirty="0"/>
              <a:t>la protection contre les surintensités</a:t>
            </a:r>
          </a:p>
          <a:p>
            <a:r>
              <a:rPr lang="fr-CH" sz="2400" dirty="0"/>
              <a:t>la chute de tension</a:t>
            </a:r>
          </a:p>
          <a:p>
            <a:r>
              <a:rPr lang="fr-CH" sz="2400" dirty="0"/>
              <a:t>les températures limites pour les bornes des matériels auxquels les conducteurs sont connectés.</a:t>
            </a:r>
          </a:p>
        </p:txBody>
      </p:sp>
      <p:sp>
        <p:nvSpPr>
          <p:cNvPr id="5" name="Explosion : 8 points 4">
            <a:extLst>
              <a:ext uri="{FF2B5EF4-FFF2-40B4-BE49-F238E27FC236}">
                <a16:creationId xmlns:a16="http://schemas.microsoft.com/office/drawing/2014/main" id="{027615D7-8FD3-D0D5-B684-CE1E8207D96E}"/>
              </a:ext>
            </a:extLst>
          </p:cNvPr>
          <p:cNvSpPr/>
          <p:nvPr/>
        </p:nvSpPr>
        <p:spPr>
          <a:xfrm>
            <a:off x="9559636" y="18255"/>
            <a:ext cx="2602333" cy="132556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5.2.3.1.1.1</a:t>
            </a:r>
          </a:p>
          <a:p>
            <a:pPr algn="ctr"/>
            <a:r>
              <a:rPr lang="fr-CH" dirty="0"/>
              <a:t> p.194</a:t>
            </a:r>
          </a:p>
        </p:txBody>
      </p:sp>
    </p:spTree>
    <p:extLst>
      <p:ext uri="{BB962C8B-B14F-4D97-AF65-F5344CB8AC3E}">
        <p14:creationId xmlns:p14="http://schemas.microsoft.com/office/powerpoint/2010/main" val="3979906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9572FA-3114-2D05-CF76-DB96063A6309}"/>
              </a:ext>
            </a:extLst>
          </p:cNvPr>
          <p:cNvSpPr>
            <a:spLocks noGrp="1"/>
          </p:cNvSpPr>
          <p:nvPr>
            <p:ph type="title"/>
          </p:nvPr>
        </p:nvSpPr>
        <p:spPr>
          <a:xfrm>
            <a:off x="838200" y="892776"/>
            <a:ext cx="10515600" cy="1325563"/>
          </a:xfrm>
        </p:spPr>
        <p:txBody>
          <a:bodyPr>
            <a:normAutofit/>
          </a:bodyPr>
          <a:lstStyle/>
          <a:p>
            <a:r>
              <a:rPr lang="fr-CH" dirty="0"/>
              <a:t>Températures maximales de fonctionnement</a:t>
            </a:r>
          </a:p>
        </p:txBody>
      </p:sp>
      <p:sp>
        <p:nvSpPr>
          <p:cNvPr id="3" name="Espace réservé du contenu 2">
            <a:extLst>
              <a:ext uri="{FF2B5EF4-FFF2-40B4-BE49-F238E27FC236}">
                <a16:creationId xmlns:a16="http://schemas.microsoft.com/office/drawing/2014/main" id="{7FA35C67-42E1-D571-42D4-640D728C5192}"/>
              </a:ext>
            </a:extLst>
          </p:cNvPr>
          <p:cNvSpPr>
            <a:spLocks noGrp="1"/>
          </p:cNvSpPr>
          <p:nvPr>
            <p:ph idx="1"/>
          </p:nvPr>
        </p:nvSpPr>
        <p:spPr>
          <a:xfrm>
            <a:off x="838200" y="2178265"/>
            <a:ext cx="10515600" cy="3998697"/>
          </a:xfrm>
        </p:spPr>
        <p:txBody>
          <a:bodyPr>
            <a:normAutofit/>
          </a:bodyPr>
          <a:lstStyle/>
          <a:p>
            <a:pPr marL="0" indent="0" algn="l">
              <a:buNone/>
            </a:pPr>
            <a:r>
              <a:rPr lang="fr-CH" dirty="0">
                <a:solidFill>
                  <a:srgbClr val="FF0000"/>
                </a:solidFill>
              </a:rPr>
              <a:t>Le courant maximal transporté </a:t>
            </a:r>
            <a:r>
              <a:rPr lang="fr-CH" dirty="0"/>
              <a:t>de façon permanente par un conducteur doit être tel que </a:t>
            </a:r>
            <a:r>
              <a:rPr lang="fr-CH" dirty="0">
                <a:solidFill>
                  <a:srgbClr val="FF0000"/>
                </a:solidFill>
              </a:rPr>
              <a:t>la température maximale admissible de fonctionnement ne soit pas supérieure à la valeur appropriée du conducteur</a:t>
            </a:r>
            <a:r>
              <a:rPr lang="fr-CH" dirty="0"/>
              <a:t> correspondant.</a:t>
            </a:r>
          </a:p>
          <a:p>
            <a:pPr marL="0" indent="0" algn="l">
              <a:buNone/>
            </a:pPr>
            <a:endParaRPr lang="fr-CH" dirty="0"/>
          </a:p>
          <a:p>
            <a:pPr marL="0" indent="0" algn="l">
              <a:buNone/>
            </a:pPr>
            <a:r>
              <a:rPr lang="fr-CH" dirty="0"/>
              <a:t>Pour le PVC: 70°</a:t>
            </a:r>
          </a:p>
        </p:txBody>
      </p:sp>
      <p:sp>
        <p:nvSpPr>
          <p:cNvPr id="5" name="Explosion : 8 points 4">
            <a:extLst>
              <a:ext uri="{FF2B5EF4-FFF2-40B4-BE49-F238E27FC236}">
                <a16:creationId xmlns:a16="http://schemas.microsoft.com/office/drawing/2014/main" id="{870128A0-BC8B-DE62-3054-ED5DEEEB60F1}"/>
              </a:ext>
            </a:extLst>
          </p:cNvPr>
          <p:cNvSpPr/>
          <p:nvPr/>
        </p:nvSpPr>
        <p:spPr>
          <a:xfrm>
            <a:off x="9439564" y="18255"/>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5.2.3.1.1.4</a:t>
            </a:r>
          </a:p>
          <a:p>
            <a:pPr algn="ctr"/>
            <a:r>
              <a:rPr lang="fr-CH" dirty="0"/>
              <a:t> p.195</a:t>
            </a:r>
          </a:p>
        </p:txBody>
      </p:sp>
    </p:spTree>
    <p:extLst>
      <p:ext uri="{BB962C8B-B14F-4D97-AF65-F5344CB8AC3E}">
        <p14:creationId xmlns:p14="http://schemas.microsoft.com/office/powerpoint/2010/main" val="136153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18B012-1E99-1368-3A2E-A33669C6BC0A}"/>
              </a:ext>
            </a:extLst>
          </p:cNvPr>
          <p:cNvSpPr>
            <a:spLocks noGrp="1"/>
          </p:cNvSpPr>
          <p:nvPr>
            <p:ph type="title"/>
          </p:nvPr>
        </p:nvSpPr>
        <p:spPr>
          <a:xfrm>
            <a:off x="838199" y="1136342"/>
            <a:ext cx="10818181" cy="989352"/>
          </a:xfrm>
        </p:spPr>
        <p:txBody>
          <a:bodyPr>
            <a:normAutofit fontScale="90000"/>
          </a:bodyPr>
          <a:lstStyle/>
          <a:p>
            <a:r>
              <a:rPr lang="fr-CH" dirty="0"/>
              <a:t>Variation en fonction de la température ambiante</a:t>
            </a:r>
          </a:p>
        </p:txBody>
      </p:sp>
      <p:sp>
        <p:nvSpPr>
          <p:cNvPr id="3" name="Espace réservé du contenu 2">
            <a:extLst>
              <a:ext uri="{FF2B5EF4-FFF2-40B4-BE49-F238E27FC236}">
                <a16:creationId xmlns:a16="http://schemas.microsoft.com/office/drawing/2014/main" id="{C3984065-C9BA-0B82-C8B2-35722FECA552}"/>
              </a:ext>
            </a:extLst>
          </p:cNvPr>
          <p:cNvSpPr>
            <a:spLocks noGrp="1"/>
          </p:cNvSpPr>
          <p:nvPr>
            <p:ph idx="1"/>
          </p:nvPr>
        </p:nvSpPr>
        <p:spPr>
          <a:xfrm>
            <a:off x="838200" y="2805343"/>
            <a:ext cx="5749031" cy="3371619"/>
          </a:xfrm>
        </p:spPr>
        <p:txBody>
          <a:bodyPr/>
          <a:lstStyle/>
          <a:p>
            <a:pPr marL="0" indent="0">
              <a:buNone/>
            </a:pPr>
            <a:r>
              <a:rPr lang="fr-CH" dirty="0"/>
              <a:t>Le courant admissible indiqué est valable pour une température ambiante de 30°C (5.2.3 tableau 2). Les valeurs du tableau doivent être multipliées par le facteur correspondant pour les températures ambiantes différentes.</a:t>
            </a:r>
          </a:p>
        </p:txBody>
      </p:sp>
      <p:pic>
        <p:nvPicPr>
          <p:cNvPr id="6" name="Image 5">
            <a:extLst>
              <a:ext uri="{FF2B5EF4-FFF2-40B4-BE49-F238E27FC236}">
                <a16:creationId xmlns:a16="http://schemas.microsoft.com/office/drawing/2014/main" id="{D4EB0EC3-7D39-989B-CF88-E9746E9B1FA7}"/>
              </a:ext>
            </a:extLst>
          </p:cNvPr>
          <p:cNvPicPr>
            <a:picLocks noChangeAspect="1"/>
          </p:cNvPicPr>
          <p:nvPr/>
        </p:nvPicPr>
        <p:blipFill>
          <a:blip r:embed="rId2"/>
          <a:stretch>
            <a:fillRect/>
          </a:stretch>
        </p:blipFill>
        <p:spPr>
          <a:xfrm>
            <a:off x="6612539" y="2188052"/>
            <a:ext cx="5481808" cy="4554537"/>
          </a:xfrm>
          <a:prstGeom prst="rect">
            <a:avLst/>
          </a:prstGeom>
        </p:spPr>
      </p:pic>
      <p:sp>
        <p:nvSpPr>
          <p:cNvPr id="8" name="Explosion : 8 points 7">
            <a:extLst>
              <a:ext uri="{FF2B5EF4-FFF2-40B4-BE49-F238E27FC236}">
                <a16:creationId xmlns:a16="http://schemas.microsoft.com/office/drawing/2014/main" id="{A05A33E1-F7FE-4A6B-49A8-2B8F2F86804B}"/>
              </a:ext>
            </a:extLst>
          </p:cNvPr>
          <p:cNvSpPr/>
          <p:nvPr/>
        </p:nvSpPr>
        <p:spPr>
          <a:xfrm>
            <a:off x="9652000" y="0"/>
            <a:ext cx="2540000"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5.2.3.1.1.5</a:t>
            </a:r>
          </a:p>
          <a:p>
            <a:pPr algn="ctr"/>
            <a:r>
              <a:rPr lang="fr-CH" dirty="0"/>
              <a:t> p.196</a:t>
            </a:r>
          </a:p>
        </p:txBody>
      </p:sp>
    </p:spTree>
    <p:extLst>
      <p:ext uri="{BB962C8B-B14F-4D97-AF65-F5344CB8AC3E}">
        <p14:creationId xmlns:p14="http://schemas.microsoft.com/office/powerpoint/2010/main" val="526196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1139D-C014-8E6D-24EC-902CC06C3728}"/>
              </a:ext>
            </a:extLst>
          </p:cNvPr>
          <p:cNvSpPr>
            <a:spLocks noGrp="1"/>
          </p:cNvSpPr>
          <p:nvPr>
            <p:ph type="title"/>
          </p:nvPr>
        </p:nvSpPr>
        <p:spPr/>
        <p:txBody>
          <a:bodyPr/>
          <a:lstStyle/>
          <a:p>
            <a:r>
              <a:rPr lang="fr-CH" dirty="0"/>
              <a:t>Mode de pose</a:t>
            </a:r>
          </a:p>
        </p:txBody>
      </p:sp>
      <p:sp>
        <p:nvSpPr>
          <p:cNvPr id="3" name="Espace réservé du contenu 2">
            <a:extLst>
              <a:ext uri="{FF2B5EF4-FFF2-40B4-BE49-F238E27FC236}">
                <a16:creationId xmlns:a16="http://schemas.microsoft.com/office/drawing/2014/main" id="{E3508A15-0FBB-68F3-70B0-7CBBC5DEFA9A}"/>
              </a:ext>
            </a:extLst>
          </p:cNvPr>
          <p:cNvSpPr>
            <a:spLocks noGrp="1"/>
          </p:cNvSpPr>
          <p:nvPr>
            <p:ph idx="1"/>
          </p:nvPr>
        </p:nvSpPr>
        <p:spPr/>
        <p:txBody>
          <a:bodyPr>
            <a:normAutofit/>
          </a:bodyPr>
          <a:lstStyle/>
          <a:p>
            <a:r>
              <a:rPr lang="fr-CH" dirty="0"/>
              <a:t>Il y a plus de 50 modes de pose. Mais ils sont regroupé dans </a:t>
            </a:r>
            <a:r>
              <a:rPr lang="fr-CH" dirty="0">
                <a:solidFill>
                  <a:srgbClr val="FF0000"/>
                </a:solidFill>
              </a:rPr>
              <a:t>9 méthodes </a:t>
            </a:r>
            <a:r>
              <a:rPr lang="fr-CH" dirty="0"/>
              <a:t>de pose dite référence.</a:t>
            </a:r>
          </a:p>
          <a:p>
            <a:pPr marL="0" indent="0">
              <a:buNone/>
            </a:pPr>
            <a:endParaRPr lang="fr-CH" i="1" dirty="0"/>
          </a:p>
          <a:p>
            <a:pPr marL="0" indent="0">
              <a:buNone/>
            </a:pPr>
            <a:endParaRPr lang="fr-CH" i="1" dirty="0"/>
          </a:p>
          <a:p>
            <a:pPr marL="0" indent="0">
              <a:buNone/>
            </a:pPr>
            <a:r>
              <a:rPr lang="fr-CH" dirty="0"/>
              <a:t>Modification des conditions de pose sur un parcours:</a:t>
            </a:r>
          </a:p>
          <a:p>
            <a:pPr marL="0" indent="0">
              <a:buNone/>
            </a:pPr>
            <a:r>
              <a:rPr lang="fr-CH" dirty="0"/>
              <a:t>Le mode de pose présentant des propriétés thermiques </a:t>
            </a:r>
            <a:r>
              <a:rPr lang="fr-CH" dirty="0">
                <a:solidFill>
                  <a:srgbClr val="FF0000"/>
                </a:solidFill>
              </a:rPr>
              <a:t>«les plus contraignantes» </a:t>
            </a:r>
            <a:r>
              <a:rPr lang="fr-CH" dirty="0"/>
              <a:t>est applicable. Les tronçons de canalisations d'une longueur : ≤1,0m ne doivent pas être pris en considération.</a:t>
            </a:r>
          </a:p>
        </p:txBody>
      </p:sp>
      <p:sp>
        <p:nvSpPr>
          <p:cNvPr id="5" name="Explosion : 8 points 4">
            <a:extLst>
              <a:ext uri="{FF2B5EF4-FFF2-40B4-BE49-F238E27FC236}">
                <a16:creationId xmlns:a16="http://schemas.microsoft.com/office/drawing/2014/main" id="{89D75F8C-73FD-106B-064F-2F86A1D258FC}"/>
              </a:ext>
            </a:extLst>
          </p:cNvPr>
          <p:cNvSpPr/>
          <p:nvPr/>
        </p:nvSpPr>
        <p:spPr>
          <a:xfrm>
            <a:off x="9439564" y="32435"/>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5.2.3.1.1.7</a:t>
            </a:r>
          </a:p>
          <a:p>
            <a:pPr algn="ctr"/>
            <a:r>
              <a:rPr lang="fr-CH" dirty="0"/>
              <a:t> p.196</a:t>
            </a:r>
          </a:p>
        </p:txBody>
      </p:sp>
    </p:spTree>
    <p:extLst>
      <p:ext uri="{BB962C8B-B14F-4D97-AF65-F5344CB8AC3E}">
        <p14:creationId xmlns:p14="http://schemas.microsoft.com/office/powerpoint/2010/main" val="1822709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3FC7D8-CE5F-D93D-6D9D-607125B96E4B}"/>
              </a:ext>
            </a:extLst>
          </p:cNvPr>
          <p:cNvSpPr>
            <a:spLocks noGrp="1"/>
          </p:cNvSpPr>
          <p:nvPr>
            <p:ph type="title"/>
          </p:nvPr>
        </p:nvSpPr>
        <p:spPr/>
        <p:txBody>
          <a:bodyPr/>
          <a:lstStyle/>
          <a:p>
            <a:r>
              <a:rPr lang="fr-CH" dirty="0"/>
              <a:t>Mode de référence</a:t>
            </a:r>
          </a:p>
        </p:txBody>
      </p:sp>
      <p:pic>
        <p:nvPicPr>
          <p:cNvPr id="5" name="Espace réservé du contenu 4">
            <a:extLst>
              <a:ext uri="{FF2B5EF4-FFF2-40B4-BE49-F238E27FC236}">
                <a16:creationId xmlns:a16="http://schemas.microsoft.com/office/drawing/2014/main" id="{9C4B1426-BA0F-6D62-089E-7CC22E284F4F}"/>
              </a:ext>
            </a:extLst>
          </p:cNvPr>
          <p:cNvPicPr>
            <a:picLocks noGrp="1" noChangeAspect="1"/>
          </p:cNvPicPr>
          <p:nvPr>
            <p:ph idx="1"/>
          </p:nvPr>
        </p:nvPicPr>
        <p:blipFill>
          <a:blip r:embed="rId2"/>
          <a:stretch>
            <a:fillRect/>
          </a:stretch>
        </p:blipFill>
        <p:spPr>
          <a:xfrm>
            <a:off x="2533651" y="1764695"/>
            <a:ext cx="6215062" cy="4108261"/>
          </a:xfrm>
        </p:spPr>
      </p:pic>
      <p:sp>
        <p:nvSpPr>
          <p:cNvPr id="4" name="Explosion : 8 points 3">
            <a:extLst>
              <a:ext uri="{FF2B5EF4-FFF2-40B4-BE49-F238E27FC236}">
                <a16:creationId xmlns:a16="http://schemas.microsoft.com/office/drawing/2014/main" id="{3C97FF2D-E6B7-AA27-11A6-57E827C507A2}"/>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a:t>
            </a:r>
          </a:p>
          <a:p>
            <a:pPr algn="ctr"/>
            <a:r>
              <a:rPr lang="fr-CH" dirty="0"/>
              <a:t>Tableau 3</a:t>
            </a:r>
          </a:p>
          <a:p>
            <a:pPr algn="ctr"/>
            <a:r>
              <a:rPr lang="fr-CH" dirty="0"/>
              <a:t> p.197</a:t>
            </a:r>
          </a:p>
        </p:txBody>
      </p:sp>
    </p:spTree>
    <p:extLst>
      <p:ext uri="{BB962C8B-B14F-4D97-AF65-F5344CB8AC3E}">
        <p14:creationId xmlns:p14="http://schemas.microsoft.com/office/powerpoint/2010/main" val="1022835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42CB59A-832F-7D11-F8FF-D5C27D15EB2C}"/>
              </a:ext>
            </a:extLst>
          </p:cNvPr>
          <p:cNvPicPr>
            <a:picLocks noChangeAspect="1"/>
          </p:cNvPicPr>
          <p:nvPr/>
        </p:nvPicPr>
        <p:blipFill>
          <a:blip r:embed="rId2"/>
          <a:stretch>
            <a:fillRect/>
          </a:stretch>
        </p:blipFill>
        <p:spPr>
          <a:xfrm>
            <a:off x="2905125" y="1100394"/>
            <a:ext cx="5686425" cy="4341100"/>
          </a:xfrm>
          <a:prstGeom prst="rect">
            <a:avLst/>
          </a:prstGeom>
        </p:spPr>
      </p:pic>
    </p:spTree>
    <p:extLst>
      <p:ext uri="{BB962C8B-B14F-4D97-AF65-F5344CB8AC3E}">
        <p14:creationId xmlns:p14="http://schemas.microsoft.com/office/powerpoint/2010/main" val="276432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8885E-D37B-DEA0-C0CA-33D2518CF2E6}"/>
              </a:ext>
            </a:extLst>
          </p:cNvPr>
          <p:cNvSpPr>
            <a:spLocks noGrp="1"/>
          </p:cNvSpPr>
          <p:nvPr>
            <p:ph type="title"/>
          </p:nvPr>
        </p:nvSpPr>
        <p:spPr/>
        <p:txBody>
          <a:bodyPr/>
          <a:lstStyle/>
          <a:p>
            <a:r>
              <a:rPr lang="fr-CH" dirty="0"/>
              <a:t>Température ambiante (AA)</a:t>
            </a:r>
          </a:p>
        </p:txBody>
      </p:sp>
      <p:sp>
        <p:nvSpPr>
          <p:cNvPr id="3" name="Espace réservé du contenu 2">
            <a:extLst>
              <a:ext uri="{FF2B5EF4-FFF2-40B4-BE49-F238E27FC236}">
                <a16:creationId xmlns:a16="http://schemas.microsoft.com/office/drawing/2014/main" id="{E84D19C5-BC40-FE01-6587-8B77710AFC0E}"/>
              </a:ext>
            </a:extLst>
          </p:cNvPr>
          <p:cNvSpPr>
            <a:spLocks noGrp="1"/>
          </p:cNvSpPr>
          <p:nvPr>
            <p:ph idx="1"/>
          </p:nvPr>
        </p:nvSpPr>
        <p:spPr/>
        <p:txBody>
          <a:bodyPr/>
          <a:lstStyle/>
          <a:p>
            <a:pPr marL="0" indent="0">
              <a:buNone/>
            </a:pPr>
            <a:r>
              <a:rPr lang="fr-CH" dirty="0"/>
              <a:t>Les canalisations doivent être choisies et mises en œuvre de manière à </a:t>
            </a:r>
            <a:r>
              <a:rPr lang="fr-CH" dirty="0">
                <a:solidFill>
                  <a:srgbClr val="FF0000"/>
                </a:solidFill>
              </a:rPr>
              <a:t>être adaptées à la température ambiante locale </a:t>
            </a:r>
            <a:r>
              <a:rPr lang="fr-CH" dirty="0"/>
              <a:t>la plus élevée, respectivement la plus basse.</a:t>
            </a:r>
          </a:p>
        </p:txBody>
      </p:sp>
      <p:pic>
        <p:nvPicPr>
          <p:cNvPr id="2050" name="Picture 2" descr="Température ambiante : définition et explications – AquaPortail">
            <a:extLst>
              <a:ext uri="{FF2B5EF4-FFF2-40B4-BE49-F238E27FC236}">
                <a16:creationId xmlns:a16="http://schemas.microsoft.com/office/drawing/2014/main" id="{AF918220-268E-8F31-EAE5-FBF737FB9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66"/>
          <a:stretch/>
        </p:blipFill>
        <p:spPr bwMode="auto">
          <a:xfrm>
            <a:off x="8366189" y="2878583"/>
            <a:ext cx="2574060" cy="23947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216BBCBB-93BB-AC2A-C40D-66481C58E50F}"/>
              </a:ext>
            </a:extLst>
          </p:cNvPr>
          <p:cNvPicPr>
            <a:picLocks noChangeAspect="1"/>
          </p:cNvPicPr>
          <p:nvPr/>
        </p:nvPicPr>
        <p:blipFill>
          <a:blip r:embed="rId3"/>
          <a:stretch>
            <a:fillRect/>
          </a:stretch>
        </p:blipFill>
        <p:spPr>
          <a:xfrm>
            <a:off x="7307525" y="827881"/>
            <a:ext cx="400050" cy="400050"/>
          </a:xfrm>
          <a:prstGeom prst="rect">
            <a:avLst/>
          </a:prstGeom>
        </p:spPr>
      </p:pic>
      <p:sp>
        <p:nvSpPr>
          <p:cNvPr id="5" name="Explosion : 8 points 4">
            <a:extLst>
              <a:ext uri="{FF2B5EF4-FFF2-40B4-BE49-F238E27FC236}">
                <a16:creationId xmlns:a16="http://schemas.microsoft.com/office/drawing/2014/main" id="{DCEE1C18-91A5-2D46-9F8B-38373E2C785E}"/>
              </a:ext>
            </a:extLst>
          </p:cNvPr>
          <p:cNvSpPr/>
          <p:nvPr/>
        </p:nvSpPr>
        <p:spPr>
          <a:xfrm>
            <a:off x="9889724" y="1825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5.2.2.1</a:t>
            </a:r>
          </a:p>
          <a:p>
            <a:pPr algn="ctr"/>
            <a:r>
              <a:rPr lang="fr-CH" dirty="0"/>
              <a:t> p.190</a:t>
            </a:r>
          </a:p>
        </p:txBody>
      </p:sp>
    </p:spTree>
    <p:extLst>
      <p:ext uri="{BB962C8B-B14F-4D97-AF65-F5344CB8AC3E}">
        <p14:creationId xmlns:p14="http://schemas.microsoft.com/office/powerpoint/2010/main" val="289844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95E72B-BA44-EADC-3474-FB932B1C7C70}"/>
              </a:ext>
            </a:extLst>
          </p:cNvPr>
          <p:cNvSpPr>
            <a:spLocks noGrp="1"/>
          </p:cNvSpPr>
          <p:nvPr>
            <p:ph type="title"/>
          </p:nvPr>
        </p:nvSpPr>
        <p:spPr/>
        <p:txBody>
          <a:bodyPr/>
          <a:lstStyle/>
          <a:p>
            <a:endParaRPr lang="fr-CH" dirty="0"/>
          </a:p>
        </p:txBody>
      </p:sp>
      <p:pic>
        <p:nvPicPr>
          <p:cNvPr id="5" name="Espace réservé du contenu 4">
            <a:extLst>
              <a:ext uri="{FF2B5EF4-FFF2-40B4-BE49-F238E27FC236}">
                <a16:creationId xmlns:a16="http://schemas.microsoft.com/office/drawing/2014/main" id="{DC03DE71-895D-9C3D-2A49-950C0C1CDC34}"/>
              </a:ext>
            </a:extLst>
          </p:cNvPr>
          <p:cNvPicPr>
            <a:picLocks noGrp="1" noChangeAspect="1"/>
          </p:cNvPicPr>
          <p:nvPr>
            <p:ph idx="1"/>
          </p:nvPr>
        </p:nvPicPr>
        <p:blipFill rotWithShape="1">
          <a:blip r:embed="rId2"/>
          <a:srcRect b="5296"/>
          <a:stretch/>
        </p:blipFill>
        <p:spPr>
          <a:xfrm>
            <a:off x="3138487" y="1686719"/>
            <a:ext cx="5582302" cy="1532731"/>
          </a:xfrm>
        </p:spPr>
      </p:pic>
      <p:pic>
        <p:nvPicPr>
          <p:cNvPr id="7" name="Image 6">
            <a:extLst>
              <a:ext uri="{FF2B5EF4-FFF2-40B4-BE49-F238E27FC236}">
                <a16:creationId xmlns:a16="http://schemas.microsoft.com/office/drawing/2014/main" id="{3D26CA92-0E25-56FA-660B-B7D0422A491A}"/>
              </a:ext>
            </a:extLst>
          </p:cNvPr>
          <p:cNvPicPr>
            <a:picLocks noChangeAspect="1"/>
          </p:cNvPicPr>
          <p:nvPr/>
        </p:nvPicPr>
        <p:blipFill rotWithShape="1">
          <a:blip r:embed="rId3"/>
          <a:srcRect l="-1" t="2064" r="1244"/>
          <a:stretch/>
        </p:blipFill>
        <p:spPr>
          <a:xfrm>
            <a:off x="3100387" y="3219449"/>
            <a:ext cx="5620402" cy="3184983"/>
          </a:xfrm>
          <a:prstGeom prst="rect">
            <a:avLst/>
          </a:prstGeom>
        </p:spPr>
      </p:pic>
    </p:spTree>
    <p:extLst>
      <p:ext uri="{BB962C8B-B14F-4D97-AF65-F5344CB8AC3E}">
        <p14:creationId xmlns:p14="http://schemas.microsoft.com/office/powerpoint/2010/main" val="274389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CB4E6-081D-8265-A23E-DE112E2A375C}"/>
              </a:ext>
            </a:extLst>
          </p:cNvPr>
          <p:cNvSpPr>
            <a:spLocks noGrp="1"/>
          </p:cNvSpPr>
          <p:nvPr>
            <p:ph type="title"/>
          </p:nvPr>
        </p:nvSpPr>
        <p:spPr>
          <a:xfrm>
            <a:off x="226291" y="681037"/>
            <a:ext cx="10515600" cy="1325563"/>
          </a:xfrm>
        </p:spPr>
        <p:txBody>
          <a:bodyPr/>
          <a:lstStyle/>
          <a:p>
            <a:r>
              <a:rPr lang="fr-CH" dirty="0"/>
              <a:t>Facteur de correction pour groupement </a:t>
            </a:r>
          </a:p>
        </p:txBody>
      </p:sp>
      <p:sp>
        <p:nvSpPr>
          <p:cNvPr id="3" name="Espace réservé du contenu 2">
            <a:extLst>
              <a:ext uri="{FF2B5EF4-FFF2-40B4-BE49-F238E27FC236}">
                <a16:creationId xmlns:a16="http://schemas.microsoft.com/office/drawing/2014/main" id="{F449E894-8383-AE59-8FAB-709A00E1A847}"/>
              </a:ext>
            </a:extLst>
          </p:cNvPr>
          <p:cNvSpPr>
            <a:spLocks noGrp="1"/>
          </p:cNvSpPr>
          <p:nvPr>
            <p:ph idx="1"/>
          </p:nvPr>
        </p:nvSpPr>
        <p:spPr/>
        <p:txBody>
          <a:bodyPr>
            <a:normAutofit/>
          </a:bodyPr>
          <a:lstStyle/>
          <a:p>
            <a:pPr marL="0" indent="0" algn="l">
              <a:buNone/>
            </a:pPr>
            <a:r>
              <a:rPr lang="fr-CH" sz="2400" dirty="0">
                <a:solidFill>
                  <a:srgbClr val="FF0000"/>
                </a:solidFill>
              </a:rPr>
              <a:t>Lorsque plusieurs circuits sont rassemblés</a:t>
            </a:r>
            <a:r>
              <a:rPr lang="fr-CH" sz="2400" dirty="0"/>
              <a:t> dans une groupe, dans un conduit, dans une canal, etc., </a:t>
            </a:r>
            <a:r>
              <a:rPr lang="fr-CH" sz="2400" dirty="0">
                <a:solidFill>
                  <a:srgbClr val="FF0000"/>
                </a:solidFill>
              </a:rPr>
              <a:t>les canalisations s'échauffent mutuellement</a:t>
            </a:r>
            <a:r>
              <a:rPr lang="fr-CH" sz="2400" dirty="0"/>
              <a:t>. Le courant admissible des différents conducteurs diminue. C'est pourquoi les courants admissibles doivent être </a:t>
            </a:r>
            <a:r>
              <a:rPr lang="fr-CH" sz="2400" dirty="0">
                <a:solidFill>
                  <a:srgbClr val="FF0000"/>
                </a:solidFill>
              </a:rPr>
              <a:t>multipliés par les facteurs de correction</a:t>
            </a:r>
            <a:r>
              <a:rPr lang="fr-CH" sz="2400" dirty="0"/>
              <a:t> correspondants.</a:t>
            </a:r>
          </a:p>
          <a:p>
            <a:pPr marL="0" indent="0" algn="l">
              <a:buNone/>
            </a:pPr>
            <a:endParaRPr lang="fr-CH" sz="2400" dirty="0"/>
          </a:p>
          <a:p>
            <a:pPr marL="0" indent="0" algn="l">
              <a:buNone/>
            </a:pPr>
            <a:r>
              <a:rPr lang="fr-CH" sz="2400" dirty="0"/>
              <a:t>Lorsque la distance libre horizontale entre des câbles ou canalisations contigus dépasse le double de leur diamètre extérieur, aucun facteur de correction ne doit être appliqué.</a:t>
            </a:r>
          </a:p>
          <a:p>
            <a:pPr marL="0" indent="0" algn="l">
              <a:buNone/>
            </a:pPr>
            <a:r>
              <a:rPr lang="fr-CH" sz="2400" dirty="0"/>
              <a:t>-&gt; Facteur de correction = 1.</a:t>
            </a:r>
          </a:p>
          <a:p>
            <a:pPr marL="0" indent="0" algn="l">
              <a:buNone/>
            </a:pPr>
            <a:endParaRPr lang="fr-CH" sz="2400" dirty="0"/>
          </a:p>
          <a:p>
            <a:pPr marL="0" indent="0" algn="l">
              <a:buNone/>
            </a:pPr>
            <a:r>
              <a:rPr lang="fr-CH" sz="2400" dirty="0">
                <a:solidFill>
                  <a:srgbClr val="FF0000"/>
                </a:solidFill>
              </a:rPr>
              <a:t>Il faut éviter les torons!</a:t>
            </a:r>
          </a:p>
        </p:txBody>
      </p:sp>
      <p:pic>
        <p:nvPicPr>
          <p:cNvPr id="5" name="Image 4">
            <a:extLst>
              <a:ext uri="{FF2B5EF4-FFF2-40B4-BE49-F238E27FC236}">
                <a16:creationId xmlns:a16="http://schemas.microsoft.com/office/drawing/2014/main" id="{F19AD1CD-57A2-E5DF-8CA5-8207566FAF91}"/>
              </a:ext>
            </a:extLst>
          </p:cNvPr>
          <p:cNvPicPr>
            <a:picLocks noChangeAspect="1"/>
          </p:cNvPicPr>
          <p:nvPr/>
        </p:nvPicPr>
        <p:blipFill>
          <a:blip r:embed="rId2"/>
          <a:stretch>
            <a:fillRect/>
          </a:stretch>
        </p:blipFill>
        <p:spPr>
          <a:xfrm>
            <a:off x="10320337" y="2514599"/>
            <a:ext cx="1871663" cy="1228725"/>
          </a:xfrm>
          <a:prstGeom prst="rect">
            <a:avLst/>
          </a:prstGeom>
        </p:spPr>
      </p:pic>
      <p:pic>
        <p:nvPicPr>
          <p:cNvPr id="7" name="Image 6">
            <a:extLst>
              <a:ext uri="{FF2B5EF4-FFF2-40B4-BE49-F238E27FC236}">
                <a16:creationId xmlns:a16="http://schemas.microsoft.com/office/drawing/2014/main" id="{9E523BB0-B367-66EE-0757-DDE5CD7762F9}"/>
              </a:ext>
            </a:extLst>
          </p:cNvPr>
          <p:cNvPicPr>
            <a:picLocks noChangeAspect="1"/>
          </p:cNvPicPr>
          <p:nvPr/>
        </p:nvPicPr>
        <p:blipFill>
          <a:blip r:embed="rId3"/>
          <a:stretch>
            <a:fillRect/>
          </a:stretch>
        </p:blipFill>
        <p:spPr>
          <a:xfrm>
            <a:off x="5848257" y="4660777"/>
            <a:ext cx="2532187" cy="1516186"/>
          </a:xfrm>
          <a:prstGeom prst="rect">
            <a:avLst/>
          </a:prstGeom>
        </p:spPr>
      </p:pic>
      <p:sp>
        <p:nvSpPr>
          <p:cNvPr id="4" name="Explosion : 8 points 3">
            <a:extLst>
              <a:ext uri="{FF2B5EF4-FFF2-40B4-BE49-F238E27FC236}">
                <a16:creationId xmlns:a16="http://schemas.microsoft.com/office/drawing/2014/main" id="{EFFEE514-5763-5F2C-A23A-1A2049210FC8}"/>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5.2.3.1.1.8</a:t>
            </a:r>
          </a:p>
          <a:p>
            <a:pPr algn="ctr"/>
            <a:r>
              <a:rPr lang="fr-CH" dirty="0"/>
              <a:t> p.198</a:t>
            </a:r>
          </a:p>
        </p:txBody>
      </p:sp>
    </p:spTree>
    <p:extLst>
      <p:ext uri="{BB962C8B-B14F-4D97-AF65-F5344CB8AC3E}">
        <p14:creationId xmlns:p14="http://schemas.microsoft.com/office/powerpoint/2010/main" val="4150921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187F3F-D712-68C3-AEB7-58D0CC107685}"/>
              </a:ext>
            </a:extLst>
          </p:cNvPr>
          <p:cNvSpPr>
            <a:spLocks noGrp="1"/>
          </p:cNvSpPr>
          <p:nvPr>
            <p:ph type="title"/>
          </p:nvPr>
        </p:nvSpPr>
        <p:spPr>
          <a:xfrm>
            <a:off x="687280" y="1359928"/>
            <a:ext cx="10515600" cy="1325563"/>
          </a:xfrm>
        </p:spPr>
        <p:txBody>
          <a:bodyPr/>
          <a:lstStyle/>
          <a:p>
            <a:r>
              <a:rPr lang="fr-CH" dirty="0"/>
              <a:t>Facteurs de correction pour groupement </a:t>
            </a:r>
            <a:r>
              <a:rPr lang="fr-CH" dirty="0">
                <a:solidFill>
                  <a:srgbClr val="FF0000"/>
                </a:solidFill>
              </a:rPr>
              <a:t>(k</a:t>
            </a:r>
            <a:r>
              <a:rPr lang="fr-CH" sz="2400" dirty="0">
                <a:solidFill>
                  <a:srgbClr val="FF0000"/>
                </a:solidFill>
              </a:rPr>
              <a:t>H</a:t>
            </a:r>
            <a:r>
              <a:rPr lang="fr-CH" dirty="0">
                <a:solidFill>
                  <a:srgbClr val="FF0000"/>
                </a:solidFill>
              </a:rPr>
              <a:t>)</a:t>
            </a:r>
          </a:p>
        </p:txBody>
      </p:sp>
      <p:pic>
        <p:nvPicPr>
          <p:cNvPr id="5" name="Espace réservé du contenu 4">
            <a:extLst>
              <a:ext uri="{FF2B5EF4-FFF2-40B4-BE49-F238E27FC236}">
                <a16:creationId xmlns:a16="http://schemas.microsoft.com/office/drawing/2014/main" id="{9DFA1BA5-D1C1-8C19-58FA-6028698CB110}"/>
              </a:ext>
            </a:extLst>
          </p:cNvPr>
          <p:cNvPicPr>
            <a:picLocks noGrp="1" noChangeAspect="1"/>
          </p:cNvPicPr>
          <p:nvPr>
            <p:ph idx="1"/>
          </p:nvPr>
        </p:nvPicPr>
        <p:blipFill>
          <a:blip r:embed="rId2"/>
          <a:stretch>
            <a:fillRect/>
          </a:stretch>
        </p:blipFill>
        <p:spPr>
          <a:xfrm>
            <a:off x="1452562" y="3215481"/>
            <a:ext cx="9286875" cy="1571625"/>
          </a:xfrm>
        </p:spPr>
      </p:pic>
      <p:sp>
        <p:nvSpPr>
          <p:cNvPr id="3" name="Explosion : 8 points 2">
            <a:extLst>
              <a:ext uri="{FF2B5EF4-FFF2-40B4-BE49-F238E27FC236}">
                <a16:creationId xmlns:a16="http://schemas.microsoft.com/office/drawing/2014/main" id="{017851F5-D328-8D6E-1DAC-CF3D587C9F4E}"/>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a:t>
            </a:r>
          </a:p>
          <a:p>
            <a:pPr algn="ctr"/>
            <a:r>
              <a:rPr lang="fr-CH" dirty="0"/>
              <a:t>Tableau 4</a:t>
            </a:r>
          </a:p>
          <a:p>
            <a:pPr algn="ctr"/>
            <a:r>
              <a:rPr lang="fr-CH" dirty="0"/>
              <a:t> p.198</a:t>
            </a:r>
          </a:p>
        </p:txBody>
      </p:sp>
    </p:spTree>
    <p:extLst>
      <p:ext uri="{BB962C8B-B14F-4D97-AF65-F5344CB8AC3E}">
        <p14:creationId xmlns:p14="http://schemas.microsoft.com/office/powerpoint/2010/main" val="60346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5EB4-65D1-82B3-928B-5AC0DF94D2D6}"/>
              </a:ext>
            </a:extLst>
          </p:cNvPr>
          <p:cNvSpPr>
            <a:spLocks noGrp="1"/>
          </p:cNvSpPr>
          <p:nvPr>
            <p:ph type="title"/>
          </p:nvPr>
        </p:nvSpPr>
        <p:spPr/>
        <p:txBody>
          <a:bodyPr/>
          <a:lstStyle/>
          <a:p>
            <a:r>
              <a:rPr lang="fr-CH" dirty="0"/>
              <a:t>Conducteur de section différentes ?</a:t>
            </a:r>
          </a:p>
        </p:txBody>
      </p:sp>
      <p:sp>
        <p:nvSpPr>
          <p:cNvPr id="3" name="Espace réservé du contenu 2">
            <a:extLst>
              <a:ext uri="{FF2B5EF4-FFF2-40B4-BE49-F238E27FC236}">
                <a16:creationId xmlns:a16="http://schemas.microsoft.com/office/drawing/2014/main" id="{3E484C1A-EA9A-150F-CCE9-BE60B64B3B37}"/>
              </a:ext>
            </a:extLst>
          </p:cNvPr>
          <p:cNvSpPr>
            <a:spLocks noGrp="1"/>
          </p:cNvSpPr>
          <p:nvPr>
            <p:ph idx="1"/>
          </p:nvPr>
        </p:nvSpPr>
        <p:spPr>
          <a:xfrm>
            <a:off x="639193" y="1825625"/>
            <a:ext cx="10191564" cy="4351338"/>
          </a:xfrm>
        </p:spPr>
        <p:txBody>
          <a:bodyPr>
            <a:normAutofit/>
          </a:bodyPr>
          <a:lstStyle/>
          <a:p>
            <a:pPr marL="0" indent="0">
              <a:buNone/>
            </a:pPr>
            <a:r>
              <a:rPr lang="fr-CH" dirty="0"/>
              <a:t>Dans le cas d'un groupement de câbles ou de canalisations de sections différentes, une attention particulière est nécessaire en ce qui concerne le </a:t>
            </a:r>
            <a:r>
              <a:rPr lang="fr-CH" dirty="0">
                <a:solidFill>
                  <a:srgbClr val="FF0000"/>
                </a:solidFill>
              </a:rPr>
              <a:t>courant admissible de la plus petite section</a:t>
            </a:r>
            <a:r>
              <a:rPr lang="fr-CH" dirty="0"/>
              <a:t>.</a:t>
            </a:r>
          </a:p>
          <a:p>
            <a:pPr marL="0" indent="0">
              <a:buNone/>
            </a:pPr>
            <a:endParaRPr lang="fr-CH" dirty="0"/>
          </a:p>
          <a:p>
            <a:pPr marL="0" indent="0">
              <a:buNone/>
            </a:pPr>
            <a:r>
              <a:rPr lang="fr-CH" dirty="0"/>
              <a:t>Les conducteurs </a:t>
            </a:r>
            <a:r>
              <a:rPr lang="fr-CH" dirty="0">
                <a:solidFill>
                  <a:srgbClr val="FF0000"/>
                </a:solidFill>
              </a:rPr>
              <a:t>avec de faibles charges</a:t>
            </a:r>
            <a:r>
              <a:rPr lang="fr-CH" dirty="0"/>
              <a:t>, qui ne sont chargés que par </a:t>
            </a:r>
            <a:r>
              <a:rPr lang="fr-CH" dirty="0">
                <a:solidFill>
                  <a:srgbClr val="FF0000"/>
                </a:solidFill>
              </a:rPr>
              <a:t>≤ 30 % </a:t>
            </a:r>
            <a:r>
              <a:rPr lang="fr-CH" dirty="0"/>
              <a:t>de leur courant admissible, peuvent être négligés pour le groupement (par ex. lignes de commande).</a:t>
            </a:r>
          </a:p>
        </p:txBody>
      </p:sp>
      <p:pic>
        <p:nvPicPr>
          <p:cNvPr id="5" name="Image 4">
            <a:extLst>
              <a:ext uri="{FF2B5EF4-FFF2-40B4-BE49-F238E27FC236}">
                <a16:creationId xmlns:a16="http://schemas.microsoft.com/office/drawing/2014/main" id="{850366D9-903A-4BF9-BB51-136EF4453DFD}"/>
              </a:ext>
            </a:extLst>
          </p:cNvPr>
          <p:cNvPicPr>
            <a:picLocks noChangeAspect="1"/>
          </p:cNvPicPr>
          <p:nvPr/>
        </p:nvPicPr>
        <p:blipFill>
          <a:blip r:embed="rId2"/>
          <a:stretch>
            <a:fillRect/>
          </a:stretch>
        </p:blipFill>
        <p:spPr>
          <a:xfrm>
            <a:off x="9913306" y="2750174"/>
            <a:ext cx="1413293" cy="678826"/>
          </a:xfrm>
          <a:prstGeom prst="rect">
            <a:avLst/>
          </a:prstGeom>
        </p:spPr>
      </p:pic>
      <p:sp>
        <p:nvSpPr>
          <p:cNvPr id="4" name="Explosion : 8 points 3">
            <a:extLst>
              <a:ext uri="{FF2B5EF4-FFF2-40B4-BE49-F238E27FC236}">
                <a16:creationId xmlns:a16="http://schemas.microsoft.com/office/drawing/2014/main" id="{D2F20D7D-D813-A31B-A1F5-D9472794183A}"/>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5.2.3.1.1.8.3 </a:t>
            </a:r>
          </a:p>
          <a:p>
            <a:pPr algn="ctr"/>
            <a:r>
              <a:rPr lang="fr-CH" dirty="0"/>
              <a:t> p.198</a:t>
            </a:r>
          </a:p>
        </p:txBody>
      </p:sp>
    </p:spTree>
    <p:extLst>
      <p:ext uri="{BB962C8B-B14F-4D97-AF65-F5344CB8AC3E}">
        <p14:creationId xmlns:p14="http://schemas.microsoft.com/office/powerpoint/2010/main" val="2432607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0B943-1E54-CE92-1DAA-F33A4FF69464}"/>
              </a:ext>
            </a:extLst>
          </p:cNvPr>
          <p:cNvSpPr>
            <a:spLocks noGrp="1"/>
          </p:cNvSpPr>
          <p:nvPr>
            <p:ph type="title"/>
          </p:nvPr>
        </p:nvSpPr>
        <p:spPr>
          <a:xfrm>
            <a:off x="918099" y="1142428"/>
            <a:ext cx="10515600" cy="1325563"/>
          </a:xfrm>
        </p:spPr>
        <p:txBody>
          <a:bodyPr/>
          <a:lstStyle/>
          <a:p>
            <a:r>
              <a:rPr lang="fr-CH" dirty="0"/>
              <a:t>Facteur de correction de simultanéité </a:t>
            </a:r>
            <a:r>
              <a:rPr lang="fr-CH" dirty="0">
                <a:solidFill>
                  <a:srgbClr val="FF0000"/>
                </a:solidFill>
              </a:rPr>
              <a:t>(</a:t>
            </a:r>
            <a:r>
              <a:rPr lang="fr-CH" dirty="0" err="1">
                <a:solidFill>
                  <a:srgbClr val="FF0000"/>
                </a:solidFill>
              </a:rPr>
              <a:t>k</a:t>
            </a:r>
            <a:r>
              <a:rPr lang="fr-CH" sz="2400" dirty="0" err="1">
                <a:solidFill>
                  <a:srgbClr val="FF0000"/>
                </a:solidFill>
              </a:rPr>
              <a:t>G</a:t>
            </a:r>
            <a:r>
              <a:rPr lang="fr-CH" dirty="0">
                <a:solidFill>
                  <a:srgbClr val="FF0000"/>
                </a:solidFill>
              </a:rPr>
              <a:t>)</a:t>
            </a:r>
          </a:p>
        </p:txBody>
      </p:sp>
      <p:sp>
        <p:nvSpPr>
          <p:cNvPr id="3" name="Espace réservé du contenu 2">
            <a:extLst>
              <a:ext uri="{FF2B5EF4-FFF2-40B4-BE49-F238E27FC236}">
                <a16:creationId xmlns:a16="http://schemas.microsoft.com/office/drawing/2014/main" id="{15A1853B-DBDC-A428-B37F-8A9AB433882E}"/>
              </a:ext>
            </a:extLst>
          </p:cNvPr>
          <p:cNvSpPr>
            <a:spLocks noGrp="1"/>
          </p:cNvSpPr>
          <p:nvPr>
            <p:ph idx="1"/>
          </p:nvPr>
        </p:nvSpPr>
        <p:spPr>
          <a:xfrm>
            <a:off x="838200" y="2467991"/>
            <a:ext cx="10515600" cy="3708971"/>
          </a:xfrm>
        </p:spPr>
        <p:txBody>
          <a:bodyPr>
            <a:normAutofit/>
          </a:bodyPr>
          <a:lstStyle/>
          <a:p>
            <a:pPr marL="0" indent="0">
              <a:buNone/>
            </a:pPr>
            <a:r>
              <a:rPr lang="fr-CH" dirty="0"/>
              <a:t>Il est peu vraisemblable que dans un ménage le chauffe-eau, la machine à laver, le sèche-linge, le lave-vaisselle, le four, toutes les plaques de cuisson, etc. soient en service simultanément. Des considérations analogues peuvent également être transposées dans l'industrie ou dans l'artisanat.</a:t>
            </a:r>
          </a:p>
        </p:txBody>
      </p:sp>
      <p:sp>
        <p:nvSpPr>
          <p:cNvPr id="5" name="Explosion : 8 points 4">
            <a:extLst>
              <a:ext uri="{FF2B5EF4-FFF2-40B4-BE49-F238E27FC236}">
                <a16:creationId xmlns:a16="http://schemas.microsoft.com/office/drawing/2014/main" id="{6B98E7AA-2C90-5745-4B9F-4A1EF9958B8D}"/>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5.2.3.1.1.14</a:t>
            </a:r>
          </a:p>
          <a:p>
            <a:pPr algn="ctr"/>
            <a:r>
              <a:rPr lang="fr-CH" dirty="0"/>
              <a:t> p.198</a:t>
            </a:r>
          </a:p>
        </p:txBody>
      </p:sp>
    </p:spTree>
    <p:extLst>
      <p:ext uri="{BB962C8B-B14F-4D97-AF65-F5344CB8AC3E}">
        <p14:creationId xmlns:p14="http://schemas.microsoft.com/office/powerpoint/2010/main" val="617630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0B943-1E54-CE92-1DAA-F33A4FF69464}"/>
              </a:ext>
            </a:extLst>
          </p:cNvPr>
          <p:cNvSpPr>
            <a:spLocks noGrp="1"/>
          </p:cNvSpPr>
          <p:nvPr>
            <p:ph type="title"/>
          </p:nvPr>
        </p:nvSpPr>
        <p:spPr>
          <a:xfrm>
            <a:off x="838200" y="541538"/>
            <a:ext cx="10515600" cy="1379970"/>
          </a:xfrm>
        </p:spPr>
        <p:txBody>
          <a:bodyPr>
            <a:normAutofit/>
          </a:bodyPr>
          <a:lstStyle/>
          <a:p>
            <a:r>
              <a:rPr lang="fr-CH" dirty="0"/>
              <a:t>Courants admissibles</a:t>
            </a:r>
            <a:br>
              <a:rPr lang="fr-CH" dirty="0"/>
            </a:br>
            <a:r>
              <a:rPr lang="fr-CH" dirty="0"/>
              <a:t>/Sections des conducteurs </a:t>
            </a:r>
            <a:r>
              <a:rPr lang="fr-CH" dirty="0">
                <a:solidFill>
                  <a:srgbClr val="FF0000"/>
                </a:solidFill>
              </a:rPr>
              <a:t>(</a:t>
            </a:r>
            <a:r>
              <a:rPr lang="fr-CH" dirty="0" err="1">
                <a:solidFill>
                  <a:srgbClr val="FF0000"/>
                </a:solidFill>
              </a:rPr>
              <a:t>k</a:t>
            </a:r>
            <a:r>
              <a:rPr lang="fr-CH" sz="2400" dirty="0" err="1">
                <a:solidFill>
                  <a:srgbClr val="FF0000"/>
                </a:solidFill>
              </a:rPr>
              <a:t>GH</a:t>
            </a:r>
            <a:r>
              <a:rPr lang="fr-CH" dirty="0">
                <a:solidFill>
                  <a:srgbClr val="FF0000"/>
                </a:solidFill>
              </a:rPr>
              <a:t>)</a:t>
            </a:r>
            <a:endParaRPr lang="fr-CH" dirty="0"/>
          </a:p>
        </p:txBody>
      </p:sp>
      <p:sp>
        <p:nvSpPr>
          <p:cNvPr id="3" name="Espace réservé du contenu 2">
            <a:extLst>
              <a:ext uri="{FF2B5EF4-FFF2-40B4-BE49-F238E27FC236}">
                <a16:creationId xmlns:a16="http://schemas.microsoft.com/office/drawing/2014/main" id="{15A1853B-DBDC-A428-B37F-8A9AB433882E}"/>
              </a:ext>
            </a:extLst>
          </p:cNvPr>
          <p:cNvSpPr>
            <a:spLocks noGrp="1"/>
          </p:cNvSpPr>
          <p:nvPr>
            <p:ph idx="1"/>
          </p:nvPr>
        </p:nvSpPr>
        <p:spPr>
          <a:xfrm>
            <a:off x="838200" y="2254927"/>
            <a:ext cx="10515600" cy="3922035"/>
          </a:xfrm>
        </p:spPr>
        <p:txBody>
          <a:bodyPr>
            <a:normAutofit/>
          </a:bodyPr>
          <a:lstStyle/>
          <a:p>
            <a:pPr marL="0" indent="0">
              <a:buNone/>
            </a:pPr>
            <a:r>
              <a:rPr lang="fr-CH" dirty="0"/>
              <a:t>Facteur de correction </a:t>
            </a:r>
            <a:r>
              <a:rPr lang="fr-CH" dirty="0">
                <a:solidFill>
                  <a:srgbClr val="FF0000"/>
                </a:solidFill>
              </a:rPr>
              <a:t>combiné</a:t>
            </a:r>
            <a:r>
              <a:rPr lang="fr-CH" dirty="0"/>
              <a:t> </a:t>
            </a:r>
            <a:r>
              <a:rPr lang="fr-CH" dirty="0" err="1"/>
              <a:t>k</a:t>
            </a:r>
            <a:r>
              <a:rPr lang="fr-CH" sz="1800" dirty="0" err="1"/>
              <a:t>GH</a:t>
            </a:r>
            <a:endParaRPr lang="fr-CH" sz="1800" dirty="0"/>
          </a:p>
          <a:p>
            <a:pPr marL="0" indent="0">
              <a:buNone/>
            </a:pPr>
            <a:r>
              <a:rPr lang="fr-CH" dirty="0"/>
              <a:t>Si, </a:t>
            </a:r>
            <a:r>
              <a:rPr lang="fr-CH" dirty="0">
                <a:solidFill>
                  <a:srgbClr val="FF0000"/>
                </a:solidFill>
              </a:rPr>
              <a:t>dans le cas d'un groupement &gt; 1</a:t>
            </a:r>
            <a:r>
              <a:rPr lang="fr-CH" dirty="0"/>
              <a:t>, </a:t>
            </a:r>
            <a:r>
              <a:rPr lang="fr-CH" dirty="0">
                <a:solidFill>
                  <a:srgbClr val="FF0000"/>
                </a:solidFill>
              </a:rPr>
              <a:t>toutes les canalisations ne sont pas chargées simultanément à 100 %</a:t>
            </a:r>
            <a:r>
              <a:rPr lang="fr-CH" dirty="0"/>
              <a:t>, un facteur de simultanéité peut être calculé.</a:t>
            </a:r>
          </a:p>
          <a:p>
            <a:pPr marL="0" indent="0">
              <a:buNone/>
            </a:pPr>
            <a:endParaRPr lang="fr-CH" dirty="0"/>
          </a:p>
          <a:p>
            <a:pPr marL="0" indent="0">
              <a:buNone/>
            </a:pPr>
            <a:r>
              <a:rPr lang="fr-CH" dirty="0"/>
              <a:t>Le facteur de correction combiné </a:t>
            </a:r>
            <a:r>
              <a:rPr lang="fr-CH" dirty="0" err="1"/>
              <a:t>k</a:t>
            </a:r>
            <a:r>
              <a:rPr lang="fr-CH" sz="1800" dirty="0" err="1"/>
              <a:t>GH</a:t>
            </a:r>
            <a:r>
              <a:rPr lang="fr-CH" dirty="0"/>
              <a:t> peut être constitué à partir de ces deux grandeurs (groupement et simultanéité).</a:t>
            </a:r>
          </a:p>
        </p:txBody>
      </p:sp>
      <p:sp>
        <p:nvSpPr>
          <p:cNvPr id="5" name="Explosion : 8 points 4">
            <a:extLst>
              <a:ext uri="{FF2B5EF4-FFF2-40B4-BE49-F238E27FC236}">
                <a16:creationId xmlns:a16="http://schemas.microsoft.com/office/drawing/2014/main" id="{FEED42E9-E6AC-2C19-D0DD-70B3E9CF3FCE}"/>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5.2.3.1.1.14</a:t>
            </a:r>
          </a:p>
          <a:p>
            <a:pPr algn="ctr"/>
            <a:r>
              <a:rPr lang="fr-CH" dirty="0"/>
              <a:t> p.198</a:t>
            </a:r>
          </a:p>
        </p:txBody>
      </p:sp>
    </p:spTree>
    <p:extLst>
      <p:ext uri="{BB962C8B-B14F-4D97-AF65-F5344CB8AC3E}">
        <p14:creationId xmlns:p14="http://schemas.microsoft.com/office/powerpoint/2010/main" val="40960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86A6DE-4B04-C339-BC8A-ED3D836CC170}"/>
              </a:ext>
            </a:extLst>
          </p:cNvPr>
          <p:cNvSpPr>
            <a:spLocks noGrp="1"/>
          </p:cNvSpPr>
          <p:nvPr>
            <p:ph type="title"/>
          </p:nvPr>
        </p:nvSpPr>
        <p:spPr/>
        <p:txBody>
          <a:bodyPr/>
          <a:lstStyle/>
          <a:p>
            <a:r>
              <a:rPr lang="fr-CH" dirty="0"/>
              <a:t>Facteurs de correction </a:t>
            </a:r>
            <a:r>
              <a:rPr lang="fr-CH" dirty="0">
                <a:solidFill>
                  <a:srgbClr val="FF0000"/>
                </a:solidFill>
              </a:rPr>
              <a:t>(</a:t>
            </a:r>
            <a:r>
              <a:rPr lang="fr-CH" dirty="0" err="1">
                <a:solidFill>
                  <a:srgbClr val="FF0000"/>
                </a:solidFill>
              </a:rPr>
              <a:t>k</a:t>
            </a:r>
            <a:r>
              <a:rPr lang="fr-CH" sz="2400" dirty="0" err="1">
                <a:solidFill>
                  <a:srgbClr val="FF0000"/>
                </a:solidFill>
              </a:rPr>
              <a:t>GH</a:t>
            </a:r>
            <a:r>
              <a:rPr lang="fr-CH" dirty="0">
                <a:solidFill>
                  <a:srgbClr val="FF0000"/>
                </a:solidFill>
              </a:rPr>
              <a:t>)</a:t>
            </a:r>
            <a:endParaRPr lang="fr-CH" dirty="0"/>
          </a:p>
        </p:txBody>
      </p:sp>
      <p:pic>
        <p:nvPicPr>
          <p:cNvPr id="5" name="Espace réservé du contenu 4">
            <a:extLst>
              <a:ext uri="{FF2B5EF4-FFF2-40B4-BE49-F238E27FC236}">
                <a16:creationId xmlns:a16="http://schemas.microsoft.com/office/drawing/2014/main" id="{0A485DDC-9B3F-B3C8-74B0-A46B27586831}"/>
              </a:ext>
            </a:extLst>
          </p:cNvPr>
          <p:cNvPicPr>
            <a:picLocks noGrp="1" noChangeAspect="1"/>
          </p:cNvPicPr>
          <p:nvPr>
            <p:ph idx="1"/>
          </p:nvPr>
        </p:nvPicPr>
        <p:blipFill>
          <a:blip r:embed="rId2"/>
          <a:stretch>
            <a:fillRect/>
          </a:stretch>
        </p:blipFill>
        <p:spPr>
          <a:xfrm>
            <a:off x="1443037" y="2184377"/>
            <a:ext cx="9305925" cy="1609725"/>
          </a:xfrm>
        </p:spPr>
      </p:pic>
      <p:sp>
        <p:nvSpPr>
          <p:cNvPr id="6" name="ZoneTexte 5">
            <a:extLst>
              <a:ext uri="{FF2B5EF4-FFF2-40B4-BE49-F238E27FC236}">
                <a16:creationId xmlns:a16="http://schemas.microsoft.com/office/drawing/2014/main" id="{7E217348-2310-67E3-6AC8-4734A484AEE1}"/>
              </a:ext>
            </a:extLst>
          </p:cNvPr>
          <p:cNvSpPr txBox="1"/>
          <p:nvPr/>
        </p:nvSpPr>
        <p:spPr>
          <a:xfrm>
            <a:off x="1762633" y="3954370"/>
            <a:ext cx="9827581" cy="2677656"/>
          </a:xfrm>
          <a:prstGeom prst="rect">
            <a:avLst/>
          </a:prstGeom>
          <a:noFill/>
        </p:spPr>
        <p:txBody>
          <a:bodyPr wrap="square" rtlCol="0">
            <a:spAutoFit/>
          </a:bodyPr>
          <a:lstStyle/>
          <a:p>
            <a:r>
              <a:rPr lang="fr-CH" sz="2800" dirty="0"/>
              <a:t>Le facteur de correction combiné pour le groupement et la</a:t>
            </a:r>
          </a:p>
          <a:p>
            <a:r>
              <a:rPr lang="fr-CH" sz="2800" dirty="0"/>
              <a:t>simultanéité ne peut être utilisé </a:t>
            </a:r>
            <a:r>
              <a:rPr lang="fr-CH" sz="2800" dirty="0">
                <a:solidFill>
                  <a:srgbClr val="FF0000"/>
                </a:solidFill>
              </a:rPr>
              <a:t>que lorsque les circuits ne</a:t>
            </a:r>
          </a:p>
          <a:p>
            <a:r>
              <a:rPr lang="fr-CH" sz="2800" dirty="0">
                <a:solidFill>
                  <a:srgbClr val="FF0000"/>
                </a:solidFill>
              </a:rPr>
              <a:t>sont pas utilisés simultanément et pas chargés à 100%.</a:t>
            </a:r>
          </a:p>
          <a:p>
            <a:endParaRPr lang="fr-CH" sz="2800" dirty="0">
              <a:solidFill>
                <a:srgbClr val="FF0000"/>
              </a:solidFill>
            </a:endParaRPr>
          </a:p>
          <a:p>
            <a:r>
              <a:rPr lang="fr-CH" sz="2800" dirty="0">
                <a:solidFill>
                  <a:srgbClr val="FF0000"/>
                </a:solidFill>
              </a:rPr>
              <a:t>Par exemple : 	- Alimentations de groupe de prises</a:t>
            </a:r>
          </a:p>
          <a:p>
            <a:r>
              <a:rPr lang="fr-CH" sz="2800" dirty="0">
                <a:solidFill>
                  <a:srgbClr val="FF0000"/>
                </a:solidFill>
              </a:rPr>
              <a:t>			- Alimentation de groupe lumières et prise</a:t>
            </a:r>
          </a:p>
        </p:txBody>
      </p:sp>
      <p:sp>
        <p:nvSpPr>
          <p:cNvPr id="3" name="Explosion : 8 points 2">
            <a:extLst>
              <a:ext uri="{FF2B5EF4-FFF2-40B4-BE49-F238E27FC236}">
                <a16:creationId xmlns:a16="http://schemas.microsoft.com/office/drawing/2014/main" id="{602DF7F7-80C6-65D1-AA0C-48413584C780}"/>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5.2.3.1.1.15</a:t>
            </a:r>
          </a:p>
          <a:p>
            <a:pPr algn="ctr"/>
            <a:r>
              <a:rPr lang="fr-CH" dirty="0"/>
              <a:t>Tableau 5</a:t>
            </a:r>
          </a:p>
          <a:p>
            <a:pPr algn="ctr"/>
            <a:r>
              <a:rPr lang="fr-CH" dirty="0"/>
              <a:t> p.199</a:t>
            </a:r>
          </a:p>
        </p:txBody>
      </p:sp>
    </p:spTree>
    <p:extLst>
      <p:ext uri="{BB962C8B-B14F-4D97-AF65-F5344CB8AC3E}">
        <p14:creationId xmlns:p14="http://schemas.microsoft.com/office/powerpoint/2010/main" val="233716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EA446-AEDD-986D-8672-551960769C0E}"/>
              </a:ext>
            </a:extLst>
          </p:cNvPr>
          <p:cNvSpPr>
            <a:spLocks noGrp="1"/>
          </p:cNvSpPr>
          <p:nvPr>
            <p:ph type="title"/>
          </p:nvPr>
        </p:nvSpPr>
        <p:spPr>
          <a:xfrm>
            <a:off x="556334" y="1012054"/>
            <a:ext cx="11079332" cy="1325563"/>
          </a:xfrm>
        </p:spPr>
        <p:txBody>
          <a:bodyPr/>
          <a:lstStyle/>
          <a:p>
            <a:r>
              <a:rPr lang="fr-CH" dirty="0"/>
              <a:t>Nombre de conducteurs chargés dans un circuit</a:t>
            </a:r>
          </a:p>
        </p:txBody>
      </p:sp>
      <p:sp>
        <p:nvSpPr>
          <p:cNvPr id="3" name="Espace réservé du contenu 2">
            <a:extLst>
              <a:ext uri="{FF2B5EF4-FFF2-40B4-BE49-F238E27FC236}">
                <a16:creationId xmlns:a16="http://schemas.microsoft.com/office/drawing/2014/main" id="{5BC0D2BA-A1DE-5447-3E75-8FB53673A228}"/>
              </a:ext>
            </a:extLst>
          </p:cNvPr>
          <p:cNvSpPr>
            <a:spLocks noGrp="1"/>
          </p:cNvSpPr>
          <p:nvPr>
            <p:ph idx="1"/>
          </p:nvPr>
        </p:nvSpPr>
        <p:spPr>
          <a:xfrm>
            <a:off x="838200" y="2157273"/>
            <a:ext cx="10515600" cy="4019689"/>
          </a:xfrm>
        </p:spPr>
        <p:txBody>
          <a:bodyPr>
            <a:normAutofit/>
          </a:bodyPr>
          <a:lstStyle/>
          <a:p>
            <a:pPr marL="0" indent="0">
              <a:buNone/>
            </a:pPr>
            <a:r>
              <a:rPr lang="fr-CH" dirty="0"/>
              <a:t>Lorsque, dans un circuit polyphasé les courants sont </a:t>
            </a:r>
            <a:r>
              <a:rPr lang="fr-CH" dirty="0">
                <a:solidFill>
                  <a:srgbClr val="FF0000"/>
                </a:solidFill>
              </a:rPr>
              <a:t>supposés équilibrés</a:t>
            </a:r>
            <a:r>
              <a:rPr lang="fr-CH" dirty="0"/>
              <a:t>, il n'y a pas lieu de tenir compte en règle générale du conducteur neutre correspondant.</a:t>
            </a:r>
          </a:p>
          <a:p>
            <a:pPr marL="0" indent="0">
              <a:buNone/>
            </a:pPr>
            <a:endParaRPr lang="fr-CH" dirty="0"/>
          </a:p>
          <a:p>
            <a:pPr marL="0" indent="0">
              <a:buNone/>
            </a:pPr>
            <a:r>
              <a:rPr lang="fr-CH" dirty="0"/>
              <a:t>Si </a:t>
            </a:r>
            <a:r>
              <a:rPr lang="fr-CH" dirty="0">
                <a:solidFill>
                  <a:srgbClr val="FF0000"/>
                </a:solidFill>
              </a:rPr>
              <a:t>l'intensité du courant dans le conducteur </a:t>
            </a:r>
            <a:r>
              <a:rPr lang="fr-CH" dirty="0"/>
              <a:t>neutre est susceptible d'être </a:t>
            </a:r>
            <a:r>
              <a:rPr lang="fr-CH" dirty="0">
                <a:solidFill>
                  <a:srgbClr val="FF0000"/>
                </a:solidFill>
              </a:rPr>
              <a:t>plus élevée </a:t>
            </a:r>
            <a:r>
              <a:rPr lang="fr-CH" dirty="0"/>
              <a:t>que dans le conducteur de phase, </a:t>
            </a:r>
            <a:r>
              <a:rPr lang="fr-CH" dirty="0">
                <a:solidFill>
                  <a:srgbClr val="FF0000"/>
                </a:solidFill>
              </a:rPr>
              <a:t>alors il convient de choisir la section du câble ou de la canalisation sur la base de l'intensité du courant dans le conducteur neutre.</a:t>
            </a:r>
          </a:p>
        </p:txBody>
      </p:sp>
      <p:sp>
        <p:nvSpPr>
          <p:cNvPr id="5" name="Explosion : 8 points 4">
            <a:extLst>
              <a:ext uri="{FF2B5EF4-FFF2-40B4-BE49-F238E27FC236}">
                <a16:creationId xmlns:a16="http://schemas.microsoft.com/office/drawing/2014/main" id="{274F46DF-7C41-F763-53DA-2ABBD2C4AE5D}"/>
              </a:ext>
            </a:extLst>
          </p:cNvPr>
          <p:cNvSpPr/>
          <p:nvPr/>
        </p:nvSpPr>
        <p:spPr>
          <a:xfrm>
            <a:off x="9365673" y="73999"/>
            <a:ext cx="2752436" cy="1431853"/>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5.2.3.6</a:t>
            </a:r>
          </a:p>
          <a:p>
            <a:pPr algn="ctr"/>
            <a:r>
              <a:rPr lang="fr-CH" dirty="0"/>
              <a:t> p.199</a:t>
            </a:r>
          </a:p>
        </p:txBody>
      </p:sp>
    </p:spTree>
    <p:extLst>
      <p:ext uri="{BB962C8B-B14F-4D97-AF65-F5344CB8AC3E}">
        <p14:creationId xmlns:p14="http://schemas.microsoft.com/office/powerpoint/2010/main" val="176760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C4322-B3BB-1EC3-BEA1-4564006E10DC}"/>
              </a:ext>
            </a:extLst>
          </p:cNvPr>
          <p:cNvSpPr>
            <a:spLocks noGrp="1"/>
          </p:cNvSpPr>
          <p:nvPr>
            <p:ph type="title"/>
          </p:nvPr>
        </p:nvSpPr>
        <p:spPr/>
        <p:txBody>
          <a:bodyPr/>
          <a:lstStyle/>
          <a:p>
            <a:r>
              <a:rPr lang="fr-CH" dirty="0"/>
              <a:t>Exercice avec feuille plastifiée !</a:t>
            </a:r>
          </a:p>
        </p:txBody>
      </p:sp>
      <p:sp>
        <p:nvSpPr>
          <p:cNvPr id="3" name="Espace réservé du contenu 2">
            <a:extLst>
              <a:ext uri="{FF2B5EF4-FFF2-40B4-BE49-F238E27FC236}">
                <a16:creationId xmlns:a16="http://schemas.microsoft.com/office/drawing/2014/main" id="{98385DCD-731A-50B7-50DE-17B15AE11B29}"/>
              </a:ext>
            </a:extLst>
          </p:cNvPr>
          <p:cNvSpPr>
            <a:spLocks noGrp="1"/>
          </p:cNvSpPr>
          <p:nvPr>
            <p:ph idx="1"/>
          </p:nvPr>
        </p:nvSpPr>
        <p:spPr>
          <a:xfrm>
            <a:off x="838200" y="1861135"/>
            <a:ext cx="10515600" cy="4351338"/>
          </a:xfrm>
        </p:spPr>
        <p:txBody>
          <a:bodyPr/>
          <a:lstStyle/>
          <a:p>
            <a:endParaRPr lang="fr-CH" dirty="0"/>
          </a:p>
        </p:txBody>
      </p:sp>
      <p:pic>
        <p:nvPicPr>
          <p:cNvPr id="4" name="Espace réservé du contenu 12">
            <a:extLst>
              <a:ext uri="{FF2B5EF4-FFF2-40B4-BE49-F238E27FC236}">
                <a16:creationId xmlns:a16="http://schemas.microsoft.com/office/drawing/2014/main" id="{EEF5459E-A50D-634C-B9D5-18C044B3F876}"/>
              </a:ext>
            </a:extLst>
          </p:cNvPr>
          <p:cNvPicPr>
            <a:picLocks noChangeAspect="1"/>
          </p:cNvPicPr>
          <p:nvPr/>
        </p:nvPicPr>
        <p:blipFill>
          <a:blip r:embed="rId2"/>
          <a:stretch>
            <a:fillRect/>
          </a:stretch>
        </p:blipFill>
        <p:spPr>
          <a:xfrm>
            <a:off x="2752078" y="1901915"/>
            <a:ext cx="6187736" cy="4310558"/>
          </a:xfrm>
          <a:prstGeom prst="rect">
            <a:avLst/>
          </a:prstGeom>
        </p:spPr>
      </p:pic>
    </p:spTree>
    <p:extLst>
      <p:ext uri="{BB962C8B-B14F-4D97-AF65-F5344CB8AC3E}">
        <p14:creationId xmlns:p14="http://schemas.microsoft.com/office/powerpoint/2010/main" val="3144258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A58F6-6640-634B-1EE3-D1ED74C9E2F6}"/>
              </a:ext>
            </a:extLst>
          </p:cNvPr>
          <p:cNvSpPr>
            <a:spLocks noGrp="1"/>
          </p:cNvSpPr>
          <p:nvPr>
            <p:ph type="title"/>
          </p:nvPr>
        </p:nvSpPr>
        <p:spPr/>
        <p:txBody>
          <a:bodyPr/>
          <a:lstStyle/>
          <a:p>
            <a:r>
              <a:rPr lang="fr-CH" dirty="0"/>
              <a:t>Exemple 1</a:t>
            </a:r>
          </a:p>
        </p:txBody>
      </p:sp>
      <p:pic>
        <p:nvPicPr>
          <p:cNvPr id="5" name="Espace réservé du contenu 4">
            <a:extLst>
              <a:ext uri="{FF2B5EF4-FFF2-40B4-BE49-F238E27FC236}">
                <a16:creationId xmlns:a16="http://schemas.microsoft.com/office/drawing/2014/main" id="{388C6C0E-DAF1-1B17-6A99-EAFD8D90939D}"/>
              </a:ext>
            </a:extLst>
          </p:cNvPr>
          <p:cNvPicPr>
            <a:picLocks noGrp="1" noChangeAspect="1"/>
          </p:cNvPicPr>
          <p:nvPr>
            <p:ph idx="1"/>
          </p:nvPr>
        </p:nvPicPr>
        <p:blipFill>
          <a:blip r:embed="rId2"/>
          <a:stretch>
            <a:fillRect/>
          </a:stretch>
        </p:blipFill>
        <p:spPr>
          <a:xfrm>
            <a:off x="7143398" y="365124"/>
            <a:ext cx="4556796" cy="3301353"/>
          </a:xfrm>
        </p:spPr>
      </p:pic>
      <p:sp>
        <p:nvSpPr>
          <p:cNvPr id="6" name="ZoneTexte 5">
            <a:extLst>
              <a:ext uri="{FF2B5EF4-FFF2-40B4-BE49-F238E27FC236}">
                <a16:creationId xmlns:a16="http://schemas.microsoft.com/office/drawing/2014/main" id="{F2895539-7231-4469-9989-E98D2851418D}"/>
              </a:ext>
            </a:extLst>
          </p:cNvPr>
          <p:cNvSpPr txBox="1"/>
          <p:nvPr/>
        </p:nvSpPr>
        <p:spPr>
          <a:xfrm>
            <a:off x="967666" y="3586579"/>
            <a:ext cx="10022889" cy="1477328"/>
          </a:xfrm>
          <a:prstGeom prst="rect">
            <a:avLst/>
          </a:prstGeom>
          <a:noFill/>
        </p:spPr>
        <p:txBody>
          <a:bodyPr wrap="square" rtlCol="0">
            <a:spAutoFit/>
          </a:bodyPr>
          <a:lstStyle/>
          <a:p>
            <a:pPr algn="l"/>
            <a:endParaRPr lang="fr-CH" sz="1800" b="0" i="0" u="none" strike="noStrike" baseline="0" dirty="0">
              <a:solidFill>
                <a:srgbClr val="060707"/>
              </a:solidFill>
              <a:latin typeface="Arial" panose="020B0604020202020204" pitchFamily="34" charset="0"/>
            </a:endParaRPr>
          </a:p>
          <a:p>
            <a:pPr algn="l"/>
            <a:r>
              <a:rPr lang="fr-CH" sz="1800" b="0" i="0" u="none" strike="noStrike" baseline="0" dirty="0">
                <a:solidFill>
                  <a:srgbClr val="060707"/>
                </a:solidFill>
                <a:latin typeface="Arial" panose="020B0604020202020204" pitchFamily="34" charset="0"/>
              </a:rPr>
              <a:t>Consigne : On a posé des </a:t>
            </a:r>
            <a:r>
              <a:rPr lang="fr-CH" sz="1800" b="0" i="0" u="none" strike="noStrike" baseline="0" dirty="0">
                <a:solidFill>
                  <a:srgbClr val="FF0000"/>
                </a:solidFill>
                <a:latin typeface="Arial" panose="020B0604020202020204" pitchFamily="34" charset="0"/>
              </a:rPr>
              <a:t>câbles PVC dans une gaine technique</a:t>
            </a:r>
            <a:r>
              <a:rPr lang="fr-CH" sz="1800" b="0" i="0" u="none" strike="noStrike" baseline="0" dirty="0">
                <a:solidFill>
                  <a:srgbClr val="060707"/>
                </a:solidFill>
                <a:latin typeface="Arial" panose="020B0604020202020204" pitchFamily="34" charset="0"/>
              </a:rPr>
              <a:t>, </a:t>
            </a:r>
            <a:r>
              <a:rPr lang="fr-CH" sz="1800" b="0" i="0" u="none" strike="noStrike" baseline="0" dirty="0">
                <a:solidFill>
                  <a:srgbClr val="FF0000"/>
                </a:solidFill>
                <a:latin typeface="Arial" panose="020B0604020202020204" pitchFamily="34" charset="0"/>
              </a:rPr>
              <a:t>la température ambiante </a:t>
            </a:r>
            <a:r>
              <a:rPr lang="fr-CH" sz="1800" b="0" i="0" u="none" strike="noStrike" baseline="0" dirty="0">
                <a:solidFill>
                  <a:srgbClr val="060707"/>
                </a:solidFill>
                <a:latin typeface="Arial" panose="020B0604020202020204" pitchFamily="34" charset="0"/>
              </a:rPr>
              <a:t>s'élève au maximum à </a:t>
            </a:r>
            <a:r>
              <a:rPr lang="fr-CH" sz="1800" b="0" i="0" u="none" strike="noStrike" baseline="0" dirty="0">
                <a:solidFill>
                  <a:srgbClr val="FF0000"/>
                </a:solidFill>
                <a:latin typeface="Arial" panose="020B0604020202020204" pitchFamily="34" charset="0"/>
              </a:rPr>
              <a:t>30 °C. </a:t>
            </a:r>
            <a:r>
              <a:rPr lang="fr-CH" sz="1800" b="0" i="0" u="none" strike="noStrike" baseline="0" dirty="0">
                <a:solidFill>
                  <a:srgbClr val="060707"/>
                </a:solidFill>
                <a:latin typeface="Arial" panose="020B0604020202020204" pitchFamily="34" charset="0"/>
              </a:rPr>
              <a:t>La ligne d'alimentation au thermostat d</a:t>
            </a:r>
            <a:r>
              <a:rPr lang="fr-CH" sz="1800" b="0" i="0" u="none" strike="noStrike" baseline="0" dirty="0">
                <a:solidFill>
                  <a:srgbClr val="202120"/>
                </a:solidFill>
                <a:latin typeface="Arial" panose="020B0604020202020204" pitchFamily="34" charset="0"/>
              </a:rPr>
              <a:t>'</a:t>
            </a:r>
            <a:r>
              <a:rPr lang="fr-CH" sz="1800" b="0" i="0" u="none" strike="noStrike" baseline="0" dirty="0">
                <a:solidFill>
                  <a:srgbClr val="060707"/>
                </a:solidFill>
                <a:latin typeface="Arial" panose="020B0604020202020204" pitchFamily="34" charset="0"/>
              </a:rPr>
              <a:t>ambiance est un fil de commande. Dimensionner chaque groupe ?</a:t>
            </a:r>
            <a:endParaRPr lang="fr-CH" sz="1800" b="0" i="0" u="none" strike="noStrike" baseline="0" dirty="0">
              <a:solidFill>
                <a:srgbClr val="FF0000"/>
              </a:solidFill>
              <a:latin typeface="Arial" panose="020B0604020202020204" pitchFamily="34" charset="0"/>
            </a:endParaRPr>
          </a:p>
          <a:p>
            <a:pPr algn="l"/>
            <a:endParaRPr lang="fr-CH" dirty="0">
              <a:solidFill>
                <a:srgbClr val="FF0000"/>
              </a:solidFill>
              <a:latin typeface="Arial" panose="020B0604020202020204" pitchFamily="34" charset="0"/>
            </a:endParaRPr>
          </a:p>
        </p:txBody>
      </p:sp>
    </p:spTree>
    <p:extLst>
      <p:ext uri="{BB962C8B-B14F-4D97-AF65-F5344CB8AC3E}">
        <p14:creationId xmlns:p14="http://schemas.microsoft.com/office/powerpoint/2010/main" val="194733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C3EF5-31EA-1AC7-45BF-A3EC27769121}"/>
              </a:ext>
            </a:extLst>
          </p:cNvPr>
          <p:cNvSpPr>
            <a:spLocks noGrp="1"/>
          </p:cNvSpPr>
          <p:nvPr>
            <p:ph type="title"/>
          </p:nvPr>
        </p:nvSpPr>
        <p:spPr/>
        <p:txBody>
          <a:bodyPr/>
          <a:lstStyle/>
          <a:p>
            <a:r>
              <a:rPr lang="fr-CH" dirty="0"/>
              <a:t>Source de chaleur externe</a:t>
            </a:r>
          </a:p>
        </p:txBody>
      </p:sp>
      <p:sp>
        <p:nvSpPr>
          <p:cNvPr id="3" name="Espace réservé du contenu 2">
            <a:extLst>
              <a:ext uri="{FF2B5EF4-FFF2-40B4-BE49-F238E27FC236}">
                <a16:creationId xmlns:a16="http://schemas.microsoft.com/office/drawing/2014/main" id="{63638217-AEB0-D30A-FFBD-CB7807BA39C0}"/>
              </a:ext>
            </a:extLst>
          </p:cNvPr>
          <p:cNvSpPr>
            <a:spLocks noGrp="1"/>
          </p:cNvSpPr>
          <p:nvPr>
            <p:ph idx="1"/>
          </p:nvPr>
        </p:nvSpPr>
        <p:spPr/>
        <p:txBody>
          <a:bodyPr>
            <a:normAutofit lnSpcReduction="10000"/>
          </a:bodyPr>
          <a:lstStyle/>
          <a:p>
            <a:pPr marL="0" indent="0">
              <a:buNone/>
            </a:pPr>
            <a:r>
              <a:rPr lang="fr-CH" dirty="0"/>
              <a:t>Les canalisations </a:t>
            </a:r>
            <a:r>
              <a:rPr lang="fr-CH" dirty="0">
                <a:solidFill>
                  <a:srgbClr val="FF0000"/>
                </a:solidFill>
              </a:rPr>
              <a:t>doivent être protégées contre les effets thermiques </a:t>
            </a:r>
            <a:r>
              <a:rPr lang="fr-CH" dirty="0"/>
              <a:t>inadmissibles par: </a:t>
            </a:r>
          </a:p>
          <a:p>
            <a:r>
              <a:rPr lang="fr-CH" dirty="0">
                <a:solidFill>
                  <a:srgbClr val="FF0000"/>
                </a:solidFill>
              </a:rPr>
              <a:t>écran de protection </a:t>
            </a:r>
            <a:r>
              <a:rPr lang="fr-CH" dirty="0"/>
              <a:t>contre les sources de chaleur </a:t>
            </a:r>
          </a:p>
          <a:p>
            <a:r>
              <a:rPr lang="fr-CH" dirty="0">
                <a:solidFill>
                  <a:srgbClr val="FF0000"/>
                </a:solidFill>
              </a:rPr>
              <a:t>éloignement</a:t>
            </a:r>
            <a:r>
              <a:rPr lang="fr-CH" dirty="0"/>
              <a:t> suffisant par rapport à la source de chaleur </a:t>
            </a:r>
          </a:p>
          <a:p>
            <a:r>
              <a:rPr lang="fr-CH" dirty="0">
                <a:solidFill>
                  <a:srgbClr val="FF0000"/>
                </a:solidFill>
              </a:rPr>
              <a:t>choix d’un mode de pose </a:t>
            </a:r>
            <a:r>
              <a:rPr lang="fr-CH" dirty="0"/>
              <a:t>tenant compte de l’augmentation prévisible de température </a:t>
            </a:r>
          </a:p>
          <a:p>
            <a:r>
              <a:rPr lang="fr-CH" dirty="0">
                <a:solidFill>
                  <a:srgbClr val="FF0000"/>
                </a:solidFill>
              </a:rPr>
              <a:t>renforcement local ou remplacement de matériaux isolants </a:t>
            </a:r>
          </a:p>
          <a:p>
            <a:pPr marL="0" indent="0">
              <a:buNone/>
            </a:pPr>
            <a:endParaRPr lang="fr-CH" dirty="0"/>
          </a:p>
          <a:p>
            <a:pPr marL="0" indent="0">
              <a:buNone/>
            </a:pPr>
            <a:r>
              <a:rPr lang="fr-CH" dirty="0"/>
              <a:t>L’ effet thermique peut intervenir par rayonnement, convection ou conduction</a:t>
            </a:r>
          </a:p>
        </p:txBody>
      </p:sp>
      <p:sp>
        <p:nvSpPr>
          <p:cNvPr id="5" name="Explosion : 8 points 4">
            <a:extLst>
              <a:ext uri="{FF2B5EF4-FFF2-40B4-BE49-F238E27FC236}">
                <a16:creationId xmlns:a16="http://schemas.microsoft.com/office/drawing/2014/main" id="{C8EE1886-F2CF-B1DE-35AB-578BAF43FBA8}"/>
              </a:ext>
            </a:extLst>
          </p:cNvPr>
          <p:cNvSpPr/>
          <p:nvPr/>
        </p:nvSpPr>
        <p:spPr>
          <a:xfrm>
            <a:off x="9889724" y="27894"/>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5.2.2.2</a:t>
            </a:r>
          </a:p>
          <a:p>
            <a:pPr algn="ctr"/>
            <a:r>
              <a:rPr lang="fr-CH" dirty="0"/>
              <a:t> p.190</a:t>
            </a:r>
          </a:p>
        </p:txBody>
      </p:sp>
    </p:spTree>
    <p:extLst>
      <p:ext uri="{BB962C8B-B14F-4D97-AF65-F5344CB8AC3E}">
        <p14:creationId xmlns:p14="http://schemas.microsoft.com/office/powerpoint/2010/main" val="629311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4B152B7-2BDB-3700-2E85-01E022728A10}"/>
              </a:ext>
            </a:extLst>
          </p:cNvPr>
          <p:cNvSpPr>
            <a:spLocks noGrp="1"/>
          </p:cNvSpPr>
          <p:nvPr>
            <p:ph idx="1"/>
          </p:nvPr>
        </p:nvSpPr>
        <p:spPr>
          <a:xfrm>
            <a:off x="838200" y="266330"/>
            <a:ext cx="10515600" cy="5910633"/>
          </a:xfrm>
        </p:spPr>
        <p:txBody>
          <a:bodyPr>
            <a:normAutofit/>
          </a:bodyPr>
          <a:lstStyle/>
          <a:p>
            <a:pPr marL="0" indent="0" algn="l">
              <a:buNone/>
            </a:pPr>
            <a:r>
              <a:rPr lang="fr-CH" sz="2800" b="0" i="0" u="none" strike="noStrike" baseline="0" dirty="0">
                <a:solidFill>
                  <a:srgbClr val="FF0000"/>
                </a:solidFill>
                <a:latin typeface="Arial" panose="020B0604020202020204" pitchFamily="34" charset="0"/>
              </a:rPr>
              <a:t>Solution:</a:t>
            </a:r>
          </a:p>
          <a:p>
            <a:pPr marL="0" indent="0" algn="l">
              <a:buNone/>
            </a:pPr>
            <a:r>
              <a:rPr lang="fr-CH" dirty="0">
                <a:solidFill>
                  <a:srgbClr val="FF0000"/>
                </a:solidFill>
                <a:latin typeface="Arial" panose="020B0604020202020204" pitchFamily="34" charset="0"/>
              </a:rPr>
              <a:t>Mode pose B2</a:t>
            </a:r>
          </a:p>
          <a:p>
            <a:pPr marL="0" indent="0" algn="l">
              <a:buNone/>
            </a:pPr>
            <a:endParaRPr lang="fr-CH" sz="2800" b="0" i="0" u="none" strike="noStrike" baseline="0" dirty="0">
              <a:solidFill>
                <a:srgbClr val="FF0000"/>
              </a:solidFill>
              <a:latin typeface="Arial" panose="020B0604020202020204" pitchFamily="34" charset="0"/>
            </a:endParaRPr>
          </a:p>
          <a:p>
            <a:pPr marL="0" indent="0" algn="l">
              <a:buNone/>
            </a:pPr>
            <a:endParaRPr lang="fr-CH" sz="2800" b="0" i="0" u="none" strike="noStrike" baseline="0" dirty="0">
              <a:solidFill>
                <a:srgbClr val="060707"/>
              </a:solidFill>
              <a:latin typeface="Arial" panose="020B0604020202020204" pitchFamily="34" charset="0"/>
            </a:endParaRPr>
          </a:p>
          <a:p>
            <a:pPr marL="0" indent="0" algn="l">
              <a:buNone/>
            </a:pPr>
            <a:r>
              <a:rPr lang="fr-CH" sz="2800" b="0" i="0" u="none" strike="noStrike" baseline="0" dirty="0">
                <a:solidFill>
                  <a:srgbClr val="060707"/>
                </a:solidFill>
                <a:latin typeface="Arial" panose="020B0604020202020204" pitchFamily="34" charset="0"/>
              </a:rPr>
              <a:t>Température ambiante 30° et conduit en PVC</a:t>
            </a:r>
          </a:p>
          <a:p>
            <a:pPr marL="0" indent="0" algn="l">
              <a:buNone/>
            </a:pPr>
            <a:r>
              <a:rPr lang="fr-CH" dirty="0">
                <a:solidFill>
                  <a:srgbClr val="FF0000"/>
                </a:solidFill>
                <a:latin typeface="Arial" panose="020B0604020202020204" pitchFamily="34" charset="0"/>
              </a:rPr>
              <a:t>Facteur: 1 </a:t>
            </a:r>
            <a:endParaRPr lang="fr-CH" sz="2800" b="0" i="0" u="none" strike="noStrike" baseline="0" dirty="0">
              <a:solidFill>
                <a:srgbClr val="FF0000"/>
              </a:solidFill>
              <a:latin typeface="Arial" panose="020B0604020202020204" pitchFamily="34" charset="0"/>
            </a:endParaRPr>
          </a:p>
          <a:p>
            <a:pPr marL="0" indent="0" algn="l">
              <a:buNone/>
            </a:pPr>
            <a:endParaRPr lang="fr-CH" sz="2800" b="0" i="0" u="none" strike="noStrike" baseline="0" dirty="0">
              <a:solidFill>
                <a:srgbClr val="060707"/>
              </a:solidFill>
              <a:latin typeface="Arial" panose="020B0604020202020204" pitchFamily="34" charset="0"/>
            </a:endParaRPr>
          </a:p>
          <a:p>
            <a:pPr marL="0" indent="0" algn="l">
              <a:buNone/>
            </a:pPr>
            <a:endParaRPr lang="fr-CH" sz="2800" b="0" i="0" u="none" strike="noStrike" baseline="0" dirty="0">
              <a:solidFill>
                <a:srgbClr val="060707"/>
              </a:solidFill>
              <a:latin typeface="Arial" panose="020B0604020202020204" pitchFamily="34" charset="0"/>
            </a:endParaRPr>
          </a:p>
          <a:p>
            <a:pPr marL="0" indent="0" algn="l">
              <a:buNone/>
            </a:pPr>
            <a:endParaRPr lang="fr-CH" sz="2800" b="0" i="0" u="none" strike="noStrike" baseline="0" dirty="0">
              <a:solidFill>
                <a:srgbClr val="060707"/>
              </a:solidFill>
              <a:latin typeface="Arial" panose="020B0604020202020204" pitchFamily="34" charset="0"/>
            </a:endParaRPr>
          </a:p>
          <a:p>
            <a:endParaRPr lang="fr-CH" dirty="0"/>
          </a:p>
        </p:txBody>
      </p:sp>
      <p:pic>
        <p:nvPicPr>
          <p:cNvPr id="5" name="Image 4">
            <a:extLst>
              <a:ext uri="{FF2B5EF4-FFF2-40B4-BE49-F238E27FC236}">
                <a16:creationId xmlns:a16="http://schemas.microsoft.com/office/drawing/2014/main" id="{3202E009-BC41-2B31-83D2-09D8DFAF7F50}"/>
              </a:ext>
            </a:extLst>
          </p:cNvPr>
          <p:cNvPicPr>
            <a:picLocks noChangeAspect="1"/>
          </p:cNvPicPr>
          <p:nvPr/>
        </p:nvPicPr>
        <p:blipFill>
          <a:blip r:embed="rId2"/>
          <a:stretch>
            <a:fillRect/>
          </a:stretch>
        </p:blipFill>
        <p:spPr>
          <a:xfrm>
            <a:off x="4628318" y="160261"/>
            <a:ext cx="6877050" cy="1619250"/>
          </a:xfrm>
          <a:prstGeom prst="rect">
            <a:avLst/>
          </a:prstGeom>
        </p:spPr>
      </p:pic>
      <p:pic>
        <p:nvPicPr>
          <p:cNvPr id="7" name="Image 6">
            <a:extLst>
              <a:ext uri="{FF2B5EF4-FFF2-40B4-BE49-F238E27FC236}">
                <a16:creationId xmlns:a16="http://schemas.microsoft.com/office/drawing/2014/main" id="{BC02BE1B-4A01-E7F2-76CD-99152F9B5AAE}"/>
              </a:ext>
            </a:extLst>
          </p:cNvPr>
          <p:cNvPicPr>
            <a:picLocks noChangeAspect="1"/>
          </p:cNvPicPr>
          <p:nvPr/>
        </p:nvPicPr>
        <p:blipFill>
          <a:blip r:embed="rId3"/>
          <a:stretch>
            <a:fillRect/>
          </a:stretch>
        </p:blipFill>
        <p:spPr>
          <a:xfrm>
            <a:off x="7173157" y="2886008"/>
            <a:ext cx="4024035" cy="3705662"/>
          </a:xfrm>
          <a:prstGeom prst="rect">
            <a:avLst/>
          </a:prstGeom>
        </p:spPr>
      </p:pic>
      <p:sp>
        <p:nvSpPr>
          <p:cNvPr id="8" name="Ellipse 7">
            <a:extLst>
              <a:ext uri="{FF2B5EF4-FFF2-40B4-BE49-F238E27FC236}">
                <a16:creationId xmlns:a16="http://schemas.microsoft.com/office/drawing/2014/main" id="{2DB14278-9495-B6DC-4593-166EA3139C5B}"/>
              </a:ext>
            </a:extLst>
          </p:cNvPr>
          <p:cNvSpPr/>
          <p:nvPr/>
        </p:nvSpPr>
        <p:spPr>
          <a:xfrm>
            <a:off x="7634796" y="1127464"/>
            <a:ext cx="1864311" cy="541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Ellipse 8">
            <a:extLst>
              <a:ext uri="{FF2B5EF4-FFF2-40B4-BE49-F238E27FC236}">
                <a16:creationId xmlns:a16="http://schemas.microsoft.com/office/drawing/2014/main" id="{079FED5D-CA31-8BBC-654A-D3AFDC3792D0}"/>
              </a:ext>
            </a:extLst>
          </p:cNvPr>
          <p:cNvSpPr/>
          <p:nvPr/>
        </p:nvSpPr>
        <p:spPr>
          <a:xfrm>
            <a:off x="7173157" y="4714043"/>
            <a:ext cx="4024035" cy="239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61612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9402E9F-D19D-0F35-4D3A-89B6D011EE33}"/>
              </a:ext>
            </a:extLst>
          </p:cNvPr>
          <p:cNvSpPr>
            <a:spLocks noGrp="1"/>
          </p:cNvSpPr>
          <p:nvPr>
            <p:ph idx="1"/>
          </p:nvPr>
        </p:nvSpPr>
        <p:spPr>
          <a:xfrm>
            <a:off x="838200" y="674703"/>
            <a:ext cx="10515600" cy="5502260"/>
          </a:xfrm>
        </p:spPr>
        <p:txBody>
          <a:bodyPr>
            <a:normAutofit fontScale="92500" lnSpcReduction="10000"/>
          </a:bodyPr>
          <a:lstStyle/>
          <a:p>
            <a:pPr marL="0" indent="0" algn="l">
              <a:buNone/>
            </a:pPr>
            <a:r>
              <a:rPr lang="fr-CH" sz="2800" b="0" i="0" u="none" strike="noStrike" baseline="0" dirty="0">
                <a:solidFill>
                  <a:srgbClr val="060707"/>
                </a:solidFill>
                <a:latin typeface="Arial" panose="020B0604020202020204" pitchFamily="34" charset="0"/>
              </a:rPr>
              <a:t>La ligne d'alimentation au thermostat d</a:t>
            </a:r>
            <a:r>
              <a:rPr lang="fr-CH" sz="2800" b="0" i="0" u="none" strike="noStrike" baseline="0" dirty="0">
                <a:solidFill>
                  <a:srgbClr val="202120"/>
                </a:solidFill>
                <a:latin typeface="Arial" panose="020B0604020202020204" pitchFamily="34" charset="0"/>
              </a:rPr>
              <a:t>'</a:t>
            </a:r>
            <a:r>
              <a:rPr lang="fr-CH" sz="2800" b="0" i="0" u="none" strike="noStrike" baseline="0" dirty="0">
                <a:solidFill>
                  <a:srgbClr val="060707"/>
                </a:solidFill>
                <a:latin typeface="Arial" panose="020B0604020202020204" pitchFamily="34" charset="0"/>
              </a:rPr>
              <a:t>ambiance (charge &lt;30%) peut être négligée dans la détermination du groupement. </a:t>
            </a:r>
            <a:r>
              <a:rPr lang="fr-CH" sz="2800" b="0" i="0" u="none" strike="noStrike" baseline="0" dirty="0">
                <a:solidFill>
                  <a:srgbClr val="FF0000"/>
                </a:solidFill>
                <a:latin typeface="Arial" panose="020B0604020202020204" pitchFamily="34" charset="0"/>
              </a:rPr>
              <a:t>le groupement s'élève en conséquence à 6.</a:t>
            </a:r>
            <a:endParaRPr lang="fr-CH" dirty="0">
              <a:solidFill>
                <a:srgbClr val="060707"/>
              </a:solidFill>
              <a:latin typeface="Arial" panose="020B0604020202020204" pitchFamily="34" charset="0"/>
            </a:endParaRPr>
          </a:p>
          <a:p>
            <a:pPr marL="0" indent="0" algn="l">
              <a:buNone/>
            </a:pPr>
            <a:r>
              <a:rPr lang="fr-CH" sz="2800" b="0" i="0" u="none" strike="noStrike" baseline="0" dirty="0">
                <a:solidFill>
                  <a:srgbClr val="060707"/>
                </a:solidFill>
                <a:latin typeface="Arial" panose="020B0604020202020204" pitchFamily="34" charset="0"/>
              </a:rPr>
              <a:t>Avec ce genre de récepteurs, on peut à coup sûr admettre que la simultanéité sera &lt; 100 %. </a:t>
            </a:r>
          </a:p>
          <a:p>
            <a:pPr marL="0" indent="0" algn="l">
              <a:buNone/>
            </a:pPr>
            <a:endParaRPr lang="fr-CH" dirty="0">
              <a:solidFill>
                <a:srgbClr val="060707"/>
              </a:solidFill>
              <a:latin typeface="Arial" panose="020B0604020202020204" pitchFamily="34" charset="0"/>
            </a:endParaRPr>
          </a:p>
          <a:p>
            <a:pPr marL="0" indent="0" algn="l">
              <a:buNone/>
            </a:pPr>
            <a:endParaRPr lang="fr-CH" sz="2800" b="0" i="0" u="none" strike="noStrike" baseline="0" dirty="0">
              <a:solidFill>
                <a:srgbClr val="060707"/>
              </a:solidFill>
              <a:latin typeface="Arial" panose="020B0604020202020204" pitchFamily="34" charset="0"/>
            </a:endParaRPr>
          </a:p>
          <a:p>
            <a:pPr marL="0" indent="0" algn="l">
              <a:buNone/>
            </a:pPr>
            <a:endParaRPr lang="fr-CH" dirty="0">
              <a:solidFill>
                <a:srgbClr val="060707"/>
              </a:solidFill>
              <a:latin typeface="Arial" panose="020B0604020202020204" pitchFamily="34" charset="0"/>
            </a:endParaRPr>
          </a:p>
          <a:p>
            <a:pPr marL="0" indent="0" algn="l">
              <a:buNone/>
            </a:pPr>
            <a:endParaRPr lang="fr-CH" sz="2800" b="0" i="0" u="none" strike="noStrike" baseline="0" dirty="0">
              <a:solidFill>
                <a:srgbClr val="060707"/>
              </a:solidFill>
              <a:latin typeface="Arial" panose="020B0604020202020204" pitchFamily="34" charset="0"/>
            </a:endParaRPr>
          </a:p>
          <a:p>
            <a:pPr marL="0" indent="0" algn="l">
              <a:buNone/>
            </a:pPr>
            <a:r>
              <a:rPr lang="fr-CH" sz="2800" b="0" i="0" u="none" strike="noStrike" baseline="0" dirty="0">
                <a:solidFill>
                  <a:srgbClr val="060707"/>
                </a:solidFill>
                <a:latin typeface="Arial" panose="020B0604020202020204" pitchFamily="34" charset="0"/>
              </a:rPr>
              <a:t>Le courant adm</a:t>
            </a:r>
            <a:r>
              <a:rPr lang="fr-CH" sz="2800" b="0" i="0" u="none" strike="noStrike" baseline="0" dirty="0">
                <a:solidFill>
                  <a:srgbClr val="202120"/>
                </a:solidFill>
                <a:latin typeface="Arial" panose="020B0604020202020204" pitchFamily="34" charset="0"/>
              </a:rPr>
              <a:t>i</a:t>
            </a:r>
            <a:r>
              <a:rPr lang="fr-CH" sz="2800" b="0" i="0" u="none" strike="noStrike" baseline="0" dirty="0">
                <a:solidFill>
                  <a:srgbClr val="060707"/>
                </a:solidFill>
                <a:latin typeface="Arial" panose="020B0604020202020204" pitchFamily="34" charset="0"/>
              </a:rPr>
              <a:t>ssible peur être calculé en tenant compte du facteur de correction </a:t>
            </a:r>
            <a:r>
              <a:rPr lang="fr-CH" sz="2800" b="0" i="0" u="none" strike="noStrike" baseline="0" dirty="0" err="1">
                <a:solidFill>
                  <a:srgbClr val="060707"/>
                </a:solidFill>
                <a:latin typeface="Arial" panose="020B0604020202020204" pitchFamily="34" charset="0"/>
              </a:rPr>
              <a:t>k</a:t>
            </a:r>
            <a:r>
              <a:rPr lang="fr-CH" sz="1600" dirty="0" err="1">
                <a:solidFill>
                  <a:srgbClr val="202120"/>
                </a:solidFill>
                <a:latin typeface="Arial" panose="020B0604020202020204" pitchFamily="34" charset="0"/>
              </a:rPr>
              <a:t>G</a:t>
            </a:r>
            <a:r>
              <a:rPr lang="fr-CH" sz="1600" b="0" i="0" u="none" strike="noStrike" baseline="0" dirty="0" err="1">
                <a:solidFill>
                  <a:srgbClr val="060707"/>
                </a:solidFill>
                <a:latin typeface="Arial" panose="020B0604020202020204" pitchFamily="34" charset="0"/>
              </a:rPr>
              <a:t>H</a:t>
            </a:r>
            <a:r>
              <a:rPr lang="fr-CH" sz="2800" b="0" i="0" u="none" strike="noStrike" baseline="0" dirty="0">
                <a:solidFill>
                  <a:srgbClr val="060707"/>
                </a:solidFill>
                <a:latin typeface="Arial" panose="020B0604020202020204" pitchFamily="34" charset="0"/>
              </a:rPr>
              <a:t>. </a:t>
            </a:r>
          </a:p>
          <a:p>
            <a:pPr marL="0" indent="0" algn="l">
              <a:buNone/>
            </a:pPr>
            <a:r>
              <a:rPr lang="fr-CH" sz="2800" b="0" i="0" u="none" strike="noStrike" baseline="0" dirty="0">
                <a:solidFill>
                  <a:srgbClr val="060707"/>
                </a:solidFill>
                <a:latin typeface="Arial" panose="020B0604020202020204" pitchFamily="34" charset="0"/>
              </a:rPr>
              <a:t>En conséquence les sections nécessaires peuvent être choisies dans le 5.2.3 tableau 11.</a:t>
            </a:r>
            <a:endParaRPr lang="fr-CH" dirty="0"/>
          </a:p>
          <a:p>
            <a:endParaRPr lang="fr-CH" dirty="0"/>
          </a:p>
        </p:txBody>
      </p:sp>
      <p:pic>
        <p:nvPicPr>
          <p:cNvPr id="5" name="Image 4">
            <a:extLst>
              <a:ext uri="{FF2B5EF4-FFF2-40B4-BE49-F238E27FC236}">
                <a16:creationId xmlns:a16="http://schemas.microsoft.com/office/drawing/2014/main" id="{EE044B46-8F46-8382-7383-7F4F6B582348}"/>
              </a:ext>
            </a:extLst>
          </p:cNvPr>
          <p:cNvPicPr>
            <a:picLocks noChangeAspect="1"/>
          </p:cNvPicPr>
          <p:nvPr/>
        </p:nvPicPr>
        <p:blipFill>
          <a:blip r:embed="rId2"/>
          <a:stretch>
            <a:fillRect/>
          </a:stretch>
        </p:blipFill>
        <p:spPr>
          <a:xfrm>
            <a:off x="5699464" y="2075293"/>
            <a:ext cx="5157926" cy="2107427"/>
          </a:xfrm>
          <a:prstGeom prst="rect">
            <a:avLst/>
          </a:prstGeom>
        </p:spPr>
      </p:pic>
      <p:sp>
        <p:nvSpPr>
          <p:cNvPr id="6" name="Ellipse 5">
            <a:extLst>
              <a:ext uri="{FF2B5EF4-FFF2-40B4-BE49-F238E27FC236}">
                <a16:creationId xmlns:a16="http://schemas.microsoft.com/office/drawing/2014/main" id="{038872DF-1991-142A-34B8-230FB8BDCF6E}"/>
              </a:ext>
            </a:extLst>
          </p:cNvPr>
          <p:cNvSpPr/>
          <p:nvPr/>
        </p:nvSpPr>
        <p:spPr>
          <a:xfrm>
            <a:off x="8460419" y="2733949"/>
            <a:ext cx="230820" cy="790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519128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32D12-70AA-6F95-DFEE-5B30742B02D7}"/>
              </a:ext>
            </a:extLst>
          </p:cNvPr>
          <p:cNvSpPr>
            <a:spLocks noGrp="1"/>
          </p:cNvSpPr>
          <p:nvPr>
            <p:ph type="title"/>
          </p:nvPr>
        </p:nvSpPr>
        <p:spPr/>
        <p:txBody>
          <a:bodyPr/>
          <a:lstStyle/>
          <a:p>
            <a:endParaRPr lang="fr-CH" dirty="0"/>
          </a:p>
        </p:txBody>
      </p:sp>
      <p:pic>
        <p:nvPicPr>
          <p:cNvPr id="5" name="Espace réservé du contenu 4">
            <a:extLst>
              <a:ext uri="{FF2B5EF4-FFF2-40B4-BE49-F238E27FC236}">
                <a16:creationId xmlns:a16="http://schemas.microsoft.com/office/drawing/2014/main" id="{A4EF3C9B-0443-D7D7-4018-E0D9F48CCDF8}"/>
              </a:ext>
            </a:extLst>
          </p:cNvPr>
          <p:cNvPicPr>
            <a:picLocks noGrp="1" noChangeAspect="1"/>
          </p:cNvPicPr>
          <p:nvPr>
            <p:ph idx="1"/>
          </p:nvPr>
        </p:nvPicPr>
        <p:blipFill>
          <a:blip r:embed="rId2"/>
          <a:stretch>
            <a:fillRect/>
          </a:stretch>
        </p:blipFill>
        <p:spPr>
          <a:xfrm>
            <a:off x="952500" y="1862931"/>
            <a:ext cx="10287000" cy="4276725"/>
          </a:xfrm>
        </p:spPr>
      </p:pic>
      <p:sp>
        <p:nvSpPr>
          <p:cNvPr id="6" name="Rectangle 5">
            <a:extLst>
              <a:ext uri="{FF2B5EF4-FFF2-40B4-BE49-F238E27FC236}">
                <a16:creationId xmlns:a16="http://schemas.microsoft.com/office/drawing/2014/main" id="{325AF334-6BAC-B23F-1B9D-49E62F41C33D}"/>
              </a:ext>
            </a:extLst>
          </p:cNvPr>
          <p:cNvSpPr/>
          <p:nvPr/>
        </p:nvSpPr>
        <p:spPr>
          <a:xfrm>
            <a:off x="2219417" y="5095783"/>
            <a:ext cx="6303146" cy="346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mc:AlternateContent xmlns:mc="http://schemas.openxmlformats.org/markup-compatibility/2006" xmlns:p14="http://schemas.microsoft.com/office/powerpoint/2010/main">
        <mc:Choice Requires="p14">
          <p:contentPart p14:bwMode="auto" r:id="rId3">
            <p14:nvContentPartPr>
              <p14:cNvPr id="7" name="Encre 6">
                <a:extLst>
                  <a:ext uri="{FF2B5EF4-FFF2-40B4-BE49-F238E27FC236}">
                    <a16:creationId xmlns:a16="http://schemas.microsoft.com/office/drawing/2014/main" id="{7133F3C7-E609-4361-CC9F-4346A79764F9}"/>
                  </a:ext>
                </a:extLst>
              </p14:cNvPr>
              <p14:cNvContentPartPr/>
              <p14:nvPr/>
            </p14:nvContentPartPr>
            <p14:xfrm>
              <a:off x="9480943" y="4819477"/>
              <a:ext cx="819720" cy="24840"/>
            </p14:xfrm>
          </p:contentPart>
        </mc:Choice>
        <mc:Fallback xmlns="">
          <p:pic>
            <p:nvPicPr>
              <p:cNvPr id="7" name="Encre 6">
                <a:extLst>
                  <a:ext uri="{FF2B5EF4-FFF2-40B4-BE49-F238E27FC236}">
                    <a16:creationId xmlns:a16="http://schemas.microsoft.com/office/drawing/2014/main" id="{7133F3C7-E609-4361-CC9F-4346A79764F9}"/>
                  </a:ext>
                </a:extLst>
              </p:cNvPr>
              <p:cNvPicPr/>
              <p:nvPr/>
            </p:nvPicPr>
            <p:blipFill>
              <a:blip r:embed="rId4"/>
              <a:stretch>
                <a:fillRect/>
              </a:stretch>
            </p:blipFill>
            <p:spPr>
              <a:xfrm>
                <a:off x="9427303" y="4711837"/>
                <a:ext cx="9273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Encre 7">
                <a:extLst>
                  <a:ext uri="{FF2B5EF4-FFF2-40B4-BE49-F238E27FC236}">
                    <a16:creationId xmlns:a16="http://schemas.microsoft.com/office/drawing/2014/main" id="{7AB37441-E7E3-EBAB-7091-199EC7235444}"/>
                  </a:ext>
                </a:extLst>
              </p14:cNvPr>
              <p14:cNvContentPartPr/>
              <p14:nvPr/>
            </p14:nvContentPartPr>
            <p14:xfrm>
              <a:off x="9835903" y="5343277"/>
              <a:ext cx="754200" cy="27720"/>
            </p14:xfrm>
          </p:contentPart>
        </mc:Choice>
        <mc:Fallback xmlns="">
          <p:pic>
            <p:nvPicPr>
              <p:cNvPr id="8" name="Encre 7">
                <a:extLst>
                  <a:ext uri="{FF2B5EF4-FFF2-40B4-BE49-F238E27FC236}">
                    <a16:creationId xmlns:a16="http://schemas.microsoft.com/office/drawing/2014/main" id="{7AB37441-E7E3-EBAB-7091-199EC7235444}"/>
                  </a:ext>
                </a:extLst>
              </p:cNvPr>
              <p:cNvPicPr/>
              <p:nvPr/>
            </p:nvPicPr>
            <p:blipFill>
              <a:blip r:embed="rId6"/>
              <a:stretch>
                <a:fillRect/>
              </a:stretch>
            </p:blipFill>
            <p:spPr>
              <a:xfrm>
                <a:off x="9782263" y="5235637"/>
                <a:ext cx="8618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Encre 8">
                <a:extLst>
                  <a:ext uri="{FF2B5EF4-FFF2-40B4-BE49-F238E27FC236}">
                    <a16:creationId xmlns:a16="http://schemas.microsoft.com/office/drawing/2014/main" id="{71B945CD-65FF-A074-30C7-F8DB0B1E25FD}"/>
                  </a:ext>
                </a:extLst>
              </p14:cNvPr>
              <p14:cNvContentPartPr/>
              <p14:nvPr/>
            </p14:nvContentPartPr>
            <p14:xfrm>
              <a:off x="9898543" y="5432917"/>
              <a:ext cx="621000" cy="36360"/>
            </p14:xfrm>
          </p:contentPart>
        </mc:Choice>
        <mc:Fallback xmlns="">
          <p:pic>
            <p:nvPicPr>
              <p:cNvPr id="9" name="Encre 8">
                <a:extLst>
                  <a:ext uri="{FF2B5EF4-FFF2-40B4-BE49-F238E27FC236}">
                    <a16:creationId xmlns:a16="http://schemas.microsoft.com/office/drawing/2014/main" id="{71B945CD-65FF-A074-30C7-F8DB0B1E25FD}"/>
                  </a:ext>
                </a:extLst>
              </p:cNvPr>
              <p:cNvPicPr/>
              <p:nvPr/>
            </p:nvPicPr>
            <p:blipFill>
              <a:blip r:embed="rId8"/>
              <a:stretch>
                <a:fillRect/>
              </a:stretch>
            </p:blipFill>
            <p:spPr>
              <a:xfrm>
                <a:off x="9844543" y="5324917"/>
                <a:ext cx="72864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Encre 9">
                <a:extLst>
                  <a:ext uri="{FF2B5EF4-FFF2-40B4-BE49-F238E27FC236}">
                    <a16:creationId xmlns:a16="http://schemas.microsoft.com/office/drawing/2014/main" id="{90F78D99-821C-E7E4-4AE7-F6AC3C2055B2}"/>
                  </a:ext>
                </a:extLst>
              </p14:cNvPr>
              <p14:cNvContentPartPr/>
              <p14:nvPr/>
            </p14:nvContentPartPr>
            <p14:xfrm>
              <a:off x="9791623" y="5208997"/>
              <a:ext cx="807120" cy="47160"/>
            </p14:xfrm>
          </p:contentPart>
        </mc:Choice>
        <mc:Fallback xmlns="">
          <p:pic>
            <p:nvPicPr>
              <p:cNvPr id="10" name="Encre 9">
                <a:extLst>
                  <a:ext uri="{FF2B5EF4-FFF2-40B4-BE49-F238E27FC236}">
                    <a16:creationId xmlns:a16="http://schemas.microsoft.com/office/drawing/2014/main" id="{90F78D99-821C-E7E4-4AE7-F6AC3C2055B2}"/>
                  </a:ext>
                </a:extLst>
              </p:cNvPr>
              <p:cNvPicPr/>
              <p:nvPr/>
            </p:nvPicPr>
            <p:blipFill>
              <a:blip r:embed="rId10"/>
              <a:stretch>
                <a:fillRect/>
              </a:stretch>
            </p:blipFill>
            <p:spPr>
              <a:xfrm>
                <a:off x="9737983" y="5100997"/>
                <a:ext cx="914760" cy="262800"/>
              </a:xfrm>
              <a:prstGeom prst="rect">
                <a:avLst/>
              </a:prstGeom>
            </p:spPr>
          </p:pic>
        </mc:Fallback>
      </mc:AlternateContent>
    </p:spTree>
    <p:extLst>
      <p:ext uri="{BB962C8B-B14F-4D97-AF65-F5344CB8AC3E}">
        <p14:creationId xmlns:p14="http://schemas.microsoft.com/office/powerpoint/2010/main" val="3527249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465CE-7933-5552-6A15-319B74199B06}"/>
              </a:ext>
            </a:extLst>
          </p:cNvPr>
          <p:cNvSpPr>
            <a:spLocks noGrp="1"/>
          </p:cNvSpPr>
          <p:nvPr>
            <p:ph type="title"/>
          </p:nvPr>
        </p:nvSpPr>
        <p:spPr/>
        <p:txBody>
          <a:bodyPr/>
          <a:lstStyle/>
          <a:p>
            <a:endParaRPr lang="fr-CH"/>
          </a:p>
        </p:txBody>
      </p:sp>
      <p:pic>
        <p:nvPicPr>
          <p:cNvPr id="5" name="Espace réservé du contenu 4">
            <a:extLst>
              <a:ext uri="{FF2B5EF4-FFF2-40B4-BE49-F238E27FC236}">
                <a16:creationId xmlns:a16="http://schemas.microsoft.com/office/drawing/2014/main" id="{961A5FBC-D43E-EBC8-96C5-C25C1630A6E5}"/>
              </a:ext>
            </a:extLst>
          </p:cNvPr>
          <p:cNvPicPr>
            <a:picLocks noGrp="1" noChangeAspect="1"/>
          </p:cNvPicPr>
          <p:nvPr>
            <p:ph idx="1"/>
          </p:nvPr>
        </p:nvPicPr>
        <p:blipFill>
          <a:blip r:embed="rId2"/>
          <a:stretch>
            <a:fillRect/>
          </a:stretch>
        </p:blipFill>
        <p:spPr>
          <a:xfrm>
            <a:off x="2248877" y="1825625"/>
            <a:ext cx="7694245" cy="4351338"/>
          </a:xfr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1D23C4E3-9FD7-D8D3-A8BE-1056FABB0323}"/>
                  </a:ext>
                </a:extLst>
              </p14:cNvPr>
              <p14:cNvContentPartPr/>
              <p14:nvPr/>
            </p14:nvContentPartPr>
            <p14:xfrm>
              <a:off x="9019367" y="3888877"/>
              <a:ext cx="301320" cy="34920"/>
            </p14:xfrm>
          </p:contentPart>
        </mc:Choice>
        <mc:Fallback xmlns="">
          <p:pic>
            <p:nvPicPr>
              <p:cNvPr id="6" name="Encre 5">
                <a:extLst>
                  <a:ext uri="{FF2B5EF4-FFF2-40B4-BE49-F238E27FC236}">
                    <a16:creationId xmlns:a16="http://schemas.microsoft.com/office/drawing/2014/main" id="{1D23C4E3-9FD7-D8D3-A8BE-1056FABB0323}"/>
                  </a:ext>
                </a:extLst>
              </p:cNvPr>
              <p:cNvPicPr/>
              <p:nvPr/>
            </p:nvPicPr>
            <p:blipFill>
              <a:blip r:embed="rId4"/>
              <a:stretch>
                <a:fillRect/>
              </a:stretch>
            </p:blipFill>
            <p:spPr>
              <a:xfrm>
                <a:off x="8965727" y="3780877"/>
                <a:ext cx="408960" cy="250560"/>
              </a:xfrm>
              <a:prstGeom prst="rect">
                <a:avLst/>
              </a:prstGeom>
            </p:spPr>
          </p:pic>
        </mc:Fallback>
      </mc:AlternateContent>
      <p:sp>
        <p:nvSpPr>
          <p:cNvPr id="7" name="ZoneTexte 6">
            <a:extLst>
              <a:ext uri="{FF2B5EF4-FFF2-40B4-BE49-F238E27FC236}">
                <a16:creationId xmlns:a16="http://schemas.microsoft.com/office/drawing/2014/main" id="{9B0478BE-08B9-3119-BFCB-392009C049F8}"/>
              </a:ext>
            </a:extLst>
          </p:cNvPr>
          <p:cNvSpPr txBox="1"/>
          <p:nvPr/>
        </p:nvSpPr>
        <p:spPr>
          <a:xfrm>
            <a:off x="9943122" y="3704211"/>
            <a:ext cx="1322641" cy="369332"/>
          </a:xfrm>
          <a:prstGeom prst="rect">
            <a:avLst/>
          </a:prstGeom>
          <a:noFill/>
        </p:spPr>
        <p:txBody>
          <a:bodyPr wrap="square" rtlCol="0">
            <a:spAutoFit/>
          </a:bodyPr>
          <a:lstStyle/>
          <a:p>
            <a:r>
              <a:rPr lang="fr-CH" dirty="0"/>
              <a:t>commande</a:t>
            </a:r>
          </a:p>
        </p:txBody>
      </p:sp>
    </p:spTree>
    <p:extLst>
      <p:ext uri="{BB962C8B-B14F-4D97-AF65-F5344CB8AC3E}">
        <p14:creationId xmlns:p14="http://schemas.microsoft.com/office/powerpoint/2010/main" val="562543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4C3838-9865-0643-1BC6-FF3412AD6555}"/>
              </a:ext>
            </a:extLst>
          </p:cNvPr>
          <p:cNvSpPr>
            <a:spLocks noGrp="1"/>
          </p:cNvSpPr>
          <p:nvPr>
            <p:ph type="title"/>
          </p:nvPr>
        </p:nvSpPr>
        <p:spPr/>
        <p:txBody>
          <a:bodyPr/>
          <a:lstStyle/>
          <a:p>
            <a:r>
              <a:rPr lang="fr-CH" dirty="0"/>
              <a:t>Exemple 2</a:t>
            </a:r>
          </a:p>
        </p:txBody>
      </p:sp>
      <p:sp>
        <p:nvSpPr>
          <p:cNvPr id="3" name="Espace réservé du contenu 2">
            <a:extLst>
              <a:ext uri="{FF2B5EF4-FFF2-40B4-BE49-F238E27FC236}">
                <a16:creationId xmlns:a16="http://schemas.microsoft.com/office/drawing/2014/main" id="{BF35D6B7-BD0E-7917-35AD-FA85065D7363}"/>
              </a:ext>
            </a:extLst>
          </p:cNvPr>
          <p:cNvSpPr>
            <a:spLocks noGrp="1"/>
          </p:cNvSpPr>
          <p:nvPr>
            <p:ph idx="1"/>
          </p:nvPr>
        </p:nvSpPr>
        <p:spPr/>
        <p:txBody>
          <a:bodyPr/>
          <a:lstStyle/>
          <a:p>
            <a:pPr marL="0" indent="0">
              <a:buNone/>
            </a:pPr>
            <a:r>
              <a:rPr lang="fr-CH" dirty="0"/>
              <a:t>Dans un chemin de câbles ouvert, cinq câbles de cinq bornes de recharge sont posés pour des véhicules électriques de 11 kW. Le courant assigné par borne de recharge est de 16 A. Des câbles TT sont posés.</a:t>
            </a:r>
          </a:p>
        </p:txBody>
      </p:sp>
    </p:spTree>
    <p:extLst>
      <p:ext uri="{BB962C8B-B14F-4D97-AF65-F5344CB8AC3E}">
        <p14:creationId xmlns:p14="http://schemas.microsoft.com/office/powerpoint/2010/main" val="186467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BD3607-77FD-9147-01B6-489E05504170}"/>
              </a:ext>
            </a:extLst>
          </p:cNvPr>
          <p:cNvSpPr>
            <a:spLocks noGrp="1"/>
          </p:cNvSpPr>
          <p:nvPr>
            <p:ph idx="1"/>
          </p:nvPr>
        </p:nvSpPr>
        <p:spPr>
          <a:xfrm>
            <a:off x="838200" y="498764"/>
            <a:ext cx="10515600" cy="5678199"/>
          </a:xfrm>
        </p:spPr>
        <p:txBody>
          <a:bodyPr/>
          <a:lstStyle/>
          <a:p>
            <a:r>
              <a:rPr lang="fr-CH" dirty="0"/>
              <a:t>Mode pose C</a:t>
            </a:r>
          </a:p>
          <a:p>
            <a:r>
              <a:rPr lang="fr-CH" dirty="0"/>
              <a:t>Triphasé</a:t>
            </a:r>
          </a:p>
          <a:p>
            <a:r>
              <a:rPr lang="fr-CH" dirty="0"/>
              <a:t>5 câbles </a:t>
            </a:r>
          </a:p>
          <a:p>
            <a:r>
              <a:rPr lang="fr-CH" dirty="0"/>
              <a:t>100 % utilisé </a:t>
            </a:r>
          </a:p>
          <a:p>
            <a:pPr lvl="1"/>
            <a:r>
              <a:rPr lang="fr-CH" dirty="0"/>
              <a:t>Donc </a:t>
            </a:r>
            <a:r>
              <a:rPr lang="fr-CH" dirty="0" err="1"/>
              <a:t>Kh</a:t>
            </a:r>
            <a:endParaRPr lang="fr-CH" dirty="0"/>
          </a:p>
          <a:p>
            <a:r>
              <a:rPr lang="fr-CH" dirty="0"/>
              <a:t>Température : ?</a:t>
            </a:r>
          </a:p>
          <a:p>
            <a:pPr lvl="1"/>
            <a:r>
              <a:rPr lang="fr-CH" dirty="0"/>
              <a:t>Donc ambiante</a:t>
            </a:r>
          </a:p>
          <a:p>
            <a:pPr lvl="1"/>
            <a:endParaRPr lang="fr-CH" dirty="0"/>
          </a:p>
          <a:p>
            <a:pPr marL="457200" lvl="1" indent="0">
              <a:buNone/>
            </a:pPr>
            <a:r>
              <a:rPr lang="fr-CH" dirty="0"/>
              <a:t>16 A / 0.6</a:t>
            </a:r>
          </a:p>
          <a:p>
            <a:pPr marL="457200" lvl="1" indent="0">
              <a:buNone/>
            </a:pPr>
            <a:r>
              <a:rPr lang="fr-CH" dirty="0"/>
              <a:t>= 26.666 A</a:t>
            </a:r>
          </a:p>
          <a:p>
            <a:pPr marL="457200" lvl="1" indent="0">
              <a:buNone/>
            </a:pPr>
            <a:endParaRPr lang="fr-CH" dirty="0"/>
          </a:p>
          <a:p>
            <a:pPr marL="457200" lvl="1" indent="0">
              <a:buNone/>
            </a:pPr>
            <a:r>
              <a:rPr lang="fr-CH" dirty="0"/>
              <a:t>4mm2</a:t>
            </a:r>
          </a:p>
        </p:txBody>
      </p:sp>
      <p:pic>
        <p:nvPicPr>
          <p:cNvPr id="5" name="Image 4" descr="Une image contenant texte, capture d’écran, diagramme, Parallèle&#10;&#10;Le contenu généré par l’IA peut être incorrect.">
            <a:extLst>
              <a:ext uri="{FF2B5EF4-FFF2-40B4-BE49-F238E27FC236}">
                <a16:creationId xmlns:a16="http://schemas.microsoft.com/office/drawing/2014/main" id="{28ECBBDC-3FBB-10AA-7B21-EBD1209D6D3E}"/>
              </a:ext>
            </a:extLst>
          </p:cNvPr>
          <p:cNvPicPr>
            <a:picLocks noChangeAspect="1"/>
          </p:cNvPicPr>
          <p:nvPr/>
        </p:nvPicPr>
        <p:blipFill>
          <a:blip r:embed="rId2"/>
          <a:stretch>
            <a:fillRect/>
          </a:stretch>
        </p:blipFill>
        <p:spPr>
          <a:xfrm>
            <a:off x="4014485" y="629449"/>
            <a:ext cx="7779150" cy="5416828"/>
          </a:xfrm>
          <a:prstGeom prst="rect">
            <a:avLst/>
          </a:prstGeom>
        </p:spPr>
      </p:pic>
      <p:sp>
        <p:nvSpPr>
          <p:cNvPr id="6" name="Rectangle 5">
            <a:extLst>
              <a:ext uri="{FF2B5EF4-FFF2-40B4-BE49-F238E27FC236}">
                <a16:creationId xmlns:a16="http://schemas.microsoft.com/office/drawing/2014/main" id="{0A2E6303-88F1-1DBD-A55C-81B33F12995A}"/>
              </a:ext>
            </a:extLst>
          </p:cNvPr>
          <p:cNvSpPr/>
          <p:nvPr/>
        </p:nvSpPr>
        <p:spPr>
          <a:xfrm>
            <a:off x="8035636" y="2613891"/>
            <a:ext cx="3740728" cy="221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8" name="Connecteur droit avec flèche 7">
            <a:extLst>
              <a:ext uri="{FF2B5EF4-FFF2-40B4-BE49-F238E27FC236}">
                <a16:creationId xmlns:a16="http://schemas.microsoft.com/office/drawing/2014/main" id="{ED16E456-DF7F-9AF4-938E-ADDF8A1681DB}"/>
              </a:ext>
            </a:extLst>
          </p:cNvPr>
          <p:cNvCxnSpPr/>
          <p:nvPr/>
        </p:nvCxnSpPr>
        <p:spPr>
          <a:xfrm>
            <a:off x="3214255" y="711200"/>
            <a:ext cx="4729018" cy="20135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D9E5BE3-336E-84CA-E7AB-2D96F4E11B1D}"/>
              </a:ext>
            </a:extLst>
          </p:cNvPr>
          <p:cNvCxnSpPr>
            <a:cxnSpLocks/>
          </p:cNvCxnSpPr>
          <p:nvPr/>
        </p:nvCxnSpPr>
        <p:spPr>
          <a:xfrm>
            <a:off x="2493820" y="1274618"/>
            <a:ext cx="6834909" cy="14501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A0D1052C-7AB1-A229-8597-77279CD2AEEA}"/>
              </a:ext>
            </a:extLst>
          </p:cNvPr>
          <p:cNvSpPr/>
          <p:nvPr/>
        </p:nvSpPr>
        <p:spPr>
          <a:xfrm>
            <a:off x="9310257" y="2613891"/>
            <a:ext cx="258619" cy="2415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5" name="Connecteur droit avec flèche 14">
            <a:extLst>
              <a:ext uri="{FF2B5EF4-FFF2-40B4-BE49-F238E27FC236}">
                <a16:creationId xmlns:a16="http://schemas.microsoft.com/office/drawing/2014/main" id="{8B33C7E8-A009-A0A7-81D0-005AAA74202A}"/>
              </a:ext>
            </a:extLst>
          </p:cNvPr>
          <p:cNvCxnSpPr>
            <a:cxnSpLocks/>
          </p:cNvCxnSpPr>
          <p:nvPr/>
        </p:nvCxnSpPr>
        <p:spPr>
          <a:xfrm>
            <a:off x="2493820" y="1717963"/>
            <a:ext cx="1589165" cy="21243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DE805F1-3281-AFA9-CB1D-63A6CCBABC73}"/>
              </a:ext>
            </a:extLst>
          </p:cNvPr>
          <p:cNvSpPr/>
          <p:nvPr/>
        </p:nvSpPr>
        <p:spPr>
          <a:xfrm>
            <a:off x="4082985" y="3731490"/>
            <a:ext cx="1832906" cy="221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Rectangle 18">
            <a:extLst>
              <a:ext uri="{FF2B5EF4-FFF2-40B4-BE49-F238E27FC236}">
                <a16:creationId xmlns:a16="http://schemas.microsoft.com/office/drawing/2014/main" id="{67A498C6-D15C-C707-8448-B5240FC78F00}"/>
              </a:ext>
            </a:extLst>
          </p:cNvPr>
          <p:cNvSpPr/>
          <p:nvPr/>
        </p:nvSpPr>
        <p:spPr>
          <a:xfrm>
            <a:off x="5975155" y="3731490"/>
            <a:ext cx="1832906" cy="221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0" name="Connecteur droit avec flèche 19">
            <a:extLst>
              <a:ext uri="{FF2B5EF4-FFF2-40B4-BE49-F238E27FC236}">
                <a16:creationId xmlns:a16="http://schemas.microsoft.com/office/drawing/2014/main" id="{8D8EB70E-497D-0A48-D442-E763CDC16C80}"/>
              </a:ext>
            </a:extLst>
          </p:cNvPr>
          <p:cNvCxnSpPr>
            <a:cxnSpLocks/>
          </p:cNvCxnSpPr>
          <p:nvPr/>
        </p:nvCxnSpPr>
        <p:spPr>
          <a:xfrm>
            <a:off x="2716001" y="2724727"/>
            <a:ext cx="2819319" cy="4017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550869A-02DB-65D4-9143-F515392399E5}"/>
              </a:ext>
            </a:extLst>
          </p:cNvPr>
          <p:cNvSpPr/>
          <p:nvPr/>
        </p:nvSpPr>
        <p:spPr>
          <a:xfrm>
            <a:off x="5381469" y="3126510"/>
            <a:ext cx="534422" cy="8266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Ellipse 24">
            <a:extLst>
              <a:ext uri="{FF2B5EF4-FFF2-40B4-BE49-F238E27FC236}">
                <a16:creationId xmlns:a16="http://schemas.microsoft.com/office/drawing/2014/main" id="{AFF7944B-171C-06DA-5094-CDE8FEA6F6DF}"/>
              </a:ext>
            </a:extLst>
          </p:cNvPr>
          <p:cNvSpPr/>
          <p:nvPr/>
        </p:nvSpPr>
        <p:spPr>
          <a:xfrm>
            <a:off x="5440218" y="3701471"/>
            <a:ext cx="447965" cy="241521"/>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6" name="Connecteur droit avec flèche 25">
            <a:extLst>
              <a:ext uri="{FF2B5EF4-FFF2-40B4-BE49-F238E27FC236}">
                <a16:creationId xmlns:a16="http://schemas.microsoft.com/office/drawing/2014/main" id="{5B682393-A37F-4E1B-B065-FA898E3F6EF5}"/>
              </a:ext>
            </a:extLst>
          </p:cNvPr>
          <p:cNvCxnSpPr>
            <a:cxnSpLocks/>
          </p:cNvCxnSpPr>
          <p:nvPr/>
        </p:nvCxnSpPr>
        <p:spPr>
          <a:xfrm flipH="1">
            <a:off x="2586182" y="3842327"/>
            <a:ext cx="2879357" cy="54494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CFC31E52-C6CE-D726-5C53-B587D7B5CB1D}"/>
              </a:ext>
            </a:extLst>
          </p:cNvPr>
          <p:cNvCxnSpPr>
            <a:cxnSpLocks/>
          </p:cNvCxnSpPr>
          <p:nvPr/>
        </p:nvCxnSpPr>
        <p:spPr>
          <a:xfrm flipV="1">
            <a:off x="2738582" y="3500581"/>
            <a:ext cx="6590144" cy="132079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0F4AB0E-171C-091B-78ED-16C3625ECD19}"/>
              </a:ext>
            </a:extLst>
          </p:cNvPr>
          <p:cNvSpPr/>
          <p:nvPr/>
        </p:nvSpPr>
        <p:spPr>
          <a:xfrm>
            <a:off x="9328726" y="2613892"/>
            <a:ext cx="277092" cy="10067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35" name="Connecteur droit avec flèche 34">
            <a:extLst>
              <a:ext uri="{FF2B5EF4-FFF2-40B4-BE49-F238E27FC236}">
                <a16:creationId xmlns:a16="http://schemas.microsoft.com/office/drawing/2014/main" id="{86E6C442-6A1F-8C16-09D0-37A9490E2CB1}"/>
              </a:ext>
            </a:extLst>
          </p:cNvPr>
          <p:cNvCxnSpPr>
            <a:cxnSpLocks/>
          </p:cNvCxnSpPr>
          <p:nvPr/>
        </p:nvCxnSpPr>
        <p:spPr>
          <a:xfrm flipH="1">
            <a:off x="8663709" y="3500581"/>
            <a:ext cx="646548" cy="1984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8DFB1CC3-8498-DD6B-BE5D-F042BCAB1196}"/>
              </a:ext>
            </a:extLst>
          </p:cNvPr>
          <p:cNvSpPr/>
          <p:nvPr/>
        </p:nvSpPr>
        <p:spPr>
          <a:xfrm>
            <a:off x="9229435" y="3371024"/>
            <a:ext cx="447965" cy="241521"/>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39" name="Connecteur droit avec flèche 38">
            <a:extLst>
              <a:ext uri="{FF2B5EF4-FFF2-40B4-BE49-F238E27FC236}">
                <a16:creationId xmlns:a16="http://schemas.microsoft.com/office/drawing/2014/main" id="{0A584DB1-115C-9D41-3736-AACFD19FB923}"/>
              </a:ext>
            </a:extLst>
          </p:cNvPr>
          <p:cNvCxnSpPr>
            <a:cxnSpLocks/>
          </p:cNvCxnSpPr>
          <p:nvPr/>
        </p:nvCxnSpPr>
        <p:spPr>
          <a:xfrm flipH="1">
            <a:off x="2286386" y="3528293"/>
            <a:ext cx="6220305" cy="201352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568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5820C-9B20-7079-8BD6-CEE464E0D2EE}"/>
              </a:ext>
            </a:extLst>
          </p:cNvPr>
          <p:cNvSpPr>
            <a:spLocks noGrp="1"/>
          </p:cNvSpPr>
          <p:nvPr>
            <p:ph type="title"/>
          </p:nvPr>
        </p:nvSpPr>
        <p:spPr/>
        <p:txBody>
          <a:bodyPr/>
          <a:lstStyle/>
          <a:p>
            <a:r>
              <a:rPr lang="fr-CH" dirty="0"/>
              <a:t>Exemple 3 (à vous de jouer)</a:t>
            </a:r>
          </a:p>
        </p:txBody>
      </p:sp>
      <p:sp>
        <p:nvSpPr>
          <p:cNvPr id="3" name="Espace réservé du contenu 2">
            <a:extLst>
              <a:ext uri="{FF2B5EF4-FFF2-40B4-BE49-F238E27FC236}">
                <a16:creationId xmlns:a16="http://schemas.microsoft.com/office/drawing/2014/main" id="{DDD65FC6-D181-274D-1F66-E2248E51558D}"/>
              </a:ext>
            </a:extLst>
          </p:cNvPr>
          <p:cNvSpPr>
            <a:spLocks noGrp="1"/>
          </p:cNvSpPr>
          <p:nvPr>
            <p:ph idx="1"/>
          </p:nvPr>
        </p:nvSpPr>
        <p:spPr/>
        <p:txBody>
          <a:bodyPr/>
          <a:lstStyle/>
          <a:p>
            <a:pPr marL="0" indent="0">
              <a:buNone/>
            </a:pPr>
            <a:r>
              <a:rPr lang="fr-CH" dirty="0"/>
              <a:t>5 câbles PVC sont posés dans un chemin de câbles ouvert. Ils alimentent 5 résistances de chauffage de 22 kW d'un four de cuisson. Le courant assigné par corps de chauffe s'élève à 32A. La température ambiante sur le lieu de pose du chemin de câbles s'élève à env. 38 °C. </a:t>
            </a:r>
          </a:p>
        </p:txBody>
      </p:sp>
    </p:spTree>
    <p:extLst>
      <p:ext uri="{BB962C8B-B14F-4D97-AF65-F5344CB8AC3E}">
        <p14:creationId xmlns:p14="http://schemas.microsoft.com/office/powerpoint/2010/main" val="2740823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D97ED-9076-7A0B-DB99-494E1EDD53A9}"/>
              </a:ext>
            </a:extLst>
          </p:cNvPr>
          <p:cNvSpPr>
            <a:spLocks noGrp="1"/>
          </p:cNvSpPr>
          <p:nvPr>
            <p:ph type="title"/>
          </p:nvPr>
        </p:nvSpPr>
        <p:spPr/>
        <p:txBody>
          <a:bodyPr/>
          <a:lstStyle/>
          <a:p>
            <a:r>
              <a:rPr lang="fr-CH" dirty="0"/>
              <a:t>5.2.3.5 Conducteurs en parallèle (doublés)</a:t>
            </a:r>
          </a:p>
        </p:txBody>
      </p:sp>
      <p:sp>
        <p:nvSpPr>
          <p:cNvPr id="3" name="Espace réservé du contenu 2">
            <a:extLst>
              <a:ext uri="{FF2B5EF4-FFF2-40B4-BE49-F238E27FC236}">
                <a16:creationId xmlns:a16="http://schemas.microsoft.com/office/drawing/2014/main" id="{CB1303D0-3FEC-D343-BDED-96056863F228}"/>
              </a:ext>
            </a:extLst>
          </p:cNvPr>
          <p:cNvSpPr>
            <a:spLocks noGrp="1"/>
          </p:cNvSpPr>
          <p:nvPr>
            <p:ph idx="1"/>
          </p:nvPr>
        </p:nvSpPr>
        <p:spPr/>
        <p:txBody>
          <a:bodyPr/>
          <a:lstStyle/>
          <a:p>
            <a:pPr marL="0" indent="0">
              <a:buNone/>
            </a:pPr>
            <a:r>
              <a:rPr lang="fr-CH" dirty="0"/>
              <a:t>Un couplage de conducteurs en parallèle entre en considération à partir d'une section ≥70 mm2 Cu (2 x 35 mm2). </a:t>
            </a:r>
          </a:p>
        </p:txBody>
      </p:sp>
    </p:spTree>
    <p:extLst>
      <p:ext uri="{BB962C8B-B14F-4D97-AF65-F5344CB8AC3E}">
        <p14:creationId xmlns:p14="http://schemas.microsoft.com/office/powerpoint/2010/main" val="201990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58534-DB6C-792F-09D1-E10E263C9613}"/>
              </a:ext>
            </a:extLst>
          </p:cNvPr>
          <p:cNvSpPr>
            <a:spLocks noGrp="1"/>
          </p:cNvSpPr>
          <p:nvPr>
            <p:ph type="title"/>
          </p:nvPr>
        </p:nvSpPr>
        <p:spPr/>
        <p:txBody>
          <a:bodyPr/>
          <a:lstStyle/>
          <a:p>
            <a:r>
              <a:rPr lang="fr-CH" dirty="0"/>
              <a:t>Rappel : Comment dimensionner ? </a:t>
            </a:r>
          </a:p>
        </p:txBody>
      </p:sp>
      <p:pic>
        <p:nvPicPr>
          <p:cNvPr id="5" name="Espace réservé du contenu 4">
            <a:extLst>
              <a:ext uri="{FF2B5EF4-FFF2-40B4-BE49-F238E27FC236}">
                <a16:creationId xmlns:a16="http://schemas.microsoft.com/office/drawing/2014/main" id="{EE3D0F5C-3CC2-A05B-B720-C932C9C973CE}"/>
              </a:ext>
            </a:extLst>
          </p:cNvPr>
          <p:cNvPicPr>
            <a:picLocks noGrp="1" noChangeAspect="1"/>
          </p:cNvPicPr>
          <p:nvPr>
            <p:ph idx="1"/>
          </p:nvPr>
        </p:nvPicPr>
        <p:blipFill>
          <a:blip r:embed="rId2"/>
          <a:stretch>
            <a:fillRect/>
          </a:stretch>
        </p:blipFill>
        <p:spPr>
          <a:xfrm>
            <a:off x="1695635" y="1423842"/>
            <a:ext cx="8114784" cy="4753121"/>
          </a:xfrm>
        </p:spPr>
      </p:pic>
    </p:spTree>
    <p:extLst>
      <p:ext uri="{BB962C8B-B14F-4D97-AF65-F5344CB8AC3E}">
        <p14:creationId xmlns:p14="http://schemas.microsoft.com/office/powerpoint/2010/main" val="1976292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C3AA4-4AE9-E26A-2C05-9A0577E751F5}"/>
              </a:ext>
            </a:extLst>
          </p:cNvPr>
          <p:cNvSpPr>
            <a:spLocks noGrp="1"/>
          </p:cNvSpPr>
          <p:nvPr>
            <p:ph type="title"/>
          </p:nvPr>
        </p:nvSpPr>
        <p:spPr/>
        <p:txBody>
          <a:bodyPr/>
          <a:lstStyle/>
          <a:p>
            <a:r>
              <a:rPr lang="fr-CH" dirty="0"/>
              <a:t>Exemple supplémentaire</a:t>
            </a:r>
          </a:p>
        </p:txBody>
      </p:sp>
      <p:sp>
        <p:nvSpPr>
          <p:cNvPr id="3" name="Espace réservé du contenu 2">
            <a:extLst>
              <a:ext uri="{FF2B5EF4-FFF2-40B4-BE49-F238E27FC236}">
                <a16:creationId xmlns:a16="http://schemas.microsoft.com/office/drawing/2014/main" id="{78086C9F-6188-0380-9AF7-6A3F6EED81F8}"/>
              </a:ext>
            </a:extLst>
          </p:cNvPr>
          <p:cNvSpPr>
            <a:spLocks noGrp="1"/>
          </p:cNvSpPr>
          <p:nvPr>
            <p:ph idx="1"/>
          </p:nvPr>
        </p:nvSpPr>
        <p:spPr/>
        <p:txBody>
          <a:bodyPr/>
          <a:lstStyle/>
          <a:p>
            <a:r>
              <a:rPr lang="fr-CH" dirty="0"/>
              <a:t>8 câbles TT 5x1.5mm2 dans un canal apparent alimentant 8 radiateurs électrique ayant un courant nominal de 9 A. Quel est le courant maximum que je peux tirer ? </a:t>
            </a:r>
          </a:p>
          <a:p>
            <a:r>
              <a:rPr lang="fr-CH" dirty="0"/>
              <a:t>C’est ok selon vous ? </a:t>
            </a:r>
          </a:p>
          <a:p>
            <a:pPr marL="0" indent="0">
              <a:buNone/>
            </a:pPr>
            <a:endParaRPr lang="fr-CH" dirty="0"/>
          </a:p>
        </p:txBody>
      </p:sp>
      <p:pic>
        <p:nvPicPr>
          <p:cNvPr id="5" name="Image 4">
            <a:extLst>
              <a:ext uri="{FF2B5EF4-FFF2-40B4-BE49-F238E27FC236}">
                <a16:creationId xmlns:a16="http://schemas.microsoft.com/office/drawing/2014/main" id="{A9729268-C81A-8EE2-2684-EF98B03D4A67}"/>
              </a:ext>
            </a:extLst>
          </p:cNvPr>
          <p:cNvPicPr>
            <a:picLocks noChangeAspect="1"/>
          </p:cNvPicPr>
          <p:nvPr/>
        </p:nvPicPr>
        <p:blipFill>
          <a:blip r:embed="rId2"/>
          <a:stretch>
            <a:fillRect/>
          </a:stretch>
        </p:blipFill>
        <p:spPr>
          <a:xfrm>
            <a:off x="8543963" y="2936628"/>
            <a:ext cx="2469711" cy="3375272"/>
          </a:xfrm>
          <a:prstGeom prst="rect">
            <a:avLst/>
          </a:prstGeom>
        </p:spPr>
      </p:pic>
    </p:spTree>
    <p:extLst>
      <p:ext uri="{BB962C8B-B14F-4D97-AF65-F5344CB8AC3E}">
        <p14:creationId xmlns:p14="http://schemas.microsoft.com/office/powerpoint/2010/main" val="57593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7B11E-800F-6ADB-A49E-BD15BEA6D595}"/>
              </a:ext>
            </a:extLst>
          </p:cNvPr>
          <p:cNvSpPr>
            <a:spLocks noGrp="1"/>
          </p:cNvSpPr>
          <p:nvPr>
            <p:ph type="title"/>
          </p:nvPr>
        </p:nvSpPr>
        <p:spPr/>
        <p:txBody>
          <a:bodyPr/>
          <a:lstStyle/>
          <a:p>
            <a:r>
              <a:rPr lang="fr-CH" dirty="0"/>
              <a:t>Résultat : L’isolation devient cassante</a:t>
            </a:r>
          </a:p>
        </p:txBody>
      </p:sp>
      <p:pic>
        <p:nvPicPr>
          <p:cNvPr id="3074" name="Picture 2" descr="Usure du faisceau de câbles / défauts électriques, que faire ? | SKS">
            <a:extLst>
              <a:ext uri="{FF2B5EF4-FFF2-40B4-BE49-F238E27FC236}">
                <a16:creationId xmlns:a16="http://schemas.microsoft.com/office/drawing/2014/main" id="{3EE22951-84A2-76FA-D37F-FCCD71ADAB2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0567" y="1435008"/>
            <a:ext cx="773571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ure du faisceau de câbles / défauts électriques, que faire ? | SKS">
            <a:extLst>
              <a:ext uri="{FF2B5EF4-FFF2-40B4-BE49-F238E27FC236}">
                <a16:creationId xmlns:a16="http://schemas.microsoft.com/office/drawing/2014/main" id="{A62B6138-E06B-D4C6-2FD5-D2D5A52064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3912" y="1548815"/>
            <a:ext cx="2779888" cy="494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449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C3AA4-4AE9-E26A-2C05-9A0577E751F5}"/>
              </a:ext>
            </a:extLst>
          </p:cNvPr>
          <p:cNvSpPr>
            <a:spLocks noGrp="1"/>
          </p:cNvSpPr>
          <p:nvPr>
            <p:ph type="title"/>
          </p:nvPr>
        </p:nvSpPr>
        <p:spPr/>
        <p:txBody>
          <a:bodyPr/>
          <a:lstStyle/>
          <a:p>
            <a:r>
              <a:rPr lang="fr-CH" dirty="0"/>
              <a:t>Exemple supplémentaire</a:t>
            </a:r>
          </a:p>
        </p:txBody>
      </p:sp>
      <p:sp>
        <p:nvSpPr>
          <p:cNvPr id="3" name="Espace réservé du contenu 2">
            <a:extLst>
              <a:ext uri="{FF2B5EF4-FFF2-40B4-BE49-F238E27FC236}">
                <a16:creationId xmlns:a16="http://schemas.microsoft.com/office/drawing/2014/main" id="{78086C9F-6188-0380-9AF7-6A3F6EED81F8}"/>
              </a:ext>
            </a:extLst>
          </p:cNvPr>
          <p:cNvSpPr>
            <a:spLocks noGrp="1"/>
          </p:cNvSpPr>
          <p:nvPr>
            <p:ph idx="1"/>
          </p:nvPr>
        </p:nvSpPr>
        <p:spPr/>
        <p:txBody>
          <a:bodyPr/>
          <a:lstStyle/>
          <a:p>
            <a:r>
              <a:rPr lang="fr-CH" dirty="0"/>
              <a:t>8 câbles TT 5x1.5mm2 dans un canal apparent alimentant 8 radiateurs électrique ayant un courant nominal de 9 A. Quel est le courant maximum que je peux tirer ? </a:t>
            </a:r>
          </a:p>
          <a:p>
            <a:endParaRPr lang="fr-CH" dirty="0"/>
          </a:p>
          <a:p>
            <a:r>
              <a:rPr lang="fr-CH" dirty="0"/>
              <a:t>Mode de pose ? B2 = 15 A</a:t>
            </a:r>
          </a:p>
          <a:p>
            <a:r>
              <a:rPr lang="fr-CH" dirty="0"/>
              <a:t>15 A x 0.52 (</a:t>
            </a:r>
            <a:r>
              <a:rPr lang="fr-CH" dirty="0" err="1"/>
              <a:t>kh</a:t>
            </a:r>
            <a:r>
              <a:rPr lang="fr-CH" dirty="0"/>
              <a:t>) = max 7.8 A &lt; 9A !!! DANGER !!</a:t>
            </a:r>
          </a:p>
          <a:p>
            <a:endParaRPr lang="fr-CH" dirty="0"/>
          </a:p>
          <a:p>
            <a:r>
              <a:rPr lang="fr-CH" dirty="0"/>
              <a:t>Je dois mettre du 2.5 mm2</a:t>
            </a:r>
          </a:p>
          <a:p>
            <a:pPr marL="0" indent="0">
              <a:buNone/>
            </a:pPr>
            <a:endParaRPr lang="fr-CH" dirty="0"/>
          </a:p>
        </p:txBody>
      </p:sp>
      <p:pic>
        <p:nvPicPr>
          <p:cNvPr id="6" name="Image 5">
            <a:extLst>
              <a:ext uri="{FF2B5EF4-FFF2-40B4-BE49-F238E27FC236}">
                <a16:creationId xmlns:a16="http://schemas.microsoft.com/office/drawing/2014/main" id="{26FBDA7E-A7CA-F989-489D-6C0EAF56115D}"/>
              </a:ext>
            </a:extLst>
          </p:cNvPr>
          <p:cNvPicPr>
            <a:picLocks noChangeAspect="1"/>
          </p:cNvPicPr>
          <p:nvPr/>
        </p:nvPicPr>
        <p:blipFill>
          <a:blip r:embed="rId2"/>
          <a:stretch>
            <a:fillRect/>
          </a:stretch>
        </p:blipFill>
        <p:spPr>
          <a:xfrm>
            <a:off x="8817967" y="2976239"/>
            <a:ext cx="2448165" cy="3429000"/>
          </a:xfrm>
          <a:prstGeom prst="rect">
            <a:avLst/>
          </a:prstGeom>
        </p:spPr>
      </p:pic>
    </p:spTree>
    <p:extLst>
      <p:ext uri="{BB962C8B-B14F-4D97-AF65-F5344CB8AC3E}">
        <p14:creationId xmlns:p14="http://schemas.microsoft.com/office/powerpoint/2010/main" val="2627632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a:extLst>
              <a:ext uri="{FF2B5EF4-FFF2-40B4-BE49-F238E27FC236}">
                <a16:creationId xmlns:a16="http://schemas.microsoft.com/office/drawing/2014/main" id="{2FA201CF-60E2-26BF-9AF5-E971FACAF421}"/>
              </a:ext>
            </a:extLst>
          </p:cNvPr>
          <p:cNvPicPr>
            <a:picLocks noGrp="1" noChangeAspect="1"/>
          </p:cNvPicPr>
          <p:nvPr>
            <p:ph idx="1"/>
          </p:nvPr>
        </p:nvPicPr>
        <p:blipFill>
          <a:blip r:embed="rId2"/>
          <a:stretch>
            <a:fillRect/>
          </a:stretch>
        </p:blipFill>
        <p:spPr>
          <a:xfrm>
            <a:off x="1412228" y="148351"/>
            <a:ext cx="9631593" cy="6709649"/>
          </a:xfrm>
        </p:spPr>
      </p:pic>
      <p:sp>
        <p:nvSpPr>
          <p:cNvPr id="14" name="Rectangle 13">
            <a:extLst>
              <a:ext uri="{FF2B5EF4-FFF2-40B4-BE49-F238E27FC236}">
                <a16:creationId xmlns:a16="http://schemas.microsoft.com/office/drawing/2014/main" id="{0F5B0136-DEE9-31FB-2463-1673C5CF6A64}"/>
              </a:ext>
            </a:extLst>
          </p:cNvPr>
          <p:cNvSpPr/>
          <p:nvPr/>
        </p:nvSpPr>
        <p:spPr>
          <a:xfrm>
            <a:off x="7297445" y="5539666"/>
            <a:ext cx="825623" cy="204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a:extLst>
              <a:ext uri="{FF2B5EF4-FFF2-40B4-BE49-F238E27FC236}">
                <a16:creationId xmlns:a16="http://schemas.microsoft.com/office/drawing/2014/main" id="{D5A59BAD-AFEA-9DBB-583B-C74485E09EB3}"/>
              </a:ext>
            </a:extLst>
          </p:cNvPr>
          <p:cNvSpPr/>
          <p:nvPr/>
        </p:nvSpPr>
        <p:spPr>
          <a:xfrm>
            <a:off x="6624222" y="2408262"/>
            <a:ext cx="825623" cy="204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a:extLst>
              <a:ext uri="{FF2B5EF4-FFF2-40B4-BE49-F238E27FC236}">
                <a16:creationId xmlns:a16="http://schemas.microsoft.com/office/drawing/2014/main" id="{6C717624-889E-CFFD-1BBF-D2307C7CB6AC}"/>
              </a:ext>
            </a:extLst>
          </p:cNvPr>
          <p:cNvSpPr/>
          <p:nvPr/>
        </p:nvSpPr>
        <p:spPr>
          <a:xfrm>
            <a:off x="9297885" y="2417140"/>
            <a:ext cx="334388" cy="204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a:extLst>
              <a:ext uri="{FF2B5EF4-FFF2-40B4-BE49-F238E27FC236}">
                <a16:creationId xmlns:a16="http://schemas.microsoft.com/office/drawing/2014/main" id="{3428D160-D929-6D43-88D8-768ED16F676B}"/>
              </a:ext>
            </a:extLst>
          </p:cNvPr>
          <p:cNvSpPr/>
          <p:nvPr/>
        </p:nvSpPr>
        <p:spPr>
          <a:xfrm>
            <a:off x="6887595" y="3295485"/>
            <a:ext cx="334388" cy="204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a:extLst>
              <a:ext uri="{FF2B5EF4-FFF2-40B4-BE49-F238E27FC236}">
                <a16:creationId xmlns:a16="http://schemas.microsoft.com/office/drawing/2014/main" id="{90DD26C3-56EB-3932-E0A2-8342F761A530}"/>
              </a:ext>
            </a:extLst>
          </p:cNvPr>
          <p:cNvSpPr/>
          <p:nvPr/>
        </p:nvSpPr>
        <p:spPr>
          <a:xfrm>
            <a:off x="9297885" y="3295485"/>
            <a:ext cx="334388" cy="204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Rectangle 18">
            <a:extLst>
              <a:ext uri="{FF2B5EF4-FFF2-40B4-BE49-F238E27FC236}">
                <a16:creationId xmlns:a16="http://schemas.microsoft.com/office/drawing/2014/main" id="{45ED6719-554C-AB82-3FF9-42B0E01183B8}"/>
              </a:ext>
            </a:extLst>
          </p:cNvPr>
          <p:cNvSpPr/>
          <p:nvPr/>
        </p:nvSpPr>
        <p:spPr>
          <a:xfrm>
            <a:off x="3040607" y="4468817"/>
            <a:ext cx="705770" cy="1742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1" name="Connecteur droit avec flèche 20">
            <a:extLst>
              <a:ext uri="{FF2B5EF4-FFF2-40B4-BE49-F238E27FC236}">
                <a16:creationId xmlns:a16="http://schemas.microsoft.com/office/drawing/2014/main" id="{AC9CF87F-D287-2952-7E1D-FE1492D9ACB0}"/>
              </a:ext>
            </a:extLst>
          </p:cNvPr>
          <p:cNvCxnSpPr/>
          <p:nvPr/>
        </p:nvCxnSpPr>
        <p:spPr>
          <a:xfrm flipH="1" flipV="1">
            <a:off x="7297445" y="2621326"/>
            <a:ext cx="248574" cy="29183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1262330-AB37-52DE-44C6-9E17C540CBF6}"/>
              </a:ext>
            </a:extLst>
          </p:cNvPr>
          <p:cNvCxnSpPr>
            <a:cxnSpLocks/>
            <a:stCxn id="15" idx="3"/>
            <a:endCxn id="16" idx="1"/>
          </p:cNvCxnSpPr>
          <p:nvPr/>
        </p:nvCxnSpPr>
        <p:spPr>
          <a:xfrm>
            <a:off x="7449845" y="2510355"/>
            <a:ext cx="1848040" cy="88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6B84DB91-EBDD-25FA-CF01-61CE1178377F}"/>
              </a:ext>
            </a:extLst>
          </p:cNvPr>
          <p:cNvCxnSpPr>
            <a:cxnSpLocks/>
            <a:stCxn id="16" idx="2"/>
          </p:cNvCxnSpPr>
          <p:nvPr/>
        </p:nvCxnSpPr>
        <p:spPr>
          <a:xfrm flipH="1">
            <a:off x="9450285" y="2621326"/>
            <a:ext cx="14794" cy="674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4F8186B1-18AC-0F77-29CE-9D6B83A1B4B6}"/>
              </a:ext>
            </a:extLst>
          </p:cNvPr>
          <p:cNvCxnSpPr>
            <a:cxnSpLocks/>
            <a:stCxn id="17" idx="3"/>
            <a:endCxn id="18" idx="1"/>
          </p:cNvCxnSpPr>
          <p:nvPr/>
        </p:nvCxnSpPr>
        <p:spPr>
          <a:xfrm>
            <a:off x="7221983" y="3397578"/>
            <a:ext cx="20759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6AD8AB2F-B860-4DD0-ED7F-404C2EBCA33F}"/>
              </a:ext>
            </a:extLst>
          </p:cNvPr>
          <p:cNvCxnSpPr>
            <a:cxnSpLocks/>
            <a:endCxn id="19" idx="3"/>
          </p:cNvCxnSpPr>
          <p:nvPr/>
        </p:nvCxnSpPr>
        <p:spPr>
          <a:xfrm flipH="1">
            <a:off x="3746377" y="3499671"/>
            <a:ext cx="5551508" cy="10562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EC4E40-3251-A731-94A3-DA4E95376256}"/>
              </a:ext>
            </a:extLst>
          </p:cNvPr>
          <p:cNvSpPr>
            <a:spLocks noGrp="1"/>
          </p:cNvSpPr>
          <p:nvPr>
            <p:ph type="title"/>
          </p:nvPr>
        </p:nvSpPr>
        <p:spPr/>
        <p:txBody>
          <a:bodyPr/>
          <a:lstStyle/>
          <a:p>
            <a:r>
              <a:rPr lang="fr-CH" dirty="0"/>
              <a:t>Dans le même style </a:t>
            </a:r>
            <a:r>
              <a:rPr lang="fr-CH" dirty="0">
                <a:sym typeface="Wingdings" panose="05000000000000000000" pitchFamily="2" charset="2"/>
              </a:rPr>
              <a:t></a:t>
            </a:r>
            <a:endParaRPr lang="fr-CH" dirty="0"/>
          </a:p>
        </p:txBody>
      </p:sp>
      <p:sp>
        <p:nvSpPr>
          <p:cNvPr id="3" name="Espace réservé du contenu 2">
            <a:extLst>
              <a:ext uri="{FF2B5EF4-FFF2-40B4-BE49-F238E27FC236}">
                <a16:creationId xmlns:a16="http://schemas.microsoft.com/office/drawing/2014/main" id="{0987BAE6-6B4E-E900-6D5F-828AEE80894D}"/>
              </a:ext>
            </a:extLst>
          </p:cNvPr>
          <p:cNvSpPr>
            <a:spLocks noGrp="1"/>
          </p:cNvSpPr>
          <p:nvPr>
            <p:ph idx="1"/>
          </p:nvPr>
        </p:nvSpPr>
        <p:spPr>
          <a:xfrm>
            <a:off x="1428195" y="1690688"/>
            <a:ext cx="9335610" cy="4351338"/>
          </a:xfrm>
        </p:spPr>
        <p:txBody>
          <a:bodyPr/>
          <a:lstStyle/>
          <a:p>
            <a:r>
              <a:rPr lang="fr-CH" dirty="0"/>
              <a:t>8 câbles TT (triphasé) dans un canal apparent posé en torche. In = 13 A. Température ambiante 20°. Quelle est la section minimum ? </a:t>
            </a:r>
          </a:p>
          <a:p>
            <a:endParaRPr lang="fr-CH" dirty="0"/>
          </a:p>
        </p:txBody>
      </p:sp>
      <p:pic>
        <p:nvPicPr>
          <p:cNvPr id="4" name="Image 3">
            <a:extLst>
              <a:ext uri="{FF2B5EF4-FFF2-40B4-BE49-F238E27FC236}">
                <a16:creationId xmlns:a16="http://schemas.microsoft.com/office/drawing/2014/main" id="{3D3B8F73-2C5B-F3E7-8B54-F19ECBE9D1EB}"/>
              </a:ext>
            </a:extLst>
          </p:cNvPr>
          <p:cNvPicPr>
            <a:picLocks noChangeAspect="1"/>
          </p:cNvPicPr>
          <p:nvPr/>
        </p:nvPicPr>
        <p:blipFill>
          <a:blip r:embed="rId2"/>
          <a:stretch>
            <a:fillRect/>
          </a:stretch>
        </p:blipFill>
        <p:spPr>
          <a:xfrm>
            <a:off x="8543963" y="2936628"/>
            <a:ext cx="2469711" cy="3375272"/>
          </a:xfrm>
          <a:prstGeom prst="rect">
            <a:avLst/>
          </a:prstGeom>
        </p:spPr>
      </p:pic>
    </p:spTree>
    <p:extLst>
      <p:ext uri="{BB962C8B-B14F-4D97-AF65-F5344CB8AC3E}">
        <p14:creationId xmlns:p14="http://schemas.microsoft.com/office/powerpoint/2010/main" val="277811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2F832-36CC-753C-3C2D-5176F43AEC92}"/>
              </a:ext>
            </a:extLst>
          </p:cNvPr>
          <p:cNvSpPr>
            <a:spLocks noGrp="1"/>
          </p:cNvSpPr>
          <p:nvPr>
            <p:ph type="title"/>
          </p:nvPr>
        </p:nvSpPr>
        <p:spPr/>
        <p:txBody>
          <a:bodyPr/>
          <a:lstStyle/>
          <a:p>
            <a:endParaRPr lang="fr-CH"/>
          </a:p>
        </p:txBody>
      </p:sp>
      <p:sp>
        <p:nvSpPr>
          <p:cNvPr id="3" name="Espace réservé du contenu 2">
            <a:extLst>
              <a:ext uri="{FF2B5EF4-FFF2-40B4-BE49-F238E27FC236}">
                <a16:creationId xmlns:a16="http://schemas.microsoft.com/office/drawing/2014/main" id="{27760BA5-25E7-5F82-B61E-788572FE53BD}"/>
              </a:ext>
            </a:extLst>
          </p:cNvPr>
          <p:cNvSpPr>
            <a:spLocks noGrp="1"/>
          </p:cNvSpPr>
          <p:nvPr>
            <p:ph idx="1"/>
          </p:nvPr>
        </p:nvSpPr>
        <p:spPr/>
        <p:txBody>
          <a:bodyPr/>
          <a:lstStyle/>
          <a:p>
            <a:endParaRPr lang="fr-CH"/>
          </a:p>
        </p:txBody>
      </p:sp>
      <p:pic>
        <p:nvPicPr>
          <p:cNvPr id="4" name="Espace réservé du contenu 12">
            <a:extLst>
              <a:ext uri="{FF2B5EF4-FFF2-40B4-BE49-F238E27FC236}">
                <a16:creationId xmlns:a16="http://schemas.microsoft.com/office/drawing/2014/main" id="{694C6E4C-6EAD-2D92-EE10-D2372F63B641}"/>
              </a:ext>
            </a:extLst>
          </p:cNvPr>
          <p:cNvPicPr>
            <a:picLocks noChangeAspect="1"/>
          </p:cNvPicPr>
          <p:nvPr/>
        </p:nvPicPr>
        <p:blipFill>
          <a:blip r:embed="rId2"/>
          <a:stretch>
            <a:fillRect/>
          </a:stretch>
        </p:blipFill>
        <p:spPr>
          <a:xfrm>
            <a:off x="1412228" y="148351"/>
            <a:ext cx="9631593" cy="6709649"/>
          </a:xfrm>
          <a:prstGeom prst="rect">
            <a:avLst/>
          </a:prstGeom>
        </p:spPr>
      </p:pic>
      <p:sp>
        <p:nvSpPr>
          <p:cNvPr id="5" name="Rectangle 4">
            <a:extLst>
              <a:ext uri="{FF2B5EF4-FFF2-40B4-BE49-F238E27FC236}">
                <a16:creationId xmlns:a16="http://schemas.microsoft.com/office/drawing/2014/main" id="{26830EEC-E51B-225D-BBC7-7F0FA6644E10}"/>
              </a:ext>
            </a:extLst>
          </p:cNvPr>
          <p:cNvSpPr/>
          <p:nvPr/>
        </p:nvSpPr>
        <p:spPr>
          <a:xfrm>
            <a:off x="3790765" y="3728621"/>
            <a:ext cx="1855433" cy="1597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18C39FEF-2435-B00F-2D98-8480319337AB}"/>
              </a:ext>
            </a:extLst>
          </p:cNvPr>
          <p:cNvSpPr/>
          <p:nvPr/>
        </p:nvSpPr>
        <p:spPr>
          <a:xfrm>
            <a:off x="1608338" y="4475825"/>
            <a:ext cx="628835" cy="167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3E247F40-C773-EBE9-9BB9-46CF4EEF6629}"/>
              </a:ext>
            </a:extLst>
          </p:cNvPr>
          <p:cNvSpPr/>
          <p:nvPr/>
        </p:nvSpPr>
        <p:spPr>
          <a:xfrm>
            <a:off x="3083511" y="4475825"/>
            <a:ext cx="707254" cy="167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9" name="Connecteur droit avec flèche 8">
            <a:extLst>
              <a:ext uri="{FF2B5EF4-FFF2-40B4-BE49-F238E27FC236}">
                <a16:creationId xmlns:a16="http://schemas.microsoft.com/office/drawing/2014/main" id="{A2440121-0862-1584-6F53-6439BEFE8FD1}"/>
              </a:ext>
            </a:extLst>
          </p:cNvPr>
          <p:cNvCxnSpPr>
            <a:stCxn id="6" idx="3"/>
          </p:cNvCxnSpPr>
          <p:nvPr/>
        </p:nvCxnSpPr>
        <p:spPr>
          <a:xfrm flipV="1">
            <a:off x="2237173" y="4545367"/>
            <a:ext cx="846338" cy="1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40698CE-F532-4BC2-5560-359598B4A341}"/>
              </a:ext>
            </a:extLst>
          </p:cNvPr>
          <p:cNvSpPr/>
          <p:nvPr/>
        </p:nvSpPr>
        <p:spPr>
          <a:xfrm>
            <a:off x="6738151" y="5450889"/>
            <a:ext cx="1402672" cy="3994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2" name="Connecteur droit avec flèche 11">
            <a:extLst>
              <a:ext uri="{FF2B5EF4-FFF2-40B4-BE49-F238E27FC236}">
                <a16:creationId xmlns:a16="http://schemas.microsoft.com/office/drawing/2014/main" id="{1AB20E93-F6BC-4C5C-7A71-FE9E4D165BA0}"/>
              </a:ext>
            </a:extLst>
          </p:cNvPr>
          <p:cNvCxnSpPr>
            <a:cxnSpLocks/>
          </p:cNvCxnSpPr>
          <p:nvPr/>
        </p:nvCxnSpPr>
        <p:spPr>
          <a:xfrm flipH="1" flipV="1">
            <a:off x="6880194" y="2592280"/>
            <a:ext cx="321076" cy="28586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9C7227B-CAAC-827A-45D3-6F420B6BA112}"/>
              </a:ext>
            </a:extLst>
          </p:cNvPr>
          <p:cNvSpPr/>
          <p:nvPr/>
        </p:nvSpPr>
        <p:spPr>
          <a:xfrm>
            <a:off x="6641977" y="2396972"/>
            <a:ext cx="4321945" cy="2308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Ellipse 14">
            <a:extLst>
              <a:ext uri="{FF2B5EF4-FFF2-40B4-BE49-F238E27FC236}">
                <a16:creationId xmlns:a16="http://schemas.microsoft.com/office/drawing/2014/main" id="{AF7A975E-48B7-A170-4016-6D49DF4A4B59}"/>
              </a:ext>
            </a:extLst>
          </p:cNvPr>
          <p:cNvSpPr/>
          <p:nvPr/>
        </p:nvSpPr>
        <p:spPr>
          <a:xfrm>
            <a:off x="9348186" y="2459115"/>
            <a:ext cx="204187" cy="1420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6" name="Connecteur droit avec flèche 15">
            <a:extLst>
              <a:ext uri="{FF2B5EF4-FFF2-40B4-BE49-F238E27FC236}">
                <a16:creationId xmlns:a16="http://schemas.microsoft.com/office/drawing/2014/main" id="{CC8CDB9B-BB38-81E9-6614-07EDC968E1A9}"/>
              </a:ext>
            </a:extLst>
          </p:cNvPr>
          <p:cNvCxnSpPr>
            <a:cxnSpLocks/>
          </p:cNvCxnSpPr>
          <p:nvPr/>
        </p:nvCxnSpPr>
        <p:spPr>
          <a:xfrm>
            <a:off x="9472474" y="2592280"/>
            <a:ext cx="0" cy="1031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7FE1AAF5-6198-3A06-69BD-4F5E8C49B7C0}"/>
              </a:ext>
            </a:extLst>
          </p:cNvPr>
          <p:cNvSpPr/>
          <p:nvPr/>
        </p:nvSpPr>
        <p:spPr>
          <a:xfrm>
            <a:off x="9348188" y="3623862"/>
            <a:ext cx="204187" cy="1420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2" name="Connecteur droit avec flèche 21">
            <a:extLst>
              <a:ext uri="{FF2B5EF4-FFF2-40B4-BE49-F238E27FC236}">
                <a16:creationId xmlns:a16="http://schemas.microsoft.com/office/drawing/2014/main" id="{8BB148F2-4BD7-12E2-276B-91C70FFE26C1}"/>
              </a:ext>
            </a:extLst>
          </p:cNvPr>
          <p:cNvCxnSpPr>
            <a:cxnSpLocks/>
          </p:cNvCxnSpPr>
          <p:nvPr/>
        </p:nvCxnSpPr>
        <p:spPr>
          <a:xfrm flipH="1">
            <a:off x="7201270" y="3694883"/>
            <a:ext cx="21469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8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AC00FD-F8D5-03B1-1593-4604113AA1EC}"/>
              </a:ext>
            </a:extLst>
          </p:cNvPr>
          <p:cNvSpPr>
            <a:spLocks noGrp="1"/>
          </p:cNvSpPr>
          <p:nvPr>
            <p:ph type="title"/>
          </p:nvPr>
        </p:nvSpPr>
        <p:spPr/>
        <p:txBody>
          <a:bodyPr/>
          <a:lstStyle/>
          <a:p>
            <a:r>
              <a:rPr lang="fr-CH" dirty="0"/>
              <a:t>Calculs</a:t>
            </a:r>
          </a:p>
        </p:txBody>
      </p:sp>
      <p:sp>
        <p:nvSpPr>
          <p:cNvPr id="3" name="Espace réservé du contenu 2">
            <a:extLst>
              <a:ext uri="{FF2B5EF4-FFF2-40B4-BE49-F238E27FC236}">
                <a16:creationId xmlns:a16="http://schemas.microsoft.com/office/drawing/2014/main" id="{1443109A-C83C-0B40-153E-938E5FBA9211}"/>
              </a:ext>
            </a:extLst>
          </p:cNvPr>
          <p:cNvSpPr>
            <a:spLocks noGrp="1"/>
          </p:cNvSpPr>
          <p:nvPr>
            <p:ph idx="1"/>
          </p:nvPr>
        </p:nvSpPr>
        <p:spPr/>
        <p:txBody>
          <a:bodyPr/>
          <a:lstStyle/>
          <a:p>
            <a:r>
              <a:rPr lang="fr-CH" dirty="0"/>
              <a:t>13 A / 1.12 = 11.61 A</a:t>
            </a:r>
          </a:p>
          <a:p>
            <a:r>
              <a:rPr lang="fr-CH" dirty="0"/>
              <a:t>11.61 / 0.52 = 22.33 A valeur en dessus selon le tableau 27</a:t>
            </a:r>
          </a:p>
          <a:p>
            <a:r>
              <a:rPr lang="fr-CH" dirty="0">
                <a:solidFill>
                  <a:srgbClr val="FF0000"/>
                </a:solidFill>
              </a:rPr>
              <a:t>4 mm2</a:t>
            </a:r>
          </a:p>
          <a:p>
            <a:endParaRPr lang="fr-CH" dirty="0">
              <a:solidFill>
                <a:srgbClr val="FF0000"/>
              </a:solidFill>
            </a:endParaRPr>
          </a:p>
          <a:p>
            <a:r>
              <a:rPr lang="fr-CH" dirty="0">
                <a:solidFill>
                  <a:srgbClr val="FF0000"/>
                </a:solidFill>
              </a:rPr>
              <a:t>Autre possibilité avec les tableau 5.2.3</a:t>
            </a:r>
          </a:p>
          <a:p>
            <a:pPr lvl="1"/>
            <a:r>
              <a:rPr lang="fr-CH" dirty="0">
                <a:solidFill>
                  <a:srgbClr val="FF0000"/>
                </a:solidFill>
              </a:rPr>
              <a:t>Un avec facteur de simultanéité</a:t>
            </a:r>
          </a:p>
          <a:p>
            <a:pPr lvl="1"/>
            <a:r>
              <a:rPr lang="fr-CH" dirty="0">
                <a:solidFill>
                  <a:srgbClr val="FF0000"/>
                </a:solidFill>
              </a:rPr>
              <a:t>L’autre sans</a:t>
            </a:r>
          </a:p>
          <a:p>
            <a:pPr marL="0" indent="0">
              <a:buNone/>
            </a:pPr>
            <a:endParaRPr lang="fr-CH" dirty="0"/>
          </a:p>
          <a:p>
            <a:endParaRPr lang="fr-CH" dirty="0"/>
          </a:p>
        </p:txBody>
      </p:sp>
    </p:spTree>
    <p:extLst>
      <p:ext uri="{BB962C8B-B14F-4D97-AF65-F5344CB8AC3E}">
        <p14:creationId xmlns:p14="http://schemas.microsoft.com/office/powerpoint/2010/main" val="2711730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E0BFD-8276-6049-D8AF-4E3B34A71FC1}"/>
              </a:ext>
            </a:extLst>
          </p:cNvPr>
          <p:cNvSpPr>
            <a:spLocks noGrp="1"/>
          </p:cNvSpPr>
          <p:nvPr>
            <p:ph type="title"/>
          </p:nvPr>
        </p:nvSpPr>
        <p:spPr/>
        <p:txBody>
          <a:bodyPr/>
          <a:lstStyle/>
          <a:p>
            <a:r>
              <a:rPr lang="fr-CH" dirty="0"/>
              <a:t>Raccourcis ?  </a:t>
            </a:r>
          </a:p>
        </p:txBody>
      </p:sp>
      <p:sp>
        <p:nvSpPr>
          <p:cNvPr id="3" name="Espace réservé du contenu 2">
            <a:extLst>
              <a:ext uri="{FF2B5EF4-FFF2-40B4-BE49-F238E27FC236}">
                <a16:creationId xmlns:a16="http://schemas.microsoft.com/office/drawing/2014/main" id="{D9F3B7E4-4C67-1843-8D89-7B0C6C2F83AD}"/>
              </a:ext>
            </a:extLst>
          </p:cNvPr>
          <p:cNvSpPr>
            <a:spLocks noGrp="1"/>
          </p:cNvSpPr>
          <p:nvPr>
            <p:ph idx="1"/>
          </p:nvPr>
        </p:nvSpPr>
        <p:spPr/>
        <p:txBody>
          <a:bodyPr/>
          <a:lstStyle/>
          <a:p>
            <a:r>
              <a:rPr lang="fr-CH" dirty="0"/>
              <a:t>Ok </a:t>
            </a:r>
            <a:r>
              <a:rPr lang="fr-CH" dirty="0">
                <a:solidFill>
                  <a:srgbClr val="FF0000"/>
                </a:solidFill>
              </a:rPr>
              <a:t>mais ! :</a:t>
            </a:r>
          </a:p>
          <a:p>
            <a:endParaRPr lang="fr-CH" dirty="0">
              <a:solidFill>
                <a:srgbClr val="FF0000"/>
              </a:solidFill>
            </a:endParaRPr>
          </a:p>
          <a:p>
            <a:r>
              <a:rPr lang="fr-CH" dirty="0">
                <a:solidFill>
                  <a:srgbClr val="FF0000"/>
                </a:solidFill>
              </a:rPr>
              <a:t>Température ambiante pas plus de 30° !</a:t>
            </a:r>
          </a:p>
          <a:p>
            <a:r>
              <a:rPr lang="fr-CH" dirty="0">
                <a:solidFill>
                  <a:srgbClr val="FF0000"/>
                </a:solidFill>
              </a:rPr>
              <a:t>Ligne posée seule (donc sans groupement)</a:t>
            </a:r>
          </a:p>
          <a:p>
            <a:endParaRPr lang="fr-CH" dirty="0">
              <a:solidFill>
                <a:srgbClr val="FF0000"/>
              </a:solidFill>
            </a:endParaRPr>
          </a:p>
          <a:p>
            <a:r>
              <a:rPr lang="fr-CH" dirty="0">
                <a:solidFill>
                  <a:srgbClr val="FF0000"/>
                </a:solidFill>
              </a:rPr>
              <a:t>Ceci tiens compte du mode de pose le plus défavorable !</a:t>
            </a:r>
          </a:p>
          <a:p>
            <a:endParaRPr lang="fr-CH" dirty="0">
              <a:solidFill>
                <a:srgbClr val="FF0000"/>
              </a:solidFill>
            </a:endParaRPr>
          </a:p>
          <a:p>
            <a:endParaRPr lang="fr-CH" dirty="0">
              <a:solidFill>
                <a:srgbClr val="FF0000"/>
              </a:solidFill>
            </a:endParaRPr>
          </a:p>
        </p:txBody>
      </p:sp>
      <p:pic>
        <p:nvPicPr>
          <p:cNvPr id="9" name="Image 8">
            <a:extLst>
              <a:ext uri="{FF2B5EF4-FFF2-40B4-BE49-F238E27FC236}">
                <a16:creationId xmlns:a16="http://schemas.microsoft.com/office/drawing/2014/main" id="{01CAD6C5-1858-703E-236E-2C455FF3B7B2}"/>
              </a:ext>
            </a:extLst>
          </p:cNvPr>
          <p:cNvPicPr>
            <a:picLocks noChangeAspect="1"/>
          </p:cNvPicPr>
          <p:nvPr/>
        </p:nvPicPr>
        <p:blipFill rotWithShape="1">
          <a:blip r:embed="rId2"/>
          <a:srcRect l="25777" t="9547" r="60533" b="13560"/>
          <a:stretch/>
        </p:blipFill>
        <p:spPr>
          <a:xfrm>
            <a:off x="8803339" y="443884"/>
            <a:ext cx="2328518" cy="3678561"/>
          </a:xfrm>
          <a:prstGeom prst="rect">
            <a:avLst/>
          </a:prstGeom>
        </p:spPr>
      </p:pic>
    </p:spTree>
    <p:extLst>
      <p:ext uri="{BB962C8B-B14F-4D97-AF65-F5344CB8AC3E}">
        <p14:creationId xmlns:p14="http://schemas.microsoft.com/office/powerpoint/2010/main" val="3987665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111C2D-07C3-B711-C29B-72A2429D5004}"/>
              </a:ext>
            </a:extLst>
          </p:cNvPr>
          <p:cNvSpPr>
            <a:spLocks noGrp="1"/>
          </p:cNvSpPr>
          <p:nvPr>
            <p:ph type="title"/>
          </p:nvPr>
        </p:nvSpPr>
        <p:spPr/>
        <p:txBody>
          <a:bodyPr/>
          <a:lstStyle/>
          <a:p>
            <a:r>
              <a:rPr lang="fr-CH" dirty="0"/>
              <a:t>Exemple (modifications)</a:t>
            </a:r>
          </a:p>
        </p:txBody>
      </p:sp>
      <p:pic>
        <p:nvPicPr>
          <p:cNvPr id="5" name="Espace réservé du contenu 4">
            <a:extLst>
              <a:ext uri="{FF2B5EF4-FFF2-40B4-BE49-F238E27FC236}">
                <a16:creationId xmlns:a16="http://schemas.microsoft.com/office/drawing/2014/main" id="{8ED2143C-E5E6-DF36-6340-670457123DD5}"/>
              </a:ext>
            </a:extLst>
          </p:cNvPr>
          <p:cNvPicPr>
            <a:picLocks noGrp="1" noChangeAspect="1"/>
          </p:cNvPicPr>
          <p:nvPr>
            <p:ph idx="1"/>
          </p:nvPr>
        </p:nvPicPr>
        <p:blipFill>
          <a:blip r:embed="rId2"/>
          <a:stretch>
            <a:fillRect/>
          </a:stretch>
        </p:blipFill>
        <p:spPr>
          <a:xfrm>
            <a:off x="838200" y="1835278"/>
            <a:ext cx="10515600" cy="4332031"/>
          </a:xfrm>
        </p:spPr>
      </p:pic>
    </p:spTree>
    <p:extLst>
      <p:ext uri="{BB962C8B-B14F-4D97-AF65-F5344CB8AC3E}">
        <p14:creationId xmlns:p14="http://schemas.microsoft.com/office/powerpoint/2010/main" val="1573282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6EAF888-4805-37D9-52DA-4C6FA2DE0223}"/>
              </a:ext>
            </a:extLst>
          </p:cNvPr>
          <p:cNvPicPr>
            <a:picLocks noGrp="1" noChangeAspect="1"/>
          </p:cNvPicPr>
          <p:nvPr>
            <p:ph idx="1"/>
          </p:nvPr>
        </p:nvPicPr>
        <p:blipFill>
          <a:blip r:embed="rId2"/>
          <a:stretch>
            <a:fillRect/>
          </a:stretch>
        </p:blipFill>
        <p:spPr>
          <a:xfrm>
            <a:off x="808392" y="1000002"/>
            <a:ext cx="7876404" cy="4351338"/>
          </a:xfrm>
        </p:spPr>
      </p:pic>
      <p:pic>
        <p:nvPicPr>
          <p:cNvPr id="7" name="Image 6">
            <a:extLst>
              <a:ext uri="{FF2B5EF4-FFF2-40B4-BE49-F238E27FC236}">
                <a16:creationId xmlns:a16="http://schemas.microsoft.com/office/drawing/2014/main" id="{5B6194CB-CF67-4245-4B30-A07AD7F30C92}"/>
              </a:ext>
            </a:extLst>
          </p:cNvPr>
          <p:cNvPicPr>
            <a:picLocks noChangeAspect="1"/>
          </p:cNvPicPr>
          <p:nvPr/>
        </p:nvPicPr>
        <p:blipFill rotWithShape="1">
          <a:blip r:embed="rId3"/>
          <a:srcRect l="50000" t="1713" r="16851" b="3296"/>
          <a:stretch/>
        </p:blipFill>
        <p:spPr>
          <a:xfrm>
            <a:off x="10304016" y="361765"/>
            <a:ext cx="659907" cy="6134470"/>
          </a:xfrm>
          <a:prstGeom prst="rect">
            <a:avLst/>
          </a:prstGeom>
        </p:spPr>
      </p:pic>
    </p:spTree>
    <p:extLst>
      <p:ext uri="{BB962C8B-B14F-4D97-AF65-F5344CB8AC3E}">
        <p14:creationId xmlns:p14="http://schemas.microsoft.com/office/powerpoint/2010/main" val="2324169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A12741-01CF-0D52-B810-5CB29613DE03}"/>
              </a:ext>
            </a:extLst>
          </p:cNvPr>
          <p:cNvSpPr>
            <a:spLocks noGrp="1"/>
          </p:cNvSpPr>
          <p:nvPr>
            <p:ph type="title"/>
          </p:nvPr>
        </p:nvSpPr>
        <p:spPr/>
        <p:txBody>
          <a:bodyPr/>
          <a:lstStyle/>
          <a:p>
            <a:endParaRPr lang="fr-CH"/>
          </a:p>
        </p:txBody>
      </p:sp>
      <p:pic>
        <p:nvPicPr>
          <p:cNvPr id="5" name="Espace réservé du contenu 4">
            <a:extLst>
              <a:ext uri="{FF2B5EF4-FFF2-40B4-BE49-F238E27FC236}">
                <a16:creationId xmlns:a16="http://schemas.microsoft.com/office/drawing/2014/main" id="{A7E30F66-6F22-08AD-B64D-AACF5DFE182E}"/>
              </a:ext>
            </a:extLst>
          </p:cNvPr>
          <p:cNvPicPr>
            <a:picLocks noGrp="1" noChangeAspect="1"/>
          </p:cNvPicPr>
          <p:nvPr>
            <p:ph idx="1"/>
          </p:nvPr>
        </p:nvPicPr>
        <p:blipFill>
          <a:blip r:embed="rId2"/>
          <a:stretch>
            <a:fillRect/>
          </a:stretch>
        </p:blipFill>
        <p:spPr>
          <a:xfrm>
            <a:off x="3258106" y="473032"/>
            <a:ext cx="6134642" cy="5730564"/>
          </a:xfrm>
        </p:spPr>
      </p:pic>
    </p:spTree>
    <p:extLst>
      <p:ext uri="{BB962C8B-B14F-4D97-AF65-F5344CB8AC3E}">
        <p14:creationId xmlns:p14="http://schemas.microsoft.com/office/powerpoint/2010/main" val="638225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CE22B-DF15-E566-2F2B-620329A2B19C}"/>
              </a:ext>
            </a:extLst>
          </p:cNvPr>
          <p:cNvSpPr>
            <a:spLocks noGrp="1"/>
          </p:cNvSpPr>
          <p:nvPr>
            <p:ph type="title"/>
          </p:nvPr>
        </p:nvSpPr>
        <p:spPr/>
        <p:txBody>
          <a:bodyPr/>
          <a:lstStyle/>
          <a:p>
            <a:r>
              <a:rPr lang="fr-CH" dirty="0"/>
              <a:t>Exemple plusieurs mode de pose</a:t>
            </a:r>
          </a:p>
        </p:txBody>
      </p:sp>
      <p:pic>
        <p:nvPicPr>
          <p:cNvPr id="5" name="Espace réservé du contenu 4">
            <a:extLst>
              <a:ext uri="{FF2B5EF4-FFF2-40B4-BE49-F238E27FC236}">
                <a16:creationId xmlns:a16="http://schemas.microsoft.com/office/drawing/2014/main" id="{D2F34429-3259-8B96-8C46-ED5968AF6DE4}"/>
              </a:ext>
            </a:extLst>
          </p:cNvPr>
          <p:cNvPicPr>
            <a:picLocks noGrp="1" noChangeAspect="1"/>
          </p:cNvPicPr>
          <p:nvPr>
            <p:ph idx="1"/>
          </p:nvPr>
        </p:nvPicPr>
        <p:blipFill>
          <a:blip r:embed="rId2"/>
          <a:stretch>
            <a:fillRect/>
          </a:stretch>
        </p:blipFill>
        <p:spPr>
          <a:xfrm>
            <a:off x="2459114" y="1359036"/>
            <a:ext cx="7810263" cy="4844560"/>
          </a:xfrm>
        </p:spPr>
      </p:pic>
      <p:sp>
        <p:nvSpPr>
          <p:cNvPr id="6" name="Rectangle 5">
            <a:extLst>
              <a:ext uri="{FF2B5EF4-FFF2-40B4-BE49-F238E27FC236}">
                <a16:creationId xmlns:a16="http://schemas.microsoft.com/office/drawing/2014/main" id="{9794524D-CEF8-9253-F8EF-89231339A141}"/>
              </a:ext>
            </a:extLst>
          </p:cNvPr>
          <p:cNvSpPr/>
          <p:nvPr/>
        </p:nvSpPr>
        <p:spPr>
          <a:xfrm>
            <a:off x="2787588" y="2276225"/>
            <a:ext cx="727969" cy="39061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rgbClr val="FF0000"/>
                </a:solidFill>
              </a:rPr>
              <a:t>B1</a:t>
            </a:r>
          </a:p>
        </p:txBody>
      </p:sp>
      <p:sp>
        <p:nvSpPr>
          <p:cNvPr id="9" name="Rectangle 8">
            <a:extLst>
              <a:ext uri="{FF2B5EF4-FFF2-40B4-BE49-F238E27FC236}">
                <a16:creationId xmlns:a16="http://schemas.microsoft.com/office/drawing/2014/main" id="{D11A76A1-04EA-0704-D56A-11541E37E886}"/>
              </a:ext>
            </a:extLst>
          </p:cNvPr>
          <p:cNvSpPr/>
          <p:nvPr/>
        </p:nvSpPr>
        <p:spPr>
          <a:xfrm>
            <a:off x="8392359" y="2293981"/>
            <a:ext cx="727969" cy="39061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rgbClr val="FF0000"/>
                </a:solidFill>
              </a:rPr>
              <a:t>A2</a:t>
            </a:r>
          </a:p>
        </p:txBody>
      </p:sp>
      <p:pic>
        <p:nvPicPr>
          <p:cNvPr id="10" name="Image 9">
            <a:extLst>
              <a:ext uri="{FF2B5EF4-FFF2-40B4-BE49-F238E27FC236}">
                <a16:creationId xmlns:a16="http://schemas.microsoft.com/office/drawing/2014/main" id="{CA7431EA-7A14-A8A6-3308-B2A4E355709E}"/>
              </a:ext>
            </a:extLst>
          </p:cNvPr>
          <p:cNvPicPr>
            <a:picLocks noChangeAspect="1"/>
          </p:cNvPicPr>
          <p:nvPr/>
        </p:nvPicPr>
        <p:blipFill rotWithShape="1">
          <a:blip r:embed="rId3"/>
          <a:srcRect l="25777" t="9547" r="60533" b="13560"/>
          <a:stretch/>
        </p:blipFill>
        <p:spPr>
          <a:xfrm>
            <a:off x="9863482" y="2885244"/>
            <a:ext cx="2328518" cy="3678561"/>
          </a:xfrm>
          <a:prstGeom prst="rect">
            <a:avLst/>
          </a:prstGeom>
        </p:spPr>
      </p:pic>
    </p:spTree>
    <p:extLst>
      <p:ext uri="{BB962C8B-B14F-4D97-AF65-F5344CB8AC3E}">
        <p14:creationId xmlns:p14="http://schemas.microsoft.com/office/powerpoint/2010/main" val="27803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7A604942-9E42-B179-7F11-2E1A20D4436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fr-CH" sz="3000" noProof="0" dirty="0">
                <a:solidFill>
                  <a:srgbClr val="FFFFFF"/>
                </a:solidFill>
              </a:rPr>
              <a:t>Il existe des gaines de protection supplémentaire. </a:t>
            </a:r>
            <a:br>
              <a:rPr lang="fr-CH" sz="3000" noProof="0" dirty="0">
                <a:solidFill>
                  <a:srgbClr val="FFFFFF"/>
                </a:solidFill>
              </a:rPr>
            </a:br>
            <a:r>
              <a:rPr lang="fr-CH" sz="3000" noProof="0" dirty="0">
                <a:solidFill>
                  <a:srgbClr val="FFFFFF"/>
                </a:solidFill>
              </a:rPr>
              <a:t>(Souvent utilisé dans l’électroménager, les </a:t>
            </a:r>
            <a:r>
              <a:rPr lang="fr-CH" sz="3000" dirty="0">
                <a:solidFill>
                  <a:srgbClr val="FFFFFF"/>
                </a:solidFill>
              </a:rPr>
              <a:t>PAC et les Chauffe-eau</a:t>
            </a:r>
            <a:r>
              <a:rPr lang="fr-CH" sz="3000" noProof="0" dirty="0">
                <a:solidFill>
                  <a:srgbClr val="FFFFFF"/>
                </a:solidFill>
              </a:rPr>
              <a:t>)</a:t>
            </a:r>
          </a:p>
        </p:txBody>
      </p:sp>
      <p:cxnSp>
        <p:nvCxnSpPr>
          <p:cNvPr id="4107" name="Straight Connector 410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Espace réservé du contenu 5">
            <a:extLst>
              <a:ext uri="{FF2B5EF4-FFF2-40B4-BE49-F238E27FC236}">
                <a16:creationId xmlns:a16="http://schemas.microsoft.com/office/drawing/2014/main" id="{8755313D-5466-A130-E137-91B1E45A786D}"/>
              </a:ext>
            </a:extLst>
          </p:cNvPr>
          <p:cNvPicPr>
            <a:picLocks noGrp="1" noChangeAspect="1"/>
          </p:cNvPicPr>
          <p:nvPr>
            <p:ph idx="1"/>
          </p:nvPr>
        </p:nvPicPr>
        <p:blipFill>
          <a:blip r:embed="rId2"/>
          <a:stretch>
            <a:fillRect/>
          </a:stretch>
        </p:blipFill>
        <p:spPr>
          <a:xfrm>
            <a:off x="505125" y="2426818"/>
            <a:ext cx="5108801" cy="3997637"/>
          </a:xfrm>
          <a:prstGeom prst="rect">
            <a:avLst/>
          </a:prstGeom>
        </p:spPr>
      </p:pic>
      <p:cxnSp>
        <p:nvCxnSpPr>
          <p:cNvPr id="4109" name="Straight Connector 410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100" name="Picture 4" descr="Chaleur Du Four Résistant Au Feu Haute Température Avec ganse Fibre De  Verre Fil câble 1.5mm : Amazon.fr: Commerce, Industrie et Science">
            <a:extLst>
              <a:ext uri="{FF2B5EF4-FFF2-40B4-BE49-F238E27FC236}">
                <a16:creationId xmlns:a16="http://schemas.microsoft.com/office/drawing/2014/main" id="{DE22D2BF-7766-E916-F379-0F8761B49D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5590" y="2426818"/>
            <a:ext cx="529488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38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14259-5D03-70D7-E1A9-53C2515BBE26}"/>
              </a:ext>
            </a:extLst>
          </p:cNvPr>
          <p:cNvSpPr>
            <a:spLocks noGrp="1"/>
          </p:cNvSpPr>
          <p:nvPr>
            <p:ph type="title"/>
          </p:nvPr>
        </p:nvSpPr>
        <p:spPr/>
        <p:txBody>
          <a:bodyPr/>
          <a:lstStyle/>
          <a:p>
            <a:endParaRPr lang="fr-CH"/>
          </a:p>
        </p:txBody>
      </p:sp>
      <p:pic>
        <p:nvPicPr>
          <p:cNvPr id="5" name="Espace réservé du contenu 4">
            <a:extLst>
              <a:ext uri="{FF2B5EF4-FFF2-40B4-BE49-F238E27FC236}">
                <a16:creationId xmlns:a16="http://schemas.microsoft.com/office/drawing/2014/main" id="{ED36FA76-FE88-6063-2B08-67D336C24B0C}"/>
              </a:ext>
            </a:extLst>
          </p:cNvPr>
          <p:cNvPicPr>
            <a:picLocks noGrp="1" noChangeAspect="1"/>
          </p:cNvPicPr>
          <p:nvPr>
            <p:ph idx="1"/>
          </p:nvPr>
        </p:nvPicPr>
        <p:blipFill>
          <a:blip r:embed="rId2"/>
          <a:stretch>
            <a:fillRect/>
          </a:stretch>
        </p:blipFill>
        <p:spPr>
          <a:xfrm>
            <a:off x="1947915" y="1825625"/>
            <a:ext cx="8296169" cy="4351338"/>
          </a:xfrm>
        </p:spPr>
      </p:pic>
    </p:spTree>
    <p:extLst>
      <p:ext uri="{BB962C8B-B14F-4D97-AF65-F5344CB8AC3E}">
        <p14:creationId xmlns:p14="http://schemas.microsoft.com/office/powerpoint/2010/main" val="1733751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4B940-1DFC-5354-F76E-82573C731364}"/>
              </a:ext>
            </a:extLst>
          </p:cNvPr>
          <p:cNvSpPr>
            <a:spLocks noGrp="1"/>
          </p:cNvSpPr>
          <p:nvPr>
            <p:ph type="title"/>
          </p:nvPr>
        </p:nvSpPr>
        <p:spPr/>
        <p:txBody>
          <a:bodyPr/>
          <a:lstStyle/>
          <a:p>
            <a:r>
              <a:rPr lang="fr-CH" dirty="0"/>
              <a:t>Cuisine</a:t>
            </a:r>
          </a:p>
        </p:txBody>
      </p:sp>
      <p:pic>
        <p:nvPicPr>
          <p:cNvPr id="5" name="Espace réservé du contenu 4">
            <a:extLst>
              <a:ext uri="{FF2B5EF4-FFF2-40B4-BE49-F238E27FC236}">
                <a16:creationId xmlns:a16="http://schemas.microsoft.com/office/drawing/2014/main" id="{CAE620EE-A3F3-7166-B0F9-A57BD24EE238}"/>
              </a:ext>
            </a:extLst>
          </p:cNvPr>
          <p:cNvPicPr>
            <a:picLocks noGrp="1" noChangeAspect="1"/>
          </p:cNvPicPr>
          <p:nvPr>
            <p:ph idx="1"/>
          </p:nvPr>
        </p:nvPicPr>
        <p:blipFill>
          <a:blip r:embed="rId2"/>
          <a:stretch>
            <a:fillRect/>
          </a:stretch>
        </p:blipFill>
        <p:spPr>
          <a:xfrm>
            <a:off x="1678275" y="1825625"/>
            <a:ext cx="8835449" cy="4351338"/>
          </a:xfrm>
        </p:spPr>
      </p:pic>
    </p:spTree>
    <p:extLst>
      <p:ext uri="{BB962C8B-B14F-4D97-AF65-F5344CB8AC3E}">
        <p14:creationId xmlns:p14="http://schemas.microsoft.com/office/powerpoint/2010/main" val="1685214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A10B12D-D27E-30A7-C686-AB3FB2830B91}"/>
              </a:ext>
            </a:extLst>
          </p:cNvPr>
          <p:cNvPicPr>
            <a:picLocks noGrp="1" noChangeAspect="1"/>
          </p:cNvPicPr>
          <p:nvPr>
            <p:ph idx="1"/>
          </p:nvPr>
        </p:nvPicPr>
        <p:blipFill>
          <a:blip r:embed="rId2"/>
          <a:stretch>
            <a:fillRect/>
          </a:stretch>
        </p:blipFill>
        <p:spPr>
          <a:xfrm>
            <a:off x="1864855" y="692458"/>
            <a:ext cx="9048216" cy="5342462"/>
          </a:xfrm>
        </p:spPr>
      </p:pic>
    </p:spTree>
    <p:extLst>
      <p:ext uri="{BB962C8B-B14F-4D97-AF65-F5344CB8AC3E}">
        <p14:creationId xmlns:p14="http://schemas.microsoft.com/office/powerpoint/2010/main" val="2170351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98E19-2B98-D407-0F02-831BAA051AE9}"/>
              </a:ext>
            </a:extLst>
          </p:cNvPr>
          <p:cNvSpPr>
            <a:spLocks noGrp="1"/>
          </p:cNvSpPr>
          <p:nvPr>
            <p:ph type="title"/>
          </p:nvPr>
        </p:nvSpPr>
        <p:spPr/>
        <p:txBody>
          <a:bodyPr/>
          <a:lstStyle/>
          <a:p>
            <a:endParaRPr lang="fr-CH"/>
          </a:p>
        </p:txBody>
      </p:sp>
      <p:sp>
        <p:nvSpPr>
          <p:cNvPr id="3" name="Espace réservé du contenu 2">
            <a:extLst>
              <a:ext uri="{FF2B5EF4-FFF2-40B4-BE49-F238E27FC236}">
                <a16:creationId xmlns:a16="http://schemas.microsoft.com/office/drawing/2014/main" id="{136014E0-81D6-003E-F335-E07C5DB598E2}"/>
              </a:ext>
            </a:extLst>
          </p:cNvPr>
          <p:cNvSpPr>
            <a:spLocks noGrp="1"/>
          </p:cNvSpPr>
          <p:nvPr>
            <p:ph idx="1"/>
          </p:nvPr>
        </p:nvSpPr>
        <p:spPr/>
        <p:txBody>
          <a:bodyPr/>
          <a:lstStyle/>
          <a:p>
            <a:endParaRPr lang="fr-CH"/>
          </a:p>
        </p:txBody>
      </p:sp>
      <p:pic>
        <p:nvPicPr>
          <p:cNvPr id="5" name="Image 4">
            <a:extLst>
              <a:ext uri="{FF2B5EF4-FFF2-40B4-BE49-F238E27FC236}">
                <a16:creationId xmlns:a16="http://schemas.microsoft.com/office/drawing/2014/main" id="{D242A778-35BE-E71E-A47A-8B8F30CC773E}"/>
              </a:ext>
            </a:extLst>
          </p:cNvPr>
          <p:cNvPicPr>
            <a:picLocks noChangeAspect="1"/>
          </p:cNvPicPr>
          <p:nvPr/>
        </p:nvPicPr>
        <p:blipFill>
          <a:blip r:embed="rId2"/>
          <a:stretch>
            <a:fillRect/>
          </a:stretch>
        </p:blipFill>
        <p:spPr>
          <a:xfrm>
            <a:off x="1444735" y="0"/>
            <a:ext cx="9302530" cy="6858000"/>
          </a:xfrm>
          <a:prstGeom prst="rect">
            <a:avLst/>
          </a:prstGeom>
        </p:spPr>
      </p:pic>
    </p:spTree>
    <p:extLst>
      <p:ext uri="{BB962C8B-B14F-4D97-AF65-F5344CB8AC3E}">
        <p14:creationId xmlns:p14="http://schemas.microsoft.com/office/powerpoint/2010/main" val="3885563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29230-9CB6-42F1-A0E0-3AEB69B3E8E2}"/>
              </a:ext>
            </a:extLst>
          </p:cNvPr>
          <p:cNvSpPr>
            <a:spLocks noGrp="1"/>
          </p:cNvSpPr>
          <p:nvPr>
            <p:ph type="title"/>
          </p:nvPr>
        </p:nvSpPr>
        <p:spPr/>
        <p:txBody>
          <a:bodyPr/>
          <a:lstStyle/>
          <a:p>
            <a:r>
              <a:rPr lang="fr-CH" dirty="0"/>
              <a:t>Sources</a:t>
            </a:r>
          </a:p>
        </p:txBody>
      </p:sp>
      <p:sp>
        <p:nvSpPr>
          <p:cNvPr id="3" name="Espace réservé du contenu 2">
            <a:extLst>
              <a:ext uri="{FF2B5EF4-FFF2-40B4-BE49-F238E27FC236}">
                <a16:creationId xmlns:a16="http://schemas.microsoft.com/office/drawing/2014/main" id="{486270F6-E2A4-44DF-A407-B4CC4C45D885}"/>
              </a:ext>
            </a:extLst>
          </p:cNvPr>
          <p:cNvSpPr>
            <a:spLocks noGrp="1"/>
          </p:cNvSpPr>
          <p:nvPr>
            <p:ph idx="1"/>
          </p:nvPr>
        </p:nvSpPr>
        <p:spPr/>
        <p:txBody>
          <a:bodyPr/>
          <a:lstStyle/>
          <a:p>
            <a:r>
              <a:rPr lang="fr-CH" dirty="0"/>
              <a:t>NIBT 2020, </a:t>
            </a:r>
            <a:r>
              <a:rPr lang="fr-CH" i="1" dirty="0"/>
              <a:t>Electro suisse</a:t>
            </a:r>
          </a:p>
          <a:p>
            <a:r>
              <a:rPr lang="fr-CH" dirty="0"/>
              <a:t>PowerPoint 2020, </a:t>
            </a:r>
            <a:r>
              <a:rPr lang="fr-CH" i="1" dirty="0"/>
              <a:t>Groupe E, GESA, IB-</a:t>
            </a:r>
            <a:r>
              <a:rPr lang="fr-CH" i="1" dirty="0" err="1"/>
              <a:t>murten</a:t>
            </a:r>
            <a:r>
              <a:rPr lang="fr-CH" i="1" dirty="0"/>
              <a:t>, ECAB</a:t>
            </a:r>
          </a:p>
        </p:txBody>
      </p:sp>
      <p:pic>
        <p:nvPicPr>
          <p:cNvPr id="5" name="Image 4">
            <a:extLst>
              <a:ext uri="{FF2B5EF4-FFF2-40B4-BE49-F238E27FC236}">
                <a16:creationId xmlns:a16="http://schemas.microsoft.com/office/drawing/2014/main" id="{F5115341-7435-43B5-8F44-63ED6A1793B7}"/>
              </a:ext>
            </a:extLst>
          </p:cNvPr>
          <p:cNvPicPr>
            <a:picLocks noChangeAspect="1"/>
          </p:cNvPicPr>
          <p:nvPr/>
        </p:nvPicPr>
        <p:blipFill>
          <a:blip r:embed="rId2"/>
          <a:stretch>
            <a:fillRect/>
          </a:stretch>
        </p:blipFill>
        <p:spPr>
          <a:xfrm>
            <a:off x="10397395" y="1825625"/>
            <a:ext cx="1461635" cy="4721080"/>
          </a:xfrm>
          <a:prstGeom prst="rect">
            <a:avLst/>
          </a:prstGeom>
        </p:spPr>
      </p:pic>
      <p:pic>
        <p:nvPicPr>
          <p:cNvPr id="2052" name="Picture 4" descr="Résultat de recherche d'images pour &quot;electrosuisse&quot;">
            <a:extLst>
              <a:ext uri="{FF2B5EF4-FFF2-40B4-BE49-F238E27FC236}">
                <a16:creationId xmlns:a16="http://schemas.microsoft.com/office/drawing/2014/main" id="{637D070C-45A8-42F4-B8DD-DD424174D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164" y="24996"/>
            <a:ext cx="2146300" cy="152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00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F2856-0C29-B348-6ED3-B8836B8B72B1}"/>
              </a:ext>
            </a:extLst>
          </p:cNvPr>
          <p:cNvSpPr>
            <a:spLocks noGrp="1"/>
          </p:cNvSpPr>
          <p:nvPr>
            <p:ph type="title"/>
          </p:nvPr>
        </p:nvSpPr>
        <p:spPr/>
        <p:txBody>
          <a:bodyPr/>
          <a:lstStyle/>
          <a:p>
            <a:r>
              <a:rPr lang="fr-CH" dirty="0"/>
              <a:t>Présence d’eau (AD) </a:t>
            </a:r>
          </a:p>
        </p:txBody>
      </p:sp>
      <p:sp>
        <p:nvSpPr>
          <p:cNvPr id="3" name="Espace réservé du contenu 2">
            <a:extLst>
              <a:ext uri="{FF2B5EF4-FFF2-40B4-BE49-F238E27FC236}">
                <a16:creationId xmlns:a16="http://schemas.microsoft.com/office/drawing/2014/main" id="{D1032E62-92F7-EC4C-7A58-3732246B8D85}"/>
              </a:ext>
            </a:extLst>
          </p:cNvPr>
          <p:cNvSpPr>
            <a:spLocks noGrp="1"/>
          </p:cNvSpPr>
          <p:nvPr>
            <p:ph idx="1"/>
          </p:nvPr>
        </p:nvSpPr>
        <p:spPr>
          <a:xfrm>
            <a:off x="838200" y="1825625"/>
            <a:ext cx="7027416" cy="4351338"/>
          </a:xfrm>
        </p:spPr>
        <p:txBody>
          <a:bodyPr>
            <a:normAutofit lnSpcReduction="10000"/>
          </a:bodyPr>
          <a:lstStyle/>
          <a:p>
            <a:pPr marL="0" indent="0">
              <a:buNone/>
            </a:pPr>
            <a:r>
              <a:rPr lang="fr-CH" dirty="0"/>
              <a:t>Les canalisations doivent être choisies et mises en œuvre de telle sorte qu’aucun dommage ne soit causé par la </a:t>
            </a:r>
            <a:r>
              <a:rPr lang="fr-CH" dirty="0">
                <a:solidFill>
                  <a:srgbClr val="FF0000"/>
                </a:solidFill>
              </a:rPr>
              <a:t>pénétration de l’eau</a:t>
            </a:r>
            <a:r>
              <a:rPr lang="fr-CH" dirty="0"/>
              <a:t>.</a:t>
            </a:r>
          </a:p>
          <a:p>
            <a:pPr marL="0" indent="0">
              <a:buNone/>
            </a:pPr>
            <a:r>
              <a:rPr lang="fr-CH" dirty="0"/>
              <a:t>Les canalisations réalisées </a:t>
            </a:r>
            <a:r>
              <a:rPr lang="fr-CH" dirty="0">
                <a:solidFill>
                  <a:srgbClr val="FF0000"/>
                </a:solidFill>
              </a:rPr>
              <a:t>doivent satisfaire au degré de protection IP </a:t>
            </a:r>
            <a:r>
              <a:rPr lang="fr-CH" dirty="0"/>
              <a:t>à l’emplacement correspondant. </a:t>
            </a:r>
          </a:p>
          <a:p>
            <a:pPr marL="0" indent="0">
              <a:buNone/>
            </a:pPr>
            <a:endParaRPr lang="fr-CH" dirty="0"/>
          </a:p>
          <a:p>
            <a:pPr marL="0" indent="0">
              <a:buNone/>
            </a:pPr>
            <a:r>
              <a:rPr lang="fr-CH" dirty="0"/>
              <a:t>En général les gaines et enveloppes isolantes des canalisations fixes peuvent être considérées comme résistant à la pénétration d’humidité.</a:t>
            </a:r>
          </a:p>
        </p:txBody>
      </p:sp>
      <p:pic>
        <p:nvPicPr>
          <p:cNvPr id="6" name="Image 5">
            <a:extLst>
              <a:ext uri="{FF2B5EF4-FFF2-40B4-BE49-F238E27FC236}">
                <a16:creationId xmlns:a16="http://schemas.microsoft.com/office/drawing/2014/main" id="{1609F5F3-213C-7F62-5876-E2FBDF4614D9}"/>
              </a:ext>
            </a:extLst>
          </p:cNvPr>
          <p:cNvPicPr>
            <a:picLocks noChangeAspect="1"/>
          </p:cNvPicPr>
          <p:nvPr/>
        </p:nvPicPr>
        <p:blipFill>
          <a:blip r:embed="rId2"/>
          <a:stretch>
            <a:fillRect/>
          </a:stretch>
        </p:blipFill>
        <p:spPr>
          <a:xfrm>
            <a:off x="5613184" y="842168"/>
            <a:ext cx="361950" cy="371475"/>
          </a:xfrm>
          <a:prstGeom prst="rect">
            <a:avLst/>
          </a:prstGeom>
        </p:spPr>
      </p:pic>
      <p:pic>
        <p:nvPicPr>
          <p:cNvPr id="7" name="Image 6">
            <a:extLst>
              <a:ext uri="{FF2B5EF4-FFF2-40B4-BE49-F238E27FC236}">
                <a16:creationId xmlns:a16="http://schemas.microsoft.com/office/drawing/2014/main" id="{EAF5EBC6-BDA4-D9A4-40A7-15B5176C1A4C}"/>
              </a:ext>
            </a:extLst>
          </p:cNvPr>
          <p:cNvPicPr>
            <a:picLocks noChangeAspect="1"/>
          </p:cNvPicPr>
          <p:nvPr/>
        </p:nvPicPr>
        <p:blipFill>
          <a:blip r:embed="rId3"/>
          <a:stretch>
            <a:fillRect/>
          </a:stretch>
        </p:blipFill>
        <p:spPr>
          <a:xfrm>
            <a:off x="7986610" y="1825625"/>
            <a:ext cx="3919837" cy="2940607"/>
          </a:xfrm>
          <a:prstGeom prst="rect">
            <a:avLst/>
          </a:prstGeom>
        </p:spPr>
      </p:pic>
      <p:sp>
        <p:nvSpPr>
          <p:cNvPr id="5" name="Explosion : 8 points 4">
            <a:extLst>
              <a:ext uri="{FF2B5EF4-FFF2-40B4-BE49-F238E27FC236}">
                <a16:creationId xmlns:a16="http://schemas.microsoft.com/office/drawing/2014/main" id="{E99A2E14-0259-3125-DA33-E16ED0F900CC}"/>
              </a:ext>
            </a:extLst>
          </p:cNvPr>
          <p:cNvSpPr/>
          <p:nvPr/>
        </p:nvSpPr>
        <p:spPr>
          <a:xfrm>
            <a:off x="9823049" y="85725"/>
            <a:ext cx="2302276" cy="1325564"/>
          </a:xfrm>
          <a:prstGeom prst="irregularSeal1">
            <a:avLst/>
          </a:prstGeom>
          <a:effectLst>
            <a:glow rad="88900">
              <a:srgbClr val="92D050">
                <a:alpha val="62000"/>
              </a:srgb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CH" dirty="0"/>
              <a:t>N 5.2.2.3.1</a:t>
            </a:r>
          </a:p>
          <a:p>
            <a:pPr algn="ctr"/>
            <a:r>
              <a:rPr lang="fr-CH" dirty="0"/>
              <a:t> p.190</a:t>
            </a:r>
          </a:p>
        </p:txBody>
      </p:sp>
    </p:spTree>
    <p:extLst>
      <p:ext uri="{BB962C8B-B14F-4D97-AF65-F5344CB8AC3E}">
        <p14:creationId xmlns:p14="http://schemas.microsoft.com/office/powerpoint/2010/main" val="174113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240021-051C-17E9-8E57-1B1882B54342}"/>
              </a:ext>
            </a:extLst>
          </p:cNvPr>
          <p:cNvSpPr>
            <a:spLocks noGrp="1"/>
          </p:cNvSpPr>
          <p:nvPr>
            <p:ph type="title"/>
          </p:nvPr>
        </p:nvSpPr>
        <p:spPr/>
        <p:txBody>
          <a:bodyPr/>
          <a:lstStyle/>
          <a:p>
            <a:r>
              <a:rPr lang="fr-CH" dirty="0"/>
              <a:t>Voir tableau 5.1.2 </a:t>
            </a:r>
          </a:p>
        </p:txBody>
      </p:sp>
      <p:sp>
        <p:nvSpPr>
          <p:cNvPr id="3" name="Espace réservé du contenu 2">
            <a:extLst>
              <a:ext uri="{FF2B5EF4-FFF2-40B4-BE49-F238E27FC236}">
                <a16:creationId xmlns:a16="http://schemas.microsoft.com/office/drawing/2014/main" id="{0C6CA5A6-CAB5-6078-EA79-0DAFCBC177EC}"/>
              </a:ext>
            </a:extLst>
          </p:cNvPr>
          <p:cNvSpPr>
            <a:spLocks noGrp="1"/>
          </p:cNvSpPr>
          <p:nvPr>
            <p:ph idx="1"/>
          </p:nvPr>
        </p:nvSpPr>
        <p:spPr>
          <a:xfrm>
            <a:off x="838200" y="1844675"/>
            <a:ext cx="10515600" cy="4351338"/>
          </a:xfrm>
        </p:spPr>
        <p:txBody>
          <a:bodyPr/>
          <a:lstStyle/>
          <a:p>
            <a:r>
              <a:rPr lang="fr-CH" dirty="0"/>
              <a:t>Code IP (indice de protection)</a:t>
            </a:r>
          </a:p>
          <a:p>
            <a:endParaRPr lang="fr-CH" dirty="0"/>
          </a:p>
          <a:p>
            <a:endParaRPr lang="fr-CH" dirty="0"/>
          </a:p>
          <a:p>
            <a:endParaRPr lang="fr-CH" dirty="0"/>
          </a:p>
        </p:txBody>
      </p:sp>
      <p:pic>
        <p:nvPicPr>
          <p:cNvPr id="7" name="Image 6">
            <a:extLst>
              <a:ext uri="{FF2B5EF4-FFF2-40B4-BE49-F238E27FC236}">
                <a16:creationId xmlns:a16="http://schemas.microsoft.com/office/drawing/2014/main" id="{51F3090F-C1F6-D341-D719-3C0BAB68F5C9}"/>
              </a:ext>
            </a:extLst>
          </p:cNvPr>
          <p:cNvPicPr>
            <a:picLocks noChangeAspect="1"/>
          </p:cNvPicPr>
          <p:nvPr/>
        </p:nvPicPr>
        <p:blipFill>
          <a:blip r:embed="rId2"/>
          <a:stretch>
            <a:fillRect/>
          </a:stretch>
        </p:blipFill>
        <p:spPr>
          <a:xfrm>
            <a:off x="6445163" y="942781"/>
            <a:ext cx="5280112" cy="4972437"/>
          </a:xfrm>
          <a:prstGeom prst="rect">
            <a:avLst/>
          </a:prstGeom>
        </p:spPr>
      </p:pic>
      <p:pic>
        <p:nvPicPr>
          <p:cNvPr id="9" name="Image 8">
            <a:extLst>
              <a:ext uri="{FF2B5EF4-FFF2-40B4-BE49-F238E27FC236}">
                <a16:creationId xmlns:a16="http://schemas.microsoft.com/office/drawing/2014/main" id="{05361767-EB6D-F0F0-34D6-7C5B9C975C9E}"/>
              </a:ext>
            </a:extLst>
          </p:cNvPr>
          <p:cNvPicPr>
            <a:picLocks noChangeAspect="1"/>
          </p:cNvPicPr>
          <p:nvPr/>
        </p:nvPicPr>
        <p:blipFill>
          <a:blip r:embed="rId3"/>
          <a:stretch>
            <a:fillRect/>
          </a:stretch>
        </p:blipFill>
        <p:spPr>
          <a:xfrm>
            <a:off x="673215" y="3428999"/>
            <a:ext cx="5771948" cy="1324000"/>
          </a:xfrm>
          <a:prstGeom prst="rect">
            <a:avLst/>
          </a:prstGeom>
        </p:spPr>
      </p:pic>
    </p:spTree>
    <p:extLst>
      <p:ext uri="{BB962C8B-B14F-4D97-AF65-F5344CB8AC3E}">
        <p14:creationId xmlns:p14="http://schemas.microsoft.com/office/powerpoint/2010/main" val="167755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7F7E30-275E-7BCC-3F50-601A4FBA9C0C}"/>
              </a:ext>
            </a:extLst>
          </p:cNvPr>
          <p:cNvPicPr>
            <a:picLocks noChangeAspect="1"/>
          </p:cNvPicPr>
          <p:nvPr/>
        </p:nvPicPr>
        <p:blipFill>
          <a:blip r:embed="rId2"/>
          <a:stretch>
            <a:fillRect/>
          </a:stretch>
        </p:blipFill>
        <p:spPr>
          <a:xfrm>
            <a:off x="1634895" y="37926"/>
            <a:ext cx="8922209" cy="339107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FD146BE2-7907-E8B8-7CF7-5C4EB97BABDE}"/>
                  </a:ext>
                </a:extLst>
              </p14:cNvPr>
              <p14:cNvContentPartPr/>
              <p14:nvPr/>
            </p14:nvContentPartPr>
            <p14:xfrm>
              <a:off x="5698036" y="222796"/>
              <a:ext cx="4469760" cy="440280"/>
            </p14:xfrm>
          </p:contentPart>
        </mc:Choice>
        <mc:Fallback xmlns="">
          <p:pic>
            <p:nvPicPr>
              <p:cNvPr id="6" name="Encre 5">
                <a:extLst>
                  <a:ext uri="{FF2B5EF4-FFF2-40B4-BE49-F238E27FC236}">
                    <a16:creationId xmlns:a16="http://schemas.microsoft.com/office/drawing/2014/main" id="{FD146BE2-7907-E8B8-7CF7-5C4EB97BABDE}"/>
                  </a:ext>
                </a:extLst>
              </p:cNvPr>
              <p:cNvPicPr/>
              <p:nvPr/>
            </p:nvPicPr>
            <p:blipFill>
              <a:blip r:embed="rId4"/>
              <a:stretch>
                <a:fillRect/>
              </a:stretch>
            </p:blipFill>
            <p:spPr>
              <a:xfrm>
                <a:off x="5644396" y="115156"/>
                <a:ext cx="4577400" cy="655920"/>
              </a:xfrm>
              <a:prstGeom prst="rect">
                <a:avLst/>
              </a:prstGeom>
            </p:spPr>
          </p:pic>
        </mc:Fallback>
      </mc:AlternateContent>
      <p:pic>
        <p:nvPicPr>
          <p:cNvPr id="3074" name="Picture 2" descr="Prise NUP NEVO, 1×T13, IP55 d'après SN 441011, a.joint rouge, blanc">
            <a:extLst>
              <a:ext uri="{FF2B5EF4-FFF2-40B4-BE49-F238E27FC236}">
                <a16:creationId xmlns:a16="http://schemas.microsoft.com/office/drawing/2014/main" id="{E436FA72-63CF-0DAC-EDA5-40FBDD88D7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375" y="3429000"/>
            <a:ext cx="3094654" cy="309465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a:extLst>
              <a:ext uri="{FF2B5EF4-FFF2-40B4-BE49-F238E27FC236}">
                <a16:creationId xmlns:a16="http://schemas.microsoft.com/office/drawing/2014/main" id="{55D71A2B-ABB9-936F-7A53-86BE4AFB5000}"/>
              </a:ext>
            </a:extLst>
          </p:cNvPr>
          <p:cNvCxnSpPr/>
          <p:nvPr/>
        </p:nvCxnSpPr>
        <p:spPr>
          <a:xfrm flipH="1">
            <a:off x="7287208" y="559837"/>
            <a:ext cx="2416629" cy="3256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30799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FB8BF1253B4847A22376EFCE9D7A31" ma:contentTypeVersion="13" ma:contentTypeDescription="Crée un document." ma:contentTypeScope="" ma:versionID="294d40afb1b59c9df11d418aeb789970">
  <xsd:schema xmlns:xsd="http://www.w3.org/2001/XMLSchema" xmlns:xs="http://www.w3.org/2001/XMLSchema" xmlns:p="http://schemas.microsoft.com/office/2006/metadata/properties" xmlns:ns3="3f5aaf00-5e08-467b-8ed6-05c6302b08c6" xmlns:ns4="38cb5498-d582-4c13-9914-4fcd48091daf" targetNamespace="http://schemas.microsoft.com/office/2006/metadata/properties" ma:root="true" ma:fieldsID="40c63083112ef74db40abffefe32c406" ns3:_="" ns4:_="">
    <xsd:import namespace="3f5aaf00-5e08-467b-8ed6-05c6302b08c6"/>
    <xsd:import namespace="38cb5498-d582-4c13-9914-4fcd48091da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aaf00-5e08-467b-8ed6-05c6302b08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cb5498-d582-4c13-9914-4fcd48091daf"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SharingHintHash" ma:index="20"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D0A8EF-A13D-469C-944C-E4C70CE4484E}">
  <ds:schemaRefs>
    <ds:schemaRef ds:uri="http://schemas.microsoft.com/sharepoint/v3/contenttype/forms"/>
  </ds:schemaRefs>
</ds:datastoreItem>
</file>

<file path=customXml/itemProps2.xml><?xml version="1.0" encoding="utf-8"?>
<ds:datastoreItem xmlns:ds="http://schemas.openxmlformats.org/officeDocument/2006/customXml" ds:itemID="{F1605C6B-C711-4710-AD70-C1EBD67B7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5aaf00-5e08-467b-8ed6-05c6302b08c6"/>
    <ds:schemaRef ds:uri="38cb5498-d582-4c13-9914-4fcd48091d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E921D3-653F-4143-8EEC-E0F280742782}">
  <ds:schemaRefs>
    <ds:schemaRef ds:uri="3f5aaf00-5e08-467b-8ed6-05c6302b08c6"/>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dcmitype/"/>
    <ds:schemaRef ds:uri="38cb5498-d582-4c13-9914-4fcd48091da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2065</Words>
  <Application>Microsoft Office PowerPoint</Application>
  <PresentationFormat>Grand écran</PresentationFormat>
  <Paragraphs>262</Paragraphs>
  <Slides>64</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64</vt:i4>
      </vt:variant>
    </vt:vector>
  </HeadingPairs>
  <TitlesOfParts>
    <vt:vector size="69" baseType="lpstr">
      <vt:lpstr>Arial</vt:lpstr>
      <vt:lpstr>Calibri</vt:lpstr>
      <vt:lpstr>Calibri Light</vt:lpstr>
      <vt:lpstr>Wingdings</vt:lpstr>
      <vt:lpstr>Thème Office</vt:lpstr>
      <vt:lpstr>Chapitre N5.2.1.8 à N5.2.3 Dimensionnement des conducteurs &amp; Canalisations</vt:lpstr>
      <vt:lpstr>Canalisation mobile</vt:lpstr>
      <vt:lpstr>Température ambiante (AA)</vt:lpstr>
      <vt:lpstr>Source de chaleur externe</vt:lpstr>
      <vt:lpstr>Résultat : L’isolation devient cassante</vt:lpstr>
      <vt:lpstr>Il existe des gaines de protection supplémentaire.  (Souvent utilisé dans l’électroménager, les PAC et les Chauffe-eau)</vt:lpstr>
      <vt:lpstr>Présence d’eau (AD) </vt:lpstr>
      <vt:lpstr>Voir tableau 5.1.2 </vt:lpstr>
      <vt:lpstr>Présentation PowerPoint</vt:lpstr>
      <vt:lpstr>IP combien </vt:lpstr>
      <vt:lpstr>Condensation</vt:lpstr>
      <vt:lpstr>Présence de corps solide (AE) </vt:lpstr>
      <vt:lpstr>Présentation PowerPoint</vt:lpstr>
      <vt:lpstr>Contrainte mécanique (AG)</vt:lpstr>
      <vt:lpstr>Autres contraintes mécaniques (AJ)</vt:lpstr>
      <vt:lpstr>En parlant de maçon. Voici le meilleur</vt:lpstr>
      <vt:lpstr>Présence d’animaux / faune (AL)</vt:lpstr>
      <vt:lpstr>Miam mais booom  …</vt:lpstr>
      <vt:lpstr>Rayonnement solaire (AN)</vt:lpstr>
      <vt:lpstr>Présentation PowerPoint</vt:lpstr>
      <vt:lpstr>Influences électromagnétiques, électrostatiques et ionisantes (AM)</vt:lpstr>
      <vt:lpstr>Autres</vt:lpstr>
      <vt:lpstr>Présentation PowerPoint</vt:lpstr>
      <vt:lpstr>Courants admissibles </vt:lpstr>
      <vt:lpstr>Températures maximales de fonctionnement</vt:lpstr>
      <vt:lpstr>Variation en fonction de la température ambiante</vt:lpstr>
      <vt:lpstr>Mode de pose</vt:lpstr>
      <vt:lpstr>Mode de référence</vt:lpstr>
      <vt:lpstr>Présentation PowerPoint</vt:lpstr>
      <vt:lpstr>Présentation PowerPoint</vt:lpstr>
      <vt:lpstr>Facteur de correction pour groupement </vt:lpstr>
      <vt:lpstr>Facteurs de correction pour groupement (kH)</vt:lpstr>
      <vt:lpstr>Conducteur de section différentes ?</vt:lpstr>
      <vt:lpstr>Facteur de correction de simultanéité (kG)</vt:lpstr>
      <vt:lpstr>Courants admissibles /Sections des conducteurs (kGH)</vt:lpstr>
      <vt:lpstr>Facteurs de correction (kGH)</vt:lpstr>
      <vt:lpstr>Nombre de conducteurs chargés dans un circuit</vt:lpstr>
      <vt:lpstr>Exercice avec feuille plastifiée !</vt:lpstr>
      <vt:lpstr>Exemple 1</vt:lpstr>
      <vt:lpstr>Présentation PowerPoint</vt:lpstr>
      <vt:lpstr>Présentation PowerPoint</vt:lpstr>
      <vt:lpstr>Présentation PowerPoint</vt:lpstr>
      <vt:lpstr>Présentation PowerPoint</vt:lpstr>
      <vt:lpstr>Exemple 2</vt:lpstr>
      <vt:lpstr>Présentation PowerPoint</vt:lpstr>
      <vt:lpstr>Exemple 3 (à vous de jouer)</vt:lpstr>
      <vt:lpstr>5.2.3.5 Conducteurs en parallèle (doublés)</vt:lpstr>
      <vt:lpstr>Rappel : Comment dimensionner ? </vt:lpstr>
      <vt:lpstr>Exemple supplémentaire</vt:lpstr>
      <vt:lpstr>Exemple supplémentaire</vt:lpstr>
      <vt:lpstr>Présentation PowerPoint</vt:lpstr>
      <vt:lpstr>Dans le même style </vt:lpstr>
      <vt:lpstr>Présentation PowerPoint</vt:lpstr>
      <vt:lpstr>Calculs</vt:lpstr>
      <vt:lpstr>Raccourcis ?  </vt:lpstr>
      <vt:lpstr>Exemple (modifications)</vt:lpstr>
      <vt:lpstr>Présentation PowerPoint</vt:lpstr>
      <vt:lpstr>Présentation PowerPoint</vt:lpstr>
      <vt:lpstr>Exemple plusieurs mode de pose</vt:lpstr>
      <vt:lpstr>Présentation PowerPoint</vt:lpstr>
      <vt:lpstr>Cuisine</vt:lpstr>
      <vt:lpstr>Présentation PowerPoint</vt:lpstr>
      <vt:lpstr>Présentation PowerPoint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OIBT Introduction</dc:title>
  <dc:creator>Baechler Jonathan</dc:creator>
  <cp:lastModifiedBy>Baechler Jonathan</cp:lastModifiedBy>
  <cp:revision>4</cp:revision>
  <dcterms:created xsi:type="dcterms:W3CDTF">2020-08-24T06:13:09Z</dcterms:created>
  <dcterms:modified xsi:type="dcterms:W3CDTF">2026-02-11T17:17:29Z</dcterms:modified>
</cp:coreProperties>
</file>