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2" r:id="rId3"/>
    <p:sldId id="273" r:id="rId4"/>
    <p:sldId id="274" r:id="rId5"/>
    <p:sldId id="275" r:id="rId6"/>
    <p:sldId id="276" r:id="rId7"/>
    <p:sldId id="35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97A87-BB7A-4AF0-BD9C-24DE253B82BF}" v="20" dt="2026-03-09T15:07:31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00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58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666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967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05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073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910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75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56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505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87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E439-4B5D-4298-894B-623134D2C6AC}" type="datetimeFigureOut">
              <a:rPr lang="fr-CH" smtClean="0"/>
              <a:t>09.03.2026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136A-550C-4D13-AE61-A6F348F5E39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4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30FA69D-D3FD-132C-C707-46D6DDDC3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440" y="-70777"/>
            <a:ext cx="4119413" cy="732340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D4574C4-4B15-7D53-0F81-70587172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6D1A6FA-AF81-8442-C818-CC07900BE080}"/>
              </a:ext>
            </a:extLst>
          </p:cNvPr>
          <p:cNvSpPr/>
          <p:nvPr/>
        </p:nvSpPr>
        <p:spPr>
          <a:xfrm>
            <a:off x="5905500" y="2924175"/>
            <a:ext cx="121920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5180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Volume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Volume au-dessus et au-dessous de la baignoire, limité par les dimensions extérieures de la baignoire ou du receveur de douche, mesuré à partir du sol jusqu’à une hauteur de 225 cm ou jusqu’au point le plus élevé de la sortie d’eau fixe.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C68BBBE3-81DA-96F5-B4B3-E045C4A7D277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N7.01.3.0</a:t>
            </a:r>
          </a:p>
          <a:p>
            <a:pPr algn="ctr"/>
            <a:r>
              <a:rPr lang="fr-CH" sz="1600" dirty="0"/>
              <a:t>p.261</a:t>
            </a:r>
          </a:p>
        </p:txBody>
      </p:sp>
    </p:spTree>
    <p:extLst>
      <p:ext uri="{BB962C8B-B14F-4D97-AF65-F5344CB8AC3E}">
        <p14:creationId xmlns:p14="http://schemas.microsoft.com/office/powerpoint/2010/main" val="173151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marL="0" indent="0"/>
            <a:r>
              <a:rPr lang="fr-CH" sz="3700"/>
              <a:t>Douches dans les immeubles d’habitation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CH" sz="2000" dirty="0"/>
              <a:t>à une distance de 1,2 m de l’alignement vertical avec la sortie d’eau fixée contre le mur ou au plafond.</a:t>
            </a:r>
          </a:p>
          <a:p>
            <a:endParaRPr lang="fr-CH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7184" b="3208"/>
          <a:stretch/>
        </p:blipFill>
        <p:spPr>
          <a:xfrm>
            <a:off x="5405862" y="1534589"/>
            <a:ext cx="6019331" cy="3785575"/>
          </a:xfrm>
          <a:prstGeom prst="rect">
            <a:avLst/>
          </a:prstGeom>
          <a:effectLst/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91377322-D672-5AD8-FBE9-D553AF535B3F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</a:t>
            </a:r>
          </a:p>
          <a:p>
            <a:pPr algn="ctr"/>
            <a:r>
              <a:rPr lang="fr-CH" sz="1600" dirty="0"/>
              <a:t>p.262</a:t>
            </a:r>
          </a:p>
        </p:txBody>
      </p:sp>
    </p:spTree>
    <p:extLst>
      <p:ext uri="{BB962C8B-B14F-4D97-AF65-F5344CB8AC3E}">
        <p14:creationId xmlns:p14="http://schemas.microsoft.com/office/powerpoint/2010/main" val="106326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Douches sans receveur dans les vestiaires d’installations sportives etc.: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454" y="4778734"/>
            <a:ext cx="3220917" cy="145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à une distance de 1,2 m du point central de la sortie d’eau, fixée contre le mur ou au plafond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33" y="643469"/>
            <a:ext cx="5125376" cy="5571062"/>
          </a:xfrm>
          <a:prstGeom prst="rect">
            <a:avLst/>
          </a:prstGeom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1AB63CB7-D222-0E45-2DF2-45C23BC9BB38}"/>
              </a:ext>
            </a:extLst>
          </p:cNvPr>
          <p:cNvSpPr/>
          <p:nvPr/>
        </p:nvSpPr>
        <p:spPr>
          <a:xfrm>
            <a:off x="9550421" y="0"/>
            <a:ext cx="2641579" cy="1880558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</a:t>
            </a:r>
          </a:p>
          <a:p>
            <a:pPr algn="ctr"/>
            <a:r>
              <a:rPr lang="fr-CH" sz="1600" dirty="0"/>
              <a:t>(Figure 4)</a:t>
            </a:r>
          </a:p>
          <a:p>
            <a:pPr algn="ctr"/>
            <a:r>
              <a:rPr lang="fr-CH" sz="1600" dirty="0"/>
              <a:t>p.263</a:t>
            </a:r>
          </a:p>
        </p:txBody>
      </p:sp>
    </p:spTree>
    <p:extLst>
      <p:ext uri="{BB962C8B-B14F-4D97-AF65-F5344CB8AC3E}">
        <p14:creationId xmlns:p14="http://schemas.microsoft.com/office/powerpoint/2010/main" val="85818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Volume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683" y="1690688"/>
            <a:ext cx="104882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Elargit le volume 1 latéralement de 60 cm à partir de la baignoire ou du receveur de douche.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Attention les tuyaux flexibles des pommes de douches ne font pas partie de la sortie d’eau fixe.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8A97390D-AC87-A60B-D43D-18B7BD30950C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N7.01.3.0</a:t>
            </a:r>
          </a:p>
          <a:p>
            <a:pPr algn="ctr"/>
            <a:r>
              <a:rPr lang="fr-CH" sz="1600" dirty="0"/>
              <a:t>p.261</a:t>
            </a:r>
          </a:p>
        </p:txBody>
      </p:sp>
    </p:spTree>
    <p:extLst>
      <p:ext uri="{BB962C8B-B14F-4D97-AF65-F5344CB8AC3E}">
        <p14:creationId xmlns:p14="http://schemas.microsoft.com/office/powerpoint/2010/main" val="81151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88" y="662399"/>
            <a:ext cx="3886566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Volume 0,1 et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51678" y="2286001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noProof="0" dirty="0">
                <a:solidFill>
                  <a:schemeClr val="tx1">
                    <a:alpha val="60000"/>
                  </a:schemeClr>
                </a:solidFill>
              </a:rPr>
              <a:t>Les prises ne peuvent pas être posées dans le volume élargi 1 ni dans le volume 2.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1" r="10156" b="1"/>
          <a:stretch/>
        </p:blipFill>
        <p:spPr>
          <a:xfrm>
            <a:off x="4908649" y="1493972"/>
            <a:ext cx="5782168" cy="5041573"/>
          </a:xfrm>
          <a:prstGeom prst="rect">
            <a:avLst/>
          </a:prstGeo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2DA1A20D-1D73-0EFE-F935-E5994EBA1B6F}"/>
              </a:ext>
            </a:extLst>
          </p:cNvPr>
          <p:cNvSpPr/>
          <p:nvPr/>
        </p:nvSpPr>
        <p:spPr>
          <a:xfrm>
            <a:off x="9550421" y="0"/>
            <a:ext cx="2641579" cy="1880558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N7.01.3.0</a:t>
            </a:r>
          </a:p>
          <a:p>
            <a:pPr algn="ctr"/>
            <a:r>
              <a:rPr lang="fr-CH" sz="1600" dirty="0"/>
              <a:t>(Figure 2)</a:t>
            </a:r>
          </a:p>
          <a:p>
            <a:pPr algn="ctr"/>
            <a:r>
              <a:rPr lang="fr-CH" sz="1600" dirty="0"/>
              <a:t>p.262</a:t>
            </a:r>
          </a:p>
        </p:txBody>
      </p:sp>
    </p:spTree>
    <p:extLst>
      <p:ext uri="{BB962C8B-B14F-4D97-AF65-F5344CB8AC3E}">
        <p14:creationId xmlns:p14="http://schemas.microsoft.com/office/powerpoint/2010/main" val="16167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Distance de saisie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13813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CH" dirty="0"/>
              <a:t>Les volumes 0, 1 et 2 dans les locaux avec baignoire ou douche sont définis de façon à ce que les personnes se baignant ou dans la douche ne puissent pas utiliser une prise. Le rayon de saisie de 0,6 m peut être utilisé pour la disposition des prises. </a:t>
            </a:r>
            <a:r>
              <a:rPr lang="fr-CH" u="sng" dirty="0"/>
              <a:t>La distance de saisie</a:t>
            </a:r>
            <a:r>
              <a:rPr lang="fr-CH" dirty="0"/>
              <a:t> est toujours mesurée à partir du bord de la surface verticale limitant le volume 1.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65984F83-5EEF-F4FD-D2CD-000A3F0B2880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</a:t>
            </a:r>
          </a:p>
          <a:p>
            <a:pPr algn="ctr"/>
            <a:r>
              <a:rPr lang="fr-CH" sz="1600" dirty="0"/>
              <a:t>p.262</a:t>
            </a:r>
          </a:p>
        </p:txBody>
      </p:sp>
    </p:spTree>
    <p:extLst>
      <p:ext uri="{BB962C8B-B14F-4D97-AF65-F5344CB8AC3E}">
        <p14:creationId xmlns:p14="http://schemas.microsoft.com/office/powerpoint/2010/main" val="194321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774" y="2572254"/>
            <a:ext cx="4357499" cy="3272292"/>
          </a:xfrm>
        </p:spPr>
        <p:txBody>
          <a:bodyPr anchor="t">
            <a:normAutofit/>
          </a:bodyPr>
          <a:lstStyle/>
          <a:p>
            <a:r>
              <a:rPr lang="fr-CH" sz="2400" dirty="0"/>
              <a:t>Douches situées dans des immeubles d’habitation</a:t>
            </a:r>
            <a:br>
              <a:rPr lang="fr-CH" sz="2400" dirty="0"/>
            </a:br>
            <a:r>
              <a:rPr lang="fr-CH" sz="2400" dirty="0"/>
              <a:t>Dimensions des volumes 1 et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273" y="1690777"/>
            <a:ext cx="6050235" cy="4250290"/>
          </a:xfrm>
          <a:prstGeom prst="rect">
            <a:avLst/>
          </a:prstGeo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15E1D189-5B57-64A7-9930-57F8268A1BA0}"/>
              </a:ext>
            </a:extLst>
          </p:cNvPr>
          <p:cNvSpPr/>
          <p:nvPr/>
        </p:nvSpPr>
        <p:spPr>
          <a:xfrm>
            <a:off x="9550421" y="0"/>
            <a:ext cx="2641579" cy="1690777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 (Figure 3)</a:t>
            </a:r>
          </a:p>
          <a:p>
            <a:pPr algn="ctr"/>
            <a:r>
              <a:rPr lang="fr-CH" sz="1600" dirty="0"/>
              <a:t>p.262</a:t>
            </a:r>
          </a:p>
        </p:txBody>
      </p:sp>
    </p:spTree>
    <p:extLst>
      <p:ext uri="{BB962C8B-B14F-4D97-AF65-F5344CB8AC3E}">
        <p14:creationId xmlns:p14="http://schemas.microsoft.com/office/powerpoint/2010/main" val="429432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593" y="302688"/>
            <a:ext cx="5968042" cy="6466094"/>
          </a:xfrm>
          <a:prstGeom prst="rect">
            <a:avLst/>
          </a:prstGeom>
        </p:spPr>
      </p:pic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195738F7-2EEE-1364-E1D6-688D91806CF6}"/>
              </a:ext>
            </a:extLst>
          </p:cNvPr>
          <p:cNvSpPr/>
          <p:nvPr/>
        </p:nvSpPr>
        <p:spPr>
          <a:xfrm>
            <a:off x="9550421" y="0"/>
            <a:ext cx="2641579" cy="1690777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 (Figure 3)</a:t>
            </a:r>
          </a:p>
          <a:p>
            <a:pPr algn="ctr"/>
            <a:r>
              <a:rPr lang="fr-CH" sz="1600" dirty="0"/>
              <a:t>p.262</a:t>
            </a:r>
          </a:p>
        </p:txBody>
      </p:sp>
    </p:spTree>
    <p:extLst>
      <p:ext uri="{BB962C8B-B14F-4D97-AF65-F5344CB8AC3E}">
        <p14:creationId xmlns:p14="http://schemas.microsoft.com/office/powerpoint/2010/main" val="424662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(Douche à l'italienne)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Pour les douches sans receveur, les volumes 0 à 2 ne sont pas applicable.</a:t>
            </a:r>
          </a:p>
          <a:p>
            <a:pPr marL="0" indent="0">
              <a:buNone/>
            </a:pPr>
            <a:r>
              <a:rPr lang="fr-CH" dirty="0"/>
              <a:t>Le volume 1 s’étend sur 120 cm à partir du point central de la sortie d’eau fixe.</a:t>
            </a:r>
          </a:p>
        </p:txBody>
      </p:sp>
      <p:pic>
        <p:nvPicPr>
          <p:cNvPr id="1026" name="Picture 2" descr="Receveur de douche à poser céramique ITALIA angle 900 x 900 mm, blanc Réf A3740HL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22" y="4001294"/>
            <a:ext cx="2053456" cy="20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7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de protection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Protection par un transformateur de séparation </a:t>
            </a:r>
          </a:p>
          <a:p>
            <a:pPr marL="0" indent="0">
              <a:buNone/>
            </a:pPr>
            <a:r>
              <a:rPr lang="fr-CH" dirty="0"/>
              <a:t>(isoler chaque éléments)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Protection par une TBTS ou la TBTP -&gt; </a:t>
            </a:r>
            <a:r>
              <a:rPr lang="fr-CH" sz="3600" b="1" dirty="0"/>
              <a:t>U ≤ 50 alternatif</a:t>
            </a:r>
          </a:p>
          <a:p>
            <a:endParaRPr lang="fr-CH" dirty="0"/>
          </a:p>
          <a:p>
            <a:r>
              <a:rPr lang="fr-CH" dirty="0"/>
              <a:t>TBTS: </a:t>
            </a:r>
            <a:r>
              <a:rPr lang="fr-CH" b="1" dirty="0"/>
              <a:t>T</a:t>
            </a:r>
            <a:r>
              <a:rPr lang="fr-CH" dirty="0"/>
              <a:t>rès </a:t>
            </a:r>
            <a:r>
              <a:rPr lang="fr-CH" b="1" dirty="0"/>
              <a:t>B</a:t>
            </a:r>
            <a:r>
              <a:rPr lang="fr-CH" dirty="0"/>
              <a:t>asse </a:t>
            </a:r>
            <a:r>
              <a:rPr lang="fr-CH" b="1" dirty="0"/>
              <a:t>T</a:t>
            </a:r>
            <a:r>
              <a:rPr lang="fr-CH" dirty="0"/>
              <a:t>ension de </a:t>
            </a:r>
            <a:r>
              <a:rPr lang="fr-CH" b="1" dirty="0"/>
              <a:t>S</a:t>
            </a:r>
            <a:r>
              <a:rPr lang="fr-CH" dirty="0"/>
              <a:t>écurité</a:t>
            </a:r>
          </a:p>
          <a:p>
            <a:r>
              <a:rPr lang="fr-CH" dirty="0"/>
              <a:t>TBTP: </a:t>
            </a:r>
            <a:r>
              <a:rPr lang="fr-CH" b="1" dirty="0"/>
              <a:t>T</a:t>
            </a:r>
            <a:r>
              <a:rPr lang="fr-CH" dirty="0"/>
              <a:t>rès </a:t>
            </a:r>
            <a:r>
              <a:rPr lang="fr-CH" b="1" dirty="0"/>
              <a:t>B</a:t>
            </a:r>
            <a:r>
              <a:rPr lang="fr-CH" dirty="0"/>
              <a:t>asse </a:t>
            </a:r>
            <a:r>
              <a:rPr lang="fr-CH" b="1" dirty="0"/>
              <a:t>T</a:t>
            </a:r>
            <a:r>
              <a:rPr lang="fr-CH" dirty="0"/>
              <a:t>ension de </a:t>
            </a:r>
            <a:r>
              <a:rPr lang="fr-CH" b="1" dirty="0"/>
              <a:t>P</a:t>
            </a:r>
            <a:r>
              <a:rPr lang="fr-CH" dirty="0"/>
              <a:t>rotection </a:t>
            </a:r>
          </a:p>
          <a:p>
            <a:pPr marL="0" indent="0">
              <a:buNone/>
            </a:pPr>
            <a:r>
              <a:rPr lang="fr-CH" dirty="0"/>
              <a:t>Différence: (TBTP : Pas en immersion et la liaison entre les parties actives et la terre côté utilisation existe)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39D17871-1F6E-C902-A1A0-E88186A0DA9C}"/>
              </a:ext>
            </a:extLst>
          </p:cNvPr>
          <p:cNvSpPr/>
          <p:nvPr/>
        </p:nvSpPr>
        <p:spPr>
          <a:xfrm>
            <a:off x="9487078" y="1"/>
            <a:ext cx="2641579" cy="1325564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N7.01.4 p.263</a:t>
            </a:r>
          </a:p>
        </p:txBody>
      </p:sp>
    </p:spTree>
    <p:extLst>
      <p:ext uri="{BB962C8B-B14F-4D97-AF65-F5344CB8AC3E}">
        <p14:creationId xmlns:p14="http://schemas.microsoft.com/office/powerpoint/2010/main" val="40878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1F4ED-8654-448A-730F-183D1112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FCC3E9-7488-458E-34A4-22A645DA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4485DA-8FD0-B064-D5B3-BCC2E232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30" y="681037"/>
            <a:ext cx="5669539" cy="52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3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666" y="365125"/>
            <a:ext cx="10515600" cy="1325563"/>
          </a:xfrm>
        </p:spPr>
        <p:txBody>
          <a:bodyPr/>
          <a:lstStyle/>
          <a:p>
            <a:r>
              <a:rPr lang="fr-CH" dirty="0"/>
              <a:t>Mesure de protection complémentaire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96660" y="150644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H" dirty="0"/>
                  <a:t>Protection complémentaire: dispositif de protection à courant différentiel-résiduel (DDR) ou FI</a:t>
                </a:r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CH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fr-CH" b="0" dirty="0"/>
                  <a:t> </a:t>
                </a:r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:r>
                  <a:rPr lang="fr-CH" dirty="0"/>
                  <a:t>Doit être prévu pour tous les circuits dans les locaux </a:t>
                </a:r>
              </a:p>
              <a:p>
                <a:pPr marL="0" indent="0">
                  <a:buNone/>
                </a:pPr>
                <a:r>
                  <a:rPr lang="fr-CH" dirty="0"/>
                  <a:t>Contenant une baignoire ou une douche.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660" y="150644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ild von FI/LS Schutzschalter 1x16A, 2P, C, H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40" y="2139964"/>
            <a:ext cx="3082625" cy="43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0463871" y="3409704"/>
            <a:ext cx="862641" cy="544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B51408FB-4654-1E8F-C3A3-DFBF70438837}"/>
              </a:ext>
            </a:extLst>
          </p:cNvPr>
          <p:cNvSpPr/>
          <p:nvPr/>
        </p:nvSpPr>
        <p:spPr>
          <a:xfrm>
            <a:off x="9487078" y="1"/>
            <a:ext cx="2641579" cy="1325564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N7.01.4 p.263</a:t>
            </a:r>
          </a:p>
        </p:txBody>
      </p:sp>
    </p:spTree>
    <p:extLst>
      <p:ext uri="{BB962C8B-B14F-4D97-AF65-F5344CB8AC3E}">
        <p14:creationId xmlns:p14="http://schemas.microsoft.com/office/powerpoint/2010/main" val="375009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 sz="5400"/>
              <a:t>Canalisations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200" dirty="0"/>
              <a:t>Jusqu’à une profondeur de 6 cm, elles ne peuvent être posées sous crépi que lorsque:</a:t>
            </a:r>
          </a:p>
          <a:p>
            <a:pPr marL="0" indent="0">
              <a:buNone/>
            </a:pPr>
            <a:endParaRPr lang="fr-CH" sz="2200" dirty="0"/>
          </a:p>
          <a:p>
            <a:pPr lvl="1"/>
            <a:r>
              <a:rPr lang="fr-CH" sz="2200" dirty="0"/>
              <a:t>elles servent à l’</a:t>
            </a:r>
            <a:r>
              <a:rPr lang="fr-CH" sz="2200" b="1" dirty="0"/>
              <a:t>alimentation</a:t>
            </a:r>
            <a:r>
              <a:rPr lang="fr-CH" sz="2200" dirty="0"/>
              <a:t> des matériels électriques de </a:t>
            </a:r>
            <a:r>
              <a:rPr lang="fr-CH" sz="2200" b="1" dirty="0"/>
              <a:t>ces locaux </a:t>
            </a:r>
            <a:r>
              <a:rPr lang="fr-CH" sz="2200" dirty="0"/>
              <a:t>et</a:t>
            </a:r>
          </a:p>
          <a:p>
            <a:pPr lvl="1"/>
            <a:r>
              <a:rPr lang="fr-CH" sz="2200" dirty="0"/>
              <a:t> et que </a:t>
            </a:r>
            <a:r>
              <a:rPr lang="fr-CH" sz="2200" b="1" dirty="0"/>
              <a:t>chaque</a:t>
            </a:r>
            <a:r>
              <a:rPr lang="fr-CH" sz="2200" dirty="0"/>
              <a:t> canalisation </a:t>
            </a:r>
            <a:r>
              <a:rPr lang="fr-CH" sz="2200" dirty="0">
                <a:highlight>
                  <a:srgbClr val="FFFF00"/>
                </a:highlight>
              </a:rPr>
              <a:t>contient un conducteur </a:t>
            </a:r>
            <a:r>
              <a:rPr lang="fr-CH" sz="2200" dirty="0"/>
              <a:t>de protection qui est relié avec le conducteur de protection principal. (Plan d’installation!)</a:t>
            </a:r>
          </a:p>
          <a:p>
            <a:pPr lvl="1"/>
            <a:endParaRPr lang="fr-CH" sz="2200" dirty="0"/>
          </a:p>
          <a:p>
            <a:pPr marL="0" indent="0">
              <a:buNone/>
            </a:pPr>
            <a:r>
              <a:rPr lang="fr-CH" sz="2200" dirty="0"/>
              <a:t>Pour les lignes d’amenée vers des récepteurs, il faut prendre garde au tracé correct de la canalisation, verticalement depuis le haut ou depuis le bas ou depuis derrière.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267CB195-2343-968F-942C-28BBEF47460F}"/>
              </a:ext>
            </a:extLst>
          </p:cNvPr>
          <p:cNvSpPr/>
          <p:nvPr/>
        </p:nvSpPr>
        <p:spPr>
          <a:xfrm>
            <a:off x="9152626" y="1"/>
            <a:ext cx="2976031" cy="1325564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N7.01.5.2 b p.264</a:t>
            </a:r>
          </a:p>
        </p:txBody>
      </p:sp>
    </p:spTree>
    <p:extLst>
      <p:ext uri="{BB962C8B-B14F-4D97-AF65-F5344CB8AC3E}">
        <p14:creationId xmlns:p14="http://schemas.microsoft.com/office/powerpoint/2010/main" val="425199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86" y="0"/>
            <a:ext cx="4786639" cy="6996530"/>
          </a:xfrm>
          <a:prstGeom prst="rect">
            <a:avLst/>
          </a:prstGeom>
        </p:spPr>
      </p:pic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37E9F7F2-E984-33B5-75CF-AF8418E1DB4C}"/>
              </a:ext>
            </a:extLst>
          </p:cNvPr>
          <p:cNvSpPr/>
          <p:nvPr/>
        </p:nvSpPr>
        <p:spPr>
          <a:xfrm>
            <a:off x="9487078" y="1"/>
            <a:ext cx="2641579" cy="1984074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N7.01.5</a:t>
            </a:r>
          </a:p>
          <a:p>
            <a:pPr algn="ctr"/>
            <a:r>
              <a:rPr lang="fr-CH" sz="1600" dirty="0"/>
              <a:t>Tableau 1 p.264</a:t>
            </a:r>
          </a:p>
        </p:txBody>
      </p:sp>
    </p:spTree>
    <p:extLst>
      <p:ext uri="{BB962C8B-B14F-4D97-AF65-F5344CB8AC3E}">
        <p14:creationId xmlns:p14="http://schemas.microsoft.com/office/powerpoint/2010/main" val="120371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Espace réservé du contenu 8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E79673DE-EF63-611C-D414-09DA4AB91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4" r="472" b="34337"/>
          <a:stretch/>
        </p:blipFill>
        <p:spPr>
          <a:xfrm>
            <a:off x="1450110" y="1454215"/>
            <a:ext cx="4904509" cy="3579601"/>
          </a:xfrm>
        </p:spPr>
      </p:pic>
      <p:pic>
        <p:nvPicPr>
          <p:cNvPr id="12" name="Image 11" descr="Une image contenant texte, intérieur, noir, salle de bain&#10;&#10;Description générée automatiquement">
            <a:extLst>
              <a:ext uri="{FF2B5EF4-FFF2-40B4-BE49-F238E27FC236}">
                <a16:creationId xmlns:a16="http://schemas.microsoft.com/office/drawing/2014/main" id="{3827E1C5-607C-C43D-062C-CF77C7649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b="22424"/>
          <a:stretch/>
        </p:blipFill>
        <p:spPr>
          <a:xfrm>
            <a:off x="7988878" y="1253580"/>
            <a:ext cx="3086100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A81B2-B74E-ED27-47B4-FAECBD4A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Espace réservé du contenu 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B1481149-0E08-618E-F284-6EDB21439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20752"/>
          <a:stretch/>
        </p:blipFill>
        <p:spPr>
          <a:xfrm>
            <a:off x="692729" y="615211"/>
            <a:ext cx="3823851" cy="5627578"/>
          </a:xfrm>
        </p:spPr>
      </p:pic>
      <p:pic>
        <p:nvPicPr>
          <p:cNvPr id="7" name="Image 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B3FD29B-75E6-4DE1-2062-61975646F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8" b="27407"/>
          <a:stretch/>
        </p:blipFill>
        <p:spPr>
          <a:xfrm>
            <a:off x="4746913" y="1197346"/>
            <a:ext cx="3823851" cy="4463307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CD06E5-9A79-122B-1076-1942467A3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 b="19930"/>
          <a:stretch/>
        </p:blipFill>
        <p:spPr>
          <a:xfrm>
            <a:off x="8801097" y="1422301"/>
            <a:ext cx="3086100" cy="40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6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9EC83-3443-B9A2-75D2-DBE53915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 descr="Une image contenant texte, intérieur, évier&#10;&#10;Description générée automatiquement">
            <a:extLst>
              <a:ext uri="{FF2B5EF4-FFF2-40B4-BE49-F238E27FC236}">
                <a16:creationId xmlns:a16="http://schemas.microsoft.com/office/drawing/2014/main" id="{8D0D63DB-9693-78E0-F712-C93322E9C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b="15021"/>
          <a:stretch/>
        </p:blipFill>
        <p:spPr>
          <a:xfrm>
            <a:off x="637313" y="1092200"/>
            <a:ext cx="3358642" cy="4673600"/>
          </a:xfrm>
        </p:spPr>
      </p:pic>
      <p:pic>
        <p:nvPicPr>
          <p:cNvPr id="7" name="Image 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CA4345E7-3CA3-5DFC-1788-667C05DE8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8" b="23906"/>
          <a:stretch/>
        </p:blipFill>
        <p:spPr>
          <a:xfrm>
            <a:off x="4423641" y="1422400"/>
            <a:ext cx="3086100" cy="3842327"/>
          </a:xfrm>
          <a:prstGeom prst="rect">
            <a:avLst/>
          </a:prstGeom>
        </p:spPr>
      </p:pic>
      <p:pic>
        <p:nvPicPr>
          <p:cNvPr id="9" name="Image 8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B097507-22CD-2DE5-B269-53CB72BD5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r="4190" b="26465"/>
          <a:stretch/>
        </p:blipFill>
        <p:spPr>
          <a:xfrm>
            <a:off x="8072005" y="1487053"/>
            <a:ext cx="2956791" cy="37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73ACA-0AF8-141D-DED7-9E905199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5464FA-E3BE-4F7E-2D60-C6A76CFC4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3" b="29031"/>
          <a:stretch/>
        </p:blipFill>
        <p:spPr>
          <a:xfrm>
            <a:off x="671944" y="1849583"/>
            <a:ext cx="3669145" cy="3565312"/>
          </a:xfrm>
        </p:spPr>
      </p:pic>
      <p:pic>
        <p:nvPicPr>
          <p:cNvPr id="7" name="Image 6" descr="Une image contenant texte, intérieur, toilettes, salle de bain&#10;&#10;Description générée automatiquement">
            <a:extLst>
              <a:ext uri="{FF2B5EF4-FFF2-40B4-BE49-F238E27FC236}">
                <a16:creationId xmlns:a16="http://schemas.microsoft.com/office/drawing/2014/main" id="{588CC3D9-E32E-9598-BBB1-6D2CEEA43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9" b="14074"/>
          <a:stretch/>
        </p:blipFill>
        <p:spPr>
          <a:xfrm>
            <a:off x="4626841" y="1516160"/>
            <a:ext cx="3086100" cy="4119418"/>
          </a:xfrm>
          <a:prstGeom prst="rect">
            <a:avLst/>
          </a:prstGeom>
        </p:spPr>
      </p:pic>
      <p:pic>
        <p:nvPicPr>
          <p:cNvPr id="9" name="Image 8" descr="Une image contenant texte, intérieur, noir, toilettes&#10;&#10;Description générée automatiquement">
            <a:extLst>
              <a:ext uri="{FF2B5EF4-FFF2-40B4-BE49-F238E27FC236}">
                <a16:creationId xmlns:a16="http://schemas.microsoft.com/office/drawing/2014/main" id="{6EE4AA84-68D6-1E84-3777-9F735687D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1" b="30775"/>
          <a:stretch/>
        </p:blipFill>
        <p:spPr>
          <a:xfrm>
            <a:off x="7955106" y="2179781"/>
            <a:ext cx="3086100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3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4A2FB-63A5-DC11-79E4-2E57AC0E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pture d’écran, intérieur, plafond&#10;&#10;Le contenu généré par l’IA peut être incorrect.">
            <a:extLst>
              <a:ext uri="{FF2B5EF4-FFF2-40B4-BE49-F238E27FC236}">
                <a16:creationId xmlns:a16="http://schemas.microsoft.com/office/drawing/2014/main" id="{CC85B2C6-FF1B-7C38-8AD5-20FA65ED81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r="-1" b="34419"/>
          <a:stretch>
            <a:fillRect/>
          </a:stretch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F754ED-D67B-8E68-C705-E15C5F6C8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r-CH" sz="6600" dirty="0">
                <a:solidFill>
                  <a:schemeClr val="bg1"/>
                </a:solidFill>
              </a:rPr>
              <a:t>Chapitre N7.01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B47B2C-DE5F-4E30-455A-79B0264A3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EPAI, Jonathan Baechler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07B7B-87D6-895D-E223-BD205376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8F3BB59-45D5-4E75-8A5A-6A53741A7051}" type="datetime1">
              <a:rPr lang="fr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09.03.2026</a:t>
            </a:fld>
            <a:endParaRPr lang="fr-CH">
              <a:solidFill>
                <a:srgbClr val="FFFFFF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D4FCD8F7-B6E8-A537-55B8-4C4B99BE8664}"/>
              </a:ext>
            </a:extLst>
          </p:cNvPr>
          <p:cNvSpPr txBox="1">
            <a:spLocks/>
          </p:cNvSpPr>
          <p:nvPr/>
        </p:nvSpPr>
        <p:spPr>
          <a:xfrm>
            <a:off x="1530118" y="5257950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solidFill>
                  <a:srgbClr val="FFFFFF"/>
                </a:solidFill>
              </a:rPr>
              <a:t>Locaux contenant une baignoire ou une douche</a:t>
            </a:r>
            <a:endParaRPr lang="fr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7.01 </a:t>
            </a:r>
            <a:br>
              <a:rPr lang="fr-CH" dirty="0"/>
            </a:br>
            <a:r>
              <a:rPr lang="fr-CH" dirty="0"/>
              <a:t>Locaux contenant une baignoire ou une douche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Pourquoi c'est dangereux?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169" y="2363638"/>
            <a:ext cx="3417131" cy="21347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215" t="7252" r="34493" b="28361"/>
          <a:stretch/>
        </p:blipFill>
        <p:spPr>
          <a:xfrm>
            <a:off x="1190445" y="4115302"/>
            <a:ext cx="2536166" cy="1998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2171" y="2785798"/>
            <a:ext cx="4859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https://www.youtube.com/watch?v=Td8CiWszNyI</a:t>
            </a:r>
          </a:p>
        </p:txBody>
      </p:sp>
    </p:spTree>
    <p:extLst>
      <p:ext uri="{BB962C8B-B14F-4D97-AF65-F5344CB8AC3E}">
        <p14:creationId xmlns:p14="http://schemas.microsoft.com/office/powerpoint/2010/main" val="365492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Volume 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Volume intérieur de la baignoire ou du receveur de douche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44647652-D1C1-1D76-3C5B-63F8859285A1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N7.01.3.0</a:t>
            </a:r>
          </a:p>
          <a:p>
            <a:pPr algn="ctr"/>
            <a:r>
              <a:rPr lang="fr-CH" sz="1600" dirty="0"/>
              <a:t>p.261</a:t>
            </a:r>
          </a:p>
        </p:txBody>
      </p:sp>
    </p:spTree>
    <p:extLst>
      <p:ext uri="{BB962C8B-B14F-4D97-AF65-F5344CB8AC3E}">
        <p14:creationId xmlns:p14="http://schemas.microsoft.com/office/powerpoint/2010/main" val="1108753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Grand écran</PresentationFormat>
  <Paragraphs>79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Chapitre N7.01</vt:lpstr>
      <vt:lpstr>7.01  Locaux contenant une baignoire ou une douche</vt:lpstr>
      <vt:lpstr>Volume 0 </vt:lpstr>
      <vt:lpstr>Volume 1</vt:lpstr>
      <vt:lpstr>Douches dans les immeubles d’habitation</vt:lpstr>
      <vt:lpstr>Douches sans receveur dans les vestiaires d’installations sportives etc.:</vt:lpstr>
      <vt:lpstr>Volume 2</vt:lpstr>
      <vt:lpstr>Volume 0,1 et 2</vt:lpstr>
      <vt:lpstr>Distance de saisie</vt:lpstr>
      <vt:lpstr>Douches situées dans des immeubles d’habitation Dimensions des volumes 1 et 2</vt:lpstr>
      <vt:lpstr>Présentation PowerPoint</vt:lpstr>
      <vt:lpstr>(Douche à l'italienne)</vt:lpstr>
      <vt:lpstr>Mesures de protection</vt:lpstr>
      <vt:lpstr>Mesure de protection complémentaire</vt:lpstr>
      <vt:lpstr>Canalisations </vt:lpstr>
      <vt:lpstr>Présentation PowerPoint</vt:lpstr>
    </vt:vector>
  </TitlesOfParts>
  <Company>BKW Energie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Chap.7</dc:title>
  <dc:creator>Baechler Jonathan, N/NB/NBL/NBLE</dc:creator>
  <cp:lastModifiedBy>Baechler Jonathan</cp:lastModifiedBy>
  <cp:revision>14</cp:revision>
  <dcterms:created xsi:type="dcterms:W3CDTF">2019-12-16T19:17:21Z</dcterms:created>
  <dcterms:modified xsi:type="dcterms:W3CDTF">2026-03-09T15:10:19Z</dcterms:modified>
</cp:coreProperties>
</file>