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6"/>
  </p:notesMasterIdLst>
  <p:sldIdLst>
    <p:sldId id="284" r:id="rId5"/>
    <p:sldId id="283" r:id="rId6"/>
    <p:sldId id="285" r:id="rId7"/>
    <p:sldId id="286" r:id="rId8"/>
    <p:sldId id="288" r:id="rId9"/>
    <p:sldId id="287" r:id="rId10"/>
    <p:sldId id="289" r:id="rId11"/>
    <p:sldId id="290" r:id="rId12"/>
    <p:sldId id="291" r:id="rId13"/>
    <p:sldId id="293" r:id="rId14"/>
    <p:sldId id="295" r:id="rId15"/>
    <p:sldId id="294" r:id="rId16"/>
    <p:sldId id="296" r:id="rId17"/>
    <p:sldId id="297" r:id="rId18"/>
    <p:sldId id="298" r:id="rId19"/>
    <p:sldId id="299" r:id="rId20"/>
    <p:sldId id="300" r:id="rId21"/>
    <p:sldId id="303" r:id="rId22"/>
    <p:sldId id="301" r:id="rId23"/>
    <p:sldId id="375" r:id="rId24"/>
    <p:sldId id="376" r:id="rId25"/>
    <p:sldId id="302" r:id="rId26"/>
    <p:sldId id="304" r:id="rId27"/>
    <p:sldId id="305" r:id="rId28"/>
    <p:sldId id="306" r:id="rId29"/>
    <p:sldId id="307" r:id="rId30"/>
    <p:sldId id="308" r:id="rId31"/>
    <p:sldId id="309" r:id="rId32"/>
    <p:sldId id="310" r:id="rId33"/>
    <p:sldId id="317" r:id="rId34"/>
    <p:sldId id="311" r:id="rId35"/>
    <p:sldId id="312" r:id="rId36"/>
    <p:sldId id="313" r:id="rId37"/>
    <p:sldId id="315" r:id="rId38"/>
    <p:sldId id="316" r:id="rId39"/>
    <p:sldId id="314" r:id="rId40"/>
    <p:sldId id="318" r:id="rId41"/>
    <p:sldId id="319" r:id="rId42"/>
    <p:sldId id="320" r:id="rId43"/>
    <p:sldId id="326" r:id="rId44"/>
    <p:sldId id="321" r:id="rId45"/>
    <p:sldId id="322" r:id="rId46"/>
    <p:sldId id="323" r:id="rId47"/>
    <p:sldId id="324" r:id="rId48"/>
    <p:sldId id="327" r:id="rId49"/>
    <p:sldId id="325" r:id="rId50"/>
    <p:sldId id="328" r:id="rId51"/>
    <p:sldId id="329" r:id="rId52"/>
    <p:sldId id="330" r:id="rId53"/>
    <p:sldId id="331" r:id="rId54"/>
    <p:sldId id="332" r:id="rId55"/>
    <p:sldId id="333" r:id="rId56"/>
    <p:sldId id="334" r:id="rId57"/>
    <p:sldId id="335" r:id="rId58"/>
    <p:sldId id="336" r:id="rId59"/>
    <p:sldId id="338" r:id="rId60"/>
    <p:sldId id="339" r:id="rId61"/>
    <p:sldId id="337" r:id="rId62"/>
    <p:sldId id="340" r:id="rId63"/>
    <p:sldId id="343" r:id="rId64"/>
    <p:sldId id="344" r:id="rId65"/>
    <p:sldId id="346" r:id="rId66"/>
    <p:sldId id="345" r:id="rId67"/>
    <p:sldId id="342" r:id="rId68"/>
    <p:sldId id="347" r:id="rId69"/>
    <p:sldId id="351" r:id="rId70"/>
    <p:sldId id="352" r:id="rId71"/>
    <p:sldId id="353" r:id="rId72"/>
    <p:sldId id="348" r:id="rId73"/>
    <p:sldId id="349" r:id="rId74"/>
    <p:sldId id="350" r:id="rId75"/>
    <p:sldId id="355" r:id="rId76"/>
    <p:sldId id="360" r:id="rId77"/>
    <p:sldId id="361" r:id="rId78"/>
    <p:sldId id="357" r:id="rId79"/>
    <p:sldId id="358" r:id="rId80"/>
    <p:sldId id="356" r:id="rId81"/>
    <p:sldId id="362" r:id="rId82"/>
    <p:sldId id="363" r:id="rId83"/>
    <p:sldId id="365" r:id="rId84"/>
    <p:sldId id="364" r:id="rId85"/>
    <p:sldId id="366" r:id="rId86"/>
    <p:sldId id="367" r:id="rId87"/>
    <p:sldId id="368" r:id="rId88"/>
    <p:sldId id="369" r:id="rId89"/>
    <p:sldId id="370" r:id="rId90"/>
    <p:sldId id="371" r:id="rId91"/>
    <p:sldId id="372" r:id="rId92"/>
    <p:sldId id="373" r:id="rId93"/>
    <p:sldId id="374" r:id="rId94"/>
    <p:sldId id="292" r:id="rId9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echler Jonathan, N/NB/NBL/NBLE" initials="BJN" lastIdx="2" clrIdx="0">
    <p:extLst>
      <p:ext uri="{19B8F6BF-5375-455C-9EA6-DF929625EA0E}">
        <p15:presenceInfo xmlns:p15="http://schemas.microsoft.com/office/powerpoint/2012/main" userId="S-1-5-21-3144422677-1507823506-1695946136-145085" providerId="AD"/>
      </p:ext>
    </p:extLst>
  </p:cmAuthor>
  <p:cmAuthor id="2" name="Baechler Jonathan" initials="BJ" lastIdx="7" clrIdx="1">
    <p:extLst>
      <p:ext uri="{19B8F6BF-5375-455C-9EA6-DF929625EA0E}">
        <p15:presenceInfo xmlns:p15="http://schemas.microsoft.com/office/powerpoint/2012/main" userId="Baechler Jonathan" providerId="None"/>
      </p:ext>
    </p:extLst>
  </p:cmAuthor>
  <p:cmAuthor id="3" name="Baechler Jonathan" initials="BJ [2]" lastIdx="2" clrIdx="2">
    <p:extLst>
      <p:ext uri="{19B8F6BF-5375-455C-9EA6-DF929625EA0E}">
        <p15:presenceInfo xmlns:p15="http://schemas.microsoft.com/office/powerpoint/2012/main" userId="S::BaechlerJ@edufr.ch::864bdf7e-a37c-47b0-9041-94832e3e9f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varScale="1">
        <p:scale>
          <a:sx n="78" d="100"/>
          <a:sy n="78" d="100"/>
        </p:scale>
        <p:origin x="88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echler Jonathan" userId="47f0ae59-e29e-4ab1-be6f-043bae60ed99" providerId="ADAL" clId="{D97B3447-EE3B-411F-A3EC-DF032C65D6B4}"/>
    <pc:docChg chg="modSld">
      <pc:chgData name="Baechler Jonathan" userId="47f0ae59-e29e-4ab1-be6f-043bae60ed99" providerId="ADAL" clId="{D97B3447-EE3B-411F-A3EC-DF032C65D6B4}" dt="2026-03-13T08:42:40.089" v="1" actId="9405"/>
      <pc:docMkLst>
        <pc:docMk/>
      </pc:docMkLst>
      <pc:sldChg chg="addSp mod">
        <pc:chgData name="Baechler Jonathan" userId="47f0ae59-e29e-4ab1-be6f-043bae60ed99" providerId="ADAL" clId="{D97B3447-EE3B-411F-A3EC-DF032C65D6B4}" dt="2026-03-13T08:42:40.089" v="1" actId="9405"/>
        <pc:sldMkLst>
          <pc:docMk/>
          <pc:sldMk cId="3594583881" sldId="296"/>
        </pc:sldMkLst>
        <pc:inkChg chg="add">
          <ac:chgData name="Baechler Jonathan" userId="47f0ae59-e29e-4ab1-be6f-043bae60ed99" providerId="ADAL" clId="{D97B3447-EE3B-411F-A3EC-DF032C65D6B4}" dt="2026-03-13T08:42:19.036" v="0" actId="9405"/>
          <ac:inkMkLst>
            <pc:docMk/>
            <pc:sldMk cId="3594583881" sldId="296"/>
            <ac:inkMk id="4" creationId="{C26A1FB9-7AE3-FDD5-7592-99D6C9C15225}"/>
          </ac:inkMkLst>
        </pc:inkChg>
        <pc:inkChg chg="add">
          <ac:chgData name="Baechler Jonathan" userId="47f0ae59-e29e-4ab1-be6f-043bae60ed99" providerId="ADAL" clId="{D97B3447-EE3B-411F-A3EC-DF032C65D6B4}" dt="2026-03-13T08:42:40.089" v="1" actId="9405"/>
          <ac:inkMkLst>
            <pc:docMk/>
            <pc:sldMk cId="3594583881" sldId="296"/>
            <ac:inkMk id="7" creationId="{CF3A07F2-057E-02EA-072F-EC5932011B06}"/>
          </ac:inkMkLst>
        </pc:ink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4-15T14:49:37.959" idx="7">
    <p:pos x="10" y="10"/>
    <p:text>https://www.youtube.com/watch?v=7BUjVyw5LaM</p:text>
    <p:extLst>
      <p:ext uri="{C676402C-5697-4E1C-873F-D02D1690AC5C}">
        <p15:threadingInfo xmlns:p15="http://schemas.microsoft.com/office/powerpoint/2012/main" timeZoneBias="-12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49:07.174"/>
    </inkml:context>
    <inkml:brush xml:id="br0">
      <inkml:brushProperty name="width" value="0.4" units="cm"/>
      <inkml:brushProperty name="height" value="0.8" units="cm"/>
      <inkml:brushProperty name="color" value="#00F900"/>
      <inkml:brushProperty name="tip" value="rectangle"/>
      <inkml:brushProperty name="rasterOp" value="maskPen"/>
      <inkml:brushProperty name="ignorePressure" value="1"/>
    </inkml:brush>
  </inkml:definitions>
  <inkml:trace contextRef="#ctx0" brushRef="#br0">26 1,'-2'0,"1"0,-1 0,0 0,0 1,1-1,-1 0,0 1,1-1,-1 1,0 0,1 0,-3 1,3 5,14-2,20 0,0-2,0-1,0-1,45-6,-9-7,-49 7,0 1,29-1,42 7,121 16,178 33,-164-42,10 1,-127-1,-47-5,91 17,-97-12,102 5,-87-10,7 8,-56-8,1 0,29 0,193 14,-121-2,129 0,-128-15,141-4,-259 2,1 0,-1 0,0-1,1 0,-1 0,0-1,9-4,0-3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47:25.505"/>
    </inkml:context>
    <inkml:brush xml:id="br0">
      <inkml:brushProperty name="width" value="0.4" units="cm"/>
      <inkml:brushProperty name="height" value="0.8" units="cm"/>
      <inkml:brushProperty name="color" value="#00F900"/>
      <inkml:brushProperty name="tip" value="rectangle"/>
      <inkml:brushProperty name="rasterOp" value="maskPen"/>
      <inkml:brushProperty name="ignorePressure" value="1"/>
    </inkml:brush>
  </inkml:definitions>
  <inkml:trace contextRef="#ctx0" brushRef="#br0">1 1,'4'0,"7"0,9 4,6 2,3-1,5-1,6 0,0-3,2 0,-2 4,2 1,-3 0,-8-2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52:18.022"/>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 93,'0'-4,"4"-2,2-4,4 0,4 1,1-2,1 1,-2-2,2 1,-3 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52:19.566"/>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 0,'4'0,"6"0,6 0,4 0,3 0,-2 5,-5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52:25.92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1,'4'0,"6"0,1 4,4 2,2 0,4-2,2-1,2 4,1-1,0 0,-4-1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52:29.471"/>
    </inkml:context>
    <inkml:brush xml:id="br0">
      <inkml:brushProperty name="width" value="0.4" units="cm"/>
      <inkml:brushProperty name="height" value="0.8" units="cm"/>
      <inkml:brushProperty name="color" value="#00F900"/>
      <inkml:brushProperty name="tip" value="rectangle"/>
      <inkml:brushProperty name="rasterOp" value="maskPen"/>
      <inkml:brushProperty name="ignorePressure" value="1"/>
    </inkml:brush>
  </inkml:definitions>
  <inkml:trace contextRef="#ctx0" brushRef="#br0">0 0,'5'0,"1"4,3 2,6 0,0 2,1 1,3-1,2-2,-2 2,0-1,1 0,-3 2,-4-1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52:32.082"/>
    </inkml:context>
    <inkml:brush xml:id="br0">
      <inkml:brushProperty name="width" value="0.4" units="cm"/>
      <inkml:brushProperty name="height" value="0.8" units="cm"/>
      <inkml:brushProperty name="color" value="#00F900"/>
      <inkml:brushProperty name="tip" value="rectangle"/>
      <inkml:brushProperty name="rasterOp" value="maskPen"/>
      <inkml:brushProperty name="ignorePressure" value="1"/>
    </inkml:brush>
  </inkml:definitions>
  <inkml:trace contextRef="#ctx0" brushRef="#br0">0 54,'0'-5,"5"-1,1-4,4 0,4 1,5 3,3 2,3 1,0 2,2 1,-1 0,1 1,-5-1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2:47:28.380"/>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0 0,'413'15,"-181"-9,-30-2,-26 20,-117-13,115 4,961-16,-1112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2:47:32.44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0,'572'0,"-533"2,56 10,-17-1,325 15,189-27,-574 0,-1-1,0 0,18-6,-16 4,0 0,27-1,200 6,-223-1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2:47:36.642"/>
    </inkml:context>
    <inkml:brush xml:id="br0">
      <inkml:brushProperty name="width" value="0.4" units="cm"/>
      <inkml:brushProperty name="height" value="0.8" units="cm"/>
      <inkml:brushProperty name="color" value="#00F900"/>
      <inkml:brushProperty name="tip" value="rectangle"/>
      <inkml:brushProperty name="rasterOp" value="maskPen"/>
      <inkml:brushProperty name="ignorePressure" value="1"/>
    </inkml:brush>
  </inkml:definitions>
  <inkml:trace contextRef="#ctx0" brushRef="#br0">0 0,'0'1,"1"0,-1-1,0 1,1 0,-1 0,0-1,1 1,-1 0,1 0,-1-1,1 1,0-1,-1 1,1 0,0-1,-1 1,1-1,0 0,0 1,-1-1,1 1,0-1,0 0,0 0,-1 0,1 1,1-1,28 4,-24-3,382 44,-168-30,-45-6,491 26,-589-34,-20 0,0-2,100-15,-99 8,0 3,1 2,70 6,-16 0,-88-3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3:18:14.672"/>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6138 310,'-358'12,"-9"1,-77-28,162 8,42 2,-34-20,-217-22,8 0,157 17,33 2,209 23,-73-7,69 3,0 3,-154 12,73 18,115-13,-1-3,-56 0,-1003-9,1103 2,1 0,0 0,0 1,0 0,0 0,0 2,0-1,0 1,1 0,0 1,0 0,0 1,0 0,1 0,0 0,1 1,-1 1,1-1,0 1,1 0,0 1,0-1,1 1,0 1,1-1,0 0,0 1,1 0,0 0,1 0,0 0,-1 21,3-21,-1 0,1 0,0-1,1 1,0 0,1 0,3 11,-3-17,0-1,0 1,0-1,0 0,1 0,0 1,-1-2,1 1,0 0,0 0,1-1,-1 0,0 0,1 0,0 0,-1 0,1 0,0-1,0 0,4 1,40 9,77 9,-114-19,-1 1,95 12,1-4,166-5,-166-18,44-1,65 16,215 30,202-15,-219-15,-246 10,45 2,-177-12,47 9,31 1,137 0,65 1,415-13,-570-13,7-1,397 15,-554-1,-1-1,1 0,-1 0,1-1,-1 0,0-1,0 0,0-1,16-8,-2-3,0-1,22-19,-26 19,0 1,1 1,30-16,-42 26,1 0,-1 0,0-1,0-1,0 1,-1-1,12-12,-16 13,0 1,1-1,-2 0,1 0,-1-1,1 1,-2 0,1-1,0 0,-1 1,0-1,-1 0,1-10,0 2,-2-1,0 1,0 0,-1-1,-1 1,0 0,-1 0,-1 1,-10-23,10 27,0 0,-1 1,0 0,0 0,-1 0,0 1,0-1,0 2,-1-1,0 1,-1 0,0 1,1 0,-18-7,-16-2,-1 1,0 3,0 1,-1 2,-45-2,-228 9,143 3,-3110-3,3255-1,-58-11,57 6,-55-2,-1445 9,1525-1,0 0,0 0,0 0,0 1,1 0,-1 0,0 0,0 0,1 1,-1-1,-7 6,10-5,-1 0,1 0,0 0,0 1,0-1,1 1,-1-1,0 1,1 0,0 0,0-1,0 1,0 0,0 0,0 0,1 0,0 0,-1 1,1 4,0 24,2 0,0 0,3 0,14 57,0-24,35 76,-46-124,1-4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49:12.32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1,'34'13,"-15"-3,141 40,-138-43,0-1,1 0,-1-2,44 2,95-8,-57-1,-21 3,91-14,-47 3,190 10,-143 3,-143 0,0 2,0 1,-1 1,42 14,-37-10,1-1,63 8,117-12,66 6,70 18,-245-21,-48-4,73 13,-48-4,0-5,151-3,-205-5,-8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4:00:10.02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63 53,'373'13,"2"0,-61-12,324-4,-320-8,233-3,-426 15,125-2,-135-12,-73 7,51-1,920 8,-813-14,6 0,599 14,-798-1,0 0,0 1,0 0,0 1,0-1,0 1,0 1,0-1,-1 1,1 0,-1 1,0-1,0 1,0 1,-1-1,1 1,-1 0,5 7,0-1,-2 2,1-1,-2 1,0 0,0 1,-1 0,7 26,-4-3,-2 0,2 40,-4-34,10 46,-11-74,0 1,-1 1,-1-1,1 32,-4-44,1 0,0 0,-1 0,0-1,0 1,0 0,0 0,-1 0,1-1,-1 1,0-1,0 1,0-1,-1 0,1 0,-1 0,1 0,-1 0,0-1,0 1,-1-1,1 0,0 0,-1 0,-6 3,-8 1,0-1,-1 0,0-1,0-1,-27 1,-102-6,66 0,-1303 1,1213-12,-3 0,-1930 14,2059-3,-54-10,53 6,-50-1,69 6,-22 2,1-3,-64-11,-56-13,123 19,0 2,0 3,-86 4,27 1,84-3,-12 1,-1-2,0-1,-59-12,53 7,30 6,1 0,-1-1,1-1,-12-3,18 4,0 1,0-1,0 0,0 0,0 0,1 0,-1 0,1-1,0 1,-1-1,1 1,0-1,0 0,1 0,-1 0,-1-4,-17-64,7 21,7 34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4T16:59:43.028"/>
    </inkml:context>
    <inkml:brush xml:id="br0">
      <inkml:brushProperty name="width" value="0.4" units="cm"/>
      <inkml:brushProperty name="height" value="0.8" units="cm"/>
      <inkml:brushProperty name="color" value="#00F900"/>
      <inkml:brushProperty name="tip" value="rectangle"/>
      <inkml:brushProperty name="rasterOp" value="maskPen"/>
      <inkml:brushProperty name="ignorePressure" value="1"/>
    </inkml:brush>
  </inkml:definitions>
  <inkml:trace contextRef="#ctx0" brushRef="#br0">76 154,'356'-26,"-133"1,163-7,1898-38,-1328 121,-383 12,-571-63,288 41,-265-37,0 1,27 10,43 8,-62-18,-1 1,50 17,-66-17,0 1,0 0,0 1,-1 0,0 1,22 19,-34-25,0 0,0 0,0 1,-1-1,0 1,1 0,-1-1,-1 1,1 0,0 0,-1 1,0-1,0 0,0 0,-1 1,1-1,-1 0,-1 7,1-8,0-1,0 1,-1 0,1-1,-1 1,0 0,0-1,0 1,0-1,0 1,0-1,-1 1,1-1,-1 0,0 0,0 0,0 0,0 0,0 0,0 0,0-1,-1 1,1-1,0 0,-1 1,1-1,-1 0,0 0,-2 0,-27 3,-1-1,1-2,-62-5,9 0,-206-9,-45 0,124 15,-412-4,441-10,-62-1,-463 14,545 11,10 1,-113 13,48-2,130-19,-427 14,-567-19,1051 2,0 1,0 2,1 1,0 1,-39 15,68-22,0 0,1 0,-1 1,0-1,0 0,1 0,-1 0,0 1,0-1,1 0,-1 1,0-1,1 0,-1 1,0-1,1 1,-1-1,1 1,-1 0,1-1,-1 1,1-1,-1 1,1 0,0-1,-1 1,1 0,0 0,0-1,-1 1,1 0,0 0,0 1,1-1,0 1,-1-1,1 1,0-1,1 0,-1 1,0-1,0 0,1 0,-1 1,0-1,1 0,2 1,7 4,-1-1,1 0,18 5,26 0,1-3,-1-3,1-2,76-6,-19 0,546 23,-37-13,-92-5,-297 10,155 2,2260-14,-2627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3T08:42:19.018"/>
    </inkml:context>
    <inkml:brush xml:id="br0">
      <inkml:brushProperty name="width" value="0.05" units="cm"/>
      <inkml:brushProperty name="height" value="0.05" units="cm"/>
      <inkml:brushProperty name="color" value="#F6630D"/>
    </inkml:brush>
  </inkml:definitions>
  <inkml:trace contextRef="#ctx0" brushRef="#br0">339 1 24575,'-16'0'0,"-72"3"0,79-2 0,0 0 0,-1 1 0,1 0 0,0 0 0,1 1 0,-1 1 0,-10 4 0,13-3 0,0 1 0,1-1 0,0 1 0,0 0 0,0 0 0,0 0 0,1 1 0,0-1 0,0 1 0,1 0 0,-5 14 0,-7 12 0,-5 8 0,2 1 0,-12 43 0,28-78 0,0 0 0,0 0 0,1 0 0,0 0 0,0 0 0,1 0 0,0 12 0,0-16 0,1-1 0,-1 1 0,1 0 0,0 0 0,0-1 0,0 1 0,0 0 0,0-1 0,1 1 0,-1-1 0,1 0 0,-1 1 0,1-1 0,0 0 0,0 0 0,0 0 0,0 0 0,1 0 0,-1-1 0,0 1 0,5 2 0,6 2 0,7 4 0,0 1 0,27 18 0,-41-24 0,-1-1 0,0 1 0,0 0 0,0 0 0,0 1 0,-1 0 0,1-1 0,-2 1 0,1 1 0,-1-1 0,6 14 0,-8-16 0,1 4 0,1-1 0,-1 1 0,1-1 0,1 0 0,-1 0 0,8 9 0,-9-13 0,0-1 0,1 0 0,-1 0 0,1 0 0,-1-1 0,1 1 0,0 0 0,0-1 0,0 0 0,0 0 0,0 0 0,0 0 0,0 0 0,0-1 0,0 1 0,0-1 0,0 0 0,1 1 0,4-2 0,17-1 0,1-2 0,-1 0 0,45-14 0,-41 9 0,-1 2 0,48-6 0,77 11 0,-24 1 0,-125 1 0,0 0 0,0 0 0,0-1 0,0 0 0,0 1 0,-1-1 0,1-1 0,0 1 0,0-1 0,-1 1 0,1-1 0,-1 0 0,1 0 0,-1-1 0,0 1 0,0-1 0,0 1 0,0-1 0,0 0 0,-1 0 0,4-6 0,0-1 0,-1-1 0,-1-1 0,0 1 0,0-1 0,3-20 0,-6 22 0,1 1 0,0-1 0,0 1 0,1-1 0,1 1 0,0 0 0,0 0 0,0 0 0,1 1 0,11-15 0,-6 14 0,-3 2 0,0 1 0,-1-1 0,0 0 0,8-12 0,-13 18 0,0-1 0,0 1 0,-1 0 0,1 0 0,0 0 0,-1 0 0,1-1 0,-1 1 0,0 0 0,1-1 0,-1 1 0,0 0 0,0-1 0,0 1 0,0 0 0,0-1 0,0 1 0,0 0 0,0-1 0,-1 1 0,1 0 0,-1 0 0,1-1 0,0 1 0,-1 0 0,0 0 0,1 0 0,-1-1 0,0 1 0,0 0 0,0 0 0,1 0 0,-1 0 0,0 0 0,0 1 0,0-1 0,-1 0 0,1 0 0,-1 0 0,-17-8 0,0 0 0,0 1 0,-1 1 0,-31-6 0,33 9 0,0-1 0,0 0 0,0-1 0,1-1 0,0-1 0,-22-14 0,32 17 0,0-2 0,1 1 0,-1-1 0,1 0 0,-10-15 0,14 17 0,-1 0 0,-1 0 0,1 0 0,-1 1 0,0 0 0,0-1 0,0 1 0,0 1 0,-1-1 0,0 1 0,1-1 0,-1 1 0,-1 1 0,1-1 0,0 1 0,-1 0 0,-7-2 0,-15 0 0,-1 2 0,0 1 0,-54 4 0,6 1 0,-59-4-1365,113 0-5461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3T08:42:40.088"/>
    </inkml:context>
    <inkml:brush xml:id="br0">
      <inkml:brushProperty name="width" value="0.05" units="cm"/>
      <inkml:brushProperty name="height" value="0.05" units="cm"/>
      <inkml:brushProperty name="color" value="#F6630D"/>
    </inkml:brush>
  </inkml:definitions>
  <inkml:trace contextRef="#ctx0" brushRef="#br0">223 249 24575,'-1'18'0,"-1"-1"0,-1 1 0,-1-1 0,0 0 0,-9 21 0,2-2 0,2-11 0,-2-1 0,0 0 0,-2 0 0,0-1 0,-21 26 0,12-16 0,-23 44 0,40-66 0,0 1 0,1 0 0,0 0 0,2 1 0,-1-1 0,1 1 0,0 13 0,4 92 0,1-48 0,-1-33 0,2-1 0,2 1 0,1-1 0,2 0 0,21 56 0,-17-62 0,2 1 0,0-2 0,34 47 0,-41-65 0,0 0 0,1-1 0,0 0 0,0-1 0,1 0 0,0 0 0,1-1 0,0 0 0,0-1 0,0-1 0,1 1 0,0-2 0,1 0 0,-1 0 0,1-1 0,0-1 0,0 0 0,0 0 0,0-2 0,0 1 0,14-2 0,9 1 0,-1 1 0,0 2 0,0 1 0,0 1 0,0 3 0,55 20 0,-69-23 0,0 0 0,0-2 0,1 0 0,42 1 0,26 4 0,-30 2 0,145 20 0,-176-29 0,-1-1 0,1-1 0,-1-1 0,1-2 0,31-7 0,-31 1 0,-1-1 0,0-2 0,-1-1 0,27-17 0,-54 30 0,15-9 0,-2 0 0,1-1 0,-1 0 0,-1-1 0,1-1 0,-2 0 0,0 0 0,-1-1 0,0-1 0,0 1 0,11-26 0,2-11 0,-3 0 0,17-67 0,-19 59 0,30-70 0,-42 113 0,0-1 0,-1 1 0,-1-1 0,-1 0 0,0 0 0,1-24 0,-5-102 0,-2 58 0,3 75 0,1-11 0,-1 1 0,-1-1 0,0 1 0,-2 0 0,0 0 0,-1 0 0,-12-34 0,5 28 0,0 0 0,-2 1 0,-1 0 0,-1 1 0,-34-41 0,36 50 0,-1 1 0,0 0 0,0 2 0,-1-1 0,-1 2 0,1 0 0,-2 1 0,0 1 0,0 0 0,0 1 0,-23-6 0,-40-16 0,52 18 0,-37-10 0,32 12 0,-1 2 0,0 2 0,-56-3 0,-51-5 0,21 0 0,88 9 0,1 0 0,-56-16 0,58 12 0,0 1 0,0 1 0,-44-2 0,41 8 0,-259 3 0,280-2 0,0 0 0,0 1 0,1 1 0,-1 0 0,0 0 0,1 1 0,0 1 0,0-1 0,0 2 0,1-1 0,-1 1 0,1 1 0,1 0 0,-1 0 0,1 0 0,0 1 0,-10 14 0,10-10 0,0 0 0,0 0 0,1 1 0,1 1 0,0-1 0,0 1 0,2 0 0,0 0 0,0 0 0,1 1 0,1-1 0,-1 25 0,3-10-120,-2 2-191,3-1 0,0 1-1,7 38 1,-2-45-6515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8T07:10:33.5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10 106,'0'-1,"-1"1,0-1,0 0,1 1,-1-1,1 0,-1 1,0-1,1 0,0 0,-1 0,1 1,-1-1,1 0,0 0,0 0,-1 0,1 0,0 0,0 0,0 0,0 1,0-1,0 0,0 0,0 0,1-1,0 1,0 0,0-1,0 1,0 0,0 0,0 0,0 0,1 1,-1-1,0 0,1 0,-1 1,0-1,1 1,1-1,62-9,-59 9,483-5,-290 9,4045-3,-4199-2,1-2,65-16,-61 10,76-6,390 14,-252 5,1030-3,-1272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8T07:10:40.8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0 106,'685'20,"574"12,-1223-35,-1-1,0-1,0-2,38-14,-37 11,0 0,1 3,56-5,-11 9,30 1,-1-5,189-36,-237 32,1 4,0 1,127 8,-67 0,27 3,192 32,-268-30,144-6,16 1,-31 24,-61-4,-117-20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8T07:10:43.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57,'14'-2,"0"1,1-2,-1 0,15-5,28-6,91-2,1 7,167 10,-142 1,780-1,-927-1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8T07:10:51.5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1 131,'89'-21,"381"13,-266 11,-37-1,177-5,-304-2,59-14,-63 10,0 2,45-2,98 4,240-22,-258 11,303 9,-254 10,254-3,-438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8T07:10:54.4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1 257,'0'-1,"1"-1,-1 1,1 0,-1 0,1-1,0 1,-1 0,1 0,0 0,0 0,0 0,0 0,0 0,0 0,0 0,0 0,1 1,-1-1,0 0,0 1,1-1,-1 1,2-1,37-10,-36 10,128-22,266-10,-346 31,1208-11,-754 16,2632-3,-2512-38,-388 22,106-14,-245 19,142 2,2 1,236-4,-131 7,-162-6,102-3,2176 15,-2433 1,0 1,-1 2,44 12,-44-10,1 0,-1-2,48 2,74-8,-130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49:16.584"/>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 1,'893'0,"-607"24,-145-8,54 4,242 17,-195-33,389 25,64 11,-569-36,114 21,-61-4,-150-19,-6-1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46:59.645"/>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142 1,'-4'0,"-6"0,-6 0,-4 0,-4 0,-10 17,1 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47:02.615"/>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95 0,'-4'0,"-6"0,-6 0,-4 0,-3 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47:04.795"/>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202 0,'-4'0,"-7"5,-4 0,-6 1,-2-1,-2 2,-2 1,0-2,1-1,3-2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47:13.00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119 0,'-4'0,"-2"4,-4 2,0 4,-3 0,1 3,-2 0,1 1,-1-2,1 3,4-3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47:14.89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1,'4'0,"6"0,6 0,4 0,3 4,3 2,0-1,1 0,-1-2,1-1,-5-1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10:47:23.935"/>
    </inkml:context>
    <inkml:brush xml:id="br0">
      <inkml:brushProperty name="width" value="0.4" units="cm"/>
      <inkml:brushProperty name="height" value="0.8" units="cm"/>
      <inkml:brushProperty name="color" value="#00F900"/>
      <inkml:brushProperty name="tip" value="rectangle"/>
      <inkml:brushProperty name="rasterOp" value="maskPen"/>
      <inkml:brushProperty name="ignorePressure" value="1"/>
    </inkml:brush>
  </inkml:definitions>
  <inkml:trace contextRef="#ctx0" brushRef="#br0">0 1,'5'0,"5"0,6 0,4 0,3 0,2 0,2 0,-1 0,-3 4,-3 2,-3-1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55C6F-E0BD-40EE-9E2C-304E8AC4797A}" type="datetimeFigureOut">
              <a:rPr lang="fr-CH" smtClean="0"/>
              <a:t>13.03.2026</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72272-E8DB-4650-8D3C-460A8AB87457}" type="slidenum">
              <a:rPr lang="fr-CH" smtClean="0"/>
              <a:t>‹N°›</a:t>
            </a:fld>
            <a:endParaRPr lang="fr-CH"/>
          </a:p>
        </p:txBody>
      </p:sp>
    </p:spTree>
    <p:extLst>
      <p:ext uri="{BB962C8B-B14F-4D97-AF65-F5344CB8AC3E}">
        <p14:creationId xmlns:p14="http://schemas.microsoft.com/office/powerpoint/2010/main" val="4268314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36172272-E8DB-4650-8D3C-460A8AB87457}" type="slidenum">
              <a:rPr lang="fr-CH" smtClean="0"/>
              <a:t>26</a:t>
            </a:fld>
            <a:endParaRPr lang="fr-CH"/>
          </a:p>
        </p:txBody>
      </p:sp>
    </p:spTree>
    <p:extLst>
      <p:ext uri="{BB962C8B-B14F-4D97-AF65-F5344CB8AC3E}">
        <p14:creationId xmlns:p14="http://schemas.microsoft.com/office/powerpoint/2010/main" val="303357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36172272-E8DB-4650-8D3C-460A8AB87457}" type="slidenum">
              <a:rPr lang="fr-CH" smtClean="0"/>
              <a:t>81</a:t>
            </a:fld>
            <a:endParaRPr lang="fr-CH" dirty="0"/>
          </a:p>
        </p:txBody>
      </p:sp>
    </p:spTree>
    <p:extLst>
      <p:ext uri="{BB962C8B-B14F-4D97-AF65-F5344CB8AC3E}">
        <p14:creationId xmlns:p14="http://schemas.microsoft.com/office/powerpoint/2010/main" val="4238066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H"/>
          </a:p>
        </p:txBody>
      </p:sp>
      <p:sp>
        <p:nvSpPr>
          <p:cNvPr id="4" name="Espace réservé de la date 3"/>
          <p:cNvSpPr>
            <a:spLocks noGrp="1"/>
          </p:cNvSpPr>
          <p:nvPr>
            <p:ph type="dt" sz="half" idx="10"/>
          </p:nvPr>
        </p:nvSpPr>
        <p:spPr/>
        <p:txBody>
          <a:bodyPr/>
          <a:lstStyle/>
          <a:p>
            <a:fld id="{B2B35D49-C13D-47DC-9FD2-486687218D6D}" type="datetimeFigureOut">
              <a:rPr lang="fr-CH" smtClean="0"/>
              <a:t>13.03.2026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297688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B2B35D49-C13D-47DC-9FD2-486687218D6D}" type="datetimeFigureOut">
              <a:rPr lang="fr-CH" smtClean="0"/>
              <a:t>13.03.2026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328816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B2B35D49-C13D-47DC-9FD2-486687218D6D}" type="datetimeFigureOut">
              <a:rPr lang="fr-CH" smtClean="0"/>
              <a:t>13.03.2026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210760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B2B35D49-C13D-47DC-9FD2-486687218D6D}" type="datetimeFigureOut">
              <a:rPr lang="fr-CH" smtClean="0"/>
              <a:t>13.03.2026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2119677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B2B35D49-C13D-47DC-9FD2-486687218D6D}" type="datetimeFigureOut">
              <a:rPr lang="fr-CH" smtClean="0"/>
              <a:t>13.03.2026</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174518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B2B35D49-C13D-47DC-9FD2-486687218D6D}" type="datetimeFigureOut">
              <a:rPr lang="fr-CH" smtClean="0"/>
              <a:t>13.03.2026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395851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B2B35D49-C13D-47DC-9FD2-486687218D6D}" type="datetimeFigureOut">
              <a:rPr lang="fr-CH" smtClean="0"/>
              <a:t>13.03.2026</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341028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B2B35D49-C13D-47DC-9FD2-486687218D6D}" type="datetimeFigureOut">
              <a:rPr lang="fr-CH" smtClean="0"/>
              <a:t>13.03.2026</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3498585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2B35D49-C13D-47DC-9FD2-486687218D6D}" type="datetimeFigureOut">
              <a:rPr lang="fr-CH" smtClean="0"/>
              <a:t>13.03.2026</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537109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2B35D49-C13D-47DC-9FD2-486687218D6D}" type="datetimeFigureOut">
              <a:rPr lang="fr-CH" smtClean="0"/>
              <a:t>13.03.2026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2441654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2B35D49-C13D-47DC-9FD2-486687218D6D}" type="datetimeFigureOut">
              <a:rPr lang="fr-CH" smtClean="0"/>
              <a:t>13.03.2026</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9F99A87-FAB6-4AC5-8C39-E602FAFB497D}" type="slidenum">
              <a:rPr lang="fr-CH" smtClean="0"/>
              <a:t>‹N°›</a:t>
            </a:fld>
            <a:endParaRPr lang="fr-CH"/>
          </a:p>
        </p:txBody>
      </p:sp>
    </p:spTree>
    <p:extLst>
      <p:ext uri="{BB962C8B-B14F-4D97-AF65-F5344CB8AC3E}">
        <p14:creationId xmlns:p14="http://schemas.microsoft.com/office/powerpoint/2010/main" val="262665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35D49-C13D-47DC-9FD2-486687218D6D}" type="datetimeFigureOut">
              <a:rPr lang="fr-CH" smtClean="0"/>
              <a:t>13.03.2026</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99A87-FAB6-4AC5-8C39-E602FAFB497D}" type="slidenum">
              <a:rPr lang="fr-CH" smtClean="0"/>
              <a:t>‹N°›</a:t>
            </a:fld>
            <a:endParaRPr lang="fr-CH"/>
          </a:p>
        </p:txBody>
      </p:sp>
    </p:spTree>
    <p:extLst>
      <p:ext uri="{BB962C8B-B14F-4D97-AF65-F5344CB8AC3E}">
        <p14:creationId xmlns:p14="http://schemas.microsoft.com/office/powerpoint/2010/main" val="865831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customXml" Target="../ink/ink16.xml"/><Relationship Id="rId1" Type="http://schemas.openxmlformats.org/officeDocument/2006/relationships/slideLayout" Target="../slideLayouts/slideLayout2.xml"/><Relationship Id="rId6" Type="http://schemas.openxmlformats.org/officeDocument/2006/relationships/customXml" Target="../ink/ink18.xml"/><Relationship Id="rId5" Type="http://schemas.openxmlformats.org/officeDocument/2006/relationships/image" Target="../media/image24.png"/><Relationship Id="rId4" Type="http://schemas.openxmlformats.org/officeDocument/2006/relationships/customXml" Target="../ink/ink1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customXml" Target="../ink/ink19.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customXml" Target="../ink/ink20.xml"/><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customXml" Target="../ink/ink21.xml"/><Relationship Id="rId12" Type="http://schemas.openxmlformats.org/officeDocument/2006/relationships/image" Target="../media/image35.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customXml" Target="../ink/ink23.xml"/><Relationship Id="rId5" Type="http://schemas.openxmlformats.org/officeDocument/2006/relationships/image" Target="../media/image28.png"/><Relationship Id="rId10" Type="http://schemas.openxmlformats.org/officeDocument/2006/relationships/image" Target="../media/image34.png"/><Relationship Id="rId4" Type="http://schemas.openxmlformats.org/officeDocument/2006/relationships/image" Target="../media/image27.jpeg"/><Relationship Id="rId9" Type="http://schemas.openxmlformats.org/officeDocument/2006/relationships/customXml" Target="../ink/ink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customXml" Target="../ink/ink28.xml"/><Relationship Id="rId3" Type="http://schemas.openxmlformats.org/officeDocument/2006/relationships/image" Target="../media/image40.png"/><Relationship Id="rId7" Type="http://schemas.openxmlformats.org/officeDocument/2006/relationships/customXml" Target="../ink/ink25.xml"/><Relationship Id="rId12"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00.png"/><Relationship Id="rId11" Type="http://schemas.openxmlformats.org/officeDocument/2006/relationships/customXml" Target="../ink/ink27.xml"/><Relationship Id="rId5" Type="http://schemas.openxmlformats.org/officeDocument/2006/relationships/customXml" Target="../ink/ink24.xml"/><Relationship Id="rId10"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customXml" Target="../ink/ink26.xml"/><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40.png"/></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4.png"/><Relationship Id="rId4" Type="http://schemas.openxmlformats.org/officeDocument/2006/relationships/customXml" Target="../ink/ink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customXml" Target="../ink/ink8.xml"/><Relationship Id="rId1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customXml" Target="../ink/ink5.xml"/><Relationship Id="rId12" Type="http://schemas.openxmlformats.org/officeDocument/2006/relationships/image" Target="../media/image12.png"/><Relationship Id="rId17" Type="http://schemas.openxmlformats.org/officeDocument/2006/relationships/customXml" Target="../ink/ink10.xml"/><Relationship Id="rId2" Type="http://schemas.openxmlformats.org/officeDocument/2006/relationships/image" Target="../media/image6.png"/><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customXml" Target="../ink/ink7.xml"/><Relationship Id="rId5" Type="http://schemas.openxmlformats.org/officeDocument/2006/relationships/customXml" Target="../ink/ink4.xml"/><Relationship Id="rId15" Type="http://schemas.openxmlformats.org/officeDocument/2006/relationships/customXml" Target="../ink/ink9.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customXml" Target="../ink/ink6.xml"/><Relationship Id="rId1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customXml" Target="../ink/ink15.xml"/><Relationship Id="rId5" Type="http://schemas.openxmlformats.org/officeDocument/2006/relationships/customXml" Target="../ink/ink12.xml"/><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customXml" Target="../ink/ink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8"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79"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4"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6"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7"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8"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2"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re 1"/>
          <p:cNvSpPr>
            <a:spLocks noGrp="1"/>
          </p:cNvSpPr>
          <p:nvPr>
            <p:ph type="ctrTitle"/>
          </p:nvPr>
        </p:nvSpPr>
        <p:spPr>
          <a:xfrm>
            <a:off x="8842248" y="1481328"/>
            <a:ext cx="2926080" cy="2468880"/>
          </a:xfrm>
        </p:spPr>
        <p:txBody>
          <a:bodyPr>
            <a:normAutofit/>
          </a:bodyPr>
          <a:lstStyle/>
          <a:p>
            <a:pPr algn="l"/>
            <a:r>
              <a:rPr lang="fr-CH" sz="4000" dirty="0"/>
              <a:t>NIBT 4ème</a:t>
            </a:r>
          </a:p>
        </p:txBody>
      </p:sp>
      <p:sp>
        <p:nvSpPr>
          <p:cNvPr id="3" name="Sous-titre 2"/>
          <p:cNvSpPr>
            <a:spLocks noGrp="1"/>
          </p:cNvSpPr>
          <p:nvPr>
            <p:ph type="subTitle" idx="1"/>
          </p:nvPr>
        </p:nvSpPr>
        <p:spPr>
          <a:xfrm>
            <a:off x="8842248" y="4078224"/>
            <a:ext cx="2926080" cy="1307592"/>
          </a:xfrm>
        </p:spPr>
        <p:txBody>
          <a:bodyPr>
            <a:normAutofit/>
          </a:bodyPr>
          <a:lstStyle/>
          <a:p>
            <a:pPr algn="l"/>
            <a:r>
              <a:rPr lang="fr-CH" sz="2000" dirty="0"/>
              <a:t>EPAI, Jonathan Baechler</a:t>
            </a:r>
          </a:p>
        </p:txBody>
      </p:sp>
      <p:sp>
        <p:nvSpPr>
          <p:cNvPr id="20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5" name="Freeform: Shape 20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3076" name="Picture 4" descr="Normes et Projets de Norme">
            <a:extLst>
              <a:ext uri="{FF2B5EF4-FFF2-40B4-BE49-F238E27FC236}">
                <a16:creationId xmlns:a16="http://schemas.microsoft.com/office/drawing/2014/main" id="{2029B4EE-5E74-48CA-A7B3-1DC2F3E838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14" r="22893" b="-1"/>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e la date 3">
            <a:extLst>
              <a:ext uri="{FF2B5EF4-FFF2-40B4-BE49-F238E27FC236}">
                <a16:creationId xmlns:a16="http://schemas.microsoft.com/office/drawing/2014/main" id="{B1D7A542-FFE4-4746-953F-1ACA92DFACDA}"/>
              </a:ext>
            </a:extLst>
          </p:cNvPr>
          <p:cNvSpPr>
            <a:spLocks noGrp="1"/>
          </p:cNvSpPr>
          <p:nvPr>
            <p:ph type="dt" sz="half" idx="10"/>
          </p:nvPr>
        </p:nvSpPr>
        <p:spPr>
          <a:xfrm>
            <a:off x="10949050" y="6337067"/>
            <a:ext cx="2743200" cy="365125"/>
          </a:xfrm>
        </p:spPr>
        <p:txBody>
          <a:bodyPr/>
          <a:lstStyle/>
          <a:p>
            <a:fld id="{58F3BB59-45D5-4E75-8A5A-6A53741A7051}" type="datetime1">
              <a:rPr lang="fr-CH" smtClean="0"/>
              <a:t>13.03.2026</a:t>
            </a:fld>
            <a:endParaRPr lang="fr-CH" dirty="0"/>
          </a:p>
        </p:txBody>
      </p:sp>
    </p:spTree>
    <p:extLst>
      <p:ext uri="{BB962C8B-B14F-4D97-AF65-F5344CB8AC3E}">
        <p14:creationId xmlns:p14="http://schemas.microsoft.com/office/powerpoint/2010/main" val="3209799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835EEE-86ED-496A-A85B-34BCFE235A26}"/>
              </a:ext>
            </a:extLst>
          </p:cNvPr>
          <p:cNvSpPr>
            <a:spLocks noGrp="1"/>
          </p:cNvSpPr>
          <p:nvPr>
            <p:ph type="title"/>
          </p:nvPr>
        </p:nvSpPr>
        <p:spPr/>
        <p:txBody>
          <a:bodyPr/>
          <a:lstStyle/>
          <a:p>
            <a:r>
              <a:rPr lang="fr-CH" dirty="0"/>
              <a:t>Mesure de protection, matériel et installations</a:t>
            </a:r>
          </a:p>
        </p:txBody>
      </p:sp>
      <p:sp>
        <p:nvSpPr>
          <p:cNvPr id="4" name="ZoneTexte 3">
            <a:extLst>
              <a:ext uri="{FF2B5EF4-FFF2-40B4-BE49-F238E27FC236}">
                <a16:creationId xmlns:a16="http://schemas.microsoft.com/office/drawing/2014/main" id="{341BB7C5-95CA-41A4-84C8-8007EED9922D}"/>
              </a:ext>
            </a:extLst>
          </p:cNvPr>
          <p:cNvSpPr txBox="1"/>
          <p:nvPr/>
        </p:nvSpPr>
        <p:spPr>
          <a:xfrm>
            <a:off x="1526959" y="2228671"/>
            <a:ext cx="7359588" cy="2031325"/>
          </a:xfrm>
          <a:prstGeom prst="rect">
            <a:avLst/>
          </a:prstGeom>
          <a:noFill/>
        </p:spPr>
        <p:txBody>
          <a:bodyPr wrap="square" rtlCol="0">
            <a:spAutoFit/>
          </a:bodyPr>
          <a:lstStyle/>
          <a:p>
            <a:r>
              <a:rPr lang="fr-CH" dirty="0"/>
              <a:t>Volume 0: voir tableau : 7.02.4.1 p.470</a:t>
            </a:r>
          </a:p>
          <a:p>
            <a:endParaRPr lang="fr-CH" dirty="0"/>
          </a:p>
          <a:p>
            <a:r>
              <a:rPr lang="fr-CH" dirty="0"/>
              <a:t>Volume 1: voir tableau : 7.02.4.2 et 7.02.4.3 p.471-472</a:t>
            </a:r>
          </a:p>
          <a:p>
            <a:endParaRPr lang="fr-CH" dirty="0"/>
          </a:p>
          <a:p>
            <a:r>
              <a:rPr lang="fr-CH" dirty="0"/>
              <a:t>Volume 2: voir tableau : 7.02.4.4 p.473</a:t>
            </a:r>
          </a:p>
          <a:p>
            <a:endParaRPr lang="fr-CH" dirty="0"/>
          </a:p>
          <a:p>
            <a:endParaRPr lang="fr-CH" dirty="0"/>
          </a:p>
        </p:txBody>
      </p:sp>
      <mc:AlternateContent xmlns:mc="http://schemas.openxmlformats.org/markup-compatibility/2006" xmlns:p14="http://schemas.microsoft.com/office/powerpoint/2010/main">
        <mc:Choice Requires="p14">
          <p:contentPart p14:bwMode="auto" r:id="rId2">
            <p14:nvContentPartPr>
              <p14:cNvPr id="5" name="Encre 4">
                <a:extLst>
                  <a:ext uri="{FF2B5EF4-FFF2-40B4-BE49-F238E27FC236}">
                    <a16:creationId xmlns:a16="http://schemas.microsoft.com/office/drawing/2014/main" id="{5DB0B9D1-2642-4C02-8D12-CACB5FA5DF14}"/>
                  </a:ext>
                </a:extLst>
              </p14:cNvPr>
              <p14:cNvContentPartPr/>
              <p14:nvPr/>
            </p14:nvContentPartPr>
            <p14:xfrm>
              <a:off x="1633240" y="2396800"/>
              <a:ext cx="869040" cy="27360"/>
            </p14:xfrm>
          </p:contentPart>
        </mc:Choice>
        <mc:Fallback xmlns="">
          <p:pic>
            <p:nvPicPr>
              <p:cNvPr id="5" name="Encre 4">
                <a:extLst>
                  <a:ext uri="{FF2B5EF4-FFF2-40B4-BE49-F238E27FC236}">
                    <a16:creationId xmlns:a16="http://schemas.microsoft.com/office/drawing/2014/main" id="{5DB0B9D1-2642-4C02-8D12-CACB5FA5DF14}"/>
                  </a:ext>
                </a:extLst>
              </p:cNvPr>
              <p:cNvPicPr/>
              <p:nvPr/>
            </p:nvPicPr>
            <p:blipFill>
              <a:blip r:embed="rId3"/>
              <a:stretch>
                <a:fillRect/>
              </a:stretch>
            </p:blipFill>
            <p:spPr>
              <a:xfrm>
                <a:off x="1561240" y="2252800"/>
                <a:ext cx="101268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Encre 5">
                <a:extLst>
                  <a:ext uri="{FF2B5EF4-FFF2-40B4-BE49-F238E27FC236}">
                    <a16:creationId xmlns:a16="http://schemas.microsoft.com/office/drawing/2014/main" id="{D7E6BA5C-C4C2-4CC2-8BC3-CD397747D997}"/>
                  </a:ext>
                </a:extLst>
              </p14:cNvPr>
              <p14:cNvContentPartPr/>
              <p14:nvPr/>
            </p14:nvContentPartPr>
            <p14:xfrm>
              <a:off x="1659880" y="2938240"/>
              <a:ext cx="799200" cy="18360"/>
            </p14:xfrm>
          </p:contentPart>
        </mc:Choice>
        <mc:Fallback xmlns="">
          <p:pic>
            <p:nvPicPr>
              <p:cNvPr id="6" name="Encre 5">
                <a:extLst>
                  <a:ext uri="{FF2B5EF4-FFF2-40B4-BE49-F238E27FC236}">
                    <a16:creationId xmlns:a16="http://schemas.microsoft.com/office/drawing/2014/main" id="{D7E6BA5C-C4C2-4CC2-8BC3-CD397747D997}"/>
                  </a:ext>
                </a:extLst>
              </p:cNvPr>
              <p:cNvPicPr/>
              <p:nvPr/>
            </p:nvPicPr>
            <p:blipFill>
              <a:blip r:embed="rId5"/>
              <a:stretch>
                <a:fillRect/>
              </a:stretch>
            </p:blipFill>
            <p:spPr>
              <a:xfrm>
                <a:off x="1587880" y="2794240"/>
                <a:ext cx="94284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Encre 6">
                <a:extLst>
                  <a:ext uri="{FF2B5EF4-FFF2-40B4-BE49-F238E27FC236}">
                    <a16:creationId xmlns:a16="http://schemas.microsoft.com/office/drawing/2014/main" id="{4F339DE3-CE99-481F-A754-B56DD28AA454}"/>
                  </a:ext>
                </a:extLst>
              </p14:cNvPr>
              <p14:cNvContentPartPr/>
              <p14:nvPr/>
            </p14:nvContentPartPr>
            <p14:xfrm>
              <a:off x="1659880" y="3488680"/>
              <a:ext cx="825840" cy="45720"/>
            </p14:xfrm>
          </p:contentPart>
        </mc:Choice>
        <mc:Fallback xmlns="">
          <p:pic>
            <p:nvPicPr>
              <p:cNvPr id="7" name="Encre 6">
                <a:extLst>
                  <a:ext uri="{FF2B5EF4-FFF2-40B4-BE49-F238E27FC236}">
                    <a16:creationId xmlns:a16="http://schemas.microsoft.com/office/drawing/2014/main" id="{4F339DE3-CE99-481F-A754-B56DD28AA454}"/>
                  </a:ext>
                </a:extLst>
              </p:cNvPr>
              <p:cNvPicPr/>
              <p:nvPr/>
            </p:nvPicPr>
            <p:blipFill>
              <a:blip r:embed="rId7"/>
              <a:stretch>
                <a:fillRect/>
              </a:stretch>
            </p:blipFill>
            <p:spPr>
              <a:xfrm>
                <a:off x="1587880" y="3344680"/>
                <a:ext cx="969480" cy="333360"/>
              </a:xfrm>
              <a:prstGeom prst="rect">
                <a:avLst/>
              </a:prstGeom>
            </p:spPr>
          </p:pic>
        </mc:Fallback>
      </mc:AlternateContent>
    </p:spTree>
    <p:extLst>
      <p:ext uri="{BB962C8B-B14F-4D97-AF65-F5344CB8AC3E}">
        <p14:creationId xmlns:p14="http://schemas.microsoft.com/office/powerpoint/2010/main" val="831346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B39AE3-DA47-4579-8D8B-3DC4E0AF6D40}"/>
              </a:ext>
            </a:extLst>
          </p:cNvPr>
          <p:cNvSpPr>
            <a:spLocks noGrp="1"/>
          </p:cNvSpPr>
          <p:nvPr>
            <p:ph type="title"/>
          </p:nvPr>
        </p:nvSpPr>
        <p:spPr/>
        <p:txBody>
          <a:bodyPr/>
          <a:lstStyle/>
          <a:p>
            <a:r>
              <a:rPr lang="fr-CH" dirty="0"/>
              <a:t>Volume 0</a:t>
            </a:r>
          </a:p>
        </p:txBody>
      </p:sp>
      <p:sp>
        <p:nvSpPr>
          <p:cNvPr id="3" name="Espace réservé du contenu 2">
            <a:extLst>
              <a:ext uri="{FF2B5EF4-FFF2-40B4-BE49-F238E27FC236}">
                <a16:creationId xmlns:a16="http://schemas.microsoft.com/office/drawing/2014/main" id="{5D03C593-78E7-4B25-B8B5-FDF9ED7E7748}"/>
              </a:ext>
            </a:extLst>
          </p:cNvPr>
          <p:cNvSpPr>
            <a:spLocks noGrp="1"/>
          </p:cNvSpPr>
          <p:nvPr>
            <p:ph idx="1"/>
          </p:nvPr>
        </p:nvSpPr>
        <p:spPr>
          <a:xfrm>
            <a:off x="838200" y="1484499"/>
            <a:ext cx="10986856" cy="4692464"/>
          </a:xfrm>
        </p:spPr>
        <p:txBody>
          <a:bodyPr>
            <a:normAutofit fontScale="85000" lnSpcReduction="20000"/>
          </a:bodyPr>
          <a:lstStyle/>
          <a:p>
            <a:pPr marL="0" indent="0">
              <a:buNone/>
            </a:pPr>
            <a:r>
              <a:rPr lang="fr-CH" b="1" dirty="0"/>
              <a:t>Mesure de protection</a:t>
            </a:r>
          </a:p>
          <a:p>
            <a:r>
              <a:rPr lang="fr-CH" dirty="0"/>
              <a:t>TBTS (voir tableau pour les différentes tensions)</a:t>
            </a:r>
          </a:p>
          <a:p>
            <a:r>
              <a:rPr lang="fr-CH" dirty="0"/>
              <a:t>Transformateur de séparation -&gt; interdit pour les piscines / admis pour 1 seul matériel (personne n’est dans l’eau ou fontaine)</a:t>
            </a:r>
          </a:p>
          <a:p>
            <a:r>
              <a:rPr lang="fr-CH" dirty="0"/>
              <a:t>Pas de RCD 230 V pour les piscines</a:t>
            </a:r>
          </a:p>
          <a:p>
            <a:pPr marL="0" indent="0">
              <a:buNone/>
            </a:pPr>
            <a:endParaRPr lang="fr-CH" dirty="0"/>
          </a:p>
          <a:p>
            <a:pPr marL="0" indent="0">
              <a:buNone/>
            </a:pPr>
            <a:r>
              <a:rPr lang="fr-CH" b="1" dirty="0"/>
              <a:t>Matériel </a:t>
            </a:r>
          </a:p>
          <a:p>
            <a:pPr marL="0" indent="0">
              <a:buNone/>
            </a:pPr>
            <a:endParaRPr lang="fr-CH" b="1" dirty="0"/>
          </a:p>
          <a:p>
            <a:pPr marL="0" indent="0">
              <a:buNone/>
            </a:pPr>
            <a:endParaRPr lang="fr-CH" b="1" dirty="0"/>
          </a:p>
          <a:p>
            <a:pPr marL="0" indent="0">
              <a:buNone/>
            </a:pPr>
            <a:endParaRPr lang="fr-CH" b="1" dirty="0"/>
          </a:p>
          <a:p>
            <a:pPr marL="0" indent="0">
              <a:buNone/>
            </a:pPr>
            <a:r>
              <a:rPr lang="fr-CH" dirty="0"/>
              <a:t>Canalisation seulement matériel fait pour ce volume</a:t>
            </a:r>
          </a:p>
          <a:p>
            <a:pPr marL="0" indent="0">
              <a:buNone/>
            </a:pPr>
            <a:r>
              <a:rPr lang="fr-CH" dirty="0"/>
              <a:t>Raccordement fixe ok , mais IPX8 (étanche à l’eau sous pression) -&gt; </a:t>
            </a:r>
            <a:r>
              <a:rPr lang="fr-CH" b="1" dirty="0"/>
              <a:t>Symbole F2.7 p.178</a:t>
            </a:r>
          </a:p>
        </p:txBody>
      </p:sp>
      <p:pic>
        <p:nvPicPr>
          <p:cNvPr id="3074" name="Picture 2" descr="NAP 1xT13 / Fehlerstrom Prise étanche Feller 612248400000 Photo no. 1">
            <a:extLst>
              <a:ext uri="{FF2B5EF4-FFF2-40B4-BE49-F238E27FC236}">
                <a16:creationId xmlns:a16="http://schemas.microsoft.com/office/drawing/2014/main" id="{1318BD6D-8AF3-4F12-A757-6A423B6CD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599" y="3366288"/>
            <a:ext cx="1333500" cy="1076325"/>
          </a:xfrm>
          <a:prstGeom prst="rect">
            <a:avLst/>
          </a:prstGeom>
          <a:noFill/>
          <a:extLst>
            <a:ext uri="{909E8E84-426E-40DD-AFC4-6F175D3DCCD1}">
              <a14:hiddenFill xmlns:a14="http://schemas.microsoft.com/office/drawing/2010/main">
                <a:solidFill>
                  <a:srgbClr val="FFFFFF"/>
                </a:solidFill>
              </a14:hiddenFill>
            </a:ext>
          </a:extLst>
        </p:spPr>
      </p:pic>
      <p:sp>
        <p:nvSpPr>
          <p:cNvPr id="4" name="Signe de multiplication 3">
            <a:extLst>
              <a:ext uri="{FF2B5EF4-FFF2-40B4-BE49-F238E27FC236}">
                <a16:creationId xmlns:a16="http://schemas.microsoft.com/office/drawing/2014/main" id="{81107F28-9D54-47E5-B862-DCB52EBF8059}"/>
              </a:ext>
            </a:extLst>
          </p:cNvPr>
          <p:cNvSpPr/>
          <p:nvPr/>
        </p:nvSpPr>
        <p:spPr>
          <a:xfrm>
            <a:off x="2767344" y="3443580"/>
            <a:ext cx="1082011" cy="110604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3076" name="Picture 4" descr="FELLER Interrupteurs/Prises Nevo (1 pièce) - Feller Prises &amp; Interrupteurs de montage">
            <a:extLst>
              <a:ext uri="{FF2B5EF4-FFF2-40B4-BE49-F238E27FC236}">
                <a16:creationId xmlns:a16="http://schemas.microsoft.com/office/drawing/2014/main" id="{3D4A0756-3F89-4270-B29A-33A423854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409" y="3415607"/>
            <a:ext cx="1134017" cy="1134017"/>
          </a:xfrm>
          <a:prstGeom prst="rect">
            <a:avLst/>
          </a:prstGeom>
          <a:noFill/>
          <a:extLst>
            <a:ext uri="{909E8E84-426E-40DD-AFC4-6F175D3DCCD1}">
              <a14:hiddenFill xmlns:a14="http://schemas.microsoft.com/office/drawing/2010/main">
                <a:solidFill>
                  <a:srgbClr val="FFFFFF"/>
                </a:solidFill>
              </a14:hiddenFill>
            </a:ext>
          </a:extLst>
        </p:spPr>
      </p:pic>
      <p:sp>
        <p:nvSpPr>
          <p:cNvPr id="7" name="Signe de multiplication 6">
            <a:extLst>
              <a:ext uri="{FF2B5EF4-FFF2-40B4-BE49-F238E27FC236}">
                <a16:creationId xmlns:a16="http://schemas.microsoft.com/office/drawing/2014/main" id="{2CC8BCD4-5526-48B6-9E65-37B6AB7AAFAB}"/>
              </a:ext>
            </a:extLst>
          </p:cNvPr>
          <p:cNvSpPr/>
          <p:nvPr/>
        </p:nvSpPr>
        <p:spPr>
          <a:xfrm>
            <a:off x="4424154" y="3472426"/>
            <a:ext cx="1082011" cy="110604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3078" name="Picture 6" descr="HANSA Plafonnier (Gris)">
            <a:extLst>
              <a:ext uri="{FF2B5EF4-FFF2-40B4-BE49-F238E27FC236}">
                <a16:creationId xmlns:a16="http://schemas.microsoft.com/office/drawing/2014/main" id="{79E43FC6-1111-4B8A-B11C-F46196C969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362"/>
          <a:stretch/>
        </p:blipFill>
        <p:spPr bwMode="auto">
          <a:xfrm>
            <a:off x="5881480" y="3071370"/>
            <a:ext cx="2165927" cy="1724911"/>
          </a:xfrm>
          <a:prstGeom prst="rect">
            <a:avLst/>
          </a:prstGeom>
          <a:noFill/>
          <a:extLst>
            <a:ext uri="{909E8E84-426E-40DD-AFC4-6F175D3DCCD1}">
              <a14:hiddenFill xmlns:a14="http://schemas.microsoft.com/office/drawing/2010/main">
                <a:solidFill>
                  <a:srgbClr val="FFFFFF"/>
                </a:solidFill>
              </a14:hiddenFill>
            </a:ext>
          </a:extLst>
        </p:spPr>
      </p:pic>
      <p:sp>
        <p:nvSpPr>
          <p:cNvPr id="9" name="Signe de multiplication 8">
            <a:extLst>
              <a:ext uri="{FF2B5EF4-FFF2-40B4-BE49-F238E27FC236}">
                <a16:creationId xmlns:a16="http://schemas.microsoft.com/office/drawing/2014/main" id="{C914840C-79E1-469B-B4C9-264A9FF34220}"/>
              </a:ext>
            </a:extLst>
          </p:cNvPr>
          <p:cNvSpPr/>
          <p:nvPr/>
        </p:nvSpPr>
        <p:spPr>
          <a:xfrm>
            <a:off x="6409433" y="3535652"/>
            <a:ext cx="1082011" cy="110604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5" name="Image 4">
            <a:extLst>
              <a:ext uri="{FF2B5EF4-FFF2-40B4-BE49-F238E27FC236}">
                <a16:creationId xmlns:a16="http://schemas.microsoft.com/office/drawing/2014/main" id="{6F5921D6-34C3-445E-AAFA-5E4880FF424A}"/>
              </a:ext>
            </a:extLst>
          </p:cNvPr>
          <p:cNvPicPr>
            <a:picLocks noChangeAspect="1"/>
          </p:cNvPicPr>
          <p:nvPr/>
        </p:nvPicPr>
        <p:blipFill>
          <a:blip r:embed="rId5"/>
          <a:stretch>
            <a:fillRect/>
          </a:stretch>
        </p:blipFill>
        <p:spPr>
          <a:xfrm>
            <a:off x="8033401" y="3168949"/>
            <a:ext cx="1627332" cy="1627332"/>
          </a:xfrm>
          <a:prstGeom prst="rect">
            <a:avLst/>
          </a:prstGeom>
        </p:spPr>
      </p:pic>
      <p:sp>
        <p:nvSpPr>
          <p:cNvPr id="11" name="Signe de multiplication 10">
            <a:extLst>
              <a:ext uri="{FF2B5EF4-FFF2-40B4-BE49-F238E27FC236}">
                <a16:creationId xmlns:a16="http://schemas.microsoft.com/office/drawing/2014/main" id="{D7E469B5-6973-4022-A9E1-7CCED5E992F2}"/>
              </a:ext>
            </a:extLst>
          </p:cNvPr>
          <p:cNvSpPr/>
          <p:nvPr/>
        </p:nvSpPr>
        <p:spPr>
          <a:xfrm>
            <a:off x="8306062" y="3535652"/>
            <a:ext cx="1082011" cy="110604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mc:AlternateContent xmlns:mc="http://schemas.openxmlformats.org/markup-compatibility/2006" xmlns:p14="http://schemas.microsoft.com/office/powerpoint/2010/main">
        <mc:Choice Requires="p14">
          <p:contentPart p14:bwMode="auto" r:id="rId6">
            <p14:nvContentPartPr>
              <p14:cNvPr id="6" name="Encre 5">
                <a:extLst>
                  <a:ext uri="{FF2B5EF4-FFF2-40B4-BE49-F238E27FC236}">
                    <a16:creationId xmlns:a16="http://schemas.microsoft.com/office/drawing/2014/main" id="{EC1D0A2E-3BD1-41CC-A043-C2FCA8C111D4}"/>
                  </a:ext>
                </a:extLst>
              </p14:cNvPr>
              <p14:cNvContentPartPr/>
              <p14:nvPr/>
            </p14:nvContentPartPr>
            <p14:xfrm>
              <a:off x="930726" y="902806"/>
              <a:ext cx="2209680" cy="250200"/>
            </p14:xfrm>
          </p:contentPart>
        </mc:Choice>
        <mc:Fallback xmlns="">
          <p:pic>
            <p:nvPicPr>
              <p:cNvPr id="6" name="Encre 5">
                <a:extLst>
                  <a:ext uri="{FF2B5EF4-FFF2-40B4-BE49-F238E27FC236}">
                    <a16:creationId xmlns:a16="http://schemas.microsoft.com/office/drawing/2014/main" id="{EC1D0A2E-3BD1-41CC-A043-C2FCA8C111D4}"/>
                  </a:ext>
                </a:extLst>
              </p:cNvPr>
              <p:cNvPicPr/>
              <p:nvPr/>
            </p:nvPicPr>
            <p:blipFill>
              <a:blip r:embed="rId7"/>
              <a:stretch>
                <a:fillRect/>
              </a:stretch>
            </p:blipFill>
            <p:spPr>
              <a:xfrm>
                <a:off x="858738" y="758806"/>
                <a:ext cx="2353297" cy="537840"/>
              </a:xfrm>
              <a:prstGeom prst="rect">
                <a:avLst/>
              </a:prstGeom>
            </p:spPr>
          </p:pic>
        </mc:Fallback>
      </mc:AlternateContent>
      <p:pic>
        <p:nvPicPr>
          <p:cNvPr id="13" name="Image 12">
            <a:extLst>
              <a:ext uri="{FF2B5EF4-FFF2-40B4-BE49-F238E27FC236}">
                <a16:creationId xmlns:a16="http://schemas.microsoft.com/office/drawing/2014/main" id="{B32A3E96-84FB-4709-BB68-BE8789654A46}"/>
              </a:ext>
            </a:extLst>
          </p:cNvPr>
          <p:cNvPicPr>
            <a:picLocks noChangeAspect="1"/>
          </p:cNvPicPr>
          <p:nvPr/>
        </p:nvPicPr>
        <p:blipFill>
          <a:blip r:embed="rId8"/>
          <a:stretch>
            <a:fillRect/>
          </a:stretch>
        </p:blipFill>
        <p:spPr>
          <a:xfrm>
            <a:off x="6719493" y="5916156"/>
            <a:ext cx="489899" cy="338099"/>
          </a:xfrm>
          <a:prstGeom prst="rect">
            <a:avLst/>
          </a:prstGeom>
        </p:spPr>
      </p:pic>
    </p:spTree>
    <p:extLst>
      <p:ext uri="{BB962C8B-B14F-4D97-AF65-F5344CB8AC3E}">
        <p14:creationId xmlns:p14="http://schemas.microsoft.com/office/powerpoint/2010/main" val="1331916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B39AE3-DA47-4579-8D8B-3DC4E0AF6D40}"/>
              </a:ext>
            </a:extLst>
          </p:cNvPr>
          <p:cNvSpPr>
            <a:spLocks noGrp="1"/>
          </p:cNvSpPr>
          <p:nvPr>
            <p:ph type="title"/>
          </p:nvPr>
        </p:nvSpPr>
        <p:spPr/>
        <p:txBody>
          <a:bodyPr/>
          <a:lstStyle/>
          <a:p>
            <a:r>
              <a:rPr lang="fr-CH" dirty="0"/>
              <a:t>Volume 1</a:t>
            </a:r>
          </a:p>
        </p:txBody>
      </p:sp>
      <p:sp>
        <p:nvSpPr>
          <p:cNvPr id="3" name="Espace réservé du contenu 2">
            <a:extLst>
              <a:ext uri="{FF2B5EF4-FFF2-40B4-BE49-F238E27FC236}">
                <a16:creationId xmlns:a16="http://schemas.microsoft.com/office/drawing/2014/main" id="{5D03C593-78E7-4B25-B8B5-FDF9ED7E7748}"/>
              </a:ext>
            </a:extLst>
          </p:cNvPr>
          <p:cNvSpPr>
            <a:spLocks noGrp="1"/>
          </p:cNvSpPr>
          <p:nvPr>
            <p:ph idx="1"/>
          </p:nvPr>
        </p:nvSpPr>
        <p:spPr>
          <a:xfrm>
            <a:off x="838200" y="1484499"/>
            <a:ext cx="10986856" cy="4692464"/>
          </a:xfrm>
        </p:spPr>
        <p:txBody>
          <a:bodyPr>
            <a:normAutofit fontScale="77500" lnSpcReduction="20000"/>
          </a:bodyPr>
          <a:lstStyle/>
          <a:p>
            <a:pPr marL="0" indent="0">
              <a:buNone/>
            </a:pPr>
            <a:r>
              <a:rPr lang="fr-CH" b="1" dirty="0"/>
              <a:t>Mesure de protection</a:t>
            </a:r>
          </a:p>
          <a:p>
            <a:r>
              <a:rPr lang="fr-CH" dirty="0"/>
              <a:t>TBTS (voir tableau pour les différentes tensions)</a:t>
            </a:r>
          </a:p>
          <a:p>
            <a:r>
              <a:rPr lang="fr-CH" dirty="0"/>
              <a:t>Transformateur de séparation -&gt; interdit pour les piscines / admis pour 1 seul matériel (personne n’est dans l’eau ou fontaine)</a:t>
            </a:r>
          </a:p>
          <a:p>
            <a:r>
              <a:rPr lang="fr-CH" dirty="0"/>
              <a:t>Pas de RCD 230 V pour les piscines</a:t>
            </a:r>
          </a:p>
          <a:p>
            <a:pPr marL="0" indent="0">
              <a:buNone/>
            </a:pPr>
            <a:endParaRPr lang="fr-CH" dirty="0"/>
          </a:p>
          <a:p>
            <a:pPr marL="0" indent="0">
              <a:buNone/>
            </a:pPr>
            <a:r>
              <a:rPr lang="fr-CH" b="1" dirty="0"/>
              <a:t>Matériel </a:t>
            </a:r>
          </a:p>
          <a:p>
            <a:pPr marL="0" indent="0">
              <a:buNone/>
            </a:pPr>
            <a:endParaRPr lang="fr-CH" b="1" dirty="0"/>
          </a:p>
          <a:p>
            <a:pPr marL="0" indent="0">
              <a:buNone/>
            </a:pPr>
            <a:endParaRPr lang="fr-CH" b="1" dirty="0"/>
          </a:p>
          <a:p>
            <a:pPr marL="0" indent="0">
              <a:buNone/>
            </a:pPr>
            <a:endParaRPr lang="fr-CH" b="1" dirty="0"/>
          </a:p>
          <a:p>
            <a:pPr marL="0" indent="0">
              <a:buNone/>
            </a:pPr>
            <a:r>
              <a:rPr lang="fr-CH" b="1" dirty="0"/>
              <a:t>IP X5						</a:t>
            </a:r>
          </a:p>
          <a:p>
            <a:pPr marL="0" indent="0">
              <a:buNone/>
            </a:pPr>
            <a:r>
              <a:rPr lang="fr-CH" b="1" dirty="0"/>
              <a:t>IP X4 </a:t>
            </a:r>
            <a:r>
              <a:rPr lang="fr-CH" i="1" dirty="0"/>
              <a:t>(pour petites piscines toléré à 1.25 m de la zone0  et 30 cm du sol) 	(toléré pour TBTS)</a:t>
            </a:r>
          </a:p>
          <a:p>
            <a:pPr marL="0" indent="0">
              <a:buNone/>
            </a:pPr>
            <a:r>
              <a:rPr lang="fr-CH" dirty="0"/>
              <a:t>Canalisation seulement matériel fait pour ce volume</a:t>
            </a:r>
          </a:p>
        </p:txBody>
      </p:sp>
      <p:pic>
        <p:nvPicPr>
          <p:cNvPr id="3074" name="Picture 2" descr="NAP 1xT13 / Fehlerstrom Prise étanche Feller 612248400000 Photo no. 1">
            <a:extLst>
              <a:ext uri="{FF2B5EF4-FFF2-40B4-BE49-F238E27FC236}">
                <a16:creationId xmlns:a16="http://schemas.microsoft.com/office/drawing/2014/main" id="{1318BD6D-8AF3-4F12-A757-6A423B6CD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599" y="3366288"/>
            <a:ext cx="1333500" cy="1076325"/>
          </a:xfrm>
          <a:prstGeom prst="rect">
            <a:avLst/>
          </a:prstGeom>
          <a:noFill/>
          <a:extLst>
            <a:ext uri="{909E8E84-426E-40DD-AFC4-6F175D3DCCD1}">
              <a14:hiddenFill xmlns:a14="http://schemas.microsoft.com/office/drawing/2010/main">
                <a:solidFill>
                  <a:srgbClr val="FFFFFF"/>
                </a:solidFill>
              </a14:hiddenFill>
            </a:ext>
          </a:extLst>
        </p:spPr>
      </p:pic>
      <p:sp>
        <p:nvSpPr>
          <p:cNvPr id="4" name="Signe de multiplication 3">
            <a:extLst>
              <a:ext uri="{FF2B5EF4-FFF2-40B4-BE49-F238E27FC236}">
                <a16:creationId xmlns:a16="http://schemas.microsoft.com/office/drawing/2014/main" id="{81107F28-9D54-47E5-B862-DCB52EBF8059}"/>
              </a:ext>
            </a:extLst>
          </p:cNvPr>
          <p:cNvSpPr/>
          <p:nvPr/>
        </p:nvSpPr>
        <p:spPr>
          <a:xfrm>
            <a:off x="2767344" y="3443580"/>
            <a:ext cx="1082011" cy="1106044"/>
          </a:xfrm>
          <a:prstGeom prst="mathMultiply">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3076" name="Picture 4" descr="FELLER Interrupteurs/Prises Nevo (1 pièce) - Feller Prises &amp; Interrupteurs de montage">
            <a:extLst>
              <a:ext uri="{FF2B5EF4-FFF2-40B4-BE49-F238E27FC236}">
                <a16:creationId xmlns:a16="http://schemas.microsoft.com/office/drawing/2014/main" id="{3D4A0756-3F89-4270-B29A-33A423854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409" y="3415607"/>
            <a:ext cx="1134017" cy="1134017"/>
          </a:xfrm>
          <a:prstGeom prst="rect">
            <a:avLst/>
          </a:prstGeom>
          <a:noFill/>
          <a:extLst>
            <a:ext uri="{909E8E84-426E-40DD-AFC4-6F175D3DCCD1}">
              <a14:hiddenFill xmlns:a14="http://schemas.microsoft.com/office/drawing/2010/main">
                <a:solidFill>
                  <a:srgbClr val="FFFFFF"/>
                </a:solidFill>
              </a14:hiddenFill>
            </a:ext>
          </a:extLst>
        </p:spPr>
      </p:pic>
      <p:sp>
        <p:nvSpPr>
          <p:cNvPr id="7" name="Signe de multiplication 6">
            <a:extLst>
              <a:ext uri="{FF2B5EF4-FFF2-40B4-BE49-F238E27FC236}">
                <a16:creationId xmlns:a16="http://schemas.microsoft.com/office/drawing/2014/main" id="{2CC8BCD4-5526-48B6-9E65-37B6AB7AAFAB}"/>
              </a:ext>
            </a:extLst>
          </p:cNvPr>
          <p:cNvSpPr/>
          <p:nvPr/>
        </p:nvSpPr>
        <p:spPr>
          <a:xfrm>
            <a:off x="4424154" y="3472426"/>
            <a:ext cx="1082011" cy="1106044"/>
          </a:xfrm>
          <a:prstGeom prst="mathMultiply">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3078" name="Picture 6" descr="HANSA Plafonnier (Gris)">
            <a:extLst>
              <a:ext uri="{FF2B5EF4-FFF2-40B4-BE49-F238E27FC236}">
                <a16:creationId xmlns:a16="http://schemas.microsoft.com/office/drawing/2014/main" id="{79E43FC6-1111-4B8A-B11C-F46196C969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362"/>
          <a:stretch/>
        </p:blipFill>
        <p:spPr bwMode="auto">
          <a:xfrm>
            <a:off x="5881480" y="3071370"/>
            <a:ext cx="2165927" cy="1724911"/>
          </a:xfrm>
          <a:prstGeom prst="rect">
            <a:avLst/>
          </a:prstGeom>
          <a:noFill/>
          <a:extLst>
            <a:ext uri="{909E8E84-426E-40DD-AFC4-6F175D3DCCD1}">
              <a14:hiddenFill xmlns:a14="http://schemas.microsoft.com/office/drawing/2010/main">
                <a:solidFill>
                  <a:srgbClr val="FFFFFF"/>
                </a:solidFill>
              </a14:hiddenFill>
            </a:ext>
          </a:extLst>
        </p:spPr>
      </p:pic>
      <p:sp>
        <p:nvSpPr>
          <p:cNvPr id="9" name="Signe de multiplication 8">
            <a:extLst>
              <a:ext uri="{FF2B5EF4-FFF2-40B4-BE49-F238E27FC236}">
                <a16:creationId xmlns:a16="http://schemas.microsoft.com/office/drawing/2014/main" id="{C914840C-79E1-469B-B4C9-264A9FF34220}"/>
              </a:ext>
            </a:extLst>
          </p:cNvPr>
          <p:cNvSpPr/>
          <p:nvPr/>
        </p:nvSpPr>
        <p:spPr>
          <a:xfrm>
            <a:off x="6409433" y="3535652"/>
            <a:ext cx="1082011" cy="1106044"/>
          </a:xfrm>
          <a:prstGeom prst="mathMultiply">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5" name="Image 4">
            <a:extLst>
              <a:ext uri="{FF2B5EF4-FFF2-40B4-BE49-F238E27FC236}">
                <a16:creationId xmlns:a16="http://schemas.microsoft.com/office/drawing/2014/main" id="{6F5921D6-34C3-445E-AAFA-5E4880FF424A}"/>
              </a:ext>
            </a:extLst>
          </p:cNvPr>
          <p:cNvPicPr>
            <a:picLocks noChangeAspect="1"/>
          </p:cNvPicPr>
          <p:nvPr/>
        </p:nvPicPr>
        <p:blipFill>
          <a:blip r:embed="rId5"/>
          <a:stretch>
            <a:fillRect/>
          </a:stretch>
        </p:blipFill>
        <p:spPr>
          <a:xfrm>
            <a:off x="8033401" y="3168949"/>
            <a:ext cx="1627332" cy="1627332"/>
          </a:xfrm>
          <a:prstGeom prst="rect">
            <a:avLst/>
          </a:prstGeom>
        </p:spPr>
      </p:pic>
      <mc:AlternateContent xmlns:mc="http://schemas.openxmlformats.org/markup-compatibility/2006" xmlns:p14="http://schemas.microsoft.com/office/powerpoint/2010/main">
        <mc:Choice Requires="p14">
          <p:contentPart p14:bwMode="auto" r:id="rId6">
            <p14:nvContentPartPr>
              <p14:cNvPr id="15" name="Encre 14">
                <a:extLst>
                  <a:ext uri="{FF2B5EF4-FFF2-40B4-BE49-F238E27FC236}">
                    <a16:creationId xmlns:a16="http://schemas.microsoft.com/office/drawing/2014/main" id="{0F94C393-C9DD-430E-87C3-3D3B0294DB79}"/>
                  </a:ext>
                </a:extLst>
              </p14:cNvPr>
              <p14:cNvContentPartPr/>
              <p14:nvPr/>
            </p14:nvContentPartPr>
            <p14:xfrm>
              <a:off x="937527" y="885956"/>
              <a:ext cx="2064600" cy="251640"/>
            </p14:xfrm>
          </p:contentPart>
        </mc:Choice>
        <mc:Fallback xmlns="">
          <p:pic>
            <p:nvPicPr>
              <p:cNvPr id="15" name="Encre 14">
                <a:extLst>
                  <a:ext uri="{FF2B5EF4-FFF2-40B4-BE49-F238E27FC236}">
                    <a16:creationId xmlns:a16="http://schemas.microsoft.com/office/drawing/2014/main" id="{0F94C393-C9DD-430E-87C3-3D3B0294DB79}"/>
                  </a:ext>
                </a:extLst>
              </p:cNvPr>
              <p:cNvPicPr/>
              <p:nvPr/>
            </p:nvPicPr>
            <p:blipFill>
              <a:blip r:embed="rId8"/>
              <a:stretch>
                <a:fillRect/>
              </a:stretch>
            </p:blipFill>
            <p:spPr>
              <a:xfrm>
                <a:off x="865527" y="742316"/>
                <a:ext cx="2208240" cy="539280"/>
              </a:xfrm>
              <a:prstGeom prst="rect">
                <a:avLst/>
              </a:prstGeom>
            </p:spPr>
          </p:pic>
        </mc:Fallback>
      </mc:AlternateContent>
      <p:sp>
        <p:nvSpPr>
          <p:cNvPr id="20" name="Signe de multiplication 19">
            <a:extLst>
              <a:ext uri="{FF2B5EF4-FFF2-40B4-BE49-F238E27FC236}">
                <a16:creationId xmlns:a16="http://schemas.microsoft.com/office/drawing/2014/main" id="{A1EF7A46-46DD-457F-A0F0-6B9AA15607C6}"/>
              </a:ext>
            </a:extLst>
          </p:cNvPr>
          <p:cNvSpPr/>
          <p:nvPr/>
        </p:nvSpPr>
        <p:spPr>
          <a:xfrm>
            <a:off x="8351629" y="3493812"/>
            <a:ext cx="1082011" cy="1106044"/>
          </a:xfrm>
          <a:prstGeom prst="mathMultiply">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cxnSp>
        <p:nvCxnSpPr>
          <p:cNvPr id="18" name="Connecteur droit avec flèche 17">
            <a:extLst>
              <a:ext uri="{FF2B5EF4-FFF2-40B4-BE49-F238E27FC236}">
                <a16:creationId xmlns:a16="http://schemas.microsoft.com/office/drawing/2014/main" id="{B0104415-1C91-46D2-B56B-EB87376B0DFF}"/>
              </a:ext>
            </a:extLst>
          </p:cNvPr>
          <p:cNvCxnSpPr>
            <a:cxnSpLocks/>
          </p:cNvCxnSpPr>
          <p:nvPr/>
        </p:nvCxnSpPr>
        <p:spPr>
          <a:xfrm>
            <a:off x="9311783" y="4663810"/>
            <a:ext cx="411599" cy="517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9B46189F-EB6E-4C1F-B1FC-E87202B4EFC4}"/>
              </a:ext>
            </a:extLst>
          </p:cNvPr>
          <p:cNvCxnSpPr>
            <a:cxnSpLocks/>
          </p:cNvCxnSpPr>
          <p:nvPr/>
        </p:nvCxnSpPr>
        <p:spPr>
          <a:xfrm flipH="1">
            <a:off x="6510618" y="4671665"/>
            <a:ext cx="295757" cy="403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FE92B0BF-316A-42AA-9E6F-B0A8344095A4}"/>
              </a:ext>
            </a:extLst>
          </p:cNvPr>
          <p:cNvCxnSpPr>
            <a:cxnSpLocks/>
          </p:cNvCxnSpPr>
          <p:nvPr/>
        </p:nvCxnSpPr>
        <p:spPr>
          <a:xfrm flipH="1">
            <a:off x="4714043" y="4549624"/>
            <a:ext cx="185951" cy="448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D9E86254-D3C1-4504-A08B-629173936A89}"/>
              </a:ext>
            </a:extLst>
          </p:cNvPr>
          <p:cNvCxnSpPr>
            <a:cxnSpLocks/>
          </p:cNvCxnSpPr>
          <p:nvPr/>
        </p:nvCxnSpPr>
        <p:spPr>
          <a:xfrm>
            <a:off x="3292989" y="4525330"/>
            <a:ext cx="0" cy="579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73" name="Image 3072">
            <a:extLst>
              <a:ext uri="{FF2B5EF4-FFF2-40B4-BE49-F238E27FC236}">
                <a16:creationId xmlns:a16="http://schemas.microsoft.com/office/drawing/2014/main" id="{323C4DE1-5805-43AE-A726-59C1D20E4236}"/>
              </a:ext>
            </a:extLst>
          </p:cNvPr>
          <p:cNvPicPr>
            <a:picLocks noChangeAspect="1"/>
          </p:cNvPicPr>
          <p:nvPr/>
        </p:nvPicPr>
        <p:blipFill rotWithShape="1">
          <a:blip r:embed="rId9"/>
          <a:srcRect l="36021" t="20328" r="34274" b="21987"/>
          <a:stretch/>
        </p:blipFill>
        <p:spPr>
          <a:xfrm>
            <a:off x="6055347" y="4202649"/>
            <a:ext cx="497593" cy="477693"/>
          </a:xfrm>
          <a:prstGeom prst="rect">
            <a:avLst/>
          </a:prstGeom>
        </p:spPr>
      </p:pic>
    </p:spTree>
    <p:extLst>
      <p:ext uri="{BB962C8B-B14F-4D97-AF65-F5344CB8AC3E}">
        <p14:creationId xmlns:p14="http://schemas.microsoft.com/office/powerpoint/2010/main" val="2031356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B39AE3-DA47-4579-8D8B-3DC4E0AF6D40}"/>
              </a:ext>
            </a:extLst>
          </p:cNvPr>
          <p:cNvSpPr>
            <a:spLocks noGrp="1"/>
          </p:cNvSpPr>
          <p:nvPr>
            <p:ph type="title"/>
          </p:nvPr>
        </p:nvSpPr>
        <p:spPr/>
        <p:txBody>
          <a:bodyPr/>
          <a:lstStyle/>
          <a:p>
            <a:r>
              <a:rPr lang="fr-CH" dirty="0"/>
              <a:t>Volume 2</a:t>
            </a:r>
          </a:p>
        </p:txBody>
      </p:sp>
      <p:sp>
        <p:nvSpPr>
          <p:cNvPr id="3" name="Espace réservé du contenu 2">
            <a:extLst>
              <a:ext uri="{FF2B5EF4-FFF2-40B4-BE49-F238E27FC236}">
                <a16:creationId xmlns:a16="http://schemas.microsoft.com/office/drawing/2014/main" id="{5D03C593-78E7-4B25-B8B5-FDF9ED7E7748}"/>
              </a:ext>
            </a:extLst>
          </p:cNvPr>
          <p:cNvSpPr>
            <a:spLocks noGrp="1"/>
          </p:cNvSpPr>
          <p:nvPr>
            <p:ph idx="1"/>
          </p:nvPr>
        </p:nvSpPr>
        <p:spPr>
          <a:xfrm>
            <a:off x="838200" y="1484499"/>
            <a:ext cx="10986856" cy="4692464"/>
          </a:xfrm>
        </p:spPr>
        <p:txBody>
          <a:bodyPr>
            <a:normAutofit fontScale="77500" lnSpcReduction="20000"/>
          </a:bodyPr>
          <a:lstStyle/>
          <a:p>
            <a:pPr marL="0" indent="0">
              <a:buNone/>
            </a:pPr>
            <a:r>
              <a:rPr lang="fr-CH" b="1" dirty="0"/>
              <a:t>Mesure de protection</a:t>
            </a:r>
          </a:p>
          <a:p>
            <a:r>
              <a:rPr lang="fr-CH" dirty="0"/>
              <a:t>TBTS (voir tableau pour les différentes tensions)</a:t>
            </a:r>
          </a:p>
          <a:p>
            <a:r>
              <a:rPr lang="fr-CH" dirty="0"/>
              <a:t>Transformateur de séparation -&gt; interdit pour les piscines / admis pour 1 seul matériel (personne n’est dans l’eau ou fontaine)</a:t>
            </a:r>
          </a:p>
          <a:p>
            <a:r>
              <a:rPr lang="fr-CH" dirty="0"/>
              <a:t>Pas de RCD 230 V pour les piscines</a:t>
            </a:r>
          </a:p>
          <a:p>
            <a:pPr marL="0" indent="0">
              <a:buNone/>
            </a:pPr>
            <a:endParaRPr lang="fr-CH" dirty="0"/>
          </a:p>
          <a:p>
            <a:pPr marL="0" indent="0">
              <a:buNone/>
            </a:pPr>
            <a:r>
              <a:rPr lang="fr-CH" b="1" dirty="0"/>
              <a:t>Matériel </a:t>
            </a:r>
          </a:p>
          <a:p>
            <a:pPr marL="0" indent="0">
              <a:buNone/>
            </a:pPr>
            <a:endParaRPr lang="fr-CH" b="1" dirty="0"/>
          </a:p>
          <a:p>
            <a:pPr marL="0" indent="0">
              <a:buNone/>
            </a:pPr>
            <a:endParaRPr lang="fr-CH" b="1" dirty="0"/>
          </a:p>
          <a:p>
            <a:pPr marL="0" indent="0">
              <a:buNone/>
            </a:pPr>
            <a:endParaRPr lang="fr-CH" b="1" dirty="0"/>
          </a:p>
          <a:p>
            <a:pPr marL="0" indent="0">
              <a:buNone/>
            </a:pPr>
            <a:r>
              <a:rPr lang="fr-CH" b="1" dirty="0"/>
              <a:t>IP X2						</a:t>
            </a:r>
          </a:p>
          <a:p>
            <a:pPr marL="0" indent="0">
              <a:buNone/>
            </a:pPr>
            <a:r>
              <a:rPr lang="fr-CH" b="1" dirty="0"/>
              <a:t>IP X4 (pour l’</a:t>
            </a:r>
            <a:r>
              <a:rPr lang="fr-CH" b="1" dirty="0" err="1"/>
              <a:t>exterieur</a:t>
            </a:r>
            <a:r>
              <a:rPr lang="fr-CH" b="1" dirty="0"/>
              <a:t>)</a:t>
            </a:r>
          </a:p>
          <a:p>
            <a:pPr marL="0" indent="0">
              <a:buNone/>
            </a:pPr>
            <a:r>
              <a:rPr lang="fr-CH" b="1" dirty="0"/>
              <a:t>IP X5 (si nettoyage par jets d’eau)</a:t>
            </a:r>
          </a:p>
        </p:txBody>
      </p:sp>
      <p:pic>
        <p:nvPicPr>
          <p:cNvPr id="3074" name="Picture 2" descr="NAP 1xT13 / Fehlerstrom Prise étanche Feller 612248400000 Photo no. 1">
            <a:extLst>
              <a:ext uri="{FF2B5EF4-FFF2-40B4-BE49-F238E27FC236}">
                <a16:creationId xmlns:a16="http://schemas.microsoft.com/office/drawing/2014/main" id="{1318BD6D-8AF3-4F12-A757-6A423B6CD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599" y="3366288"/>
            <a:ext cx="13335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ELLER Interrupteurs/Prises Nevo (1 pièce) - Feller Prises &amp; Interrupteurs de montage">
            <a:extLst>
              <a:ext uri="{FF2B5EF4-FFF2-40B4-BE49-F238E27FC236}">
                <a16:creationId xmlns:a16="http://schemas.microsoft.com/office/drawing/2014/main" id="{3D4A0756-3F89-4270-B29A-33A423854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409" y="3415607"/>
            <a:ext cx="1134017" cy="113401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ANSA Plafonnier (Gris)">
            <a:extLst>
              <a:ext uri="{FF2B5EF4-FFF2-40B4-BE49-F238E27FC236}">
                <a16:creationId xmlns:a16="http://schemas.microsoft.com/office/drawing/2014/main" id="{79E43FC6-1111-4B8A-B11C-F46196C969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362"/>
          <a:stretch/>
        </p:blipFill>
        <p:spPr bwMode="auto">
          <a:xfrm>
            <a:off x="5881480" y="3071370"/>
            <a:ext cx="2165927" cy="172491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6F5921D6-34C3-445E-AAFA-5E4880FF424A}"/>
              </a:ext>
            </a:extLst>
          </p:cNvPr>
          <p:cNvPicPr>
            <a:picLocks noChangeAspect="1"/>
          </p:cNvPicPr>
          <p:nvPr/>
        </p:nvPicPr>
        <p:blipFill>
          <a:blip r:embed="rId5"/>
          <a:stretch>
            <a:fillRect/>
          </a:stretch>
        </p:blipFill>
        <p:spPr>
          <a:xfrm>
            <a:off x="8033401" y="3168949"/>
            <a:ext cx="1627332" cy="1627332"/>
          </a:xfrm>
          <a:prstGeom prst="rect">
            <a:avLst/>
          </a:prstGeom>
        </p:spPr>
      </p:pic>
      <p:cxnSp>
        <p:nvCxnSpPr>
          <p:cNvPr id="18" name="Connecteur droit avec flèche 17">
            <a:extLst>
              <a:ext uri="{FF2B5EF4-FFF2-40B4-BE49-F238E27FC236}">
                <a16:creationId xmlns:a16="http://schemas.microsoft.com/office/drawing/2014/main" id="{B0104415-1C91-46D2-B56B-EB87376B0DFF}"/>
              </a:ext>
            </a:extLst>
          </p:cNvPr>
          <p:cNvCxnSpPr>
            <a:cxnSpLocks/>
          </p:cNvCxnSpPr>
          <p:nvPr/>
        </p:nvCxnSpPr>
        <p:spPr>
          <a:xfrm>
            <a:off x="9389964" y="4278906"/>
            <a:ext cx="411599" cy="517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9B46189F-EB6E-4C1F-B1FC-E87202B4EFC4}"/>
              </a:ext>
            </a:extLst>
          </p:cNvPr>
          <p:cNvCxnSpPr>
            <a:cxnSpLocks/>
          </p:cNvCxnSpPr>
          <p:nvPr/>
        </p:nvCxnSpPr>
        <p:spPr>
          <a:xfrm flipH="1">
            <a:off x="6654150" y="4442477"/>
            <a:ext cx="295757" cy="403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73" name="Image 3072">
            <a:extLst>
              <a:ext uri="{FF2B5EF4-FFF2-40B4-BE49-F238E27FC236}">
                <a16:creationId xmlns:a16="http://schemas.microsoft.com/office/drawing/2014/main" id="{323C4DE1-5805-43AE-A726-59C1D20E4236}"/>
              </a:ext>
            </a:extLst>
          </p:cNvPr>
          <p:cNvPicPr>
            <a:picLocks noChangeAspect="1"/>
          </p:cNvPicPr>
          <p:nvPr/>
        </p:nvPicPr>
        <p:blipFill rotWithShape="1">
          <a:blip r:embed="rId6"/>
          <a:srcRect l="36021" t="20328" r="34274" b="21987"/>
          <a:stretch/>
        </p:blipFill>
        <p:spPr>
          <a:xfrm>
            <a:off x="6055347" y="4202649"/>
            <a:ext cx="497593" cy="477693"/>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Encre 5">
                <a:extLst>
                  <a:ext uri="{FF2B5EF4-FFF2-40B4-BE49-F238E27FC236}">
                    <a16:creationId xmlns:a16="http://schemas.microsoft.com/office/drawing/2014/main" id="{96B5DD68-3084-46A9-92D5-E89327D5B638}"/>
                  </a:ext>
                </a:extLst>
              </p14:cNvPr>
              <p14:cNvContentPartPr/>
              <p14:nvPr/>
            </p14:nvContentPartPr>
            <p14:xfrm>
              <a:off x="1006040" y="822713"/>
              <a:ext cx="2034720" cy="242280"/>
            </p14:xfrm>
          </p:contentPart>
        </mc:Choice>
        <mc:Fallback xmlns="">
          <p:pic>
            <p:nvPicPr>
              <p:cNvPr id="6" name="Encre 5">
                <a:extLst>
                  <a:ext uri="{FF2B5EF4-FFF2-40B4-BE49-F238E27FC236}">
                    <a16:creationId xmlns:a16="http://schemas.microsoft.com/office/drawing/2014/main" id="{96B5DD68-3084-46A9-92D5-E89327D5B638}"/>
                  </a:ext>
                </a:extLst>
              </p:cNvPr>
              <p:cNvPicPr/>
              <p:nvPr/>
            </p:nvPicPr>
            <p:blipFill>
              <a:blip r:embed="rId8"/>
              <a:stretch>
                <a:fillRect/>
              </a:stretch>
            </p:blipFill>
            <p:spPr>
              <a:xfrm>
                <a:off x="934400" y="679073"/>
                <a:ext cx="2178360" cy="5299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 name="Encre 3">
                <a:extLst>
                  <a:ext uri="{FF2B5EF4-FFF2-40B4-BE49-F238E27FC236}">
                    <a16:creationId xmlns:a16="http://schemas.microsoft.com/office/drawing/2014/main" id="{C26A1FB9-7AE3-FDD5-7592-99D6C9C15225}"/>
                  </a:ext>
                </a:extLst>
              </p14:cNvPr>
              <p14:cNvContentPartPr/>
              <p14:nvPr/>
            </p14:nvContentPartPr>
            <p14:xfrm>
              <a:off x="3073792" y="3824508"/>
              <a:ext cx="382680" cy="237960"/>
            </p14:xfrm>
          </p:contentPart>
        </mc:Choice>
        <mc:Fallback>
          <p:pic>
            <p:nvPicPr>
              <p:cNvPr id="4" name="Encre 3">
                <a:extLst>
                  <a:ext uri="{FF2B5EF4-FFF2-40B4-BE49-F238E27FC236}">
                    <a16:creationId xmlns:a16="http://schemas.microsoft.com/office/drawing/2014/main" id="{C26A1FB9-7AE3-FDD5-7592-99D6C9C15225}"/>
                  </a:ext>
                </a:extLst>
              </p:cNvPr>
              <p:cNvPicPr/>
              <p:nvPr/>
            </p:nvPicPr>
            <p:blipFill>
              <a:blip r:embed="rId10"/>
              <a:stretch>
                <a:fillRect/>
              </a:stretch>
            </p:blipFill>
            <p:spPr>
              <a:xfrm>
                <a:off x="3065152" y="3815868"/>
                <a:ext cx="400320" cy="2556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Encre 6">
                <a:extLst>
                  <a:ext uri="{FF2B5EF4-FFF2-40B4-BE49-F238E27FC236}">
                    <a16:creationId xmlns:a16="http://schemas.microsoft.com/office/drawing/2014/main" id="{CF3A07F2-057E-02EA-072F-EC5932011B06}"/>
                  </a:ext>
                </a:extLst>
              </p14:cNvPr>
              <p14:cNvContentPartPr/>
              <p14:nvPr/>
            </p14:nvContentPartPr>
            <p14:xfrm>
              <a:off x="2957872" y="3705708"/>
              <a:ext cx="691560" cy="611640"/>
            </p14:xfrm>
          </p:contentPart>
        </mc:Choice>
        <mc:Fallback>
          <p:pic>
            <p:nvPicPr>
              <p:cNvPr id="7" name="Encre 6">
                <a:extLst>
                  <a:ext uri="{FF2B5EF4-FFF2-40B4-BE49-F238E27FC236}">
                    <a16:creationId xmlns:a16="http://schemas.microsoft.com/office/drawing/2014/main" id="{CF3A07F2-057E-02EA-072F-EC5932011B06}"/>
                  </a:ext>
                </a:extLst>
              </p:cNvPr>
              <p:cNvPicPr/>
              <p:nvPr/>
            </p:nvPicPr>
            <p:blipFill>
              <a:blip r:embed="rId12"/>
              <a:stretch>
                <a:fillRect/>
              </a:stretch>
            </p:blipFill>
            <p:spPr>
              <a:xfrm>
                <a:off x="2948872" y="3697068"/>
                <a:ext cx="709200" cy="629280"/>
              </a:xfrm>
              <a:prstGeom prst="rect">
                <a:avLst/>
              </a:prstGeom>
            </p:spPr>
          </p:pic>
        </mc:Fallback>
      </mc:AlternateContent>
    </p:spTree>
    <p:extLst>
      <p:ext uri="{BB962C8B-B14F-4D97-AF65-F5344CB8AC3E}">
        <p14:creationId xmlns:p14="http://schemas.microsoft.com/office/powerpoint/2010/main" val="3594583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grpSp>
      <p:sp>
        <p:nvSpPr>
          <p:cNvPr id="2" name="Titre 1"/>
          <p:cNvSpPr>
            <a:spLocks noGrp="1"/>
          </p:cNvSpPr>
          <p:nvPr>
            <p:ph type="ctrTitle"/>
          </p:nvPr>
        </p:nvSpPr>
        <p:spPr>
          <a:xfrm>
            <a:off x="1755648" y="2075688"/>
            <a:ext cx="8677656" cy="1746504"/>
          </a:xfrm>
        </p:spPr>
        <p:txBody>
          <a:bodyPr>
            <a:normAutofit/>
          </a:bodyPr>
          <a:lstStyle/>
          <a:p>
            <a:r>
              <a:rPr lang="fr-CH" sz="7200">
                <a:solidFill>
                  <a:srgbClr val="FFFFFF"/>
                </a:solidFill>
              </a:rPr>
              <a:t>NIBT CHAPITRE 7.03</a:t>
            </a:r>
            <a:endParaRPr lang="fr-CH" sz="7200" dirty="0">
              <a:solidFill>
                <a:srgbClr val="FFFFFF"/>
              </a:solidFill>
            </a:endParaRPr>
          </a:p>
        </p:txBody>
      </p:sp>
      <p:sp>
        <p:nvSpPr>
          <p:cNvPr id="3" name="Sous-titre 2"/>
          <p:cNvSpPr>
            <a:spLocks noGrp="1"/>
          </p:cNvSpPr>
          <p:nvPr>
            <p:ph type="subTitle" idx="1"/>
          </p:nvPr>
        </p:nvSpPr>
        <p:spPr>
          <a:xfrm>
            <a:off x="1755648" y="3881568"/>
            <a:ext cx="8677656" cy="1231533"/>
          </a:xfrm>
        </p:spPr>
        <p:txBody>
          <a:bodyPr>
            <a:normAutofit/>
          </a:bodyPr>
          <a:lstStyle/>
          <a:p>
            <a:r>
              <a:rPr lang="fr-CH">
                <a:solidFill>
                  <a:srgbClr val="FFFFFF"/>
                </a:solidFill>
              </a:rPr>
              <a:t>Radiateurs électriques pour saunas</a:t>
            </a:r>
            <a:endParaRPr lang="fr-CH" dirty="0">
              <a:solidFill>
                <a:srgbClr val="FFFFFF"/>
              </a:solidFill>
            </a:endParaRPr>
          </a:p>
        </p:txBody>
      </p:sp>
    </p:spTree>
    <p:extLst>
      <p:ext uri="{BB962C8B-B14F-4D97-AF65-F5344CB8AC3E}">
        <p14:creationId xmlns:p14="http://schemas.microsoft.com/office/powerpoint/2010/main" val="987331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A05E4-633D-494D-831C-4A10B5C40F52}"/>
              </a:ext>
            </a:extLst>
          </p:cNvPr>
          <p:cNvSpPr>
            <a:spLocks noGrp="1"/>
          </p:cNvSpPr>
          <p:nvPr>
            <p:ph type="title"/>
          </p:nvPr>
        </p:nvSpPr>
        <p:spPr/>
        <p:txBody>
          <a:bodyPr/>
          <a:lstStyle/>
          <a:p>
            <a:r>
              <a:rPr lang="fr-CH" dirty="0"/>
              <a:t>A nouveau 3 volumes</a:t>
            </a:r>
          </a:p>
        </p:txBody>
      </p:sp>
      <p:pic>
        <p:nvPicPr>
          <p:cNvPr id="5" name="Espace réservé du contenu 4">
            <a:extLst>
              <a:ext uri="{FF2B5EF4-FFF2-40B4-BE49-F238E27FC236}">
                <a16:creationId xmlns:a16="http://schemas.microsoft.com/office/drawing/2014/main" id="{D50924C5-3F0E-4911-8E7E-7BBA35524DE5}"/>
              </a:ext>
            </a:extLst>
          </p:cNvPr>
          <p:cNvPicPr>
            <a:picLocks noGrp="1" noChangeAspect="1"/>
          </p:cNvPicPr>
          <p:nvPr>
            <p:ph idx="1"/>
          </p:nvPr>
        </p:nvPicPr>
        <p:blipFill>
          <a:blip r:embed="rId2"/>
          <a:stretch>
            <a:fillRect/>
          </a:stretch>
        </p:blipFill>
        <p:spPr>
          <a:xfrm>
            <a:off x="1053423" y="1810984"/>
            <a:ext cx="9725025" cy="2647950"/>
          </a:xfrm>
        </p:spPr>
      </p:pic>
      <p:sp>
        <p:nvSpPr>
          <p:cNvPr id="6" name="ZoneTexte 5">
            <a:extLst>
              <a:ext uri="{FF2B5EF4-FFF2-40B4-BE49-F238E27FC236}">
                <a16:creationId xmlns:a16="http://schemas.microsoft.com/office/drawing/2014/main" id="{2285C1D6-938C-4CDE-B04D-CB4E5FD2ABDE}"/>
              </a:ext>
            </a:extLst>
          </p:cNvPr>
          <p:cNvSpPr txBox="1"/>
          <p:nvPr/>
        </p:nvSpPr>
        <p:spPr>
          <a:xfrm>
            <a:off x="1053423" y="4740676"/>
            <a:ext cx="6936480" cy="1477328"/>
          </a:xfrm>
          <a:prstGeom prst="rect">
            <a:avLst/>
          </a:prstGeom>
          <a:noFill/>
        </p:spPr>
        <p:txBody>
          <a:bodyPr wrap="square" rtlCol="0">
            <a:spAutoFit/>
          </a:bodyPr>
          <a:lstStyle/>
          <a:p>
            <a:pPr marL="285750" indent="-285750">
              <a:buFont typeface="Arial" panose="020B0604020202020204" pitchFamily="34" charset="0"/>
              <a:buChar char="•"/>
            </a:pPr>
            <a:r>
              <a:rPr lang="fr-CH" dirty="0"/>
              <a:t>DDR 30 mA pour tous les circuits électriques</a:t>
            </a:r>
          </a:p>
          <a:p>
            <a:pPr marL="285750" indent="-285750">
              <a:buFont typeface="Arial" panose="020B0604020202020204" pitchFamily="34" charset="0"/>
              <a:buChar char="•"/>
            </a:pPr>
            <a:r>
              <a:rPr lang="fr-CH" dirty="0"/>
              <a:t>Min IP 24 (si jet d’eau IP X5)</a:t>
            </a:r>
          </a:p>
          <a:p>
            <a:pPr marL="285750" indent="-285750">
              <a:buFont typeface="Arial" panose="020B0604020202020204" pitchFamily="34" charset="0"/>
              <a:buChar char="•"/>
            </a:pPr>
            <a:r>
              <a:rPr lang="fr-CH" dirty="0"/>
              <a:t>Prise et interrupteur en dehors de la zone </a:t>
            </a:r>
          </a:p>
          <a:p>
            <a:pPr marL="285750" indent="-285750">
              <a:buFont typeface="Arial" panose="020B0604020202020204" pitchFamily="34" charset="0"/>
              <a:buChar char="•"/>
            </a:pPr>
            <a:r>
              <a:rPr lang="fr-CH" dirty="0"/>
              <a:t>Suivre indication du fabricant </a:t>
            </a:r>
          </a:p>
          <a:p>
            <a:endParaRPr lang="fr-CH" dirty="0"/>
          </a:p>
        </p:txBody>
      </p:sp>
      <p:pic>
        <p:nvPicPr>
          <p:cNvPr id="1028" name="Picture 4" descr="Fabrication sauna sur mesure Suisse, Genève et Lausanne">
            <a:extLst>
              <a:ext uri="{FF2B5EF4-FFF2-40B4-BE49-F238E27FC236}">
                <a16:creationId xmlns:a16="http://schemas.microsoft.com/office/drawing/2014/main" id="{65D22AB6-BAF5-4FCC-BB22-8E20A671C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9527" y="4524174"/>
            <a:ext cx="4017431" cy="2295674"/>
          </a:xfrm>
          <a:prstGeom prst="rect">
            <a:avLst/>
          </a:prstGeom>
          <a:noFill/>
          <a:extLst>
            <a:ext uri="{909E8E84-426E-40DD-AFC4-6F175D3DCCD1}">
              <a14:hiddenFill xmlns:a14="http://schemas.microsoft.com/office/drawing/2010/main">
                <a:solidFill>
                  <a:srgbClr val="FFFFFF"/>
                </a:solidFill>
              </a14:hiddenFill>
            </a:ext>
          </a:extLst>
        </p:spPr>
      </p:pic>
      <p:sp>
        <p:nvSpPr>
          <p:cNvPr id="7" name="Explosion : 8 points 6">
            <a:extLst>
              <a:ext uri="{FF2B5EF4-FFF2-40B4-BE49-F238E27FC236}">
                <a16:creationId xmlns:a16="http://schemas.microsoft.com/office/drawing/2014/main" id="{BB632FA2-A216-4C6E-921A-3476E9430899}"/>
              </a:ext>
            </a:extLst>
          </p:cNvPr>
          <p:cNvSpPr/>
          <p:nvPr/>
        </p:nvSpPr>
        <p:spPr>
          <a:xfrm>
            <a:off x="8919411" y="-1"/>
            <a:ext cx="3272589" cy="1941095"/>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7.03 p.476</a:t>
            </a:r>
          </a:p>
        </p:txBody>
      </p:sp>
    </p:spTree>
    <p:extLst>
      <p:ext uri="{BB962C8B-B14F-4D97-AF65-F5344CB8AC3E}">
        <p14:creationId xmlns:p14="http://schemas.microsoft.com/office/powerpoint/2010/main" val="2294775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4F1A79-438A-40E5-B309-A14086A4FE33}"/>
              </a:ext>
            </a:extLst>
          </p:cNvPr>
          <p:cNvSpPr>
            <a:spLocks noGrp="1"/>
          </p:cNvSpPr>
          <p:nvPr>
            <p:ph type="title"/>
          </p:nvPr>
        </p:nvSpPr>
        <p:spPr/>
        <p:txBody>
          <a:bodyPr/>
          <a:lstStyle/>
          <a:p>
            <a:r>
              <a:rPr lang="fr-CH" dirty="0"/>
              <a:t>Résistance du matériel à la température</a:t>
            </a:r>
          </a:p>
        </p:txBody>
      </p:sp>
      <p:pic>
        <p:nvPicPr>
          <p:cNvPr id="7" name="Espace réservé du contenu 6">
            <a:extLst>
              <a:ext uri="{FF2B5EF4-FFF2-40B4-BE49-F238E27FC236}">
                <a16:creationId xmlns:a16="http://schemas.microsoft.com/office/drawing/2014/main" id="{BBC832EC-AC3B-478E-B78A-D66069F1B5D3}"/>
              </a:ext>
            </a:extLst>
          </p:cNvPr>
          <p:cNvPicPr>
            <a:picLocks noGrp="1" noChangeAspect="1"/>
          </p:cNvPicPr>
          <p:nvPr>
            <p:ph idx="1"/>
          </p:nvPr>
        </p:nvPicPr>
        <p:blipFill>
          <a:blip r:embed="rId2"/>
          <a:stretch>
            <a:fillRect/>
          </a:stretch>
        </p:blipFill>
        <p:spPr>
          <a:xfrm>
            <a:off x="1719262" y="1851243"/>
            <a:ext cx="8753475" cy="4133850"/>
          </a:xfrm>
        </p:spPr>
      </p:pic>
    </p:spTree>
    <p:extLst>
      <p:ext uri="{BB962C8B-B14F-4D97-AF65-F5344CB8AC3E}">
        <p14:creationId xmlns:p14="http://schemas.microsoft.com/office/powerpoint/2010/main" val="814913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7.04</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Installations de chantiers</a:t>
            </a:r>
          </a:p>
        </p:txBody>
      </p:sp>
    </p:spTree>
    <p:extLst>
      <p:ext uri="{BB962C8B-B14F-4D97-AF65-F5344CB8AC3E}">
        <p14:creationId xmlns:p14="http://schemas.microsoft.com/office/powerpoint/2010/main" val="2768784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4FAFC8-7C4B-4AF7-A96D-C3AE00480373}"/>
              </a:ext>
            </a:extLst>
          </p:cNvPr>
          <p:cNvSpPr>
            <a:spLocks noGrp="1"/>
          </p:cNvSpPr>
          <p:nvPr>
            <p:ph type="title"/>
          </p:nvPr>
        </p:nvSpPr>
        <p:spPr/>
        <p:txBody>
          <a:bodyPr/>
          <a:lstStyle/>
          <a:p>
            <a:r>
              <a:rPr lang="fr-CH" dirty="0"/>
              <a:t>Domaine d’application </a:t>
            </a:r>
          </a:p>
        </p:txBody>
      </p:sp>
      <p:sp>
        <p:nvSpPr>
          <p:cNvPr id="3" name="Espace réservé du contenu 2">
            <a:extLst>
              <a:ext uri="{FF2B5EF4-FFF2-40B4-BE49-F238E27FC236}">
                <a16:creationId xmlns:a16="http://schemas.microsoft.com/office/drawing/2014/main" id="{B3E846D1-E5DF-4EF6-BEAD-20534718CF0F}"/>
              </a:ext>
            </a:extLst>
          </p:cNvPr>
          <p:cNvSpPr>
            <a:spLocks noGrp="1"/>
          </p:cNvSpPr>
          <p:nvPr>
            <p:ph idx="1"/>
          </p:nvPr>
        </p:nvSpPr>
        <p:spPr/>
        <p:txBody>
          <a:bodyPr/>
          <a:lstStyle/>
          <a:p>
            <a:pPr marL="0" indent="0">
              <a:buNone/>
            </a:pPr>
            <a:r>
              <a:rPr lang="fr-CH" dirty="0"/>
              <a:t>Installations temporaires:</a:t>
            </a:r>
          </a:p>
          <a:p>
            <a:endParaRPr lang="fr-CH" dirty="0"/>
          </a:p>
          <a:p>
            <a:pPr lvl="1"/>
            <a:r>
              <a:rPr lang="fr-CH" dirty="0"/>
              <a:t>Des nouveaux bâtiments</a:t>
            </a:r>
          </a:p>
          <a:p>
            <a:pPr marL="457200" lvl="1" indent="0">
              <a:buNone/>
            </a:pPr>
            <a:endParaRPr lang="fr-CH" dirty="0"/>
          </a:p>
          <a:p>
            <a:pPr lvl="1"/>
            <a:r>
              <a:rPr lang="fr-CH" dirty="0"/>
              <a:t>Des travaux de réparation, modification, extension, démolition</a:t>
            </a:r>
          </a:p>
          <a:p>
            <a:pPr marL="457200" lvl="1" indent="0">
              <a:buNone/>
            </a:pPr>
            <a:endParaRPr lang="fr-CH" dirty="0"/>
          </a:p>
          <a:p>
            <a:pPr lvl="1"/>
            <a:r>
              <a:rPr lang="fr-CH" dirty="0"/>
              <a:t>Des travaux de terrassement</a:t>
            </a:r>
          </a:p>
          <a:p>
            <a:pPr lvl="1"/>
            <a:endParaRPr lang="fr-CH" dirty="0"/>
          </a:p>
          <a:p>
            <a:pPr lvl="1"/>
            <a:r>
              <a:rPr lang="fr-CH" dirty="0"/>
              <a:t>Travaux dans le domaine publics</a:t>
            </a:r>
          </a:p>
        </p:txBody>
      </p:sp>
      <p:sp>
        <p:nvSpPr>
          <p:cNvPr id="4" name="Explosion : 8 points 3">
            <a:extLst>
              <a:ext uri="{FF2B5EF4-FFF2-40B4-BE49-F238E27FC236}">
                <a16:creationId xmlns:a16="http://schemas.microsoft.com/office/drawing/2014/main" id="{249B95C9-3EE1-4DC4-87E3-D4ECC27B556C}"/>
              </a:ext>
            </a:extLst>
          </p:cNvPr>
          <p:cNvSpPr/>
          <p:nvPr/>
        </p:nvSpPr>
        <p:spPr>
          <a:xfrm>
            <a:off x="8919411" y="-1"/>
            <a:ext cx="3272589" cy="1941095"/>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7.04.1.1</a:t>
            </a:r>
          </a:p>
          <a:p>
            <a:pPr algn="ctr"/>
            <a:r>
              <a:rPr lang="fr-CH" dirty="0"/>
              <a:t>p.477</a:t>
            </a:r>
          </a:p>
        </p:txBody>
      </p:sp>
    </p:spTree>
    <p:extLst>
      <p:ext uri="{BB962C8B-B14F-4D97-AF65-F5344CB8AC3E}">
        <p14:creationId xmlns:p14="http://schemas.microsoft.com/office/powerpoint/2010/main" val="3841894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293700-1BDA-4061-BABA-F92E6623515C}"/>
              </a:ext>
            </a:extLst>
          </p:cNvPr>
          <p:cNvSpPr>
            <a:spLocks noGrp="1"/>
          </p:cNvSpPr>
          <p:nvPr>
            <p:ph type="title"/>
          </p:nvPr>
        </p:nvSpPr>
        <p:spPr/>
        <p:txBody>
          <a:bodyPr/>
          <a:lstStyle/>
          <a:p>
            <a:r>
              <a:rPr lang="fr-CH" dirty="0"/>
              <a:t>Protection contre les chocs électriques</a:t>
            </a:r>
          </a:p>
        </p:txBody>
      </p:sp>
      <p:sp>
        <p:nvSpPr>
          <p:cNvPr id="3" name="Espace réservé du contenu 2">
            <a:extLst>
              <a:ext uri="{FF2B5EF4-FFF2-40B4-BE49-F238E27FC236}">
                <a16:creationId xmlns:a16="http://schemas.microsoft.com/office/drawing/2014/main" id="{41717233-97FD-41AF-A2E6-4E5AEA469C99}"/>
              </a:ext>
            </a:extLst>
          </p:cNvPr>
          <p:cNvSpPr>
            <a:spLocks noGrp="1"/>
          </p:cNvSpPr>
          <p:nvPr>
            <p:ph idx="1"/>
          </p:nvPr>
        </p:nvSpPr>
        <p:spPr/>
        <p:txBody>
          <a:bodyPr>
            <a:normAutofit fontScale="92500" lnSpcReduction="20000"/>
          </a:bodyPr>
          <a:lstStyle/>
          <a:p>
            <a:r>
              <a:rPr lang="fr-CH" dirty="0"/>
              <a:t>Toutes les prises I</a:t>
            </a:r>
            <a:r>
              <a:rPr lang="fr-CH" sz="1100" dirty="0"/>
              <a:t>N  </a:t>
            </a:r>
            <a:r>
              <a:rPr lang="fr-CH" dirty="0"/>
              <a:t>≤ 32 A doivent être protégées par un DDR ≤ 30 mA.</a:t>
            </a:r>
          </a:p>
          <a:p>
            <a:r>
              <a:rPr lang="fr-CH" dirty="0"/>
              <a:t>Pour les I</a:t>
            </a:r>
            <a:r>
              <a:rPr lang="fr-CH" sz="1100" dirty="0"/>
              <a:t>N  </a:t>
            </a:r>
            <a:r>
              <a:rPr lang="fr-CH" sz="3000" dirty="0"/>
              <a:t>&gt;</a:t>
            </a:r>
            <a:r>
              <a:rPr lang="fr-CH" dirty="0"/>
              <a:t> 32 A -&gt; 300mA (sélectif)</a:t>
            </a:r>
          </a:p>
          <a:p>
            <a:pPr marL="0" indent="0">
              <a:buNone/>
            </a:pPr>
            <a:endParaRPr lang="fr-CH" dirty="0"/>
          </a:p>
          <a:p>
            <a:pPr marL="0" indent="0">
              <a:buNone/>
            </a:pPr>
            <a:r>
              <a:rPr lang="fr-CH" dirty="0"/>
              <a:t>OU</a:t>
            </a:r>
          </a:p>
          <a:p>
            <a:pPr marL="0" indent="0">
              <a:buNone/>
            </a:pPr>
            <a:endParaRPr lang="fr-CH" dirty="0"/>
          </a:p>
          <a:p>
            <a:r>
              <a:rPr lang="fr-CH" dirty="0"/>
              <a:t>TBTS </a:t>
            </a:r>
          </a:p>
          <a:p>
            <a:pPr marL="0" indent="0">
              <a:buNone/>
            </a:pPr>
            <a:endParaRPr lang="fr-CH" dirty="0"/>
          </a:p>
          <a:p>
            <a:pPr marL="0" indent="0">
              <a:buNone/>
            </a:pPr>
            <a:r>
              <a:rPr lang="fr-CH" dirty="0"/>
              <a:t>OU</a:t>
            </a:r>
          </a:p>
          <a:p>
            <a:pPr marL="0" indent="0">
              <a:buNone/>
            </a:pPr>
            <a:endParaRPr lang="fr-CH" dirty="0"/>
          </a:p>
          <a:p>
            <a:r>
              <a:rPr lang="fr-CH" dirty="0"/>
              <a:t>Transformateur de séparation</a:t>
            </a:r>
          </a:p>
          <a:p>
            <a:pPr marL="0" indent="0">
              <a:buNone/>
            </a:pPr>
            <a:endParaRPr lang="fr-CH" dirty="0"/>
          </a:p>
          <a:p>
            <a:endParaRPr lang="fr-CH" dirty="0"/>
          </a:p>
        </p:txBody>
      </p:sp>
      <p:sp>
        <p:nvSpPr>
          <p:cNvPr id="4" name="Explosion : 8 points 3">
            <a:extLst>
              <a:ext uri="{FF2B5EF4-FFF2-40B4-BE49-F238E27FC236}">
                <a16:creationId xmlns:a16="http://schemas.microsoft.com/office/drawing/2014/main" id="{60BB675C-E165-4EED-99B7-A7B1FBEEE5BC}"/>
              </a:ext>
            </a:extLst>
          </p:cNvPr>
          <p:cNvSpPr/>
          <p:nvPr/>
        </p:nvSpPr>
        <p:spPr>
          <a:xfrm>
            <a:off x="8919411" y="2458452"/>
            <a:ext cx="3272589" cy="1941095"/>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7.04.4.1</a:t>
            </a:r>
          </a:p>
          <a:p>
            <a:pPr algn="ctr"/>
            <a:r>
              <a:rPr lang="fr-CH" dirty="0"/>
              <a:t>p.477</a:t>
            </a:r>
          </a:p>
        </p:txBody>
      </p:sp>
    </p:spTree>
    <p:extLst>
      <p:ext uri="{BB962C8B-B14F-4D97-AF65-F5344CB8AC3E}">
        <p14:creationId xmlns:p14="http://schemas.microsoft.com/office/powerpoint/2010/main" val="900236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Installations spéciales</a:t>
            </a:r>
          </a:p>
        </p:txBody>
      </p:sp>
    </p:spTree>
    <p:extLst>
      <p:ext uri="{BB962C8B-B14F-4D97-AF65-F5344CB8AC3E}">
        <p14:creationId xmlns:p14="http://schemas.microsoft.com/office/powerpoint/2010/main" val="1086942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EA5FE4-8042-5514-067D-D590A10638C0}"/>
              </a:ext>
            </a:extLst>
          </p:cNvPr>
          <p:cNvSpPr>
            <a:spLocks noGrp="1"/>
          </p:cNvSpPr>
          <p:nvPr>
            <p:ph type="title"/>
          </p:nvPr>
        </p:nvSpPr>
        <p:spPr/>
        <p:txBody>
          <a:bodyPr/>
          <a:lstStyle/>
          <a:p>
            <a:r>
              <a:rPr lang="fr-CH" dirty="0"/>
              <a:t>Pour les alimentations (SNR)</a:t>
            </a:r>
          </a:p>
        </p:txBody>
      </p:sp>
      <p:pic>
        <p:nvPicPr>
          <p:cNvPr id="5" name="Espace réservé du contenu 4">
            <a:extLst>
              <a:ext uri="{FF2B5EF4-FFF2-40B4-BE49-F238E27FC236}">
                <a16:creationId xmlns:a16="http://schemas.microsoft.com/office/drawing/2014/main" id="{D2839132-D55C-F2A4-016E-CFDB1B293298}"/>
              </a:ext>
            </a:extLst>
          </p:cNvPr>
          <p:cNvPicPr>
            <a:picLocks noGrp="1" noChangeAspect="1"/>
          </p:cNvPicPr>
          <p:nvPr>
            <p:ph idx="1"/>
          </p:nvPr>
        </p:nvPicPr>
        <p:blipFill>
          <a:blip r:embed="rId2"/>
          <a:stretch>
            <a:fillRect/>
          </a:stretch>
        </p:blipFill>
        <p:spPr>
          <a:xfrm>
            <a:off x="3278908" y="1340063"/>
            <a:ext cx="4036292" cy="2242384"/>
          </a:xfrm>
        </p:spPr>
      </p:pic>
      <p:pic>
        <p:nvPicPr>
          <p:cNvPr id="9" name="Image 8">
            <a:extLst>
              <a:ext uri="{FF2B5EF4-FFF2-40B4-BE49-F238E27FC236}">
                <a16:creationId xmlns:a16="http://schemas.microsoft.com/office/drawing/2014/main" id="{7BD891B5-0B05-41BF-DE81-8A4F5BED7276}"/>
              </a:ext>
            </a:extLst>
          </p:cNvPr>
          <p:cNvPicPr>
            <a:picLocks noChangeAspect="1"/>
          </p:cNvPicPr>
          <p:nvPr/>
        </p:nvPicPr>
        <p:blipFill>
          <a:blip r:embed="rId3"/>
          <a:stretch>
            <a:fillRect/>
          </a:stretch>
        </p:blipFill>
        <p:spPr>
          <a:xfrm>
            <a:off x="2604655" y="4706654"/>
            <a:ext cx="6444991" cy="1107022"/>
          </a:xfrm>
          <a:prstGeom prst="rect">
            <a:avLst/>
          </a:prstGeom>
        </p:spPr>
      </p:pic>
      <p:pic>
        <p:nvPicPr>
          <p:cNvPr id="11" name="Image 10">
            <a:extLst>
              <a:ext uri="{FF2B5EF4-FFF2-40B4-BE49-F238E27FC236}">
                <a16:creationId xmlns:a16="http://schemas.microsoft.com/office/drawing/2014/main" id="{5E967A4C-997A-9943-80CF-BDECB3800858}"/>
              </a:ext>
            </a:extLst>
          </p:cNvPr>
          <p:cNvPicPr>
            <a:picLocks noChangeAspect="1"/>
          </p:cNvPicPr>
          <p:nvPr/>
        </p:nvPicPr>
        <p:blipFill>
          <a:blip r:embed="rId4"/>
          <a:stretch>
            <a:fillRect/>
          </a:stretch>
        </p:blipFill>
        <p:spPr>
          <a:xfrm>
            <a:off x="2604654" y="3582446"/>
            <a:ext cx="6411017" cy="1124207"/>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0194856D-E581-43E2-B78A-667B567F5812}"/>
                  </a:ext>
                </a:extLst>
              </p14:cNvPr>
              <p14:cNvContentPartPr/>
              <p14:nvPr/>
            </p14:nvContentPartPr>
            <p14:xfrm>
              <a:off x="3431967" y="1652036"/>
              <a:ext cx="2700000" cy="38520"/>
            </p14:xfrm>
          </p:contentPart>
        </mc:Choice>
        <mc:Fallback xmlns="">
          <p:pic>
            <p:nvPicPr>
              <p:cNvPr id="12" name="Encre 11">
                <a:extLst>
                  <a:ext uri="{FF2B5EF4-FFF2-40B4-BE49-F238E27FC236}">
                    <a16:creationId xmlns:a16="http://schemas.microsoft.com/office/drawing/2014/main" id="{0194856D-E581-43E2-B78A-667B567F5812}"/>
                  </a:ext>
                </a:extLst>
              </p:cNvPr>
              <p:cNvPicPr/>
              <p:nvPr/>
            </p:nvPicPr>
            <p:blipFill>
              <a:blip r:embed="rId6"/>
              <a:stretch>
                <a:fillRect/>
              </a:stretch>
            </p:blipFill>
            <p:spPr>
              <a:xfrm>
                <a:off x="3378327" y="1544036"/>
                <a:ext cx="280764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Encre 12">
                <a:extLst>
                  <a:ext uri="{FF2B5EF4-FFF2-40B4-BE49-F238E27FC236}">
                    <a16:creationId xmlns:a16="http://schemas.microsoft.com/office/drawing/2014/main" id="{E8E72731-A4F3-F867-5CF2-A45E89CE1574}"/>
                  </a:ext>
                </a:extLst>
              </p14:cNvPr>
              <p14:cNvContentPartPr/>
              <p14:nvPr/>
            </p14:nvContentPartPr>
            <p14:xfrm>
              <a:off x="3435567" y="2954156"/>
              <a:ext cx="1752480" cy="56880"/>
            </p14:xfrm>
          </p:contentPart>
        </mc:Choice>
        <mc:Fallback xmlns="">
          <p:pic>
            <p:nvPicPr>
              <p:cNvPr id="13" name="Encre 12">
                <a:extLst>
                  <a:ext uri="{FF2B5EF4-FFF2-40B4-BE49-F238E27FC236}">
                    <a16:creationId xmlns:a16="http://schemas.microsoft.com/office/drawing/2014/main" id="{E8E72731-A4F3-F867-5CF2-A45E89CE1574}"/>
                  </a:ext>
                </a:extLst>
              </p:cNvPr>
              <p:cNvPicPr/>
              <p:nvPr/>
            </p:nvPicPr>
            <p:blipFill>
              <a:blip r:embed="rId8"/>
              <a:stretch>
                <a:fillRect/>
              </a:stretch>
            </p:blipFill>
            <p:spPr>
              <a:xfrm>
                <a:off x="3381567" y="2846156"/>
                <a:ext cx="186012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Encre 13">
                <a:extLst>
                  <a:ext uri="{FF2B5EF4-FFF2-40B4-BE49-F238E27FC236}">
                    <a16:creationId xmlns:a16="http://schemas.microsoft.com/office/drawing/2014/main" id="{52F3FF25-FE4A-1171-A786-A1397304F6D4}"/>
                  </a:ext>
                </a:extLst>
              </p14:cNvPr>
              <p14:cNvContentPartPr/>
              <p14:nvPr/>
            </p14:nvContentPartPr>
            <p14:xfrm>
              <a:off x="4756407" y="4449956"/>
              <a:ext cx="688680" cy="20520"/>
            </p14:xfrm>
          </p:contentPart>
        </mc:Choice>
        <mc:Fallback xmlns="">
          <p:pic>
            <p:nvPicPr>
              <p:cNvPr id="14" name="Encre 13">
                <a:extLst>
                  <a:ext uri="{FF2B5EF4-FFF2-40B4-BE49-F238E27FC236}">
                    <a16:creationId xmlns:a16="http://schemas.microsoft.com/office/drawing/2014/main" id="{52F3FF25-FE4A-1171-A786-A1397304F6D4}"/>
                  </a:ext>
                </a:extLst>
              </p:cNvPr>
              <p:cNvPicPr/>
              <p:nvPr/>
            </p:nvPicPr>
            <p:blipFill>
              <a:blip r:embed="rId10"/>
              <a:stretch>
                <a:fillRect/>
              </a:stretch>
            </p:blipFill>
            <p:spPr>
              <a:xfrm>
                <a:off x="4702767" y="4342316"/>
                <a:ext cx="79632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Encre 14">
                <a:extLst>
                  <a:ext uri="{FF2B5EF4-FFF2-40B4-BE49-F238E27FC236}">
                    <a16:creationId xmlns:a16="http://schemas.microsoft.com/office/drawing/2014/main" id="{180A16A5-9C74-E26B-E015-306FD8AF1AA8}"/>
                  </a:ext>
                </a:extLst>
              </p14:cNvPr>
              <p14:cNvContentPartPr/>
              <p14:nvPr/>
            </p14:nvContentPartPr>
            <p14:xfrm>
              <a:off x="7601127" y="5088236"/>
              <a:ext cx="1256400" cy="47520"/>
            </p14:xfrm>
          </p:contentPart>
        </mc:Choice>
        <mc:Fallback xmlns="">
          <p:pic>
            <p:nvPicPr>
              <p:cNvPr id="15" name="Encre 14">
                <a:extLst>
                  <a:ext uri="{FF2B5EF4-FFF2-40B4-BE49-F238E27FC236}">
                    <a16:creationId xmlns:a16="http://schemas.microsoft.com/office/drawing/2014/main" id="{180A16A5-9C74-E26B-E015-306FD8AF1AA8}"/>
                  </a:ext>
                </a:extLst>
              </p:cNvPr>
              <p:cNvPicPr/>
              <p:nvPr/>
            </p:nvPicPr>
            <p:blipFill>
              <a:blip r:embed="rId12"/>
              <a:stretch>
                <a:fillRect/>
              </a:stretch>
            </p:blipFill>
            <p:spPr>
              <a:xfrm>
                <a:off x="7547487" y="4980236"/>
                <a:ext cx="136404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Encre 15">
                <a:extLst>
                  <a:ext uri="{FF2B5EF4-FFF2-40B4-BE49-F238E27FC236}">
                    <a16:creationId xmlns:a16="http://schemas.microsoft.com/office/drawing/2014/main" id="{00F7C796-0A38-205F-76B5-617E9293BA07}"/>
                  </a:ext>
                </a:extLst>
              </p14:cNvPr>
              <p14:cNvContentPartPr/>
              <p14:nvPr/>
            </p14:nvContentPartPr>
            <p14:xfrm>
              <a:off x="2761287" y="5291996"/>
              <a:ext cx="4183200" cy="92880"/>
            </p14:xfrm>
          </p:contentPart>
        </mc:Choice>
        <mc:Fallback xmlns="">
          <p:pic>
            <p:nvPicPr>
              <p:cNvPr id="16" name="Encre 15">
                <a:extLst>
                  <a:ext uri="{FF2B5EF4-FFF2-40B4-BE49-F238E27FC236}">
                    <a16:creationId xmlns:a16="http://schemas.microsoft.com/office/drawing/2014/main" id="{00F7C796-0A38-205F-76B5-617E9293BA07}"/>
                  </a:ext>
                </a:extLst>
              </p:cNvPr>
              <p:cNvPicPr/>
              <p:nvPr/>
            </p:nvPicPr>
            <p:blipFill>
              <a:blip r:embed="rId14"/>
              <a:stretch>
                <a:fillRect/>
              </a:stretch>
            </p:blipFill>
            <p:spPr>
              <a:xfrm>
                <a:off x="2707647" y="5183996"/>
                <a:ext cx="4290840" cy="308520"/>
              </a:xfrm>
              <a:prstGeom prst="rect">
                <a:avLst/>
              </a:prstGeom>
            </p:spPr>
          </p:pic>
        </mc:Fallback>
      </mc:AlternateContent>
    </p:spTree>
    <p:extLst>
      <p:ext uri="{BB962C8B-B14F-4D97-AF65-F5344CB8AC3E}">
        <p14:creationId xmlns:p14="http://schemas.microsoft.com/office/powerpoint/2010/main" val="2996832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2D1DD7C-1DCD-BD39-8D64-23AF51D3ACDA}"/>
              </a:ext>
            </a:extLst>
          </p:cNvPr>
          <p:cNvPicPr>
            <a:picLocks noChangeAspect="1"/>
          </p:cNvPicPr>
          <p:nvPr/>
        </p:nvPicPr>
        <p:blipFill>
          <a:blip r:embed="rId2"/>
          <a:stretch>
            <a:fillRect/>
          </a:stretch>
        </p:blipFill>
        <p:spPr>
          <a:xfrm>
            <a:off x="2207490" y="217775"/>
            <a:ext cx="7536873" cy="6388678"/>
          </a:xfrm>
          <a:prstGeom prst="rect">
            <a:avLst/>
          </a:prstGeom>
        </p:spPr>
      </p:pic>
    </p:spTree>
    <p:extLst>
      <p:ext uri="{BB962C8B-B14F-4D97-AF65-F5344CB8AC3E}">
        <p14:creationId xmlns:p14="http://schemas.microsoft.com/office/powerpoint/2010/main" val="1064067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D7597B-7A4E-408E-B75B-A3D836AA9901}"/>
              </a:ext>
            </a:extLst>
          </p:cNvPr>
          <p:cNvSpPr>
            <a:spLocks noGrp="1"/>
          </p:cNvSpPr>
          <p:nvPr>
            <p:ph type="title"/>
          </p:nvPr>
        </p:nvSpPr>
        <p:spPr/>
        <p:txBody>
          <a:bodyPr/>
          <a:lstStyle/>
          <a:p>
            <a:r>
              <a:rPr lang="fr-CH" dirty="0"/>
              <a:t>Sectionnement et commande</a:t>
            </a:r>
          </a:p>
        </p:txBody>
      </p:sp>
      <p:pic>
        <p:nvPicPr>
          <p:cNvPr id="5" name="Espace réservé du contenu 4">
            <a:extLst>
              <a:ext uri="{FF2B5EF4-FFF2-40B4-BE49-F238E27FC236}">
                <a16:creationId xmlns:a16="http://schemas.microsoft.com/office/drawing/2014/main" id="{FB4D04A4-38E5-4870-AFC8-7DBD112303B9}"/>
              </a:ext>
            </a:extLst>
          </p:cNvPr>
          <p:cNvPicPr>
            <a:picLocks noGrp="1" noChangeAspect="1"/>
          </p:cNvPicPr>
          <p:nvPr>
            <p:ph idx="1"/>
          </p:nvPr>
        </p:nvPicPr>
        <p:blipFill>
          <a:blip r:embed="rId2"/>
          <a:stretch>
            <a:fillRect/>
          </a:stretch>
        </p:blipFill>
        <p:spPr>
          <a:xfrm>
            <a:off x="88865" y="1841126"/>
            <a:ext cx="5042672" cy="4351338"/>
          </a:xfrm>
        </p:spPr>
      </p:pic>
      <p:pic>
        <p:nvPicPr>
          <p:cNvPr id="7" name="Image 6">
            <a:extLst>
              <a:ext uri="{FF2B5EF4-FFF2-40B4-BE49-F238E27FC236}">
                <a16:creationId xmlns:a16="http://schemas.microsoft.com/office/drawing/2014/main" id="{D90DE1EF-12FE-4E2E-95D6-1153C60FF178}"/>
              </a:ext>
            </a:extLst>
          </p:cNvPr>
          <p:cNvPicPr>
            <a:picLocks noChangeAspect="1"/>
          </p:cNvPicPr>
          <p:nvPr/>
        </p:nvPicPr>
        <p:blipFill>
          <a:blip r:embed="rId3"/>
          <a:stretch>
            <a:fillRect/>
          </a:stretch>
        </p:blipFill>
        <p:spPr>
          <a:xfrm>
            <a:off x="7490517" y="1824310"/>
            <a:ext cx="4759091" cy="4274632"/>
          </a:xfrm>
          <a:prstGeom prst="rect">
            <a:avLst/>
          </a:prstGeom>
        </p:spPr>
      </p:pic>
      <p:cxnSp>
        <p:nvCxnSpPr>
          <p:cNvPr id="9" name="Connecteur droit avec flèche 8">
            <a:extLst>
              <a:ext uri="{FF2B5EF4-FFF2-40B4-BE49-F238E27FC236}">
                <a16:creationId xmlns:a16="http://schemas.microsoft.com/office/drawing/2014/main" id="{8E5571D8-762B-481E-A23A-6A491FD54086}"/>
              </a:ext>
            </a:extLst>
          </p:cNvPr>
          <p:cNvCxnSpPr>
            <a:cxnSpLocks/>
          </p:cNvCxnSpPr>
          <p:nvPr/>
        </p:nvCxnSpPr>
        <p:spPr>
          <a:xfrm>
            <a:off x="6542843" y="2035596"/>
            <a:ext cx="4119239" cy="64266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AB9986AE-0E3F-4DD1-87C8-599895D04CAA}"/>
              </a:ext>
            </a:extLst>
          </p:cNvPr>
          <p:cNvCxnSpPr>
            <a:cxnSpLocks/>
          </p:cNvCxnSpPr>
          <p:nvPr/>
        </p:nvCxnSpPr>
        <p:spPr>
          <a:xfrm flipH="1">
            <a:off x="2263806" y="2151299"/>
            <a:ext cx="2962304" cy="224353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C7EBA783-51E5-4F44-9CF0-49607FA9CD5D}"/>
              </a:ext>
            </a:extLst>
          </p:cNvPr>
          <p:cNvSpPr txBox="1"/>
          <p:nvPr/>
        </p:nvSpPr>
        <p:spPr>
          <a:xfrm>
            <a:off x="4948102" y="3836092"/>
            <a:ext cx="2734815" cy="369332"/>
          </a:xfrm>
          <a:prstGeom prst="rect">
            <a:avLst/>
          </a:prstGeom>
          <a:noFill/>
        </p:spPr>
        <p:txBody>
          <a:bodyPr wrap="square" rtlCol="0">
            <a:spAutoFit/>
          </a:bodyPr>
          <a:lstStyle/>
          <a:p>
            <a:pPr algn="l"/>
            <a:r>
              <a:rPr lang="fr-CH" dirty="0"/>
              <a:t>DDR pour toutes les prises</a:t>
            </a:r>
          </a:p>
        </p:txBody>
      </p:sp>
      <p:cxnSp>
        <p:nvCxnSpPr>
          <p:cNvPr id="16" name="Connecteur droit avec flèche 15">
            <a:extLst>
              <a:ext uri="{FF2B5EF4-FFF2-40B4-BE49-F238E27FC236}">
                <a16:creationId xmlns:a16="http://schemas.microsoft.com/office/drawing/2014/main" id="{C981581A-1C93-49A0-AD68-0D62DBA882CF}"/>
              </a:ext>
            </a:extLst>
          </p:cNvPr>
          <p:cNvCxnSpPr>
            <a:cxnSpLocks/>
          </p:cNvCxnSpPr>
          <p:nvPr/>
        </p:nvCxnSpPr>
        <p:spPr>
          <a:xfrm flipH="1">
            <a:off x="2137613" y="4016795"/>
            <a:ext cx="2776137" cy="115888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 name="Connecteur droit avec flèche 19">
            <a:extLst>
              <a:ext uri="{FF2B5EF4-FFF2-40B4-BE49-F238E27FC236}">
                <a16:creationId xmlns:a16="http://schemas.microsoft.com/office/drawing/2014/main" id="{3915AAF1-F687-4D49-8F9E-59C5D4883F43}"/>
              </a:ext>
            </a:extLst>
          </p:cNvPr>
          <p:cNvCxnSpPr>
            <a:cxnSpLocks/>
            <a:stCxn id="15" idx="3"/>
          </p:cNvCxnSpPr>
          <p:nvPr/>
        </p:nvCxnSpPr>
        <p:spPr>
          <a:xfrm flipV="1">
            <a:off x="7682917" y="2792455"/>
            <a:ext cx="3751522" cy="122830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3" name="ZoneTexte 22">
            <a:extLst>
              <a:ext uri="{FF2B5EF4-FFF2-40B4-BE49-F238E27FC236}">
                <a16:creationId xmlns:a16="http://schemas.microsoft.com/office/drawing/2014/main" id="{1291D0A2-2C32-4631-A929-8BA3087A0B5D}"/>
              </a:ext>
            </a:extLst>
          </p:cNvPr>
          <p:cNvSpPr txBox="1"/>
          <p:nvPr/>
        </p:nvSpPr>
        <p:spPr>
          <a:xfrm>
            <a:off x="4703416" y="1295834"/>
            <a:ext cx="3907176" cy="923330"/>
          </a:xfrm>
          <a:prstGeom prst="rect">
            <a:avLst/>
          </a:prstGeom>
          <a:noFill/>
        </p:spPr>
        <p:txBody>
          <a:bodyPr wrap="square" rtlCol="0">
            <a:spAutoFit/>
          </a:bodyPr>
          <a:lstStyle/>
          <a:p>
            <a:pPr algn="l"/>
            <a:r>
              <a:rPr lang="fr-CH" dirty="0"/>
              <a:t>Interrupteur cadenassable obligatoire ! </a:t>
            </a:r>
          </a:p>
          <a:p>
            <a:pPr algn="l"/>
            <a:r>
              <a:rPr lang="fr-CH" dirty="0"/>
              <a:t>(Sauf sur les prises d’une intensité inférieur à 63 A.) </a:t>
            </a:r>
          </a:p>
        </p:txBody>
      </p:sp>
      <p:sp>
        <p:nvSpPr>
          <p:cNvPr id="42" name="ZoneTexte 41">
            <a:extLst>
              <a:ext uri="{FF2B5EF4-FFF2-40B4-BE49-F238E27FC236}">
                <a16:creationId xmlns:a16="http://schemas.microsoft.com/office/drawing/2014/main" id="{DBB3F51C-BFBC-4179-8799-4B04933BD838}"/>
              </a:ext>
            </a:extLst>
          </p:cNvPr>
          <p:cNvSpPr txBox="1"/>
          <p:nvPr/>
        </p:nvSpPr>
        <p:spPr>
          <a:xfrm>
            <a:off x="5626321" y="5637686"/>
            <a:ext cx="1463986" cy="369332"/>
          </a:xfrm>
          <a:prstGeom prst="rect">
            <a:avLst/>
          </a:prstGeom>
          <a:noFill/>
        </p:spPr>
        <p:txBody>
          <a:bodyPr wrap="square" rtlCol="0">
            <a:spAutoFit/>
          </a:bodyPr>
          <a:lstStyle/>
          <a:p>
            <a:pPr algn="l"/>
            <a:r>
              <a:rPr lang="fr-CH" dirty="0"/>
              <a:t>PUR / PUR</a:t>
            </a:r>
          </a:p>
        </p:txBody>
      </p:sp>
      <p:cxnSp>
        <p:nvCxnSpPr>
          <p:cNvPr id="44" name="Connecteur droit avec flèche 43">
            <a:extLst>
              <a:ext uri="{FF2B5EF4-FFF2-40B4-BE49-F238E27FC236}">
                <a16:creationId xmlns:a16="http://schemas.microsoft.com/office/drawing/2014/main" id="{E2A44FA2-9908-4F76-8040-A29FB46BC60F}"/>
              </a:ext>
            </a:extLst>
          </p:cNvPr>
          <p:cNvCxnSpPr/>
          <p:nvPr/>
        </p:nvCxnSpPr>
        <p:spPr>
          <a:xfrm flipH="1" flipV="1">
            <a:off x="4234649" y="5752730"/>
            <a:ext cx="1313895" cy="6962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5" name="Connecteur droit avec flèche 44">
            <a:extLst>
              <a:ext uri="{FF2B5EF4-FFF2-40B4-BE49-F238E27FC236}">
                <a16:creationId xmlns:a16="http://schemas.microsoft.com/office/drawing/2014/main" id="{2C2092CC-27AA-4A01-A8B7-EF92D88D29F4}"/>
              </a:ext>
            </a:extLst>
          </p:cNvPr>
          <p:cNvCxnSpPr>
            <a:cxnSpLocks/>
          </p:cNvCxnSpPr>
          <p:nvPr/>
        </p:nvCxnSpPr>
        <p:spPr>
          <a:xfrm flipV="1">
            <a:off x="6853561" y="5306782"/>
            <a:ext cx="4341181" cy="51527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4" name="Explosion : 8 points 13">
            <a:extLst>
              <a:ext uri="{FF2B5EF4-FFF2-40B4-BE49-F238E27FC236}">
                <a16:creationId xmlns:a16="http://schemas.microsoft.com/office/drawing/2014/main" id="{D60F3F80-825B-44B4-BA67-3E9B743FF453}"/>
              </a:ext>
            </a:extLst>
          </p:cNvPr>
          <p:cNvSpPr/>
          <p:nvPr/>
        </p:nvSpPr>
        <p:spPr>
          <a:xfrm>
            <a:off x="8919411" y="-1"/>
            <a:ext cx="3272589" cy="1941095"/>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7.04.4.4</a:t>
            </a:r>
          </a:p>
          <a:p>
            <a:pPr algn="ctr"/>
            <a:r>
              <a:rPr lang="fr-CH" dirty="0"/>
              <a:t>p.478</a:t>
            </a:r>
          </a:p>
        </p:txBody>
      </p:sp>
    </p:spTree>
    <p:extLst>
      <p:ext uri="{BB962C8B-B14F-4D97-AF65-F5344CB8AC3E}">
        <p14:creationId xmlns:p14="http://schemas.microsoft.com/office/powerpoint/2010/main" val="999478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652D08-90B3-48ED-AB41-142C9C80BED5}"/>
              </a:ext>
            </a:extLst>
          </p:cNvPr>
          <p:cNvSpPr>
            <a:spLocks noGrp="1"/>
          </p:cNvSpPr>
          <p:nvPr>
            <p:ph type="title"/>
          </p:nvPr>
        </p:nvSpPr>
        <p:spPr/>
        <p:txBody>
          <a:bodyPr/>
          <a:lstStyle/>
          <a:p>
            <a:r>
              <a:rPr lang="fr-CH" dirty="0"/>
              <a:t>PDIE</a:t>
            </a:r>
            <a:br>
              <a:rPr lang="fr-CH" dirty="0"/>
            </a:br>
            <a:r>
              <a:rPr lang="fr-CH" sz="3200" dirty="0"/>
              <a:t>Doit comporter l’étiquette du contrôle annuel</a:t>
            </a:r>
          </a:p>
        </p:txBody>
      </p:sp>
      <p:pic>
        <p:nvPicPr>
          <p:cNvPr id="5" name="Espace réservé du contenu 4">
            <a:extLst>
              <a:ext uri="{FF2B5EF4-FFF2-40B4-BE49-F238E27FC236}">
                <a16:creationId xmlns:a16="http://schemas.microsoft.com/office/drawing/2014/main" id="{BED7C828-EA26-45C6-8058-27CCC57CAC33}"/>
              </a:ext>
            </a:extLst>
          </p:cNvPr>
          <p:cNvPicPr>
            <a:picLocks noGrp="1" noChangeAspect="1"/>
          </p:cNvPicPr>
          <p:nvPr>
            <p:ph idx="1"/>
          </p:nvPr>
        </p:nvPicPr>
        <p:blipFill>
          <a:blip r:embed="rId2"/>
          <a:stretch>
            <a:fillRect/>
          </a:stretch>
        </p:blipFill>
        <p:spPr>
          <a:xfrm>
            <a:off x="3309092" y="1825625"/>
            <a:ext cx="5573816" cy="4351338"/>
          </a:xfrm>
        </p:spPr>
      </p:pic>
    </p:spTree>
    <p:extLst>
      <p:ext uri="{BB962C8B-B14F-4D97-AF65-F5344CB8AC3E}">
        <p14:creationId xmlns:p14="http://schemas.microsoft.com/office/powerpoint/2010/main" val="2017814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855E0-FB25-4881-BB96-BA9B2D9280AF}"/>
              </a:ext>
            </a:extLst>
          </p:cNvPr>
          <p:cNvSpPr>
            <a:spLocks noGrp="1"/>
          </p:cNvSpPr>
          <p:nvPr>
            <p:ph type="title"/>
          </p:nvPr>
        </p:nvSpPr>
        <p:spPr/>
        <p:txBody>
          <a:bodyPr/>
          <a:lstStyle/>
          <a:p>
            <a:r>
              <a:rPr lang="fr-CH" dirty="0"/>
              <a:t>PDIE (Groupe E)</a:t>
            </a:r>
          </a:p>
        </p:txBody>
      </p:sp>
      <p:pic>
        <p:nvPicPr>
          <p:cNvPr id="5" name="Espace réservé du contenu 4">
            <a:extLst>
              <a:ext uri="{FF2B5EF4-FFF2-40B4-BE49-F238E27FC236}">
                <a16:creationId xmlns:a16="http://schemas.microsoft.com/office/drawing/2014/main" id="{DF59892B-552E-4D43-BF3E-1990EBBFE7DD}"/>
              </a:ext>
            </a:extLst>
          </p:cNvPr>
          <p:cNvPicPr>
            <a:picLocks noGrp="1" noChangeAspect="1"/>
          </p:cNvPicPr>
          <p:nvPr>
            <p:ph idx="1"/>
          </p:nvPr>
        </p:nvPicPr>
        <p:blipFill>
          <a:blip r:embed="rId2"/>
          <a:stretch>
            <a:fillRect/>
          </a:stretch>
        </p:blipFill>
        <p:spPr>
          <a:xfrm>
            <a:off x="1329158" y="1825625"/>
            <a:ext cx="9533683" cy="4351338"/>
          </a:xfrm>
        </p:spPr>
      </p:pic>
    </p:spTree>
    <p:extLst>
      <p:ext uri="{BB962C8B-B14F-4D97-AF65-F5344CB8AC3E}">
        <p14:creationId xmlns:p14="http://schemas.microsoft.com/office/powerpoint/2010/main" val="2488271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3DA9B1-2F36-4C2F-A484-AF19A550F23F}"/>
              </a:ext>
            </a:extLst>
          </p:cNvPr>
          <p:cNvSpPr>
            <a:spLocks noGrp="1"/>
          </p:cNvSpPr>
          <p:nvPr>
            <p:ph type="title"/>
          </p:nvPr>
        </p:nvSpPr>
        <p:spPr>
          <a:xfrm>
            <a:off x="838200" y="365126"/>
            <a:ext cx="10515600" cy="1075748"/>
          </a:xfrm>
        </p:spPr>
        <p:txBody>
          <a:bodyPr/>
          <a:lstStyle/>
          <a:p>
            <a:r>
              <a:rPr lang="fr-CH" dirty="0"/>
              <a:t>Mauvais exemples !!!</a:t>
            </a:r>
          </a:p>
        </p:txBody>
      </p:sp>
      <p:pic>
        <p:nvPicPr>
          <p:cNvPr id="5" name="Espace réservé du contenu 4">
            <a:extLst>
              <a:ext uri="{FF2B5EF4-FFF2-40B4-BE49-F238E27FC236}">
                <a16:creationId xmlns:a16="http://schemas.microsoft.com/office/drawing/2014/main" id="{736142FD-BEE3-410B-A0E8-08B10381FE68}"/>
              </a:ext>
            </a:extLst>
          </p:cNvPr>
          <p:cNvPicPr>
            <a:picLocks noGrp="1" noChangeAspect="1"/>
          </p:cNvPicPr>
          <p:nvPr>
            <p:ph idx="1"/>
          </p:nvPr>
        </p:nvPicPr>
        <p:blipFill>
          <a:blip r:embed="rId2"/>
          <a:stretch>
            <a:fillRect/>
          </a:stretch>
        </p:blipFill>
        <p:spPr>
          <a:xfrm>
            <a:off x="1062181" y="1182000"/>
            <a:ext cx="3911479" cy="5310874"/>
          </a:xfrm>
        </p:spPr>
      </p:pic>
      <p:pic>
        <p:nvPicPr>
          <p:cNvPr id="7" name="Image 6">
            <a:extLst>
              <a:ext uri="{FF2B5EF4-FFF2-40B4-BE49-F238E27FC236}">
                <a16:creationId xmlns:a16="http://schemas.microsoft.com/office/drawing/2014/main" id="{64A1BADD-CD57-4D4D-A93C-9EA30B14F460}"/>
              </a:ext>
            </a:extLst>
          </p:cNvPr>
          <p:cNvPicPr>
            <a:picLocks noChangeAspect="1"/>
          </p:cNvPicPr>
          <p:nvPr/>
        </p:nvPicPr>
        <p:blipFill>
          <a:blip r:embed="rId3"/>
          <a:stretch>
            <a:fillRect/>
          </a:stretch>
        </p:blipFill>
        <p:spPr>
          <a:xfrm>
            <a:off x="7113961" y="365126"/>
            <a:ext cx="4591815" cy="2553565"/>
          </a:xfrm>
          <a:prstGeom prst="rect">
            <a:avLst/>
          </a:prstGeom>
        </p:spPr>
      </p:pic>
      <p:pic>
        <p:nvPicPr>
          <p:cNvPr id="9" name="Image 8">
            <a:extLst>
              <a:ext uri="{FF2B5EF4-FFF2-40B4-BE49-F238E27FC236}">
                <a16:creationId xmlns:a16="http://schemas.microsoft.com/office/drawing/2014/main" id="{9BD4619E-C776-48FC-B909-EF3211D4726C}"/>
              </a:ext>
            </a:extLst>
          </p:cNvPr>
          <p:cNvPicPr>
            <a:picLocks noChangeAspect="1"/>
          </p:cNvPicPr>
          <p:nvPr/>
        </p:nvPicPr>
        <p:blipFill>
          <a:blip r:embed="rId4"/>
          <a:stretch>
            <a:fillRect/>
          </a:stretch>
        </p:blipFill>
        <p:spPr>
          <a:xfrm>
            <a:off x="7043665" y="3225800"/>
            <a:ext cx="4662112" cy="3429000"/>
          </a:xfrm>
          <a:prstGeom prst="rect">
            <a:avLst/>
          </a:prstGeom>
        </p:spPr>
      </p:pic>
    </p:spTree>
    <p:extLst>
      <p:ext uri="{BB962C8B-B14F-4D97-AF65-F5344CB8AC3E}">
        <p14:creationId xmlns:p14="http://schemas.microsoft.com/office/powerpoint/2010/main" val="1413511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C9410F-B2EC-4212-A3E6-D46E4C645C1B}"/>
              </a:ext>
            </a:extLst>
          </p:cNvPr>
          <p:cNvSpPr>
            <a:spLocks noGrp="1"/>
          </p:cNvSpPr>
          <p:nvPr>
            <p:ph type="title"/>
          </p:nvPr>
        </p:nvSpPr>
        <p:spPr/>
        <p:txBody>
          <a:bodyPr/>
          <a:lstStyle/>
          <a:p>
            <a:endParaRPr lang="fr-CH" dirty="0"/>
          </a:p>
        </p:txBody>
      </p:sp>
      <p:sp>
        <p:nvSpPr>
          <p:cNvPr id="3" name="Espace réservé du contenu 2">
            <a:extLst>
              <a:ext uri="{FF2B5EF4-FFF2-40B4-BE49-F238E27FC236}">
                <a16:creationId xmlns:a16="http://schemas.microsoft.com/office/drawing/2014/main" id="{7E49A8CD-8637-4781-BC17-C0A993114073}"/>
              </a:ext>
            </a:extLst>
          </p:cNvPr>
          <p:cNvSpPr>
            <a:spLocks noGrp="1"/>
          </p:cNvSpPr>
          <p:nvPr>
            <p:ph idx="1"/>
          </p:nvPr>
        </p:nvSpPr>
        <p:spPr/>
        <p:txBody>
          <a:bodyPr/>
          <a:lstStyle/>
          <a:p>
            <a:endParaRPr lang="fr-CH" dirty="0"/>
          </a:p>
        </p:txBody>
      </p:sp>
      <p:pic>
        <p:nvPicPr>
          <p:cNvPr id="5" name="Image 4">
            <a:extLst>
              <a:ext uri="{FF2B5EF4-FFF2-40B4-BE49-F238E27FC236}">
                <a16:creationId xmlns:a16="http://schemas.microsoft.com/office/drawing/2014/main" id="{4B9FC81D-DA14-41FE-BEBF-3785221C5630}"/>
              </a:ext>
            </a:extLst>
          </p:cNvPr>
          <p:cNvPicPr>
            <a:picLocks noChangeAspect="1"/>
          </p:cNvPicPr>
          <p:nvPr/>
        </p:nvPicPr>
        <p:blipFill>
          <a:blip r:embed="rId3"/>
          <a:stretch>
            <a:fillRect/>
          </a:stretch>
        </p:blipFill>
        <p:spPr>
          <a:xfrm>
            <a:off x="0" y="215961"/>
            <a:ext cx="12192000" cy="6426078"/>
          </a:xfrm>
          <a:prstGeom prst="rect">
            <a:avLst/>
          </a:prstGeom>
        </p:spPr>
      </p:pic>
    </p:spTree>
    <p:extLst>
      <p:ext uri="{BB962C8B-B14F-4D97-AF65-F5344CB8AC3E}">
        <p14:creationId xmlns:p14="http://schemas.microsoft.com/office/powerpoint/2010/main" val="2168803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BB32E-7D08-4882-A15B-41CC77EA6104}"/>
              </a:ext>
            </a:extLst>
          </p:cNvPr>
          <p:cNvSpPr>
            <a:spLocks noGrp="1"/>
          </p:cNvSpPr>
          <p:nvPr>
            <p:ph type="title"/>
          </p:nvPr>
        </p:nvSpPr>
        <p:spPr/>
        <p:txBody>
          <a:bodyPr/>
          <a:lstStyle/>
          <a:p>
            <a:r>
              <a:rPr lang="fr-CH" dirty="0"/>
              <a:t>Attention au passage régulier des machines de chantier !</a:t>
            </a:r>
          </a:p>
        </p:txBody>
      </p:sp>
      <p:pic>
        <p:nvPicPr>
          <p:cNvPr id="5" name="Espace réservé du contenu 4">
            <a:extLst>
              <a:ext uri="{FF2B5EF4-FFF2-40B4-BE49-F238E27FC236}">
                <a16:creationId xmlns:a16="http://schemas.microsoft.com/office/drawing/2014/main" id="{FBE76DF4-FAA1-4734-91E5-D3F685CE10F9}"/>
              </a:ext>
            </a:extLst>
          </p:cNvPr>
          <p:cNvPicPr>
            <a:picLocks noGrp="1" noChangeAspect="1"/>
          </p:cNvPicPr>
          <p:nvPr>
            <p:ph idx="1"/>
          </p:nvPr>
        </p:nvPicPr>
        <p:blipFill>
          <a:blip r:embed="rId2"/>
          <a:stretch>
            <a:fillRect/>
          </a:stretch>
        </p:blipFill>
        <p:spPr>
          <a:xfrm>
            <a:off x="834590" y="2121188"/>
            <a:ext cx="5259709" cy="3863976"/>
          </a:xfrm>
        </p:spPr>
      </p:pic>
      <p:pic>
        <p:nvPicPr>
          <p:cNvPr id="7" name="Image 6">
            <a:extLst>
              <a:ext uri="{FF2B5EF4-FFF2-40B4-BE49-F238E27FC236}">
                <a16:creationId xmlns:a16="http://schemas.microsoft.com/office/drawing/2014/main" id="{1DD6A5AE-8551-4DEA-B1BB-7FF266B85F1D}"/>
              </a:ext>
            </a:extLst>
          </p:cNvPr>
          <p:cNvPicPr>
            <a:picLocks noChangeAspect="1"/>
          </p:cNvPicPr>
          <p:nvPr/>
        </p:nvPicPr>
        <p:blipFill>
          <a:blip r:embed="rId3"/>
          <a:stretch>
            <a:fillRect/>
          </a:stretch>
        </p:blipFill>
        <p:spPr>
          <a:xfrm>
            <a:off x="6343679" y="2121188"/>
            <a:ext cx="5070519" cy="3790085"/>
          </a:xfrm>
          <a:prstGeom prst="rect">
            <a:avLst/>
          </a:prstGeom>
        </p:spPr>
      </p:pic>
    </p:spTree>
    <p:extLst>
      <p:ext uri="{BB962C8B-B14F-4D97-AF65-F5344CB8AC3E}">
        <p14:creationId xmlns:p14="http://schemas.microsoft.com/office/powerpoint/2010/main" val="4053540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7.05</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Installations électriques dans les établissements</a:t>
            </a:r>
          </a:p>
          <a:p>
            <a:r>
              <a:rPr lang="fr-CH" dirty="0">
                <a:solidFill>
                  <a:srgbClr val="FFFFFF"/>
                </a:solidFill>
              </a:rPr>
              <a:t>agricoles et horticoles</a:t>
            </a:r>
          </a:p>
        </p:txBody>
      </p:sp>
    </p:spTree>
    <p:extLst>
      <p:ext uri="{BB962C8B-B14F-4D97-AF65-F5344CB8AC3E}">
        <p14:creationId xmlns:p14="http://schemas.microsoft.com/office/powerpoint/2010/main" val="237395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841EA57-DEA6-4BE9-B11E-1FBCC76BE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216E8551-0F9B-4FB7-A0E7-6D1CA3B5A165}"/>
              </a:ext>
            </a:extLst>
          </p:cNvPr>
          <p:cNvPicPr>
            <a:picLocks noChangeAspect="1"/>
          </p:cNvPicPr>
          <p:nvPr/>
        </p:nvPicPr>
        <p:blipFill rotWithShape="1">
          <a:blip r:embed="rId2"/>
          <a:srcRect t="28767" b="13412"/>
          <a:stretch/>
        </p:blipFill>
        <p:spPr>
          <a:xfrm>
            <a:off x="5926240" y="10"/>
            <a:ext cx="626575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7" name="Image 6">
            <a:extLst>
              <a:ext uri="{FF2B5EF4-FFF2-40B4-BE49-F238E27FC236}">
                <a16:creationId xmlns:a16="http://schemas.microsoft.com/office/drawing/2014/main" id="{76580CBD-1328-4954-A8C2-8A01E5850DE8}"/>
              </a:ext>
            </a:extLst>
          </p:cNvPr>
          <p:cNvPicPr>
            <a:picLocks noChangeAspect="1"/>
          </p:cNvPicPr>
          <p:nvPr/>
        </p:nvPicPr>
        <p:blipFill rotWithShape="1">
          <a:blip r:embed="rId3"/>
          <a:srcRect b="17500"/>
          <a:stretch/>
        </p:blipFill>
        <p:spPr>
          <a:xfrm>
            <a:off x="6988408" y="2286000"/>
            <a:ext cx="5203590"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1026" name="Picture 2" descr="rénovation de vieille ferme">
            <a:extLst>
              <a:ext uri="{FF2B5EF4-FFF2-40B4-BE49-F238E27FC236}">
                <a16:creationId xmlns:a16="http://schemas.microsoft.com/office/drawing/2014/main" id="{070CE002-61BE-42A4-B167-8ADD93AC57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40"/>
          <a:stretch/>
        </p:blipFill>
        <p:spPr bwMode="auto">
          <a:xfrm>
            <a:off x="8047618" y="4572000"/>
            <a:ext cx="4144382"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a:noFill/>
          <a:extLst>
            <a:ext uri="{909E8E84-426E-40DD-AFC4-6F175D3DCCD1}">
              <a14:hiddenFill xmlns:a14="http://schemas.microsoft.com/office/drawing/2010/main">
                <a:solidFill>
                  <a:srgbClr val="FFFFFF"/>
                </a:solidFill>
              </a14:hiddenFill>
            </a:ext>
          </a:extLst>
        </p:spPr>
      </p:pic>
      <p:sp>
        <p:nvSpPr>
          <p:cNvPr id="73" name="Freeform 15">
            <a:extLst>
              <a:ext uri="{FF2B5EF4-FFF2-40B4-BE49-F238E27FC236}">
                <a16:creationId xmlns:a16="http://schemas.microsoft.com/office/drawing/2014/main" id="{A26922E4-CEB0-4BFE-BAD1-403E6A417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0F86758B-3106-4324-A03D-67715F7F1A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02664"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2CC830A2-ED37-47AC-A9D3-3002FC6F451F}"/>
              </a:ext>
            </a:extLst>
          </p:cNvPr>
          <p:cNvSpPr>
            <a:spLocks noGrp="1"/>
          </p:cNvSpPr>
          <p:nvPr>
            <p:ph type="title"/>
          </p:nvPr>
        </p:nvSpPr>
        <p:spPr>
          <a:xfrm>
            <a:off x="1211627" y="1562389"/>
            <a:ext cx="5088040" cy="1325563"/>
          </a:xfrm>
        </p:spPr>
        <p:txBody>
          <a:bodyPr>
            <a:normAutofit/>
          </a:bodyPr>
          <a:lstStyle/>
          <a:p>
            <a:r>
              <a:rPr lang="fr-CH" sz="4000" dirty="0">
                <a:solidFill>
                  <a:srgbClr val="000000"/>
                </a:solidFill>
              </a:rPr>
              <a:t>Domaine d’application</a:t>
            </a:r>
          </a:p>
        </p:txBody>
      </p:sp>
      <p:sp>
        <p:nvSpPr>
          <p:cNvPr id="3" name="Espace réservé du contenu 2">
            <a:extLst>
              <a:ext uri="{FF2B5EF4-FFF2-40B4-BE49-F238E27FC236}">
                <a16:creationId xmlns:a16="http://schemas.microsoft.com/office/drawing/2014/main" id="{8E03083F-2025-4DCA-9A18-6F4AC0E76E07}"/>
              </a:ext>
            </a:extLst>
          </p:cNvPr>
          <p:cNvSpPr>
            <a:spLocks noGrp="1"/>
          </p:cNvSpPr>
          <p:nvPr>
            <p:ph idx="1"/>
          </p:nvPr>
        </p:nvSpPr>
        <p:spPr>
          <a:xfrm>
            <a:off x="320382" y="2887952"/>
            <a:ext cx="6870530" cy="4335163"/>
          </a:xfrm>
        </p:spPr>
        <p:txBody>
          <a:bodyPr>
            <a:normAutofit fontScale="92500"/>
          </a:bodyPr>
          <a:lstStyle/>
          <a:p>
            <a:r>
              <a:rPr lang="fr-CH" sz="2400" dirty="0">
                <a:solidFill>
                  <a:srgbClr val="000000"/>
                </a:solidFill>
              </a:rPr>
              <a:t>E</a:t>
            </a:r>
            <a:r>
              <a:rPr lang="fr-CH" sz="2400" b="0" i="0" u="none" strike="noStrike" baseline="0" dirty="0">
                <a:solidFill>
                  <a:srgbClr val="000000"/>
                </a:solidFill>
              </a:rPr>
              <a:t>tablissements agricoles et horticoles situées aussi bien à l'intérieur qu'à l'extérieur (les écuries, étables)</a:t>
            </a:r>
          </a:p>
          <a:p>
            <a:r>
              <a:rPr lang="fr-CH" sz="2400" dirty="0">
                <a:solidFill>
                  <a:srgbClr val="000000"/>
                </a:solidFill>
              </a:rPr>
              <a:t>Les locaux entrepôts </a:t>
            </a:r>
            <a:r>
              <a:rPr lang="fr-CH" sz="2400" b="0" i="0" u="none" strike="noStrike" baseline="0" dirty="0">
                <a:solidFill>
                  <a:srgbClr val="000000"/>
                </a:solidFill>
              </a:rPr>
              <a:t>(granges, hangars, remises)</a:t>
            </a:r>
          </a:p>
          <a:p>
            <a:r>
              <a:rPr lang="fr-CH" sz="2400" dirty="0">
                <a:solidFill>
                  <a:srgbClr val="000000"/>
                </a:solidFill>
              </a:rPr>
              <a:t>Les locaux de stockage (nourriture, engrais, carburants)</a:t>
            </a:r>
            <a:endParaRPr lang="fr-CH" sz="2400" b="0" i="0" u="none" strike="noStrike" baseline="0" dirty="0">
              <a:solidFill>
                <a:srgbClr val="000000"/>
              </a:solidFill>
            </a:endParaRPr>
          </a:p>
          <a:p>
            <a:r>
              <a:rPr lang="fr-CH" sz="2400" dirty="0">
                <a:solidFill>
                  <a:srgbClr val="000000"/>
                </a:solidFill>
              </a:rPr>
              <a:t>L</a:t>
            </a:r>
            <a:r>
              <a:rPr lang="fr-CH" sz="2400" b="0" i="0" u="none" strike="noStrike" baseline="0" dirty="0">
                <a:solidFill>
                  <a:srgbClr val="000000"/>
                </a:solidFill>
              </a:rPr>
              <a:t>ocaux de production (fabrication et transformation des produits, séchage, vaporisation, pressage fermentation, boucherie, conditionnement de la viande)</a:t>
            </a:r>
          </a:p>
          <a:p>
            <a:r>
              <a:rPr lang="fr-CH" sz="2400" dirty="0">
                <a:solidFill>
                  <a:srgbClr val="000000"/>
                </a:solidFill>
              </a:rPr>
              <a:t>Les </a:t>
            </a:r>
            <a:r>
              <a:rPr lang="fr-CH" sz="2400">
                <a:solidFill>
                  <a:srgbClr val="000000"/>
                </a:solidFill>
              </a:rPr>
              <a:t>habitations liées </a:t>
            </a:r>
            <a:r>
              <a:rPr lang="fr-CH" sz="2400" dirty="0">
                <a:solidFill>
                  <a:srgbClr val="000000"/>
                </a:solidFill>
              </a:rPr>
              <a:t>à l’établissement agricoles et horticole (via une alimentation électrique ou des conducteurs étrangers)</a:t>
            </a:r>
            <a:endParaRPr lang="fr-CH" sz="2400" b="0" i="0" u="none" strike="noStrike" baseline="0" dirty="0">
              <a:solidFill>
                <a:srgbClr val="000000"/>
              </a:solidFill>
            </a:endParaRPr>
          </a:p>
        </p:txBody>
      </p:sp>
      <p:sp>
        <p:nvSpPr>
          <p:cNvPr id="10" name="Explosion : 8 points 9">
            <a:extLst>
              <a:ext uri="{FF2B5EF4-FFF2-40B4-BE49-F238E27FC236}">
                <a16:creationId xmlns:a16="http://schemas.microsoft.com/office/drawing/2014/main" id="{312D38FC-62B1-4B5E-AE0C-D210FE43ED7A}"/>
              </a:ext>
            </a:extLst>
          </p:cNvPr>
          <p:cNvSpPr/>
          <p:nvPr/>
        </p:nvSpPr>
        <p:spPr>
          <a:xfrm>
            <a:off x="-2" y="0"/>
            <a:ext cx="2251136" cy="194109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7.05.1</a:t>
            </a:r>
          </a:p>
          <a:p>
            <a:pPr algn="ctr"/>
            <a:r>
              <a:rPr lang="fr-CH" dirty="0"/>
              <a:t>p.481</a:t>
            </a:r>
          </a:p>
        </p:txBody>
      </p:sp>
    </p:spTree>
    <p:extLst>
      <p:ext uri="{BB962C8B-B14F-4D97-AF65-F5344CB8AC3E}">
        <p14:creationId xmlns:p14="http://schemas.microsoft.com/office/powerpoint/2010/main" val="4041227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F118A-753E-45EB-B33B-F3CAD560E9B2}"/>
              </a:ext>
            </a:extLst>
          </p:cNvPr>
          <p:cNvSpPr>
            <a:spLocks noGrp="1"/>
          </p:cNvSpPr>
          <p:nvPr>
            <p:ph type="title"/>
          </p:nvPr>
        </p:nvSpPr>
        <p:spPr/>
        <p:txBody>
          <a:bodyPr>
            <a:normAutofit fontScale="90000"/>
          </a:bodyPr>
          <a:lstStyle/>
          <a:p>
            <a:pPr algn="l"/>
            <a:r>
              <a:rPr lang="fr-CH" dirty="0"/>
              <a:t>7.01 </a:t>
            </a:r>
            <a:br>
              <a:rPr lang="fr-CH" dirty="0"/>
            </a:br>
            <a:r>
              <a:rPr lang="fr-CH" dirty="0"/>
              <a:t>Locaux contenant une baignoire ou une douche</a:t>
            </a:r>
          </a:p>
        </p:txBody>
      </p:sp>
      <p:sp>
        <p:nvSpPr>
          <p:cNvPr id="3" name="Espace réservé du contenu 2">
            <a:extLst>
              <a:ext uri="{FF2B5EF4-FFF2-40B4-BE49-F238E27FC236}">
                <a16:creationId xmlns:a16="http://schemas.microsoft.com/office/drawing/2014/main" id="{06E1B034-4F07-43B1-878D-04AEE809D959}"/>
              </a:ext>
            </a:extLst>
          </p:cNvPr>
          <p:cNvSpPr>
            <a:spLocks noGrp="1"/>
          </p:cNvSpPr>
          <p:nvPr>
            <p:ph idx="1"/>
          </p:nvPr>
        </p:nvSpPr>
        <p:spPr/>
        <p:txBody>
          <a:bodyPr/>
          <a:lstStyle/>
          <a:p>
            <a:pPr marL="0" indent="0">
              <a:buNone/>
            </a:pPr>
            <a:r>
              <a:rPr lang="fr-CH" dirty="0"/>
              <a:t>Vu en 2</a:t>
            </a:r>
            <a:r>
              <a:rPr lang="fr-CH" baseline="30000" dirty="0"/>
              <a:t>ème</a:t>
            </a:r>
            <a:r>
              <a:rPr lang="fr-CH" dirty="0"/>
              <a:t> année.</a:t>
            </a:r>
          </a:p>
        </p:txBody>
      </p:sp>
    </p:spTree>
    <p:extLst>
      <p:ext uri="{BB962C8B-B14F-4D97-AF65-F5344CB8AC3E}">
        <p14:creationId xmlns:p14="http://schemas.microsoft.com/office/powerpoint/2010/main" val="148212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E32E58-B59D-4628-A1AC-E3AAA0B66C55}"/>
              </a:ext>
            </a:extLst>
          </p:cNvPr>
          <p:cNvSpPr>
            <a:spLocks noGrp="1"/>
          </p:cNvSpPr>
          <p:nvPr>
            <p:ph type="title"/>
          </p:nvPr>
        </p:nvSpPr>
        <p:spPr/>
        <p:txBody>
          <a:bodyPr/>
          <a:lstStyle/>
          <a:p>
            <a:r>
              <a:rPr lang="fr-CH" dirty="0"/>
              <a:t>Coupure automatique (DDR)</a:t>
            </a:r>
          </a:p>
        </p:txBody>
      </p:sp>
      <p:sp>
        <p:nvSpPr>
          <p:cNvPr id="3" name="Espace réservé du contenu 2">
            <a:extLst>
              <a:ext uri="{FF2B5EF4-FFF2-40B4-BE49-F238E27FC236}">
                <a16:creationId xmlns:a16="http://schemas.microsoft.com/office/drawing/2014/main" id="{5ADE1F71-5116-43AF-8F4C-99A394AE5AAA}"/>
              </a:ext>
            </a:extLst>
          </p:cNvPr>
          <p:cNvSpPr>
            <a:spLocks noGrp="1"/>
          </p:cNvSpPr>
          <p:nvPr>
            <p:ph idx="1"/>
          </p:nvPr>
        </p:nvSpPr>
        <p:spPr/>
        <p:txBody>
          <a:bodyPr/>
          <a:lstStyle/>
          <a:p>
            <a:r>
              <a:rPr lang="fr-CH" dirty="0"/>
              <a:t>Toutes les prises -&gt; DDR ≤ 30 mA </a:t>
            </a:r>
          </a:p>
          <a:p>
            <a:r>
              <a:rPr lang="fr-CH" dirty="0"/>
              <a:t>Les autres circuits -&gt; DDR ≤ 300 mA (peut être installé à l’introduction mais n’oubliez pas de mettre un sélectif)</a:t>
            </a:r>
          </a:p>
          <a:p>
            <a:r>
              <a:rPr lang="fr-CH" dirty="0"/>
              <a:t>Exceptions peut-être faites pour des lignes d’alimentation d’ensemble d’appareillage (mais protection mécanique et fermé sur tous les côtés)</a:t>
            </a:r>
          </a:p>
          <a:p>
            <a:endParaRPr lang="fr-CH" dirty="0"/>
          </a:p>
        </p:txBody>
      </p:sp>
      <p:pic>
        <p:nvPicPr>
          <p:cNvPr id="5" name="Image 4">
            <a:extLst>
              <a:ext uri="{FF2B5EF4-FFF2-40B4-BE49-F238E27FC236}">
                <a16:creationId xmlns:a16="http://schemas.microsoft.com/office/drawing/2014/main" id="{2FD8D48F-60E6-4BE5-9F3D-F018E953C371}"/>
              </a:ext>
            </a:extLst>
          </p:cNvPr>
          <p:cNvPicPr>
            <a:picLocks noChangeAspect="1"/>
          </p:cNvPicPr>
          <p:nvPr/>
        </p:nvPicPr>
        <p:blipFill>
          <a:blip r:embed="rId2"/>
          <a:stretch>
            <a:fillRect/>
          </a:stretch>
        </p:blipFill>
        <p:spPr>
          <a:xfrm>
            <a:off x="3583709" y="4001294"/>
            <a:ext cx="4652298" cy="2725441"/>
          </a:xfrm>
          <a:prstGeom prst="rect">
            <a:avLst/>
          </a:prstGeom>
        </p:spPr>
      </p:pic>
      <p:sp>
        <p:nvSpPr>
          <p:cNvPr id="6" name="Explosion : 8 points 5">
            <a:extLst>
              <a:ext uri="{FF2B5EF4-FFF2-40B4-BE49-F238E27FC236}">
                <a16:creationId xmlns:a16="http://schemas.microsoft.com/office/drawing/2014/main" id="{B184FDAD-53BF-416D-8B50-0415AB724749}"/>
              </a:ext>
            </a:extLst>
          </p:cNvPr>
          <p:cNvSpPr/>
          <p:nvPr/>
        </p:nvSpPr>
        <p:spPr>
          <a:xfrm>
            <a:off x="9940864" y="15212"/>
            <a:ext cx="2251136" cy="194109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7.05.2</a:t>
            </a:r>
          </a:p>
          <a:p>
            <a:pPr algn="ctr"/>
            <a:r>
              <a:rPr lang="fr-CH" dirty="0"/>
              <a:t>p.481</a:t>
            </a:r>
          </a:p>
        </p:txBody>
      </p:sp>
    </p:spTree>
    <p:extLst>
      <p:ext uri="{BB962C8B-B14F-4D97-AF65-F5344CB8AC3E}">
        <p14:creationId xmlns:p14="http://schemas.microsoft.com/office/powerpoint/2010/main" val="1530682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F972A-1C5E-4B64-8129-117DEC81A701}"/>
              </a:ext>
            </a:extLst>
          </p:cNvPr>
          <p:cNvSpPr>
            <a:spLocks noGrp="1"/>
          </p:cNvSpPr>
          <p:nvPr>
            <p:ph type="title"/>
          </p:nvPr>
        </p:nvSpPr>
        <p:spPr/>
        <p:txBody>
          <a:bodyPr/>
          <a:lstStyle/>
          <a:p>
            <a:r>
              <a:rPr lang="fr-CH" dirty="0"/>
              <a:t>Rappel </a:t>
            </a:r>
          </a:p>
        </p:txBody>
      </p:sp>
      <p:sp>
        <p:nvSpPr>
          <p:cNvPr id="3" name="Espace réservé du contenu 2">
            <a:extLst>
              <a:ext uri="{FF2B5EF4-FFF2-40B4-BE49-F238E27FC236}">
                <a16:creationId xmlns:a16="http://schemas.microsoft.com/office/drawing/2014/main" id="{EB666986-7C16-4319-A6A2-CDDC4E560D63}"/>
              </a:ext>
            </a:extLst>
          </p:cNvPr>
          <p:cNvSpPr>
            <a:spLocks noGrp="1"/>
          </p:cNvSpPr>
          <p:nvPr>
            <p:ph idx="1"/>
          </p:nvPr>
        </p:nvSpPr>
        <p:spPr>
          <a:xfrm>
            <a:off x="838200" y="1431636"/>
            <a:ext cx="10515600" cy="4745327"/>
          </a:xfrm>
        </p:spPr>
        <p:txBody>
          <a:bodyPr/>
          <a:lstStyle/>
          <a:p>
            <a:r>
              <a:rPr lang="fr-CH" dirty="0"/>
              <a:t>Electrode de terre doit ceinture le bâtiment </a:t>
            </a:r>
          </a:p>
          <a:p>
            <a:r>
              <a:rPr lang="fr-CH" dirty="0"/>
              <a:t>Le PEN réseau relié à l’électrode de terre</a:t>
            </a:r>
          </a:p>
          <a:p>
            <a:r>
              <a:rPr lang="fr-CH" dirty="0"/>
              <a:t>Danger d’incendie -&gt; paratonnerre -&gt; ajouter des descentes si ≥ 20 m</a:t>
            </a:r>
          </a:p>
          <a:p>
            <a:endParaRPr lang="fr-CH" dirty="0"/>
          </a:p>
          <a:p>
            <a:r>
              <a:rPr lang="fr-CH" dirty="0"/>
              <a:t>Attentions à ne pas mettre ces éléments avec une matière combustible</a:t>
            </a:r>
          </a:p>
        </p:txBody>
      </p:sp>
      <p:pic>
        <p:nvPicPr>
          <p:cNvPr id="5" name="Image 4">
            <a:extLst>
              <a:ext uri="{FF2B5EF4-FFF2-40B4-BE49-F238E27FC236}">
                <a16:creationId xmlns:a16="http://schemas.microsoft.com/office/drawing/2014/main" id="{CFF600FC-765A-4A41-B362-D5BEB6C729F7}"/>
              </a:ext>
            </a:extLst>
          </p:cNvPr>
          <p:cNvPicPr>
            <a:picLocks noChangeAspect="1"/>
          </p:cNvPicPr>
          <p:nvPr/>
        </p:nvPicPr>
        <p:blipFill>
          <a:blip r:embed="rId2"/>
          <a:stretch>
            <a:fillRect/>
          </a:stretch>
        </p:blipFill>
        <p:spPr>
          <a:xfrm>
            <a:off x="4518589" y="3953164"/>
            <a:ext cx="3629182" cy="2769466"/>
          </a:xfrm>
          <a:prstGeom prst="rect">
            <a:avLst/>
          </a:prstGeom>
        </p:spPr>
      </p:pic>
    </p:spTree>
    <p:extLst>
      <p:ext uri="{BB962C8B-B14F-4D97-AF65-F5344CB8AC3E}">
        <p14:creationId xmlns:p14="http://schemas.microsoft.com/office/powerpoint/2010/main" val="2620544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9AE76-EC2A-41C1-A48F-6E5E1B90280F}"/>
              </a:ext>
            </a:extLst>
          </p:cNvPr>
          <p:cNvSpPr>
            <a:spLocks noGrp="1"/>
          </p:cNvSpPr>
          <p:nvPr>
            <p:ph type="title"/>
          </p:nvPr>
        </p:nvSpPr>
        <p:spPr/>
        <p:txBody>
          <a:bodyPr/>
          <a:lstStyle/>
          <a:p>
            <a:r>
              <a:rPr lang="fr-CH" dirty="0"/>
              <a:t>Protection </a:t>
            </a:r>
            <a:r>
              <a:rPr lang="fr-CH"/>
              <a:t>contre foudre</a:t>
            </a:r>
            <a:endParaRPr lang="fr-CH" dirty="0"/>
          </a:p>
        </p:txBody>
      </p:sp>
      <p:pic>
        <p:nvPicPr>
          <p:cNvPr id="5" name="Espace réservé du contenu 4">
            <a:extLst>
              <a:ext uri="{FF2B5EF4-FFF2-40B4-BE49-F238E27FC236}">
                <a16:creationId xmlns:a16="http://schemas.microsoft.com/office/drawing/2014/main" id="{5481EE9B-984E-42D9-85FD-D150E3E9505B}"/>
              </a:ext>
            </a:extLst>
          </p:cNvPr>
          <p:cNvPicPr>
            <a:picLocks noGrp="1" noChangeAspect="1"/>
          </p:cNvPicPr>
          <p:nvPr>
            <p:ph idx="1"/>
          </p:nvPr>
        </p:nvPicPr>
        <p:blipFill>
          <a:blip r:embed="rId2"/>
          <a:stretch>
            <a:fillRect/>
          </a:stretch>
        </p:blipFill>
        <p:spPr>
          <a:xfrm>
            <a:off x="1367307" y="1594088"/>
            <a:ext cx="4592242" cy="4351338"/>
          </a:xfrm>
        </p:spPr>
      </p:pic>
      <p:pic>
        <p:nvPicPr>
          <p:cNvPr id="10" name="Image 9">
            <a:extLst>
              <a:ext uri="{FF2B5EF4-FFF2-40B4-BE49-F238E27FC236}">
                <a16:creationId xmlns:a16="http://schemas.microsoft.com/office/drawing/2014/main" id="{AA064104-794E-4702-9D76-1189695D3673}"/>
              </a:ext>
            </a:extLst>
          </p:cNvPr>
          <p:cNvPicPr>
            <a:picLocks noChangeAspect="1"/>
          </p:cNvPicPr>
          <p:nvPr/>
        </p:nvPicPr>
        <p:blipFill>
          <a:blip r:embed="rId3"/>
          <a:stretch>
            <a:fillRect/>
          </a:stretch>
        </p:blipFill>
        <p:spPr>
          <a:xfrm>
            <a:off x="6743699" y="1594088"/>
            <a:ext cx="5036785" cy="1758712"/>
          </a:xfrm>
          <a:prstGeom prst="rect">
            <a:avLst/>
          </a:prstGeom>
        </p:spPr>
      </p:pic>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C382C06D-34D9-40E5-9091-87C4A20B3DD9}"/>
                  </a:ext>
                </a:extLst>
              </p:cNvPr>
              <p:cNvSpPr txBox="1"/>
              <p:nvPr/>
            </p:nvSpPr>
            <p:spPr>
              <a:xfrm>
                <a:off x="7345630" y="4304764"/>
                <a:ext cx="2555751" cy="830997"/>
              </a:xfrm>
              <a:prstGeom prst="rect">
                <a:avLst/>
              </a:prstGeom>
              <a:noFill/>
            </p:spPr>
            <p:txBody>
              <a:bodyPr wrap="square" lIns="0" tIns="0" rIns="0" bIns="0" rtlCol="0">
                <a:spAutoFit/>
              </a:bodyPr>
              <a:lstStyle/>
              <a:p>
                <a14:m>
                  <m:oMath xmlns:m="http://schemas.openxmlformats.org/officeDocument/2006/math">
                    <m:r>
                      <a:rPr lang="fr-CH" b="0" i="1" smtClean="0">
                        <a:latin typeface="Cambria Math" panose="02040503050406030204" pitchFamily="18" charset="0"/>
                      </a:rPr>
                      <m:t>𝑠</m:t>
                    </m:r>
                    <m:r>
                      <a:rPr lang="fr-CH" b="0" i="1" smtClean="0">
                        <a:latin typeface="Cambria Math" panose="02040503050406030204" pitchFamily="18" charset="0"/>
                      </a:rPr>
                      <m:t>=</m:t>
                    </m:r>
                    <m:r>
                      <a:rPr lang="fr-CH" b="0" i="1" smtClean="0">
                        <a:latin typeface="Cambria Math" panose="02040503050406030204" pitchFamily="18" charset="0"/>
                      </a:rPr>
                      <m:t>𝑘</m:t>
                    </m:r>
                    <m:r>
                      <a:rPr lang="fr-CH" b="0"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rPr>
                      <m:t>𝐴</m:t>
                    </m:r>
                  </m:oMath>
                </a14:m>
                <a:r>
                  <a:rPr lang="fr-CH" dirty="0"/>
                  <a:t> = …. [m]</a:t>
                </a:r>
              </a:p>
              <a:p>
                <a:endParaRPr lang="fr-CH" dirty="0"/>
              </a:p>
              <a:p>
                <a:r>
                  <a:rPr lang="fr-CH" dirty="0"/>
                  <a:t>K = 0.04 pour les ferme</a:t>
                </a:r>
              </a:p>
            </p:txBody>
          </p:sp>
        </mc:Choice>
        <mc:Fallback xmlns="">
          <p:sp>
            <p:nvSpPr>
              <p:cNvPr id="11" name="ZoneTexte 10">
                <a:extLst>
                  <a:ext uri="{FF2B5EF4-FFF2-40B4-BE49-F238E27FC236}">
                    <a16:creationId xmlns:a16="http://schemas.microsoft.com/office/drawing/2014/main" id="{C382C06D-34D9-40E5-9091-87C4A20B3DD9}"/>
                  </a:ext>
                </a:extLst>
              </p:cNvPr>
              <p:cNvSpPr txBox="1">
                <a:spLocks noRot="1" noChangeAspect="1" noMove="1" noResize="1" noEditPoints="1" noAdjustHandles="1" noChangeArrowheads="1" noChangeShapeType="1" noTextEdit="1"/>
              </p:cNvSpPr>
              <p:nvPr/>
            </p:nvSpPr>
            <p:spPr>
              <a:xfrm>
                <a:off x="7345630" y="4304764"/>
                <a:ext cx="2555751" cy="830997"/>
              </a:xfrm>
              <a:prstGeom prst="rect">
                <a:avLst/>
              </a:prstGeom>
              <a:blipFill>
                <a:blip r:embed="rId4"/>
                <a:stretch>
                  <a:fillRect l="-5728" t="-9559" b="-16912"/>
                </a:stretch>
              </a:blipFill>
            </p:spPr>
            <p:txBody>
              <a:bodyPr/>
              <a:lstStyle/>
              <a:p>
                <a:r>
                  <a:rPr lang="fr-CH">
                    <a:noFill/>
                  </a:rPr>
                  <a:t> </a:t>
                </a:r>
              </a:p>
            </p:txBody>
          </p:sp>
        </mc:Fallback>
      </mc:AlternateContent>
      <p:sp>
        <p:nvSpPr>
          <p:cNvPr id="12" name="ZoneTexte 11">
            <a:extLst>
              <a:ext uri="{FF2B5EF4-FFF2-40B4-BE49-F238E27FC236}">
                <a16:creationId xmlns:a16="http://schemas.microsoft.com/office/drawing/2014/main" id="{E6A05B16-A06E-4015-9548-435C4EDC5C91}"/>
              </a:ext>
            </a:extLst>
          </p:cNvPr>
          <p:cNvSpPr txBox="1"/>
          <p:nvPr/>
        </p:nvSpPr>
        <p:spPr>
          <a:xfrm>
            <a:off x="6871855" y="3796145"/>
            <a:ext cx="1948872" cy="369332"/>
          </a:xfrm>
          <a:prstGeom prst="rect">
            <a:avLst/>
          </a:prstGeom>
          <a:noFill/>
        </p:spPr>
        <p:txBody>
          <a:bodyPr wrap="square" rtlCol="0">
            <a:spAutoFit/>
          </a:bodyPr>
          <a:lstStyle/>
          <a:p>
            <a:r>
              <a:rPr lang="fr-CH" dirty="0"/>
              <a:t>Formule simplifié:</a:t>
            </a:r>
          </a:p>
        </p:txBody>
      </p:sp>
    </p:spTree>
    <p:extLst>
      <p:ext uri="{BB962C8B-B14F-4D97-AF65-F5344CB8AC3E}">
        <p14:creationId xmlns:p14="http://schemas.microsoft.com/office/powerpoint/2010/main" val="1348060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4997CC-BC98-41C9-885E-6A24029E3176}"/>
              </a:ext>
            </a:extLst>
          </p:cNvPr>
          <p:cNvSpPr>
            <a:spLocks noGrp="1"/>
          </p:cNvSpPr>
          <p:nvPr>
            <p:ph type="title"/>
          </p:nvPr>
        </p:nvSpPr>
        <p:spPr>
          <a:xfrm>
            <a:off x="838200" y="0"/>
            <a:ext cx="10515600" cy="1325563"/>
          </a:xfrm>
        </p:spPr>
        <p:txBody>
          <a:bodyPr/>
          <a:lstStyle/>
          <a:p>
            <a:r>
              <a:rPr lang="fr-CH" dirty="0"/>
              <a:t>Liaisons équipotentielles de protection (protection complémentaire)</a:t>
            </a:r>
          </a:p>
        </p:txBody>
      </p:sp>
      <p:pic>
        <p:nvPicPr>
          <p:cNvPr id="5" name="Espace réservé du contenu 4">
            <a:extLst>
              <a:ext uri="{FF2B5EF4-FFF2-40B4-BE49-F238E27FC236}">
                <a16:creationId xmlns:a16="http://schemas.microsoft.com/office/drawing/2014/main" id="{8F179B82-27CF-4B70-877D-EA01A32AC95A}"/>
              </a:ext>
            </a:extLst>
          </p:cNvPr>
          <p:cNvPicPr>
            <a:picLocks noGrp="1" noChangeAspect="1"/>
          </p:cNvPicPr>
          <p:nvPr>
            <p:ph idx="1"/>
          </p:nvPr>
        </p:nvPicPr>
        <p:blipFill rotWithShape="1">
          <a:blip r:embed="rId2"/>
          <a:srcRect t="1086"/>
          <a:stretch/>
        </p:blipFill>
        <p:spPr>
          <a:xfrm>
            <a:off x="596700" y="1307267"/>
            <a:ext cx="9312222" cy="5550733"/>
          </a:xfrm>
        </p:spPr>
      </p:pic>
      <p:sp>
        <p:nvSpPr>
          <p:cNvPr id="4" name="Explosion : 8 points 3">
            <a:extLst>
              <a:ext uri="{FF2B5EF4-FFF2-40B4-BE49-F238E27FC236}">
                <a16:creationId xmlns:a16="http://schemas.microsoft.com/office/drawing/2014/main" id="{4FE27207-2FFB-4480-AE1C-9862210B2AA3}"/>
              </a:ext>
            </a:extLst>
          </p:cNvPr>
          <p:cNvSpPr/>
          <p:nvPr/>
        </p:nvSpPr>
        <p:spPr>
          <a:xfrm>
            <a:off x="9908922" y="0"/>
            <a:ext cx="2251136" cy="194109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7.05.4.1.5</a:t>
            </a:r>
          </a:p>
          <a:p>
            <a:pPr algn="ctr"/>
            <a:r>
              <a:rPr lang="fr-CH" dirty="0"/>
              <a:t>p.482</a:t>
            </a:r>
          </a:p>
        </p:txBody>
      </p:sp>
    </p:spTree>
    <p:extLst>
      <p:ext uri="{BB962C8B-B14F-4D97-AF65-F5344CB8AC3E}">
        <p14:creationId xmlns:p14="http://schemas.microsoft.com/office/powerpoint/2010/main" val="572801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50E74A-1640-4CDF-BD8D-526802EA0225}"/>
              </a:ext>
            </a:extLst>
          </p:cNvPr>
          <p:cNvSpPr>
            <a:spLocks noGrp="1"/>
          </p:cNvSpPr>
          <p:nvPr>
            <p:ph type="title"/>
          </p:nvPr>
        </p:nvSpPr>
        <p:spPr/>
        <p:txBody>
          <a:bodyPr/>
          <a:lstStyle/>
          <a:p>
            <a:r>
              <a:rPr lang="fr-CH" dirty="0"/>
              <a:t>Exemples</a:t>
            </a:r>
          </a:p>
        </p:txBody>
      </p:sp>
      <p:pic>
        <p:nvPicPr>
          <p:cNvPr id="5" name="Espace réservé du contenu 4">
            <a:extLst>
              <a:ext uri="{FF2B5EF4-FFF2-40B4-BE49-F238E27FC236}">
                <a16:creationId xmlns:a16="http://schemas.microsoft.com/office/drawing/2014/main" id="{DC3815BC-A9AC-4067-B9B7-60BAF9FF53C0}"/>
              </a:ext>
            </a:extLst>
          </p:cNvPr>
          <p:cNvPicPr>
            <a:picLocks noGrp="1" noChangeAspect="1"/>
          </p:cNvPicPr>
          <p:nvPr>
            <p:ph idx="1"/>
          </p:nvPr>
        </p:nvPicPr>
        <p:blipFill rotWithShape="1">
          <a:blip r:embed="rId2"/>
          <a:srcRect r="59276"/>
          <a:stretch/>
        </p:blipFill>
        <p:spPr>
          <a:xfrm>
            <a:off x="404150" y="1589087"/>
            <a:ext cx="3493596" cy="4534622"/>
          </a:xfrm>
        </p:spPr>
      </p:pic>
      <p:pic>
        <p:nvPicPr>
          <p:cNvPr id="6" name="Espace réservé du contenu 4">
            <a:extLst>
              <a:ext uri="{FF2B5EF4-FFF2-40B4-BE49-F238E27FC236}">
                <a16:creationId xmlns:a16="http://schemas.microsoft.com/office/drawing/2014/main" id="{A117D2AE-486C-4A7A-A219-DAA8F35D2B58}"/>
              </a:ext>
            </a:extLst>
          </p:cNvPr>
          <p:cNvPicPr>
            <a:picLocks noChangeAspect="1"/>
          </p:cNvPicPr>
          <p:nvPr/>
        </p:nvPicPr>
        <p:blipFill rotWithShape="1">
          <a:blip r:embed="rId2"/>
          <a:srcRect l="59276"/>
          <a:stretch/>
        </p:blipFill>
        <p:spPr>
          <a:xfrm>
            <a:off x="3897746" y="1589087"/>
            <a:ext cx="3493596" cy="4534622"/>
          </a:xfrm>
          <a:prstGeom prst="rect">
            <a:avLst/>
          </a:prstGeom>
        </p:spPr>
      </p:pic>
      <p:pic>
        <p:nvPicPr>
          <p:cNvPr id="8" name="Image 7">
            <a:extLst>
              <a:ext uri="{FF2B5EF4-FFF2-40B4-BE49-F238E27FC236}">
                <a16:creationId xmlns:a16="http://schemas.microsoft.com/office/drawing/2014/main" id="{47297B78-698A-4089-B143-E4E98B67D175}"/>
              </a:ext>
            </a:extLst>
          </p:cNvPr>
          <p:cNvPicPr>
            <a:picLocks noChangeAspect="1"/>
          </p:cNvPicPr>
          <p:nvPr/>
        </p:nvPicPr>
        <p:blipFill>
          <a:blip r:embed="rId3"/>
          <a:stretch>
            <a:fillRect/>
          </a:stretch>
        </p:blipFill>
        <p:spPr>
          <a:xfrm>
            <a:off x="7391342" y="2059710"/>
            <a:ext cx="4564796" cy="3393930"/>
          </a:xfrm>
          <a:prstGeom prst="rect">
            <a:avLst/>
          </a:prstGeom>
        </p:spPr>
      </p:pic>
    </p:spTree>
    <p:extLst>
      <p:ext uri="{BB962C8B-B14F-4D97-AF65-F5344CB8AC3E}">
        <p14:creationId xmlns:p14="http://schemas.microsoft.com/office/powerpoint/2010/main" val="2110759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422E3A2-F001-4B7B-97D8-CA51CDDAB6C5}"/>
              </a:ext>
            </a:extLst>
          </p:cNvPr>
          <p:cNvPicPr>
            <a:picLocks noGrp="1" noChangeAspect="1"/>
          </p:cNvPicPr>
          <p:nvPr>
            <p:ph idx="1"/>
          </p:nvPr>
        </p:nvPicPr>
        <p:blipFill>
          <a:blip r:embed="rId2"/>
          <a:stretch>
            <a:fillRect/>
          </a:stretch>
        </p:blipFill>
        <p:spPr>
          <a:xfrm>
            <a:off x="1583105" y="857755"/>
            <a:ext cx="9247216" cy="5142490"/>
          </a:xfrm>
        </p:spPr>
      </p:pic>
      <p:sp>
        <p:nvSpPr>
          <p:cNvPr id="6" name="ZoneTexte 5">
            <a:extLst>
              <a:ext uri="{FF2B5EF4-FFF2-40B4-BE49-F238E27FC236}">
                <a16:creationId xmlns:a16="http://schemas.microsoft.com/office/drawing/2014/main" id="{E2ECD7FB-8637-4DC8-97ED-29898767E1AA}"/>
              </a:ext>
            </a:extLst>
          </p:cNvPr>
          <p:cNvSpPr txBox="1"/>
          <p:nvPr/>
        </p:nvSpPr>
        <p:spPr>
          <a:xfrm>
            <a:off x="5015345" y="6271490"/>
            <a:ext cx="2872509" cy="369332"/>
          </a:xfrm>
          <a:prstGeom prst="rect">
            <a:avLst/>
          </a:prstGeom>
          <a:noFill/>
        </p:spPr>
        <p:txBody>
          <a:bodyPr wrap="square" rtlCol="0">
            <a:spAutoFit/>
          </a:bodyPr>
          <a:lstStyle/>
          <a:p>
            <a:r>
              <a:rPr lang="fr-CH" dirty="0"/>
              <a:t>Protégé contre la corrosion</a:t>
            </a:r>
          </a:p>
        </p:txBody>
      </p:sp>
      <p:cxnSp>
        <p:nvCxnSpPr>
          <p:cNvPr id="8" name="Connecteur droit avec flèche 7">
            <a:extLst>
              <a:ext uri="{FF2B5EF4-FFF2-40B4-BE49-F238E27FC236}">
                <a16:creationId xmlns:a16="http://schemas.microsoft.com/office/drawing/2014/main" id="{CF4EAEC6-9C77-4203-82FE-C337950CB605}"/>
              </a:ext>
            </a:extLst>
          </p:cNvPr>
          <p:cNvCxnSpPr>
            <a:stCxn id="6" idx="0"/>
          </p:cNvCxnSpPr>
          <p:nvPr/>
        </p:nvCxnSpPr>
        <p:spPr>
          <a:xfrm flipV="1">
            <a:off x="6451600" y="4655127"/>
            <a:ext cx="1898073" cy="16163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499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40AEF2-AD07-43AF-953A-42503ACA7F6B}"/>
              </a:ext>
            </a:extLst>
          </p:cNvPr>
          <p:cNvSpPr>
            <a:spLocks noGrp="1"/>
          </p:cNvSpPr>
          <p:nvPr>
            <p:ph type="title"/>
          </p:nvPr>
        </p:nvSpPr>
        <p:spPr/>
        <p:txBody>
          <a:bodyPr/>
          <a:lstStyle/>
          <a:p>
            <a:r>
              <a:rPr lang="fr-CH" dirty="0"/>
              <a:t>Risque d’avoir des courants vagabonds si vous oublié une de ces liaisons</a:t>
            </a:r>
          </a:p>
        </p:txBody>
      </p:sp>
      <p:pic>
        <p:nvPicPr>
          <p:cNvPr id="5" name="Espace réservé du contenu 4">
            <a:extLst>
              <a:ext uri="{FF2B5EF4-FFF2-40B4-BE49-F238E27FC236}">
                <a16:creationId xmlns:a16="http://schemas.microsoft.com/office/drawing/2014/main" id="{0E6261F4-6F36-4A81-95B7-CE923AC33F5A}"/>
              </a:ext>
            </a:extLst>
          </p:cNvPr>
          <p:cNvPicPr>
            <a:picLocks noGrp="1" noChangeAspect="1"/>
          </p:cNvPicPr>
          <p:nvPr>
            <p:ph idx="1"/>
          </p:nvPr>
        </p:nvPicPr>
        <p:blipFill>
          <a:blip r:embed="rId2"/>
          <a:stretch>
            <a:fillRect/>
          </a:stretch>
        </p:blipFill>
        <p:spPr>
          <a:xfrm>
            <a:off x="521474" y="1690688"/>
            <a:ext cx="3543812" cy="2916439"/>
          </a:xfrm>
        </p:spPr>
      </p:pic>
      <p:pic>
        <p:nvPicPr>
          <p:cNvPr id="8" name="Image 7">
            <a:extLst>
              <a:ext uri="{FF2B5EF4-FFF2-40B4-BE49-F238E27FC236}">
                <a16:creationId xmlns:a16="http://schemas.microsoft.com/office/drawing/2014/main" id="{C6D93BBE-66B1-4323-AB5D-84433975C0B9}"/>
              </a:ext>
            </a:extLst>
          </p:cNvPr>
          <p:cNvPicPr>
            <a:picLocks noChangeAspect="1"/>
          </p:cNvPicPr>
          <p:nvPr/>
        </p:nvPicPr>
        <p:blipFill rotWithShape="1">
          <a:blip r:embed="rId3"/>
          <a:srcRect r="35860"/>
          <a:stretch/>
        </p:blipFill>
        <p:spPr>
          <a:xfrm>
            <a:off x="5158393" y="3265117"/>
            <a:ext cx="3543812" cy="2319632"/>
          </a:xfrm>
          <a:prstGeom prst="rect">
            <a:avLst/>
          </a:prstGeom>
        </p:spPr>
      </p:pic>
      <p:sp>
        <p:nvSpPr>
          <p:cNvPr id="9" name="ZoneTexte 8">
            <a:extLst>
              <a:ext uri="{FF2B5EF4-FFF2-40B4-BE49-F238E27FC236}">
                <a16:creationId xmlns:a16="http://schemas.microsoft.com/office/drawing/2014/main" id="{7E7ADCC5-D51A-45EE-B071-88A579C69F5C}"/>
              </a:ext>
            </a:extLst>
          </p:cNvPr>
          <p:cNvSpPr txBox="1"/>
          <p:nvPr/>
        </p:nvSpPr>
        <p:spPr>
          <a:xfrm>
            <a:off x="5062591" y="2779575"/>
            <a:ext cx="5333160" cy="369332"/>
          </a:xfrm>
          <a:prstGeom prst="rect">
            <a:avLst/>
          </a:prstGeom>
          <a:noFill/>
        </p:spPr>
        <p:txBody>
          <a:bodyPr wrap="square" rtlCol="0">
            <a:spAutoFit/>
          </a:bodyPr>
          <a:lstStyle/>
          <a:p>
            <a:r>
              <a:rPr lang="fr-CH" dirty="0"/>
              <a:t>Expérience réelle chez un agriculteur de l’Emmenthal </a:t>
            </a:r>
          </a:p>
        </p:txBody>
      </p:sp>
      <p:sp>
        <p:nvSpPr>
          <p:cNvPr id="10" name="ZoneTexte 9">
            <a:extLst>
              <a:ext uri="{FF2B5EF4-FFF2-40B4-BE49-F238E27FC236}">
                <a16:creationId xmlns:a16="http://schemas.microsoft.com/office/drawing/2014/main" id="{E21A6CC1-1D89-45B2-8D57-D44B204E6622}"/>
              </a:ext>
            </a:extLst>
          </p:cNvPr>
          <p:cNvSpPr txBox="1"/>
          <p:nvPr/>
        </p:nvSpPr>
        <p:spPr>
          <a:xfrm>
            <a:off x="5181378" y="5700960"/>
            <a:ext cx="4913745" cy="369332"/>
          </a:xfrm>
          <a:prstGeom prst="rect">
            <a:avLst/>
          </a:prstGeom>
          <a:noFill/>
        </p:spPr>
        <p:txBody>
          <a:bodyPr wrap="square" rtlCol="0">
            <a:spAutoFit/>
          </a:bodyPr>
          <a:lstStyle/>
          <a:p>
            <a:r>
              <a:rPr lang="fr-CH" dirty="0"/>
              <a:t>Pourquoi ? </a:t>
            </a:r>
          </a:p>
        </p:txBody>
      </p:sp>
      <p:sp>
        <p:nvSpPr>
          <p:cNvPr id="12" name="ZoneTexte 11">
            <a:extLst>
              <a:ext uri="{FF2B5EF4-FFF2-40B4-BE49-F238E27FC236}">
                <a16:creationId xmlns:a16="http://schemas.microsoft.com/office/drawing/2014/main" id="{50E6201D-8C83-411B-88EF-4F98B8D340F0}"/>
              </a:ext>
            </a:extLst>
          </p:cNvPr>
          <p:cNvSpPr txBox="1"/>
          <p:nvPr/>
        </p:nvSpPr>
        <p:spPr>
          <a:xfrm>
            <a:off x="8702205" y="3428999"/>
            <a:ext cx="3489795" cy="2031325"/>
          </a:xfrm>
          <a:prstGeom prst="rect">
            <a:avLst/>
          </a:prstGeom>
          <a:noFill/>
        </p:spPr>
        <p:txBody>
          <a:bodyPr wrap="square">
            <a:spAutoFit/>
          </a:bodyPr>
          <a:lstStyle/>
          <a:p>
            <a:pPr marL="285750" indent="-285750" eaLnBrk="1" hangingPunct="1">
              <a:buFont typeface="Arial" panose="020B0604020202020204" pitchFamily="34" charset="0"/>
              <a:buChar char="•"/>
            </a:pPr>
            <a:r>
              <a:rPr lang="fr-CH" altLang="de-DE" dirty="0"/>
              <a:t>Les vaches ne mangeaient que du côté gauche</a:t>
            </a:r>
          </a:p>
          <a:p>
            <a:pPr eaLnBrk="1" hangingPunct="1"/>
            <a:endParaRPr lang="fr-CH" altLang="de-DE" dirty="0"/>
          </a:p>
          <a:p>
            <a:pPr marL="285750" indent="-285750" eaLnBrk="1" hangingPunct="1">
              <a:buFont typeface="Arial" panose="020B0604020202020204" pitchFamily="34" charset="0"/>
              <a:buChar char="•"/>
            </a:pPr>
            <a:r>
              <a:rPr lang="fr-CH" altLang="de-DE" dirty="0"/>
              <a:t>Elles évitaient le côté droite</a:t>
            </a:r>
          </a:p>
          <a:p>
            <a:pPr eaLnBrk="1" hangingPunct="1"/>
            <a:endParaRPr lang="fr-CH" altLang="de-DE" dirty="0"/>
          </a:p>
          <a:p>
            <a:pPr marL="285750" indent="-285750" eaLnBrk="1" hangingPunct="1">
              <a:buFont typeface="Arial" panose="020B0604020202020204" pitchFamily="34" charset="0"/>
              <a:buChar char="•"/>
            </a:pPr>
            <a:r>
              <a:rPr lang="fr-CH" altLang="de-DE" dirty="0"/>
              <a:t>Sur le côté droite se trouvait la borne de mise à terre </a:t>
            </a:r>
          </a:p>
        </p:txBody>
      </p:sp>
    </p:spTree>
    <p:extLst>
      <p:ext uri="{BB962C8B-B14F-4D97-AF65-F5344CB8AC3E}">
        <p14:creationId xmlns:p14="http://schemas.microsoft.com/office/powerpoint/2010/main" val="4189472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B7D015-D030-4416-A14D-51A8565F0308}"/>
              </a:ext>
            </a:extLst>
          </p:cNvPr>
          <p:cNvSpPr>
            <a:spLocks noGrp="1"/>
          </p:cNvSpPr>
          <p:nvPr>
            <p:ph type="title"/>
          </p:nvPr>
        </p:nvSpPr>
        <p:spPr/>
        <p:txBody>
          <a:bodyPr/>
          <a:lstStyle/>
          <a:p>
            <a:r>
              <a:rPr lang="fr-CH" sz="4400" b="0" i="0" u="none" strike="noStrike" baseline="0" dirty="0"/>
              <a:t>Les matériaux suivants sont autorisés:</a:t>
            </a:r>
            <a:br>
              <a:rPr lang="fr-CH" sz="4400" b="0" i="0" u="none" strike="noStrike" baseline="0" dirty="0">
                <a:latin typeface="ArialMT"/>
              </a:rPr>
            </a:br>
            <a:endParaRPr lang="fr-CH" dirty="0"/>
          </a:p>
        </p:txBody>
      </p:sp>
      <p:sp>
        <p:nvSpPr>
          <p:cNvPr id="3" name="Espace réservé du contenu 2">
            <a:extLst>
              <a:ext uri="{FF2B5EF4-FFF2-40B4-BE49-F238E27FC236}">
                <a16:creationId xmlns:a16="http://schemas.microsoft.com/office/drawing/2014/main" id="{63CFC976-6784-49A8-B6F5-C8D54BC171EF}"/>
              </a:ext>
            </a:extLst>
          </p:cNvPr>
          <p:cNvSpPr>
            <a:spLocks noGrp="1"/>
          </p:cNvSpPr>
          <p:nvPr>
            <p:ph idx="1"/>
          </p:nvPr>
        </p:nvSpPr>
        <p:spPr/>
        <p:txBody>
          <a:bodyPr>
            <a:normAutofit/>
          </a:bodyPr>
          <a:lstStyle/>
          <a:p>
            <a:pPr algn="l"/>
            <a:r>
              <a:rPr lang="fr-CH" sz="3600" b="0" i="0" u="none" strike="noStrike" baseline="0" dirty="0"/>
              <a:t>acier galvanisé en ruban ≥ 30 mm x 3 mm ou</a:t>
            </a:r>
          </a:p>
          <a:p>
            <a:pPr algn="l"/>
            <a:r>
              <a:rPr lang="fr-CH" sz="3600" b="0" i="0" u="none" strike="noStrike" baseline="0" dirty="0"/>
              <a:t>acier rond galvanisé Ø ≥ 8 mm ou</a:t>
            </a:r>
          </a:p>
          <a:p>
            <a:pPr algn="l"/>
            <a:r>
              <a:rPr lang="fr-CH" sz="3600" b="0" i="0" u="none" strike="noStrike" baseline="0" dirty="0"/>
              <a:t>conducteur en cuivre ≥ 4 mm2</a:t>
            </a:r>
          </a:p>
          <a:p>
            <a:pPr marL="0" indent="0" algn="l">
              <a:buNone/>
            </a:pPr>
            <a:endParaRPr lang="fr-CH" sz="2000" dirty="0"/>
          </a:p>
          <a:p>
            <a:pPr marL="0" indent="0">
              <a:buNone/>
            </a:pPr>
            <a:r>
              <a:rPr lang="fr-CH" sz="3600" dirty="0"/>
              <a:t>Doivent être protégés contre les dommages mécaniques et la corrosion. Ils doivent être choisies de façon à éviter tout effet électrolytique.</a:t>
            </a:r>
          </a:p>
        </p:txBody>
      </p:sp>
      <p:sp>
        <p:nvSpPr>
          <p:cNvPr id="4" name="Explosion : 8 points 3">
            <a:extLst>
              <a:ext uri="{FF2B5EF4-FFF2-40B4-BE49-F238E27FC236}">
                <a16:creationId xmlns:a16="http://schemas.microsoft.com/office/drawing/2014/main" id="{4661041E-E739-4A4F-9701-662641F9CE34}"/>
              </a:ext>
            </a:extLst>
          </p:cNvPr>
          <p:cNvSpPr/>
          <p:nvPr/>
        </p:nvSpPr>
        <p:spPr>
          <a:xfrm>
            <a:off x="9908922" y="0"/>
            <a:ext cx="2251136" cy="194109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7.05.5.1.3</a:t>
            </a:r>
          </a:p>
          <a:p>
            <a:pPr algn="ctr"/>
            <a:r>
              <a:rPr lang="fr-CH" dirty="0"/>
              <a:t>p.483</a:t>
            </a:r>
          </a:p>
        </p:txBody>
      </p:sp>
    </p:spTree>
    <p:extLst>
      <p:ext uri="{BB962C8B-B14F-4D97-AF65-F5344CB8AC3E}">
        <p14:creationId xmlns:p14="http://schemas.microsoft.com/office/powerpoint/2010/main" val="1930444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E71F98-5D53-40F8-937C-BE363ED998BC}"/>
              </a:ext>
            </a:extLst>
          </p:cNvPr>
          <p:cNvSpPr>
            <a:spLocks noGrp="1"/>
          </p:cNvSpPr>
          <p:nvPr>
            <p:ph type="title"/>
          </p:nvPr>
        </p:nvSpPr>
        <p:spPr/>
        <p:txBody>
          <a:bodyPr/>
          <a:lstStyle/>
          <a:p>
            <a:r>
              <a:rPr lang="fr-CH" dirty="0"/>
              <a:t>Protection contre le feu</a:t>
            </a:r>
          </a:p>
        </p:txBody>
      </p:sp>
      <p:sp>
        <p:nvSpPr>
          <p:cNvPr id="3" name="Espace réservé du contenu 2">
            <a:extLst>
              <a:ext uri="{FF2B5EF4-FFF2-40B4-BE49-F238E27FC236}">
                <a16:creationId xmlns:a16="http://schemas.microsoft.com/office/drawing/2014/main" id="{AB5B479B-360E-478D-A511-FD8346F49F3F}"/>
              </a:ext>
            </a:extLst>
          </p:cNvPr>
          <p:cNvSpPr>
            <a:spLocks noGrp="1"/>
          </p:cNvSpPr>
          <p:nvPr>
            <p:ph idx="1"/>
          </p:nvPr>
        </p:nvSpPr>
        <p:spPr>
          <a:xfrm>
            <a:off x="838200" y="1861136"/>
            <a:ext cx="10515600" cy="4351338"/>
          </a:xfrm>
        </p:spPr>
        <p:txBody>
          <a:bodyPr/>
          <a:lstStyle/>
          <a:p>
            <a:r>
              <a:rPr lang="fr-CH" dirty="0"/>
              <a:t>Appareil de chauffage conforme et fixé à des distances suffisantes, ce à pour but:</a:t>
            </a:r>
          </a:p>
          <a:p>
            <a:pPr lvl="1"/>
            <a:r>
              <a:rPr lang="fr-CH" dirty="0"/>
              <a:t>D’éviter les brûlures</a:t>
            </a:r>
          </a:p>
          <a:p>
            <a:pPr lvl="1"/>
            <a:r>
              <a:rPr lang="fr-CH" dirty="0"/>
              <a:t>D’éviter un incendie</a:t>
            </a:r>
          </a:p>
          <a:p>
            <a:r>
              <a:rPr lang="fr-CH" dirty="0"/>
              <a:t>Les appareil de chauffage doivent être installés à une distance d’au moins 0.5 m des animaux.</a:t>
            </a:r>
          </a:p>
        </p:txBody>
      </p:sp>
      <p:sp>
        <p:nvSpPr>
          <p:cNvPr id="4" name="Explosion : 8 points 3">
            <a:extLst>
              <a:ext uri="{FF2B5EF4-FFF2-40B4-BE49-F238E27FC236}">
                <a16:creationId xmlns:a16="http://schemas.microsoft.com/office/drawing/2014/main" id="{B775FB57-921E-40B2-A916-776F44F8B843}"/>
              </a:ext>
            </a:extLst>
          </p:cNvPr>
          <p:cNvSpPr/>
          <p:nvPr/>
        </p:nvSpPr>
        <p:spPr>
          <a:xfrm>
            <a:off x="9908922" y="0"/>
            <a:ext cx="2251136" cy="194109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7.05.4.2.2</a:t>
            </a:r>
          </a:p>
          <a:p>
            <a:pPr algn="ctr"/>
            <a:r>
              <a:rPr lang="fr-CH" dirty="0"/>
              <a:t>p.482</a:t>
            </a:r>
          </a:p>
        </p:txBody>
      </p:sp>
    </p:spTree>
    <p:extLst>
      <p:ext uri="{BB962C8B-B14F-4D97-AF65-F5344CB8AC3E}">
        <p14:creationId xmlns:p14="http://schemas.microsoft.com/office/powerpoint/2010/main" val="2191044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17415-DED3-465C-991D-7B074CFE772B}"/>
              </a:ext>
            </a:extLst>
          </p:cNvPr>
          <p:cNvSpPr>
            <a:spLocks noGrp="1"/>
          </p:cNvSpPr>
          <p:nvPr>
            <p:ph type="title"/>
          </p:nvPr>
        </p:nvSpPr>
        <p:spPr/>
        <p:txBody>
          <a:bodyPr/>
          <a:lstStyle/>
          <a:p>
            <a:r>
              <a:rPr lang="fr-CH" dirty="0"/>
              <a:t>Matériel</a:t>
            </a:r>
          </a:p>
        </p:txBody>
      </p:sp>
      <p:sp>
        <p:nvSpPr>
          <p:cNvPr id="3" name="Espace réservé du contenu 2">
            <a:extLst>
              <a:ext uri="{FF2B5EF4-FFF2-40B4-BE49-F238E27FC236}">
                <a16:creationId xmlns:a16="http://schemas.microsoft.com/office/drawing/2014/main" id="{B29F7103-CF72-4DDC-B69D-713814743B25}"/>
              </a:ext>
            </a:extLst>
          </p:cNvPr>
          <p:cNvSpPr>
            <a:spLocks noGrp="1"/>
          </p:cNvSpPr>
          <p:nvPr>
            <p:ph idx="1"/>
          </p:nvPr>
        </p:nvSpPr>
        <p:spPr>
          <a:xfrm>
            <a:off x="447869" y="1516827"/>
            <a:ext cx="10329623" cy="4804074"/>
          </a:xfrm>
        </p:spPr>
        <p:txBody>
          <a:bodyPr/>
          <a:lstStyle/>
          <a:p>
            <a:r>
              <a:rPr lang="fr-CH" dirty="0"/>
              <a:t>Minimum IP44 (si d’autres influences externes doit être augmenter)</a:t>
            </a:r>
          </a:p>
          <a:p>
            <a:pPr lvl="1"/>
            <a:r>
              <a:rPr lang="fr-CH" dirty="0"/>
              <a:t>Par exemple: substances corrosives</a:t>
            </a:r>
          </a:p>
          <a:p>
            <a:pPr lvl="1"/>
            <a:endParaRPr lang="fr-CH" dirty="0"/>
          </a:p>
          <a:p>
            <a:pPr lvl="1"/>
            <a:endParaRPr lang="fr-CH" dirty="0"/>
          </a:p>
          <a:p>
            <a:pPr lvl="1"/>
            <a:endParaRPr lang="fr-CH" dirty="0"/>
          </a:p>
          <a:p>
            <a:pPr lvl="1"/>
            <a:endParaRPr lang="fr-CH" dirty="0"/>
          </a:p>
          <a:p>
            <a:pPr lvl="1"/>
            <a:endParaRPr lang="fr-CH" dirty="0"/>
          </a:p>
          <a:p>
            <a:r>
              <a:rPr lang="fr-CH" dirty="0"/>
              <a:t>Les prises de courant doivent être installées de façon à exclure tout contact avec les matériaux combustibles.</a:t>
            </a:r>
          </a:p>
          <a:p>
            <a:pPr marL="0" indent="0">
              <a:buNone/>
            </a:pPr>
            <a:endParaRPr lang="fr-CH" dirty="0"/>
          </a:p>
          <a:p>
            <a:r>
              <a:rPr lang="fr-CH" dirty="0"/>
              <a:t>Le matériel électrique ne doit pas être accessibles aux animaux</a:t>
            </a:r>
          </a:p>
        </p:txBody>
      </p:sp>
      <p:pic>
        <p:nvPicPr>
          <p:cNvPr id="5" name="Image 4">
            <a:extLst>
              <a:ext uri="{FF2B5EF4-FFF2-40B4-BE49-F238E27FC236}">
                <a16:creationId xmlns:a16="http://schemas.microsoft.com/office/drawing/2014/main" id="{FE843EBD-A8F6-4B89-AD3D-4B45D79EA401}"/>
              </a:ext>
            </a:extLst>
          </p:cNvPr>
          <p:cNvPicPr>
            <a:picLocks noChangeAspect="1"/>
          </p:cNvPicPr>
          <p:nvPr/>
        </p:nvPicPr>
        <p:blipFill>
          <a:blip r:embed="rId2"/>
          <a:stretch>
            <a:fillRect/>
          </a:stretch>
        </p:blipFill>
        <p:spPr>
          <a:xfrm>
            <a:off x="8771137" y="2168073"/>
            <a:ext cx="2883453" cy="2088127"/>
          </a:xfrm>
          <a:prstGeom prst="rect">
            <a:avLst/>
          </a:prstGeom>
        </p:spPr>
      </p:pic>
      <p:sp>
        <p:nvSpPr>
          <p:cNvPr id="6" name="Explosion : 8 points 5">
            <a:extLst>
              <a:ext uri="{FF2B5EF4-FFF2-40B4-BE49-F238E27FC236}">
                <a16:creationId xmlns:a16="http://schemas.microsoft.com/office/drawing/2014/main" id="{20EFAC5A-6064-4959-8922-2C3191D7C385}"/>
              </a:ext>
            </a:extLst>
          </p:cNvPr>
          <p:cNvSpPr/>
          <p:nvPr/>
        </p:nvSpPr>
        <p:spPr>
          <a:xfrm>
            <a:off x="9852016" y="0"/>
            <a:ext cx="2251136" cy="194109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7.05.5.1.2</a:t>
            </a:r>
          </a:p>
          <a:p>
            <a:pPr algn="ctr"/>
            <a:r>
              <a:rPr lang="fr-CH" dirty="0"/>
              <a:t>p.483</a:t>
            </a:r>
          </a:p>
        </p:txBody>
      </p:sp>
    </p:spTree>
    <p:extLst>
      <p:ext uri="{BB962C8B-B14F-4D97-AF65-F5344CB8AC3E}">
        <p14:creationId xmlns:p14="http://schemas.microsoft.com/office/powerpoint/2010/main" val="2793150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7.02</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Piscine et fontaine</a:t>
            </a:r>
          </a:p>
        </p:txBody>
      </p:sp>
    </p:spTree>
    <p:extLst>
      <p:ext uri="{BB962C8B-B14F-4D97-AF65-F5344CB8AC3E}">
        <p14:creationId xmlns:p14="http://schemas.microsoft.com/office/powerpoint/2010/main" val="3974153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EA4957-DF3E-4C2A-96D0-F809BA7B3C8F}"/>
              </a:ext>
            </a:extLst>
          </p:cNvPr>
          <p:cNvSpPr>
            <a:spLocks noGrp="1"/>
          </p:cNvSpPr>
          <p:nvPr>
            <p:ph type="title"/>
          </p:nvPr>
        </p:nvSpPr>
        <p:spPr/>
        <p:txBody>
          <a:bodyPr/>
          <a:lstStyle/>
          <a:p>
            <a:r>
              <a:rPr lang="fr-CH" dirty="0"/>
              <a:t>Dispositif de coupure</a:t>
            </a:r>
          </a:p>
        </p:txBody>
      </p:sp>
      <p:sp>
        <p:nvSpPr>
          <p:cNvPr id="3" name="Espace réservé du contenu 2">
            <a:extLst>
              <a:ext uri="{FF2B5EF4-FFF2-40B4-BE49-F238E27FC236}">
                <a16:creationId xmlns:a16="http://schemas.microsoft.com/office/drawing/2014/main" id="{7668B90D-335B-4676-A243-093BF9A87CDC}"/>
              </a:ext>
            </a:extLst>
          </p:cNvPr>
          <p:cNvSpPr>
            <a:spLocks noGrp="1"/>
          </p:cNvSpPr>
          <p:nvPr>
            <p:ph idx="1"/>
          </p:nvPr>
        </p:nvSpPr>
        <p:spPr>
          <a:xfrm>
            <a:off x="838200" y="1348509"/>
            <a:ext cx="10515600" cy="4828454"/>
          </a:xfrm>
        </p:spPr>
        <p:txBody>
          <a:bodyPr>
            <a:normAutofit fontScale="92500" lnSpcReduction="20000"/>
          </a:bodyPr>
          <a:lstStyle/>
          <a:p>
            <a:pPr marL="0" indent="0">
              <a:buNone/>
            </a:pPr>
            <a:r>
              <a:rPr lang="fr-CH" dirty="0"/>
              <a:t>Pour les séchoirs, griffes de fourrages, racleurs, brasseurs, pompes</a:t>
            </a:r>
          </a:p>
          <a:p>
            <a:pPr marL="0" indent="0">
              <a:buNone/>
            </a:pPr>
            <a:endParaRPr lang="fr-CH" dirty="0"/>
          </a:p>
          <a:p>
            <a:pPr marL="0" indent="0">
              <a:buNone/>
            </a:pPr>
            <a:r>
              <a:rPr lang="fr-CH" dirty="0"/>
              <a:t>-&gt; Interrupteur de sécurité pour entretien</a:t>
            </a:r>
          </a:p>
          <a:p>
            <a:pPr marL="0" indent="0">
              <a:buNone/>
            </a:pPr>
            <a:endParaRPr lang="fr-CH" dirty="0"/>
          </a:p>
          <a:p>
            <a:pPr marL="0" indent="0">
              <a:buNone/>
            </a:pPr>
            <a:r>
              <a:rPr lang="fr-CH" dirty="0"/>
              <a:t>Rappel: </a:t>
            </a:r>
          </a:p>
          <a:p>
            <a:pPr marL="0" indent="0">
              <a:buNone/>
            </a:pPr>
            <a:r>
              <a:rPr lang="fr-CH" dirty="0"/>
              <a:t>- Prise et fiche admise pour l’entretien</a:t>
            </a:r>
          </a:p>
          <a:p>
            <a:pPr marL="0" indent="0">
              <a:buNone/>
            </a:pPr>
            <a:r>
              <a:rPr lang="fr-CH" dirty="0"/>
              <a:t>- Pour la commande accepté jusqu’à 16 A</a:t>
            </a:r>
          </a:p>
          <a:p>
            <a:pPr marL="0" indent="0">
              <a:buNone/>
            </a:pPr>
            <a:endParaRPr lang="fr-CH" dirty="0"/>
          </a:p>
          <a:p>
            <a:pPr marL="0" indent="0">
              <a:buNone/>
            </a:pPr>
            <a:endParaRPr lang="fr-CH" dirty="0"/>
          </a:p>
          <a:p>
            <a:pPr marL="0" indent="0">
              <a:buNone/>
            </a:pPr>
            <a:endParaRPr lang="fr-CH" dirty="0"/>
          </a:p>
          <a:p>
            <a:pPr marL="0" indent="0">
              <a:buNone/>
            </a:pPr>
            <a:r>
              <a:rPr lang="fr-CH" dirty="0"/>
              <a:t>Avec un étiquetage cohérent (éviter les 1,2,3 et A,B,C)</a:t>
            </a:r>
          </a:p>
        </p:txBody>
      </p:sp>
      <p:pic>
        <p:nvPicPr>
          <p:cNvPr id="5" name="Image 4">
            <a:extLst>
              <a:ext uri="{FF2B5EF4-FFF2-40B4-BE49-F238E27FC236}">
                <a16:creationId xmlns:a16="http://schemas.microsoft.com/office/drawing/2014/main" id="{40E52DCC-4211-4114-9859-0ACD1C1D9C43}"/>
              </a:ext>
            </a:extLst>
          </p:cNvPr>
          <p:cNvPicPr>
            <a:picLocks noChangeAspect="1"/>
          </p:cNvPicPr>
          <p:nvPr/>
        </p:nvPicPr>
        <p:blipFill>
          <a:blip r:embed="rId2"/>
          <a:stretch>
            <a:fillRect/>
          </a:stretch>
        </p:blipFill>
        <p:spPr>
          <a:xfrm>
            <a:off x="7620000" y="1820529"/>
            <a:ext cx="3327400" cy="2616387"/>
          </a:xfrm>
          <a:prstGeom prst="rect">
            <a:avLst/>
          </a:prstGeom>
        </p:spPr>
      </p:pic>
      <p:pic>
        <p:nvPicPr>
          <p:cNvPr id="7" name="Image 6">
            <a:extLst>
              <a:ext uri="{FF2B5EF4-FFF2-40B4-BE49-F238E27FC236}">
                <a16:creationId xmlns:a16="http://schemas.microsoft.com/office/drawing/2014/main" id="{04954A9A-9D61-4E11-BBC4-3255188550C1}"/>
              </a:ext>
            </a:extLst>
          </p:cNvPr>
          <p:cNvPicPr>
            <a:picLocks noChangeAspect="1"/>
          </p:cNvPicPr>
          <p:nvPr/>
        </p:nvPicPr>
        <p:blipFill>
          <a:blip r:embed="rId3"/>
          <a:stretch>
            <a:fillRect/>
          </a:stretch>
        </p:blipFill>
        <p:spPr>
          <a:xfrm>
            <a:off x="8528629" y="4651989"/>
            <a:ext cx="2221490" cy="1904134"/>
          </a:xfrm>
          <a:prstGeom prst="rect">
            <a:avLst/>
          </a:prstGeom>
        </p:spPr>
      </p:pic>
      <p:sp>
        <p:nvSpPr>
          <p:cNvPr id="6" name="Explosion : 8 points 5">
            <a:extLst>
              <a:ext uri="{FF2B5EF4-FFF2-40B4-BE49-F238E27FC236}">
                <a16:creationId xmlns:a16="http://schemas.microsoft.com/office/drawing/2014/main" id="{159C14AD-25C0-47E9-A74D-D50096CBA733}"/>
              </a:ext>
            </a:extLst>
          </p:cNvPr>
          <p:cNvSpPr/>
          <p:nvPr/>
        </p:nvSpPr>
        <p:spPr>
          <a:xfrm>
            <a:off x="9908922" y="0"/>
            <a:ext cx="2251136" cy="194109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7.05.5.3.6</a:t>
            </a:r>
          </a:p>
          <a:p>
            <a:pPr algn="ctr"/>
            <a:r>
              <a:rPr lang="fr-CH" dirty="0"/>
              <a:t>p.485</a:t>
            </a:r>
          </a:p>
        </p:txBody>
      </p:sp>
    </p:spTree>
    <p:extLst>
      <p:ext uri="{BB962C8B-B14F-4D97-AF65-F5344CB8AC3E}">
        <p14:creationId xmlns:p14="http://schemas.microsoft.com/office/powerpoint/2010/main" val="1760868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817E68-94C6-4475-9583-0DA9E5B07E11}"/>
              </a:ext>
            </a:extLst>
          </p:cNvPr>
          <p:cNvSpPr>
            <a:spLocks noGrp="1"/>
          </p:cNvSpPr>
          <p:nvPr>
            <p:ph type="title"/>
          </p:nvPr>
        </p:nvSpPr>
        <p:spPr/>
        <p:txBody>
          <a:bodyPr/>
          <a:lstStyle/>
          <a:p>
            <a:r>
              <a:rPr lang="fr-CH" dirty="0"/>
              <a:t>Canalisations</a:t>
            </a:r>
          </a:p>
        </p:txBody>
      </p:sp>
      <p:sp>
        <p:nvSpPr>
          <p:cNvPr id="3" name="Espace réservé du contenu 2">
            <a:extLst>
              <a:ext uri="{FF2B5EF4-FFF2-40B4-BE49-F238E27FC236}">
                <a16:creationId xmlns:a16="http://schemas.microsoft.com/office/drawing/2014/main" id="{591B9E36-B342-476E-8C51-027E3B1F3A65}"/>
              </a:ext>
            </a:extLst>
          </p:cNvPr>
          <p:cNvSpPr>
            <a:spLocks noGrp="1"/>
          </p:cNvSpPr>
          <p:nvPr>
            <p:ph idx="1"/>
          </p:nvPr>
        </p:nvSpPr>
        <p:spPr/>
        <p:txBody>
          <a:bodyPr/>
          <a:lstStyle/>
          <a:p>
            <a:r>
              <a:rPr lang="fr-CH" dirty="0"/>
              <a:t>Ne doivent pas être accessible ou sinon protection mécanique.</a:t>
            </a:r>
          </a:p>
          <a:p>
            <a:r>
              <a:rPr lang="fr-CH" dirty="0"/>
              <a:t>Zone de passage de véhicule minimum 60 cm dans le sol ou protection mécanique. </a:t>
            </a:r>
          </a:p>
          <a:p>
            <a:r>
              <a:rPr lang="fr-CH" dirty="0"/>
              <a:t>Canalisation mobile ne doivent pas traverser les murs</a:t>
            </a:r>
          </a:p>
          <a:p>
            <a:endParaRPr lang="fr-CH" dirty="0"/>
          </a:p>
        </p:txBody>
      </p:sp>
      <p:pic>
        <p:nvPicPr>
          <p:cNvPr id="5" name="Image 4">
            <a:extLst>
              <a:ext uri="{FF2B5EF4-FFF2-40B4-BE49-F238E27FC236}">
                <a16:creationId xmlns:a16="http://schemas.microsoft.com/office/drawing/2014/main" id="{591E8ABE-DDE4-4482-994B-D57B3F8149F0}"/>
              </a:ext>
            </a:extLst>
          </p:cNvPr>
          <p:cNvPicPr>
            <a:picLocks noChangeAspect="1"/>
          </p:cNvPicPr>
          <p:nvPr/>
        </p:nvPicPr>
        <p:blipFill>
          <a:blip r:embed="rId2"/>
          <a:stretch>
            <a:fillRect/>
          </a:stretch>
        </p:blipFill>
        <p:spPr>
          <a:xfrm>
            <a:off x="8913089" y="2890838"/>
            <a:ext cx="3140365" cy="3794836"/>
          </a:xfrm>
          <a:prstGeom prst="rect">
            <a:avLst/>
          </a:prstGeom>
        </p:spPr>
      </p:pic>
      <p:sp>
        <p:nvSpPr>
          <p:cNvPr id="6" name="Explosion : 8 points 5">
            <a:extLst>
              <a:ext uri="{FF2B5EF4-FFF2-40B4-BE49-F238E27FC236}">
                <a16:creationId xmlns:a16="http://schemas.microsoft.com/office/drawing/2014/main" id="{3073E0B5-5768-4EE7-9AE7-A2D6148D5D50}"/>
              </a:ext>
            </a:extLst>
          </p:cNvPr>
          <p:cNvSpPr/>
          <p:nvPr/>
        </p:nvSpPr>
        <p:spPr>
          <a:xfrm>
            <a:off x="9908922" y="0"/>
            <a:ext cx="2251136" cy="194109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7.05.5.2</a:t>
            </a:r>
          </a:p>
          <a:p>
            <a:pPr algn="ctr"/>
            <a:r>
              <a:rPr lang="fr-CH" dirty="0"/>
              <a:t>p.484</a:t>
            </a:r>
          </a:p>
        </p:txBody>
      </p:sp>
    </p:spTree>
    <p:extLst>
      <p:ext uri="{BB962C8B-B14F-4D97-AF65-F5344CB8AC3E}">
        <p14:creationId xmlns:p14="http://schemas.microsoft.com/office/powerpoint/2010/main" val="3235917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86004-24E1-40F5-8AC4-79EB86973ECE}"/>
              </a:ext>
            </a:extLst>
          </p:cNvPr>
          <p:cNvSpPr>
            <a:spLocks noGrp="1"/>
          </p:cNvSpPr>
          <p:nvPr>
            <p:ph type="title"/>
          </p:nvPr>
        </p:nvSpPr>
        <p:spPr/>
        <p:txBody>
          <a:bodyPr/>
          <a:lstStyle/>
          <a:p>
            <a:r>
              <a:rPr lang="fr-CH" dirty="0"/>
              <a:t>Sectionnement et coupure</a:t>
            </a:r>
          </a:p>
        </p:txBody>
      </p:sp>
      <p:sp>
        <p:nvSpPr>
          <p:cNvPr id="3" name="Espace réservé du contenu 2">
            <a:extLst>
              <a:ext uri="{FF2B5EF4-FFF2-40B4-BE49-F238E27FC236}">
                <a16:creationId xmlns:a16="http://schemas.microsoft.com/office/drawing/2014/main" id="{946DA572-F370-4A2D-A42F-407F3B44ED2E}"/>
              </a:ext>
            </a:extLst>
          </p:cNvPr>
          <p:cNvSpPr>
            <a:spLocks noGrp="1"/>
          </p:cNvSpPr>
          <p:nvPr>
            <p:ph idx="1"/>
          </p:nvPr>
        </p:nvSpPr>
        <p:spPr/>
        <p:txBody>
          <a:bodyPr/>
          <a:lstStyle/>
          <a:p>
            <a:pPr marL="0" indent="0">
              <a:buNone/>
            </a:pPr>
            <a:r>
              <a:rPr lang="fr-CH" dirty="0"/>
              <a:t>Les appareils de sectionnement et de coupure ainsi que les dispositifs d’actionnement d’arrêt d’urgence ou d’immobilisation d’urgence ne doivent pas être installés à la portée des animaux d’élevage. L’accessibilité des dispositifs ne doit pas être entravée par les animaux.</a:t>
            </a:r>
          </a:p>
        </p:txBody>
      </p:sp>
      <p:sp>
        <p:nvSpPr>
          <p:cNvPr id="4" name="Explosion : 8 points 3">
            <a:extLst>
              <a:ext uri="{FF2B5EF4-FFF2-40B4-BE49-F238E27FC236}">
                <a16:creationId xmlns:a16="http://schemas.microsoft.com/office/drawing/2014/main" id="{0873A9F6-6C15-4803-BD73-ED7B07A41DE3}"/>
              </a:ext>
            </a:extLst>
          </p:cNvPr>
          <p:cNvSpPr/>
          <p:nvPr/>
        </p:nvSpPr>
        <p:spPr>
          <a:xfrm>
            <a:off x="9908922" y="0"/>
            <a:ext cx="2251136" cy="194109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7.05.5.3.6</a:t>
            </a:r>
          </a:p>
          <a:p>
            <a:pPr algn="ctr"/>
            <a:r>
              <a:rPr lang="fr-CH" dirty="0"/>
              <a:t>p.485</a:t>
            </a:r>
          </a:p>
        </p:txBody>
      </p:sp>
    </p:spTree>
    <p:extLst>
      <p:ext uri="{BB962C8B-B14F-4D97-AF65-F5344CB8AC3E}">
        <p14:creationId xmlns:p14="http://schemas.microsoft.com/office/powerpoint/2010/main" val="3094759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re 1">
            <a:extLst>
              <a:ext uri="{FF2B5EF4-FFF2-40B4-BE49-F238E27FC236}">
                <a16:creationId xmlns:a16="http://schemas.microsoft.com/office/drawing/2014/main" id="{C6D3730C-414E-4BB4-94BB-78A34DCC2339}"/>
              </a:ext>
            </a:extLst>
          </p:cNvPr>
          <p:cNvSpPr>
            <a:spLocks noGrp="1"/>
          </p:cNvSpPr>
          <p:nvPr>
            <p:ph type="title"/>
          </p:nvPr>
        </p:nvSpPr>
        <p:spPr>
          <a:xfrm>
            <a:off x="695911" y="1616311"/>
            <a:ext cx="4803636" cy="1311664"/>
          </a:xfrm>
        </p:spPr>
        <p:txBody>
          <a:bodyPr>
            <a:normAutofit/>
          </a:bodyPr>
          <a:lstStyle/>
          <a:p>
            <a:r>
              <a:rPr lang="fr-CH">
                <a:solidFill>
                  <a:srgbClr val="000000"/>
                </a:solidFill>
              </a:rPr>
              <a:t>Clôture électrique</a:t>
            </a:r>
          </a:p>
        </p:txBody>
      </p:sp>
      <p:sp>
        <p:nvSpPr>
          <p:cNvPr id="3" name="Espace réservé du contenu 2">
            <a:extLst>
              <a:ext uri="{FF2B5EF4-FFF2-40B4-BE49-F238E27FC236}">
                <a16:creationId xmlns:a16="http://schemas.microsoft.com/office/drawing/2014/main" id="{C379FCD0-B1EA-4290-AA71-31AFBA226409}"/>
              </a:ext>
            </a:extLst>
          </p:cNvPr>
          <p:cNvSpPr>
            <a:spLocks noGrp="1"/>
          </p:cNvSpPr>
          <p:nvPr>
            <p:ph idx="1"/>
          </p:nvPr>
        </p:nvSpPr>
        <p:spPr>
          <a:xfrm>
            <a:off x="804997" y="2272143"/>
            <a:ext cx="4706803" cy="3788830"/>
          </a:xfrm>
        </p:spPr>
        <p:txBody>
          <a:bodyPr anchor="ctr">
            <a:normAutofit/>
          </a:bodyPr>
          <a:lstStyle/>
          <a:p>
            <a:pPr marL="0" indent="0">
              <a:buNone/>
            </a:pPr>
            <a:r>
              <a:rPr lang="fr-CH" sz="3200" b="0" i="0" u="none" strike="noStrike" baseline="0" dirty="0">
                <a:solidFill>
                  <a:srgbClr val="000000"/>
                </a:solidFill>
              </a:rPr>
              <a:t>Les clôtures électriques reliées en service d’une façon conductrice à un réseau de distribution d’énergie doivent être montées à demeure.</a:t>
            </a:r>
            <a:endParaRPr lang="fr-CH" sz="3200" dirty="0">
              <a:solidFill>
                <a:srgbClr val="000000"/>
              </a:solidFill>
            </a:endParaRPr>
          </a:p>
        </p:txBody>
      </p:sp>
      <p:sp>
        <p:nvSpPr>
          <p:cNvPr id="14"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A1B9690F-4FDF-48D6-A133-7038DAA3DD62}"/>
              </a:ext>
            </a:extLst>
          </p:cNvPr>
          <p:cNvPicPr>
            <a:picLocks noChangeAspect="1"/>
          </p:cNvPicPr>
          <p:nvPr/>
        </p:nvPicPr>
        <p:blipFill rotWithShape="1">
          <a:blip r:embed="rId3"/>
          <a:srcRect l="401" r="3" b="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8" name="Explosion : 8 points 7">
            <a:extLst>
              <a:ext uri="{FF2B5EF4-FFF2-40B4-BE49-F238E27FC236}">
                <a16:creationId xmlns:a16="http://schemas.microsoft.com/office/drawing/2014/main" id="{77F6F1C9-6EEF-404B-A9A1-93DA7011F260}"/>
              </a:ext>
            </a:extLst>
          </p:cNvPr>
          <p:cNvSpPr/>
          <p:nvPr/>
        </p:nvSpPr>
        <p:spPr>
          <a:xfrm>
            <a:off x="-1" y="0"/>
            <a:ext cx="2441359" cy="194109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7.05.5.5.1.8</a:t>
            </a:r>
          </a:p>
          <a:p>
            <a:pPr algn="ctr"/>
            <a:r>
              <a:rPr lang="fr-CH" dirty="0"/>
              <a:t>p.485</a:t>
            </a:r>
          </a:p>
        </p:txBody>
      </p:sp>
    </p:spTree>
    <p:extLst>
      <p:ext uri="{BB962C8B-B14F-4D97-AF65-F5344CB8AC3E}">
        <p14:creationId xmlns:p14="http://schemas.microsoft.com/office/powerpoint/2010/main" val="337720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4A04C4-0937-41BC-B530-8A4E004AD38C}"/>
              </a:ext>
            </a:extLst>
          </p:cNvPr>
          <p:cNvSpPr>
            <a:spLocks noGrp="1"/>
          </p:cNvSpPr>
          <p:nvPr>
            <p:ph type="title"/>
          </p:nvPr>
        </p:nvSpPr>
        <p:spPr/>
        <p:txBody>
          <a:bodyPr/>
          <a:lstStyle/>
          <a:p>
            <a:r>
              <a:rPr lang="fr-CH" dirty="0"/>
              <a:t>Luminaires et éclairage</a:t>
            </a:r>
          </a:p>
        </p:txBody>
      </p:sp>
      <p:sp>
        <p:nvSpPr>
          <p:cNvPr id="3" name="Espace réservé du contenu 2">
            <a:extLst>
              <a:ext uri="{FF2B5EF4-FFF2-40B4-BE49-F238E27FC236}">
                <a16:creationId xmlns:a16="http://schemas.microsoft.com/office/drawing/2014/main" id="{8B0E17BD-ED61-4B15-B7CA-CBF8363C5CAE}"/>
              </a:ext>
            </a:extLst>
          </p:cNvPr>
          <p:cNvSpPr>
            <a:spLocks noGrp="1"/>
          </p:cNvSpPr>
          <p:nvPr>
            <p:ph idx="1"/>
          </p:nvPr>
        </p:nvSpPr>
        <p:spPr>
          <a:xfrm>
            <a:off x="722791" y="1617000"/>
            <a:ext cx="10515600" cy="4658881"/>
          </a:xfrm>
        </p:spPr>
        <p:txBody>
          <a:bodyPr/>
          <a:lstStyle/>
          <a:p>
            <a:r>
              <a:rPr lang="fr-CH" sz="1800" b="0" i="0" u="none" strike="noStrike" baseline="0" dirty="0"/>
              <a:t>Les luminaires doivent être choisis en fonction de leur degré de protection et de leur température superficielle. Dans les zones à risque d’incendie avec un danger provoqué par des dépôts de poussières combustibles, seuls les luminaires portant la désignation  </a:t>
            </a:r>
            <a:r>
              <a:rPr lang="fr-CH" sz="1800" dirty="0"/>
              <a:t>D</a:t>
            </a:r>
            <a:r>
              <a:rPr lang="fr-CH" sz="1800" b="0" i="0" u="none" strike="noStrike" baseline="0" dirty="0"/>
              <a:t>    (Anciennement</a:t>
            </a:r>
            <a:r>
              <a:rPr lang="fr-CH" sz="1800" dirty="0"/>
              <a:t>    F     </a:t>
            </a:r>
            <a:r>
              <a:rPr lang="fr-CH" sz="1800" dirty="0" err="1"/>
              <a:t>F</a:t>
            </a:r>
            <a:r>
              <a:rPr lang="fr-CH" sz="1800" dirty="0"/>
              <a:t>    </a:t>
            </a:r>
            <a:r>
              <a:rPr lang="fr-CH" sz="1800" b="0" i="0" u="none" strike="noStrike" baseline="0" dirty="0"/>
              <a:t>) peuvent être utilisés.</a:t>
            </a:r>
          </a:p>
          <a:p>
            <a:pPr algn="l"/>
            <a:r>
              <a:rPr lang="fr-CH" sz="1800" b="0" i="0" u="none" strike="noStrike" baseline="0" dirty="0"/>
              <a:t>Minimum IP 54 </a:t>
            </a:r>
          </a:p>
          <a:p>
            <a:pPr algn="l"/>
            <a:r>
              <a:rPr lang="fr-CH" sz="1800" dirty="0"/>
              <a:t>D</a:t>
            </a:r>
            <a:r>
              <a:rPr lang="fr-CH" sz="1800" b="0" i="0" u="none" strike="noStrike" baseline="0" dirty="0"/>
              <a:t>istance de sécurité suffisante par rapport aux matériaux combustibles est garantie.</a:t>
            </a:r>
            <a:endParaRPr lang="fr-CH" dirty="0"/>
          </a:p>
        </p:txBody>
      </p:sp>
      <p:sp>
        <p:nvSpPr>
          <p:cNvPr id="4" name="Triangle isocèle 3">
            <a:extLst>
              <a:ext uri="{FF2B5EF4-FFF2-40B4-BE49-F238E27FC236}">
                <a16:creationId xmlns:a16="http://schemas.microsoft.com/office/drawing/2014/main" id="{A3D676D6-8877-4ED4-9445-234898CD29B4}"/>
              </a:ext>
            </a:extLst>
          </p:cNvPr>
          <p:cNvSpPr/>
          <p:nvPr/>
        </p:nvSpPr>
        <p:spPr>
          <a:xfrm flipV="1">
            <a:off x="6281967" y="2144888"/>
            <a:ext cx="319596" cy="301840"/>
          </a:xfrm>
          <a:prstGeom prst="triangl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H"/>
          </a:p>
        </p:txBody>
      </p:sp>
      <p:sp>
        <p:nvSpPr>
          <p:cNvPr id="5" name="Triangle isocèle 4">
            <a:extLst>
              <a:ext uri="{FF2B5EF4-FFF2-40B4-BE49-F238E27FC236}">
                <a16:creationId xmlns:a16="http://schemas.microsoft.com/office/drawing/2014/main" id="{43D06BC5-7DF7-46BB-87DA-704211675F75}"/>
              </a:ext>
            </a:extLst>
          </p:cNvPr>
          <p:cNvSpPr/>
          <p:nvPr/>
        </p:nvSpPr>
        <p:spPr>
          <a:xfrm flipV="1">
            <a:off x="8269749" y="2144888"/>
            <a:ext cx="319596" cy="301840"/>
          </a:xfrm>
          <a:prstGeom prst="triangl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H"/>
          </a:p>
        </p:txBody>
      </p:sp>
      <p:sp>
        <p:nvSpPr>
          <p:cNvPr id="6" name="Triangle isocèle 5">
            <a:extLst>
              <a:ext uri="{FF2B5EF4-FFF2-40B4-BE49-F238E27FC236}">
                <a16:creationId xmlns:a16="http://schemas.microsoft.com/office/drawing/2014/main" id="{86F6A8E0-148F-4591-A1F0-D66B5DECE0E4}"/>
              </a:ext>
            </a:extLst>
          </p:cNvPr>
          <p:cNvSpPr/>
          <p:nvPr/>
        </p:nvSpPr>
        <p:spPr>
          <a:xfrm flipV="1">
            <a:off x="8601349" y="2144888"/>
            <a:ext cx="319596" cy="301840"/>
          </a:xfrm>
          <a:prstGeom prst="triangl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H"/>
          </a:p>
        </p:txBody>
      </p:sp>
      <p:pic>
        <p:nvPicPr>
          <p:cNvPr id="8" name="Image 7">
            <a:extLst>
              <a:ext uri="{FF2B5EF4-FFF2-40B4-BE49-F238E27FC236}">
                <a16:creationId xmlns:a16="http://schemas.microsoft.com/office/drawing/2014/main" id="{9CAA68DD-644C-4CAA-ABE0-7BD13EB484D7}"/>
              </a:ext>
            </a:extLst>
          </p:cNvPr>
          <p:cNvPicPr>
            <a:picLocks noChangeAspect="1"/>
          </p:cNvPicPr>
          <p:nvPr/>
        </p:nvPicPr>
        <p:blipFill>
          <a:blip r:embed="rId2"/>
          <a:stretch>
            <a:fillRect/>
          </a:stretch>
        </p:blipFill>
        <p:spPr>
          <a:xfrm>
            <a:off x="1062300" y="3387340"/>
            <a:ext cx="6534878" cy="2888541"/>
          </a:xfrm>
          <a:prstGeom prst="rect">
            <a:avLst/>
          </a:prstGeom>
        </p:spPr>
      </p:pic>
      <p:pic>
        <p:nvPicPr>
          <p:cNvPr id="10" name="Image 9">
            <a:extLst>
              <a:ext uri="{FF2B5EF4-FFF2-40B4-BE49-F238E27FC236}">
                <a16:creationId xmlns:a16="http://schemas.microsoft.com/office/drawing/2014/main" id="{448FCE6D-C9CA-4FA1-9CB8-D066CD41574B}"/>
              </a:ext>
            </a:extLst>
          </p:cNvPr>
          <p:cNvPicPr>
            <a:picLocks noChangeAspect="1"/>
          </p:cNvPicPr>
          <p:nvPr/>
        </p:nvPicPr>
        <p:blipFill>
          <a:blip r:embed="rId3"/>
          <a:stretch>
            <a:fillRect/>
          </a:stretch>
        </p:blipFill>
        <p:spPr>
          <a:xfrm>
            <a:off x="8239986" y="3310231"/>
            <a:ext cx="3302403" cy="3156012"/>
          </a:xfrm>
          <a:prstGeom prst="rect">
            <a:avLst/>
          </a:prstGeom>
        </p:spPr>
      </p:pic>
      <p:sp>
        <p:nvSpPr>
          <p:cNvPr id="9" name="Explosion : 8 points 8">
            <a:extLst>
              <a:ext uri="{FF2B5EF4-FFF2-40B4-BE49-F238E27FC236}">
                <a16:creationId xmlns:a16="http://schemas.microsoft.com/office/drawing/2014/main" id="{1388C5B2-7978-4DE9-AD2B-C5114C97E19B}"/>
              </a:ext>
            </a:extLst>
          </p:cNvPr>
          <p:cNvSpPr/>
          <p:nvPr/>
        </p:nvSpPr>
        <p:spPr>
          <a:xfrm>
            <a:off x="9750641" y="0"/>
            <a:ext cx="2441359" cy="194109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7.05.5.5.6</a:t>
            </a:r>
          </a:p>
          <a:p>
            <a:pPr algn="ctr"/>
            <a:r>
              <a:rPr lang="fr-CH" dirty="0"/>
              <a:t>p.485</a:t>
            </a:r>
          </a:p>
        </p:txBody>
      </p:sp>
    </p:spTree>
    <p:extLst>
      <p:ext uri="{BB962C8B-B14F-4D97-AF65-F5344CB8AC3E}">
        <p14:creationId xmlns:p14="http://schemas.microsoft.com/office/powerpoint/2010/main" val="2808000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F37907-F5C5-4236-BC83-03138C3E23C2}"/>
              </a:ext>
            </a:extLst>
          </p:cNvPr>
          <p:cNvSpPr>
            <a:spLocks noGrp="1"/>
          </p:cNvSpPr>
          <p:nvPr>
            <p:ph type="title"/>
          </p:nvPr>
        </p:nvSpPr>
        <p:spPr/>
        <p:txBody>
          <a:bodyPr/>
          <a:lstStyle/>
          <a:p>
            <a:r>
              <a:rPr lang="fr-CH" dirty="0"/>
              <a:t>Attention aux spots halogènes</a:t>
            </a:r>
          </a:p>
        </p:txBody>
      </p:sp>
      <p:pic>
        <p:nvPicPr>
          <p:cNvPr id="5" name="Espace réservé du contenu 4">
            <a:extLst>
              <a:ext uri="{FF2B5EF4-FFF2-40B4-BE49-F238E27FC236}">
                <a16:creationId xmlns:a16="http://schemas.microsoft.com/office/drawing/2014/main" id="{FA020EE0-ED70-4D6B-A8F2-E68170A4C010}"/>
              </a:ext>
            </a:extLst>
          </p:cNvPr>
          <p:cNvPicPr>
            <a:picLocks noGrp="1" noChangeAspect="1"/>
          </p:cNvPicPr>
          <p:nvPr>
            <p:ph idx="1"/>
          </p:nvPr>
        </p:nvPicPr>
        <p:blipFill>
          <a:blip r:embed="rId2"/>
          <a:stretch>
            <a:fillRect/>
          </a:stretch>
        </p:blipFill>
        <p:spPr>
          <a:xfrm>
            <a:off x="3470431" y="1690688"/>
            <a:ext cx="5251137" cy="4351338"/>
          </a:xfrm>
        </p:spPr>
      </p:pic>
    </p:spTree>
    <p:extLst>
      <p:ext uri="{BB962C8B-B14F-4D97-AF65-F5344CB8AC3E}">
        <p14:creationId xmlns:p14="http://schemas.microsoft.com/office/powerpoint/2010/main" val="688923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6DF916-2DD0-40BB-A6E3-4E0152EF36AE}"/>
              </a:ext>
            </a:extLst>
          </p:cNvPr>
          <p:cNvSpPr>
            <a:spLocks noGrp="1"/>
          </p:cNvSpPr>
          <p:nvPr>
            <p:ph type="title"/>
          </p:nvPr>
        </p:nvSpPr>
        <p:spPr/>
        <p:txBody>
          <a:bodyPr/>
          <a:lstStyle/>
          <a:p>
            <a:r>
              <a:rPr lang="fr-CH" dirty="0"/>
              <a:t>Divers</a:t>
            </a:r>
          </a:p>
        </p:txBody>
      </p:sp>
      <p:sp>
        <p:nvSpPr>
          <p:cNvPr id="3" name="Espace réservé du contenu 2">
            <a:extLst>
              <a:ext uri="{FF2B5EF4-FFF2-40B4-BE49-F238E27FC236}">
                <a16:creationId xmlns:a16="http://schemas.microsoft.com/office/drawing/2014/main" id="{65E8447A-FB0D-42D2-9099-22B132C0725B}"/>
              </a:ext>
            </a:extLst>
          </p:cNvPr>
          <p:cNvSpPr>
            <a:spLocks noGrp="1"/>
          </p:cNvSpPr>
          <p:nvPr>
            <p:ph idx="1"/>
          </p:nvPr>
        </p:nvSpPr>
        <p:spPr/>
        <p:txBody>
          <a:bodyPr/>
          <a:lstStyle/>
          <a:p>
            <a:pPr marL="0" indent="0" algn="l">
              <a:buNone/>
            </a:pPr>
            <a:r>
              <a:rPr lang="fr-CH" dirty="0"/>
              <a:t>Alimentation de secours</a:t>
            </a:r>
            <a:endParaRPr lang="fr-CH" sz="1600" b="0" i="0" u="none" strike="noStrike" baseline="0" dirty="0"/>
          </a:p>
          <a:p>
            <a:pPr marL="0" indent="0" algn="l">
              <a:buNone/>
            </a:pPr>
            <a:r>
              <a:rPr lang="fr-CH" sz="1800" b="0" i="0" u="none" strike="noStrike" baseline="0" dirty="0"/>
              <a:t>Dans l’élevage intensif, une alimentation électrique de secours doit être prévue pour les installations assurant la survie des animaux (p. ex. distributeurs de nourriture, d’eau, air, éclairage).</a:t>
            </a:r>
          </a:p>
          <a:p>
            <a:pPr marL="0" indent="0" algn="l">
              <a:buNone/>
            </a:pPr>
            <a:endParaRPr lang="fr-CH" sz="1800" dirty="0"/>
          </a:p>
          <a:p>
            <a:pPr marL="0" indent="0">
              <a:buNone/>
            </a:pPr>
            <a:r>
              <a:rPr lang="fr-CH" dirty="0"/>
              <a:t>Contrôle de réception maximum 6 mois après le contrôle final</a:t>
            </a:r>
          </a:p>
          <a:p>
            <a:pPr marL="0" indent="0">
              <a:buNone/>
            </a:pPr>
            <a:endParaRPr lang="fr-CH" b="0" i="0" u="none" strike="noStrike" baseline="0" dirty="0"/>
          </a:p>
          <a:p>
            <a:pPr marL="0" indent="0">
              <a:buNone/>
            </a:pPr>
            <a:r>
              <a:rPr lang="fr-CH" dirty="0"/>
              <a:t>Contrôle périodique tous les : </a:t>
            </a:r>
          </a:p>
          <a:p>
            <a:pPr marL="0" indent="0">
              <a:buNone/>
            </a:pPr>
            <a:r>
              <a:rPr lang="fr-CH" dirty="0"/>
              <a:t>10 ans</a:t>
            </a:r>
            <a:endParaRPr lang="fr-CH" sz="1600" b="0" i="0" u="none" strike="noStrike" baseline="0" dirty="0"/>
          </a:p>
          <a:p>
            <a:pPr marL="0" indent="0" algn="l">
              <a:buNone/>
            </a:pPr>
            <a:endParaRPr lang="fr-CH" dirty="0"/>
          </a:p>
        </p:txBody>
      </p:sp>
    </p:spTree>
    <p:extLst>
      <p:ext uri="{BB962C8B-B14F-4D97-AF65-F5344CB8AC3E}">
        <p14:creationId xmlns:p14="http://schemas.microsoft.com/office/powerpoint/2010/main" val="410900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1BEBAC2-8AFB-4F61-9068-E8967443F882}"/>
              </a:ext>
            </a:extLst>
          </p:cNvPr>
          <p:cNvPicPr>
            <a:picLocks noGrp="1" noChangeAspect="1"/>
          </p:cNvPicPr>
          <p:nvPr>
            <p:ph idx="1"/>
          </p:nvPr>
        </p:nvPicPr>
        <p:blipFill>
          <a:blip r:embed="rId2"/>
          <a:stretch>
            <a:fillRect/>
          </a:stretch>
        </p:blipFill>
        <p:spPr>
          <a:xfrm>
            <a:off x="-1" y="0"/>
            <a:ext cx="4421025" cy="3306618"/>
          </a:xfrm>
        </p:spPr>
      </p:pic>
      <p:pic>
        <p:nvPicPr>
          <p:cNvPr id="9" name="Image 8">
            <a:extLst>
              <a:ext uri="{FF2B5EF4-FFF2-40B4-BE49-F238E27FC236}">
                <a16:creationId xmlns:a16="http://schemas.microsoft.com/office/drawing/2014/main" id="{6F0AD503-1A08-4CAA-B42F-A25CED7172FC}"/>
              </a:ext>
            </a:extLst>
          </p:cNvPr>
          <p:cNvPicPr>
            <a:picLocks noChangeAspect="1"/>
          </p:cNvPicPr>
          <p:nvPr/>
        </p:nvPicPr>
        <p:blipFill>
          <a:blip r:embed="rId3"/>
          <a:stretch>
            <a:fillRect/>
          </a:stretch>
        </p:blipFill>
        <p:spPr>
          <a:xfrm>
            <a:off x="5827101" y="579581"/>
            <a:ext cx="4609990" cy="5454073"/>
          </a:xfrm>
          <a:prstGeom prst="rect">
            <a:avLst/>
          </a:prstGeom>
        </p:spPr>
      </p:pic>
      <p:pic>
        <p:nvPicPr>
          <p:cNvPr id="2050" name="Picture 2" descr="Ferme détruite par un incendie - RTN votre radio régionale">
            <a:extLst>
              <a:ext uri="{FF2B5EF4-FFF2-40B4-BE49-F238E27FC236}">
                <a16:creationId xmlns:a16="http://schemas.microsoft.com/office/drawing/2014/main" id="{A859671A-6D45-49B2-BE7E-36BA904B1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65381"/>
            <a:ext cx="4408824" cy="330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38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7.08</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Installations électriques des places de</a:t>
            </a:r>
          </a:p>
          <a:p>
            <a:r>
              <a:rPr lang="fr-CH" dirty="0">
                <a:solidFill>
                  <a:srgbClr val="FFFFFF"/>
                </a:solidFill>
              </a:rPr>
              <a:t>camping et de caravanes</a:t>
            </a:r>
          </a:p>
        </p:txBody>
      </p:sp>
    </p:spTree>
    <p:extLst>
      <p:ext uri="{BB962C8B-B14F-4D97-AF65-F5344CB8AC3E}">
        <p14:creationId xmlns:p14="http://schemas.microsoft.com/office/powerpoint/2010/main" val="2797533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1"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32" name="Picture 8" descr="Adaptateur prise camping-car">
            <a:extLst>
              <a:ext uri="{FF2B5EF4-FFF2-40B4-BE49-F238E27FC236}">
                <a16:creationId xmlns:a16="http://schemas.microsoft.com/office/drawing/2014/main" id="{E304B07A-8431-442F-9E72-FABB776972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83197" y="213398"/>
            <a:ext cx="2449287" cy="1360715"/>
          </a:xfrm>
          <a:prstGeom prst="rect">
            <a:avLst/>
          </a:prstGeom>
          <a:noFill/>
          <a:extLst>
            <a:ext uri="{909E8E84-426E-40DD-AFC4-6F175D3DCCD1}">
              <a14:hiddenFill xmlns:a14="http://schemas.microsoft.com/office/drawing/2010/main">
                <a:solidFill>
                  <a:srgbClr val="FFFFFF"/>
                </a:solidFill>
              </a14:hiddenFill>
            </a:ext>
          </a:extLst>
        </p:spPr>
      </p:pic>
      <p:sp>
        <p:nvSpPr>
          <p:cNvPr id="83"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descr="Électricité: le 220V est indispensable à la majorité des camping-caristes -  Le Monde du Camping-Car">
            <a:extLst>
              <a:ext uri="{FF2B5EF4-FFF2-40B4-BE49-F238E27FC236}">
                <a16:creationId xmlns:a16="http://schemas.microsoft.com/office/drawing/2014/main" id="{4B4BDE0B-53A6-4F1E-BB5F-2925528C4DAA}"/>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426913" y="3875314"/>
            <a:ext cx="3548742" cy="267042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0AB0B095-CA87-4387-8F1B-CE6475E8BB25}"/>
              </a:ext>
            </a:extLst>
          </p:cNvPr>
          <p:cNvSpPr txBox="1"/>
          <p:nvPr/>
        </p:nvSpPr>
        <p:spPr>
          <a:xfrm>
            <a:off x="5911273" y="2115672"/>
            <a:ext cx="5853814" cy="394529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fr-CH" sz="2400" dirty="0">
                <a:solidFill>
                  <a:srgbClr val="000000"/>
                </a:solidFill>
              </a:rPr>
              <a:t>Ne s’applique pas à l’intérieur du véhicule</a:t>
            </a:r>
          </a:p>
          <a:p>
            <a:pPr marL="285750" indent="-228600">
              <a:lnSpc>
                <a:spcPct val="90000"/>
              </a:lnSpc>
              <a:spcAft>
                <a:spcPts val="600"/>
              </a:spcAft>
              <a:buFont typeface="Arial" panose="020B0604020202020204" pitchFamily="34" charset="0"/>
              <a:buChar char="•"/>
            </a:pPr>
            <a:r>
              <a:rPr lang="fr-CH" sz="2400" dirty="0">
                <a:solidFill>
                  <a:srgbClr val="000000"/>
                </a:solidFill>
              </a:rPr>
              <a:t>Seulement en TN-S</a:t>
            </a:r>
          </a:p>
          <a:p>
            <a:pPr marL="285750" indent="-228600">
              <a:lnSpc>
                <a:spcPct val="90000"/>
              </a:lnSpc>
              <a:spcAft>
                <a:spcPts val="600"/>
              </a:spcAft>
              <a:buFont typeface="Arial" panose="020B0604020202020204" pitchFamily="34" charset="0"/>
              <a:buChar char="•"/>
            </a:pPr>
            <a:r>
              <a:rPr lang="fr-CH" sz="2400" dirty="0">
                <a:solidFill>
                  <a:srgbClr val="000000"/>
                </a:solidFill>
              </a:rPr>
              <a:t>Adaptés aux influences externe -&gt; code IP</a:t>
            </a:r>
          </a:p>
          <a:p>
            <a:pPr marL="285750" indent="-228600">
              <a:lnSpc>
                <a:spcPct val="90000"/>
              </a:lnSpc>
              <a:spcAft>
                <a:spcPts val="600"/>
              </a:spcAft>
              <a:buFont typeface="Arial" panose="020B0604020202020204" pitchFamily="34" charset="0"/>
              <a:buChar char="•"/>
            </a:pPr>
            <a:r>
              <a:rPr lang="fr-CH" sz="2400" dirty="0">
                <a:solidFill>
                  <a:srgbClr val="000000"/>
                </a:solidFill>
              </a:rPr>
              <a:t>Canalisation à 60 cm (important car sardines, piquet de tente)</a:t>
            </a:r>
          </a:p>
          <a:p>
            <a:pPr marL="285750"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55786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s hommes complètement inconscient !">
            <a:extLst>
              <a:ext uri="{FF2B5EF4-FFF2-40B4-BE49-F238E27FC236}">
                <a16:creationId xmlns:a16="http://schemas.microsoft.com/office/drawing/2014/main" id="{BA22FBDC-0B61-449F-9D37-4912A85F9D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006" y="422180"/>
            <a:ext cx="7739988" cy="601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888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4" name="Picture 2" descr="Coffret Electrique Camping de 1 prise à 4 prises - Loisirs-Confort">
            <a:extLst>
              <a:ext uri="{FF2B5EF4-FFF2-40B4-BE49-F238E27FC236}">
                <a16:creationId xmlns:a16="http://schemas.microsoft.com/office/drawing/2014/main" id="{4B342673-A109-4FB9-9419-61E1870265B4}"/>
              </a:ext>
            </a:extLst>
          </p:cNvPr>
          <p:cNvPicPr>
            <a:picLocks noGrp="1" noChangeAspect="1" noChangeArrowheads="1"/>
          </p:cNvPicPr>
          <p:nvPr>
            <p:ph idx="1"/>
          </p:nvPr>
        </p:nvPicPr>
        <p:blipFill rotWithShape="1">
          <a:blip r:embed="rId3">
            <a:alphaModFix/>
            <a:extLst>
              <a:ext uri="{28A0092B-C50C-407E-A947-70E740481C1C}">
                <a14:useLocalDpi xmlns:a14="http://schemas.microsoft.com/office/drawing/2010/main" val="0"/>
              </a:ext>
            </a:extLst>
          </a:blip>
          <a:srcRect t="1665" r="-1"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C12F9B66-5D66-4472-9B8C-158B808ED7E2}"/>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a:solidFill>
                  <a:srgbClr val="000000"/>
                </a:solidFill>
              </a:rPr>
              <a:t>Prises</a:t>
            </a:r>
          </a:p>
        </p:txBody>
      </p:sp>
      <p:sp>
        <p:nvSpPr>
          <p:cNvPr id="5" name="ZoneTexte 4">
            <a:extLst>
              <a:ext uri="{FF2B5EF4-FFF2-40B4-BE49-F238E27FC236}">
                <a16:creationId xmlns:a16="http://schemas.microsoft.com/office/drawing/2014/main" id="{2A7407E0-7B51-4152-A275-6973C6CF9086}"/>
              </a:ext>
            </a:extLst>
          </p:cNvPr>
          <p:cNvSpPr txBox="1"/>
          <p:nvPr/>
        </p:nvSpPr>
        <p:spPr>
          <a:xfrm>
            <a:off x="804997" y="2272143"/>
            <a:ext cx="4803636" cy="3788830"/>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fr-CH" sz="2400" dirty="0">
                <a:solidFill>
                  <a:srgbClr val="000000"/>
                </a:solidFill>
              </a:rPr>
              <a:t>Hauteur entre 0.5m et 1.5m du sol</a:t>
            </a:r>
          </a:p>
          <a:p>
            <a:pPr marL="285750" indent="-228600">
              <a:lnSpc>
                <a:spcPct val="90000"/>
              </a:lnSpc>
              <a:spcAft>
                <a:spcPts val="600"/>
              </a:spcAft>
              <a:buFont typeface="Arial" panose="020B0604020202020204" pitchFamily="34" charset="0"/>
              <a:buChar char="•"/>
            </a:pPr>
            <a:r>
              <a:rPr lang="fr-CH" sz="2400" dirty="0">
                <a:solidFill>
                  <a:srgbClr val="000000"/>
                </a:solidFill>
              </a:rPr>
              <a:t>Protéger par FI/LS I</a:t>
            </a:r>
            <a:r>
              <a:rPr lang="fr-CH" sz="2400" b="0" i="0" u="none" strike="noStrike" baseline="0" dirty="0">
                <a:solidFill>
                  <a:srgbClr val="000000"/>
                </a:solidFill>
              </a:rPr>
              <a:t>ΔN </a:t>
            </a:r>
            <a:r>
              <a:rPr lang="fr-CH" sz="2400" dirty="0">
                <a:solidFill>
                  <a:srgbClr val="000000"/>
                </a:solidFill>
              </a:rPr>
              <a:t>≤ 30mA</a:t>
            </a:r>
          </a:p>
          <a:p>
            <a:pPr marL="285750" indent="-228600">
              <a:lnSpc>
                <a:spcPct val="90000"/>
              </a:lnSpc>
              <a:spcAft>
                <a:spcPts val="600"/>
              </a:spcAft>
              <a:buFont typeface="Arial" panose="020B0604020202020204" pitchFamily="34" charset="0"/>
              <a:buChar char="•"/>
            </a:pPr>
            <a:r>
              <a:rPr lang="fr-CH" sz="2400" dirty="0">
                <a:solidFill>
                  <a:srgbClr val="000000"/>
                </a:solidFill>
              </a:rPr>
              <a:t>Courant assigné 16A</a:t>
            </a:r>
          </a:p>
          <a:p>
            <a:pPr marL="285750" indent="-228600">
              <a:lnSpc>
                <a:spcPct val="90000"/>
              </a:lnSpc>
              <a:spcAft>
                <a:spcPts val="600"/>
              </a:spcAft>
              <a:buFont typeface="Arial" panose="020B0604020202020204" pitchFamily="34" charset="0"/>
              <a:buChar char="•"/>
            </a:pPr>
            <a:r>
              <a:rPr lang="fr-CH" sz="2400" dirty="0">
                <a:solidFill>
                  <a:srgbClr val="000000"/>
                </a:solidFill>
              </a:rPr>
              <a:t>4 prises maximum par unité </a:t>
            </a:r>
          </a:p>
          <a:p>
            <a:pPr marL="285750"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847056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B03805-F7B4-448C-85E3-59F7CA127FA5}"/>
              </a:ext>
            </a:extLst>
          </p:cNvPr>
          <p:cNvSpPr>
            <a:spLocks noGrp="1"/>
          </p:cNvSpPr>
          <p:nvPr>
            <p:ph type="title"/>
          </p:nvPr>
        </p:nvSpPr>
        <p:spPr/>
        <p:txBody>
          <a:bodyPr/>
          <a:lstStyle/>
          <a:p>
            <a:r>
              <a:rPr lang="fr-CH" dirty="0"/>
              <a:t>Exemple</a:t>
            </a:r>
          </a:p>
        </p:txBody>
      </p:sp>
      <p:pic>
        <p:nvPicPr>
          <p:cNvPr id="5" name="Espace réservé du contenu 4">
            <a:extLst>
              <a:ext uri="{FF2B5EF4-FFF2-40B4-BE49-F238E27FC236}">
                <a16:creationId xmlns:a16="http://schemas.microsoft.com/office/drawing/2014/main" id="{A0878E79-AC5B-41A2-9BB7-571C9184C8B3}"/>
              </a:ext>
            </a:extLst>
          </p:cNvPr>
          <p:cNvPicPr>
            <a:picLocks noGrp="1" noChangeAspect="1"/>
          </p:cNvPicPr>
          <p:nvPr>
            <p:ph idx="1"/>
          </p:nvPr>
        </p:nvPicPr>
        <p:blipFill>
          <a:blip r:embed="rId2"/>
          <a:stretch>
            <a:fillRect/>
          </a:stretch>
        </p:blipFill>
        <p:spPr>
          <a:xfrm>
            <a:off x="1201848" y="1488274"/>
            <a:ext cx="9788303" cy="4351338"/>
          </a:xfrm>
        </p:spPr>
      </p:pic>
      <p:sp>
        <p:nvSpPr>
          <p:cNvPr id="3" name="Signe de multiplication 2">
            <a:extLst>
              <a:ext uri="{FF2B5EF4-FFF2-40B4-BE49-F238E27FC236}">
                <a16:creationId xmlns:a16="http://schemas.microsoft.com/office/drawing/2014/main" id="{1F1752AC-A227-4CF1-8825-4CCF6DF88D71}"/>
              </a:ext>
            </a:extLst>
          </p:cNvPr>
          <p:cNvSpPr/>
          <p:nvPr/>
        </p:nvSpPr>
        <p:spPr>
          <a:xfrm>
            <a:off x="1740023" y="2645162"/>
            <a:ext cx="1979722" cy="1930894"/>
          </a:xfrm>
          <a:prstGeom prst="mathMultiply">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385642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E17CC0-2502-4305-BB0C-072E91E664DB}"/>
              </a:ext>
            </a:extLst>
          </p:cNvPr>
          <p:cNvSpPr>
            <a:spLocks noGrp="1"/>
          </p:cNvSpPr>
          <p:nvPr>
            <p:ph type="title"/>
          </p:nvPr>
        </p:nvSpPr>
        <p:spPr/>
        <p:txBody>
          <a:bodyPr/>
          <a:lstStyle/>
          <a:p>
            <a:r>
              <a:rPr lang="fr-CH" dirty="0"/>
              <a:t>Câble entre la borne et le véhicule</a:t>
            </a:r>
          </a:p>
        </p:txBody>
      </p:sp>
      <p:pic>
        <p:nvPicPr>
          <p:cNvPr id="5" name="Espace réservé du contenu 4">
            <a:extLst>
              <a:ext uri="{FF2B5EF4-FFF2-40B4-BE49-F238E27FC236}">
                <a16:creationId xmlns:a16="http://schemas.microsoft.com/office/drawing/2014/main" id="{FC803A61-5C6C-4A70-972D-63CC18777BA8}"/>
              </a:ext>
            </a:extLst>
          </p:cNvPr>
          <p:cNvPicPr>
            <a:picLocks noGrp="1" noChangeAspect="1"/>
          </p:cNvPicPr>
          <p:nvPr>
            <p:ph idx="1"/>
          </p:nvPr>
        </p:nvPicPr>
        <p:blipFill>
          <a:blip r:embed="rId2"/>
          <a:stretch>
            <a:fillRect/>
          </a:stretch>
        </p:blipFill>
        <p:spPr>
          <a:xfrm>
            <a:off x="1744662" y="1825625"/>
            <a:ext cx="8702676" cy="4351338"/>
          </a:xfrm>
        </p:spPr>
      </p:pic>
    </p:spTree>
    <p:extLst>
      <p:ext uri="{BB962C8B-B14F-4D97-AF65-F5344CB8AC3E}">
        <p14:creationId xmlns:p14="http://schemas.microsoft.com/office/powerpoint/2010/main" val="3076799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7.10</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Installations électriques dans les locaux</a:t>
            </a:r>
          </a:p>
          <a:p>
            <a:r>
              <a:rPr lang="fr-CH" dirty="0">
                <a:solidFill>
                  <a:srgbClr val="FFFFFF"/>
                </a:solidFill>
              </a:rPr>
              <a:t>à usages médicaux</a:t>
            </a:r>
          </a:p>
        </p:txBody>
      </p:sp>
    </p:spTree>
    <p:extLst>
      <p:ext uri="{BB962C8B-B14F-4D97-AF65-F5344CB8AC3E}">
        <p14:creationId xmlns:p14="http://schemas.microsoft.com/office/powerpoint/2010/main" val="181490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2" descr="Plongée dans un bloc opératoire pendant une opération de chirurgie robotique">
            <a:extLst>
              <a:ext uri="{FF2B5EF4-FFF2-40B4-BE49-F238E27FC236}">
                <a16:creationId xmlns:a16="http://schemas.microsoft.com/office/drawing/2014/main" id="{7AE6D1F1-E879-45C8-8BDF-FB12AA0CD3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117" t="7835" r="2463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2E557B12-B173-48AD-A5FC-F5804E0E0A9B}"/>
              </a:ext>
            </a:extLst>
          </p:cNvPr>
          <p:cNvSpPr>
            <a:spLocks noGrp="1"/>
          </p:cNvSpPr>
          <p:nvPr>
            <p:ph idx="1"/>
          </p:nvPr>
        </p:nvSpPr>
        <p:spPr>
          <a:xfrm>
            <a:off x="318283" y="1396231"/>
            <a:ext cx="6285529" cy="4351338"/>
          </a:xfrm>
        </p:spPr>
        <p:txBody>
          <a:bodyPr>
            <a:normAutofit/>
          </a:bodyPr>
          <a:lstStyle/>
          <a:p>
            <a:r>
              <a:rPr lang="fr-CH" sz="2400" dirty="0"/>
              <a:t>Il est indispensable d’assurer la sécurité des patients qui nécessitent l’utilisation d’appareils </a:t>
            </a:r>
            <a:r>
              <a:rPr lang="fr-CH" sz="2400" dirty="0" err="1"/>
              <a:t>électromédicaux</a:t>
            </a:r>
            <a:endParaRPr lang="fr-CH" sz="2400" dirty="0"/>
          </a:p>
          <a:p>
            <a:r>
              <a:rPr lang="fr-CH" sz="2400" dirty="0"/>
              <a:t>Les normes ne s’appliquent pas aux appareils directement</a:t>
            </a:r>
          </a:p>
          <a:p>
            <a:r>
              <a:rPr lang="fr-CH" sz="2400" dirty="0"/>
              <a:t>3 groupes sont défini pour savoir quel est l’impact d’une coupure de courant</a:t>
            </a:r>
          </a:p>
          <a:p>
            <a:r>
              <a:rPr lang="fr-CH" sz="2400" dirty="0"/>
              <a:t>TN-S obligatoire</a:t>
            </a:r>
          </a:p>
          <a:p>
            <a:r>
              <a:rPr lang="fr-CH" sz="2400" dirty="0"/>
              <a:t>Dans les circuits terminaux, les dispositifs de protection à courant différentiel-résiduel (DDR) </a:t>
            </a:r>
            <a:r>
              <a:rPr lang="fr-CH" sz="2400" dirty="0">
                <a:solidFill>
                  <a:srgbClr val="000000"/>
                </a:solidFill>
              </a:rPr>
              <a:t>I</a:t>
            </a:r>
            <a:r>
              <a:rPr lang="fr-CH" sz="2400" b="0" i="0" u="none" strike="noStrike" baseline="0" dirty="0">
                <a:solidFill>
                  <a:srgbClr val="000000"/>
                </a:solidFill>
              </a:rPr>
              <a:t>ΔN </a:t>
            </a:r>
            <a:r>
              <a:rPr lang="fr-CH" sz="2400" dirty="0">
                <a:solidFill>
                  <a:srgbClr val="000000"/>
                </a:solidFill>
              </a:rPr>
              <a:t>≤ 30mA </a:t>
            </a:r>
            <a:r>
              <a:rPr lang="fr-CH" sz="2400" dirty="0"/>
              <a:t>du type A ou B</a:t>
            </a:r>
          </a:p>
          <a:p>
            <a:endParaRPr lang="fr-CH" dirty="0"/>
          </a:p>
        </p:txBody>
      </p:sp>
    </p:spTree>
    <p:extLst>
      <p:ext uri="{BB962C8B-B14F-4D97-AF65-F5344CB8AC3E}">
        <p14:creationId xmlns:p14="http://schemas.microsoft.com/office/powerpoint/2010/main" val="2082168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CE9C0B-AC48-444F-BA2D-6435C2D7EE86}"/>
              </a:ext>
            </a:extLst>
          </p:cNvPr>
          <p:cNvSpPr>
            <a:spLocks noGrp="1"/>
          </p:cNvSpPr>
          <p:nvPr>
            <p:ph type="title"/>
          </p:nvPr>
        </p:nvSpPr>
        <p:spPr/>
        <p:txBody>
          <a:bodyPr/>
          <a:lstStyle/>
          <a:p>
            <a:r>
              <a:rPr lang="fr-CH" dirty="0"/>
              <a:t>Alimentation de secours</a:t>
            </a:r>
          </a:p>
        </p:txBody>
      </p:sp>
      <p:sp>
        <p:nvSpPr>
          <p:cNvPr id="3" name="Espace réservé du contenu 2">
            <a:extLst>
              <a:ext uri="{FF2B5EF4-FFF2-40B4-BE49-F238E27FC236}">
                <a16:creationId xmlns:a16="http://schemas.microsoft.com/office/drawing/2014/main" id="{25D5C72E-AA47-4E18-95EA-5F63432BA152}"/>
              </a:ext>
            </a:extLst>
          </p:cNvPr>
          <p:cNvSpPr>
            <a:spLocks noGrp="1"/>
          </p:cNvSpPr>
          <p:nvPr>
            <p:ph idx="1"/>
          </p:nvPr>
        </p:nvSpPr>
        <p:spPr/>
        <p:txBody>
          <a:bodyPr>
            <a:normAutofit/>
          </a:bodyPr>
          <a:lstStyle/>
          <a:p>
            <a:pPr marL="0" indent="0">
              <a:buNone/>
            </a:pPr>
            <a:r>
              <a:rPr lang="fr-CH" dirty="0"/>
              <a:t>Dans les locaux à usages médicaux, une alimentation électrique pour services de sécurité qui doit alimenter en énergie électrique les dispositifs indispensables à la poursuite du fonctionnement pendant une certaine période et un temps de commutation défini au préalable, et ce, en cas de défaillance de l’alimentation générale.</a:t>
            </a:r>
          </a:p>
          <a:p>
            <a:pPr marL="0" indent="0">
              <a:buNone/>
            </a:pPr>
            <a:endParaRPr lang="fr-CH" dirty="0"/>
          </a:p>
          <a:p>
            <a:pPr marL="0" indent="0">
              <a:buNone/>
            </a:pPr>
            <a:r>
              <a:rPr lang="fr-CH" dirty="0"/>
              <a:t>Attention aux chutes de tension, certains appareils arrêtent de fonctionner!</a:t>
            </a:r>
          </a:p>
        </p:txBody>
      </p:sp>
    </p:spTree>
    <p:extLst>
      <p:ext uri="{BB962C8B-B14F-4D97-AF65-F5344CB8AC3E}">
        <p14:creationId xmlns:p14="http://schemas.microsoft.com/office/powerpoint/2010/main" val="2584035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7.12</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Alimentation photovoltaïques solaire (PV)</a:t>
            </a:r>
          </a:p>
        </p:txBody>
      </p:sp>
    </p:spTree>
    <p:extLst>
      <p:ext uri="{BB962C8B-B14F-4D97-AF65-F5344CB8AC3E}">
        <p14:creationId xmlns:p14="http://schemas.microsoft.com/office/powerpoint/2010/main" val="4204075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B49EC-8173-41A2-A857-A4DE27E308D0}"/>
              </a:ext>
            </a:extLst>
          </p:cNvPr>
          <p:cNvSpPr>
            <a:spLocks noGrp="1"/>
          </p:cNvSpPr>
          <p:nvPr>
            <p:ph type="title"/>
          </p:nvPr>
        </p:nvSpPr>
        <p:spPr>
          <a:xfrm>
            <a:off x="481013" y="3752849"/>
            <a:ext cx="3290887" cy="2452687"/>
          </a:xfrm>
        </p:spPr>
        <p:txBody>
          <a:bodyPr anchor="ctr">
            <a:normAutofit/>
          </a:bodyPr>
          <a:lstStyle/>
          <a:p>
            <a:r>
              <a:rPr lang="fr-CH" sz="3600" dirty="0"/>
              <a:t>C’est quoi un panneau photovoltaïque?</a:t>
            </a:r>
          </a:p>
        </p:txBody>
      </p:sp>
      <p:pic>
        <p:nvPicPr>
          <p:cNvPr id="3074" name="Picture 2">
            <a:extLst>
              <a:ext uri="{FF2B5EF4-FFF2-40B4-BE49-F238E27FC236}">
                <a16:creationId xmlns:a16="http://schemas.microsoft.com/office/drawing/2014/main" id="{CEB7A8CE-F057-43DE-95B7-3929C69B2C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13" b="23673"/>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078" name="Content Placeholder 3077">
            <a:extLst>
              <a:ext uri="{FF2B5EF4-FFF2-40B4-BE49-F238E27FC236}">
                <a16:creationId xmlns:a16="http://schemas.microsoft.com/office/drawing/2014/main" id="{EA17879F-DC25-483F-9BEE-B78A41E0A494}"/>
              </a:ext>
            </a:extLst>
          </p:cNvPr>
          <p:cNvSpPr>
            <a:spLocks noGrp="1"/>
          </p:cNvSpPr>
          <p:nvPr>
            <p:ph idx="1"/>
          </p:nvPr>
        </p:nvSpPr>
        <p:spPr>
          <a:xfrm>
            <a:off x="4223982" y="3752850"/>
            <a:ext cx="7485413" cy="2452687"/>
          </a:xfrm>
        </p:spPr>
        <p:txBody>
          <a:bodyPr anchor="ctr">
            <a:normAutofit/>
          </a:bodyPr>
          <a:lstStyle/>
          <a:p>
            <a:r>
              <a:rPr lang="fr-CH" sz="1800" dirty="0"/>
              <a:t>Convertir un rayonnement solaire en énergie électrique (ou thermique).</a:t>
            </a:r>
          </a:p>
          <a:p>
            <a:r>
              <a:rPr lang="fr-CH" sz="1800"/>
              <a:t>Semi-conducteur </a:t>
            </a:r>
            <a:r>
              <a:rPr lang="fr-CH" sz="1800" dirty="0"/>
              <a:t>-&gt; Silicium, (avec des éléments dopés -&gt; Phosphore, Bore)</a:t>
            </a:r>
          </a:p>
          <a:p>
            <a:r>
              <a:rPr lang="fr-CH" sz="1800" dirty="0"/>
              <a:t>Courant continu (DC)</a:t>
            </a:r>
          </a:p>
          <a:p>
            <a:r>
              <a:rPr lang="fr-CH" sz="1800" dirty="0"/>
              <a:t>Onduleur</a:t>
            </a:r>
          </a:p>
          <a:p>
            <a:endParaRPr lang="fr-CH" sz="1800" dirty="0"/>
          </a:p>
        </p:txBody>
      </p:sp>
    </p:spTree>
    <p:extLst>
      <p:ext uri="{BB962C8B-B14F-4D97-AF65-F5344CB8AC3E}">
        <p14:creationId xmlns:p14="http://schemas.microsoft.com/office/powerpoint/2010/main" val="21090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 calcmode="lin" valueType="num">
                                      <p:cBhvr additive="base">
                                        <p:cTn id="7" dur="500" fill="hold"/>
                                        <p:tgtEl>
                                          <p:spTgt spid="30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8">
                                            <p:txEl>
                                              <p:pRg st="1" end="1"/>
                                            </p:txEl>
                                          </p:spTgt>
                                        </p:tgtEl>
                                        <p:attrNameLst>
                                          <p:attrName>style.visibility</p:attrName>
                                        </p:attrNameLst>
                                      </p:cBhvr>
                                      <p:to>
                                        <p:strVal val="visible"/>
                                      </p:to>
                                    </p:set>
                                    <p:anim calcmode="lin" valueType="num">
                                      <p:cBhvr additive="base">
                                        <p:cTn id="13" dur="500" fill="hold"/>
                                        <p:tgtEl>
                                          <p:spTgt spid="307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8">
                                            <p:txEl>
                                              <p:pRg st="2" end="2"/>
                                            </p:txEl>
                                          </p:spTgt>
                                        </p:tgtEl>
                                        <p:attrNameLst>
                                          <p:attrName>style.visibility</p:attrName>
                                        </p:attrNameLst>
                                      </p:cBhvr>
                                      <p:to>
                                        <p:strVal val="visible"/>
                                      </p:to>
                                    </p:set>
                                    <p:anim calcmode="lin" valueType="num">
                                      <p:cBhvr additive="base">
                                        <p:cTn id="19" dur="500" fill="hold"/>
                                        <p:tgtEl>
                                          <p:spTgt spid="307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8">
                                            <p:txEl>
                                              <p:pRg st="3" end="3"/>
                                            </p:txEl>
                                          </p:spTgt>
                                        </p:tgtEl>
                                        <p:attrNameLst>
                                          <p:attrName>style.visibility</p:attrName>
                                        </p:attrNameLst>
                                      </p:cBhvr>
                                      <p:to>
                                        <p:strVal val="visible"/>
                                      </p:to>
                                    </p:set>
                                    <p:anim calcmode="lin" valueType="num">
                                      <p:cBhvr additive="base">
                                        <p:cTn id="25" dur="500" fill="hold"/>
                                        <p:tgtEl>
                                          <p:spTgt spid="307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nel Solar Fotovoltaico Policristalino 320W BYD Clase A     ">
            <a:extLst>
              <a:ext uri="{FF2B5EF4-FFF2-40B4-BE49-F238E27FC236}">
                <a16:creationId xmlns:a16="http://schemas.microsoft.com/office/drawing/2014/main" id="{B8973F57-F8D1-49E0-86FD-0C5E1BC2779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92" t="11017" r="25975" b="9887"/>
          <a:stretch/>
        </p:blipFill>
        <p:spPr bwMode="auto">
          <a:xfrm flipH="1">
            <a:off x="10326254" y="1143975"/>
            <a:ext cx="1692563" cy="263369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ED0F235A-1178-4FFE-B36C-FDA11861FBBE}"/>
              </a:ext>
            </a:extLst>
          </p:cNvPr>
          <p:cNvSpPr>
            <a:spLocks noGrp="1"/>
          </p:cNvSpPr>
          <p:nvPr>
            <p:ph type="title"/>
          </p:nvPr>
        </p:nvSpPr>
        <p:spPr/>
        <p:txBody>
          <a:bodyPr/>
          <a:lstStyle/>
          <a:p>
            <a:r>
              <a:rPr lang="fr-CH" dirty="0"/>
              <a:t>Définitions</a:t>
            </a:r>
          </a:p>
        </p:txBody>
      </p:sp>
      <p:sp>
        <p:nvSpPr>
          <p:cNvPr id="3" name="Espace réservé du contenu 2">
            <a:extLst>
              <a:ext uri="{FF2B5EF4-FFF2-40B4-BE49-F238E27FC236}">
                <a16:creationId xmlns:a16="http://schemas.microsoft.com/office/drawing/2014/main" id="{40DBFAE4-9E86-42A2-A4E3-5D8235F54C78}"/>
              </a:ext>
            </a:extLst>
          </p:cNvPr>
          <p:cNvSpPr>
            <a:spLocks noGrp="1"/>
          </p:cNvSpPr>
          <p:nvPr>
            <p:ph idx="1"/>
          </p:nvPr>
        </p:nvSpPr>
        <p:spPr/>
        <p:txBody>
          <a:bodyPr/>
          <a:lstStyle/>
          <a:p>
            <a:r>
              <a:rPr lang="fr-CH" dirty="0"/>
              <a:t>Cellule PV : élément qui génère l’électricité</a:t>
            </a:r>
          </a:p>
          <a:p>
            <a:r>
              <a:rPr lang="fr-CH" dirty="0"/>
              <a:t>Module PV : ensemble de cellule protégées de l’environnement </a:t>
            </a:r>
          </a:p>
          <a:p>
            <a:r>
              <a:rPr lang="fr-CH" dirty="0"/>
              <a:t>Chaîne PV : mise en série de plusieurs modules pour obtenir</a:t>
            </a:r>
          </a:p>
          <a:p>
            <a:pPr marL="0" indent="0">
              <a:buNone/>
            </a:pPr>
            <a:r>
              <a:rPr lang="fr-CH" dirty="0"/>
              <a:t>une certaine tension </a:t>
            </a:r>
          </a:p>
          <a:p>
            <a:r>
              <a:rPr lang="fr-CH" dirty="0"/>
              <a:t>Groupe PV : Séparation de différentes chaînes (Si différentes unités de production)</a:t>
            </a:r>
          </a:p>
          <a:p>
            <a:r>
              <a:rPr lang="fr-CH" dirty="0"/>
              <a:t>Générateur : L’ensemble des groupes</a:t>
            </a:r>
          </a:p>
        </p:txBody>
      </p:sp>
      <p:pic>
        <p:nvPicPr>
          <p:cNvPr id="1026" name="Picture 2" descr="Cellules photovoltaique | Racar">
            <a:extLst>
              <a:ext uri="{FF2B5EF4-FFF2-40B4-BE49-F238E27FC236}">
                <a16:creationId xmlns:a16="http://schemas.microsoft.com/office/drawing/2014/main" id="{DC8D9D5E-D630-45B2-9946-C5E8E449C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1334" y="0"/>
            <a:ext cx="1987982" cy="215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906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CE96E7-8341-4908-8B1B-4A59F74A4F7B}"/>
              </a:ext>
            </a:extLst>
          </p:cNvPr>
          <p:cNvSpPr>
            <a:spLocks noGrp="1"/>
          </p:cNvSpPr>
          <p:nvPr>
            <p:ph type="title"/>
          </p:nvPr>
        </p:nvSpPr>
        <p:spPr/>
        <p:txBody>
          <a:bodyPr/>
          <a:lstStyle/>
          <a:p>
            <a:r>
              <a:rPr lang="fr-CH" dirty="0"/>
              <a:t>Mesure de protection</a:t>
            </a:r>
          </a:p>
        </p:txBody>
      </p:sp>
      <p:sp>
        <p:nvSpPr>
          <p:cNvPr id="3" name="Espace réservé du contenu 2">
            <a:extLst>
              <a:ext uri="{FF2B5EF4-FFF2-40B4-BE49-F238E27FC236}">
                <a16:creationId xmlns:a16="http://schemas.microsoft.com/office/drawing/2014/main" id="{FCAD056D-4D76-4693-ACF0-5A83195A6309}"/>
              </a:ext>
            </a:extLst>
          </p:cNvPr>
          <p:cNvSpPr>
            <a:spLocks noGrp="1"/>
          </p:cNvSpPr>
          <p:nvPr>
            <p:ph idx="1"/>
          </p:nvPr>
        </p:nvSpPr>
        <p:spPr>
          <a:xfrm>
            <a:off x="838200" y="2749262"/>
            <a:ext cx="10515600" cy="3448338"/>
          </a:xfrm>
        </p:spPr>
        <p:txBody>
          <a:bodyPr/>
          <a:lstStyle/>
          <a:p>
            <a:r>
              <a:rPr lang="fr-CH" dirty="0"/>
              <a:t>Tous les éléments côté DC, doivent être considérés comme étant sous tension</a:t>
            </a:r>
          </a:p>
          <a:p>
            <a:r>
              <a:rPr lang="fr-CH" dirty="0"/>
              <a:t>Du côté AC, un groupe (disjoncteur) doit être établi pour l’installation.</a:t>
            </a:r>
          </a:p>
          <a:p>
            <a:r>
              <a:rPr lang="fr-CH" dirty="0"/>
              <a:t>Installation en TN-S obligatoire</a:t>
            </a:r>
          </a:p>
          <a:p>
            <a:r>
              <a:rPr lang="fr-CH" dirty="0"/>
              <a:t>Si pas de séparation galvanique -&gt; </a:t>
            </a:r>
            <a:r>
              <a:rPr lang="fr-CH" sz="2800" dirty="0"/>
              <a:t> DDR </a:t>
            </a:r>
            <a:r>
              <a:rPr lang="fr-CH" sz="2800" dirty="0">
                <a:solidFill>
                  <a:srgbClr val="000000"/>
                </a:solidFill>
              </a:rPr>
              <a:t>I</a:t>
            </a:r>
            <a:r>
              <a:rPr lang="fr-CH" sz="1800" b="0" i="0" u="none" strike="noStrike" baseline="0" dirty="0">
                <a:solidFill>
                  <a:srgbClr val="000000"/>
                </a:solidFill>
              </a:rPr>
              <a:t>ΔN</a:t>
            </a:r>
            <a:r>
              <a:rPr lang="fr-CH" sz="2800" b="0" i="0" u="none" strike="noStrike" baseline="0" dirty="0">
                <a:solidFill>
                  <a:srgbClr val="000000"/>
                </a:solidFill>
              </a:rPr>
              <a:t> </a:t>
            </a:r>
            <a:r>
              <a:rPr lang="fr-CH" sz="2800" dirty="0">
                <a:solidFill>
                  <a:srgbClr val="000000"/>
                </a:solidFill>
              </a:rPr>
              <a:t>≤ 30mA </a:t>
            </a:r>
            <a:r>
              <a:rPr lang="fr-CH" sz="2800" dirty="0"/>
              <a:t>de type B</a:t>
            </a:r>
          </a:p>
          <a:p>
            <a:r>
              <a:rPr lang="fr-CH" dirty="0"/>
              <a:t>Classe de protection II toujours privilégiée</a:t>
            </a:r>
          </a:p>
          <a:p>
            <a:r>
              <a:rPr lang="fr-CH" sz="2800" dirty="0"/>
              <a:t>A vide -&gt; TBT</a:t>
            </a:r>
            <a:r>
              <a:rPr lang="fr-CH" dirty="0"/>
              <a:t>P (</a:t>
            </a:r>
            <a:r>
              <a:rPr lang="fr-CH" sz="2800" dirty="0">
                <a:solidFill>
                  <a:srgbClr val="000000"/>
                </a:solidFill>
              </a:rPr>
              <a:t>≤ 120 V DC</a:t>
            </a:r>
            <a:r>
              <a:rPr lang="fr-CH" dirty="0"/>
              <a:t>)</a:t>
            </a:r>
            <a:endParaRPr lang="fr-CH" sz="2800" dirty="0"/>
          </a:p>
        </p:txBody>
      </p:sp>
      <p:pic>
        <p:nvPicPr>
          <p:cNvPr id="5" name="Image 4">
            <a:extLst>
              <a:ext uri="{FF2B5EF4-FFF2-40B4-BE49-F238E27FC236}">
                <a16:creationId xmlns:a16="http://schemas.microsoft.com/office/drawing/2014/main" id="{4FB96355-539E-4C50-B691-982FA1284FB6}"/>
              </a:ext>
            </a:extLst>
          </p:cNvPr>
          <p:cNvPicPr>
            <a:picLocks noChangeAspect="1"/>
          </p:cNvPicPr>
          <p:nvPr/>
        </p:nvPicPr>
        <p:blipFill>
          <a:blip r:embed="rId2"/>
          <a:stretch>
            <a:fillRect/>
          </a:stretch>
        </p:blipFill>
        <p:spPr>
          <a:xfrm>
            <a:off x="9099012" y="198870"/>
            <a:ext cx="2169350" cy="2384137"/>
          </a:xfrm>
          <a:prstGeom prst="rect">
            <a:avLst/>
          </a:prstGeom>
        </p:spPr>
      </p:pic>
    </p:spTree>
    <p:extLst>
      <p:ext uri="{BB962C8B-B14F-4D97-AF65-F5344CB8AC3E}">
        <p14:creationId xmlns:p14="http://schemas.microsoft.com/office/powerpoint/2010/main" val="3173246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23594D7-D363-4F8F-A82E-07B7A4EE1F73}"/>
              </a:ext>
            </a:extLst>
          </p:cNvPr>
          <p:cNvSpPr>
            <a:spLocks noGrp="1"/>
          </p:cNvSpPr>
          <p:nvPr>
            <p:ph idx="1"/>
          </p:nvPr>
        </p:nvSpPr>
        <p:spPr>
          <a:xfrm>
            <a:off x="838200" y="435006"/>
            <a:ext cx="10515600" cy="5741957"/>
          </a:xfrm>
        </p:spPr>
        <p:txBody>
          <a:bodyPr/>
          <a:lstStyle/>
          <a:p>
            <a:pPr marL="0" indent="0">
              <a:buNone/>
            </a:pPr>
            <a:r>
              <a:rPr lang="fr-CH" dirty="0"/>
              <a:t>Volume 0</a:t>
            </a:r>
          </a:p>
          <a:p>
            <a:pPr lvl="1"/>
            <a:r>
              <a:rPr lang="fr-CH" dirty="0"/>
              <a:t>Dans l’eau </a:t>
            </a:r>
          </a:p>
          <a:p>
            <a:pPr lvl="1"/>
            <a:r>
              <a:rPr lang="fr-CH" dirty="0"/>
              <a:t>Dans les fontaines ou chute d’eau</a:t>
            </a:r>
          </a:p>
          <a:p>
            <a:pPr lvl="1"/>
            <a:r>
              <a:rPr lang="fr-CH" dirty="0"/>
              <a:t>Rigoles et rince-pieds</a:t>
            </a:r>
          </a:p>
          <a:p>
            <a:pPr marL="457200" lvl="1" indent="0">
              <a:buNone/>
            </a:pPr>
            <a:endParaRPr lang="fr-CH" dirty="0"/>
          </a:p>
          <a:p>
            <a:pPr marL="0" indent="0">
              <a:buNone/>
            </a:pPr>
            <a:r>
              <a:rPr lang="fr-CH" dirty="0"/>
              <a:t>Volume 1</a:t>
            </a:r>
          </a:p>
          <a:p>
            <a:pPr lvl="1"/>
            <a:r>
              <a:rPr lang="fr-CH"/>
              <a:t>Jusqu’à </a:t>
            </a:r>
            <a:r>
              <a:rPr lang="fr-CH" dirty="0"/>
              <a:t>2 m du bord (exception si séparation fixe de plus de 2,50 m)</a:t>
            </a:r>
          </a:p>
          <a:p>
            <a:pPr lvl="1"/>
            <a:r>
              <a:rPr lang="fr-CH" dirty="0"/>
              <a:t>2,50 au dessus de la surface d’eau ou du sol</a:t>
            </a:r>
          </a:p>
          <a:p>
            <a:pPr marL="457200" lvl="1" indent="0">
              <a:buNone/>
            </a:pPr>
            <a:endParaRPr lang="fr-CH" dirty="0"/>
          </a:p>
          <a:p>
            <a:pPr marL="0" indent="0">
              <a:buNone/>
            </a:pPr>
            <a:r>
              <a:rPr lang="fr-CH" dirty="0"/>
              <a:t>Volume 2</a:t>
            </a:r>
          </a:p>
          <a:p>
            <a:pPr lvl="1"/>
            <a:r>
              <a:rPr lang="fr-CH" dirty="0"/>
              <a:t>Jusqu’au 1.5 m du volume 1 (exception si séparation fixe de plus de 2,50 m)</a:t>
            </a:r>
          </a:p>
          <a:p>
            <a:pPr lvl="1"/>
            <a:r>
              <a:rPr lang="fr-CH" dirty="0"/>
              <a:t>2,50 au dessus de la surface d’eau ou du sol</a:t>
            </a:r>
          </a:p>
          <a:p>
            <a:pPr marL="0" indent="0">
              <a:buNone/>
            </a:pPr>
            <a:endParaRPr lang="fr-CH" dirty="0"/>
          </a:p>
        </p:txBody>
      </p:sp>
      <mc:AlternateContent xmlns:mc="http://schemas.openxmlformats.org/markup-compatibility/2006" xmlns:p14="http://schemas.microsoft.com/office/powerpoint/2010/main">
        <mc:Choice Requires="p14">
          <p:contentPart p14:bwMode="auto" r:id="rId2">
            <p14:nvContentPartPr>
              <p14:cNvPr id="4" name="Encre 3">
                <a:extLst>
                  <a:ext uri="{FF2B5EF4-FFF2-40B4-BE49-F238E27FC236}">
                    <a16:creationId xmlns:a16="http://schemas.microsoft.com/office/drawing/2014/main" id="{CBEF62C2-C3A0-4263-A1C3-AFDD2F9B16BC}"/>
                  </a:ext>
                </a:extLst>
              </p14:cNvPr>
              <p14:cNvContentPartPr/>
              <p14:nvPr/>
            </p14:nvContentPartPr>
            <p14:xfrm>
              <a:off x="993520" y="4402720"/>
              <a:ext cx="1230120" cy="81720"/>
            </p14:xfrm>
          </p:contentPart>
        </mc:Choice>
        <mc:Fallback xmlns="">
          <p:pic>
            <p:nvPicPr>
              <p:cNvPr id="4" name="Encre 3">
                <a:extLst>
                  <a:ext uri="{FF2B5EF4-FFF2-40B4-BE49-F238E27FC236}">
                    <a16:creationId xmlns:a16="http://schemas.microsoft.com/office/drawing/2014/main" id="{CBEF62C2-C3A0-4263-A1C3-AFDD2F9B16BC}"/>
                  </a:ext>
                </a:extLst>
              </p:cNvPr>
              <p:cNvPicPr/>
              <p:nvPr/>
            </p:nvPicPr>
            <p:blipFill>
              <a:blip r:embed="rId3"/>
              <a:stretch>
                <a:fillRect/>
              </a:stretch>
            </p:blipFill>
            <p:spPr>
              <a:xfrm>
                <a:off x="921880" y="4258720"/>
                <a:ext cx="1373760" cy="369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Encre 4">
                <a:extLst>
                  <a:ext uri="{FF2B5EF4-FFF2-40B4-BE49-F238E27FC236}">
                    <a16:creationId xmlns:a16="http://schemas.microsoft.com/office/drawing/2014/main" id="{AD8F6EED-36A8-46FE-A980-24DBAEA91E11}"/>
                  </a:ext>
                </a:extLst>
              </p14:cNvPr>
              <p14:cNvContentPartPr/>
              <p14:nvPr/>
            </p14:nvContentPartPr>
            <p14:xfrm>
              <a:off x="958600" y="2680840"/>
              <a:ext cx="1251720" cy="88920"/>
            </p14:xfrm>
          </p:contentPart>
        </mc:Choice>
        <mc:Fallback xmlns="">
          <p:pic>
            <p:nvPicPr>
              <p:cNvPr id="5" name="Encre 4">
                <a:extLst>
                  <a:ext uri="{FF2B5EF4-FFF2-40B4-BE49-F238E27FC236}">
                    <a16:creationId xmlns:a16="http://schemas.microsoft.com/office/drawing/2014/main" id="{AD8F6EED-36A8-46FE-A980-24DBAEA91E11}"/>
                  </a:ext>
                </a:extLst>
              </p:cNvPr>
              <p:cNvPicPr/>
              <p:nvPr/>
            </p:nvPicPr>
            <p:blipFill>
              <a:blip r:embed="rId5"/>
              <a:stretch>
                <a:fillRect/>
              </a:stretch>
            </p:blipFill>
            <p:spPr>
              <a:xfrm>
                <a:off x="886600" y="2537200"/>
                <a:ext cx="139536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Encre 5">
                <a:extLst>
                  <a:ext uri="{FF2B5EF4-FFF2-40B4-BE49-F238E27FC236}">
                    <a16:creationId xmlns:a16="http://schemas.microsoft.com/office/drawing/2014/main" id="{2B55D9E5-62DE-458D-A9E4-997547E7F917}"/>
                  </a:ext>
                </a:extLst>
              </p14:cNvPr>
              <p14:cNvContentPartPr/>
              <p14:nvPr/>
            </p14:nvContentPartPr>
            <p14:xfrm>
              <a:off x="949240" y="612280"/>
              <a:ext cx="1482840" cy="80640"/>
            </p14:xfrm>
          </p:contentPart>
        </mc:Choice>
        <mc:Fallback xmlns="">
          <p:pic>
            <p:nvPicPr>
              <p:cNvPr id="6" name="Encre 5">
                <a:extLst>
                  <a:ext uri="{FF2B5EF4-FFF2-40B4-BE49-F238E27FC236}">
                    <a16:creationId xmlns:a16="http://schemas.microsoft.com/office/drawing/2014/main" id="{2B55D9E5-62DE-458D-A9E4-997547E7F917}"/>
                  </a:ext>
                </a:extLst>
              </p:cNvPr>
              <p:cNvPicPr/>
              <p:nvPr/>
            </p:nvPicPr>
            <p:blipFill>
              <a:blip r:embed="rId7"/>
              <a:stretch>
                <a:fillRect/>
              </a:stretch>
            </p:blipFill>
            <p:spPr>
              <a:xfrm>
                <a:off x="877600" y="468640"/>
                <a:ext cx="1626480" cy="368280"/>
              </a:xfrm>
              <a:prstGeom prst="rect">
                <a:avLst/>
              </a:prstGeom>
            </p:spPr>
          </p:pic>
        </mc:Fallback>
      </mc:AlternateContent>
      <p:sp>
        <p:nvSpPr>
          <p:cNvPr id="7" name="Explosion : 8 points 6">
            <a:extLst>
              <a:ext uri="{FF2B5EF4-FFF2-40B4-BE49-F238E27FC236}">
                <a16:creationId xmlns:a16="http://schemas.microsoft.com/office/drawing/2014/main" id="{CD8C10B4-D949-4F8F-A3F1-B06B102251E5}"/>
              </a:ext>
            </a:extLst>
          </p:cNvPr>
          <p:cNvSpPr/>
          <p:nvPr/>
        </p:nvSpPr>
        <p:spPr>
          <a:xfrm>
            <a:off x="8919411" y="-1"/>
            <a:ext cx="3272589" cy="1941095"/>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7.02.3.0</a:t>
            </a:r>
          </a:p>
          <a:p>
            <a:pPr algn="ctr"/>
            <a:r>
              <a:rPr lang="fr-CH" dirty="0"/>
              <a:t>p.467</a:t>
            </a:r>
          </a:p>
        </p:txBody>
      </p:sp>
    </p:spTree>
    <p:extLst>
      <p:ext uri="{BB962C8B-B14F-4D97-AF65-F5344CB8AC3E}">
        <p14:creationId xmlns:p14="http://schemas.microsoft.com/office/powerpoint/2010/main" val="3295486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F8ADB-1EBE-492A-B5FC-4B1ADAE3E5E7}"/>
              </a:ext>
            </a:extLst>
          </p:cNvPr>
          <p:cNvSpPr>
            <a:spLocks noGrp="1"/>
          </p:cNvSpPr>
          <p:nvPr>
            <p:ph type="title"/>
          </p:nvPr>
        </p:nvSpPr>
        <p:spPr/>
        <p:txBody>
          <a:bodyPr/>
          <a:lstStyle/>
          <a:p>
            <a:r>
              <a:rPr lang="fr-CH" dirty="0"/>
              <a:t>Protection contre la foudre</a:t>
            </a:r>
          </a:p>
        </p:txBody>
      </p:sp>
      <p:sp>
        <p:nvSpPr>
          <p:cNvPr id="3" name="Espace réservé du contenu 2">
            <a:extLst>
              <a:ext uri="{FF2B5EF4-FFF2-40B4-BE49-F238E27FC236}">
                <a16:creationId xmlns:a16="http://schemas.microsoft.com/office/drawing/2014/main" id="{C9B998F1-1D71-468C-9586-B3856F9AEE4F}"/>
              </a:ext>
            </a:extLst>
          </p:cNvPr>
          <p:cNvSpPr>
            <a:spLocks noGrp="1"/>
          </p:cNvSpPr>
          <p:nvPr>
            <p:ph idx="1"/>
          </p:nvPr>
        </p:nvSpPr>
        <p:spPr>
          <a:xfrm>
            <a:off x="603682" y="1420428"/>
            <a:ext cx="11008310" cy="4756536"/>
          </a:xfrm>
        </p:spPr>
        <p:txBody>
          <a:bodyPr/>
          <a:lstStyle/>
          <a:p>
            <a:pPr algn="l"/>
            <a:r>
              <a:rPr lang="fr-CH" dirty="0"/>
              <a:t>Une installation PV n’entraîne à elle seule aucune obligation de protection contre la foudre.  (Sur Fribourg, -&gt; Vaud ≥ 200m2 obligatoire)</a:t>
            </a:r>
          </a:p>
          <a:p>
            <a:pPr algn="l"/>
            <a:r>
              <a:rPr lang="fr-CH" dirty="0"/>
              <a:t>Les propriétaires, les exploitants et les assureurs peuvent</a:t>
            </a:r>
          </a:p>
          <a:p>
            <a:pPr marL="0" indent="0" algn="l">
              <a:buNone/>
            </a:pPr>
            <a:r>
              <a:rPr lang="fr-CH" dirty="0"/>
              <a:t>exiger la mise en œuvre de mesures de protection contre la foudre et les surtensions.</a:t>
            </a:r>
          </a:p>
          <a:p>
            <a:r>
              <a:rPr lang="fr-CH" dirty="0"/>
              <a:t>Parafoudres quand même recommandés.</a:t>
            </a:r>
          </a:p>
          <a:p>
            <a:r>
              <a:rPr lang="fr-CH" dirty="0"/>
              <a:t>Si paratonnerre existant, les panneaux doivent intégrés l’installation. Et un parafoudre devra être installé</a:t>
            </a:r>
          </a:p>
          <a:p>
            <a:pPr marL="0" indent="0">
              <a:buNone/>
            </a:pPr>
            <a:endParaRPr lang="fr-CH" dirty="0"/>
          </a:p>
        </p:txBody>
      </p:sp>
    </p:spTree>
    <p:extLst>
      <p:ext uri="{BB962C8B-B14F-4D97-AF65-F5344CB8AC3E}">
        <p14:creationId xmlns:p14="http://schemas.microsoft.com/office/powerpoint/2010/main" val="2815278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CB949D-9631-4662-BF19-B6EE877EA943}"/>
              </a:ext>
            </a:extLst>
          </p:cNvPr>
          <p:cNvSpPr>
            <a:spLocks noGrp="1"/>
          </p:cNvSpPr>
          <p:nvPr>
            <p:ph type="title"/>
          </p:nvPr>
        </p:nvSpPr>
        <p:spPr>
          <a:xfrm>
            <a:off x="740546" y="107673"/>
            <a:ext cx="10515600" cy="1325563"/>
          </a:xfrm>
        </p:spPr>
        <p:txBody>
          <a:bodyPr/>
          <a:lstStyle/>
          <a:p>
            <a:r>
              <a:rPr lang="fr-CH" dirty="0"/>
              <a:t>Canalisation</a:t>
            </a:r>
          </a:p>
        </p:txBody>
      </p:sp>
      <p:sp>
        <p:nvSpPr>
          <p:cNvPr id="3" name="Espace réservé du contenu 2">
            <a:extLst>
              <a:ext uri="{FF2B5EF4-FFF2-40B4-BE49-F238E27FC236}">
                <a16:creationId xmlns:a16="http://schemas.microsoft.com/office/drawing/2014/main" id="{69749C0D-98FA-425A-A65A-044D859ABD9D}"/>
              </a:ext>
            </a:extLst>
          </p:cNvPr>
          <p:cNvSpPr>
            <a:spLocks noGrp="1"/>
          </p:cNvSpPr>
          <p:nvPr>
            <p:ph idx="1"/>
          </p:nvPr>
        </p:nvSpPr>
        <p:spPr>
          <a:xfrm>
            <a:off x="838200" y="1278384"/>
            <a:ext cx="10515600" cy="5317725"/>
          </a:xfrm>
        </p:spPr>
        <p:txBody>
          <a:bodyPr>
            <a:normAutofit fontScale="92500" lnSpcReduction="20000"/>
          </a:bodyPr>
          <a:lstStyle/>
          <a:p>
            <a:r>
              <a:rPr lang="fr-CH" dirty="0"/>
              <a:t>Connexions sérielles (pas de boucle)</a:t>
            </a:r>
          </a:p>
          <a:p>
            <a:r>
              <a:rPr lang="fr-CH" dirty="0"/>
              <a:t>Interdit dans les zones EX</a:t>
            </a:r>
          </a:p>
          <a:p>
            <a:pPr algn="l"/>
            <a:r>
              <a:rPr lang="fr-CH" dirty="0"/>
              <a:t>Les canalisations doivent résister aux influences externes</a:t>
            </a:r>
          </a:p>
          <a:p>
            <a:pPr algn="l"/>
            <a:r>
              <a:rPr lang="fr-CH" dirty="0"/>
              <a:t>Canalisation principale à courant continu PV. La canalisation principale à courant continu PV doit être posée à demeure et des matériaux isolants qui satisfont aux exigences élevées en matière d’isolation (matériaux isolants sans halogène) doivent être utilisés.</a:t>
            </a:r>
          </a:p>
          <a:p>
            <a:pPr algn="l"/>
            <a:r>
              <a:rPr lang="fr-CH" dirty="0"/>
              <a:t>Si de telles canalisations traversent des parties combustibles du bâtiment, elles doivent être posées dans des conduits ou des goulottes en matériau incombustible.</a:t>
            </a:r>
          </a:p>
          <a:p>
            <a:pPr algn="l"/>
            <a:r>
              <a:rPr lang="fr-CH" dirty="0"/>
              <a:t>Canalisation adaptée au DC </a:t>
            </a:r>
          </a:p>
          <a:p>
            <a:pPr algn="l"/>
            <a:r>
              <a:rPr lang="fr-CH" dirty="0"/>
              <a:t>Séparé AC et DC</a:t>
            </a:r>
          </a:p>
          <a:p>
            <a:pPr algn="l"/>
            <a:r>
              <a:rPr lang="fr-CH" dirty="0"/>
              <a:t>Distinguer les canalisations AC et DC</a:t>
            </a:r>
          </a:p>
          <a:p>
            <a:pPr algn="l"/>
            <a:r>
              <a:rPr lang="fr-CH" dirty="0"/>
              <a:t>Connexions pour le DC</a:t>
            </a:r>
          </a:p>
        </p:txBody>
      </p:sp>
    </p:spTree>
    <p:extLst>
      <p:ext uri="{BB962C8B-B14F-4D97-AF65-F5344CB8AC3E}">
        <p14:creationId xmlns:p14="http://schemas.microsoft.com/office/powerpoint/2010/main" val="2338986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19216D-C47A-4523-A4FF-964ECDC0D6B0}"/>
              </a:ext>
            </a:extLst>
          </p:cNvPr>
          <p:cNvSpPr>
            <a:spLocks noGrp="1"/>
          </p:cNvSpPr>
          <p:nvPr>
            <p:ph type="title"/>
          </p:nvPr>
        </p:nvSpPr>
        <p:spPr/>
        <p:txBody>
          <a:bodyPr/>
          <a:lstStyle/>
          <a:p>
            <a:r>
              <a:rPr lang="fr-CH" dirty="0"/>
              <a:t>Onduleurs</a:t>
            </a:r>
          </a:p>
        </p:txBody>
      </p:sp>
      <p:sp>
        <p:nvSpPr>
          <p:cNvPr id="3" name="Espace réservé du contenu 2">
            <a:extLst>
              <a:ext uri="{FF2B5EF4-FFF2-40B4-BE49-F238E27FC236}">
                <a16:creationId xmlns:a16="http://schemas.microsoft.com/office/drawing/2014/main" id="{8DBE1914-D7EC-451A-BB46-1C84C1855C03}"/>
              </a:ext>
            </a:extLst>
          </p:cNvPr>
          <p:cNvSpPr>
            <a:spLocks noGrp="1"/>
          </p:cNvSpPr>
          <p:nvPr>
            <p:ph idx="1"/>
          </p:nvPr>
        </p:nvSpPr>
        <p:spPr>
          <a:xfrm>
            <a:off x="838200" y="1807870"/>
            <a:ext cx="10515600" cy="4351338"/>
          </a:xfrm>
        </p:spPr>
        <p:txBody>
          <a:bodyPr/>
          <a:lstStyle/>
          <a:p>
            <a:r>
              <a:rPr lang="fr-CH" dirty="0"/>
              <a:t>Dispositif de sectionnement des deux côtés, pour entretien de l’onduleur</a:t>
            </a:r>
          </a:p>
          <a:p>
            <a:pPr algn="l"/>
            <a:r>
              <a:rPr lang="fr-CH" dirty="0"/>
              <a:t>Dans les installations qui présentent un courant d’emploi maximal      ≤ 10A et une puissance maximale comprise ≤ 2,0kW, le sectionneur du côté DC peut être remplacé par un dispositif conjoncteur.</a:t>
            </a:r>
          </a:p>
        </p:txBody>
      </p:sp>
      <p:pic>
        <p:nvPicPr>
          <p:cNvPr id="5" name="Image 4">
            <a:extLst>
              <a:ext uri="{FF2B5EF4-FFF2-40B4-BE49-F238E27FC236}">
                <a16:creationId xmlns:a16="http://schemas.microsoft.com/office/drawing/2014/main" id="{6530655B-CB2F-4006-9C0D-817ABC1491BE}"/>
              </a:ext>
            </a:extLst>
          </p:cNvPr>
          <p:cNvPicPr>
            <a:picLocks noChangeAspect="1"/>
          </p:cNvPicPr>
          <p:nvPr/>
        </p:nvPicPr>
        <p:blipFill>
          <a:blip r:embed="rId2"/>
          <a:stretch>
            <a:fillRect/>
          </a:stretch>
        </p:blipFill>
        <p:spPr>
          <a:xfrm>
            <a:off x="975993" y="3916217"/>
            <a:ext cx="4014674" cy="2738148"/>
          </a:xfrm>
          <a:prstGeom prst="rect">
            <a:avLst/>
          </a:prstGeom>
        </p:spPr>
      </p:pic>
      <p:pic>
        <p:nvPicPr>
          <p:cNvPr id="7" name="Image 6">
            <a:extLst>
              <a:ext uri="{FF2B5EF4-FFF2-40B4-BE49-F238E27FC236}">
                <a16:creationId xmlns:a16="http://schemas.microsoft.com/office/drawing/2014/main" id="{D7064E74-5DB2-44B1-8A92-D0DEAE7D3FB7}"/>
              </a:ext>
            </a:extLst>
          </p:cNvPr>
          <p:cNvPicPr>
            <a:picLocks noChangeAspect="1"/>
          </p:cNvPicPr>
          <p:nvPr/>
        </p:nvPicPr>
        <p:blipFill>
          <a:blip r:embed="rId3"/>
          <a:stretch>
            <a:fillRect/>
          </a:stretch>
        </p:blipFill>
        <p:spPr>
          <a:xfrm>
            <a:off x="6345381" y="3873500"/>
            <a:ext cx="4724400" cy="2619375"/>
          </a:xfrm>
          <a:prstGeom prst="rect">
            <a:avLst/>
          </a:prstGeom>
        </p:spPr>
      </p:pic>
    </p:spTree>
    <p:extLst>
      <p:ext uri="{BB962C8B-B14F-4D97-AF65-F5344CB8AC3E}">
        <p14:creationId xmlns:p14="http://schemas.microsoft.com/office/powerpoint/2010/main" val="39706350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362936-2F9F-4D4F-8C76-883B3BCA8E67}"/>
              </a:ext>
            </a:extLst>
          </p:cNvPr>
          <p:cNvSpPr>
            <a:spLocks noGrp="1"/>
          </p:cNvSpPr>
          <p:nvPr>
            <p:ph type="title"/>
          </p:nvPr>
        </p:nvSpPr>
        <p:spPr/>
        <p:txBody>
          <a:bodyPr/>
          <a:lstStyle/>
          <a:p>
            <a:r>
              <a:rPr lang="fr-CH" dirty="0"/>
              <a:t>Liaison équipotentielle</a:t>
            </a:r>
          </a:p>
        </p:txBody>
      </p:sp>
      <p:sp>
        <p:nvSpPr>
          <p:cNvPr id="3" name="Espace réservé du contenu 2">
            <a:extLst>
              <a:ext uri="{FF2B5EF4-FFF2-40B4-BE49-F238E27FC236}">
                <a16:creationId xmlns:a16="http://schemas.microsoft.com/office/drawing/2014/main" id="{10C0B926-C82D-4304-9FB9-A4DC8647E35F}"/>
              </a:ext>
            </a:extLst>
          </p:cNvPr>
          <p:cNvSpPr>
            <a:spLocks noGrp="1"/>
          </p:cNvSpPr>
          <p:nvPr>
            <p:ph idx="1"/>
          </p:nvPr>
        </p:nvSpPr>
        <p:spPr/>
        <p:txBody>
          <a:bodyPr>
            <a:normAutofit/>
          </a:bodyPr>
          <a:lstStyle/>
          <a:p>
            <a:r>
              <a:rPr lang="fr-CH" dirty="0"/>
              <a:t>Si classe de protection II pas -&gt; pas obligatoire</a:t>
            </a:r>
          </a:p>
          <a:p>
            <a:r>
              <a:rPr lang="fr-CH" dirty="0"/>
              <a:t>La section de la canalisation de liaison équipotentielle de protection est de 10 mm2.</a:t>
            </a:r>
          </a:p>
          <a:p>
            <a:r>
              <a:rPr lang="fr-CH" dirty="0"/>
              <a:t>Il convient d’intégrer les parties métalliques de l’installation qui ne conduisent pas de courant en service normal (par exemple les châssis et cadre</a:t>
            </a:r>
          </a:p>
          <a:p>
            <a:r>
              <a:rPr lang="fr-CH" dirty="0"/>
              <a:t>Conducteur naturelle peuvent faire office de liaison si :</a:t>
            </a:r>
          </a:p>
          <a:p>
            <a:pPr lvl="1"/>
            <a:r>
              <a:rPr lang="fr-CH" sz="2000" dirty="0"/>
              <a:t>une surface de contact de 100 cm2.</a:t>
            </a:r>
          </a:p>
          <a:p>
            <a:pPr lvl="1"/>
            <a:r>
              <a:rPr lang="fr-CH" sz="2000" dirty="0"/>
              <a:t>Le chevauchement des profilés ou des conduits doit être au minimum de 5 cm.</a:t>
            </a:r>
          </a:p>
        </p:txBody>
      </p:sp>
    </p:spTree>
    <p:extLst>
      <p:ext uri="{BB962C8B-B14F-4D97-AF65-F5344CB8AC3E}">
        <p14:creationId xmlns:p14="http://schemas.microsoft.com/office/powerpoint/2010/main" val="2937669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D45F67-88B4-4212-A47B-CFB7E2992D23}"/>
              </a:ext>
            </a:extLst>
          </p:cNvPr>
          <p:cNvSpPr>
            <a:spLocks noGrp="1"/>
          </p:cNvSpPr>
          <p:nvPr>
            <p:ph type="title"/>
          </p:nvPr>
        </p:nvSpPr>
        <p:spPr/>
        <p:txBody>
          <a:bodyPr/>
          <a:lstStyle/>
          <a:p>
            <a:r>
              <a:rPr lang="fr-CH" dirty="0"/>
              <a:t>Divers / Matériel</a:t>
            </a:r>
          </a:p>
        </p:txBody>
      </p:sp>
      <p:sp>
        <p:nvSpPr>
          <p:cNvPr id="3" name="Espace réservé du contenu 2">
            <a:extLst>
              <a:ext uri="{FF2B5EF4-FFF2-40B4-BE49-F238E27FC236}">
                <a16:creationId xmlns:a16="http://schemas.microsoft.com/office/drawing/2014/main" id="{2CCF29EC-CD16-4BDA-A23B-CE5620D622B5}"/>
              </a:ext>
            </a:extLst>
          </p:cNvPr>
          <p:cNvSpPr>
            <a:spLocks noGrp="1"/>
          </p:cNvSpPr>
          <p:nvPr>
            <p:ph idx="1"/>
          </p:nvPr>
        </p:nvSpPr>
        <p:spPr/>
        <p:txBody>
          <a:bodyPr>
            <a:normAutofit/>
          </a:bodyPr>
          <a:lstStyle/>
          <a:p>
            <a:r>
              <a:rPr lang="fr-CH" dirty="0"/>
              <a:t>Toujours respecter les instructions de montage du fabricant</a:t>
            </a:r>
          </a:p>
          <a:p>
            <a:r>
              <a:rPr lang="fr-CH" dirty="0"/>
              <a:t>Les matériels électriques côté continu doivent être appropriés aux tensions et courants continus.</a:t>
            </a:r>
          </a:p>
          <a:p>
            <a:pPr algn="l"/>
            <a:r>
              <a:rPr lang="fr-CH" dirty="0"/>
              <a:t>Les modules PV peuvent être reliés en série jusqu’à la tension maximale autorisée du module PV et de l’onduleur PV.</a:t>
            </a:r>
          </a:p>
          <a:p>
            <a:r>
              <a:rPr lang="fr-CH" dirty="0"/>
              <a:t>Actionner facilement le dispositif de coupure </a:t>
            </a:r>
          </a:p>
          <a:p>
            <a:r>
              <a:rPr lang="fr-CH" dirty="0"/>
              <a:t>Commande posée entre 0.4m et 2m du sol</a:t>
            </a:r>
          </a:p>
          <a:p>
            <a:pPr algn="l"/>
            <a:r>
              <a:rPr lang="fr-CH" dirty="0"/>
              <a:t>Si l’installation utilise des tensions supérieures à 50 V AC ou à 120 V DC, les matériels doivent être alors munis de flèches en forme d’éclair.</a:t>
            </a:r>
          </a:p>
        </p:txBody>
      </p:sp>
    </p:spTree>
    <p:extLst>
      <p:ext uri="{BB962C8B-B14F-4D97-AF65-F5344CB8AC3E}">
        <p14:creationId xmlns:p14="http://schemas.microsoft.com/office/powerpoint/2010/main" val="42858520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57D45F67-88B4-4212-A47B-CFB7E2992D23}"/>
              </a:ext>
            </a:extLst>
          </p:cNvPr>
          <p:cNvSpPr>
            <a:spLocks noGrp="1"/>
          </p:cNvSpPr>
          <p:nvPr>
            <p:ph type="title"/>
          </p:nvPr>
        </p:nvSpPr>
        <p:spPr>
          <a:xfrm>
            <a:off x="6094105" y="802955"/>
            <a:ext cx="4977976" cy="1455996"/>
          </a:xfrm>
        </p:spPr>
        <p:txBody>
          <a:bodyPr>
            <a:normAutofit/>
          </a:bodyPr>
          <a:lstStyle/>
          <a:p>
            <a:r>
              <a:rPr lang="fr-CH" sz="4000">
                <a:solidFill>
                  <a:srgbClr val="000000"/>
                </a:solidFill>
              </a:rPr>
              <a:t>Divers / Matériel</a:t>
            </a:r>
          </a:p>
        </p:txBody>
      </p:sp>
      <p:sp>
        <p:nvSpPr>
          <p:cNvPr id="16"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age 6">
            <a:extLst>
              <a:ext uri="{FF2B5EF4-FFF2-40B4-BE49-F238E27FC236}">
                <a16:creationId xmlns:a16="http://schemas.microsoft.com/office/drawing/2014/main" id="{BF2D772A-2A7D-414A-930A-0659803EC33A}"/>
              </a:ext>
            </a:extLst>
          </p:cNvPr>
          <p:cNvPicPr>
            <a:picLocks noChangeAspect="1"/>
          </p:cNvPicPr>
          <p:nvPr/>
        </p:nvPicPr>
        <p:blipFill rotWithShape="1">
          <a:blip r:embed="rId3"/>
          <a:srcRect l="1614" t="4531" r="982" b="4963"/>
          <a:stretch/>
        </p:blipFill>
        <p:spPr>
          <a:xfrm>
            <a:off x="2441496" y="596164"/>
            <a:ext cx="2532690" cy="595182"/>
          </a:xfrm>
          <a:prstGeom prst="rect">
            <a:avLst/>
          </a:prstGeom>
        </p:spPr>
      </p:pic>
      <p:sp>
        <p:nvSpPr>
          <p:cNvPr id="18"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07280FE6-5246-410C-B9F7-F51A0D24A769}"/>
              </a:ext>
            </a:extLst>
          </p:cNvPr>
          <p:cNvPicPr>
            <a:picLocks noChangeAspect="1"/>
          </p:cNvPicPr>
          <p:nvPr/>
        </p:nvPicPr>
        <p:blipFill>
          <a:blip r:embed="rId4"/>
          <a:stretch>
            <a:fillRect/>
          </a:stretch>
        </p:blipFill>
        <p:spPr>
          <a:xfrm>
            <a:off x="946183" y="3875314"/>
            <a:ext cx="2510203" cy="2670429"/>
          </a:xfrm>
          <a:prstGeom prst="rect">
            <a:avLst/>
          </a:prstGeom>
        </p:spPr>
      </p:pic>
      <p:sp>
        <p:nvSpPr>
          <p:cNvPr id="3" name="Espace réservé du contenu 2">
            <a:extLst>
              <a:ext uri="{FF2B5EF4-FFF2-40B4-BE49-F238E27FC236}">
                <a16:creationId xmlns:a16="http://schemas.microsoft.com/office/drawing/2014/main" id="{2CCF29EC-CD16-4BDA-A23B-CE5620D622B5}"/>
              </a:ext>
            </a:extLst>
          </p:cNvPr>
          <p:cNvSpPr>
            <a:spLocks noGrp="1"/>
          </p:cNvSpPr>
          <p:nvPr>
            <p:ph idx="1"/>
          </p:nvPr>
        </p:nvSpPr>
        <p:spPr>
          <a:xfrm>
            <a:off x="5220268" y="1868937"/>
            <a:ext cx="6787005" cy="4467208"/>
          </a:xfrm>
        </p:spPr>
        <p:txBody>
          <a:bodyPr anchor="ctr">
            <a:normAutofit/>
          </a:bodyPr>
          <a:lstStyle/>
          <a:p>
            <a:r>
              <a:rPr lang="fr-CH" sz="2400" dirty="0">
                <a:solidFill>
                  <a:srgbClr val="000000"/>
                </a:solidFill>
              </a:rPr>
              <a:t>Toutes les boîtes de jonction (générateurs PV et groupes PV) doivent porter un marquage</a:t>
            </a:r>
          </a:p>
          <a:p>
            <a:r>
              <a:rPr lang="fr-CH" sz="2400" dirty="0">
                <a:solidFill>
                  <a:srgbClr val="000000"/>
                </a:solidFill>
              </a:rPr>
              <a:t>La tension assignée côté continu doit être indiquée</a:t>
            </a:r>
          </a:p>
          <a:p>
            <a:r>
              <a:rPr lang="fr-CH" sz="2400" dirty="0">
                <a:solidFill>
                  <a:srgbClr val="000000"/>
                </a:solidFill>
              </a:rPr>
              <a:t>Valeurs d’isolement voir tableau 7.12.6.1</a:t>
            </a:r>
          </a:p>
          <a:p>
            <a:r>
              <a:rPr lang="fr-CH" sz="2400" dirty="0">
                <a:solidFill>
                  <a:srgbClr val="000000"/>
                </a:solidFill>
              </a:rPr>
              <a:t>Identification avec plaque Alimentation PV (Pompier)</a:t>
            </a:r>
          </a:p>
          <a:p>
            <a:endParaRPr lang="fr-CH" sz="2000" dirty="0">
              <a:solidFill>
                <a:srgbClr val="000000"/>
              </a:solidFill>
            </a:endParaRPr>
          </a:p>
        </p:txBody>
      </p:sp>
    </p:spTree>
    <p:extLst>
      <p:ext uri="{BB962C8B-B14F-4D97-AF65-F5344CB8AC3E}">
        <p14:creationId xmlns:p14="http://schemas.microsoft.com/office/powerpoint/2010/main" val="21208834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D91BC7-E947-4739-BE7A-D5FE66E6F3CD}"/>
              </a:ext>
            </a:extLst>
          </p:cNvPr>
          <p:cNvSpPr>
            <a:spLocks noGrp="1"/>
          </p:cNvSpPr>
          <p:nvPr>
            <p:ph type="title"/>
          </p:nvPr>
        </p:nvSpPr>
        <p:spPr/>
        <p:txBody>
          <a:bodyPr/>
          <a:lstStyle/>
          <a:p>
            <a:r>
              <a:rPr lang="fr-CH" dirty="0"/>
              <a:t>Exemple de système d’alimentation PV</a:t>
            </a:r>
          </a:p>
        </p:txBody>
      </p:sp>
      <p:pic>
        <p:nvPicPr>
          <p:cNvPr id="5" name="Espace réservé du contenu 4">
            <a:extLst>
              <a:ext uri="{FF2B5EF4-FFF2-40B4-BE49-F238E27FC236}">
                <a16:creationId xmlns:a16="http://schemas.microsoft.com/office/drawing/2014/main" id="{45080830-8213-4621-8AC0-C2AF8F91600D}"/>
              </a:ext>
            </a:extLst>
          </p:cNvPr>
          <p:cNvPicPr>
            <a:picLocks noGrp="1" noChangeAspect="1"/>
          </p:cNvPicPr>
          <p:nvPr>
            <p:ph idx="1"/>
          </p:nvPr>
        </p:nvPicPr>
        <p:blipFill>
          <a:blip r:embed="rId2"/>
          <a:stretch>
            <a:fillRect/>
          </a:stretch>
        </p:blipFill>
        <p:spPr>
          <a:xfrm>
            <a:off x="1958111" y="1459219"/>
            <a:ext cx="9041967" cy="4754689"/>
          </a:xfrm>
        </p:spPr>
      </p:pic>
    </p:spTree>
    <p:extLst>
      <p:ext uri="{BB962C8B-B14F-4D97-AF65-F5344CB8AC3E}">
        <p14:creationId xmlns:p14="http://schemas.microsoft.com/office/powerpoint/2010/main" val="3372206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C314B7-3DB8-4250-8E28-A36256230D52}"/>
              </a:ext>
            </a:extLst>
          </p:cNvPr>
          <p:cNvSpPr>
            <a:spLocks noGrp="1"/>
          </p:cNvSpPr>
          <p:nvPr>
            <p:ph type="title"/>
          </p:nvPr>
        </p:nvSpPr>
        <p:spPr/>
        <p:txBody>
          <a:bodyPr/>
          <a:lstStyle/>
          <a:p>
            <a:r>
              <a:rPr lang="fr-CH" dirty="0"/>
              <a:t>Etiquetage des onduleurs</a:t>
            </a:r>
          </a:p>
        </p:txBody>
      </p:sp>
      <p:pic>
        <p:nvPicPr>
          <p:cNvPr id="5" name="Espace réservé du contenu 4">
            <a:extLst>
              <a:ext uri="{FF2B5EF4-FFF2-40B4-BE49-F238E27FC236}">
                <a16:creationId xmlns:a16="http://schemas.microsoft.com/office/drawing/2014/main" id="{7867E0F6-BC43-41EE-A9CB-6550C8D972A7}"/>
              </a:ext>
            </a:extLst>
          </p:cNvPr>
          <p:cNvPicPr>
            <a:picLocks noGrp="1" noChangeAspect="1"/>
          </p:cNvPicPr>
          <p:nvPr>
            <p:ph idx="1"/>
          </p:nvPr>
        </p:nvPicPr>
        <p:blipFill>
          <a:blip r:embed="rId2"/>
          <a:stretch>
            <a:fillRect/>
          </a:stretch>
        </p:blipFill>
        <p:spPr>
          <a:xfrm>
            <a:off x="1689977" y="1825625"/>
            <a:ext cx="8812045" cy="4351338"/>
          </a:xfrm>
        </p:spPr>
      </p:pic>
    </p:spTree>
    <p:extLst>
      <p:ext uri="{BB962C8B-B14F-4D97-AF65-F5344CB8AC3E}">
        <p14:creationId xmlns:p14="http://schemas.microsoft.com/office/powerpoint/2010/main" val="6329589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BB6CE9-2D84-4B4C-8337-691E051F12AE}"/>
              </a:ext>
            </a:extLst>
          </p:cNvPr>
          <p:cNvSpPr>
            <a:spLocks noGrp="1"/>
          </p:cNvSpPr>
          <p:nvPr>
            <p:ph type="title"/>
          </p:nvPr>
        </p:nvSpPr>
        <p:spPr/>
        <p:txBody>
          <a:bodyPr/>
          <a:lstStyle/>
          <a:p>
            <a:r>
              <a:rPr lang="fr-CH" dirty="0"/>
              <a:t>PDIE 10.5</a:t>
            </a:r>
          </a:p>
        </p:txBody>
      </p:sp>
      <p:pic>
        <p:nvPicPr>
          <p:cNvPr id="5" name="Espace réservé du contenu 4">
            <a:extLst>
              <a:ext uri="{FF2B5EF4-FFF2-40B4-BE49-F238E27FC236}">
                <a16:creationId xmlns:a16="http://schemas.microsoft.com/office/drawing/2014/main" id="{85413201-012A-43B6-B5EA-094A3241D3D4}"/>
              </a:ext>
            </a:extLst>
          </p:cNvPr>
          <p:cNvPicPr>
            <a:picLocks noGrp="1" noChangeAspect="1"/>
          </p:cNvPicPr>
          <p:nvPr>
            <p:ph idx="1"/>
          </p:nvPr>
        </p:nvPicPr>
        <p:blipFill>
          <a:blip r:embed="rId2"/>
          <a:stretch>
            <a:fillRect/>
          </a:stretch>
        </p:blipFill>
        <p:spPr>
          <a:xfrm>
            <a:off x="1764816" y="1317624"/>
            <a:ext cx="9060202" cy="4862247"/>
          </a:xfrm>
        </p:spPr>
      </p:pic>
    </p:spTree>
    <p:extLst>
      <p:ext uri="{BB962C8B-B14F-4D97-AF65-F5344CB8AC3E}">
        <p14:creationId xmlns:p14="http://schemas.microsoft.com/office/powerpoint/2010/main" val="20395049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7.14</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Installations d’éclairage extérieur</a:t>
            </a:r>
          </a:p>
        </p:txBody>
      </p:sp>
    </p:spTree>
    <p:extLst>
      <p:ext uri="{BB962C8B-B14F-4D97-AF65-F5344CB8AC3E}">
        <p14:creationId xmlns:p14="http://schemas.microsoft.com/office/powerpoint/2010/main" val="2322432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E83630B-7DB3-4B04-9685-0CF807985658}"/>
              </a:ext>
            </a:extLst>
          </p:cNvPr>
          <p:cNvPicPr>
            <a:picLocks noChangeAspect="1"/>
          </p:cNvPicPr>
          <p:nvPr/>
        </p:nvPicPr>
        <p:blipFill>
          <a:blip r:embed="rId2"/>
          <a:stretch>
            <a:fillRect/>
          </a:stretch>
        </p:blipFill>
        <p:spPr>
          <a:xfrm>
            <a:off x="1423987" y="1219200"/>
            <a:ext cx="9344025" cy="4419600"/>
          </a:xfrm>
          <a:prstGeom prst="rect">
            <a:avLst/>
          </a:prstGeom>
        </p:spPr>
      </p:pic>
      <p:pic>
        <p:nvPicPr>
          <p:cNvPr id="7" name="Image 6">
            <a:extLst>
              <a:ext uri="{FF2B5EF4-FFF2-40B4-BE49-F238E27FC236}">
                <a16:creationId xmlns:a16="http://schemas.microsoft.com/office/drawing/2014/main" id="{FC90E990-561F-4F34-B0C6-964A6FABDF65}"/>
              </a:ext>
            </a:extLst>
          </p:cNvPr>
          <p:cNvPicPr>
            <a:picLocks noChangeAspect="1"/>
          </p:cNvPicPr>
          <p:nvPr/>
        </p:nvPicPr>
        <p:blipFill>
          <a:blip r:embed="rId3"/>
          <a:stretch>
            <a:fillRect/>
          </a:stretch>
        </p:blipFill>
        <p:spPr>
          <a:xfrm>
            <a:off x="2819832" y="5125893"/>
            <a:ext cx="1343025" cy="542925"/>
          </a:xfrm>
          <a:prstGeom prst="rect">
            <a:avLst/>
          </a:prstGeom>
        </p:spPr>
      </p:pic>
      <p:pic>
        <p:nvPicPr>
          <p:cNvPr id="9" name="Image 8">
            <a:extLst>
              <a:ext uri="{FF2B5EF4-FFF2-40B4-BE49-F238E27FC236}">
                <a16:creationId xmlns:a16="http://schemas.microsoft.com/office/drawing/2014/main" id="{DBE94A85-0808-4436-8DFC-01ADF07C62D1}"/>
              </a:ext>
            </a:extLst>
          </p:cNvPr>
          <p:cNvPicPr>
            <a:picLocks noChangeAspect="1"/>
          </p:cNvPicPr>
          <p:nvPr/>
        </p:nvPicPr>
        <p:blipFill>
          <a:blip r:embed="rId4"/>
          <a:stretch>
            <a:fillRect/>
          </a:stretch>
        </p:blipFill>
        <p:spPr>
          <a:xfrm>
            <a:off x="2105456" y="5103955"/>
            <a:ext cx="942975" cy="581025"/>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Encre 9">
                <a:extLst>
                  <a:ext uri="{FF2B5EF4-FFF2-40B4-BE49-F238E27FC236}">
                    <a16:creationId xmlns:a16="http://schemas.microsoft.com/office/drawing/2014/main" id="{0172A035-77B0-42AB-9629-50CF860D5C2E}"/>
                  </a:ext>
                </a:extLst>
              </p14:cNvPr>
              <p14:cNvContentPartPr/>
              <p14:nvPr/>
            </p14:nvContentPartPr>
            <p14:xfrm>
              <a:off x="4927047" y="4248356"/>
              <a:ext cx="51480" cy="15120"/>
            </p14:xfrm>
          </p:contentPart>
        </mc:Choice>
        <mc:Fallback xmlns="">
          <p:pic>
            <p:nvPicPr>
              <p:cNvPr id="10" name="Encre 9">
                <a:extLst>
                  <a:ext uri="{FF2B5EF4-FFF2-40B4-BE49-F238E27FC236}">
                    <a16:creationId xmlns:a16="http://schemas.microsoft.com/office/drawing/2014/main" id="{0172A035-77B0-42AB-9629-50CF860D5C2E}"/>
                  </a:ext>
                </a:extLst>
              </p:cNvPr>
              <p:cNvPicPr/>
              <p:nvPr/>
            </p:nvPicPr>
            <p:blipFill>
              <a:blip r:embed="rId6"/>
              <a:stretch>
                <a:fillRect/>
              </a:stretch>
            </p:blipFill>
            <p:spPr>
              <a:xfrm>
                <a:off x="4855407" y="4104716"/>
                <a:ext cx="19512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Encre 10">
                <a:extLst>
                  <a:ext uri="{FF2B5EF4-FFF2-40B4-BE49-F238E27FC236}">
                    <a16:creationId xmlns:a16="http://schemas.microsoft.com/office/drawing/2014/main" id="{929BF821-6A20-4FED-BB12-DDFBFC70DBFB}"/>
                  </a:ext>
                </a:extLst>
              </p14:cNvPr>
              <p14:cNvContentPartPr/>
              <p14:nvPr/>
            </p14:nvContentPartPr>
            <p14:xfrm>
              <a:off x="5257887" y="4728956"/>
              <a:ext cx="34200" cy="360"/>
            </p14:xfrm>
          </p:contentPart>
        </mc:Choice>
        <mc:Fallback xmlns="">
          <p:pic>
            <p:nvPicPr>
              <p:cNvPr id="11" name="Encre 10">
                <a:extLst>
                  <a:ext uri="{FF2B5EF4-FFF2-40B4-BE49-F238E27FC236}">
                    <a16:creationId xmlns:a16="http://schemas.microsoft.com/office/drawing/2014/main" id="{929BF821-6A20-4FED-BB12-DDFBFC70DBFB}"/>
                  </a:ext>
                </a:extLst>
              </p:cNvPr>
              <p:cNvPicPr/>
              <p:nvPr/>
            </p:nvPicPr>
            <p:blipFill>
              <a:blip r:embed="rId8"/>
              <a:stretch>
                <a:fillRect/>
              </a:stretch>
            </p:blipFill>
            <p:spPr>
              <a:xfrm>
                <a:off x="5186247" y="4584956"/>
                <a:ext cx="1778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Encre 11">
                <a:extLst>
                  <a:ext uri="{FF2B5EF4-FFF2-40B4-BE49-F238E27FC236}">
                    <a16:creationId xmlns:a16="http://schemas.microsoft.com/office/drawing/2014/main" id="{E1820DEA-FCEA-49A9-BC49-CD00FAEC6692}"/>
                  </a:ext>
                </a:extLst>
              </p14:cNvPr>
              <p14:cNvContentPartPr/>
              <p14:nvPr/>
            </p14:nvContentPartPr>
            <p14:xfrm>
              <a:off x="7824327" y="3611156"/>
              <a:ext cx="73080" cy="18360"/>
            </p14:xfrm>
          </p:contentPart>
        </mc:Choice>
        <mc:Fallback xmlns="">
          <p:pic>
            <p:nvPicPr>
              <p:cNvPr id="12" name="Encre 11">
                <a:extLst>
                  <a:ext uri="{FF2B5EF4-FFF2-40B4-BE49-F238E27FC236}">
                    <a16:creationId xmlns:a16="http://schemas.microsoft.com/office/drawing/2014/main" id="{E1820DEA-FCEA-49A9-BC49-CD00FAEC6692}"/>
                  </a:ext>
                </a:extLst>
              </p:cNvPr>
              <p:cNvPicPr/>
              <p:nvPr/>
            </p:nvPicPr>
            <p:blipFill>
              <a:blip r:embed="rId10"/>
              <a:stretch>
                <a:fillRect/>
              </a:stretch>
            </p:blipFill>
            <p:spPr>
              <a:xfrm>
                <a:off x="7752327" y="3467156"/>
                <a:ext cx="21672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Encre 12">
                <a:extLst>
                  <a:ext uri="{FF2B5EF4-FFF2-40B4-BE49-F238E27FC236}">
                    <a16:creationId xmlns:a16="http://schemas.microsoft.com/office/drawing/2014/main" id="{1D4D9490-FF5A-4822-B76C-457AA6EA6B27}"/>
                  </a:ext>
                </a:extLst>
              </p14:cNvPr>
              <p14:cNvContentPartPr/>
              <p14:nvPr/>
            </p14:nvContentPartPr>
            <p14:xfrm>
              <a:off x="4925967" y="2918516"/>
              <a:ext cx="42840" cy="39600"/>
            </p14:xfrm>
          </p:contentPart>
        </mc:Choice>
        <mc:Fallback xmlns="">
          <p:pic>
            <p:nvPicPr>
              <p:cNvPr id="13" name="Encre 12">
                <a:extLst>
                  <a:ext uri="{FF2B5EF4-FFF2-40B4-BE49-F238E27FC236}">
                    <a16:creationId xmlns:a16="http://schemas.microsoft.com/office/drawing/2014/main" id="{1D4D9490-FF5A-4822-B76C-457AA6EA6B27}"/>
                  </a:ext>
                </a:extLst>
              </p:cNvPr>
              <p:cNvPicPr/>
              <p:nvPr/>
            </p:nvPicPr>
            <p:blipFill>
              <a:blip r:embed="rId12"/>
              <a:stretch>
                <a:fillRect/>
              </a:stretch>
            </p:blipFill>
            <p:spPr>
              <a:xfrm>
                <a:off x="4854327" y="2774516"/>
                <a:ext cx="18648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Encre 13">
                <a:extLst>
                  <a:ext uri="{FF2B5EF4-FFF2-40B4-BE49-F238E27FC236}">
                    <a16:creationId xmlns:a16="http://schemas.microsoft.com/office/drawing/2014/main" id="{32BDF9E7-EE7B-4653-B33A-F4B72D117013}"/>
                  </a:ext>
                </a:extLst>
              </p14:cNvPr>
              <p14:cNvContentPartPr/>
              <p14:nvPr/>
            </p14:nvContentPartPr>
            <p14:xfrm>
              <a:off x="7897047" y="2955236"/>
              <a:ext cx="82080" cy="9720"/>
            </p14:xfrm>
          </p:contentPart>
        </mc:Choice>
        <mc:Fallback xmlns="">
          <p:pic>
            <p:nvPicPr>
              <p:cNvPr id="14" name="Encre 13">
                <a:extLst>
                  <a:ext uri="{FF2B5EF4-FFF2-40B4-BE49-F238E27FC236}">
                    <a16:creationId xmlns:a16="http://schemas.microsoft.com/office/drawing/2014/main" id="{32BDF9E7-EE7B-4653-B33A-F4B72D117013}"/>
                  </a:ext>
                </a:extLst>
              </p:cNvPr>
              <p:cNvPicPr/>
              <p:nvPr/>
            </p:nvPicPr>
            <p:blipFill>
              <a:blip r:embed="rId14"/>
              <a:stretch>
                <a:fillRect/>
              </a:stretch>
            </p:blipFill>
            <p:spPr>
              <a:xfrm>
                <a:off x="7825047" y="2811596"/>
                <a:ext cx="22572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Encre 14">
                <a:extLst>
                  <a:ext uri="{FF2B5EF4-FFF2-40B4-BE49-F238E27FC236}">
                    <a16:creationId xmlns:a16="http://schemas.microsoft.com/office/drawing/2014/main" id="{D94C2578-9A2F-43A5-8EB6-9DE5F317716B}"/>
                  </a:ext>
                </a:extLst>
              </p14:cNvPr>
              <p14:cNvContentPartPr/>
              <p14:nvPr/>
            </p14:nvContentPartPr>
            <p14:xfrm>
              <a:off x="2419647" y="2955236"/>
              <a:ext cx="76320" cy="5760"/>
            </p14:xfrm>
          </p:contentPart>
        </mc:Choice>
        <mc:Fallback xmlns="">
          <p:pic>
            <p:nvPicPr>
              <p:cNvPr id="15" name="Encre 14">
                <a:extLst>
                  <a:ext uri="{FF2B5EF4-FFF2-40B4-BE49-F238E27FC236}">
                    <a16:creationId xmlns:a16="http://schemas.microsoft.com/office/drawing/2014/main" id="{D94C2578-9A2F-43A5-8EB6-9DE5F317716B}"/>
                  </a:ext>
                </a:extLst>
              </p:cNvPr>
              <p:cNvPicPr/>
              <p:nvPr/>
            </p:nvPicPr>
            <p:blipFill>
              <a:blip r:embed="rId16"/>
              <a:stretch>
                <a:fillRect/>
              </a:stretch>
            </p:blipFill>
            <p:spPr>
              <a:xfrm>
                <a:off x="2347647" y="2811596"/>
                <a:ext cx="21996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Encre 15">
                <a:extLst>
                  <a:ext uri="{FF2B5EF4-FFF2-40B4-BE49-F238E27FC236}">
                    <a16:creationId xmlns:a16="http://schemas.microsoft.com/office/drawing/2014/main" id="{0D4E8B65-FB4A-47C4-BF4C-DA10D3611D25}"/>
                  </a:ext>
                </a:extLst>
              </p14:cNvPr>
              <p14:cNvContentPartPr/>
              <p14:nvPr/>
            </p14:nvContentPartPr>
            <p14:xfrm>
              <a:off x="9522087" y="2982956"/>
              <a:ext cx="143640" cy="16920"/>
            </p14:xfrm>
          </p:contentPart>
        </mc:Choice>
        <mc:Fallback xmlns="">
          <p:pic>
            <p:nvPicPr>
              <p:cNvPr id="16" name="Encre 15">
                <a:extLst>
                  <a:ext uri="{FF2B5EF4-FFF2-40B4-BE49-F238E27FC236}">
                    <a16:creationId xmlns:a16="http://schemas.microsoft.com/office/drawing/2014/main" id="{0D4E8B65-FB4A-47C4-BF4C-DA10D3611D25}"/>
                  </a:ext>
                </a:extLst>
              </p:cNvPr>
              <p:cNvPicPr/>
              <p:nvPr/>
            </p:nvPicPr>
            <p:blipFill>
              <a:blip r:embed="rId18"/>
              <a:stretch>
                <a:fillRect/>
              </a:stretch>
            </p:blipFill>
            <p:spPr>
              <a:xfrm>
                <a:off x="9450447" y="2839316"/>
                <a:ext cx="287280" cy="304560"/>
              </a:xfrm>
              <a:prstGeom prst="rect">
                <a:avLst/>
              </a:prstGeom>
            </p:spPr>
          </p:pic>
        </mc:Fallback>
      </mc:AlternateContent>
      <p:sp>
        <p:nvSpPr>
          <p:cNvPr id="18" name="Ellipse 17">
            <a:extLst>
              <a:ext uri="{FF2B5EF4-FFF2-40B4-BE49-F238E27FC236}">
                <a16:creationId xmlns:a16="http://schemas.microsoft.com/office/drawing/2014/main" id="{056FB1CB-DD6C-4E2E-B1E2-AFF96B7BDEA4}"/>
              </a:ext>
            </a:extLst>
          </p:cNvPr>
          <p:cNvSpPr/>
          <p:nvPr/>
        </p:nvSpPr>
        <p:spPr>
          <a:xfrm>
            <a:off x="4886727" y="1491350"/>
            <a:ext cx="3199960" cy="9508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0" name="Titre 1">
            <a:extLst>
              <a:ext uri="{FF2B5EF4-FFF2-40B4-BE49-F238E27FC236}">
                <a16:creationId xmlns:a16="http://schemas.microsoft.com/office/drawing/2014/main" id="{59E75E9B-788B-4DF9-BFA1-7154CE0F42D2}"/>
              </a:ext>
            </a:extLst>
          </p:cNvPr>
          <p:cNvSpPr>
            <a:spLocks noGrp="1"/>
          </p:cNvSpPr>
          <p:nvPr>
            <p:ph type="title"/>
          </p:nvPr>
        </p:nvSpPr>
        <p:spPr>
          <a:xfrm>
            <a:off x="838200" y="365125"/>
            <a:ext cx="10515600" cy="1325563"/>
          </a:xfrm>
        </p:spPr>
        <p:txBody>
          <a:bodyPr>
            <a:normAutofit/>
          </a:bodyPr>
          <a:lstStyle/>
          <a:p>
            <a:pPr algn="l"/>
            <a:r>
              <a:rPr lang="fr-CH" dirty="0"/>
              <a:t>Piscine encastrée</a:t>
            </a:r>
          </a:p>
        </p:txBody>
      </p:sp>
      <p:sp>
        <p:nvSpPr>
          <p:cNvPr id="17" name="Explosion : 8 points 16">
            <a:extLst>
              <a:ext uri="{FF2B5EF4-FFF2-40B4-BE49-F238E27FC236}">
                <a16:creationId xmlns:a16="http://schemas.microsoft.com/office/drawing/2014/main" id="{E62303F4-5EAA-48B9-ACB9-8A43CBD42131}"/>
              </a:ext>
            </a:extLst>
          </p:cNvPr>
          <p:cNvSpPr/>
          <p:nvPr/>
        </p:nvSpPr>
        <p:spPr>
          <a:xfrm>
            <a:off x="8919411" y="-1"/>
            <a:ext cx="3272589" cy="1941095"/>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7.02.1 Figu.1</a:t>
            </a:r>
          </a:p>
          <a:p>
            <a:pPr algn="ctr"/>
            <a:r>
              <a:rPr lang="fr-CH" dirty="0"/>
              <a:t>p.468</a:t>
            </a:r>
          </a:p>
        </p:txBody>
      </p:sp>
    </p:spTree>
    <p:extLst>
      <p:ext uri="{BB962C8B-B14F-4D97-AF65-F5344CB8AC3E}">
        <p14:creationId xmlns:p14="http://schemas.microsoft.com/office/powerpoint/2010/main" val="5400868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FE8163-64E1-4049-A622-1998576367EA}"/>
              </a:ext>
            </a:extLst>
          </p:cNvPr>
          <p:cNvSpPr>
            <a:spLocks noGrp="1"/>
          </p:cNvSpPr>
          <p:nvPr>
            <p:ph type="title"/>
          </p:nvPr>
        </p:nvSpPr>
        <p:spPr/>
        <p:txBody>
          <a:bodyPr/>
          <a:lstStyle/>
          <a:p>
            <a:r>
              <a:rPr lang="fr-CH" dirty="0"/>
              <a:t>Domaine d’application</a:t>
            </a:r>
          </a:p>
        </p:txBody>
      </p:sp>
      <p:sp>
        <p:nvSpPr>
          <p:cNvPr id="3" name="Espace réservé du contenu 2">
            <a:extLst>
              <a:ext uri="{FF2B5EF4-FFF2-40B4-BE49-F238E27FC236}">
                <a16:creationId xmlns:a16="http://schemas.microsoft.com/office/drawing/2014/main" id="{966A864D-483F-447A-BCFF-5E912341F734}"/>
              </a:ext>
            </a:extLst>
          </p:cNvPr>
          <p:cNvSpPr>
            <a:spLocks noGrp="1"/>
          </p:cNvSpPr>
          <p:nvPr>
            <p:ph idx="1"/>
          </p:nvPr>
        </p:nvSpPr>
        <p:spPr/>
        <p:txBody>
          <a:bodyPr>
            <a:normAutofit lnSpcReduction="10000"/>
          </a:bodyPr>
          <a:lstStyle/>
          <a:p>
            <a:r>
              <a:rPr lang="fr-CH" i="1" dirty="0"/>
              <a:t>Les exigences s'appliquent:</a:t>
            </a:r>
          </a:p>
          <a:p>
            <a:pPr marL="0" indent="0">
              <a:buNone/>
            </a:pPr>
            <a:r>
              <a:rPr lang="fr-CH" dirty="0"/>
              <a:t>aux installations fixes d’éclairage et concernent les luminaires, les systèmes de câbles/canalisations et l’appareillage placé à l'extérieur des bâtiments</a:t>
            </a:r>
          </a:p>
          <a:p>
            <a:pPr marL="0" indent="0">
              <a:buNone/>
            </a:pPr>
            <a:r>
              <a:rPr lang="fr-CH" dirty="0"/>
              <a:t>Les dispositions suivantes s'appliquent aux installations fixes d’éclairage et concernent les luminaires, les systèmes de câbles/canalisations et l'appareillage placé à l'extérieur des bâtiments</a:t>
            </a:r>
          </a:p>
          <a:p>
            <a:pPr algn="l"/>
            <a:r>
              <a:rPr lang="fr-CH" i="1" dirty="0"/>
              <a:t>Les exigences ne s'appliquent pas:</a:t>
            </a:r>
          </a:p>
          <a:p>
            <a:pPr marL="0" indent="0" algn="l">
              <a:buNone/>
            </a:pPr>
            <a:r>
              <a:rPr lang="fr-CH" dirty="0"/>
              <a:t> aux installations d'éclairage public qui font partie du réseau de distribution public</a:t>
            </a:r>
          </a:p>
        </p:txBody>
      </p:sp>
      <p:pic>
        <p:nvPicPr>
          <p:cNvPr id="4098" name="Picture 2" descr="Conseils pour l'éclairage extérieur - infomaison">
            <a:extLst>
              <a:ext uri="{FF2B5EF4-FFF2-40B4-BE49-F238E27FC236}">
                <a16:creationId xmlns:a16="http://schemas.microsoft.com/office/drawing/2014/main" id="{7730AD5C-3EBD-4E99-A77D-5DCB3F357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336" y="365125"/>
            <a:ext cx="281940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1158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896CD2-071E-40DC-BEF1-3B0AAF0C9478}"/>
              </a:ext>
            </a:extLst>
          </p:cNvPr>
          <p:cNvSpPr>
            <a:spLocks noGrp="1"/>
          </p:cNvSpPr>
          <p:nvPr>
            <p:ph type="title"/>
          </p:nvPr>
        </p:nvSpPr>
        <p:spPr/>
        <p:txBody>
          <a:bodyPr/>
          <a:lstStyle/>
          <a:p>
            <a:r>
              <a:rPr lang="fr-CH" dirty="0"/>
              <a:t>Divers</a:t>
            </a:r>
          </a:p>
        </p:txBody>
      </p:sp>
      <p:sp>
        <p:nvSpPr>
          <p:cNvPr id="3" name="Espace réservé du contenu 2">
            <a:extLst>
              <a:ext uri="{FF2B5EF4-FFF2-40B4-BE49-F238E27FC236}">
                <a16:creationId xmlns:a16="http://schemas.microsoft.com/office/drawing/2014/main" id="{242268ED-56A9-4D28-94DD-1F336D725419}"/>
              </a:ext>
            </a:extLst>
          </p:cNvPr>
          <p:cNvSpPr>
            <a:spLocks noGrp="1"/>
          </p:cNvSpPr>
          <p:nvPr>
            <p:ph idx="1"/>
          </p:nvPr>
        </p:nvSpPr>
        <p:spPr/>
        <p:txBody>
          <a:bodyPr>
            <a:normAutofit/>
          </a:bodyPr>
          <a:lstStyle/>
          <a:p>
            <a:r>
              <a:rPr lang="fr-CH" dirty="0"/>
              <a:t>Point de départ de l’installation extérieur</a:t>
            </a:r>
          </a:p>
          <a:p>
            <a:pPr marL="0" indent="0">
              <a:buNone/>
            </a:pPr>
            <a:r>
              <a:rPr lang="fr-CH" dirty="0"/>
              <a:t>Le point du circuit de courant à partir duquel l'installation d'éclairage extérieur est alimentée</a:t>
            </a:r>
          </a:p>
          <a:p>
            <a:r>
              <a:rPr lang="fr-CH" dirty="0"/>
              <a:t>Les parties métalliques (par exemple les grillages, les grilles, etc.) qui ne sont pas une masse (d’un matériel électrique) et qui ne font pas partie d’une installation d’éclairage extérieur n’ont pas besoin d’être reliées à la borne de terre</a:t>
            </a:r>
          </a:p>
          <a:p>
            <a:r>
              <a:rPr lang="fr-CH" dirty="0"/>
              <a:t>doivent être protégées par un </a:t>
            </a:r>
            <a:r>
              <a:rPr lang="fr-CH" sz="2800" dirty="0"/>
              <a:t>DDR </a:t>
            </a:r>
            <a:r>
              <a:rPr lang="fr-CH" sz="2800" dirty="0">
                <a:solidFill>
                  <a:srgbClr val="000000"/>
                </a:solidFill>
              </a:rPr>
              <a:t>I</a:t>
            </a:r>
            <a:r>
              <a:rPr lang="fr-CH" sz="1800" b="0" i="0" u="none" strike="noStrike" baseline="0" dirty="0">
                <a:solidFill>
                  <a:srgbClr val="000000"/>
                </a:solidFill>
              </a:rPr>
              <a:t>ΔN</a:t>
            </a:r>
            <a:r>
              <a:rPr lang="fr-CH" sz="2800" b="0" i="0" u="none" strike="noStrike" baseline="0" dirty="0">
                <a:solidFill>
                  <a:srgbClr val="000000"/>
                </a:solidFill>
              </a:rPr>
              <a:t> </a:t>
            </a:r>
            <a:r>
              <a:rPr lang="fr-CH" sz="2800" dirty="0">
                <a:solidFill>
                  <a:srgbClr val="000000"/>
                </a:solidFill>
              </a:rPr>
              <a:t>≤ 30mA </a:t>
            </a:r>
          </a:p>
          <a:p>
            <a:r>
              <a:rPr lang="fr-CH" dirty="0">
                <a:solidFill>
                  <a:srgbClr val="000000"/>
                </a:solidFill>
              </a:rPr>
              <a:t>Attention aux contraintes mécaniques</a:t>
            </a:r>
            <a:endParaRPr lang="fr-CH" dirty="0"/>
          </a:p>
        </p:txBody>
      </p:sp>
    </p:spTree>
    <p:extLst>
      <p:ext uri="{BB962C8B-B14F-4D97-AF65-F5344CB8AC3E}">
        <p14:creationId xmlns:p14="http://schemas.microsoft.com/office/powerpoint/2010/main" val="38807446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7.15</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Installations de TBTS (lumière)</a:t>
            </a:r>
          </a:p>
        </p:txBody>
      </p:sp>
    </p:spTree>
    <p:extLst>
      <p:ext uri="{BB962C8B-B14F-4D97-AF65-F5344CB8AC3E}">
        <p14:creationId xmlns:p14="http://schemas.microsoft.com/office/powerpoint/2010/main" val="5650862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220A4A-64E1-4F14-81B9-4B160AB8BB0F}"/>
              </a:ext>
            </a:extLst>
          </p:cNvPr>
          <p:cNvSpPr>
            <a:spLocks noGrp="1"/>
          </p:cNvSpPr>
          <p:nvPr>
            <p:ph type="title"/>
          </p:nvPr>
        </p:nvSpPr>
        <p:spPr/>
        <p:txBody>
          <a:bodyPr/>
          <a:lstStyle/>
          <a:p>
            <a:r>
              <a:rPr lang="fr-CH" dirty="0"/>
              <a:t>Norme</a:t>
            </a:r>
          </a:p>
        </p:txBody>
      </p:sp>
      <p:sp>
        <p:nvSpPr>
          <p:cNvPr id="3" name="Espace réservé du contenu 2">
            <a:extLst>
              <a:ext uri="{FF2B5EF4-FFF2-40B4-BE49-F238E27FC236}">
                <a16:creationId xmlns:a16="http://schemas.microsoft.com/office/drawing/2014/main" id="{9E66ECD8-D02A-4381-B9BA-945F71552403}"/>
              </a:ext>
            </a:extLst>
          </p:cNvPr>
          <p:cNvSpPr>
            <a:spLocks noGrp="1"/>
          </p:cNvSpPr>
          <p:nvPr>
            <p:ph idx="1"/>
          </p:nvPr>
        </p:nvSpPr>
        <p:spPr/>
        <p:txBody>
          <a:bodyPr/>
          <a:lstStyle/>
          <a:p>
            <a:r>
              <a:rPr lang="fr-CH" dirty="0"/>
              <a:t>La section minimale des conducteurs pour les circuits TBT doit être de:</a:t>
            </a:r>
          </a:p>
          <a:p>
            <a:r>
              <a:rPr lang="fr-CH" dirty="0"/>
              <a:t> 1,5 mm2 Cu</a:t>
            </a:r>
          </a:p>
          <a:p>
            <a:r>
              <a:rPr lang="fr-CH" dirty="0"/>
              <a:t>1 mm2 Cu pour les canalisations flexibles jusqu’à une longueur maximale de 3 m</a:t>
            </a:r>
          </a:p>
          <a:p>
            <a:r>
              <a:rPr lang="fr-CH" dirty="0"/>
              <a:t>Bien évidement en fonction des courants de charges</a:t>
            </a:r>
          </a:p>
          <a:p>
            <a:r>
              <a:rPr lang="fr-CH" dirty="0"/>
              <a:t>4 mm2 pour les luminaires suspendus (mécanique)</a:t>
            </a:r>
          </a:p>
          <a:p>
            <a:endParaRPr lang="fr-CH" dirty="0"/>
          </a:p>
        </p:txBody>
      </p:sp>
    </p:spTree>
    <p:extLst>
      <p:ext uri="{BB962C8B-B14F-4D97-AF65-F5344CB8AC3E}">
        <p14:creationId xmlns:p14="http://schemas.microsoft.com/office/powerpoint/2010/main" val="2683224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220A4A-64E1-4F14-81B9-4B160AB8BB0F}"/>
              </a:ext>
            </a:extLst>
          </p:cNvPr>
          <p:cNvSpPr>
            <a:spLocks noGrp="1"/>
          </p:cNvSpPr>
          <p:nvPr>
            <p:ph type="title"/>
          </p:nvPr>
        </p:nvSpPr>
        <p:spPr/>
        <p:txBody>
          <a:bodyPr/>
          <a:lstStyle/>
          <a:p>
            <a:r>
              <a:rPr lang="fr-CH" dirty="0"/>
              <a:t>Norme</a:t>
            </a:r>
          </a:p>
        </p:txBody>
      </p:sp>
      <p:sp>
        <p:nvSpPr>
          <p:cNvPr id="3" name="Espace réservé du contenu 2">
            <a:extLst>
              <a:ext uri="{FF2B5EF4-FFF2-40B4-BE49-F238E27FC236}">
                <a16:creationId xmlns:a16="http://schemas.microsoft.com/office/drawing/2014/main" id="{9E66ECD8-D02A-4381-B9BA-945F71552403}"/>
              </a:ext>
            </a:extLst>
          </p:cNvPr>
          <p:cNvSpPr>
            <a:spLocks noGrp="1"/>
          </p:cNvSpPr>
          <p:nvPr>
            <p:ph idx="1"/>
          </p:nvPr>
        </p:nvSpPr>
        <p:spPr>
          <a:xfrm>
            <a:off x="758301" y="1424782"/>
            <a:ext cx="10515600" cy="5068093"/>
          </a:xfrm>
        </p:spPr>
        <p:txBody>
          <a:bodyPr>
            <a:normAutofit/>
          </a:bodyPr>
          <a:lstStyle/>
          <a:p>
            <a:pPr marL="0" indent="0">
              <a:buNone/>
            </a:pPr>
            <a:r>
              <a:rPr lang="fr-CH" dirty="0"/>
              <a:t>Les conducteurs nus peuvent être installés si la tension assignée ne dépasse pas 25V AC ou 60V DC. (enveloppe séparé pour éviter les court-circuit).</a:t>
            </a:r>
          </a:p>
          <a:p>
            <a:pPr marL="0" indent="0">
              <a:buNone/>
            </a:pPr>
            <a:endParaRPr lang="fr-CH" dirty="0"/>
          </a:p>
          <a:p>
            <a:pPr marL="0" indent="0">
              <a:buNone/>
            </a:pPr>
            <a:endParaRPr lang="fr-CH" dirty="0"/>
          </a:p>
          <a:p>
            <a:pPr marL="0" indent="0">
              <a:buNone/>
            </a:pPr>
            <a:endParaRPr lang="fr-CH" dirty="0"/>
          </a:p>
          <a:p>
            <a:pPr marL="0" indent="0">
              <a:buNone/>
            </a:pPr>
            <a:endParaRPr lang="fr-CH" dirty="0"/>
          </a:p>
          <a:p>
            <a:pPr marL="0" indent="0">
              <a:buNone/>
            </a:pPr>
            <a:endParaRPr lang="fr-CH" dirty="0"/>
          </a:p>
          <a:p>
            <a:pPr marL="0" indent="0">
              <a:buNone/>
            </a:pPr>
            <a:r>
              <a:rPr lang="fr-CH" dirty="0"/>
              <a:t>Attention: pas d’installation sur des matériaux combustibles et les fils doivent être isolés de la parois</a:t>
            </a:r>
          </a:p>
        </p:txBody>
      </p:sp>
      <p:pic>
        <p:nvPicPr>
          <p:cNvPr id="4" name="Espace réservé du contenu 4">
            <a:extLst>
              <a:ext uri="{FF2B5EF4-FFF2-40B4-BE49-F238E27FC236}">
                <a16:creationId xmlns:a16="http://schemas.microsoft.com/office/drawing/2014/main" id="{B92450E6-CEBB-42C4-B73D-629B8B5D350F}"/>
              </a:ext>
            </a:extLst>
          </p:cNvPr>
          <p:cNvPicPr>
            <a:picLocks noChangeAspect="1"/>
          </p:cNvPicPr>
          <p:nvPr/>
        </p:nvPicPr>
        <p:blipFill>
          <a:blip r:embed="rId2"/>
          <a:stretch>
            <a:fillRect/>
          </a:stretch>
        </p:blipFill>
        <p:spPr>
          <a:xfrm>
            <a:off x="4040819" y="2242470"/>
            <a:ext cx="4110361" cy="3086630"/>
          </a:xfrm>
          <a:prstGeom prst="rect">
            <a:avLst/>
          </a:prstGeom>
        </p:spPr>
      </p:pic>
    </p:spTree>
    <p:extLst>
      <p:ext uri="{BB962C8B-B14F-4D97-AF65-F5344CB8AC3E}">
        <p14:creationId xmlns:p14="http://schemas.microsoft.com/office/powerpoint/2010/main" val="13271938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0B1816-FCF8-4927-B495-35F1A383CDFD}"/>
              </a:ext>
            </a:extLst>
          </p:cNvPr>
          <p:cNvSpPr>
            <a:spLocks noGrp="1"/>
          </p:cNvSpPr>
          <p:nvPr>
            <p:ph type="title"/>
          </p:nvPr>
        </p:nvSpPr>
        <p:spPr/>
        <p:txBody>
          <a:bodyPr/>
          <a:lstStyle/>
          <a:p>
            <a:r>
              <a:rPr lang="fr-CH" dirty="0"/>
              <a:t>Mauvais exemple</a:t>
            </a:r>
          </a:p>
        </p:txBody>
      </p:sp>
      <p:pic>
        <p:nvPicPr>
          <p:cNvPr id="5" name="Espace réservé du contenu 4">
            <a:extLst>
              <a:ext uri="{FF2B5EF4-FFF2-40B4-BE49-F238E27FC236}">
                <a16:creationId xmlns:a16="http://schemas.microsoft.com/office/drawing/2014/main" id="{B21A0827-A0CC-454E-BE55-C439409E74A2}"/>
              </a:ext>
            </a:extLst>
          </p:cNvPr>
          <p:cNvPicPr>
            <a:picLocks noGrp="1" noChangeAspect="1"/>
          </p:cNvPicPr>
          <p:nvPr>
            <p:ph idx="1"/>
          </p:nvPr>
        </p:nvPicPr>
        <p:blipFill>
          <a:blip r:embed="rId2"/>
          <a:stretch>
            <a:fillRect/>
          </a:stretch>
        </p:blipFill>
        <p:spPr>
          <a:xfrm>
            <a:off x="3740466" y="1825625"/>
            <a:ext cx="4711067" cy="4351338"/>
          </a:xfrm>
        </p:spPr>
      </p:pic>
    </p:spTree>
    <p:extLst>
      <p:ext uri="{BB962C8B-B14F-4D97-AF65-F5344CB8AC3E}">
        <p14:creationId xmlns:p14="http://schemas.microsoft.com/office/powerpoint/2010/main" val="1983024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B595CF-64D0-4B31-A6CE-580B22825F94}"/>
              </a:ext>
            </a:extLst>
          </p:cNvPr>
          <p:cNvSpPr>
            <a:spLocks noGrp="1"/>
          </p:cNvSpPr>
          <p:nvPr>
            <p:ph type="title"/>
          </p:nvPr>
        </p:nvSpPr>
        <p:spPr/>
        <p:txBody>
          <a:bodyPr/>
          <a:lstStyle/>
          <a:p>
            <a:r>
              <a:rPr lang="fr-CH" dirty="0"/>
              <a:t>Fixation et isolation</a:t>
            </a:r>
          </a:p>
        </p:txBody>
      </p:sp>
      <p:pic>
        <p:nvPicPr>
          <p:cNvPr id="5" name="Espace réservé du contenu 4">
            <a:extLst>
              <a:ext uri="{FF2B5EF4-FFF2-40B4-BE49-F238E27FC236}">
                <a16:creationId xmlns:a16="http://schemas.microsoft.com/office/drawing/2014/main" id="{8A8E217B-C211-4081-90D0-206E2A64034C}"/>
              </a:ext>
            </a:extLst>
          </p:cNvPr>
          <p:cNvPicPr>
            <a:picLocks noGrp="1" noChangeAspect="1"/>
          </p:cNvPicPr>
          <p:nvPr>
            <p:ph idx="1"/>
          </p:nvPr>
        </p:nvPicPr>
        <p:blipFill>
          <a:blip r:embed="rId2"/>
          <a:stretch>
            <a:fillRect/>
          </a:stretch>
        </p:blipFill>
        <p:spPr>
          <a:xfrm>
            <a:off x="1099525" y="1825625"/>
            <a:ext cx="9992950" cy="4351338"/>
          </a:xfrm>
        </p:spPr>
      </p:pic>
    </p:spTree>
    <p:extLst>
      <p:ext uri="{BB962C8B-B14F-4D97-AF65-F5344CB8AC3E}">
        <p14:creationId xmlns:p14="http://schemas.microsoft.com/office/powerpoint/2010/main" val="26459396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0B77A0-E099-4294-8143-967B4CFCA84C}"/>
              </a:ext>
            </a:extLst>
          </p:cNvPr>
          <p:cNvSpPr>
            <a:spLocks noGrp="1"/>
          </p:cNvSpPr>
          <p:nvPr>
            <p:ph type="title"/>
          </p:nvPr>
        </p:nvSpPr>
        <p:spPr/>
        <p:txBody>
          <a:bodyPr/>
          <a:lstStyle/>
          <a:p>
            <a:r>
              <a:rPr lang="fr-CH" dirty="0"/>
              <a:t>Mauvais exemple</a:t>
            </a:r>
          </a:p>
        </p:txBody>
      </p:sp>
      <p:pic>
        <p:nvPicPr>
          <p:cNvPr id="5" name="Espace réservé du contenu 4">
            <a:extLst>
              <a:ext uri="{FF2B5EF4-FFF2-40B4-BE49-F238E27FC236}">
                <a16:creationId xmlns:a16="http://schemas.microsoft.com/office/drawing/2014/main" id="{1AE813E9-124F-4A89-95AE-93A244EAFDDC}"/>
              </a:ext>
            </a:extLst>
          </p:cNvPr>
          <p:cNvPicPr>
            <a:picLocks noGrp="1" noChangeAspect="1"/>
          </p:cNvPicPr>
          <p:nvPr>
            <p:ph idx="1"/>
          </p:nvPr>
        </p:nvPicPr>
        <p:blipFill>
          <a:blip r:embed="rId2"/>
          <a:stretch>
            <a:fillRect/>
          </a:stretch>
        </p:blipFill>
        <p:spPr>
          <a:xfrm>
            <a:off x="3175287" y="1825625"/>
            <a:ext cx="5841426" cy="4351338"/>
          </a:xfrm>
        </p:spPr>
      </p:pic>
    </p:spTree>
    <p:extLst>
      <p:ext uri="{BB962C8B-B14F-4D97-AF65-F5344CB8AC3E}">
        <p14:creationId xmlns:p14="http://schemas.microsoft.com/office/powerpoint/2010/main" val="1195581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044A87-1557-4AAC-AF4E-18B7178A30D3}"/>
              </a:ext>
            </a:extLst>
          </p:cNvPr>
          <p:cNvSpPr>
            <a:spLocks noGrp="1"/>
          </p:cNvSpPr>
          <p:nvPr>
            <p:ph type="title"/>
          </p:nvPr>
        </p:nvSpPr>
        <p:spPr/>
        <p:txBody>
          <a:bodyPr/>
          <a:lstStyle/>
          <a:p>
            <a:r>
              <a:rPr lang="fr-CH" dirty="0"/>
              <a:t>Transformateur</a:t>
            </a:r>
          </a:p>
        </p:txBody>
      </p:sp>
      <p:pic>
        <p:nvPicPr>
          <p:cNvPr id="5" name="Espace réservé du contenu 4">
            <a:extLst>
              <a:ext uri="{FF2B5EF4-FFF2-40B4-BE49-F238E27FC236}">
                <a16:creationId xmlns:a16="http://schemas.microsoft.com/office/drawing/2014/main" id="{3B409C3B-1DD0-41F2-ACB3-7FB30B0988AE}"/>
              </a:ext>
            </a:extLst>
          </p:cNvPr>
          <p:cNvPicPr>
            <a:picLocks noGrp="1" noChangeAspect="1"/>
          </p:cNvPicPr>
          <p:nvPr>
            <p:ph idx="1"/>
          </p:nvPr>
        </p:nvPicPr>
        <p:blipFill>
          <a:blip r:embed="rId2"/>
          <a:stretch>
            <a:fillRect/>
          </a:stretch>
        </p:blipFill>
        <p:spPr>
          <a:xfrm>
            <a:off x="2240687" y="1825625"/>
            <a:ext cx="7710625" cy="4351338"/>
          </a:xfrm>
        </p:spPr>
      </p:pic>
    </p:spTree>
    <p:extLst>
      <p:ext uri="{BB962C8B-B14F-4D97-AF65-F5344CB8AC3E}">
        <p14:creationId xmlns:p14="http://schemas.microsoft.com/office/powerpoint/2010/main" val="17522800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683686-82A3-4992-A112-63336337BAF1}"/>
              </a:ext>
            </a:extLst>
          </p:cNvPr>
          <p:cNvSpPr>
            <a:spLocks noGrp="1"/>
          </p:cNvSpPr>
          <p:nvPr>
            <p:ph type="title"/>
          </p:nvPr>
        </p:nvSpPr>
        <p:spPr/>
        <p:txBody>
          <a:bodyPr/>
          <a:lstStyle/>
          <a:p>
            <a:r>
              <a:rPr lang="fr-CH" dirty="0"/>
              <a:t>Respecter les instructions de montage</a:t>
            </a:r>
          </a:p>
        </p:txBody>
      </p:sp>
      <p:pic>
        <p:nvPicPr>
          <p:cNvPr id="5" name="Espace réservé du contenu 4">
            <a:extLst>
              <a:ext uri="{FF2B5EF4-FFF2-40B4-BE49-F238E27FC236}">
                <a16:creationId xmlns:a16="http://schemas.microsoft.com/office/drawing/2014/main" id="{FC7B896C-926B-4686-9A0B-BCC181C8F431}"/>
              </a:ext>
            </a:extLst>
          </p:cNvPr>
          <p:cNvPicPr>
            <a:picLocks noGrp="1" noChangeAspect="1"/>
          </p:cNvPicPr>
          <p:nvPr>
            <p:ph idx="1"/>
          </p:nvPr>
        </p:nvPicPr>
        <p:blipFill>
          <a:blip r:embed="rId2"/>
          <a:stretch>
            <a:fillRect/>
          </a:stretch>
        </p:blipFill>
        <p:spPr>
          <a:xfrm>
            <a:off x="2660072" y="1431067"/>
            <a:ext cx="6567055" cy="5128159"/>
          </a:xfrm>
        </p:spPr>
      </p:pic>
    </p:spTree>
    <p:extLst>
      <p:ext uri="{BB962C8B-B14F-4D97-AF65-F5344CB8AC3E}">
        <p14:creationId xmlns:p14="http://schemas.microsoft.com/office/powerpoint/2010/main" val="3643262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9B7B2E-B628-46D8-BFC6-1AB75E0494F7}"/>
              </a:ext>
            </a:extLst>
          </p:cNvPr>
          <p:cNvSpPr>
            <a:spLocks noGrp="1"/>
          </p:cNvSpPr>
          <p:nvPr>
            <p:ph type="title"/>
          </p:nvPr>
        </p:nvSpPr>
        <p:spPr/>
        <p:txBody>
          <a:bodyPr/>
          <a:lstStyle/>
          <a:p>
            <a:r>
              <a:rPr lang="fr-CH" dirty="0"/>
              <a:t>Piscine «hors-sol»</a:t>
            </a:r>
          </a:p>
        </p:txBody>
      </p:sp>
      <p:pic>
        <p:nvPicPr>
          <p:cNvPr id="5" name="Espace réservé du contenu 4">
            <a:extLst>
              <a:ext uri="{FF2B5EF4-FFF2-40B4-BE49-F238E27FC236}">
                <a16:creationId xmlns:a16="http://schemas.microsoft.com/office/drawing/2014/main" id="{2D90EF8C-C253-40C8-AEED-DAB601032378}"/>
              </a:ext>
            </a:extLst>
          </p:cNvPr>
          <p:cNvPicPr>
            <a:picLocks noGrp="1" noChangeAspect="1"/>
          </p:cNvPicPr>
          <p:nvPr>
            <p:ph idx="1"/>
          </p:nvPr>
        </p:nvPicPr>
        <p:blipFill>
          <a:blip r:embed="rId2"/>
          <a:stretch>
            <a:fillRect/>
          </a:stretch>
        </p:blipFill>
        <p:spPr>
          <a:xfrm>
            <a:off x="2151683" y="1385455"/>
            <a:ext cx="7888633" cy="4883872"/>
          </a:xfrm>
        </p:spPr>
      </p:pic>
      <mc:AlternateContent xmlns:mc="http://schemas.openxmlformats.org/markup-compatibility/2006" xmlns:p14="http://schemas.microsoft.com/office/powerpoint/2010/main">
        <mc:Choice Requires="p14">
          <p:contentPart p14:bwMode="auto" r:id="rId3">
            <p14:nvContentPartPr>
              <p14:cNvPr id="6" name="Encre 5">
                <a:extLst>
                  <a:ext uri="{FF2B5EF4-FFF2-40B4-BE49-F238E27FC236}">
                    <a16:creationId xmlns:a16="http://schemas.microsoft.com/office/drawing/2014/main" id="{CEE8481B-84D1-4A71-8657-43813AA6704F}"/>
                  </a:ext>
                </a:extLst>
              </p14:cNvPr>
              <p14:cNvContentPartPr/>
              <p14:nvPr/>
            </p14:nvContentPartPr>
            <p14:xfrm>
              <a:off x="6123327" y="4362836"/>
              <a:ext cx="39240" cy="33480"/>
            </p14:xfrm>
          </p:contentPart>
        </mc:Choice>
        <mc:Fallback xmlns="">
          <p:pic>
            <p:nvPicPr>
              <p:cNvPr id="6" name="Encre 5">
                <a:extLst>
                  <a:ext uri="{FF2B5EF4-FFF2-40B4-BE49-F238E27FC236}">
                    <a16:creationId xmlns:a16="http://schemas.microsoft.com/office/drawing/2014/main" id="{CEE8481B-84D1-4A71-8657-43813AA6704F}"/>
                  </a:ext>
                </a:extLst>
              </p:cNvPr>
              <p:cNvPicPr/>
              <p:nvPr/>
            </p:nvPicPr>
            <p:blipFill>
              <a:blip r:embed="rId4"/>
              <a:stretch>
                <a:fillRect/>
              </a:stretch>
            </p:blipFill>
            <p:spPr>
              <a:xfrm>
                <a:off x="6051687" y="4219196"/>
                <a:ext cx="18288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Encre 6">
                <a:extLst>
                  <a:ext uri="{FF2B5EF4-FFF2-40B4-BE49-F238E27FC236}">
                    <a16:creationId xmlns:a16="http://schemas.microsoft.com/office/drawing/2014/main" id="{C5F37A48-A2A1-4A5F-A910-3A7FA5ADC7AB}"/>
                  </a:ext>
                </a:extLst>
              </p14:cNvPr>
              <p14:cNvContentPartPr/>
              <p14:nvPr/>
            </p14:nvContentPartPr>
            <p14:xfrm>
              <a:off x="6123327" y="4876556"/>
              <a:ext cx="39960" cy="3960"/>
            </p14:xfrm>
          </p:contentPart>
        </mc:Choice>
        <mc:Fallback xmlns="">
          <p:pic>
            <p:nvPicPr>
              <p:cNvPr id="7" name="Encre 6">
                <a:extLst>
                  <a:ext uri="{FF2B5EF4-FFF2-40B4-BE49-F238E27FC236}">
                    <a16:creationId xmlns:a16="http://schemas.microsoft.com/office/drawing/2014/main" id="{C5F37A48-A2A1-4A5F-A910-3A7FA5ADC7AB}"/>
                  </a:ext>
                </a:extLst>
              </p:cNvPr>
              <p:cNvPicPr/>
              <p:nvPr/>
            </p:nvPicPr>
            <p:blipFill>
              <a:blip r:embed="rId6"/>
              <a:stretch>
                <a:fillRect/>
              </a:stretch>
            </p:blipFill>
            <p:spPr>
              <a:xfrm>
                <a:off x="6051687" y="4732556"/>
                <a:ext cx="18360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Encre 7">
                <a:extLst>
                  <a:ext uri="{FF2B5EF4-FFF2-40B4-BE49-F238E27FC236}">
                    <a16:creationId xmlns:a16="http://schemas.microsoft.com/office/drawing/2014/main" id="{B6CAD405-877C-4804-8067-66490AFF36BE}"/>
                  </a:ext>
                </a:extLst>
              </p14:cNvPr>
              <p14:cNvContentPartPr/>
              <p14:nvPr/>
            </p14:nvContentPartPr>
            <p14:xfrm>
              <a:off x="5218287" y="3213716"/>
              <a:ext cx="72360" cy="17280"/>
            </p14:xfrm>
          </p:contentPart>
        </mc:Choice>
        <mc:Fallback xmlns="">
          <p:pic>
            <p:nvPicPr>
              <p:cNvPr id="8" name="Encre 7">
                <a:extLst>
                  <a:ext uri="{FF2B5EF4-FFF2-40B4-BE49-F238E27FC236}">
                    <a16:creationId xmlns:a16="http://schemas.microsoft.com/office/drawing/2014/main" id="{B6CAD405-877C-4804-8067-66490AFF36BE}"/>
                  </a:ext>
                </a:extLst>
              </p:cNvPr>
              <p:cNvPicPr/>
              <p:nvPr/>
            </p:nvPicPr>
            <p:blipFill>
              <a:blip r:embed="rId8"/>
              <a:stretch>
                <a:fillRect/>
              </a:stretch>
            </p:blipFill>
            <p:spPr>
              <a:xfrm>
                <a:off x="5146647" y="3070076"/>
                <a:ext cx="21600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Encre 8">
                <a:extLst>
                  <a:ext uri="{FF2B5EF4-FFF2-40B4-BE49-F238E27FC236}">
                    <a16:creationId xmlns:a16="http://schemas.microsoft.com/office/drawing/2014/main" id="{D1B606F3-FFE8-4FDB-8952-22B10149C9C5}"/>
                  </a:ext>
                </a:extLst>
              </p14:cNvPr>
              <p14:cNvContentPartPr/>
              <p14:nvPr/>
            </p14:nvContentPartPr>
            <p14:xfrm>
              <a:off x="3056847" y="3943796"/>
              <a:ext cx="70200" cy="31320"/>
            </p14:xfrm>
          </p:contentPart>
        </mc:Choice>
        <mc:Fallback xmlns="">
          <p:pic>
            <p:nvPicPr>
              <p:cNvPr id="9" name="Encre 8">
                <a:extLst>
                  <a:ext uri="{FF2B5EF4-FFF2-40B4-BE49-F238E27FC236}">
                    <a16:creationId xmlns:a16="http://schemas.microsoft.com/office/drawing/2014/main" id="{D1B606F3-FFE8-4FDB-8952-22B10149C9C5}"/>
                  </a:ext>
                </a:extLst>
              </p:cNvPr>
              <p:cNvPicPr/>
              <p:nvPr/>
            </p:nvPicPr>
            <p:blipFill>
              <a:blip r:embed="rId10"/>
              <a:stretch>
                <a:fillRect/>
              </a:stretch>
            </p:blipFill>
            <p:spPr>
              <a:xfrm>
                <a:off x="2984847" y="3799796"/>
                <a:ext cx="21384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Encre 9">
                <a:extLst>
                  <a:ext uri="{FF2B5EF4-FFF2-40B4-BE49-F238E27FC236}">
                    <a16:creationId xmlns:a16="http://schemas.microsoft.com/office/drawing/2014/main" id="{A380325A-3F12-4AB3-AB3E-AA95DF05997A}"/>
                  </a:ext>
                </a:extLst>
              </p14:cNvPr>
              <p14:cNvContentPartPr/>
              <p14:nvPr/>
            </p14:nvContentPartPr>
            <p14:xfrm>
              <a:off x="9217527" y="3989156"/>
              <a:ext cx="82080" cy="19440"/>
            </p14:xfrm>
          </p:contentPart>
        </mc:Choice>
        <mc:Fallback xmlns="">
          <p:pic>
            <p:nvPicPr>
              <p:cNvPr id="10" name="Encre 9">
                <a:extLst>
                  <a:ext uri="{FF2B5EF4-FFF2-40B4-BE49-F238E27FC236}">
                    <a16:creationId xmlns:a16="http://schemas.microsoft.com/office/drawing/2014/main" id="{A380325A-3F12-4AB3-AB3E-AA95DF05997A}"/>
                  </a:ext>
                </a:extLst>
              </p:cNvPr>
              <p:cNvPicPr/>
              <p:nvPr/>
            </p:nvPicPr>
            <p:blipFill>
              <a:blip r:embed="rId12"/>
              <a:stretch>
                <a:fillRect/>
              </a:stretch>
            </p:blipFill>
            <p:spPr>
              <a:xfrm>
                <a:off x="9145527" y="3845156"/>
                <a:ext cx="225720" cy="307080"/>
              </a:xfrm>
              <a:prstGeom prst="rect">
                <a:avLst/>
              </a:prstGeom>
            </p:spPr>
          </p:pic>
        </mc:Fallback>
      </mc:AlternateContent>
      <p:sp>
        <p:nvSpPr>
          <p:cNvPr id="11" name="Explosion : 8 points 10">
            <a:extLst>
              <a:ext uri="{FF2B5EF4-FFF2-40B4-BE49-F238E27FC236}">
                <a16:creationId xmlns:a16="http://schemas.microsoft.com/office/drawing/2014/main" id="{EE5710B0-8E25-4E6D-9B65-3925C0BB18EB}"/>
              </a:ext>
            </a:extLst>
          </p:cNvPr>
          <p:cNvSpPr/>
          <p:nvPr/>
        </p:nvSpPr>
        <p:spPr>
          <a:xfrm>
            <a:off x="8919411" y="-1"/>
            <a:ext cx="3272589" cy="1941095"/>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a:t>NIBT</a:t>
            </a:r>
          </a:p>
          <a:p>
            <a:pPr algn="ctr"/>
            <a:r>
              <a:rPr lang="fr-CH" dirty="0"/>
              <a:t>7.02.1 Figu.2</a:t>
            </a:r>
          </a:p>
          <a:p>
            <a:pPr algn="ctr"/>
            <a:r>
              <a:rPr lang="fr-CH" dirty="0"/>
              <a:t>p.468</a:t>
            </a:r>
          </a:p>
        </p:txBody>
      </p:sp>
    </p:spTree>
    <p:extLst>
      <p:ext uri="{BB962C8B-B14F-4D97-AF65-F5344CB8AC3E}">
        <p14:creationId xmlns:p14="http://schemas.microsoft.com/office/powerpoint/2010/main" val="23499937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7.22</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Alimentation véhicules électriques</a:t>
            </a:r>
          </a:p>
        </p:txBody>
      </p:sp>
    </p:spTree>
    <p:extLst>
      <p:ext uri="{BB962C8B-B14F-4D97-AF65-F5344CB8AC3E}">
        <p14:creationId xmlns:p14="http://schemas.microsoft.com/office/powerpoint/2010/main" val="2166520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5434E7-55F0-46B1-BBC1-4A181AAE8772}"/>
              </a:ext>
            </a:extLst>
          </p:cNvPr>
          <p:cNvSpPr>
            <a:spLocks noGrp="1"/>
          </p:cNvSpPr>
          <p:nvPr>
            <p:ph type="title"/>
          </p:nvPr>
        </p:nvSpPr>
        <p:spPr>
          <a:xfrm>
            <a:off x="4381822" y="260216"/>
            <a:ext cx="7145159" cy="691129"/>
          </a:xfrm>
        </p:spPr>
        <p:txBody>
          <a:bodyPr>
            <a:normAutofit fontScale="90000"/>
          </a:bodyPr>
          <a:lstStyle/>
          <a:p>
            <a:r>
              <a:rPr lang="fr-CH" dirty="0"/>
              <a:t>Différents mode de recharge</a:t>
            </a:r>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FDAE0F45-A2EF-4051-A7A9-39A8B1B65B2A}"/>
              </a:ext>
            </a:extLst>
          </p:cNvPr>
          <p:cNvPicPr>
            <a:picLocks noChangeAspect="1"/>
          </p:cNvPicPr>
          <p:nvPr/>
        </p:nvPicPr>
        <p:blipFill rotWithShape="1">
          <a:blip r:embed="rId3"/>
          <a:srcRect t="9604" r="-1" b="16895"/>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6" name="Image 5">
            <a:extLst>
              <a:ext uri="{FF2B5EF4-FFF2-40B4-BE49-F238E27FC236}">
                <a16:creationId xmlns:a16="http://schemas.microsoft.com/office/drawing/2014/main" id="{81E4E95A-AF76-4566-B4F2-7E1F066C849E}"/>
              </a:ext>
            </a:extLst>
          </p:cNvPr>
          <p:cNvPicPr>
            <a:picLocks noChangeAspect="1"/>
          </p:cNvPicPr>
          <p:nvPr/>
        </p:nvPicPr>
        <p:blipFill rotWithShape="1">
          <a:blip r:embed="rId4"/>
          <a:srcRect l="5265" r="11465" b="1"/>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0" name="Image 9">
            <a:extLst>
              <a:ext uri="{FF2B5EF4-FFF2-40B4-BE49-F238E27FC236}">
                <a16:creationId xmlns:a16="http://schemas.microsoft.com/office/drawing/2014/main" id="{90F33D25-9D98-4A66-B9DF-1CA6F5CDF762}"/>
              </a:ext>
            </a:extLst>
          </p:cNvPr>
          <p:cNvPicPr>
            <a:picLocks noChangeAspect="1"/>
          </p:cNvPicPr>
          <p:nvPr/>
        </p:nvPicPr>
        <p:blipFill rotWithShape="1">
          <a:blip r:embed="rId5"/>
          <a:srcRect t="16139" r="-4" b="11123"/>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Espace réservé du contenu 2">
            <a:extLst>
              <a:ext uri="{FF2B5EF4-FFF2-40B4-BE49-F238E27FC236}">
                <a16:creationId xmlns:a16="http://schemas.microsoft.com/office/drawing/2014/main" id="{7AF4FE84-352F-44A6-B892-BCB119B12E81}"/>
              </a:ext>
            </a:extLst>
          </p:cNvPr>
          <p:cNvSpPr>
            <a:spLocks noGrp="1"/>
          </p:cNvSpPr>
          <p:nvPr>
            <p:ph idx="1"/>
          </p:nvPr>
        </p:nvSpPr>
        <p:spPr>
          <a:xfrm>
            <a:off x="6582206" y="951345"/>
            <a:ext cx="5452775" cy="5532581"/>
          </a:xfrm>
        </p:spPr>
        <p:txBody>
          <a:bodyPr anchor="t">
            <a:normAutofit fontScale="25000" lnSpcReduction="20000"/>
          </a:bodyPr>
          <a:lstStyle/>
          <a:p>
            <a:r>
              <a:rPr lang="fr-CH" sz="11200" dirty="0"/>
              <a:t>Mode 1</a:t>
            </a:r>
          </a:p>
          <a:p>
            <a:pPr marL="0" indent="0">
              <a:buNone/>
            </a:pPr>
            <a:r>
              <a:rPr lang="fr-CH" sz="9600" dirty="0"/>
              <a:t>Charge avec une prise standard (CEE). Pas de communication.</a:t>
            </a:r>
          </a:p>
          <a:p>
            <a:pPr marL="0" indent="0">
              <a:buNone/>
            </a:pPr>
            <a:endParaRPr lang="fr-CH" sz="11200" dirty="0"/>
          </a:p>
          <a:p>
            <a:r>
              <a:rPr lang="fr-CH" sz="11200" dirty="0"/>
              <a:t>Mode 2</a:t>
            </a:r>
          </a:p>
          <a:p>
            <a:pPr marL="0" indent="0">
              <a:buNone/>
            </a:pPr>
            <a:r>
              <a:rPr lang="fr-CH" sz="9600" dirty="0"/>
              <a:t>Charge avec une prise standard (CEE) via un boitier ICCB. Communication et protection intégré (DDR). </a:t>
            </a:r>
          </a:p>
          <a:p>
            <a:pPr marL="0" indent="0">
              <a:buNone/>
            </a:pPr>
            <a:endParaRPr lang="fr-CH" sz="11200" dirty="0"/>
          </a:p>
          <a:p>
            <a:r>
              <a:rPr lang="fr-CH" sz="11200" dirty="0"/>
              <a:t>Mode 3</a:t>
            </a:r>
          </a:p>
          <a:p>
            <a:pPr marL="0" indent="0">
              <a:buNone/>
            </a:pPr>
            <a:r>
              <a:rPr lang="fr-CH" sz="9600" dirty="0"/>
              <a:t>Borne de recharge.</a:t>
            </a:r>
          </a:p>
          <a:p>
            <a:pPr marL="0" indent="0">
              <a:buNone/>
            </a:pPr>
            <a:r>
              <a:rPr lang="fr-CH" sz="9600" dirty="0"/>
              <a:t>Dispositif de commande</a:t>
            </a:r>
          </a:p>
          <a:p>
            <a:pPr marL="0" indent="0">
              <a:buNone/>
            </a:pPr>
            <a:endParaRPr lang="fr-CH" sz="11200" dirty="0"/>
          </a:p>
          <a:p>
            <a:r>
              <a:rPr lang="fr-CH" sz="11200" dirty="0"/>
              <a:t>Mode 4</a:t>
            </a:r>
          </a:p>
          <a:p>
            <a:pPr marL="0" indent="0">
              <a:buNone/>
            </a:pPr>
            <a:r>
              <a:rPr lang="fr-CH" sz="8000" dirty="0"/>
              <a:t>Borne de recharge. Dispositif de commande.</a:t>
            </a:r>
          </a:p>
          <a:p>
            <a:pPr marL="0" indent="0">
              <a:buNone/>
            </a:pPr>
            <a:r>
              <a:rPr lang="fr-CH" sz="8000" dirty="0"/>
              <a:t>Charge rapide</a:t>
            </a:r>
          </a:p>
          <a:p>
            <a:pPr marL="0" indent="0">
              <a:buNone/>
            </a:pPr>
            <a:endParaRPr lang="fr-CH" sz="900" dirty="0"/>
          </a:p>
        </p:txBody>
      </p:sp>
    </p:spTree>
    <p:extLst>
      <p:ext uri="{BB962C8B-B14F-4D97-AF65-F5344CB8AC3E}">
        <p14:creationId xmlns:p14="http://schemas.microsoft.com/office/powerpoint/2010/main" val="1876467184"/>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806751-77FA-49E1-99F1-E6EFE0F75846}"/>
              </a:ext>
            </a:extLst>
          </p:cNvPr>
          <p:cNvSpPr>
            <a:spLocks noGrp="1"/>
          </p:cNvSpPr>
          <p:nvPr>
            <p:ph type="title"/>
          </p:nvPr>
        </p:nvSpPr>
        <p:spPr/>
        <p:txBody>
          <a:bodyPr/>
          <a:lstStyle/>
          <a:p>
            <a:r>
              <a:rPr lang="fr-CH" dirty="0"/>
              <a:t>Normes</a:t>
            </a:r>
          </a:p>
        </p:txBody>
      </p:sp>
      <p:sp>
        <p:nvSpPr>
          <p:cNvPr id="3" name="Espace réservé du contenu 2">
            <a:extLst>
              <a:ext uri="{FF2B5EF4-FFF2-40B4-BE49-F238E27FC236}">
                <a16:creationId xmlns:a16="http://schemas.microsoft.com/office/drawing/2014/main" id="{12606D20-CEB3-4E37-82EB-DCF02D8E38A2}"/>
              </a:ext>
            </a:extLst>
          </p:cNvPr>
          <p:cNvSpPr>
            <a:spLocks noGrp="1"/>
          </p:cNvSpPr>
          <p:nvPr>
            <p:ph idx="1"/>
          </p:nvPr>
        </p:nvSpPr>
        <p:spPr>
          <a:xfrm>
            <a:off x="838200" y="1544716"/>
            <a:ext cx="10515600" cy="4864962"/>
          </a:xfrm>
        </p:spPr>
        <p:txBody>
          <a:bodyPr>
            <a:normAutofit/>
          </a:bodyPr>
          <a:lstStyle/>
          <a:p>
            <a:r>
              <a:rPr lang="fr-CH" dirty="0"/>
              <a:t>Protection contre les influences externes : IP44.</a:t>
            </a:r>
          </a:p>
          <a:p>
            <a:r>
              <a:rPr lang="fr-CH" dirty="0"/>
              <a:t>Protection mécanique.</a:t>
            </a:r>
          </a:p>
          <a:p>
            <a:r>
              <a:rPr lang="fr-CH" dirty="0"/>
              <a:t>Chaque point de raccordement a une protection individuelle contre les surintensités.</a:t>
            </a:r>
          </a:p>
          <a:p>
            <a:r>
              <a:rPr lang="fr-CH" dirty="0"/>
              <a:t>Doivent être protégées par un </a:t>
            </a:r>
            <a:r>
              <a:rPr lang="fr-CH" sz="2800" dirty="0"/>
              <a:t>DDR </a:t>
            </a:r>
            <a:r>
              <a:rPr lang="fr-CH" sz="2800" dirty="0">
                <a:solidFill>
                  <a:srgbClr val="000000"/>
                </a:solidFill>
              </a:rPr>
              <a:t>I</a:t>
            </a:r>
            <a:r>
              <a:rPr lang="fr-CH" sz="1800" b="0" i="0" u="none" strike="noStrike" baseline="0" dirty="0">
                <a:solidFill>
                  <a:srgbClr val="000000"/>
                </a:solidFill>
              </a:rPr>
              <a:t>ΔN</a:t>
            </a:r>
            <a:r>
              <a:rPr lang="fr-CH" sz="2800" b="0" i="0" u="none" strike="noStrike" baseline="0" dirty="0">
                <a:solidFill>
                  <a:srgbClr val="000000"/>
                </a:solidFill>
              </a:rPr>
              <a:t> </a:t>
            </a:r>
            <a:r>
              <a:rPr lang="fr-CH" sz="2800" dirty="0">
                <a:solidFill>
                  <a:srgbClr val="000000"/>
                </a:solidFill>
              </a:rPr>
              <a:t>≤ 30mA.</a:t>
            </a:r>
          </a:p>
          <a:p>
            <a:r>
              <a:rPr lang="fr-CH" dirty="0">
                <a:solidFill>
                  <a:srgbClr val="000000"/>
                </a:solidFill>
              </a:rPr>
              <a:t>Protection contre les surtensions recommandée (pour le véhicule).</a:t>
            </a:r>
          </a:p>
          <a:p>
            <a:r>
              <a:rPr lang="fr-CH" sz="2800" dirty="0">
                <a:solidFill>
                  <a:srgbClr val="000000"/>
                </a:solidFill>
              </a:rPr>
              <a:t>Hauteur des prises entre 0.5m et 1.5m</a:t>
            </a:r>
          </a:p>
          <a:p>
            <a:r>
              <a:rPr lang="fr-CH" dirty="0">
                <a:solidFill>
                  <a:srgbClr val="000000"/>
                </a:solidFill>
              </a:rPr>
              <a:t>Une prise par véhicule</a:t>
            </a:r>
          </a:p>
          <a:p>
            <a:r>
              <a:rPr lang="fr-CH" sz="2800" dirty="0">
                <a:solidFill>
                  <a:srgbClr val="000000"/>
                </a:solidFill>
              </a:rPr>
              <a:t>Le plus proche de la place de stationnement</a:t>
            </a:r>
            <a:endParaRPr lang="fr-CH" dirty="0"/>
          </a:p>
          <a:p>
            <a:pPr marL="0" indent="0">
              <a:buNone/>
            </a:pPr>
            <a:endParaRPr lang="fr-CH" dirty="0"/>
          </a:p>
        </p:txBody>
      </p:sp>
    </p:spTree>
    <p:extLst>
      <p:ext uri="{BB962C8B-B14F-4D97-AF65-F5344CB8AC3E}">
        <p14:creationId xmlns:p14="http://schemas.microsoft.com/office/powerpoint/2010/main" val="26039181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7.40</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Manèges – stands – forains – cirque </a:t>
            </a:r>
          </a:p>
          <a:p>
            <a:r>
              <a:rPr lang="fr-CH" dirty="0">
                <a:solidFill>
                  <a:srgbClr val="FFFFFF"/>
                </a:solidFill>
              </a:rPr>
              <a:t>«bâtiments volants»</a:t>
            </a:r>
          </a:p>
        </p:txBody>
      </p:sp>
    </p:spTree>
    <p:extLst>
      <p:ext uri="{BB962C8B-B14F-4D97-AF65-F5344CB8AC3E}">
        <p14:creationId xmlns:p14="http://schemas.microsoft.com/office/powerpoint/2010/main" val="37502035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D82A-083B-46C9-9E35-810213ECEEA8}"/>
              </a:ext>
            </a:extLst>
          </p:cNvPr>
          <p:cNvSpPr>
            <a:spLocks noGrp="1"/>
          </p:cNvSpPr>
          <p:nvPr>
            <p:ph type="title"/>
          </p:nvPr>
        </p:nvSpPr>
        <p:spPr/>
        <p:txBody>
          <a:bodyPr/>
          <a:lstStyle/>
          <a:p>
            <a:r>
              <a:rPr lang="fr-CH" dirty="0"/>
              <a:t>Norme </a:t>
            </a:r>
          </a:p>
        </p:txBody>
      </p:sp>
      <p:sp>
        <p:nvSpPr>
          <p:cNvPr id="3" name="Espace réservé du contenu 2">
            <a:extLst>
              <a:ext uri="{FF2B5EF4-FFF2-40B4-BE49-F238E27FC236}">
                <a16:creationId xmlns:a16="http://schemas.microsoft.com/office/drawing/2014/main" id="{C1657464-49FA-4985-BA72-8E8C8A493788}"/>
              </a:ext>
            </a:extLst>
          </p:cNvPr>
          <p:cNvSpPr>
            <a:spLocks noGrp="1"/>
          </p:cNvSpPr>
          <p:nvPr>
            <p:ph idx="1"/>
          </p:nvPr>
        </p:nvSpPr>
        <p:spPr/>
        <p:txBody>
          <a:bodyPr/>
          <a:lstStyle/>
          <a:p>
            <a:r>
              <a:rPr lang="fr-CH" dirty="0"/>
              <a:t>Ne doit pas être supérieur à 230/400 V AC</a:t>
            </a:r>
          </a:p>
          <a:p>
            <a:r>
              <a:rPr lang="fr-CH" dirty="0"/>
              <a:t>Doivent être protégées par un </a:t>
            </a:r>
            <a:r>
              <a:rPr lang="fr-CH" sz="2800" dirty="0"/>
              <a:t>DDR </a:t>
            </a:r>
            <a:r>
              <a:rPr lang="fr-CH" sz="2800" dirty="0">
                <a:solidFill>
                  <a:srgbClr val="000000"/>
                </a:solidFill>
              </a:rPr>
              <a:t>I</a:t>
            </a:r>
            <a:r>
              <a:rPr lang="fr-CH" sz="1800" b="0" i="0" u="none" strike="noStrike" baseline="0" dirty="0">
                <a:solidFill>
                  <a:srgbClr val="000000"/>
                </a:solidFill>
              </a:rPr>
              <a:t>ΔN</a:t>
            </a:r>
            <a:r>
              <a:rPr lang="fr-CH" sz="2800" b="0" i="0" u="none" strike="noStrike" baseline="0" dirty="0">
                <a:solidFill>
                  <a:srgbClr val="000000"/>
                </a:solidFill>
              </a:rPr>
              <a:t> </a:t>
            </a:r>
            <a:r>
              <a:rPr lang="fr-CH" sz="2800" dirty="0">
                <a:solidFill>
                  <a:srgbClr val="000000"/>
                </a:solidFill>
              </a:rPr>
              <a:t>≤ 300mA.</a:t>
            </a:r>
          </a:p>
          <a:p>
            <a:r>
              <a:rPr lang="fr-CH" dirty="0">
                <a:solidFill>
                  <a:srgbClr val="000000"/>
                </a:solidFill>
              </a:rPr>
              <a:t>Installation en TN-S</a:t>
            </a:r>
          </a:p>
          <a:p>
            <a:r>
              <a:rPr lang="fr-CH" sz="2800" dirty="0">
                <a:solidFill>
                  <a:srgbClr val="000000"/>
                </a:solidFill>
              </a:rPr>
              <a:t>Les canalisations enfouies dans la terre doivent être protégées</a:t>
            </a:r>
            <a:r>
              <a:rPr lang="fr-CH" dirty="0">
                <a:solidFill>
                  <a:srgbClr val="000000"/>
                </a:solidFill>
              </a:rPr>
              <a:t> </a:t>
            </a:r>
            <a:r>
              <a:rPr lang="fr-CH" sz="2800" dirty="0">
                <a:solidFill>
                  <a:srgbClr val="000000"/>
                </a:solidFill>
              </a:rPr>
              <a:t>contre les dommages mécaniques</a:t>
            </a:r>
          </a:p>
          <a:p>
            <a:r>
              <a:rPr lang="fr-CH" dirty="0">
                <a:solidFill>
                  <a:srgbClr val="000000"/>
                </a:solidFill>
              </a:rPr>
              <a:t>Matériel IP44 (min)</a:t>
            </a:r>
          </a:p>
          <a:p>
            <a:r>
              <a:rPr lang="fr-CH" sz="2800" dirty="0">
                <a:solidFill>
                  <a:srgbClr val="000000"/>
                </a:solidFill>
              </a:rPr>
              <a:t>Pas de connexion dans les canalisations</a:t>
            </a:r>
          </a:p>
          <a:p>
            <a:endParaRPr lang="fr-CH" dirty="0"/>
          </a:p>
          <a:p>
            <a:endParaRPr lang="fr-CH" dirty="0"/>
          </a:p>
        </p:txBody>
      </p:sp>
      <p:pic>
        <p:nvPicPr>
          <p:cNvPr id="5124" name="Picture 4" descr="Manège Forain">
            <a:extLst>
              <a:ext uri="{FF2B5EF4-FFF2-40B4-BE49-F238E27FC236}">
                <a16:creationId xmlns:a16="http://schemas.microsoft.com/office/drawing/2014/main" id="{3A37ADA7-E345-4E06-8C2C-29566E92A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9392" y="365125"/>
            <a:ext cx="2524125"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2194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472C21-CD77-4B61-A3B2-BEA098A3038F}"/>
              </a:ext>
            </a:extLst>
          </p:cNvPr>
          <p:cNvSpPr>
            <a:spLocks noGrp="1"/>
          </p:cNvSpPr>
          <p:nvPr>
            <p:ph type="title"/>
          </p:nvPr>
        </p:nvSpPr>
        <p:spPr/>
        <p:txBody>
          <a:bodyPr/>
          <a:lstStyle/>
          <a:p>
            <a:r>
              <a:rPr lang="fr-CH" dirty="0"/>
              <a:t>Protection complémentaire</a:t>
            </a:r>
          </a:p>
        </p:txBody>
      </p:sp>
      <p:sp>
        <p:nvSpPr>
          <p:cNvPr id="3" name="Espace réservé du contenu 2">
            <a:extLst>
              <a:ext uri="{FF2B5EF4-FFF2-40B4-BE49-F238E27FC236}">
                <a16:creationId xmlns:a16="http://schemas.microsoft.com/office/drawing/2014/main" id="{C13FF859-FFAB-42DC-B8F1-680A25F43311}"/>
              </a:ext>
            </a:extLst>
          </p:cNvPr>
          <p:cNvSpPr>
            <a:spLocks noGrp="1"/>
          </p:cNvSpPr>
          <p:nvPr>
            <p:ph idx="1"/>
          </p:nvPr>
        </p:nvSpPr>
        <p:spPr/>
        <p:txBody>
          <a:bodyPr>
            <a:normAutofit/>
          </a:bodyPr>
          <a:lstStyle/>
          <a:p>
            <a:pPr marL="0" indent="0">
              <a:buNone/>
            </a:pPr>
            <a:r>
              <a:rPr lang="fr-CH" sz="2400" dirty="0"/>
              <a:t>Protection complémentaire: dispositif de protection à courant différentiel-résiduel (DDR)</a:t>
            </a:r>
          </a:p>
          <a:p>
            <a:pPr marL="0" indent="0">
              <a:buNone/>
            </a:pPr>
            <a:r>
              <a:rPr lang="fr-CH" sz="2400" dirty="0"/>
              <a:t>Tous les circuits terminaux pour:</a:t>
            </a:r>
          </a:p>
          <a:p>
            <a:pPr marL="0" indent="0">
              <a:buNone/>
            </a:pPr>
            <a:r>
              <a:rPr lang="fr-CH" sz="2400" dirty="0"/>
              <a:t>– l’éclairage</a:t>
            </a:r>
          </a:p>
          <a:p>
            <a:pPr marL="0" indent="0">
              <a:buNone/>
            </a:pPr>
            <a:r>
              <a:rPr lang="fr-CH" sz="2400" dirty="0"/>
              <a:t>– les prises de courant In ≤ 32 A</a:t>
            </a:r>
          </a:p>
          <a:p>
            <a:pPr marL="0" indent="0">
              <a:buNone/>
            </a:pPr>
            <a:r>
              <a:rPr lang="fr-CH" sz="2400" dirty="0"/>
              <a:t>– les matériels mobiles raccordés par des canalisations flexibles avec un courant admissible de ≤ 32 A</a:t>
            </a:r>
          </a:p>
          <a:p>
            <a:pPr marL="0" indent="0">
              <a:buNone/>
            </a:pPr>
            <a:endParaRPr lang="fr-CH" sz="2400" dirty="0"/>
          </a:p>
          <a:p>
            <a:pPr marL="0" indent="0">
              <a:buNone/>
            </a:pPr>
            <a:r>
              <a:rPr lang="fr-CH" sz="2400" dirty="0">
                <a:solidFill>
                  <a:srgbClr val="FF0000"/>
                </a:solidFill>
              </a:rPr>
              <a:t>doivent être en plus protégés par des DDR I</a:t>
            </a:r>
            <a:r>
              <a:rPr lang="fr-CH" sz="1600" b="0" i="0" u="none" strike="noStrike" baseline="0" dirty="0">
                <a:solidFill>
                  <a:srgbClr val="FF0000"/>
                </a:solidFill>
              </a:rPr>
              <a:t>ΔN</a:t>
            </a:r>
            <a:r>
              <a:rPr lang="fr-CH" sz="2400" b="0" i="0" u="none" strike="noStrike" baseline="0" dirty="0">
                <a:solidFill>
                  <a:srgbClr val="FF0000"/>
                </a:solidFill>
              </a:rPr>
              <a:t> </a:t>
            </a:r>
            <a:r>
              <a:rPr lang="fr-CH" sz="2400" dirty="0">
                <a:solidFill>
                  <a:srgbClr val="FF0000"/>
                </a:solidFill>
              </a:rPr>
              <a:t>≤ 30mA (prise).</a:t>
            </a:r>
          </a:p>
        </p:txBody>
      </p:sp>
    </p:spTree>
    <p:extLst>
      <p:ext uri="{BB962C8B-B14F-4D97-AF65-F5344CB8AC3E}">
        <p14:creationId xmlns:p14="http://schemas.microsoft.com/office/powerpoint/2010/main" val="8776073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7.53</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Unités de chauffage intégrées</a:t>
            </a:r>
          </a:p>
        </p:txBody>
      </p:sp>
    </p:spTree>
    <p:extLst>
      <p:ext uri="{BB962C8B-B14F-4D97-AF65-F5344CB8AC3E}">
        <p14:creationId xmlns:p14="http://schemas.microsoft.com/office/powerpoint/2010/main" val="12188728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1658C9F-C375-4AD3-A4D5-7E80EDCBB2E0}"/>
              </a:ext>
            </a:extLst>
          </p:cNvPr>
          <p:cNvSpPr>
            <a:spLocks noGrp="1"/>
          </p:cNvSpPr>
          <p:nvPr>
            <p:ph type="title"/>
          </p:nvPr>
        </p:nvSpPr>
        <p:spPr>
          <a:xfrm>
            <a:off x="5743122" y="180205"/>
            <a:ext cx="4977976" cy="1454051"/>
          </a:xfrm>
        </p:spPr>
        <p:txBody>
          <a:bodyPr>
            <a:normAutofit/>
          </a:bodyPr>
          <a:lstStyle/>
          <a:p>
            <a:r>
              <a:rPr lang="fr-CH" dirty="0">
                <a:solidFill>
                  <a:srgbClr val="000000"/>
                </a:solidFill>
              </a:rPr>
              <a:t>Normes</a:t>
            </a: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Image 4">
            <a:extLst>
              <a:ext uri="{FF2B5EF4-FFF2-40B4-BE49-F238E27FC236}">
                <a16:creationId xmlns:a16="http://schemas.microsoft.com/office/drawing/2014/main" id="{0408EAC9-99FA-4CF2-AB56-D6A979F919A0}"/>
              </a:ext>
            </a:extLst>
          </p:cNvPr>
          <p:cNvPicPr>
            <a:picLocks noChangeAspect="1"/>
          </p:cNvPicPr>
          <p:nvPr/>
        </p:nvPicPr>
        <p:blipFill rotWithShape="1">
          <a:blip r:embed="rId3">
            <a:alphaModFix/>
          </a:blip>
          <a:srcRect l="3484" r="9570" b="-3"/>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Espace réservé du contenu 2">
            <a:extLst>
              <a:ext uri="{FF2B5EF4-FFF2-40B4-BE49-F238E27FC236}">
                <a16:creationId xmlns:a16="http://schemas.microsoft.com/office/drawing/2014/main" id="{0CA5A44E-753A-4043-8241-2FBF1CC46F79}"/>
              </a:ext>
            </a:extLst>
          </p:cNvPr>
          <p:cNvSpPr>
            <a:spLocks noGrp="1"/>
          </p:cNvSpPr>
          <p:nvPr>
            <p:ph idx="1"/>
          </p:nvPr>
        </p:nvSpPr>
        <p:spPr>
          <a:xfrm>
            <a:off x="5453277" y="1117600"/>
            <a:ext cx="6267668" cy="4943372"/>
          </a:xfrm>
        </p:spPr>
        <p:txBody>
          <a:bodyPr anchor="ctr">
            <a:normAutofit/>
          </a:bodyPr>
          <a:lstStyle/>
          <a:p>
            <a:r>
              <a:rPr lang="fr-CH" dirty="0">
                <a:solidFill>
                  <a:srgbClr val="000000"/>
                </a:solidFill>
              </a:rPr>
              <a:t>S’applique aux unités de chauffage dans les planchers et plafonds</a:t>
            </a:r>
          </a:p>
          <a:p>
            <a:r>
              <a:rPr lang="fr-CH" dirty="0">
                <a:solidFill>
                  <a:srgbClr val="000000"/>
                </a:solidFill>
              </a:rPr>
              <a:t>S’applique au câble chauffants</a:t>
            </a:r>
          </a:p>
          <a:p>
            <a:r>
              <a:rPr lang="fr-CH" dirty="0">
                <a:solidFill>
                  <a:srgbClr val="000000"/>
                </a:solidFill>
              </a:rPr>
              <a:t>Doivent être protégées par un DDR I</a:t>
            </a:r>
            <a:r>
              <a:rPr lang="fr-CH" b="0" i="0" u="none" strike="noStrike" baseline="0" dirty="0">
                <a:solidFill>
                  <a:srgbClr val="000000"/>
                </a:solidFill>
              </a:rPr>
              <a:t>ΔN </a:t>
            </a:r>
            <a:r>
              <a:rPr lang="fr-CH" dirty="0">
                <a:solidFill>
                  <a:srgbClr val="000000"/>
                </a:solidFill>
              </a:rPr>
              <a:t>≤ 30mA.</a:t>
            </a:r>
          </a:p>
          <a:p>
            <a:r>
              <a:rPr lang="fr-CH" dirty="0">
                <a:solidFill>
                  <a:srgbClr val="000000"/>
                </a:solidFill>
              </a:rPr>
              <a:t>Plan détaillé de toute l’installation doit être fourni</a:t>
            </a:r>
          </a:p>
          <a:p>
            <a:endParaRPr lang="fr-CH" sz="2000" dirty="0">
              <a:solidFill>
                <a:srgbClr val="000000"/>
              </a:solidFill>
            </a:endParaRPr>
          </a:p>
        </p:txBody>
      </p:sp>
    </p:spTree>
    <p:extLst>
      <p:ext uri="{BB962C8B-B14F-4D97-AF65-F5344CB8AC3E}">
        <p14:creationId xmlns:p14="http://schemas.microsoft.com/office/powerpoint/2010/main" val="30608265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CH" dirty="0"/>
            </a:p>
          </p:txBody>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H" dirty="0"/>
            </a:p>
          </p:txBody>
        </p:sp>
      </p:grpSp>
      <p:sp>
        <p:nvSpPr>
          <p:cNvPr id="2" name="Titre 1"/>
          <p:cNvSpPr>
            <a:spLocks noGrp="1"/>
          </p:cNvSpPr>
          <p:nvPr>
            <p:ph type="ctrTitle"/>
          </p:nvPr>
        </p:nvSpPr>
        <p:spPr>
          <a:xfrm>
            <a:off x="1755648" y="2075688"/>
            <a:ext cx="8677656" cy="1746504"/>
          </a:xfrm>
        </p:spPr>
        <p:txBody>
          <a:bodyPr>
            <a:normAutofit/>
          </a:bodyPr>
          <a:lstStyle/>
          <a:p>
            <a:r>
              <a:rPr lang="fr-CH" sz="7200" dirty="0">
                <a:solidFill>
                  <a:srgbClr val="FFFFFF"/>
                </a:solidFill>
              </a:rPr>
              <a:t>NIBT CHAPITRE 7.61</a:t>
            </a:r>
          </a:p>
        </p:txBody>
      </p:sp>
      <p:sp>
        <p:nvSpPr>
          <p:cNvPr id="3" name="Sous-titre 2"/>
          <p:cNvSpPr>
            <a:spLocks noGrp="1"/>
          </p:cNvSpPr>
          <p:nvPr>
            <p:ph type="subTitle" idx="1"/>
          </p:nvPr>
        </p:nvSpPr>
        <p:spPr>
          <a:xfrm>
            <a:off x="1755648" y="3881568"/>
            <a:ext cx="8677656" cy="1231533"/>
          </a:xfrm>
        </p:spPr>
        <p:txBody>
          <a:bodyPr>
            <a:normAutofit/>
          </a:bodyPr>
          <a:lstStyle/>
          <a:p>
            <a:r>
              <a:rPr lang="fr-CH" dirty="0">
                <a:solidFill>
                  <a:srgbClr val="FFFFFF"/>
                </a:solidFill>
              </a:rPr>
              <a:t>Emplacements explosibles</a:t>
            </a:r>
          </a:p>
        </p:txBody>
      </p:sp>
    </p:spTree>
    <p:extLst>
      <p:ext uri="{BB962C8B-B14F-4D97-AF65-F5344CB8AC3E}">
        <p14:creationId xmlns:p14="http://schemas.microsoft.com/office/powerpoint/2010/main" val="3834325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8AC846-5E31-4B1B-B8D9-85FF4FE14B6C}"/>
              </a:ext>
            </a:extLst>
          </p:cNvPr>
          <p:cNvSpPr>
            <a:spLocks noGrp="1"/>
          </p:cNvSpPr>
          <p:nvPr>
            <p:ph type="title"/>
          </p:nvPr>
        </p:nvSpPr>
        <p:spPr/>
        <p:txBody>
          <a:bodyPr/>
          <a:lstStyle/>
          <a:p>
            <a:r>
              <a:rPr lang="fr-CH" dirty="0"/>
              <a:t>Différentes zone </a:t>
            </a:r>
            <a:br>
              <a:rPr lang="fr-CH" dirty="0"/>
            </a:br>
            <a:r>
              <a:rPr lang="fr-CH" dirty="0" err="1"/>
              <a:t>Tab.</a:t>
            </a:r>
            <a:r>
              <a:rPr lang="fr-CH" dirty="0"/>
              <a:t> 7.61.1.3.3.3.3.1</a:t>
            </a:r>
          </a:p>
        </p:txBody>
      </p:sp>
      <p:pic>
        <p:nvPicPr>
          <p:cNvPr id="5" name="Espace réservé du contenu 4">
            <a:extLst>
              <a:ext uri="{FF2B5EF4-FFF2-40B4-BE49-F238E27FC236}">
                <a16:creationId xmlns:a16="http://schemas.microsoft.com/office/drawing/2014/main" id="{1E2FC387-817E-498C-9E12-35816136BE22}"/>
              </a:ext>
            </a:extLst>
          </p:cNvPr>
          <p:cNvPicPr>
            <a:picLocks noGrp="1" noChangeAspect="1"/>
          </p:cNvPicPr>
          <p:nvPr>
            <p:ph idx="1"/>
          </p:nvPr>
        </p:nvPicPr>
        <p:blipFill>
          <a:blip r:embed="rId2"/>
          <a:stretch>
            <a:fillRect/>
          </a:stretch>
        </p:blipFill>
        <p:spPr>
          <a:xfrm>
            <a:off x="838200" y="1857559"/>
            <a:ext cx="3019425" cy="2962275"/>
          </a:xfrm>
        </p:spPr>
      </p:pic>
      <p:pic>
        <p:nvPicPr>
          <p:cNvPr id="7" name="Image 6">
            <a:extLst>
              <a:ext uri="{FF2B5EF4-FFF2-40B4-BE49-F238E27FC236}">
                <a16:creationId xmlns:a16="http://schemas.microsoft.com/office/drawing/2014/main" id="{9BCD2DA4-0E2D-4DFD-9E82-5DC49BEDC0E1}"/>
              </a:ext>
            </a:extLst>
          </p:cNvPr>
          <p:cNvPicPr>
            <a:picLocks noChangeAspect="1"/>
          </p:cNvPicPr>
          <p:nvPr/>
        </p:nvPicPr>
        <p:blipFill>
          <a:blip r:embed="rId3"/>
          <a:stretch>
            <a:fillRect/>
          </a:stretch>
        </p:blipFill>
        <p:spPr>
          <a:xfrm>
            <a:off x="6330565" y="0"/>
            <a:ext cx="4986685" cy="6858000"/>
          </a:xfrm>
          <a:prstGeom prst="rect">
            <a:avLst/>
          </a:prstGeom>
        </p:spPr>
      </p:pic>
      <p:sp>
        <p:nvSpPr>
          <p:cNvPr id="8" name="ZoneTexte 7">
            <a:extLst>
              <a:ext uri="{FF2B5EF4-FFF2-40B4-BE49-F238E27FC236}">
                <a16:creationId xmlns:a16="http://schemas.microsoft.com/office/drawing/2014/main" id="{836CC627-CD18-448A-9F3A-24D077489692}"/>
              </a:ext>
            </a:extLst>
          </p:cNvPr>
          <p:cNvSpPr txBox="1"/>
          <p:nvPr/>
        </p:nvSpPr>
        <p:spPr>
          <a:xfrm>
            <a:off x="838199" y="4819834"/>
            <a:ext cx="4364115" cy="646331"/>
          </a:xfrm>
          <a:prstGeom prst="rect">
            <a:avLst/>
          </a:prstGeom>
          <a:noFill/>
        </p:spPr>
        <p:txBody>
          <a:bodyPr wrap="square" rtlCol="0">
            <a:spAutoFit/>
          </a:bodyPr>
          <a:lstStyle/>
          <a:p>
            <a:r>
              <a:rPr lang="fr-CH" dirty="0"/>
              <a:t>Exemple: Stations-services, stockage de matériaux combustibles, atelier de peinture</a:t>
            </a:r>
          </a:p>
        </p:txBody>
      </p:sp>
    </p:spTree>
    <p:extLst>
      <p:ext uri="{BB962C8B-B14F-4D97-AF65-F5344CB8AC3E}">
        <p14:creationId xmlns:p14="http://schemas.microsoft.com/office/powerpoint/2010/main" val="1594935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B1E553-5543-4E62-8758-879687C13A6B}"/>
              </a:ext>
            </a:extLst>
          </p:cNvPr>
          <p:cNvSpPr>
            <a:spLocks noGrp="1"/>
          </p:cNvSpPr>
          <p:nvPr>
            <p:ph type="title"/>
          </p:nvPr>
        </p:nvSpPr>
        <p:spPr/>
        <p:txBody>
          <a:bodyPr/>
          <a:lstStyle/>
          <a:p>
            <a:r>
              <a:rPr lang="fr-CH" dirty="0"/>
              <a:t>Fontaine et bassin </a:t>
            </a:r>
          </a:p>
        </p:txBody>
      </p:sp>
      <p:sp>
        <p:nvSpPr>
          <p:cNvPr id="3" name="Espace réservé du contenu 2">
            <a:extLst>
              <a:ext uri="{FF2B5EF4-FFF2-40B4-BE49-F238E27FC236}">
                <a16:creationId xmlns:a16="http://schemas.microsoft.com/office/drawing/2014/main" id="{C1F17D05-7B80-4812-9E89-2BD21B3C5784}"/>
              </a:ext>
            </a:extLst>
          </p:cNvPr>
          <p:cNvSpPr>
            <a:spLocks noGrp="1"/>
          </p:cNvSpPr>
          <p:nvPr>
            <p:ph idx="1"/>
          </p:nvPr>
        </p:nvSpPr>
        <p:spPr/>
        <p:txBody>
          <a:bodyPr>
            <a:normAutofit/>
          </a:bodyPr>
          <a:lstStyle/>
          <a:p>
            <a:endParaRPr lang="fr-CH" dirty="0"/>
          </a:p>
          <a:p>
            <a:endParaRPr lang="fr-CH" dirty="0"/>
          </a:p>
          <a:p>
            <a:endParaRPr lang="fr-CH" dirty="0"/>
          </a:p>
          <a:p>
            <a:endParaRPr lang="fr-CH" dirty="0"/>
          </a:p>
          <a:p>
            <a:endParaRPr lang="fr-CH" dirty="0"/>
          </a:p>
          <a:p>
            <a:endParaRPr lang="fr-CH" dirty="0"/>
          </a:p>
          <a:p>
            <a:endParaRPr lang="fr-CH" dirty="0"/>
          </a:p>
          <a:p>
            <a:endParaRPr lang="fr-CH" dirty="0"/>
          </a:p>
          <a:p>
            <a:pPr marL="0" indent="0">
              <a:buNone/>
            </a:pPr>
            <a:endParaRPr lang="fr-CH" dirty="0"/>
          </a:p>
        </p:txBody>
      </p:sp>
      <p:pic>
        <p:nvPicPr>
          <p:cNvPr id="7" name="Image 6">
            <a:extLst>
              <a:ext uri="{FF2B5EF4-FFF2-40B4-BE49-F238E27FC236}">
                <a16:creationId xmlns:a16="http://schemas.microsoft.com/office/drawing/2014/main" id="{222E7439-38DA-4E75-A8DA-F69EF848EEFC}"/>
              </a:ext>
            </a:extLst>
          </p:cNvPr>
          <p:cNvPicPr>
            <a:picLocks noChangeAspect="1"/>
          </p:cNvPicPr>
          <p:nvPr/>
        </p:nvPicPr>
        <p:blipFill>
          <a:blip r:embed="rId2"/>
          <a:stretch>
            <a:fillRect/>
          </a:stretch>
        </p:blipFill>
        <p:spPr>
          <a:xfrm>
            <a:off x="838200" y="1539775"/>
            <a:ext cx="10223355" cy="4923038"/>
          </a:xfrm>
          <a:prstGeom prst="rect">
            <a:avLst/>
          </a:prstGeom>
        </p:spPr>
      </p:pic>
    </p:spTree>
    <p:extLst>
      <p:ext uri="{BB962C8B-B14F-4D97-AF65-F5344CB8AC3E}">
        <p14:creationId xmlns:p14="http://schemas.microsoft.com/office/powerpoint/2010/main" val="11663039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36E37-6C46-41D6-81F8-EE6E1B9EED65}"/>
              </a:ext>
            </a:extLst>
          </p:cNvPr>
          <p:cNvSpPr>
            <a:spLocks noGrp="1"/>
          </p:cNvSpPr>
          <p:nvPr>
            <p:ph type="title"/>
          </p:nvPr>
        </p:nvSpPr>
        <p:spPr/>
        <p:txBody>
          <a:bodyPr/>
          <a:lstStyle/>
          <a:p>
            <a:r>
              <a:rPr lang="fr-CH" dirty="0"/>
              <a:t>Danger</a:t>
            </a:r>
          </a:p>
        </p:txBody>
      </p:sp>
      <p:sp>
        <p:nvSpPr>
          <p:cNvPr id="3" name="Espace réservé du contenu 2">
            <a:extLst>
              <a:ext uri="{FF2B5EF4-FFF2-40B4-BE49-F238E27FC236}">
                <a16:creationId xmlns:a16="http://schemas.microsoft.com/office/drawing/2014/main" id="{9B270E92-9056-4CE2-ADC1-515C57C9B43E}"/>
              </a:ext>
            </a:extLst>
          </p:cNvPr>
          <p:cNvSpPr>
            <a:spLocks noGrp="1"/>
          </p:cNvSpPr>
          <p:nvPr>
            <p:ph idx="1"/>
          </p:nvPr>
        </p:nvSpPr>
        <p:spPr/>
        <p:txBody>
          <a:bodyPr/>
          <a:lstStyle/>
          <a:p>
            <a:r>
              <a:rPr lang="fr-CH" dirty="0"/>
              <a:t>Les matériaux doivent être prévu pour les locaux EX</a:t>
            </a:r>
          </a:p>
          <a:p>
            <a:r>
              <a:rPr lang="fr-CH" dirty="0"/>
              <a:t>Pas d’E.A</a:t>
            </a:r>
          </a:p>
          <a:p>
            <a:r>
              <a:rPr lang="fr-CH" dirty="0"/>
              <a:t>Il faut avoir les connaissances de base suffisante concernant la préventions des explosions pour faire une telle installation.</a:t>
            </a:r>
          </a:p>
        </p:txBody>
      </p:sp>
    </p:spTree>
    <p:extLst>
      <p:ext uri="{BB962C8B-B14F-4D97-AF65-F5344CB8AC3E}">
        <p14:creationId xmlns:p14="http://schemas.microsoft.com/office/powerpoint/2010/main" val="28708218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529230-9CB6-42F1-A0E0-3AEB69B3E8E2}"/>
              </a:ext>
            </a:extLst>
          </p:cNvPr>
          <p:cNvSpPr>
            <a:spLocks noGrp="1"/>
          </p:cNvSpPr>
          <p:nvPr>
            <p:ph type="title"/>
          </p:nvPr>
        </p:nvSpPr>
        <p:spPr/>
        <p:txBody>
          <a:bodyPr/>
          <a:lstStyle/>
          <a:p>
            <a:r>
              <a:rPr lang="fr-CH" dirty="0"/>
              <a:t>Sources</a:t>
            </a:r>
          </a:p>
        </p:txBody>
      </p:sp>
      <p:sp>
        <p:nvSpPr>
          <p:cNvPr id="3" name="Espace réservé du contenu 2">
            <a:extLst>
              <a:ext uri="{FF2B5EF4-FFF2-40B4-BE49-F238E27FC236}">
                <a16:creationId xmlns:a16="http://schemas.microsoft.com/office/drawing/2014/main" id="{486270F6-E2A4-44DF-A407-B4CC4C45D885}"/>
              </a:ext>
            </a:extLst>
          </p:cNvPr>
          <p:cNvSpPr>
            <a:spLocks noGrp="1"/>
          </p:cNvSpPr>
          <p:nvPr>
            <p:ph idx="1"/>
          </p:nvPr>
        </p:nvSpPr>
        <p:spPr/>
        <p:txBody>
          <a:bodyPr/>
          <a:lstStyle/>
          <a:p>
            <a:r>
              <a:rPr lang="fr-CH" dirty="0"/>
              <a:t>NIBT 2020, </a:t>
            </a:r>
            <a:r>
              <a:rPr lang="fr-CH" i="1" dirty="0"/>
              <a:t>Electro suisse</a:t>
            </a:r>
          </a:p>
          <a:p>
            <a:r>
              <a:rPr lang="fr-CH" dirty="0"/>
              <a:t>PowerPoint 2020, </a:t>
            </a:r>
            <a:r>
              <a:rPr lang="fr-CH" i="1" dirty="0"/>
              <a:t>Groupe E, GESA, IB-</a:t>
            </a:r>
            <a:r>
              <a:rPr lang="fr-CH" i="1" dirty="0" err="1"/>
              <a:t>murten</a:t>
            </a:r>
            <a:r>
              <a:rPr lang="fr-CH" i="1" dirty="0"/>
              <a:t>, ECAB</a:t>
            </a:r>
          </a:p>
        </p:txBody>
      </p:sp>
      <p:pic>
        <p:nvPicPr>
          <p:cNvPr id="5" name="Image 4">
            <a:extLst>
              <a:ext uri="{FF2B5EF4-FFF2-40B4-BE49-F238E27FC236}">
                <a16:creationId xmlns:a16="http://schemas.microsoft.com/office/drawing/2014/main" id="{F5115341-7435-43B5-8F44-63ED6A1793B7}"/>
              </a:ext>
            </a:extLst>
          </p:cNvPr>
          <p:cNvPicPr>
            <a:picLocks noChangeAspect="1"/>
          </p:cNvPicPr>
          <p:nvPr/>
        </p:nvPicPr>
        <p:blipFill>
          <a:blip r:embed="rId2"/>
          <a:stretch>
            <a:fillRect/>
          </a:stretch>
        </p:blipFill>
        <p:spPr>
          <a:xfrm>
            <a:off x="10397395" y="1825625"/>
            <a:ext cx="1461635" cy="4721080"/>
          </a:xfrm>
          <a:prstGeom prst="rect">
            <a:avLst/>
          </a:prstGeom>
        </p:spPr>
      </p:pic>
      <p:pic>
        <p:nvPicPr>
          <p:cNvPr id="2052" name="Picture 4" descr="Résultat de recherche d'images pour &quot;electrosuisse&quot;">
            <a:extLst>
              <a:ext uri="{FF2B5EF4-FFF2-40B4-BE49-F238E27FC236}">
                <a16:creationId xmlns:a16="http://schemas.microsoft.com/office/drawing/2014/main" id="{637D070C-45A8-42F4-B8DD-DD424174D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7164" y="24996"/>
            <a:ext cx="2146300" cy="152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50088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FB8BF1253B4847A22376EFCE9D7A31" ma:contentTypeVersion="13" ma:contentTypeDescription="Crée un document." ma:contentTypeScope="" ma:versionID="294d40afb1b59c9df11d418aeb789970">
  <xsd:schema xmlns:xsd="http://www.w3.org/2001/XMLSchema" xmlns:xs="http://www.w3.org/2001/XMLSchema" xmlns:p="http://schemas.microsoft.com/office/2006/metadata/properties" xmlns:ns3="3f5aaf00-5e08-467b-8ed6-05c6302b08c6" xmlns:ns4="38cb5498-d582-4c13-9914-4fcd48091daf" targetNamespace="http://schemas.microsoft.com/office/2006/metadata/properties" ma:root="true" ma:fieldsID="40c63083112ef74db40abffefe32c406" ns3:_="" ns4:_="">
    <xsd:import namespace="3f5aaf00-5e08-467b-8ed6-05c6302b08c6"/>
    <xsd:import namespace="38cb5498-d582-4c13-9914-4fcd48091da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5aaf00-5e08-467b-8ed6-05c6302b08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cb5498-d582-4c13-9914-4fcd48091daf"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SharingHintHash" ma:index="20"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E921D3-653F-4143-8EEC-E0F28074278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3f5aaf00-5e08-467b-8ed6-05c6302b08c6"/>
    <ds:schemaRef ds:uri="38cb5498-d582-4c13-9914-4fcd48091daf"/>
    <ds:schemaRef ds:uri="http://www.w3.org/XML/1998/namespace"/>
    <ds:schemaRef ds:uri="http://purl.org/dc/dcmitype/"/>
  </ds:schemaRefs>
</ds:datastoreItem>
</file>

<file path=customXml/itemProps2.xml><?xml version="1.0" encoding="utf-8"?>
<ds:datastoreItem xmlns:ds="http://schemas.openxmlformats.org/officeDocument/2006/customXml" ds:itemID="{F1605C6B-C711-4710-AD70-C1EBD67B79F7}">
  <ds:schemaRefs>
    <ds:schemaRef ds:uri="38cb5498-d582-4c13-9914-4fcd48091daf"/>
    <ds:schemaRef ds:uri="3f5aaf00-5e08-467b-8ed6-05c6302b08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4D0A8EF-A13D-469C-944C-E4C70CE448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2798</Words>
  <Application>Microsoft Office PowerPoint</Application>
  <PresentationFormat>Grand écran</PresentationFormat>
  <Paragraphs>445</Paragraphs>
  <Slides>91</Slides>
  <Notes>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91</vt:i4>
      </vt:variant>
    </vt:vector>
  </HeadingPairs>
  <TitlesOfParts>
    <vt:vector size="98" baseType="lpstr">
      <vt:lpstr>Arial</vt:lpstr>
      <vt:lpstr>ArialMT</vt:lpstr>
      <vt:lpstr>Calibri</vt:lpstr>
      <vt:lpstr>Calibri Light</vt:lpstr>
      <vt:lpstr>Cambria Math</vt:lpstr>
      <vt:lpstr>Rockwell</vt:lpstr>
      <vt:lpstr>Thème Office</vt:lpstr>
      <vt:lpstr>NIBT 4ème</vt:lpstr>
      <vt:lpstr>NIBT CHAPITRE 7</vt:lpstr>
      <vt:lpstr>7.01  Locaux contenant une baignoire ou une douche</vt:lpstr>
      <vt:lpstr>NIBT CHAPITRE 7.02</vt:lpstr>
      <vt:lpstr>Présentation PowerPoint</vt:lpstr>
      <vt:lpstr>Présentation PowerPoint</vt:lpstr>
      <vt:lpstr>Piscine encastrée</vt:lpstr>
      <vt:lpstr>Piscine «hors-sol»</vt:lpstr>
      <vt:lpstr>Fontaine et bassin </vt:lpstr>
      <vt:lpstr>Mesure de protection, matériel et installations</vt:lpstr>
      <vt:lpstr>Volume 0</vt:lpstr>
      <vt:lpstr>Volume 1</vt:lpstr>
      <vt:lpstr>Volume 2</vt:lpstr>
      <vt:lpstr>NIBT CHAPITRE 7.03</vt:lpstr>
      <vt:lpstr>A nouveau 3 volumes</vt:lpstr>
      <vt:lpstr>Résistance du matériel à la température</vt:lpstr>
      <vt:lpstr>NIBT CHAPITRE 7.04</vt:lpstr>
      <vt:lpstr>Domaine d’application </vt:lpstr>
      <vt:lpstr>Protection contre les chocs électriques</vt:lpstr>
      <vt:lpstr>Pour les alimentations (SNR)</vt:lpstr>
      <vt:lpstr>Présentation PowerPoint</vt:lpstr>
      <vt:lpstr>Sectionnement et commande</vt:lpstr>
      <vt:lpstr>PDIE Doit comporter l’étiquette du contrôle annuel</vt:lpstr>
      <vt:lpstr>PDIE (Groupe E)</vt:lpstr>
      <vt:lpstr>Mauvais exemples !!!</vt:lpstr>
      <vt:lpstr>Présentation PowerPoint</vt:lpstr>
      <vt:lpstr>Attention au passage régulier des machines de chantier !</vt:lpstr>
      <vt:lpstr>NIBT CHAPITRE 7.05</vt:lpstr>
      <vt:lpstr>Domaine d’application</vt:lpstr>
      <vt:lpstr>Coupure automatique (DDR)</vt:lpstr>
      <vt:lpstr>Rappel </vt:lpstr>
      <vt:lpstr>Protection contre foudre</vt:lpstr>
      <vt:lpstr>Liaisons équipotentielles de protection (protection complémentaire)</vt:lpstr>
      <vt:lpstr>Exemples</vt:lpstr>
      <vt:lpstr>Présentation PowerPoint</vt:lpstr>
      <vt:lpstr>Risque d’avoir des courants vagabonds si vous oublié une de ces liaisons</vt:lpstr>
      <vt:lpstr>Les matériaux suivants sont autorisés: </vt:lpstr>
      <vt:lpstr>Protection contre le feu</vt:lpstr>
      <vt:lpstr>Matériel</vt:lpstr>
      <vt:lpstr>Dispositif de coupure</vt:lpstr>
      <vt:lpstr>Canalisations</vt:lpstr>
      <vt:lpstr>Sectionnement et coupure</vt:lpstr>
      <vt:lpstr>Clôture électrique</vt:lpstr>
      <vt:lpstr>Luminaires et éclairage</vt:lpstr>
      <vt:lpstr>Attention aux spots halogènes</vt:lpstr>
      <vt:lpstr>Divers</vt:lpstr>
      <vt:lpstr>Présentation PowerPoint</vt:lpstr>
      <vt:lpstr>NIBT CHAPITRE 7.08</vt:lpstr>
      <vt:lpstr>Présentation PowerPoint</vt:lpstr>
      <vt:lpstr>Prises</vt:lpstr>
      <vt:lpstr>Exemple</vt:lpstr>
      <vt:lpstr>Câble entre la borne et le véhicule</vt:lpstr>
      <vt:lpstr>NIBT CHAPITRE 7.10</vt:lpstr>
      <vt:lpstr>Présentation PowerPoint</vt:lpstr>
      <vt:lpstr>Alimentation de secours</vt:lpstr>
      <vt:lpstr>NIBT CHAPITRE 7.12</vt:lpstr>
      <vt:lpstr>C’est quoi un panneau photovoltaïque?</vt:lpstr>
      <vt:lpstr>Définitions</vt:lpstr>
      <vt:lpstr>Mesure de protection</vt:lpstr>
      <vt:lpstr>Protection contre la foudre</vt:lpstr>
      <vt:lpstr>Canalisation</vt:lpstr>
      <vt:lpstr>Onduleurs</vt:lpstr>
      <vt:lpstr>Liaison équipotentielle</vt:lpstr>
      <vt:lpstr>Divers / Matériel</vt:lpstr>
      <vt:lpstr>Divers / Matériel</vt:lpstr>
      <vt:lpstr>Exemple de système d’alimentation PV</vt:lpstr>
      <vt:lpstr>Etiquetage des onduleurs</vt:lpstr>
      <vt:lpstr>PDIE 10.5</vt:lpstr>
      <vt:lpstr>NIBT CHAPITRE 7.14</vt:lpstr>
      <vt:lpstr>Domaine d’application</vt:lpstr>
      <vt:lpstr>Divers</vt:lpstr>
      <vt:lpstr>NIBT CHAPITRE 7.15</vt:lpstr>
      <vt:lpstr>Norme</vt:lpstr>
      <vt:lpstr>Norme</vt:lpstr>
      <vt:lpstr>Mauvais exemple</vt:lpstr>
      <vt:lpstr>Fixation et isolation</vt:lpstr>
      <vt:lpstr>Mauvais exemple</vt:lpstr>
      <vt:lpstr>Transformateur</vt:lpstr>
      <vt:lpstr>Respecter les instructions de montage</vt:lpstr>
      <vt:lpstr>NIBT CHAPITRE 7.22</vt:lpstr>
      <vt:lpstr>Différents mode de recharge</vt:lpstr>
      <vt:lpstr>Normes</vt:lpstr>
      <vt:lpstr>NIBT CHAPITRE 7.40</vt:lpstr>
      <vt:lpstr>Norme </vt:lpstr>
      <vt:lpstr>Protection complémentaire</vt:lpstr>
      <vt:lpstr>NIBT CHAPITRE 7.53</vt:lpstr>
      <vt:lpstr>Normes</vt:lpstr>
      <vt:lpstr>NIBT CHAPITRE 7.61</vt:lpstr>
      <vt:lpstr>Différentes zone  Tab. 7.61.1.3.3.3.3.1</vt:lpstr>
      <vt:lpstr>Danger</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NIBT 4ème</dc:title>
  <dc:creator>Baechler Jonathan</dc:creator>
  <cp:lastModifiedBy>Baechler Jonathan</cp:lastModifiedBy>
  <cp:revision>3</cp:revision>
  <dcterms:created xsi:type="dcterms:W3CDTF">2020-12-03T19:03:24Z</dcterms:created>
  <dcterms:modified xsi:type="dcterms:W3CDTF">2026-03-13T08:42:42Z</dcterms:modified>
</cp:coreProperties>
</file>